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handoutMasterIdLst>
    <p:handoutMasterId r:id="rId68"/>
  </p:handoutMasterIdLst>
  <p:sldIdLst>
    <p:sldId id="256" r:id="rId2"/>
    <p:sldId id="902" r:id="rId3"/>
    <p:sldId id="412" r:id="rId4"/>
    <p:sldId id="266" r:id="rId5"/>
    <p:sldId id="899" r:id="rId6"/>
    <p:sldId id="904" r:id="rId7"/>
    <p:sldId id="903" r:id="rId8"/>
    <p:sldId id="905" r:id="rId9"/>
    <p:sldId id="906" r:id="rId10"/>
    <p:sldId id="909" r:id="rId11"/>
    <p:sldId id="907" r:id="rId12"/>
    <p:sldId id="912" r:id="rId13"/>
    <p:sldId id="908" r:id="rId14"/>
    <p:sldId id="910" r:id="rId15"/>
    <p:sldId id="968" r:id="rId16"/>
    <p:sldId id="975" r:id="rId17"/>
    <p:sldId id="914" r:id="rId18"/>
    <p:sldId id="915" r:id="rId19"/>
    <p:sldId id="926" r:id="rId20"/>
    <p:sldId id="916" r:id="rId21"/>
    <p:sldId id="921" r:id="rId22"/>
    <p:sldId id="941" r:id="rId23"/>
    <p:sldId id="922" r:id="rId24"/>
    <p:sldId id="942" r:id="rId25"/>
    <p:sldId id="943" r:id="rId26"/>
    <p:sldId id="923" r:id="rId27"/>
    <p:sldId id="944" r:id="rId28"/>
    <p:sldId id="948" r:id="rId29"/>
    <p:sldId id="956" r:id="rId30"/>
    <p:sldId id="945" r:id="rId31"/>
    <p:sldId id="949" r:id="rId32"/>
    <p:sldId id="950" r:id="rId33"/>
    <p:sldId id="951" r:id="rId34"/>
    <p:sldId id="953" r:id="rId35"/>
    <p:sldId id="954" r:id="rId36"/>
    <p:sldId id="952" r:id="rId37"/>
    <p:sldId id="976" r:id="rId38"/>
    <p:sldId id="977" r:id="rId39"/>
    <p:sldId id="978" r:id="rId40"/>
    <p:sldId id="979" r:id="rId41"/>
    <p:sldId id="955" r:id="rId42"/>
    <p:sldId id="961" r:id="rId43"/>
    <p:sldId id="967" r:id="rId44"/>
    <p:sldId id="928" r:id="rId45"/>
    <p:sldId id="927" r:id="rId46"/>
    <p:sldId id="929" r:id="rId47"/>
    <p:sldId id="930" r:id="rId48"/>
    <p:sldId id="935" r:id="rId49"/>
    <p:sldId id="936" r:id="rId50"/>
    <p:sldId id="931" r:id="rId51"/>
    <p:sldId id="932" r:id="rId52"/>
    <p:sldId id="937" r:id="rId53"/>
    <p:sldId id="933" r:id="rId54"/>
    <p:sldId id="938" r:id="rId55"/>
    <p:sldId id="957" r:id="rId56"/>
    <p:sldId id="958" r:id="rId57"/>
    <p:sldId id="959" r:id="rId58"/>
    <p:sldId id="969" r:id="rId59"/>
    <p:sldId id="970" r:id="rId60"/>
    <p:sldId id="971" r:id="rId61"/>
    <p:sldId id="972" r:id="rId62"/>
    <p:sldId id="973" r:id="rId63"/>
    <p:sldId id="974" r:id="rId64"/>
    <p:sldId id="962" r:id="rId65"/>
    <p:sldId id="898"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F523"/>
    <a:srgbClr val="FF7171"/>
    <a:srgbClr val="DAE6C3"/>
    <a:srgbClr val="231F20"/>
    <a:srgbClr val="F0F0F0"/>
    <a:srgbClr val="FF8080"/>
    <a:srgbClr val="FE801C"/>
    <a:srgbClr val="A90000"/>
    <a:srgbClr val="96F97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0991" autoAdjust="0"/>
  </p:normalViewPr>
  <p:slideViewPr>
    <p:cSldViewPr>
      <p:cViewPr varScale="1">
        <p:scale>
          <a:sx n="116" d="100"/>
          <a:sy n="116" d="100"/>
        </p:scale>
        <p:origin x="1662" y="114"/>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Servlet</a:t>
            </a:r>
            <a:r>
              <a:rPr lang="zh-CN" altLang="en-US"/>
              <a:t>基础</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28651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p14="http://schemas.microsoft.com/office/powerpoint/2010/main" val="25899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12</a:t>
            </a:fld>
            <a:endParaRPr lang="zh-CN" altLang="en-US"/>
          </a:p>
        </p:txBody>
      </p:sp>
    </p:spTree>
    <p:extLst>
      <p:ext uri="{BB962C8B-B14F-4D97-AF65-F5344CB8AC3E}">
        <p14:creationId xmlns:p14="http://schemas.microsoft.com/office/powerpoint/2010/main" val="33163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19</a:t>
            </a:fld>
            <a:endParaRPr lang="zh-CN" altLang="en-US"/>
          </a:p>
        </p:txBody>
      </p:sp>
    </p:spTree>
    <p:extLst>
      <p:ext uri="{BB962C8B-B14F-4D97-AF65-F5344CB8AC3E}">
        <p14:creationId xmlns:p14="http://schemas.microsoft.com/office/powerpoint/2010/main" val="331636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44</a:t>
            </a:fld>
            <a:endParaRPr lang="zh-CN" altLang="en-US"/>
          </a:p>
        </p:txBody>
      </p:sp>
    </p:spTree>
    <p:extLst>
      <p:ext uri="{BB962C8B-B14F-4D97-AF65-F5344CB8AC3E}">
        <p14:creationId xmlns:p14="http://schemas.microsoft.com/office/powerpoint/2010/main" val="331636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55</a:t>
            </a:fld>
            <a:endParaRPr lang="zh-CN" altLang="en-US"/>
          </a:p>
        </p:txBody>
      </p:sp>
    </p:spTree>
    <p:extLst>
      <p:ext uri="{BB962C8B-B14F-4D97-AF65-F5344CB8AC3E}">
        <p14:creationId xmlns:p14="http://schemas.microsoft.com/office/powerpoint/2010/main" val="3316363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总结和答疑</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65</a:t>
            </a:fld>
            <a:endParaRPr lang="zh-CN" altLang="en-US"/>
          </a:p>
        </p:txBody>
      </p:sp>
    </p:spTree>
    <p:extLst>
      <p:ext uri="{BB962C8B-B14F-4D97-AF65-F5344CB8AC3E}">
        <p14:creationId xmlns:p14="http://schemas.microsoft.com/office/powerpoint/2010/main" val="97209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本节内容</a:t>
            </a:r>
            <a:endParaRPr lang="en-US" altLang="zh-CN" dirty="0"/>
          </a:p>
          <a:p>
            <a:r>
              <a:rPr lang="zh-CN" altLang="en-US" dirty="0"/>
              <a:t>本节内容</a:t>
            </a:r>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a:latin typeface="微软雅黑" pitchFamily="34" charset="-122"/>
                <a:ea typeface="微软雅黑" pitchFamily="34" charset="-122"/>
              </a:rPr>
              <a:t>内容</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a:t>课程标题</a:t>
            </a:r>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 课程英文副标题</a:t>
            </a:r>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a:t>DAY01</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知识讲解</a:t>
            </a:r>
            <a:endParaRPr lang="en-US" altLang="zh-CN" sz="1600" b="1">
              <a:solidFill>
                <a:srgbClr val="F9FAFB"/>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课</a:t>
            </a:r>
            <a:endParaRPr lang="en-US" altLang="zh-CN" sz="1600" b="1">
              <a:solidFill>
                <a:srgbClr val="F9FAFB"/>
              </a:solidFill>
            </a:endParaRPr>
          </a:p>
          <a:p>
            <a:pPr algn="ctr"/>
            <a:r>
              <a:rPr lang="zh-CN" altLang="en-US" sz="1600" b="1">
                <a:solidFill>
                  <a:srgbClr val="F9FAFB"/>
                </a:solidFill>
              </a:rPr>
              <a:t>堂</a:t>
            </a:r>
            <a:endParaRPr lang="en-US" altLang="zh-CN" sz="1600" b="1">
              <a:solidFill>
                <a:srgbClr val="F9FAFB"/>
              </a:solidFill>
            </a:endParaRPr>
          </a:p>
          <a:p>
            <a:pPr algn="ctr"/>
            <a:r>
              <a:rPr lang="zh-CN" altLang="en-US" sz="1600" b="1">
                <a:solidFill>
                  <a:srgbClr val="F9FAFB"/>
                </a:solidFill>
              </a:rPr>
              <a:t>练习</a:t>
            </a:r>
            <a:endParaRPr lang="en-US" altLang="zh-CN" sz="1600" b="1">
              <a:solidFill>
                <a:srgbClr val="F9FAFB"/>
              </a:solidFill>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sp>
        <p:nvSpPr>
          <p:cNvPr id="17"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8" name="图片 17"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代码</a:t>
            </a:r>
            <a:endParaRPr lang="en-US" altLang="zh-CN" sz="1600" b="1">
              <a:solidFill>
                <a:srgbClr val="F9FAFB"/>
              </a:solidFill>
            </a:endParaRPr>
          </a:p>
          <a:p>
            <a:pPr algn="ctr"/>
            <a:r>
              <a:rPr lang="zh-CN" altLang="en-US" sz="1600" b="1">
                <a:solidFill>
                  <a:srgbClr val="F9FAFB"/>
                </a:solidFill>
              </a:rPr>
              <a:t>实践</a:t>
            </a:r>
            <a:endParaRPr lang="en-US" altLang="zh-CN" sz="1600" b="1">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代码</a:t>
            </a:r>
            <a:endParaRPr lang="en-US" altLang="zh-CN" sz="1600" b="1">
              <a:solidFill>
                <a:srgbClr val="F9FAFB"/>
              </a:solidFill>
            </a:endParaRPr>
          </a:p>
          <a:p>
            <a:pPr algn="ctr"/>
            <a:r>
              <a:rPr lang="zh-CN" altLang="en-US" sz="1600" b="1">
                <a:solidFill>
                  <a:srgbClr val="F9FAFB"/>
                </a:solidFill>
              </a:rPr>
              <a:t>实践</a:t>
            </a:r>
            <a:endParaRPr lang="en-US" altLang="zh-CN" sz="1600" b="1">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a:t>代码实践标题</a:t>
            </a:r>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知识案例</a:t>
            </a:r>
            <a:endParaRPr lang="en-US" altLang="zh-CN" sz="1600" b="1">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a:t>知识案例标题</a:t>
            </a:r>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知识案例内容</a:t>
            </a: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26" r:id="rId4"/>
    <p:sldLayoutId id="2147483732" r:id="rId5"/>
    <p:sldLayoutId id="2147483728" r:id="rId6"/>
    <p:sldLayoutId id="2147483725" r:id="rId7"/>
    <p:sldLayoutId id="2147483727" r:id="rId8"/>
    <p:sldLayoutId id="2147483723" r:id="rId9"/>
    <p:sldLayoutId id="2147483731" r:id="rId10"/>
    <p:sldLayoutId id="2147483724" r:id="rId11"/>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7486" y="1643051"/>
            <a:ext cx="8252231" cy="1915854"/>
          </a:xfrm>
        </p:spPr>
        <p:txBody>
          <a:bodyPr/>
          <a:lstStyle/>
          <a:p>
            <a:r>
              <a:rPr lang="en-US" altLang="zh-CN"/>
              <a:t>Linux</a:t>
            </a:r>
            <a:r>
              <a:rPr lang="zh-CN" altLang="en-US"/>
              <a:t>入门与基础</a:t>
            </a:r>
          </a:p>
        </p:txBody>
      </p:sp>
      <p:sp>
        <p:nvSpPr>
          <p:cNvPr id="3" name="副标题 2"/>
          <p:cNvSpPr>
            <a:spLocks noGrp="1"/>
          </p:cNvSpPr>
          <p:nvPr>
            <p:ph type="subTitle" idx="1"/>
          </p:nvPr>
        </p:nvSpPr>
        <p:spPr/>
        <p:txBody>
          <a:bodyPr/>
          <a:lstStyle/>
          <a:p>
            <a:r>
              <a:rPr lang="zh-CN" altLang="en-US"/>
              <a:t>入门与基础</a:t>
            </a:r>
          </a:p>
        </p:txBody>
      </p:sp>
      <p:sp>
        <p:nvSpPr>
          <p:cNvPr id="4" name="文本占位符 3"/>
          <p:cNvSpPr>
            <a:spLocks noGrp="1"/>
          </p:cNvSpPr>
          <p:nvPr>
            <p:ph type="body" sz="quarter" idx="10"/>
          </p:nvPr>
        </p:nvSpPr>
        <p:spPr/>
        <p:txBody>
          <a:bodyPr/>
          <a:lstStyle/>
          <a:p>
            <a:r>
              <a:rPr lang="en-US" altLang="zh-CN"/>
              <a:t>DAY01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2222147"/>
          </a:xfrm>
        </p:spPr>
        <p:txBody>
          <a:bodyPr/>
          <a:lstStyle/>
          <a:p>
            <a:r>
              <a:rPr lang="en-US" altLang="zh-CN" b="1"/>
              <a:t>1.5Linux VS Windows</a:t>
            </a:r>
          </a:p>
          <a:p>
            <a:pPr>
              <a:buFont typeface="Wingdings" panose="05000000000000000000" pitchFamily="2" charset="2"/>
              <a:buChar char="Ø"/>
            </a:pPr>
            <a:r>
              <a:rPr lang="zh-CN" altLang="en-US" sz="2000" b="1"/>
              <a:t>目前国内</a:t>
            </a:r>
            <a:r>
              <a:rPr lang="en-US" altLang="zh-CN" sz="2000" b="1"/>
              <a:t>Linux</a:t>
            </a:r>
            <a:r>
              <a:rPr lang="zh-CN" altLang="en-US" sz="2000" b="1"/>
              <a:t>更多的是应用于服务器上，而桌面操作系统更多使用的是</a:t>
            </a:r>
            <a:r>
              <a:rPr lang="en-US" altLang="zh-CN" sz="2000" b="1"/>
              <a:t>Window</a:t>
            </a:r>
            <a:r>
              <a:rPr lang="zh-CN" altLang="en-US" sz="2000" b="1"/>
              <a:t>（个人电脑常用），目前大多数企业开发的现状是，</a:t>
            </a:r>
            <a:r>
              <a:rPr lang="en-US" altLang="zh-CN" sz="2000" b="1"/>
              <a:t>window</a:t>
            </a:r>
            <a:r>
              <a:rPr lang="zh-CN" altLang="en-US" sz="2000" b="1"/>
              <a:t>下开发，</a:t>
            </a:r>
            <a:r>
              <a:rPr lang="en-US" altLang="zh-CN" sz="2000" b="1"/>
              <a:t>Linux</a:t>
            </a:r>
            <a:r>
              <a:rPr lang="zh-CN" altLang="en-US" sz="2000" b="1"/>
              <a:t>部署。主要区别如下：</a:t>
            </a:r>
            <a:endParaRPr lang="en-US" altLang="zh-CN" sz="2000" b="1"/>
          </a:p>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41853564"/>
              </p:ext>
            </p:extLst>
          </p:nvPr>
        </p:nvGraphicFramePr>
        <p:xfrm>
          <a:off x="611560" y="2924944"/>
          <a:ext cx="8229600" cy="3384376"/>
        </p:xfrm>
        <a:graphic>
          <a:graphicData uri="http://schemas.openxmlformats.org/drawingml/2006/table">
            <a:tbl>
              <a:tblPr firstRow="1" firstCol="1" bandRow="1">
                <a:tableStyleId>{5C22544A-7EE6-4342-B048-85BDC9FD1C3A}</a:tableStyleId>
              </a:tblPr>
              <a:tblGrid>
                <a:gridCol w="5040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4341168">
                  <a:extLst>
                    <a:ext uri="{9D8B030D-6E8A-4147-A177-3AD203B41FA5}">
                      <a16:colId xmlns:a16="http://schemas.microsoft.com/office/drawing/2014/main" val="20002"/>
                    </a:ext>
                  </a:extLst>
                </a:gridCol>
              </a:tblGrid>
              <a:tr h="0">
                <a:tc>
                  <a:txBody>
                    <a:bodyPr/>
                    <a:lstStyle/>
                    <a:p>
                      <a:pPr algn="ctr">
                        <a:spcAft>
                          <a:spcPts val="0"/>
                        </a:spcAft>
                      </a:pPr>
                      <a:r>
                        <a:rPr lang="zh-CN" sz="1600" kern="100">
                          <a:effectLst/>
                        </a:rPr>
                        <a:t>比较</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ctr">
                        <a:spcAft>
                          <a:spcPts val="0"/>
                        </a:spcAft>
                      </a:pPr>
                      <a:r>
                        <a:rPr lang="en-US" sz="1600" kern="100">
                          <a:effectLst/>
                        </a:rPr>
                        <a:t>Windows  </a:t>
                      </a:r>
                      <a:r>
                        <a:rPr lang="zh-CN" altLang="en-US" sz="1600" kern="100">
                          <a:effectLst/>
                        </a:rPr>
                        <a:t>下一步</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ctr">
                        <a:spcAft>
                          <a:spcPts val="0"/>
                        </a:spcAft>
                      </a:pPr>
                      <a:r>
                        <a:rPr lang="en-US" sz="1600" kern="100">
                          <a:effectLst/>
                        </a:rPr>
                        <a:t>Linux</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0">
                <a:tc>
                  <a:txBody>
                    <a:bodyPr/>
                    <a:lstStyle/>
                    <a:p>
                      <a:pPr algn="ctr">
                        <a:spcAft>
                          <a:spcPts val="0"/>
                        </a:spcAft>
                      </a:pPr>
                      <a:r>
                        <a:rPr lang="zh-CN" sz="1600" kern="100">
                          <a:effectLst/>
                        </a:rPr>
                        <a:t>界</a:t>
                      </a:r>
                      <a:endParaRPr lang="en-US" altLang="zh-CN" sz="1600" kern="100">
                        <a:effectLst/>
                      </a:endParaRPr>
                    </a:p>
                    <a:p>
                      <a:pPr algn="ctr">
                        <a:spcAft>
                          <a:spcPts val="0"/>
                        </a:spcAft>
                      </a:pPr>
                      <a:r>
                        <a:rPr lang="zh-CN" sz="1600" kern="100">
                          <a:effectLst/>
                        </a:rPr>
                        <a:t>面</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界面统一，外壳程序固定所有</a:t>
                      </a:r>
                      <a:r>
                        <a:rPr lang="en-US" sz="1600" kern="100">
                          <a:effectLst/>
                        </a:rPr>
                        <a:t>Windows</a:t>
                      </a:r>
                      <a:r>
                        <a:rPr lang="zh-CN" sz="1600" kern="100">
                          <a:effectLst/>
                        </a:rPr>
                        <a:t>程序菜单几乎一致，快捷键也几乎相同</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图形界面风格依发布版不同而不同，可能互不兼容。</a:t>
                      </a:r>
                      <a:r>
                        <a:rPr lang="en-US" sz="1600" kern="100">
                          <a:effectLst/>
                        </a:rPr>
                        <a:t>GNU/Linux</a:t>
                      </a:r>
                      <a:r>
                        <a:rPr lang="zh-CN" sz="1600" kern="100">
                          <a:effectLst/>
                        </a:rPr>
                        <a:t>的终端机是从</a:t>
                      </a:r>
                      <a:r>
                        <a:rPr lang="en-US" sz="1600" kern="100">
                          <a:effectLst/>
                        </a:rPr>
                        <a:t>UNIX</a:t>
                      </a:r>
                      <a:r>
                        <a:rPr lang="zh-CN" sz="1600" kern="100">
                          <a:effectLst/>
                        </a:rPr>
                        <a:t>传承下来，基本命令和操作方法也几乎一致。</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370916">
                <a:tc>
                  <a:txBody>
                    <a:bodyPr/>
                    <a:lstStyle/>
                    <a:p>
                      <a:pPr algn="ctr">
                        <a:spcAft>
                          <a:spcPts val="0"/>
                        </a:spcAft>
                      </a:pPr>
                      <a:r>
                        <a:rPr lang="zh-CN" sz="1600" kern="100">
                          <a:effectLst/>
                        </a:rPr>
                        <a:t>驱</a:t>
                      </a:r>
                      <a:endParaRPr lang="en-US" altLang="zh-CN" sz="1600" kern="100">
                        <a:effectLst/>
                      </a:endParaRPr>
                    </a:p>
                    <a:p>
                      <a:pPr algn="ctr">
                        <a:spcAft>
                          <a:spcPts val="0"/>
                        </a:spcAft>
                      </a:pPr>
                      <a:r>
                        <a:rPr lang="zh-CN" sz="1600" kern="100">
                          <a:effectLst/>
                        </a:rPr>
                        <a:t>动</a:t>
                      </a:r>
                      <a:endParaRPr lang="en-US" altLang="zh-CN" sz="1600" kern="100">
                        <a:effectLst/>
                      </a:endParaRPr>
                    </a:p>
                    <a:p>
                      <a:pPr algn="ctr">
                        <a:spcAft>
                          <a:spcPts val="0"/>
                        </a:spcAft>
                      </a:pPr>
                      <a:r>
                        <a:rPr lang="zh-CN" sz="1600" kern="100">
                          <a:effectLst/>
                        </a:rPr>
                        <a:t>程</a:t>
                      </a:r>
                      <a:endParaRPr lang="en-US" altLang="zh-CN" sz="1600" kern="100">
                        <a:effectLst/>
                      </a:endParaRPr>
                    </a:p>
                    <a:p>
                      <a:pPr algn="ctr">
                        <a:spcAft>
                          <a:spcPts val="0"/>
                        </a:spcAft>
                      </a:pPr>
                      <a:r>
                        <a:rPr lang="zh-CN" sz="1600" kern="100">
                          <a:effectLst/>
                        </a:rPr>
                        <a:t>序</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驱动程序丰富，版本更新频繁。默认安装程序里面一般包含有该版本发布时流行的硬件驱动程序，之后所出的新硬件驱动依赖于硬件厂商提供。对于一些老硬件，如果没有了原配的驱动有时很难支持。另外，有时硬件厂商未提供所需版本的</a:t>
                      </a:r>
                      <a:r>
                        <a:rPr lang="en-US" sz="1600" kern="100">
                          <a:effectLst/>
                        </a:rPr>
                        <a:t>Windows</a:t>
                      </a:r>
                      <a:r>
                        <a:rPr lang="zh-CN" sz="1600" kern="100">
                          <a:effectLst/>
                        </a:rPr>
                        <a:t>下的驱动，也会比较头痛。</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由志愿者开发，由</a:t>
                      </a:r>
                      <a:r>
                        <a:rPr lang="en-US" sz="1600" kern="100">
                          <a:effectLst/>
                        </a:rPr>
                        <a:t>Linux</a:t>
                      </a:r>
                      <a:r>
                        <a:rPr lang="zh-CN" sz="1600" kern="100">
                          <a:effectLst/>
                        </a:rPr>
                        <a:t>核心开发小组发布，很多硬件厂商基于版权考虑并未提供驱动程序，尽管多数无需手动安装，但是涉及安装则相对复杂，使得 新用户面对驱动程序问题（是否存在和安装方法）会一筹莫展。但是在开源开发模式下，许多老硬件尽管在</a:t>
                      </a:r>
                      <a:r>
                        <a:rPr lang="en-US" sz="1600" kern="100">
                          <a:effectLst/>
                        </a:rPr>
                        <a:t>Windows</a:t>
                      </a:r>
                      <a:r>
                        <a:rPr lang="zh-CN" sz="1600" kern="100">
                          <a:effectLst/>
                        </a:rPr>
                        <a:t>下很难支持的也容易找到驱动。</a:t>
                      </a:r>
                      <a:r>
                        <a:rPr lang="en-US" sz="1600" kern="100">
                          <a:effectLst/>
                        </a:rPr>
                        <a:t>HP</a:t>
                      </a:r>
                      <a:r>
                        <a:rPr lang="zh-CN" sz="1600" kern="100">
                          <a:effectLst/>
                        </a:rPr>
                        <a:t>、</a:t>
                      </a:r>
                      <a:r>
                        <a:rPr lang="en-US" sz="1600" kern="100">
                          <a:effectLst/>
                        </a:rPr>
                        <a:t> Intel</a:t>
                      </a:r>
                      <a:r>
                        <a:rPr lang="zh-CN" sz="1600" kern="100">
                          <a:effectLst/>
                        </a:rPr>
                        <a:t>、</a:t>
                      </a:r>
                      <a:r>
                        <a:rPr lang="en-US" sz="1600" kern="100">
                          <a:effectLst/>
                        </a:rPr>
                        <a:t>AMD</a:t>
                      </a:r>
                      <a:r>
                        <a:rPr lang="zh-CN" sz="1600" kern="100">
                          <a:effectLst/>
                        </a:rPr>
                        <a:t>等硬件厂商逐步不同程度支持开源驱动，问题正在得到缓解。</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353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1052596"/>
          </a:xfrm>
        </p:spPr>
        <p:txBody>
          <a:bodyPr/>
          <a:lstStyle/>
          <a:p>
            <a:r>
              <a:rPr lang="en-US" altLang="zh-CN" b="1"/>
              <a:t>1.5Linux VS Windows</a:t>
            </a:r>
          </a:p>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016548684"/>
              </p:ext>
            </p:extLst>
          </p:nvPr>
        </p:nvGraphicFramePr>
        <p:xfrm>
          <a:off x="457200" y="1628800"/>
          <a:ext cx="8229600" cy="4680520"/>
        </p:xfrm>
        <a:graphic>
          <a:graphicData uri="http://schemas.openxmlformats.org/drawingml/2006/table">
            <a:tbl>
              <a:tblPr firstRow="1" firstCol="1" bandRow="1">
                <a:tableStyleId>{5C22544A-7EE6-4342-B048-85BDC9FD1C3A}</a:tableStyleId>
              </a:tblPr>
              <a:tblGrid>
                <a:gridCol w="123448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700588">
                <a:tc>
                  <a:txBody>
                    <a:bodyPr/>
                    <a:lstStyle/>
                    <a:p>
                      <a:pPr algn="ctr">
                        <a:spcAft>
                          <a:spcPts val="0"/>
                        </a:spcAft>
                      </a:pPr>
                      <a:r>
                        <a:rPr lang="zh-CN" sz="1600" kern="100">
                          <a:effectLst/>
                        </a:rPr>
                        <a:t>比较</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ctr">
                        <a:spcAft>
                          <a:spcPts val="0"/>
                        </a:spcAft>
                      </a:pPr>
                      <a:r>
                        <a:rPr lang="en-US" sz="1600" kern="100">
                          <a:effectLst/>
                        </a:rPr>
                        <a:t>Windows</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ctr">
                        <a:spcAft>
                          <a:spcPts val="0"/>
                        </a:spcAft>
                      </a:pPr>
                      <a:r>
                        <a:rPr lang="en-US" sz="1600" kern="100">
                          <a:effectLst/>
                        </a:rPr>
                        <a:t>Linux</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326644">
                <a:tc>
                  <a:txBody>
                    <a:bodyPr/>
                    <a:lstStyle/>
                    <a:p>
                      <a:pPr algn="ctr">
                        <a:spcAft>
                          <a:spcPts val="0"/>
                        </a:spcAft>
                      </a:pPr>
                      <a:r>
                        <a:rPr lang="zh-CN" sz="1600" kern="100">
                          <a:effectLst/>
                        </a:rPr>
                        <a:t>使用</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使用比较简单，容易入门。图形化界面对没有计算机背景知识的用户使用十分有利。</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图形界面使用简单，容易入门。</a:t>
                      </a:r>
                      <a:r>
                        <a:rPr lang="zh-CN" altLang="en-US" sz="1600" kern="100">
                          <a:effectLst/>
                        </a:rPr>
                        <a:t>文本</a:t>
                      </a:r>
                      <a:r>
                        <a:rPr lang="zh-CN" sz="1600" kern="100">
                          <a:effectLst/>
                        </a:rPr>
                        <a:t>界面，需要学习才能掌握。</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1326644">
                <a:tc>
                  <a:txBody>
                    <a:bodyPr/>
                    <a:lstStyle/>
                    <a:p>
                      <a:pPr algn="ctr">
                        <a:spcAft>
                          <a:spcPts val="0"/>
                        </a:spcAft>
                      </a:pPr>
                      <a:r>
                        <a:rPr lang="zh-CN" sz="1600" kern="100">
                          <a:effectLst/>
                        </a:rPr>
                        <a:t>学习</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系统构造复杂、变化频繁，且知识、技能淘汰快，深入学习困难。</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系统构造简单、稳定，且知识、技能传承性好，深入学习相对容易。</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326644">
                <a:tc>
                  <a:txBody>
                    <a:bodyPr/>
                    <a:lstStyle/>
                    <a:p>
                      <a:pPr algn="ctr">
                        <a:spcAft>
                          <a:spcPts val="0"/>
                        </a:spcAft>
                      </a:pPr>
                      <a:r>
                        <a:rPr lang="zh-CN" sz="1600" kern="100">
                          <a:effectLst/>
                        </a:rPr>
                        <a:t>软件</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每一种特定功能可能都需要商业软件的支持，需要购买相应的授权。</a:t>
                      </a:r>
                      <a:endParaRPr lang="zh-CN" sz="1600" kern="100">
                        <a:effectLst/>
                        <a:latin typeface="等线"/>
                        <a:ea typeface="等线"/>
                        <a:cs typeface="Times New Roman" panose="02020603050405020304" pitchFamily="18" charset="0"/>
                      </a:endParaRPr>
                    </a:p>
                  </a:txBody>
                  <a:tcPr marL="9525" marR="9525" marT="9525" marB="9525" anchor="ctr"/>
                </a:tc>
                <a:tc>
                  <a:txBody>
                    <a:bodyPr/>
                    <a:lstStyle/>
                    <a:p>
                      <a:pPr algn="just">
                        <a:spcAft>
                          <a:spcPts val="0"/>
                        </a:spcAft>
                      </a:pPr>
                      <a:r>
                        <a:rPr lang="zh-CN" sz="1600" kern="100">
                          <a:effectLst/>
                        </a:rPr>
                        <a:t>大部分软件都可以自由获取，同样功能的软件选择较少。</a:t>
                      </a:r>
                      <a:r>
                        <a:rPr lang="en-US" altLang="zh-CN" sz="1600" kern="100">
                          <a:effectLst/>
                        </a:rPr>
                        <a:t>Vi    vim</a:t>
                      </a:r>
                      <a:endParaRPr lang="zh-CN" sz="1600" kern="100">
                        <a:effectLst/>
                        <a:latin typeface="等线"/>
                        <a:ea typeface="等线"/>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780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二、系统安装与分区</a:t>
            </a:r>
          </a:p>
        </p:txBody>
      </p:sp>
    </p:spTree>
    <p:extLst>
      <p:ext uri="{BB962C8B-B14F-4D97-AF65-F5344CB8AC3E}">
        <p14:creationId xmlns:p14="http://schemas.microsoft.com/office/powerpoint/2010/main" val="111625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二、系统安装与分区</a:t>
            </a:r>
          </a:p>
        </p:txBody>
      </p:sp>
      <p:sp>
        <p:nvSpPr>
          <p:cNvPr id="3" name="内容占位符 2"/>
          <p:cNvSpPr>
            <a:spLocks noGrp="1"/>
          </p:cNvSpPr>
          <p:nvPr>
            <p:ph sz="quarter" idx="10"/>
          </p:nvPr>
        </p:nvSpPr>
        <p:spPr>
          <a:xfrm>
            <a:off x="467545" y="1052736"/>
            <a:ext cx="8064896" cy="3231654"/>
          </a:xfrm>
        </p:spPr>
        <p:txBody>
          <a:bodyPr/>
          <a:lstStyle/>
          <a:p>
            <a:r>
              <a:rPr lang="en-US" altLang="zh-CN" b="1"/>
              <a:t>2.1</a:t>
            </a:r>
            <a:r>
              <a:rPr lang="zh-CN" altLang="en-US" b="1"/>
              <a:t>所需软件</a:t>
            </a:r>
            <a:endParaRPr lang="en-US" altLang="zh-CN" b="1"/>
          </a:p>
          <a:p>
            <a:pPr>
              <a:buFont typeface="Wingdings" panose="05000000000000000000" pitchFamily="2" charset="2"/>
              <a:buChar char="Ø"/>
            </a:pPr>
            <a:r>
              <a:rPr lang="en-US" altLang="zh-CN" sz="2000" b="1"/>
              <a:t>VMware-workstation/</a:t>
            </a:r>
            <a:r>
              <a:rPr lang="en-US" altLang="zh-CN" sz="2000" b="1" err="1"/>
              <a:t>VirtualBox</a:t>
            </a:r>
            <a:r>
              <a:rPr lang="zh-CN" altLang="en-US" sz="2000" b="1"/>
              <a:t>虚拟机</a:t>
            </a:r>
            <a:endParaRPr lang="en-US" altLang="zh-CN" sz="2000" b="1"/>
          </a:p>
          <a:p>
            <a:pPr>
              <a:buFont typeface="Wingdings" panose="05000000000000000000" pitchFamily="2" charset="2"/>
              <a:buChar char="Ø"/>
            </a:pPr>
            <a:r>
              <a:rPr lang="en-US" altLang="zh-CN" sz="2000" b="1"/>
              <a:t>CentOS-6.5-x86_64-bin-DVD1 </a:t>
            </a:r>
            <a:r>
              <a:rPr lang="zh-CN" altLang="en-US" sz="2000" b="1"/>
              <a:t>操作系统</a:t>
            </a:r>
            <a:endParaRPr lang="en-US" altLang="zh-CN" sz="2000" b="1"/>
          </a:p>
          <a:p>
            <a:pPr>
              <a:buFont typeface="Wingdings" panose="05000000000000000000" pitchFamily="2" charset="2"/>
              <a:buChar char="Ø"/>
            </a:pPr>
            <a:r>
              <a:rPr lang="en-US" altLang="zh-CN" sz="2000" b="1"/>
              <a:t>SSH Secure File Transfer Client</a:t>
            </a:r>
            <a:r>
              <a:rPr lang="zh-CN" altLang="en-US" sz="2000" b="1"/>
              <a:t>、</a:t>
            </a:r>
            <a:r>
              <a:rPr lang="en-US" altLang="zh-CN" sz="2000" b="1"/>
              <a:t>SecureCRTV5.1</a:t>
            </a:r>
            <a:r>
              <a:rPr lang="zh-CN" altLang="en-US" sz="2000" b="1"/>
              <a:t>或</a:t>
            </a:r>
            <a:r>
              <a:rPr lang="en-US" altLang="zh-CN" sz="2000" b="1" err="1"/>
              <a:t>Xshell</a:t>
            </a:r>
            <a:r>
              <a:rPr lang="en-US" altLang="zh-CN" sz="2000" b="1"/>
              <a:t> </a:t>
            </a:r>
            <a:r>
              <a:rPr lang="zh-CN" altLang="en-US" sz="2000" b="1"/>
              <a:t>连接远程云主机</a:t>
            </a:r>
            <a:r>
              <a:rPr lang="en-US" altLang="zh-CN" sz="2000" b="1"/>
              <a:t>/</a:t>
            </a:r>
            <a:r>
              <a:rPr lang="zh-CN" altLang="en-US" sz="2000" b="1"/>
              <a:t>本地虚拟机</a:t>
            </a:r>
            <a:endParaRPr lang="en-US" altLang="zh-CN" sz="2000" b="1"/>
          </a:p>
          <a:p>
            <a:r>
              <a:rPr lang="en-US" altLang="zh-CN" b="1"/>
              <a:t>2.2VMware</a:t>
            </a:r>
            <a:r>
              <a:rPr lang="zh-CN" altLang="en-US" b="1"/>
              <a:t>和</a:t>
            </a:r>
            <a:r>
              <a:rPr lang="en-US" altLang="zh-CN" b="1" err="1"/>
              <a:t>CentOS</a:t>
            </a:r>
            <a:r>
              <a:rPr lang="zh-CN" altLang="en-US" b="1"/>
              <a:t>安装见安装文档</a:t>
            </a:r>
            <a:endParaRPr lang="en-US" altLang="zh-CN" b="1"/>
          </a:p>
          <a:p>
            <a:endParaRPr lang="zh-CN" altLang="en-US"/>
          </a:p>
        </p:txBody>
      </p:sp>
    </p:spTree>
    <p:extLst>
      <p:ext uri="{BB962C8B-B14F-4D97-AF65-F5344CB8AC3E}">
        <p14:creationId xmlns:p14="http://schemas.microsoft.com/office/powerpoint/2010/main" val="184643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二、系统安装与分区</a:t>
            </a:r>
          </a:p>
        </p:txBody>
      </p:sp>
      <p:sp>
        <p:nvSpPr>
          <p:cNvPr id="3" name="内容占位符 2"/>
          <p:cNvSpPr>
            <a:spLocks noGrp="1"/>
          </p:cNvSpPr>
          <p:nvPr>
            <p:ph sz="quarter" idx="10"/>
          </p:nvPr>
        </p:nvSpPr>
        <p:spPr>
          <a:xfrm>
            <a:off x="467545" y="1052736"/>
            <a:ext cx="8064896" cy="3114186"/>
          </a:xfrm>
        </p:spPr>
        <p:txBody>
          <a:bodyPr/>
          <a:lstStyle/>
          <a:p>
            <a:r>
              <a:rPr lang="en-US" altLang="zh-CN"/>
              <a:t>2.3Xshell 5 </a:t>
            </a:r>
            <a:r>
              <a:rPr lang="zh-CN" altLang="en-US"/>
              <a:t>安装</a:t>
            </a:r>
            <a:endParaRPr lang="en-US" altLang="zh-CN"/>
          </a:p>
          <a:p>
            <a:r>
              <a:rPr lang="zh-CN" altLang="en-US"/>
              <a:t>略</a:t>
            </a:r>
            <a:r>
              <a:rPr lang="en-US" altLang="zh-CN"/>
              <a:t>~</a:t>
            </a:r>
          </a:p>
          <a:p>
            <a:pPr lvl="0">
              <a:buFont typeface="Wingdings" panose="05000000000000000000" pitchFamily="2" charset="2"/>
              <a:buChar char="Ø"/>
            </a:pPr>
            <a:r>
              <a:rPr lang="zh-CN" altLang="en-US" sz="2000">
                <a:solidFill>
                  <a:prstClr val="white"/>
                </a:solidFill>
              </a:rPr>
              <a:t>连接配置</a:t>
            </a:r>
            <a:endParaRPr lang="en-US" altLang="zh-CN" sz="2000">
              <a:solidFill>
                <a:prstClr val="white"/>
              </a:solidFill>
            </a:endParaRPr>
          </a:p>
          <a:p>
            <a:pPr lvl="0">
              <a:buFont typeface="Wingdings" panose="05000000000000000000" pitchFamily="2" charset="2"/>
              <a:buChar char="Ø"/>
            </a:pPr>
            <a:r>
              <a:rPr lang="en-US" altLang="zh-CN" sz="2000" err="1">
                <a:solidFill>
                  <a:prstClr val="white"/>
                </a:solidFill>
              </a:rPr>
              <a:t>Alt+n</a:t>
            </a:r>
            <a:r>
              <a:rPr lang="zh-CN" altLang="en-US" sz="2000">
                <a:solidFill>
                  <a:prstClr val="white"/>
                </a:solidFill>
              </a:rPr>
              <a:t>可以新建会话并设置相关属性</a:t>
            </a:r>
            <a:endParaRPr lang="en-US" altLang="zh-CN" sz="2000">
              <a:solidFill>
                <a:prstClr val="white"/>
              </a:solidFill>
            </a:endParaRPr>
          </a:p>
          <a:p>
            <a:pPr lvl="0">
              <a:buFont typeface="Wingdings" panose="05000000000000000000" pitchFamily="2" charset="2"/>
              <a:buChar char="Ø"/>
            </a:pPr>
            <a:r>
              <a:rPr lang="en-US" altLang="zh-CN" sz="2000" err="1">
                <a:solidFill>
                  <a:prstClr val="white"/>
                </a:solidFill>
              </a:rPr>
              <a:t>Alt+o</a:t>
            </a:r>
            <a:r>
              <a:rPr lang="zh-CN" altLang="en-US" sz="2000">
                <a:solidFill>
                  <a:prstClr val="white"/>
                </a:solidFill>
              </a:rPr>
              <a:t>可以打开保存的会话并编辑相关属性</a:t>
            </a:r>
            <a:endParaRPr lang="en-US" altLang="zh-CN" sz="2000">
              <a:solidFill>
                <a:prstClr val="white"/>
              </a:solidFill>
            </a:endParaRPr>
          </a:p>
          <a:p>
            <a:pPr lvl="0">
              <a:buFont typeface="Wingdings" panose="05000000000000000000" pitchFamily="2" charset="2"/>
              <a:buChar char="Ø"/>
            </a:pPr>
            <a:r>
              <a:rPr lang="en-US" altLang="zh-CN" sz="2000" err="1">
                <a:solidFill>
                  <a:prstClr val="white"/>
                </a:solidFill>
              </a:rPr>
              <a:t>Alt+p</a:t>
            </a:r>
            <a:r>
              <a:rPr lang="zh-CN" altLang="en-US" sz="2000">
                <a:solidFill>
                  <a:prstClr val="white"/>
                </a:solidFill>
              </a:rPr>
              <a:t>可直接设置当前会话的属性，若当前为本地</a:t>
            </a:r>
            <a:r>
              <a:rPr lang="en-US" altLang="zh-CN" sz="2000">
                <a:solidFill>
                  <a:prstClr val="white"/>
                </a:solidFill>
              </a:rPr>
              <a:t>shell</a:t>
            </a:r>
            <a:r>
              <a:rPr lang="zh-CN" altLang="en-US" sz="2000">
                <a:solidFill>
                  <a:prstClr val="white"/>
                </a:solidFill>
              </a:rPr>
              <a:t>的话表示设置全局属性。</a:t>
            </a:r>
            <a:endParaRPr lang="en-US" altLang="zh-CN" sz="2000">
              <a:solidFill>
                <a:prstClr val="white"/>
              </a:solidFill>
            </a:endParaRPr>
          </a:p>
        </p:txBody>
      </p:sp>
    </p:spTree>
    <p:extLst>
      <p:ext uri="{BB962C8B-B14F-4D97-AF65-F5344CB8AC3E}">
        <p14:creationId xmlns:p14="http://schemas.microsoft.com/office/powerpoint/2010/main" val="364906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secureCRTV5.1</a:t>
            </a:r>
            <a:r>
              <a:rPr lang="zh-CN" altLang="en-US"/>
              <a:t>配置</a:t>
            </a:r>
          </a:p>
        </p:txBody>
      </p:sp>
      <p:sp>
        <p:nvSpPr>
          <p:cNvPr id="3" name="内容占位符 2"/>
          <p:cNvSpPr>
            <a:spLocks noGrp="1"/>
          </p:cNvSpPr>
          <p:nvPr>
            <p:ph sz="quarter" idx="10"/>
          </p:nvPr>
        </p:nvSpPr>
        <p:spPr>
          <a:xfrm>
            <a:off x="467545" y="1052736"/>
            <a:ext cx="8064896" cy="497957"/>
          </a:xfrm>
        </p:spPr>
        <p:txBody>
          <a:bodyPr/>
          <a:lstStyle/>
          <a:p>
            <a:r>
              <a:rPr lang="zh-CN" altLang="en-US"/>
              <a:t>设置缓冲区的大小，有什么意义？</a:t>
            </a:r>
          </a:p>
        </p:txBody>
      </p:sp>
      <p:pic>
        <p:nvPicPr>
          <p:cNvPr id="5" name="图片 4">
            <a:extLst>
              <a:ext uri="{FF2B5EF4-FFF2-40B4-BE49-F238E27FC236}">
                <a16:creationId xmlns:a16="http://schemas.microsoft.com/office/drawing/2014/main" id="{8F286091-BDB8-4219-973D-780AD986F739}"/>
              </a:ext>
            </a:extLst>
          </p:cNvPr>
          <p:cNvPicPr>
            <a:picLocks noChangeAspect="1"/>
          </p:cNvPicPr>
          <p:nvPr/>
        </p:nvPicPr>
        <p:blipFill>
          <a:blip r:embed="rId2"/>
          <a:stretch>
            <a:fillRect/>
          </a:stretch>
        </p:blipFill>
        <p:spPr>
          <a:xfrm>
            <a:off x="1187624" y="1700808"/>
            <a:ext cx="5466667" cy="4704762"/>
          </a:xfrm>
          <a:prstGeom prst="rect">
            <a:avLst/>
          </a:prstGeom>
        </p:spPr>
      </p:pic>
    </p:spTree>
    <p:extLst>
      <p:ext uri="{BB962C8B-B14F-4D97-AF65-F5344CB8AC3E}">
        <p14:creationId xmlns:p14="http://schemas.microsoft.com/office/powerpoint/2010/main" val="117453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secureCRTV5.1</a:t>
            </a:r>
            <a:r>
              <a:rPr lang="zh-CN" altLang="en-US"/>
              <a:t>配置</a:t>
            </a:r>
          </a:p>
        </p:txBody>
      </p:sp>
      <p:sp>
        <p:nvSpPr>
          <p:cNvPr id="3" name="内容占位符 2"/>
          <p:cNvSpPr>
            <a:spLocks noGrp="1"/>
          </p:cNvSpPr>
          <p:nvPr>
            <p:ph sz="quarter" idx="10"/>
          </p:nvPr>
        </p:nvSpPr>
        <p:spPr>
          <a:xfrm>
            <a:off x="467545" y="1052736"/>
            <a:ext cx="8064896" cy="497957"/>
          </a:xfrm>
        </p:spPr>
        <p:txBody>
          <a:bodyPr/>
          <a:lstStyle/>
          <a:p>
            <a:r>
              <a:rPr lang="zh-CN" altLang="en-US"/>
              <a:t>修改字体和字符编码</a:t>
            </a:r>
          </a:p>
        </p:txBody>
      </p:sp>
      <p:pic>
        <p:nvPicPr>
          <p:cNvPr id="5" name="图片 4">
            <a:extLst>
              <a:ext uri="{FF2B5EF4-FFF2-40B4-BE49-F238E27FC236}">
                <a16:creationId xmlns:a16="http://schemas.microsoft.com/office/drawing/2014/main" id="{303D80D2-3F49-41BF-8321-7C3739DB5DD0}"/>
              </a:ext>
            </a:extLst>
          </p:cNvPr>
          <p:cNvPicPr>
            <a:picLocks noChangeAspect="1"/>
          </p:cNvPicPr>
          <p:nvPr/>
        </p:nvPicPr>
        <p:blipFill>
          <a:blip r:embed="rId2"/>
          <a:stretch>
            <a:fillRect/>
          </a:stretch>
        </p:blipFill>
        <p:spPr>
          <a:xfrm>
            <a:off x="899592" y="2749638"/>
            <a:ext cx="1533333" cy="1104762"/>
          </a:xfrm>
          <a:prstGeom prst="rect">
            <a:avLst/>
          </a:prstGeom>
        </p:spPr>
      </p:pic>
      <p:pic>
        <p:nvPicPr>
          <p:cNvPr id="6" name="图片 5">
            <a:extLst>
              <a:ext uri="{FF2B5EF4-FFF2-40B4-BE49-F238E27FC236}">
                <a16:creationId xmlns:a16="http://schemas.microsoft.com/office/drawing/2014/main" id="{7EB7037E-5F6A-4EF8-A373-D9779EBB7990}"/>
              </a:ext>
            </a:extLst>
          </p:cNvPr>
          <p:cNvPicPr>
            <a:picLocks noChangeAspect="1"/>
          </p:cNvPicPr>
          <p:nvPr/>
        </p:nvPicPr>
        <p:blipFill>
          <a:blip r:embed="rId3"/>
          <a:stretch>
            <a:fillRect/>
          </a:stretch>
        </p:blipFill>
        <p:spPr>
          <a:xfrm>
            <a:off x="899592" y="1831118"/>
            <a:ext cx="2057143" cy="638095"/>
          </a:xfrm>
          <a:prstGeom prst="rect">
            <a:avLst/>
          </a:prstGeom>
        </p:spPr>
      </p:pic>
    </p:spTree>
    <p:extLst>
      <p:ext uri="{BB962C8B-B14F-4D97-AF65-F5344CB8AC3E}">
        <p14:creationId xmlns:p14="http://schemas.microsoft.com/office/powerpoint/2010/main" val="46144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二、系统安装与分区</a:t>
            </a:r>
          </a:p>
        </p:txBody>
      </p:sp>
      <p:sp>
        <p:nvSpPr>
          <p:cNvPr id="3" name="内容占位符 2"/>
          <p:cNvSpPr>
            <a:spLocks noGrp="1"/>
          </p:cNvSpPr>
          <p:nvPr>
            <p:ph sz="quarter" idx="10"/>
          </p:nvPr>
        </p:nvSpPr>
        <p:spPr>
          <a:xfrm>
            <a:off x="467545" y="1052736"/>
            <a:ext cx="8064896" cy="2517612"/>
          </a:xfrm>
        </p:spPr>
        <p:txBody>
          <a:bodyPr/>
          <a:lstStyle/>
          <a:p>
            <a:r>
              <a:rPr lang="zh-CN" altLang="en-US"/>
              <a:t>磁盘分区</a:t>
            </a:r>
            <a:endParaRPr lang="en-US" altLang="zh-CN"/>
          </a:p>
          <a:p>
            <a:pPr lvl="1">
              <a:buFont typeface="Wingdings" pitchFamily="2" charset="2"/>
              <a:buChar char="Ø"/>
            </a:pPr>
            <a:r>
              <a:rPr lang="en-US" altLang="zh-CN" err="1"/>
              <a:t>xvdx</a:t>
            </a:r>
            <a:r>
              <a:rPr lang="zh-CN" altLang="en-US"/>
              <a:t>（</a:t>
            </a:r>
            <a:r>
              <a:rPr lang="en-US" altLang="zh-CN"/>
              <a:t>x</a:t>
            </a:r>
            <a:r>
              <a:rPr lang="zh-CN" altLang="en-US"/>
              <a:t>为</a:t>
            </a:r>
            <a:r>
              <a:rPr lang="en-US" altLang="zh-CN"/>
              <a:t>a—z</a:t>
            </a:r>
            <a:r>
              <a:rPr lang="zh-CN" altLang="en-US"/>
              <a:t>）：</a:t>
            </a:r>
            <a:r>
              <a:rPr lang="en-US" altLang="zh-CN" err="1"/>
              <a:t>Xen</a:t>
            </a:r>
            <a:r>
              <a:rPr lang="zh-CN" altLang="en-US"/>
              <a:t>虚拟机硬盘</a:t>
            </a:r>
            <a:endParaRPr lang="en-US" altLang="zh-CN"/>
          </a:p>
          <a:p>
            <a:pPr lvl="1">
              <a:buFont typeface="Wingdings" pitchFamily="2" charset="2"/>
              <a:buChar char="Ø"/>
            </a:pPr>
            <a:r>
              <a:rPr lang="en-US" altLang="zh-CN" err="1"/>
              <a:t>hdx</a:t>
            </a:r>
            <a:r>
              <a:rPr lang="zh-CN" altLang="en-US"/>
              <a:t>（</a:t>
            </a:r>
            <a:r>
              <a:rPr lang="en-US" altLang="zh-CN"/>
              <a:t>x</a:t>
            </a:r>
            <a:r>
              <a:rPr lang="zh-CN" altLang="en-US"/>
              <a:t>为从</a:t>
            </a:r>
            <a:r>
              <a:rPr lang="en-US" altLang="zh-CN"/>
              <a:t>a—d</a:t>
            </a:r>
            <a:r>
              <a:rPr lang="zh-CN" altLang="en-US"/>
              <a:t>）：</a:t>
            </a:r>
            <a:r>
              <a:rPr lang="en-US" altLang="zh-CN"/>
              <a:t>IDE</a:t>
            </a:r>
            <a:r>
              <a:rPr lang="zh-CN" altLang="en-US"/>
              <a:t>硬盘</a:t>
            </a:r>
          </a:p>
          <a:p>
            <a:pPr lvl="1">
              <a:buFont typeface="Wingdings" pitchFamily="2" charset="2"/>
              <a:buChar char="Ø"/>
            </a:pPr>
            <a:r>
              <a:rPr lang="en-US" altLang="zh-CN" err="1"/>
              <a:t>sdx</a:t>
            </a:r>
            <a:r>
              <a:rPr lang="zh-CN" altLang="en-US"/>
              <a:t>（</a:t>
            </a:r>
            <a:r>
              <a:rPr lang="en-US" altLang="zh-CN"/>
              <a:t>x</a:t>
            </a:r>
            <a:r>
              <a:rPr lang="zh-CN" altLang="en-US"/>
              <a:t>为</a:t>
            </a:r>
            <a:r>
              <a:rPr lang="en-US" altLang="zh-CN"/>
              <a:t>a—z</a:t>
            </a:r>
            <a:r>
              <a:rPr lang="zh-CN" altLang="en-US"/>
              <a:t>）：</a:t>
            </a:r>
            <a:r>
              <a:rPr lang="en-US" altLang="zh-CN"/>
              <a:t>SCSI</a:t>
            </a:r>
            <a:r>
              <a:rPr lang="zh-CN" altLang="en-US"/>
              <a:t>，</a:t>
            </a:r>
            <a:r>
              <a:rPr lang="en-US" altLang="zh-CN"/>
              <a:t>SATA</a:t>
            </a:r>
            <a:r>
              <a:rPr lang="zh-CN" altLang="en-US"/>
              <a:t>，</a:t>
            </a:r>
            <a:r>
              <a:rPr lang="en-US" altLang="zh-CN"/>
              <a:t>USB</a:t>
            </a:r>
            <a:r>
              <a:rPr lang="zh-CN" altLang="en-US"/>
              <a:t>硬盘</a:t>
            </a:r>
            <a:endParaRPr lang="en-US" altLang="zh-CN"/>
          </a:p>
          <a:p>
            <a:r>
              <a:rPr lang="zh-CN" altLang="en-US"/>
              <a:t>主分区与扩展分区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二、系统安装与分区</a:t>
            </a:r>
          </a:p>
        </p:txBody>
      </p:sp>
      <p:sp>
        <p:nvSpPr>
          <p:cNvPr id="3" name="内容占位符 2"/>
          <p:cNvSpPr>
            <a:spLocks noGrp="1"/>
          </p:cNvSpPr>
          <p:nvPr>
            <p:ph sz="quarter" idx="10"/>
          </p:nvPr>
        </p:nvSpPr>
        <p:spPr>
          <a:xfrm>
            <a:off x="467545" y="1052736"/>
            <a:ext cx="8064896" cy="3293209"/>
          </a:xfrm>
        </p:spPr>
        <p:txBody>
          <a:bodyPr/>
          <a:lstStyle/>
          <a:p>
            <a:r>
              <a:rPr lang="en-US" altLang="zh-CN" err="1"/>
              <a:t>fdisk</a:t>
            </a:r>
            <a:r>
              <a:rPr lang="en-US" altLang="zh-CN"/>
              <a:t> –l </a:t>
            </a:r>
            <a:r>
              <a:rPr lang="zh-CN" altLang="en-US"/>
              <a:t>列出分区表状况</a:t>
            </a:r>
            <a:endParaRPr lang="en-US" altLang="zh-CN"/>
          </a:p>
          <a:p>
            <a:r>
              <a:rPr lang="en-US" altLang="zh-CN" err="1"/>
              <a:t>df</a:t>
            </a:r>
            <a:r>
              <a:rPr lang="en-US" altLang="zh-CN"/>
              <a:t>(</a:t>
            </a:r>
            <a:r>
              <a:rPr lang="en-US" b="1"/>
              <a:t>disk free</a:t>
            </a:r>
            <a:r>
              <a:rPr lang="en-US" altLang="zh-CN"/>
              <a:t>) –h:</a:t>
            </a:r>
            <a:r>
              <a:rPr lang="zh-CN" altLang="en-US"/>
              <a:t>显示磁盘的相关信息</a:t>
            </a:r>
            <a:r>
              <a:rPr lang="en-US" altLang="zh-CN"/>
              <a:t>!!!</a:t>
            </a:r>
          </a:p>
          <a:p>
            <a:pPr lvl="1">
              <a:buNone/>
            </a:pPr>
            <a:r>
              <a:rPr lang="en-US" altLang="zh-CN" sz="1600"/>
              <a:t>[</a:t>
            </a:r>
            <a:r>
              <a:rPr lang="en-US" altLang="zh-CN" sz="1600" err="1"/>
              <a:t>root@localhost</a:t>
            </a:r>
            <a:r>
              <a:rPr lang="en-US" altLang="zh-CN" sz="1600"/>
              <a:t> ~]# </a:t>
            </a:r>
            <a:r>
              <a:rPr lang="en-US" altLang="zh-CN" sz="1600" err="1"/>
              <a:t>df</a:t>
            </a:r>
            <a:r>
              <a:rPr lang="en-US" altLang="zh-CN" sz="1600"/>
              <a:t> -h</a:t>
            </a:r>
          </a:p>
          <a:p>
            <a:pPr lvl="1">
              <a:buNone/>
            </a:pPr>
            <a:r>
              <a:rPr lang="en-US" altLang="zh-CN" sz="1600" err="1"/>
              <a:t>Filesystem</a:t>
            </a:r>
            <a:r>
              <a:rPr lang="en-US" altLang="zh-CN" sz="1600"/>
              <a:t>      Size  Used Avail Use% Mounted on</a:t>
            </a:r>
          </a:p>
          <a:p>
            <a:pPr lvl="1">
              <a:buNone/>
            </a:pPr>
            <a:r>
              <a:rPr lang="en-US" altLang="zh-CN" sz="1600"/>
              <a:t>/dev/sda2        18G  3.1G   14G  19% /</a:t>
            </a:r>
          </a:p>
          <a:p>
            <a:pPr lvl="1">
              <a:buNone/>
            </a:pPr>
            <a:r>
              <a:rPr lang="en-US" altLang="zh-CN" sz="1600" err="1"/>
              <a:t>tmpfs</a:t>
            </a:r>
            <a:r>
              <a:rPr lang="en-US" altLang="zh-CN" sz="1600"/>
              <a:t>           242M     0  242M   0% /dev/</a:t>
            </a:r>
            <a:r>
              <a:rPr lang="en-US" altLang="zh-CN" sz="1600" err="1"/>
              <a:t>shm</a:t>
            </a:r>
            <a:endParaRPr lang="en-US" altLang="zh-CN" sz="1600"/>
          </a:p>
          <a:p>
            <a:pPr lvl="1">
              <a:buNone/>
            </a:pPr>
            <a:r>
              <a:rPr lang="en-US" altLang="zh-CN" sz="1600"/>
              <a:t>/dev/sda1       291M   34M  242M  13% /boot</a:t>
            </a:r>
          </a:p>
          <a:p>
            <a:r>
              <a:rPr lang="en-US" altLang="zh-CN"/>
              <a:t>parted –l:</a:t>
            </a:r>
            <a:r>
              <a:rPr lang="zh-CN" altLang="en-US"/>
              <a:t>显示分区情况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8662" y="2060848"/>
            <a:ext cx="7000924" cy="1047757"/>
          </a:xfrm>
        </p:spPr>
        <p:txBody>
          <a:bodyPr/>
          <a:lstStyle/>
          <a:p>
            <a:r>
              <a:rPr lang="zh-CN" altLang="en-US"/>
              <a:t>三、常用命令和目录结构</a:t>
            </a:r>
          </a:p>
        </p:txBody>
      </p:sp>
    </p:spTree>
    <p:extLst>
      <p:ext uri="{BB962C8B-B14F-4D97-AF65-F5344CB8AC3E}">
        <p14:creationId xmlns:p14="http://schemas.microsoft.com/office/powerpoint/2010/main" val="11162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84784"/>
            <a:ext cx="9144000" cy="3672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031999013"/>
              </p:ext>
            </p:extLst>
          </p:nvPr>
        </p:nvGraphicFramePr>
        <p:xfrm>
          <a:off x="1115616" y="2060848"/>
          <a:ext cx="7200801" cy="2900892"/>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20000"/>
                    </a:ext>
                  </a:extLst>
                </a:gridCol>
                <a:gridCol w="3648406">
                  <a:extLst>
                    <a:ext uri="{9D8B030D-6E8A-4147-A177-3AD203B41FA5}">
                      <a16:colId xmlns:a16="http://schemas.microsoft.com/office/drawing/2014/main" val="20001"/>
                    </a:ext>
                  </a:extLst>
                </a:gridCol>
                <a:gridCol w="2400267">
                  <a:extLst>
                    <a:ext uri="{9D8B030D-6E8A-4147-A177-3AD203B41FA5}">
                      <a16:colId xmlns:a16="http://schemas.microsoft.com/office/drawing/2014/main" val="20002"/>
                    </a:ext>
                  </a:extLst>
                </a:gridCol>
              </a:tblGrid>
              <a:tr h="483482">
                <a:tc rowSpan="3">
                  <a:txBody>
                    <a:bodyPr/>
                    <a:lstStyle/>
                    <a:p>
                      <a:pPr algn="ctr"/>
                      <a:r>
                        <a:rPr lang="zh-CN" altLang="en-US" b="1">
                          <a:latin typeface="微软雅黑" panose="020B0503020204020204" pitchFamily="34" charset="-122"/>
                          <a:ea typeface="微软雅黑" panose="020B0503020204020204" pitchFamily="34" charset="-122"/>
                        </a:rPr>
                        <a:t>上午</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a:latin typeface="微软雅黑" panose="020B0503020204020204" pitchFamily="34" charset="-122"/>
                          <a:ea typeface="微软雅黑" panose="020B0503020204020204" pitchFamily="34" charset="-122"/>
                        </a:rPr>
                        <a:t>09:00 ~ 09:50</a:t>
                      </a:r>
                      <a:endParaRPr lang="zh-CN" altLang="en-US"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a:latin typeface="微软雅黑" panose="020B0503020204020204" pitchFamily="34" charset="-122"/>
                          <a:ea typeface="微软雅黑" panose="020B0503020204020204" pitchFamily="34" charset="-122"/>
                        </a:rPr>
                        <a:t>Linux</a:t>
                      </a:r>
                      <a:r>
                        <a:rPr lang="zh-CN" altLang="en-US" b="1">
                          <a:latin typeface="微软雅黑" panose="020B0503020204020204" pitchFamily="34" charset="-122"/>
                          <a:ea typeface="微软雅黑" panose="020B0503020204020204" pitchFamily="34" charset="-122"/>
                        </a:rPr>
                        <a:t>概述</a:t>
                      </a:r>
                      <a:endParaRPr lang="en-US" altLang="zh-CN"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3482">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a:latin typeface="微软雅黑" panose="020B0503020204020204" pitchFamily="34" charset="-122"/>
                          <a:ea typeface="微软雅黑" panose="020B0503020204020204" pitchFamily="34" charset="-122"/>
                        </a:rPr>
                        <a:t>10:00 ~ 10:50</a:t>
                      </a:r>
                      <a:endParaRPr lang="zh-CN" altLang="en-US"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a:latin typeface="微软雅黑" panose="020B0503020204020204" pitchFamily="34" charset="-122"/>
                          <a:ea typeface="微软雅黑" panose="020B0503020204020204" pitchFamily="34" charset="-122"/>
                        </a:rPr>
                        <a:t>系统安装与分区</a:t>
                      </a:r>
                      <a:endParaRPr lang="en-US" altLang="zh-CN"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3482">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a:latin typeface="微软雅黑" panose="020B0503020204020204" pitchFamily="34" charset="-122"/>
                          <a:ea typeface="微软雅黑" panose="020B0503020204020204" pitchFamily="34" charset="-122"/>
                        </a:rPr>
                        <a:t>11:00 ~ 12:00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a:latin typeface="微软雅黑" panose="020B0503020204020204" pitchFamily="34" charset="-122"/>
                          <a:ea typeface="微软雅黑" panose="020B0503020204020204" pitchFamily="34" charset="-122"/>
                        </a:rPr>
                        <a:t>常用命令</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目录结构</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3482">
                <a:tc rowSpan="3">
                  <a:txBody>
                    <a:bodyPr/>
                    <a:lstStyle/>
                    <a:p>
                      <a:pPr algn="ctr"/>
                      <a:r>
                        <a:rPr lang="zh-CN" altLang="en-US" b="1">
                          <a:latin typeface="微软雅黑" panose="020B0503020204020204" pitchFamily="34" charset="-122"/>
                          <a:ea typeface="微软雅黑" panose="020B0503020204020204" pitchFamily="34" charset="-122"/>
                        </a:rPr>
                        <a:t>下午</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a:latin typeface="微软雅黑" panose="020B0503020204020204" pitchFamily="34" charset="-122"/>
                          <a:ea typeface="微软雅黑" panose="020B0503020204020204" pitchFamily="34" charset="-122"/>
                        </a:rPr>
                        <a:t>14:00 ~ 14:50</a:t>
                      </a:r>
                      <a:endParaRPr lang="zh-CN" altLang="en-US"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3482">
                <a:tc vMerge="1">
                  <a:txBody>
                    <a:bodyPr/>
                    <a:lstStyle/>
                    <a:p>
                      <a:endParaRPr lang="zh-CN" altLang="en-US" dirty="0"/>
                    </a:p>
                  </a:txBody>
                  <a:tcPr/>
                </a:tc>
                <a:tc>
                  <a:txBody>
                    <a:bodyPr/>
                    <a:lstStyle/>
                    <a:p>
                      <a:pPr algn="ctr"/>
                      <a:r>
                        <a:rPr lang="en-US" altLang="zh-CN" b="1">
                          <a:latin typeface="微软雅黑" panose="020B0503020204020204" pitchFamily="34" charset="-122"/>
                          <a:ea typeface="微软雅黑" panose="020B0503020204020204" pitchFamily="34" charset="-122"/>
                        </a:rPr>
                        <a:t>15:00 ~ 15:50</a:t>
                      </a:r>
                      <a:endParaRPr lang="zh-CN" altLang="en-US"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a:latin typeface="微软雅黑" panose="020B0503020204020204" pitchFamily="34" charset="-122"/>
                          <a:ea typeface="微软雅黑" panose="020B0503020204020204" pitchFamily="34" charset="-122"/>
                        </a:rPr>
                        <a:t>运行级别</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3482">
                <a:tc vMerge="1">
                  <a:txBody>
                    <a:bodyPr/>
                    <a:lstStyle/>
                    <a:p>
                      <a:endParaRPr lang="zh-CN" altLang="en-US" dirty="0"/>
                    </a:p>
                  </a:txBody>
                  <a:tcPr/>
                </a:tc>
                <a:tc>
                  <a:txBody>
                    <a:bodyPr/>
                    <a:lstStyle/>
                    <a:p>
                      <a:pPr algn="ctr"/>
                      <a:r>
                        <a:rPr lang="en-US" altLang="zh-CN" b="1">
                          <a:latin typeface="微软雅黑" panose="020B0503020204020204" pitchFamily="34" charset="-122"/>
                          <a:ea typeface="微软雅黑" panose="020B0503020204020204" pitchFamily="34" charset="-122"/>
                        </a:rPr>
                        <a:t>16:00 ~ 17:00</a:t>
                      </a:r>
                      <a:endParaRPr lang="zh-CN" altLang="en-US" b="1">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a:latin typeface="微软雅黑" panose="020B0503020204020204" pitchFamily="34" charset="-122"/>
                          <a:ea typeface="微软雅黑" panose="020B0503020204020204" pitchFamily="34" charset="-122"/>
                        </a:rPr>
                        <a:t>用户用户组其他人</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894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2843214"/>
          </a:xfrm>
        </p:spPr>
        <p:txBody>
          <a:bodyPr/>
          <a:lstStyle/>
          <a:p>
            <a:r>
              <a:rPr lang="zh-CN" altLang="en-US"/>
              <a:t>命令提示符详解</a:t>
            </a:r>
            <a:endParaRPr lang="en-US"/>
          </a:p>
          <a:p>
            <a:pPr lvl="1"/>
            <a:r>
              <a:rPr lang="en-US"/>
              <a:t>[</a:t>
            </a:r>
            <a:r>
              <a:rPr lang="en-US" err="1"/>
              <a:t>root@localhost</a:t>
            </a:r>
            <a:r>
              <a:rPr lang="en-US"/>
              <a:t> ~]#         #/root</a:t>
            </a:r>
          </a:p>
          <a:p>
            <a:pPr lvl="1"/>
            <a:r>
              <a:rPr lang="en-US"/>
              <a:t>[</a:t>
            </a:r>
            <a:r>
              <a:rPr lang="en-US" altLang="zh-CN" err="1"/>
              <a:t>mengxb</a:t>
            </a:r>
            <a:r>
              <a:rPr lang="en-US" err="1"/>
              <a:t>@localhost</a:t>
            </a:r>
            <a:r>
              <a:rPr lang="en-US"/>
              <a:t> </a:t>
            </a:r>
            <a:r>
              <a:rPr lang="en-US" b="1"/>
              <a:t>~</a:t>
            </a:r>
            <a:r>
              <a:rPr lang="en-US"/>
              <a:t>]$        #/home/</a:t>
            </a:r>
            <a:r>
              <a:rPr lang="en-US" altLang="zh-CN" err="1"/>
              <a:t>mengxb</a:t>
            </a:r>
            <a:endParaRPr lang="en-US" altLang="zh-CN"/>
          </a:p>
          <a:p>
            <a:pPr lvl="1"/>
            <a:r>
              <a:rPr lang="zh-CN" altLang="en-US"/>
              <a:t>用户名</a:t>
            </a:r>
            <a:r>
              <a:rPr lang="en-US" altLang="zh-CN"/>
              <a:t>@</a:t>
            </a:r>
            <a:r>
              <a:rPr lang="zh-CN" altLang="en-US"/>
              <a:t>主机名  当前目录   </a:t>
            </a:r>
            <a:r>
              <a:rPr lang="en-US" altLang="zh-CN"/>
              <a:t>#</a:t>
            </a:r>
            <a:r>
              <a:rPr lang="zh-CN" altLang="en-US"/>
              <a:t>超级管理员权限   </a:t>
            </a:r>
            <a:r>
              <a:rPr lang="en-US" altLang="zh-CN"/>
              <a:t>$</a:t>
            </a:r>
            <a:r>
              <a:rPr lang="zh-CN" altLang="en-US"/>
              <a:t>普通权限</a:t>
            </a:r>
            <a:endParaRPr lang="en-US" altLang="zh-CN"/>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2259080"/>
          </a:xfrm>
        </p:spPr>
        <p:txBody>
          <a:bodyPr/>
          <a:lstStyle/>
          <a:p>
            <a:r>
              <a:rPr lang="zh-CN" altLang="en-US"/>
              <a:t>命令格式</a:t>
            </a:r>
            <a:endParaRPr lang="en-US" altLang="zh-CN"/>
          </a:p>
          <a:p>
            <a:r>
              <a:rPr lang="en-US" sz="2000"/>
              <a:t> </a:t>
            </a:r>
            <a:r>
              <a:rPr lang="zh-CN" altLang="en-US" sz="2000"/>
              <a:t>命令            选项            参数 </a:t>
            </a:r>
            <a:r>
              <a:rPr lang="en-US" altLang="zh-CN" sz="2000"/>
              <a:t>(</a:t>
            </a:r>
            <a:r>
              <a:rPr lang="zh-CN" altLang="en-US" sz="2000"/>
              <a:t>三者之间要有空格，区分大小写</a:t>
            </a:r>
            <a:r>
              <a:rPr lang="en-US" altLang="zh-CN" sz="2000"/>
              <a:t>)</a:t>
            </a:r>
            <a:endParaRPr lang="en-US" sz="2000"/>
          </a:p>
          <a:p>
            <a:r>
              <a:rPr lang="en-US" sz="2000"/>
              <a:t>command  [-options]  [</a:t>
            </a:r>
            <a:r>
              <a:rPr lang="en-US" sz="2000" err="1"/>
              <a:t>args</a:t>
            </a:r>
            <a:r>
              <a:rPr lang="en-US" sz="2000"/>
              <a:t>]</a:t>
            </a:r>
          </a:p>
          <a:p>
            <a:r>
              <a:rPr lang="en-US" sz="2000"/>
              <a:t>[</a:t>
            </a:r>
            <a:r>
              <a:rPr lang="en-US" sz="2000" err="1"/>
              <a:t>args</a:t>
            </a:r>
            <a:r>
              <a:rPr lang="en-US" sz="2000"/>
              <a:t>]:</a:t>
            </a:r>
            <a:r>
              <a:rPr lang="zh-CN" altLang="en-US" sz="2000"/>
              <a:t>参数（多个参数之间用空格分隔）</a:t>
            </a:r>
            <a:endParaRPr lang="en-US" altLang="zh-CN" sz="2000"/>
          </a:p>
          <a:p>
            <a:endParaRPr lang="en-US"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5059847"/>
          </a:xfrm>
        </p:spPr>
        <p:txBody>
          <a:bodyPr/>
          <a:lstStyle/>
          <a:p>
            <a:r>
              <a:rPr lang="zh-CN" altLang="en-US"/>
              <a:t>命令格式验证</a:t>
            </a:r>
            <a:endParaRPr lang="en-US" altLang="zh-CN"/>
          </a:p>
          <a:p>
            <a:pPr>
              <a:buNone/>
            </a:pPr>
            <a:r>
              <a:rPr lang="en-US" altLang="zh-CN" sz="1400"/>
              <a:t>[</a:t>
            </a:r>
            <a:r>
              <a:rPr lang="en-US" altLang="zh-CN" sz="1400" err="1"/>
              <a:t>root@localhost</a:t>
            </a:r>
            <a:r>
              <a:rPr lang="en-US" altLang="zh-CN" sz="1400"/>
              <a:t> ~]# </a:t>
            </a:r>
            <a:r>
              <a:rPr lang="en-US" altLang="zh-CN" sz="1400" err="1"/>
              <a:t>ls</a:t>
            </a:r>
            <a:r>
              <a:rPr lang="en-US" altLang="zh-CN" sz="1400"/>
              <a:t> -a -l install.log</a:t>
            </a:r>
          </a:p>
          <a:p>
            <a:pPr>
              <a:buNone/>
            </a:pPr>
            <a:r>
              <a:rPr lang="en-US" altLang="zh-CN" sz="1400"/>
              <a:t>-</a:t>
            </a:r>
            <a:r>
              <a:rPr lang="en-US" altLang="zh-CN" sz="1400" err="1"/>
              <a:t>rw</a:t>
            </a:r>
            <a:r>
              <a:rPr lang="en-US" altLang="zh-CN" sz="1400"/>
              <a:t>-r--r--. 1 root </a:t>
            </a:r>
            <a:r>
              <a:rPr lang="en-US" altLang="zh-CN" sz="1400" err="1"/>
              <a:t>root</a:t>
            </a:r>
            <a:r>
              <a:rPr lang="en-US" altLang="zh-CN" sz="1400"/>
              <a:t> 41364 Oct  4  2015 install.log</a:t>
            </a:r>
          </a:p>
          <a:p>
            <a:pPr>
              <a:buNone/>
            </a:pPr>
            <a:r>
              <a:rPr lang="en-US" altLang="zh-CN" sz="1400"/>
              <a:t>[</a:t>
            </a:r>
            <a:r>
              <a:rPr lang="en-US" altLang="zh-CN" sz="1400" err="1"/>
              <a:t>root@localhost</a:t>
            </a:r>
            <a:r>
              <a:rPr lang="en-US" altLang="zh-CN" sz="1400"/>
              <a:t> ~]# </a:t>
            </a:r>
            <a:r>
              <a:rPr lang="en-US" altLang="zh-CN" sz="1400" err="1"/>
              <a:t>ls</a:t>
            </a:r>
            <a:r>
              <a:rPr lang="en-US" altLang="zh-CN" sz="1400"/>
              <a:t> -al install.log</a:t>
            </a:r>
          </a:p>
          <a:p>
            <a:pPr>
              <a:buNone/>
            </a:pPr>
            <a:r>
              <a:rPr lang="en-US" altLang="zh-CN" sz="1400"/>
              <a:t>-</a:t>
            </a:r>
            <a:r>
              <a:rPr lang="en-US" altLang="zh-CN" sz="1400" err="1"/>
              <a:t>rw</a:t>
            </a:r>
            <a:r>
              <a:rPr lang="en-US" altLang="zh-CN" sz="1400"/>
              <a:t>-r--r--. 1 root </a:t>
            </a:r>
            <a:r>
              <a:rPr lang="en-US" altLang="zh-CN" sz="1400" err="1"/>
              <a:t>root</a:t>
            </a:r>
            <a:r>
              <a:rPr lang="en-US" altLang="zh-CN" sz="1400"/>
              <a:t> 41364 Oct  4  2015 install.log</a:t>
            </a:r>
          </a:p>
          <a:p>
            <a:pPr>
              <a:buNone/>
            </a:pPr>
            <a:r>
              <a:rPr lang="en-US" altLang="zh-CN" sz="1400"/>
              <a:t>[</a:t>
            </a:r>
            <a:r>
              <a:rPr lang="en-US" altLang="zh-CN" sz="1400" err="1"/>
              <a:t>root@localhost</a:t>
            </a:r>
            <a:r>
              <a:rPr lang="en-US" altLang="zh-CN" sz="1400"/>
              <a:t> ~]# </a:t>
            </a:r>
            <a:r>
              <a:rPr lang="en-US" altLang="zh-CN" sz="1400" err="1"/>
              <a:t>ls</a:t>
            </a:r>
            <a:r>
              <a:rPr lang="en-US" altLang="zh-CN" sz="1400"/>
              <a:t> -al install.log </a:t>
            </a:r>
            <a:r>
              <a:rPr lang="en-US" altLang="zh-CN" sz="1400" err="1"/>
              <a:t>install.log.syslog</a:t>
            </a:r>
            <a:r>
              <a:rPr lang="en-US" altLang="zh-CN" sz="1400"/>
              <a:t> </a:t>
            </a:r>
          </a:p>
          <a:p>
            <a:pPr>
              <a:buNone/>
            </a:pPr>
            <a:r>
              <a:rPr lang="en-US" altLang="zh-CN" sz="1400"/>
              <a:t>-</a:t>
            </a:r>
            <a:r>
              <a:rPr lang="en-US" altLang="zh-CN" sz="1400" err="1"/>
              <a:t>rw</a:t>
            </a:r>
            <a:r>
              <a:rPr lang="en-US" altLang="zh-CN" sz="1400"/>
              <a:t>-r--r--. 1 root </a:t>
            </a:r>
            <a:r>
              <a:rPr lang="en-US" altLang="zh-CN" sz="1400" err="1"/>
              <a:t>root</a:t>
            </a:r>
            <a:r>
              <a:rPr lang="en-US" altLang="zh-CN" sz="1400"/>
              <a:t> 41364 Oct  4  2015 install.log</a:t>
            </a:r>
          </a:p>
          <a:p>
            <a:pPr>
              <a:buNone/>
            </a:pPr>
            <a:r>
              <a:rPr lang="en-US" altLang="zh-CN" sz="1400"/>
              <a:t>-</a:t>
            </a:r>
            <a:r>
              <a:rPr lang="en-US" altLang="zh-CN" sz="1400" err="1"/>
              <a:t>rw</a:t>
            </a:r>
            <a:r>
              <a:rPr lang="en-US" altLang="zh-CN" sz="1400"/>
              <a:t>-r--r--. 1 root </a:t>
            </a:r>
            <a:r>
              <a:rPr lang="en-US" altLang="zh-CN" sz="1400" err="1"/>
              <a:t>root</a:t>
            </a:r>
            <a:r>
              <a:rPr lang="en-US" altLang="zh-CN" sz="1400"/>
              <a:t>  9154 Oct  4  2015 </a:t>
            </a:r>
            <a:r>
              <a:rPr lang="en-US" altLang="zh-CN" sz="1400" err="1"/>
              <a:t>install.log.syslog</a:t>
            </a:r>
            <a:endParaRPr lang="en-US" altLang="zh-CN" sz="1400"/>
          </a:p>
          <a:p>
            <a:pPr>
              <a:buNone/>
            </a:pPr>
            <a:r>
              <a:rPr lang="en-US" altLang="zh-CN" sz="1400"/>
              <a:t>[</a:t>
            </a:r>
            <a:r>
              <a:rPr lang="en-US" altLang="zh-CN" sz="1400" err="1"/>
              <a:t>root@localhost</a:t>
            </a:r>
            <a:r>
              <a:rPr lang="en-US" altLang="zh-CN" sz="1400"/>
              <a:t> ~]# </a:t>
            </a:r>
            <a:r>
              <a:rPr lang="en-US" altLang="zh-CN" sz="1400" err="1"/>
              <a:t>ls</a:t>
            </a:r>
            <a:r>
              <a:rPr lang="en-US" altLang="zh-CN" sz="1400"/>
              <a:t> -al install*</a:t>
            </a:r>
          </a:p>
          <a:p>
            <a:pPr>
              <a:buNone/>
            </a:pPr>
            <a:r>
              <a:rPr lang="en-US" altLang="zh-CN" sz="1400"/>
              <a:t>-</a:t>
            </a:r>
            <a:r>
              <a:rPr lang="en-US" altLang="zh-CN" sz="1400" err="1"/>
              <a:t>rw</a:t>
            </a:r>
            <a:r>
              <a:rPr lang="en-US" altLang="zh-CN" sz="1400"/>
              <a:t>-r--r--. 1 root </a:t>
            </a:r>
            <a:r>
              <a:rPr lang="en-US" altLang="zh-CN" sz="1400" err="1"/>
              <a:t>root</a:t>
            </a:r>
            <a:r>
              <a:rPr lang="en-US" altLang="zh-CN" sz="1400"/>
              <a:t> 41364 Oct  4  2015 install.log</a:t>
            </a:r>
          </a:p>
          <a:p>
            <a:pPr>
              <a:buNone/>
            </a:pPr>
            <a:r>
              <a:rPr lang="en-US" altLang="zh-CN" sz="1400"/>
              <a:t>-</a:t>
            </a:r>
            <a:r>
              <a:rPr lang="en-US" altLang="zh-CN" sz="1400" err="1"/>
              <a:t>rw</a:t>
            </a:r>
            <a:r>
              <a:rPr lang="en-US" altLang="zh-CN" sz="1400"/>
              <a:t>-r--r--. 1 root </a:t>
            </a:r>
            <a:r>
              <a:rPr lang="en-US" altLang="zh-CN" sz="1400" err="1"/>
              <a:t>root</a:t>
            </a:r>
            <a:r>
              <a:rPr lang="en-US" altLang="zh-CN" sz="1400"/>
              <a:t>  9154 Oct  4  2015 </a:t>
            </a:r>
            <a:r>
              <a:rPr lang="en-US" altLang="zh-CN" sz="1400" err="1"/>
              <a:t>install.log.syslog</a:t>
            </a:r>
            <a:endParaRPr lang="en-US" altLang="zh-CN" sz="1400"/>
          </a:p>
          <a:p>
            <a:pPr>
              <a:buNone/>
            </a:pPr>
            <a:r>
              <a:rPr lang="en-US" altLang="zh-CN" sz="1400"/>
              <a:t>[</a:t>
            </a:r>
            <a:r>
              <a:rPr lang="en-US" altLang="zh-CN" sz="1400" err="1"/>
              <a:t>root@localhost</a:t>
            </a:r>
            <a:r>
              <a:rPr lang="en-US" altLang="zh-CN" sz="1400"/>
              <a:t> ~]# </a:t>
            </a:r>
            <a:r>
              <a:rPr lang="en-US" altLang="zh-CN" sz="1400" err="1"/>
              <a:t>ls</a:t>
            </a:r>
            <a:r>
              <a:rPr lang="en-US" altLang="zh-CN" sz="1400"/>
              <a:t> -al *.log</a:t>
            </a:r>
          </a:p>
          <a:p>
            <a:pPr>
              <a:buNone/>
            </a:pPr>
            <a:r>
              <a:rPr lang="en-US" altLang="zh-CN" sz="1400"/>
              <a:t>-</a:t>
            </a:r>
            <a:r>
              <a:rPr lang="en-US" altLang="zh-CN" sz="1400" err="1"/>
              <a:t>rw</a:t>
            </a:r>
            <a:r>
              <a:rPr lang="en-US" altLang="zh-CN" sz="1400"/>
              <a:t>-r--r--. 1 root </a:t>
            </a:r>
            <a:r>
              <a:rPr lang="en-US" altLang="zh-CN" sz="1400" err="1"/>
              <a:t>root</a:t>
            </a:r>
            <a:r>
              <a:rPr lang="en-US" altLang="zh-CN" sz="1400"/>
              <a:t> 41364 Feb  8  2017 install.log</a:t>
            </a:r>
          </a:p>
          <a:p>
            <a:pPr>
              <a:buNone/>
            </a:pPr>
            <a:r>
              <a:rPr lang="en-US" altLang="zh-CN" sz="1400"/>
              <a:t>[</a:t>
            </a:r>
            <a:r>
              <a:rPr lang="en-US" altLang="zh-CN" sz="1400" err="1"/>
              <a:t>root@localhost</a:t>
            </a:r>
            <a:r>
              <a:rPr lang="en-US" altLang="zh-CN" sz="1400"/>
              <a:t> ~]# </a:t>
            </a:r>
            <a:r>
              <a:rPr lang="en-US" altLang="zh-CN" sz="1400" err="1"/>
              <a:t>ls</a:t>
            </a:r>
            <a:r>
              <a:rPr lang="en-US" altLang="zh-CN" sz="1400"/>
              <a:t> -al *.log*</a:t>
            </a:r>
          </a:p>
          <a:p>
            <a:pPr>
              <a:buNone/>
            </a:pPr>
            <a:r>
              <a:rPr lang="en-US" altLang="zh-CN" sz="1400"/>
              <a:t>-</a:t>
            </a:r>
            <a:r>
              <a:rPr lang="en-US" altLang="zh-CN" sz="1400" err="1"/>
              <a:t>rw</a:t>
            </a:r>
            <a:r>
              <a:rPr lang="en-US" altLang="zh-CN" sz="1400"/>
              <a:t>-r--r--. 1 root </a:t>
            </a:r>
            <a:r>
              <a:rPr lang="en-US" altLang="zh-CN" sz="1400" err="1"/>
              <a:t>root</a:t>
            </a:r>
            <a:r>
              <a:rPr lang="en-US" altLang="zh-CN" sz="1400"/>
              <a:t> 41364 Feb  8  2017 install.log</a:t>
            </a:r>
          </a:p>
          <a:p>
            <a:pPr>
              <a:buNone/>
            </a:pPr>
            <a:r>
              <a:rPr lang="en-US" altLang="zh-CN" sz="1400"/>
              <a:t>-</a:t>
            </a:r>
            <a:r>
              <a:rPr lang="en-US" altLang="zh-CN" sz="1400" err="1"/>
              <a:t>rw</a:t>
            </a:r>
            <a:r>
              <a:rPr lang="en-US" altLang="zh-CN" sz="1400"/>
              <a:t>-r--r--. 1 root </a:t>
            </a:r>
            <a:r>
              <a:rPr lang="en-US" altLang="zh-CN" sz="1400" err="1"/>
              <a:t>root</a:t>
            </a:r>
            <a:r>
              <a:rPr lang="en-US" altLang="zh-CN" sz="1400"/>
              <a:t>  9154 Feb  8  2017 </a:t>
            </a:r>
            <a:r>
              <a:rPr lang="en-US" altLang="zh-CN" sz="1400" err="1"/>
              <a:t>install.log.syslog</a:t>
            </a:r>
            <a:endParaRPr lang="zh-CN"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endParaRPr lang="zh-CN" altLang="en-US" b="0"/>
          </a:p>
        </p:txBody>
      </p:sp>
      <p:sp>
        <p:nvSpPr>
          <p:cNvPr id="3" name="内容占位符 2"/>
          <p:cNvSpPr>
            <a:spLocks noGrp="1"/>
          </p:cNvSpPr>
          <p:nvPr>
            <p:ph sz="quarter" idx="10"/>
          </p:nvPr>
        </p:nvSpPr>
        <p:spPr>
          <a:xfrm>
            <a:off x="467545" y="1052736"/>
            <a:ext cx="8064896" cy="6167842"/>
          </a:xfrm>
        </p:spPr>
        <p:txBody>
          <a:bodyPr/>
          <a:lstStyle/>
          <a:p>
            <a:r>
              <a:rPr lang="zh-CN" altLang="en-US"/>
              <a:t>获取命令的帮助：</a:t>
            </a:r>
            <a:endParaRPr lang="en-US" altLang="zh-CN"/>
          </a:p>
          <a:p>
            <a:r>
              <a:rPr lang="en-US" altLang="zh-CN"/>
              <a:t>1</a:t>
            </a:r>
            <a:r>
              <a:rPr lang="zh-CN" altLang="en-US"/>
              <a:t>、</a:t>
            </a:r>
            <a:r>
              <a:rPr lang="en-US" altLang="zh-CN" err="1"/>
              <a:t>whatis</a:t>
            </a:r>
            <a:r>
              <a:rPr lang="en-US" altLang="zh-CN"/>
              <a:t>  </a:t>
            </a:r>
            <a:r>
              <a:rPr lang="zh-CN" altLang="en-US"/>
              <a:t>命令（如果不成功，则执行</a:t>
            </a:r>
            <a:r>
              <a:rPr lang="en-US" altLang="zh-CN" err="1"/>
              <a:t>makewhatis</a:t>
            </a:r>
            <a:r>
              <a:rPr lang="zh-CN" altLang="en-US"/>
              <a:t>）</a:t>
            </a:r>
            <a:endParaRPr lang="en-US" altLang="zh-CN"/>
          </a:p>
          <a:p>
            <a:r>
              <a:rPr lang="en-US" altLang="zh-CN"/>
              <a:t>2</a:t>
            </a:r>
            <a:r>
              <a:rPr lang="zh-CN" altLang="en-US"/>
              <a:t>、使用</a:t>
            </a:r>
            <a:r>
              <a:rPr lang="en-US" altLang="zh-CN"/>
              <a:t>help</a:t>
            </a:r>
            <a:r>
              <a:rPr lang="zh-CN" altLang="en-US"/>
              <a:t>查看内建命令的帮助</a:t>
            </a:r>
            <a:r>
              <a:rPr lang="en-US" altLang="zh-CN"/>
              <a:t>(enable</a:t>
            </a:r>
            <a:r>
              <a:rPr lang="zh-CN" altLang="en-US"/>
              <a:t>查看内建命令</a:t>
            </a:r>
            <a:r>
              <a:rPr lang="en-US" altLang="zh-CN"/>
              <a:t>)</a:t>
            </a:r>
          </a:p>
          <a:p>
            <a:r>
              <a:rPr lang="en-US" altLang="zh-CN"/>
              <a:t>3</a:t>
            </a:r>
            <a:r>
              <a:rPr lang="zh-CN" altLang="en-US"/>
              <a:t>、！！</a:t>
            </a:r>
            <a:r>
              <a:rPr lang="en-US" altLang="zh-CN" b="1"/>
              <a:t>#man  </a:t>
            </a:r>
            <a:r>
              <a:rPr lang="zh-CN" altLang="en-US" b="1"/>
              <a:t>命令</a:t>
            </a:r>
            <a:endParaRPr lang="en-US" altLang="zh-CN" b="1"/>
          </a:p>
          <a:p>
            <a:pPr lvl="1">
              <a:buNone/>
            </a:pPr>
            <a:r>
              <a:rPr lang="en-US" altLang="zh-CN" sz="1800"/>
              <a:t>enter</a:t>
            </a:r>
            <a:r>
              <a:rPr lang="zh-CN" altLang="en-US" sz="1800"/>
              <a:t>按行翻，空格按页翻；</a:t>
            </a:r>
            <a:r>
              <a:rPr lang="en-US" altLang="zh-CN" sz="1800"/>
              <a:t>HOME/END</a:t>
            </a:r>
            <a:r>
              <a:rPr lang="zh-CN" altLang="en-US" sz="1800"/>
              <a:t>键可以快速到首页</a:t>
            </a:r>
            <a:r>
              <a:rPr lang="en-US" altLang="zh-CN" sz="1800"/>
              <a:t>/</a:t>
            </a:r>
            <a:r>
              <a:rPr lang="zh-CN" altLang="en-US" sz="1800"/>
              <a:t>尾页（</a:t>
            </a:r>
            <a:r>
              <a:rPr lang="en-US" altLang="zh-CN" sz="1800" err="1"/>
              <a:t>SecureCRT</a:t>
            </a:r>
            <a:r>
              <a:rPr lang="zh-CN" altLang="en-US" sz="1800"/>
              <a:t>中无效）；</a:t>
            </a:r>
            <a:endParaRPr lang="en-US" altLang="zh-CN" sz="1800"/>
          </a:p>
          <a:p>
            <a:pPr lvl="1">
              <a:buNone/>
            </a:pPr>
            <a:r>
              <a:rPr lang="zh-CN" altLang="en-US" sz="1800"/>
              <a:t>查找按 </a:t>
            </a:r>
            <a:r>
              <a:rPr lang="en-US" altLang="zh-CN" sz="1800"/>
              <a:t>/</a:t>
            </a:r>
            <a:r>
              <a:rPr lang="zh-CN" altLang="en-US" sz="1800"/>
              <a:t>要查找的内容，查找 下一个</a:t>
            </a:r>
            <a:r>
              <a:rPr lang="en-US" altLang="zh-CN" sz="1800"/>
              <a:t>/</a:t>
            </a:r>
            <a:r>
              <a:rPr lang="zh-CN" altLang="en-US" sz="1800"/>
              <a:t>上一个：按</a:t>
            </a:r>
            <a:r>
              <a:rPr lang="en-US" altLang="zh-CN" sz="1800"/>
              <a:t>n/N</a:t>
            </a:r>
            <a:r>
              <a:rPr lang="zh-CN" altLang="en-US" sz="1800"/>
              <a:t>；退出按</a:t>
            </a:r>
            <a:r>
              <a:rPr lang="en-US" altLang="zh-CN" sz="1800"/>
              <a:t>q</a:t>
            </a:r>
          </a:p>
          <a:p>
            <a:pPr lvl="0"/>
            <a:r>
              <a:rPr lang="en-US" altLang="zh-CN">
                <a:solidFill>
                  <a:prstClr val="white"/>
                </a:solidFill>
              </a:rPr>
              <a:t>4</a:t>
            </a:r>
            <a:r>
              <a:rPr lang="zh-CN" altLang="en-US">
                <a:solidFill>
                  <a:prstClr val="white"/>
                </a:solidFill>
              </a:rPr>
              <a:t>、</a:t>
            </a:r>
            <a:r>
              <a:rPr lang="en-US" altLang="zh-CN">
                <a:solidFill>
                  <a:prstClr val="white"/>
                </a:solidFill>
              </a:rPr>
              <a:t>#info </a:t>
            </a:r>
            <a:r>
              <a:rPr lang="zh-CN" altLang="en-US">
                <a:solidFill>
                  <a:prstClr val="white"/>
                </a:solidFill>
              </a:rPr>
              <a:t>命令</a:t>
            </a:r>
            <a:endParaRPr lang="en-US" altLang="zh-CN">
              <a:solidFill>
                <a:prstClr val="white"/>
              </a:solidFill>
            </a:endParaRPr>
          </a:p>
          <a:p>
            <a:pPr lvl="0"/>
            <a:r>
              <a:rPr lang="en-US" altLang="zh-CN">
                <a:solidFill>
                  <a:prstClr val="white"/>
                </a:solidFill>
              </a:rPr>
              <a:t>5</a:t>
            </a:r>
            <a:r>
              <a:rPr lang="zh-CN" altLang="en-US">
                <a:solidFill>
                  <a:prstClr val="white"/>
                </a:solidFill>
              </a:rPr>
              <a:t>、！</a:t>
            </a:r>
            <a:r>
              <a:rPr lang="zh-CN" altLang="en-US" b="1">
                <a:solidFill>
                  <a:prstClr val="white"/>
                </a:solidFill>
              </a:rPr>
              <a:t>命令  </a:t>
            </a:r>
            <a:r>
              <a:rPr lang="en-US" altLang="zh-CN" b="1">
                <a:solidFill>
                  <a:prstClr val="white"/>
                </a:solidFill>
              </a:rPr>
              <a:t>--help</a:t>
            </a:r>
          </a:p>
          <a:p>
            <a:pPr lvl="0"/>
            <a:r>
              <a:rPr lang="en-US" altLang="zh-CN">
                <a:solidFill>
                  <a:prstClr val="white"/>
                </a:solidFill>
              </a:rPr>
              <a:t>6</a:t>
            </a:r>
            <a:r>
              <a:rPr lang="zh-CN" altLang="en-US">
                <a:solidFill>
                  <a:prstClr val="white"/>
                </a:solidFill>
              </a:rPr>
              <a:t>、！！</a:t>
            </a:r>
            <a:r>
              <a:rPr lang="zh-CN" altLang="en-US" b="1">
                <a:solidFill>
                  <a:prstClr val="white"/>
                </a:solidFill>
              </a:rPr>
              <a:t>查手册</a:t>
            </a:r>
            <a:endParaRPr lang="en-US" altLang="zh-CN" b="1">
              <a:solidFill>
                <a:prstClr val="white"/>
              </a:solidFill>
            </a:endParaRPr>
          </a:p>
          <a:p>
            <a:pPr lvl="0"/>
            <a:r>
              <a:rPr lang="en-US" altLang="zh-CN" b="1">
                <a:solidFill>
                  <a:prstClr val="white"/>
                </a:solidFill>
              </a:rPr>
              <a:t>7</a:t>
            </a:r>
            <a:r>
              <a:rPr lang="zh-CN" altLang="en-US" b="1">
                <a:solidFill>
                  <a:prstClr val="white"/>
                </a:solidFill>
              </a:rPr>
              <a:t>、</a:t>
            </a:r>
            <a:r>
              <a:rPr lang="zh-CN" altLang="en-US">
                <a:solidFill>
                  <a:prstClr val="white"/>
                </a:solidFill>
              </a:rPr>
              <a:t>！！！</a:t>
            </a:r>
            <a:r>
              <a:rPr lang="zh-CN" altLang="en-US" b="1">
                <a:solidFill>
                  <a:prstClr val="white"/>
                </a:solidFill>
              </a:rPr>
              <a:t>搜索引擎</a:t>
            </a:r>
            <a:endParaRPr lang="en-US" altLang="zh-CN" b="1">
              <a:solidFill>
                <a:prstClr val="white"/>
              </a:solidFill>
            </a:endParaRPr>
          </a:p>
          <a:p>
            <a:pPr lvl="1">
              <a:buNone/>
            </a:pPr>
            <a:endParaRPr lang="en-US" altLang="zh-CN" sz="1800"/>
          </a:p>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4" y="1007892"/>
            <a:ext cx="8064896" cy="2862322"/>
          </a:xfrm>
        </p:spPr>
        <p:txBody>
          <a:bodyPr/>
          <a:lstStyle/>
          <a:p>
            <a:r>
              <a:rPr lang="en-US" altLang="zh-CN"/>
              <a:t>1</a:t>
            </a:r>
            <a:r>
              <a:rPr lang="zh-CN" altLang="en-US"/>
              <a:t>、 </a:t>
            </a:r>
            <a:r>
              <a:rPr lang="en-US" altLang="zh-CN" err="1"/>
              <a:t>whatis</a:t>
            </a:r>
            <a:r>
              <a:rPr lang="zh-CN" altLang="en-US"/>
              <a:t>获取命令的帮助的演示：</a:t>
            </a:r>
            <a:endParaRPr lang="en-US" altLang="zh-CN"/>
          </a:p>
          <a:p>
            <a:pPr lvl="1">
              <a:buNone/>
            </a:pPr>
            <a:r>
              <a:rPr lang="en-US" altLang="zh-CN" sz="1800"/>
              <a:t>[</a:t>
            </a:r>
            <a:r>
              <a:rPr lang="en-US" altLang="zh-CN" sz="1800" err="1"/>
              <a:t>root@localhost</a:t>
            </a:r>
            <a:r>
              <a:rPr lang="en-US" altLang="zh-CN" sz="1800"/>
              <a:t> ~]# </a:t>
            </a:r>
            <a:r>
              <a:rPr lang="en-US" altLang="zh-CN" sz="1800" err="1"/>
              <a:t>whatis</a:t>
            </a:r>
            <a:r>
              <a:rPr lang="en-US" altLang="zh-CN" sz="1800"/>
              <a:t> </a:t>
            </a:r>
            <a:r>
              <a:rPr lang="en-US" altLang="zh-CN" sz="1800" err="1"/>
              <a:t>ls</a:t>
            </a:r>
            <a:endParaRPr lang="en-US" altLang="zh-CN" sz="1800"/>
          </a:p>
          <a:p>
            <a:pPr lvl="1">
              <a:buNone/>
            </a:pPr>
            <a:r>
              <a:rPr lang="en-US" altLang="zh-CN" sz="1800" err="1"/>
              <a:t>ls</a:t>
            </a:r>
            <a:r>
              <a:rPr lang="en-US" altLang="zh-CN" sz="1800"/>
              <a:t>                   (1)  - list directory contents</a:t>
            </a:r>
          </a:p>
          <a:p>
            <a:pPr lvl="1">
              <a:buNone/>
            </a:pPr>
            <a:r>
              <a:rPr lang="en-US" altLang="zh-CN" sz="1800" err="1"/>
              <a:t>ls</a:t>
            </a:r>
            <a:r>
              <a:rPr lang="en-US" altLang="zh-CN" sz="1800"/>
              <a:t>                   (1p)  - list directory contents</a:t>
            </a:r>
          </a:p>
          <a:p>
            <a:pPr lvl="1">
              <a:buNone/>
            </a:pPr>
            <a:r>
              <a:rPr lang="en-US" altLang="zh-CN" sz="1800"/>
              <a:t>[</a:t>
            </a:r>
            <a:r>
              <a:rPr lang="en-US" altLang="zh-CN" sz="1800" err="1"/>
              <a:t>root@localhost</a:t>
            </a:r>
            <a:r>
              <a:rPr lang="en-US" altLang="zh-CN" sz="1800"/>
              <a:t> ~]# </a:t>
            </a:r>
            <a:r>
              <a:rPr lang="en-US" altLang="zh-CN" sz="1800" err="1"/>
              <a:t>whatis</a:t>
            </a:r>
            <a:r>
              <a:rPr lang="en-US" altLang="zh-CN" sz="1800"/>
              <a:t> date</a:t>
            </a:r>
          </a:p>
          <a:p>
            <a:pPr lvl="1">
              <a:buNone/>
            </a:pPr>
            <a:r>
              <a:rPr lang="en-US" altLang="zh-CN" sz="1800"/>
              <a:t>date                 (1)  - print or set the system date and time</a:t>
            </a:r>
          </a:p>
          <a:p>
            <a:pPr lvl="1">
              <a:buNone/>
            </a:pPr>
            <a:r>
              <a:rPr lang="en-US" altLang="zh-CN" sz="1800"/>
              <a:t>date                 (1p)  - write the date and 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3582519"/>
          </a:xfrm>
        </p:spPr>
        <p:txBody>
          <a:bodyPr/>
          <a:lstStyle/>
          <a:p>
            <a:r>
              <a:rPr lang="en-US" altLang="zh-CN"/>
              <a:t>2</a:t>
            </a:r>
            <a:r>
              <a:rPr lang="zh-CN" altLang="en-US"/>
              <a:t>、使用</a:t>
            </a:r>
            <a:r>
              <a:rPr lang="en-US" altLang="zh-CN"/>
              <a:t>help</a:t>
            </a:r>
            <a:r>
              <a:rPr lang="zh-CN" altLang="en-US"/>
              <a:t>查看“内建命令”的帮助演示：</a:t>
            </a:r>
            <a:endParaRPr lang="en-US" altLang="zh-CN"/>
          </a:p>
          <a:p>
            <a:pPr lvl="1">
              <a:buNone/>
            </a:pPr>
            <a:r>
              <a:rPr lang="en-US" altLang="zh-CN" sz="1800"/>
              <a:t>[</a:t>
            </a:r>
            <a:r>
              <a:rPr lang="en-US" altLang="zh-CN" sz="1800" err="1"/>
              <a:t>root@localhost</a:t>
            </a:r>
            <a:r>
              <a:rPr lang="en-US" altLang="zh-CN" sz="1800"/>
              <a:t> ~]# help </a:t>
            </a:r>
            <a:r>
              <a:rPr lang="en-US" altLang="zh-CN" sz="1800" err="1"/>
              <a:t>cd</a:t>
            </a:r>
            <a:endParaRPr lang="en-US" altLang="zh-CN" sz="1800"/>
          </a:p>
          <a:p>
            <a:pPr lvl="1">
              <a:buNone/>
            </a:pPr>
            <a:r>
              <a:rPr lang="en-US" altLang="zh-CN" sz="1800"/>
              <a:t>cd: cd [-L|-P] [</a:t>
            </a:r>
            <a:r>
              <a:rPr lang="en-US" altLang="zh-CN" sz="1800" err="1"/>
              <a:t>dir</a:t>
            </a:r>
            <a:r>
              <a:rPr lang="en-US" altLang="zh-CN" sz="1800"/>
              <a:t>]</a:t>
            </a:r>
          </a:p>
          <a:p>
            <a:pPr lvl="1">
              <a:buNone/>
            </a:pPr>
            <a:r>
              <a:rPr lang="en-US" altLang="zh-CN" sz="1800"/>
              <a:t>    Change the shell working directory.</a:t>
            </a:r>
          </a:p>
          <a:p>
            <a:pPr lvl="1">
              <a:buNone/>
            </a:pPr>
            <a:r>
              <a:rPr lang="en-US" altLang="zh-CN" sz="1800"/>
              <a:t>[</a:t>
            </a:r>
            <a:r>
              <a:rPr lang="en-US" altLang="zh-CN" sz="1800" err="1"/>
              <a:t>root@localhost</a:t>
            </a:r>
            <a:r>
              <a:rPr lang="en-US" altLang="zh-CN" sz="1800"/>
              <a:t> ~]# help ls</a:t>
            </a:r>
          </a:p>
          <a:p>
            <a:pPr lvl="1">
              <a:buNone/>
            </a:pPr>
            <a:r>
              <a:rPr lang="en-US" altLang="zh-CN" sz="1800"/>
              <a:t>-bash: help: no help topics match `</a:t>
            </a:r>
            <a:r>
              <a:rPr lang="en-US" altLang="zh-CN" sz="1800" err="1"/>
              <a:t>ls'</a:t>
            </a:r>
            <a:r>
              <a:rPr lang="en-US" altLang="zh-CN" sz="1800"/>
              <a:t>.  Try `help </a:t>
            </a:r>
            <a:r>
              <a:rPr lang="en-US" altLang="zh-CN" sz="1800" err="1"/>
              <a:t>help</a:t>
            </a:r>
            <a:r>
              <a:rPr lang="en-US" altLang="zh-CN" sz="1800"/>
              <a:t>' or `man -k </a:t>
            </a:r>
            <a:r>
              <a:rPr lang="en-US" altLang="zh-CN" sz="1800" err="1"/>
              <a:t>ls'</a:t>
            </a:r>
            <a:r>
              <a:rPr lang="en-US" altLang="zh-CN" sz="1800"/>
              <a:t> or `info </a:t>
            </a:r>
            <a:r>
              <a:rPr lang="en-US" altLang="zh-CN" sz="1800" err="1"/>
              <a:t>ls'</a:t>
            </a:r>
            <a:r>
              <a:rPr lang="en-US" altLang="zh-CN" sz="1800"/>
              <a:t>.</a:t>
            </a:r>
          </a:p>
          <a:p>
            <a:pPr lvl="1">
              <a:buNone/>
            </a:pPr>
            <a:r>
              <a:rPr lang="zh-CN" altLang="en-US" sz="1800"/>
              <a:t>查看内建命令</a:t>
            </a:r>
            <a:r>
              <a:rPr lang="en-US" altLang="zh-CN" sz="1800"/>
              <a:t>#enable</a:t>
            </a:r>
          </a:p>
          <a:p>
            <a:pPr lvl="1">
              <a:buNone/>
            </a:pPr>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304851" y="1052027"/>
            <a:ext cx="8064896" cy="4672048"/>
          </a:xfrm>
        </p:spPr>
        <p:txBody>
          <a:bodyPr/>
          <a:lstStyle/>
          <a:p>
            <a:r>
              <a:rPr lang="zh-CN" altLang="en-US"/>
              <a:t>目录结构</a:t>
            </a:r>
            <a:endParaRPr lang="en-US" altLang="zh-CN"/>
          </a:p>
          <a:p>
            <a:endParaRPr lang="en-US"/>
          </a:p>
          <a:p>
            <a:endParaRPr lang="en-US"/>
          </a:p>
          <a:p>
            <a:endParaRPr lang="en-US"/>
          </a:p>
          <a:p>
            <a:endParaRPr lang="en-US"/>
          </a:p>
          <a:p>
            <a:endParaRPr lang="en-US"/>
          </a:p>
          <a:p>
            <a:endParaRPr lang="en-US"/>
          </a:p>
          <a:p>
            <a:endParaRPr lang="en-US"/>
          </a:p>
          <a:p>
            <a:endParaRPr lang="en-US"/>
          </a:p>
        </p:txBody>
      </p:sp>
      <p:pic>
        <p:nvPicPr>
          <p:cNvPr id="2052" name="Picture 4"/>
          <p:cNvPicPr>
            <a:picLocks noChangeAspect="1" noChangeArrowheads="1"/>
          </p:cNvPicPr>
          <p:nvPr/>
        </p:nvPicPr>
        <p:blipFill>
          <a:blip r:embed="rId2"/>
          <a:srcRect/>
          <a:stretch>
            <a:fillRect/>
          </a:stretch>
        </p:blipFill>
        <p:spPr bwMode="auto">
          <a:xfrm>
            <a:off x="785786" y="1571612"/>
            <a:ext cx="7294563" cy="1571625"/>
          </a:xfrm>
          <a:prstGeom prst="rect">
            <a:avLst/>
          </a:prstGeom>
          <a:noFill/>
          <a:ln w="9525">
            <a:noFill/>
            <a:miter lim="800000"/>
            <a:headEnd/>
            <a:tailEnd/>
          </a:ln>
          <a:effectLst/>
        </p:spPr>
      </p:pic>
      <p:grpSp>
        <p:nvGrpSpPr>
          <p:cNvPr id="19" name="组合 18"/>
          <p:cNvGrpSpPr/>
          <p:nvPr/>
        </p:nvGrpSpPr>
        <p:grpSpPr>
          <a:xfrm>
            <a:off x="714348" y="3357562"/>
            <a:ext cx="2786082" cy="2858314"/>
            <a:chOff x="714348" y="3357562"/>
            <a:chExt cx="2786082" cy="2858314"/>
          </a:xfrm>
        </p:grpSpPr>
        <p:sp>
          <p:nvSpPr>
            <p:cNvPr id="7" name="椭圆 6"/>
            <p:cNvSpPr/>
            <p:nvPr/>
          </p:nvSpPr>
          <p:spPr>
            <a:xfrm>
              <a:off x="714348" y="3786190"/>
              <a:ext cx="2500330" cy="2428892"/>
            </a:xfrm>
            <a:prstGeom prst="ellipse">
              <a:avLst/>
            </a:prstGeom>
            <a:solidFill>
              <a:schemeClr val="accent6">
                <a:lumMod val="60000"/>
                <a:lumOff val="4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微软雅黑" panose="020B0503020204020204" pitchFamily="34" charset="-122"/>
                <a:ea typeface="微软雅黑" panose="020B0503020204020204" pitchFamily="34" charset="-122"/>
              </a:endParaRPr>
            </a:p>
          </p:txBody>
        </p:sp>
        <p:cxnSp>
          <p:nvCxnSpPr>
            <p:cNvPr id="9" name="直接连接符 8"/>
            <p:cNvCxnSpPr>
              <a:stCxn id="7" idx="2"/>
              <a:endCxn id="7" idx="6"/>
            </p:cNvCxnSpPr>
            <p:nvPr/>
          </p:nvCxnSpPr>
          <p:spPr>
            <a:xfrm rot="10800000" flipH="1">
              <a:off x="714348" y="5000636"/>
              <a:ext cx="250033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0"/>
              <a:endCxn id="7" idx="4"/>
            </p:cNvCxnSpPr>
            <p:nvPr/>
          </p:nvCxnSpPr>
          <p:spPr>
            <a:xfrm rot="16200000" flipH="1">
              <a:off x="750067" y="5000636"/>
              <a:ext cx="2428892"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1538" y="4429132"/>
              <a:ext cx="642942" cy="461665"/>
            </a:xfrm>
            <a:prstGeom prst="rect">
              <a:avLst/>
            </a:prstGeom>
            <a:noFill/>
          </p:spPr>
          <p:txBody>
            <a:bodyPr wrap="square" rtlCol="0">
              <a:spAutoFit/>
            </a:bodyPr>
            <a:lstStyle/>
            <a:p>
              <a:r>
                <a:rPr lang="en-US" altLang="zh-CN" sz="2400" b="1">
                  <a:solidFill>
                    <a:srgbClr val="FF0000"/>
                  </a:solidFill>
                </a:rPr>
                <a:t>C</a:t>
              </a:r>
              <a:endParaRPr lang="zh-CN" altLang="en-US" sz="2400" b="1">
                <a:solidFill>
                  <a:srgbClr val="FF0000"/>
                </a:solidFill>
              </a:endParaRPr>
            </a:p>
          </p:txBody>
        </p:sp>
        <p:sp>
          <p:nvSpPr>
            <p:cNvPr id="14" name="TextBox 13"/>
            <p:cNvSpPr txBox="1"/>
            <p:nvPr/>
          </p:nvSpPr>
          <p:spPr>
            <a:xfrm>
              <a:off x="2285984" y="4357694"/>
              <a:ext cx="642942" cy="461665"/>
            </a:xfrm>
            <a:prstGeom prst="rect">
              <a:avLst/>
            </a:prstGeom>
            <a:noFill/>
          </p:spPr>
          <p:txBody>
            <a:bodyPr wrap="square" rtlCol="0">
              <a:spAutoFit/>
            </a:bodyPr>
            <a:lstStyle/>
            <a:p>
              <a:r>
                <a:rPr lang="en-US" altLang="zh-CN" sz="2400" b="1">
                  <a:solidFill>
                    <a:srgbClr val="FF0000"/>
                  </a:solidFill>
                </a:rPr>
                <a:t>D</a:t>
              </a:r>
              <a:endParaRPr lang="zh-CN" altLang="en-US" sz="2400" b="1">
                <a:solidFill>
                  <a:srgbClr val="FF0000"/>
                </a:solidFill>
              </a:endParaRPr>
            </a:p>
          </p:txBody>
        </p:sp>
        <p:sp>
          <p:nvSpPr>
            <p:cNvPr id="15" name="TextBox 14"/>
            <p:cNvSpPr txBox="1"/>
            <p:nvPr/>
          </p:nvSpPr>
          <p:spPr>
            <a:xfrm>
              <a:off x="2214546" y="5286388"/>
              <a:ext cx="428628" cy="461665"/>
            </a:xfrm>
            <a:prstGeom prst="rect">
              <a:avLst/>
            </a:prstGeom>
            <a:noFill/>
          </p:spPr>
          <p:txBody>
            <a:bodyPr wrap="square" rtlCol="0">
              <a:spAutoFit/>
            </a:bodyPr>
            <a:lstStyle/>
            <a:p>
              <a:r>
                <a:rPr lang="en-US" altLang="zh-CN" sz="2400" b="1">
                  <a:solidFill>
                    <a:srgbClr val="FF0000"/>
                  </a:solidFill>
                </a:rPr>
                <a:t>E</a:t>
              </a:r>
              <a:endParaRPr lang="zh-CN" altLang="en-US" sz="2400" b="1">
                <a:solidFill>
                  <a:srgbClr val="FF0000"/>
                </a:solidFill>
              </a:endParaRPr>
            </a:p>
          </p:txBody>
        </p:sp>
        <p:sp>
          <p:nvSpPr>
            <p:cNvPr id="16" name="TextBox 15"/>
            <p:cNvSpPr txBox="1"/>
            <p:nvPr/>
          </p:nvSpPr>
          <p:spPr>
            <a:xfrm>
              <a:off x="1071538" y="5357826"/>
              <a:ext cx="714380" cy="461665"/>
            </a:xfrm>
            <a:prstGeom prst="rect">
              <a:avLst/>
            </a:prstGeom>
            <a:noFill/>
          </p:spPr>
          <p:txBody>
            <a:bodyPr wrap="square" rtlCol="0">
              <a:spAutoFit/>
            </a:bodyPr>
            <a:lstStyle/>
            <a:p>
              <a:endParaRPr lang="zh-CN" altLang="en-US" sz="2400" b="1">
                <a:solidFill>
                  <a:srgbClr val="FF0000"/>
                </a:solidFill>
              </a:endParaRPr>
            </a:p>
          </p:txBody>
        </p:sp>
        <p:sp>
          <p:nvSpPr>
            <p:cNvPr id="18" name="TextBox 17"/>
            <p:cNvSpPr txBox="1"/>
            <p:nvPr/>
          </p:nvSpPr>
          <p:spPr>
            <a:xfrm>
              <a:off x="857224" y="3357562"/>
              <a:ext cx="2643206" cy="461665"/>
            </a:xfrm>
            <a:prstGeom prst="rect">
              <a:avLst/>
            </a:prstGeom>
            <a:noFill/>
          </p:spPr>
          <p:txBody>
            <a:bodyPr wrap="square" rtlCol="0">
              <a:spAutoFit/>
            </a:bodyPr>
            <a:lstStyle/>
            <a:p>
              <a:r>
                <a:rPr lang="en-US" altLang="zh-CN" sz="2400"/>
                <a:t>Windows</a:t>
              </a:r>
              <a:r>
                <a:rPr lang="zh-CN" altLang="en-US" sz="2400"/>
                <a:t>系统磁盘</a:t>
              </a:r>
            </a:p>
          </p:txBody>
        </p:sp>
      </p:grpSp>
      <p:sp>
        <p:nvSpPr>
          <p:cNvPr id="20" name="椭圆 19"/>
          <p:cNvSpPr/>
          <p:nvPr/>
        </p:nvSpPr>
        <p:spPr>
          <a:xfrm>
            <a:off x="5214942" y="3857628"/>
            <a:ext cx="2428892" cy="2428892"/>
          </a:xfrm>
          <a:prstGeom prst="ellipse">
            <a:avLst/>
          </a:prstGeom>
          <a:solidFill>
            <a:schemeClr val="accent6">
              <a:lumMod val="60000"/>
              <a:lumOff val="40000"/>
            </a:schemeClr>
          </a:solidFill>
          <a:ln w="25400">
            <a:solidFill>
              <a:schemeClr val="accent1">
                <a:shade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286380" y="3357562"/>
            <a:ext cx="2428892" cy="369332"/>
          </a:xfrm>
          <a:prstGeom prst="rect">
            <a:avLst/>
          </a:prstGeom>
          <a:noFill/>
        </p:spPr>
        <p:txBody>
          <a:bodyPr wrap="square" rtlCol="0">
            <a:spAutoFit/>
          </a:bodyPr>
          <a:lstStyle/>
          <a:p>
            <a:r>
              <a:rPr lang="en-US" altLang="zh-CN"/>
              <a:t>Linux</a:t>
            </a:r>
            <a:r>
              <a:rPr lang="zh-CN" altLang="en-US"/>
              <a:t>系统磁盘</a:t>
            </a:r>
          </a:p>
        </p:txBody>
      </p:sp>
      <p:grpSp>
        <p:nvGrpSpPr>
          <p:cNvPr id="40" name="组合 39"/>
          <p:cNvGrpSpPr/>
          <p:nvPr/>
        </p:nvGrpSpPr>
        <p:grpSpPr>
          <a:xfrm>
            <a:off x="5429256" y="4213331"/>
            <a:ext cx="2357454" cy="1717486"/>
            <a:chOff x="5429256" y="4213331"/>
            <a:chExt cx="2357454" cy="1717486"/>
          </a:xfrm>
        </p:grpSpPr>
        <p:cxnSp>
          <p:nvCxnSpPr>
            <p:cNvPr id="21" name="直接连接符 20"/>
            <p:cNvCxnSpPr>
              <a:stCxn id="20" idx="1"/>
            </p:cNvCxnSpPr>
            <p:nvPr/>
          </p:nvCxnSpPr>
          <p:spPr>
            <a:xfrm rot="16200000" flipH="1">
              <a:off x="5570644" y="4213331"/>
              <a:ext cx="858743" cy="8587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p:cNvCxnSpPr>
            <p:nvPr/>
          </p:nvCxnSpPr>
          <p:spPr>
            <a:xfrm rot="5400000" flipH="1" flipV="1">
              <a:off x="5570644" y="5072074"/>
              <a:ext cx="858743" cy="8587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6"/>
            </p:cNvCxnSpPr>
            <p:nvPr/>
          </p:nvCxnSpPr>
          <p:spPr>
            <a:xfrm flipH="1">
              <a:off x="6429388" y="5072074"/>
              <a:ext cx="1214446"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43636" y="4214818"/>
              <a:ext cx="1071570" cy="369332"/>
            </a:xfrm>
            <a:prstGeom prst="rect">
              <a:avLst/>
            </a:prstGeom>
            <a:noFill/>
          </p:spPr>
          <p:txBody>
            <a:bodyPr wrap="square" rtlCol="0">
              <a:spAutoFit/>
            </a:bodyPr>
            <a:lstStyle/>
            <a:p>
              <a:r>
                <a:rPr lang="en-US" altLang="zh-CN" b="1">
                  <a:solidFill>
                    <a:srgbClr val="FF0000"/>
                  </a:solidFill>
                </a:rPr>
                <a:t>sda1</a:t>
              </a:r>
              <a:endParaRPr lang="zh-CN" altLang="en-US" b="1">
                <a:solidFill>
                  <a:srgbClr val="FF0000"/>
                </a:solidFill>
              </a:endParaRPr>
            </a:p>
          </p:txBody>
        </p:sp>
        <p:sp>
          <p:nvSpPr>
            <p:cNvPr id="33" name="TextBox 32"/>
            <p:cNvSpPr txBox="1"/>
            <p:nvPr/>
          </p:nvSpPr>
          <p:spPr>
            <a:xfrm>
              <a:off x="5429256" y="4702742"/>
              <a:ext cx="785818" cy="369332"/>
            </a:xfrm>
            <a:prstGeom prst="rect">
              <a:avLst/>
            </a:prstGeom>
            <a:noFill/>
          </p:spPr>
          <p:txBody>
            <a:bodyPr wrap="square" rtlCol="0">
              <a:spAutoFit/>
            </a:bodyPr>
            <a:lstStyle/>
            <a:p>
              <a:r>
                <a:rPr lang="en-US" altLang="zh-CN" b="1">
                  <a:solidFill>
                    <a:srgbClr val="FF0000"/>
                  </a:solidFill>
                </a:rPr>
                <a:t>sda2</a:t>
              </a:r>
              <a:endParaRPr lang="zh-CN" altLang="en-US" b="1">
                <a:solidFill>
                  <a:srgbClr val="FF0000"/>
                </a:solidFill>
              </a:endParaRPr>
            </a:p>
          </p:txBody>
        </p:sp>
        <p:sp>
          <p:nvSpPr>
            <p:cNvPr id="34" name="TextBox 33"/>
            <p:cNvSpPr txBox="1"/>
            <p:nvPr/>
          </p:nvSpPr>
          <p:spPr>
            <a:xfrm>
              <a:off x="7000892" y="5143512"/>
              <a:ext cx="785818" cy="369332"/>
            </a:xfrm>
            <a:prstGeom prst="rect">
              <a:avLst/>
            </a:prstGeom>
            <a:noFill/>
          </p:spPr>
          <p:txBody>
            <a:bodyPr wrap="square" rtlCol="0">
              <a:spAutoFit/>
            </a:bodyPr>
            <a:lstStyle/>
            <a:p>
              <a:r>
                <a:rPr lang="en-US" altLang="zh-CN" b="1">
                  <a:solidFill>
                    <a:srgbClr val="FF0000"/>
                  </a:solidFill>
                </a:rPr>
                <a:t>sda3</a:t>
              </a:r>
              <a:endParaRPr lang="zh-CN" altLang="en-US" b="1">
                <a:solidFill>
                  <a:srgbClr val="FF0000"/>
                </a:solidFill>
              </a:endParaRPr>
            </a:p>
          </p:txBody>
        </p:sp>
      </p:grpSp>
      <p:sp>
        <p:nvSpPr>
          <p:cNvPr id="35" name="TextBox 34"/>
          <p:cNvSpPr txBox="1"/>
          <p:nvPr/>
        </p:nvSpPr>
        <p:spPr>
          <a:xfrm>
            <a:off x="5607852" y="5018142"/>
            <a:ext cx="1000132" cy="369332"/>
          </a:xfrm>
          <a:prstGeom prst="rect">
            <a:avLst/>
          </a:prstGeom>
          <a:noFill/>
        </p:spPr>
        <p:txBody>
          <a:bodyPr wrap="square" rtlCol="0">
            <a:spAutoFit/>
          </a:bodyPr>
          <a:lstStyle/>
          <a:p>
            <a:r>
              <a:rPr lang="en-US" altLang="zh-CN" b="1">
                <a:solidFill>
                  <a:srgbClr val="FF0000"/>
                </a:solidFill>
              </a:rPr>
              <a:t>/</a:t>
            </a:r>
            <a:endParaRPr lang="zh-CN" altLang="en-US" b="1">
              <a:solidFill>
                <a:srgbClr val="FF0000"/>
              </a:solidFill>
            </a:endParaRPr>
          </a:p>
        </p:txBody>
      </p:sp>
      <p:sp>
        <p:nvSpPr>
          <p:cNvPr id="36" name="TextBox 35"/>
          <p:cNvSpPr txBox="1"/>
          <p:nvPr/>
        </p:nvSpPr>
        <p:spPr>
          <a:xfrm>
            <a:off x="5513414" y="5316779"/>
            <a:ext cx="857256" cy="369332"/>
          </a:xfrm>
          <a:prstGeom prst="rect">
            <a:avLst/>
          </a:prstGeom>
          <a:noFill/>
        </p:spPr>
        <p:txBody>
          <a:bodyPr wrap="square" rtlCol="0">
            <a:spAutoFit/>
          </a:bodyPr>
          <a:lstStyle/>
          <a:p>
            <a:r>
              <a:rPr lang="en-US" altLang="zh-CN">
                <a:solidFill>
                  <a:srgbClr val="FF0000"/>
                </a:solidFill>
              </a:rPr>
              <a:t>bin</a:t>
            </a:r>
            <a:endParaRPr lang="zh-CN" altLang="en-US">
              <a:solidFill>
                <a:srgbClr val="FF0000"/>
              </a:solidFill>
            </a:endParaRPr>
          </a:p>
        </p:txBody>
      </p:sp>
      <p:sp>
        <p:nvSpPr>
          <p:cNvPr id="37" name="TextBox 36"/>
          <p:cNvSpPr txBox="1"/>
          <p:nvPr/>
        </p:nvSpPr>
        <p:spPr>
          <a:xfrm>
            <a:off x="6500825" y="4618177"/>
            <a:ext cx="857256" cy="369332"/>
          </a:xfrm>
          <a:prstGeom prst="rect">
            <a:avLst/>
          </a:prstGeom>
          <a:noFill/>
        </p:spPr>
        <p:txBody>
          <a:bodyPr wrap="square" rtlCol="0">
            <a:spAutoFit/>
          </a:bodyPr>
          <a:lstStyle/>
          <a:p>
            <a:r>
              <a:rPr lang="en-US" altLang="zh-CN">
                <a:solidFill>
                  <a:srgbClr val="FF0000"/>
                </a:solidFill>
              </a:rPr>
              <a:t>boot</a:t>
            </a:r>
            <a:endParaRPr lang="zh-CN" altLang="en-US">
              <a:solidFill>
                <a:srgbClr val="FF0000"/>
              </a:solidFill>
            </a:endParaRPr>
          </a:p>
        </p:txBody>
      </p:sp>
      <p:pic>
        <p:nvPicPr>
          <p:cNvPr id="4" name="图片 3">
            <a:extLst>
              <a:ext uri="{FF2B5EF4-FFF2-40B4-BE49-F238E27FC236}">
                <a16:creationId xmlns:a16="http://schemas.microsoft.com/office/drawing/2014/main" id="{7162155F-ABA2-4775-A67E-7DD52855E4F4}"/>
              </a:ext>
            </a:extLst>
          </p:cNvPr>
          <p:cNvPicPr>
            <a:picLocks noChangeAspect="1"/>
          </p:cNvPicPr>
          <p:nvPr/>
        </p:nvPicPr>
        <p:blipFill>
          <a:blip r:embed="rId3"/>
          <a:stretch>
            <a:fillRect/>
          </a:stretch>
        </p:blipFill>
        <p:spPr>
          <a:xfrm>
            <a:off x="4902990" y="3756927"/>
            <a:ext cx="2935359" cy="25336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checkerboard(across)">
                                      <p:cBhvr>
                                        <p:cTn id="15" dur="500"/>
                                        <p:tgtEl>
                                          <p:spTgt spid="31"/>
                                        </p:tgtEl>
                                      </p:cBhvr>
                                    </p:animEffect>
                                  </p:childTnLst>
                                </p:cTn>
                              </p:par>
                            </p:childTnLst>
                          </p:cTn>
                        </p:par>
                        <p:par>
                          <p:cTn id="16" fill="hold">
                            <p:stCondLst>
                              <p:cond delay="500"/>
                            </p:stCondLst>
                            <p:childTnLst>
                              <p:par>
                                <p:cTn id="17" presetID="13" presetClass="entr" presetSubtype="16"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plus(in)">
                                      <p:cBhvr>
                                        <p:cTn id="19" dur="2000"/>
                                        <p:tgtEl>
                                          <p:spTgt spid="40"/>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childTnLst>
                          </p:cTn>
                        </p:par>
                        <p:par>
                          <p:cTn id="24" fill="hold">
                            <p:stCondLst>
                              <p:cond delay="3000"/>
                            </p:stCondLst>
                            <p:childTnLst>
                              <p:par>
                                <p:cTn id="25" presetID="13" presetClass="entr" presetSubtype="16"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plus(in)">
                                      <p:cBhvr>
                                        <p:cTn id="27" dur="2000"/>
                                        <p:tgtEl>
                                          <p:spTgt spid="36"/>
                                        </p:tgtEl>
                                      </p:cBhvr>
                                    </p:animEffect>
                                  </p:childTnLst>
                                </p:cTn>
                              </p:par>
                            </p:childTnLst>
                          </p:cTn>
                        </p:par>
                        <p:par>
                          <p:cTn id="28" fill="hold">
                            <p:stCondLst>
                              <p:cond delay="5000"/>
                            </p:stCondLst>
                            <p:childTnLst>
                              <p:par>
                                <p:cTn id="29" presetID="14" presetClass="entr" presetSubtype="1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p:bldP spid="35" grpId="0"/>
      <p:bldP spid="36"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4773166"/>
          </a:xfrm>
        </p:spPr>
        <p:txBody>
          <a:bodyPr/>
          <a:lstStyle/>
          <a:p>
            <a:r>
              <a:rPr lang="zh-CN" altLang="en-US"/>
              <a:t>目录结构之一些重要的目录</a:t>
            </a:r>
            <a:endParaRPr lang="en-US" altLang="zh-CN"/>
          </a:p>
          <a:p>
            <a:pPr>
              <a:buFont typeface="Wingdings" pitchFamily="2" charset="2"/>
              <a:buChar char="Ø"/>
            </a:pPr>
            <a:r>
              <a:rPr lang="en-US" altLang="zh-CN" sz="1800"/>
              <a:t>Home(</a:t>
            </a:r>
            <a:r>
              <a:rPr lang="zh-CN" altLang="en-US" sz="1800"/>
              <a:t>家</a:t>
            </a:r>
            <a:r>
              <a:rPr lang="en-US" altLang="zh-CN" sz="1800"/>
              <a:t>)</a:t>
            </a:r>
            <a:r>
              <a:rPr lang="zh-CN" altLang="en-US" sz="1800"/>
              <a:t>目录</a:t>
            </a:r>
            <a:r>
              <a:rPr lang="en-US" altLang="zh-CN" sz="1800"/>
              <a:t>:/root,/home/{</a:t>
            </a:r>
            <a:r>
              <a:rPr lang="en-US" altLang="zh-CN" sz="1800" err="1"/>
              <a:t>UserName</a:t>
            </a:r>
            <a:r>
              <a:rPr lang="en-US" altLang="zh-CN" sz="1800"/>
              <a:t>}</a:t>
            </a:r>
          </a:p>
          <a:p>
            <a:pPr>
              <a:buFont typeface="Wingdings" pitchFamily="2" charset="2"/>
              <a:buChar char="Ø"/>
            </a:pPr>
            <a:r>
              <a:rPr lang="zh-CN" altLang="en-US" sz="1800"/>
              <a:t>普通用户可执行文件：</a:t>
            </a:r>
            <a:r>
              <a:rPr lang="en-US" altLang="zh-CN" sz="1800"/>
              <a:t>/bin,/</a:t>
            </a:r>
            <a:r>
              <a:rPr lang="en-US" altLang="zh-CN" sz="1800" err="1"/>
              <a:t>usr</a:t>
            </a:r>
            <a:r>
              <a:rPr lang="en-US" altLang="zh-CN" sz="1800"/>
              <a:t>/bin,/</a:t>
            </a:r>
            <a:r>
              <a:rPr lang="en-US" altLang="zh-CN" sz="1800" err="1"/>
              <a:t>usr</a:t>
            </a:r>
            <a:r>
              <a:rPr lang="en-US" altLang="zh-CN" sz="1800"/>
              <a:t>/local/bin</a:t>
            </a:r>
          </a:p>
          <a:p>
            <a:pPr>
              <a:buFont typeface="Wingdings" pitchFamily="2" charset="2"/>
              <a:buChar char="Ø"/>
            </a:pPr>
            <a:r>
              <a:rPr lang="zh-CN" altLang="en-US" sz="1800"/>
              <a:t>系统管理员可执行文件：</a:t>
            </a:r>
            <a:r>
              <a:rPr lang="en-US" altLang="zh-CN" sz="1800"/>
              <a:t>/</a:t>
            </a:r>
            <a:r>
              <a:rPr lang="en-US" altLang="zh-CN" sz="1800" err="1"/>
              <a:t>sbin</a:t>
            </a:r>
            <a:r>
              <a:rPr lang="en-US" altLang="zh-CN" sz="1800"/>
              <a:t>,/</a:t>
            </a:r>
            <a:r>
              <a:rPr lang="en-US" altLang="zh-CN" sz="1800" err="1"/>
              <a:t>usr</a:t>
            </a:r>
            <a:r>
              <a:rPr lang="en-US" altLang="zh-CN" sz="1800"/>
              <a:t>/</a:t>
            </a:r>
            <a:r>
              <a:rPr lang="en-US" altLang="zh-CN" sz="1800" err="1"/>
              <a:t>sbin</a:t>
            </a:r>
            <a:r>
              <a:rPr lang="en-US" altLang="zh-CN" sz="1800"/>
              <a:t>,/</a:t>
            </a:r>
            <a:r>
              <a:rPr lang="en-US" altLang="zh-CN" sz="1800" err="1"/>
              <a:t>usr</a:t>
            </a:r>
            <a:r>
              <a:rPr lang="en-US" altLang="zh-CN" sz="1800"/>
              <a:t>/local/</a:t>
            </a:r>
            <a:r>
              <a:rPr lang="en-US" altLang="zh-CN" sz="1800" err="1"/>
              <a:t>sbin</a:t>
            </a:r>
            <a:endParaRPr lang="en-US" altLang="zh-CN" sz="1800"/>
          </a:p>
          <a:p>
            <a:pPr>
              <a:buFont typeface="Wingdings" pitchFamily="2" charset="2"/>
              <a:buChar char="Ø"/>
            </a:pPr>
            <a:r>
              <a:rPr lang="zh-CN" altLang="en-US" sz="1800"/>
              <a:t>配置文件目录：</a:t>
            </a:r>
            <a:r>
              <a:rPr lang="en-US" altLang="zh-CN" sz="1800"/>
              <a:t>/etc</a:t>
            </a:r>
          </a:p>
          <a:p>
            <a:pPr>
              <a:buFont typeface="Wingdings" pitchFamily="2" charset="2"/>
              <a:buChar char="Ø"/>
            </a:pPr>
            <a:r>
              <a:rPr lang="zh-CN" altLang="en-US" sz="1800"/>
              <a:t>临时文件目录：</a:t>
            </a:r>
            <a:r>
              <a:rPr lang="en-US" altLang="zh-CN" sz="1800"/>
              <a:t>/</a:t>
            </a:r>
            <a:r>
              <a:rPr lang="en-US" altLang="zh-CN" sz="1800" err="1"/>
              <a:t>tmp</a:t>
            </a:r>
            <a:endParaRPr lang="en-US" altLang="zh-CN" sz="1800"/>
          </a:p>
          <a:p>
            <a:pPr>
              <a:buFont typeface="Wingdings" pitchFamily="2" charset="2"/>
              <a:buChar char="Ø"/>
            </a:pPr>
            <a:r>
              <a:rPr lang="zh-CN" altLang="en-US" sz="1800"/>
              <a:t>内核和启动文件</a:t>
            </a:r>
            <a:r>
              <a:rPr lang="en-US" altLang="zh-CN" sz="1800"/>
              <a:t>:/boot</a:t>
            </a:r>
          </a:p>
          <a:p>
            <a:pPr>
              <a:buFont typeface="Wingdings" pitchFamily="2" charset="2"/>
              <a:buChar char="Ø"/>
            </a:pPr>
            <a:r>
              <a:rPr lang="zh-CN" altLang="en-US" sz="1800"/>
              <a:t>服务器数据：</a:t>
            </a:r>
            <a:r>
              <a:rPr lang="en-US" altLang="zh-CN" sz="1800"/>
              <a:t>/</a:t>
            </a:r>
            <a:r>
              <a:rPr lang="en-US" altLang="zh-CN" sz="1800" err="1"/>
              <a:t>var</a:t>
            </a:r>
            <a:r>
              <a:rPr lang="en-US" altLang="zh-CN" sz="1800"/>
              <a:t> , /</a:t>
            </a:r>
            <a:r>
              <a:rPr lang="en-US" altLang="zh-CN" sz="1800" err="1"/>
              <a:t>srv</a:t>
            </a:r>
            <a:endParaRPr lang="en-US" altLang="zh-CN" sz="1800"/>
          </a:p>
          <a:p>
            <a:pPr>
              <a:buFont typeface="Wingdings" pitchFamily="2" charset="2"/>
              <a:buChar char="Ø"/>
            </a:pPr>
            <a:r>
              <a:rPr lang="zh-CN" altLang="en-US" sz="1800"/>
              <a:t>系统信息：</a:t>
            </a:r>
            <a:r>
              <a:rPr lang="en-US" altLang="zh-CN" sz="1800"/>
              <a:t>/proc</a:t>
            </a:r>
            <a:r>
              <a:rPr lang="zh-CN" altLang="en-US" sz="1800"/>
              <a:t>，</a:t>
            </a:r>
            <a:r>
              <a:rPr lang="en-US" altLang="zh-CN" sz="1800"/>
              <a:t>/sys</a:t>
            </a:r>
          </a:p>
          <a:p>
            <a:pPr>
              <a:buFont typeface="Wingdings" pitchFamily="2" charset="2"/>
              <a:buChar char="Ø"/>
            </a:pPr>
            <a:r>
              <a:rPr lang="zh-CN" altLang="en-US" sz="1800"/>
              <a:t>共享库：</a:t>
            </a:r>
            <a:r>
              <a:rPr lang="en-US" altLang="zh-CN" sz="1800"/>
              <a:t>/lib,/</a:t>
            </a:r>
            <a:r>
              <a:rPr lang="en-US" altLang="zh-CN" sz="1800" err="1"/>
              <a:t>usr</a:t>
            </a:r>
            <a:r>
              <a:rPr lang="en-US" altLang="zh-CN" sz="1800"/>
              <a:t>/lib,/</a:t>
            </a:r>
            <a:r>
              <a:rPr lang="en-US" altLang="zh-CN" sz="1800" err="1"/>
              <a:t>usr</a:t>
            </a:r>
            <a:r>
              <a:rPr lang="en-US" altLang="zh-CN" sz="1800"/>
              <a:t>/local/lib</a:t>
            </a:r>
          </a:p>
          <a:p>
            <a:pPr>
              <a:buFont typeface="Wingdings" pitchFamily="2" charset="2"/>
              <a:buChar char="Ø"/>
            </a:pPr>
            <a:r>
              <a:rPr lang="zh-CN" altLang="en-US" sz="1800"/>
              <a:t>其它挂载点：</a:t>
            </a:r>
            <a:r>
              <a:rPr lang="en-US" altLang="zh-CN" sz="1800"/>
              <a:t>/media,/</a:t>
            </a:r>
            <a:r>
              <a:rPr lang="en-US" altLang="zh-CN" sz="1800" err="1"/>
              <a:t>mnt</a:t>
            </a:r>
            <a:endParaRPr lang="en-US" altLang="zh-CN" sz="1800"/>
          </a:p>
          <a:p>
            <a:pPr>
              <a:buNone/>
            </a:pPr>
            <a:r>
              <a:rPr lang="zh-CN" altLang="en-US" sz="1800" b="1"/>
              <a:t>     注意：文件或目录名：</a:t>
            </a:r>
            <a:r>
              <a:rPr lang="en-US" altLang="zh-CN" sz="1800" b="1"/>
              <a:t>&lt;=255</a:t>
            </a:r>
            <a:r>
              <a:rPr lang="zh-CN" altLang="en-US" sz="1800" b="1"/>
              <a:t>个字符、区分大小写、不能使用“</a:t>
            </a: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7" dur="500"/>
                                        <p:tgtEl>
                                          <p:spTgt spid="3">
                                            <p:txEl>
                                              <p:pRg st="11" end="11"/>
                                            </p:txEl>
                                          </p:spTgt>
                                        </p:tgtEl>
                                      </p:cBhvr>
                                    </p:animEffect>
                                  </p:childTnLst>
                                </p:cTn>
                              </p:par>
                            </p:childTnLst>
                          </p:cTn>
                        </p:par>
                        <p:par>
                          <p:cTn id="8" fill="hold">
                            <p:stCondLst>
                              <p:cond delay="500"/>
                            </p:stCondLst>
                            <p:childTnLst>
                              <p:par>
                                <p:cTn id="9" presetID="6" presetClass="emph" presetSubtype="0" fill="hold" nodeType="afterEffect">
                                  <p:stCondLst>
                                    <p:cond delay="0"/>
                                  </p:stCondLst>
                                  <p:childTnLst>
                                    <p:animScale>
                                      <p:cBhvr>
                                        <p:cTn id="10" dur="2000" fill="hold"/>
                                        <p:tgtEl>
                                          <p:spTgt spid="3">
                                            <p:txEl>
                                              <p:pRg st="11" end="11"/>
                                            </p:txEl>
                                          </p:spTgt>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4508478"/>
          </a:xfrm>
        </p:spPr>
        <p:txBody>
          <a:bodyPr/>
          <a:lstStyle/>
          <a:p>
            <a:r>
              <a:rPr lang="zh-CN" altLang="en-US"/>
              <a:t>与目录相关的操作</a:t>
            </a:r>
            <a:endParaRPr lang="en-US" altLang="zh-CN"/>
          </a:p>
          <a:p>
            <a:pPr>
              <a:buFont typeface="+mj-lt"/>
              <a:buAutoNum type="arabicPeriod"/>
            </a:pPr>
            <a:r>
              <a:rPr lang="zh-CN" altLang="en-US" sz="1800"/>
              <a:t>查看当前的目录</a:t>
            </a:r>
            <a:r>
              <a:rPr lang="en-US" altLang="zh-CN" sz="1800" err="1"/>
              <a:t>pwd</a:t>
            </a:r>
            <a:r>
              <a:rPr lang="en-US" altLang="zh-CN" sz="1800"/>
              <a:t>(print name of current/working directory)</a:t>
            </a:r>
          </a:p>
          <a:p>
            <a:pPr>
              <a:buFont typeface="+mj-lt"/>
              <a:buAutoNum type="arabicPeriod"/>
            </a:pPr>
            <a:r>
              <a:rPr lang="zh-CN" altLang="en-US" sz="1800"/>
              <a:t>创建目录：</a:t>
            </a:r>
            <a:r>
              <a:rPr lang="en-US" altLang="zh-CN" sz="1800" err="1"/>
              <a:t>mkdir</a:t>
            </a:r>
            <a:r>
              <a:rPr lang="en-US" altLang="zh-CN" sz="1800"/>
              <a:t>  </a:t>
            </a:r>
            <a:r>
              <a:rPr lang="zh-CN" altLang="en-US" sz="1800"/>
              <a:t>目录名   </a:t>
            </a:r>
            <a:r>
              <a:rPr lang="en-US" altLang="zh-CN" sz="1800"/>
              <a:t>[</a:t>
            </a:r>
            <a:r>
              <a:rPr lang="zh-CN" altLang="en-US" sz="1800"/>
              <a:t>目录</a:t>
            </a:r>
            <a:r>
              <a:rPr lang="en-US" altLang="zh-CN" sz="1800"/>
              <a:t>1]</a:t>
            </a:r>
          </a:p>
          <a:p>
            <a:pPr>
              <a:buFont typeface="+mj-lt"/>
              <a:buAutoNum type="arabicPeriod"/>
            </a:pPr>
            <a:r>
              <a:rPr lang="zh-CN" altLang="en-US" sz="1800"/>
              <a:t>切换目录：</a:t>
            </a:r>
            <a:r>
              <a:rPr lang="en-US" altLang="zh-CN" sz="1800" err="1"/>
              <a:t>cd</a:t>
            </a:r>
            <a:r>
              <a:rPr lang="en-US" altLang="zh-CN" sz="1800"/>
              <a:t>  </a:t>
            </a:r>
            <a:r>
              <a:rPr lang="zh-CN" altLang="en-US" sz="1800"/>
              <a:t>目标目录</a:t>
            </a:r>
            <a:r>
              <a:rPr lang="en-US" altLang="zh-CN" sz="1800"/>
              <a:t> </a:t>
            </a:r>
          </a:p>
          <a:p>
            <a:pPr lvl="1">
              <a:buFont typeface="+mj-lt"/>
              <a:buAutoNum type="arabicPeriod"/>
            </a:pPr>
            <a:r>
              <a:rPr lang="en-US" altLang="zh-CN" sz="1600" b="1">
                <a:solidFill>
                  <a:srgbClr val="55F523"/>
                </a:solidFill>
              </a:rPr>
              <a:t> </a:t>
            </a:r>
            <a:r>
              <a:rPr lang="zh-CN" altLang="en-US" sz="1600" b="1">
                <a:solidFill>
                  <a:srgbClr val="55F523"/>
                </a:solidFill>
              </a:rPr>
              <a:t>绝对路径：以</a:t>
            </a:r>
            <a:r>
              <a:rPr lang="en-US" altLang="zh-CN" sz="1600" b="1">
                <a:solidFill>
                  <a:srgbClr val="55F523"/>
                </a:solidFill>
              </a:rPr>
              <a:t>/</a:t>
            </a:r>
            <a:r>
              <a:rPr lang="zh-CN" altLang="en-US" sz="1600" b="1">
                <a:solidFill>
                  <a:srgbClr val="55F523"/>
                </a:solidFill>
              </a:rPr>
              <a:t>开头的路径</a:t>
            </a:r>
            <a:endParaRPr lang="en-US" altLang="zh-CN" sz="1600" b="1">
              <a:solidFill>
                <a:srgbClr val="55F523"/>
              </a:solidFill>
            </a:endParaRPr>
          </a:p>
          <a:p>
            <a:pPr lvl="1">
              <a:buFont typeface="+mj-lt"/>
              <a:buAutoNum type="arabicPeriod"/>
            </a:pPr>
            <a:r>
              <a:rPr lang="zh-CN" altLang="en-US" sz="1600" b="1">
                <a:solidFill>
                  <a:srgbClr val="55F523"/>
                </a:solidFill>
              </a:rPr>
              <a:t> 相对路径：相对当前位置的路径</a:t>
            </a:r>
            <a:r>
              <a:rPr lang="en-US" altLang="zh-CN" sz="1600" b="1">
                <a:solidFill>
                  <a:srgbClr val="55F523"/>
                </a:solidFill>
              </a:rPr>
              <a:t>	</a:t>
            </a:r>
            <a:r>
              <a:rPr lang="zh-CN" altLang="en-US" sz="1600" b="1">
                <a:solidFill>
                  <a:srgbClr val="55F523"/>
                </a:solidFill>
              </a:rPr>
              <a:t>“</a:t>
            </a:r>
            <a:r>
              <a:rPr lang="en-US" altLang="zh-CN" sz="1600" b="1">
                <a:solidFill>
                  <a:srgbClr val="55F523"/>
                </a:solidFill>
              </a:rPr>
              <a:t>.</a:t>
            </a:r>
            <a:r>
              <a:rPr lang="zh-CN" altLang="en-US" sz="1600" b="1">
                <a:solidFill>
                  <a:srgbClr val="55F523"/>
                </a:solidFill>
              </a:rPr>
              <a:t>”表示当前目录“</a:t>
            </a:r>
            <a:r>
              <a:rPr lang="en-US" altLang="zh-CN" sz="1600" b="1">
                <a:solidFill>
                  <a:srgbClr val="55F523"/>
                </a:solidFill>
              </a:rPr>
              <a:t>..</a:t>
            </a:r>
            <a:r>
              <a:rPr lang="zh-CN" altLang="en-US" sz="1600" b="1">
                <a:solidFill>
                  <a:srgbClr val="55F523"/>
                </a:solidFill>
              </a:rPr>
              <a:t>”表示父目录 </a:t>
            </a:r>
            <a:endParaRPr lang="en-US" altLang="zh-CN" sz="1600" b="1">
              <a:solidFill>
                <a:srgbClr val="55F523"/>
              </a:solidFill>
            </a:endParaRPr>
          </a:p>
          <a:p>
            <a:pPr lvl="1">
              <a:buFont typeface="+mj-lt"/>
              <a:buAutoNum type="arabicPeriod"/>
            </a:pPr>
            <a:r>
              <a:rPr lang="zh-CN" altLang="en-US" sz="1600"/>
              <a:t>“</a:t>
            </a:r>
            <a:r>
              <a:rPr lang="en-US" altLang="zh-CN" sz="1600"/>
              <a:t>-</a:t>
            </a:r>
            <a:r>
              <a:rPr lang="zh-CN" altLang="en-US" sz="1600"/>
              <a:t>”表示前一个目录（类似电视遥控器上返回）</a:t>
            </a:r>
            <a:endParaRPr lang="en-US" altLang="zh-CN" sz="1600"/>
          </a:p>
          <a:p>
            <a:pPr lvl="1">
              <a:buFont typeface="+mj-lt"/>
              <a:buAutoNum type="arabicPeriod"/>
            </a:pPr>
            <a:r>
              <a:rPr lang="zh-CN" altLang="en-US" sz="1600"/>
              <a:t>“</a:t>
            </a:r>
            <a:r>
              <a:rPr lang="en-US" altLang="zh-CN" sz="1600"/>
              <a:t>~</a:t>
            </a:r>
            <a:r>
              <a:rPr lang="zh-CN" altLang="en-US" sz="1600"/>
              <a:t>”表示当前用户</a:t>
            </a:r>
            <a:r>
              <a:rPr lang="en-US" altLang="zh-CN" sz="1600"/>
              <a:t>home</a:t>
            </a:r>
            <a:r>
              <a:rPr lang="zh-CN" altLang="en-US" sz="1600"/>
              <a:t>目录  “</a:t>
            </a:r>
            <a:r>
              <a:rPr lang="en-US" altLang="zh-CN" sz="1600"/>
              <a:t>~</a:t>
            </a:r>
            <a:r>
              <a:rPr lang="zh-CN" altLang="en-US" sz="1600"/>
              <a:t>用户名”指定用户名对应的</a:t>
            </a:r>
            <a:r>
              <a:rPr lang="en-US" altLang="zh-CN" sz="1600"/>
              <a:t>home</a:t>
            </a:r>
            <a:r>
              <a:rPr lang="zh-CN" altLang="en-US" sz="1600"/>
              <a:t>目录</a:t>
            </a:r>
            <a:r>
              <a:rPr lang="en-US" altLang="zh-CN" sz="1600"/>
              <a:t>/</a:t>
            </a:r>
            <a:r>
              <a:rPr lang="zh-CN" altLang="en-US" sz="1600"/>
              <a:t>用户名（例如：</a:t>
            </a:r>
            <a:r>
              <a:rPr lang="en-US" altLang="zh-CN" sz="1600"/>
              <a:t>~</a:t>
            </a:r>
            <a:r>
              <a:rPr lang="en-US" altLang="zh-CN" sz="1600" err="1"/>
              <a:t>mengxb</a:t>
            </a:r>
            <a:r>
              <a:rPr lang="zh-CN" altLang="en-US" sz="1600"/>
              <a:t>表示目录就是 </a:t>
            </a:r>
            <a:r>
              <a:rPr lang="en-US" altLang="zh-CN" sz="1600"/>
              <a:t>/home/</a:t>
            </a:r>
            <a:r>
              <a:rPr lang="en-US" altLang="zh-CN" sz="1600" err="1"/>
              <a:t>mengxb</a:t>
            </a:r>
            <a:r>
              <a:rPr lang="en-US" altLang="zh-CN" sz="1600"/>
              <a:t>/</a:t>
            </a:r>
            <a:r>
              <a:rPr lang="zh-CN" altLang="en-US" sz="1600"/>
              <a:t>）</a:t>
            </a:r>
            <a:endParaRPr lang="en-US" altLang="zh-CN" sz="1600"/>
          </a:p>
          <a:p>
            <a:pPr>
              <a:buFont typeface="+mj-lt"/>
              <a:buAutoNum type="arabicPeriod"/>
            </a:pPr>
            <a:r>
              <a:rPr lang="zh-CN" altLang="en-US" sz="1800"/>
              <a:t>显示目录或文件：</a:t>
            </a:r>
            <a:r>
              <a:rPr lang="en-US" altLang="zh-CN" sz="1800" err="1"/>
              <a:t>ls</a:t>
            </a:r>
            <a:endParaRPr lang="en-US" altLang="zh-CN" sz="1800"/>
          </a:p>
          <a:p>
            <a:pPr marL="0" indent="0">
              <a:buNone/>
            </a:pPr>
            <a:endParaRPr lang="en-US" altLang="zh-CN" sz="1800"/>
          </a:p>
          <a:p>
            <a:pPr>
              <a:buFont typeface="Wingdings" pitchFamily="2" charset="2"/>
              <a:buChar char="Ø"/>
            </a:pPr>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p:txBody>
          <a:bodyPr/>
          <a:lstStyle/>
          <a:p>
            <a:endParaRPr lang="en-US" altLang="zh-CN"/>
          </a:p>
          <a:p>
            <a:endParaRPr lang="en-US" altLang="zh-CN"/>
          </a:p>
          <a:p>
            <a:endParaRPr lang="zh-CN" altLang="en-US"/>
          </a:p>
        </p:txBody>
      </p:sp>
      <p:sp>
        <p:nvSpPr>
          <p:cNvPr id="17" name="内容占位符 2"/>
          <p:cNvSpPr txBox="1">
            <a:spLocks/>
          </p:cNvSpPr>
          <p:nvPr/>
        </p:nvSpPr>
        <p:spPr>
          <a:xfrm>
            <a:off x="467545" y="1052736"/>
            <a:ext cx="8064896" cy="3582519"/>
          </a:xfrm>
          <a:prstGeom prst="rect">
            <a:avLst/>
          </a:prstGeom>
        </p:spPr>
        <p:txBody>
          <a:bodyPr vert="horz" wrap="square" lIns="91440" tIns="45720" rIns="91440" bIns="45720" rtlCol="0">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zh-CN" altLang="en-US"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rPr>
              <a:t>创建目录演示：</a:t>
            </a:r>
            <a:r>
              <a:rPr kumimoji="0" lang="en-US" altLang="zh-CN"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rPr>
              <a:t>/home/demo/</a:t>
            </a:r>
            <a:r>
              <a:rPr kumimoji="0" lang="en-US" altLang="zh-CN" sz="1400" b="0" i="0" u="none" strike="noStrike" kern="1200" cap="none" spc="0" normalizeH="0" baseline="0" noProof="0" err="1">
                <a:ln>
                  <a:noFill/>
                </a:ln>
                <a:solidFill>
                  <a:schemeClr val="tx1"/>
                </a:solidFill>
                <a:effectLst/>
                <a:uLnTx/>
                <a:uFillTx/>
                <a:latin typeface="微软雅黑" pitchFamily="34" charset="-122"/>
                <a:ea typeface="微软雅黑" pitchFamily="34" charset="-122"/>
                <a:cs typeface="+mn-cs"/>
              </a:rPr>
              <a:t>abc</a:t>
            </a:r>
            <a:endParaRPr kumimoji="0" lang="en-US" altLang="zh-CN"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None/>
              <a:tabLst/>
              <a:defRPr/>
            </a:pPr>
            <a:r>
              <a:rPr lang="en-US" altLang="zh-CN" sz="1400">
                <a:latin typeface="微软雅黑" pitchFamily="34" charset="-122"/>
                <a:ea typeface="微软雅黑" pitchFamily="34" charset="-122"/>
              </a:rPr>
              <a:t>                                             /xyz</a:t>
            </a:r>
            <a:endParaRPr kumimoji="0" lang="en-US" altLang="zh-CN"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a:p>
            <a:pPr marL="342900" lvl="0" indent="-342900">
              <a:lnSpc>
                <a:spcPct val="120000"/>
              </a:lnSpc>
              <a:spcBef>
                <a:spcPct val="20000"/>
              </a:spcBef>
            </a:pPr>
            <a:r>
              <a:rPr lang="en-US" sz="1400">
                <a:latin typeface="微软雅黑" pitchFamily="34" charset="-122"/>
                <a:ea typeface="微软雅黑" pitchFamily="34" charset="-122"/>
              </a:rPr>
              <a:t>[</a:t>
            </a:r>
            <a:r>
              <a:rPr lang="en-US" sz="1400" err="1">
                <a:latin typeface="微软雅黑" pitchFamily="34" charset="-122"/>
                <a:ea typeface="微软雅黑" pitchFamily="34" charset="-122"/>
              </a:rPr>
              <a:t>root@localhost</a:t>
            </a:r>
            <a:r>
              <a:rPr lang="en-US" sz="1400">
                <a:latin typeface="微软雅黑" pitchFamily="34" charset="-122"/>
                <a:ea typeface="微软雅黑" pitchFamily="34" charset="-122"/>
              </a:rPr>
              <a:t> ~]# </a:t>
            </a:r>
            <a:r>
              <a:rPr lang="en-US" sz="1400" err="1">
                <a:latin typeface="微软雅黑" pitchFamily="34" charset="-122"/>
                <a:ea typeface="微软雅黑" pitchFamily="34" charset="-122"/>
              </a:rPr>
              <a:t>mkdir</a:t>
            </a:r>
            <a:r>
              <a:rPr lang="en-US" sz="1400">
                <a:latin typeface="微软雅黑" pitchFamily="34" charset="-122"/>
                <a:ea typeface="微软雅黑" pitchFamily="34" charset="-122"/>
              </a:rPr>
              <a:t> /home/demo/</a:t>
            </a:r>
            <a:r>
              <a:rPr lang="en-US" sz="1400" err="1">
                <a:latin typeface="微软雅黑" pitchFamily="34" charset="-122"/>
                <a:ea typeface="微软雅黑" pitchFamily="34" charset="-122"/>
              </a:rPr>
              <a:t>abc</a:t>
            </a:r>
            <a:endParaRPr lang="en-US" sz="1400">
              <a:latin typeface="微软雅黑" pitchFamily="34" charset="-122"/>
              <a:ea typeface="微软雅黑" pitchFamily="34" charset="-122"/>
            </a:endParaRPr>
          </a:p>
          <a:p>
            <a:pPr marL="342900" lvl="0" indent="-342900">
              <a:lnSpc>
                <a:spcPct val="120000"/>
              </a:lnSpc>
              <a:spcBef>
                <a:spcPct val="20000"/>
              </a:spcBef>
            </a:pPr>
            <a:r>
              <a:rPr lang="en-US" sz="1400" err="1">
                <a:latin typeface="微软雅黑" pitchFamily="34" charset="-122"/>
                <a:ea typeface="微软雅黑" pitchFamily="34" charset="-122"/>
              </a:rPr>
              <a:t>mkdir</a:t>
            </a:r>
            <a:r>
              <a:rPr lang="en-US" sz="1400">
                <a:latin typeface="微软雅黑" pitchFamily="34" charset="-122"/>
                <a:ea typeface="微软雅黑" pitchFamily="34" charset="-122"/>
              </a:rPr>
              <a:t>: cannot create directory `/home/demo/</a:t>
            </a:r>
            <a:r>
              <a:rPr lang="en-US" sz="1400" err="1">
                <a:latin typeface="微软雅黑" pitchFamily="34" charset="-122"/>
                <a:ea typeface="微软雅黑" pitchFamily="34" charset="-122"/>
              </a:rPr>
              <a:t>abc</a:t>
            </a:r>
            <a:r>
              <a:rPr lang="en-US" sz="1400">
                <a:latin typeface="微软雅黑" pitchFamily="34" charset="-122"/>
                <a:ea typeface="微软雅黑" pitchFamily="34" charset="-122"/>
              </a:rPr>
              <a:t>': No such file or directory</a:t>
            </a:r>
          </a:p>
          <a:p>
            <a:pPr marL="342900" lvl="0" indent="-342900">
              <a:lnSpc>
                <a:spcPct val="120000"/>
              </a:lnSpc>
              <a:spcBef>
                <a:spcPct val="20000"/>
              </a:spcBef>
            </a:pPr>
            <a:r>
              <a:rPr lang="en-US" sz="1400">
                <a:latin typeface="微软雅黑" pitchFamily="34" charset="-122"/>
                <a:ea typeface="微软雅黑" pitchFamily="34" charset="-122"/>
              </a:rPr>
              <a:t>[</a:t>
            </a:r>
            <a:r>
              <a:rPr lang="en-US" sz="1400" err="1">
                <a:latin typeface="微软雅黑" pitchFamily="34" charset="-122"/>
                <a:ea typeface="微软雅黑" pitchFamily="34" charset="-122"/>
              </a:rPr>
              <a:t>root@localhost</a:t>
            </a:r>
            <a:r>
              <a:rPr lang="en-US" sz="1400">
                <a:latin typeface="微软雅黑" pitchFamily="34" charset="-122"/>
                <a:ea typeface="微软雅黑" pitchFamily="34" charset="-122"/>
              </a:rPr>
              <a:t> ~]# </a:t>
            </a:r>
            <a:r>
              <a:rPr lang="en-US" sz="1400" err="1">
                <a:latin typeface="微软雅黑" pitchFamily="34" charset="-122"/>
                <a:ea typeface="微软雅黑" pitchFamily="34" charset="-122"/>
              </a:rPr>
              <a:t>mkdir</a:t>
            </a:r>
            <a:r>
              <a:rPr lang="en-US" sz="1400">
                <a:latin typeface="微软雅黑" pitchFamily="34" charset="-122"/>
                <a:ea typeface="微软雅黑" pitchFamily="34" charset="-122"/>
              </a:rPr>
              <a:t> /home/demo</a:t>
            </a:r>
          </a:p>
          <a:p>
            <a:pPr marL="342900" lvl="0" indent="-342900">
              <a:lnSpc>
                <a:spcPct val="120000"/>
              </a:lnSpc>
              <a:spcBef>
                <a:spcPct val="20000"/>
              </a:spcBef>
            </a:pPr>
            <a:r>
              <a:rPr lang="en-US" sz="1400">
                <a:latin typeface="微软雅黑" pitchFamily="34" charset="-122"/>
                <a:ea typeface="微软雅黑" pitchFamily="34" charset="-122"/>
              </a:rPr>
              <a:t>[</a:t>
            </a:r>
            <a:r>
              <a:rPr lang="en-US" sz="1400" err="1">
                <a:latin typeface="微软雅黑" pitchFamily="34" charset="-122"/>
                <a:ea typeface="微软雅黑" pitchFamily="34" charset="-122"/>
              </a:rPr>
              <a:t>root@localhost</a:t>
            </a:r>
            <a:r>
              <a:rPr lang="en-US" sz="1400">
                <a:latin typeface="微软雅黑" pitchFamily="34" charset="-122"/>
                <a:ea typeface="微软雅黑" pitchFamily="34" charset="-122"/>
              </a:rPr>
              <a:t> ~]# </a:t>
            </a:r>
            <a:r>
              <a:rPr lang="en-US" sz="1400" err="1">
                <a:latin typeface="微软雅黑" pitchFamily="34" charset="-122"/>
                <a:ea typeface="微软雅黑" pitchFamily="34" charset="-122"/>
              </a:rPr>
              <a:t>cd</a:t>
            </a:r>
            <a:r>
              <a:rPr lang="en-US" sz="1400">
                <a:latin typeface="微软雅黑" pitchFamily="34" charset="-122"/>
                <a:ea typeface="微软雅黑" pitchFamily="34" charset="-122"/>
              </a:rPr>
              <a:t> /home/demo/</a:t>
            </a:r>
          </a:p>
          <a:p>
            <a:pPr marL="342900" lvl="0" indent="-342900">
              <a:lnSpc>
                <a:spcPct val="120000"/>
              </a:lnSpc>
              <a:spcBef>
                <a:spcPct val="20000"/>
              </a:spcBef>
            </a:pPr>
            <a:r>
              <a:rPr lang="en-US" sz="1400">
                <a:latin typeface="微软雅黑" pitchFamily="34" charset="-122"/>
                <a:ea typeface="微软雅黑" pitchFamily="34" charset="-122"/>
              </a:rPr>
              <a:t>[</a:t>
            </a:r>
            <a:r>
              <a:rPr lang="en-US" sz="1400" err="1">
                <a:latin typeface="微软雅黑" pitchFamily="34" charset="-122"/>
                <a:ea typeface="微软雅黑" pitchFamily="34" charset="-122"/>
              </a:rPr>
              <a:t>root@localhost</a:t>
            </a:r>
            <a:r>
              <a:rPr lang="en-US" sz="1400">
                <a:latin typeface="微软雅黑" pitchFamily="34" charset="-122"/>
                <a:ea typeface="微软雅黑" pitchFamily="34" charset="-122"/>
              </a:rPr>
              <a:t> demo]# </a:t>
            </a:r>
            <a:r>
              <a:rPr lang="en-US" sz="1400" err="1">
                <a:latin typeface="微软雅黑" pitchFamily="34" charset="-122"/>
                <a:ea typeface="微软雅黑" pitchFamily="34" charset="-122"/>
              </a:rPr>
              <a:t>mkdir</a:t>
            </a:r>
            <a:r>
              <a:rPr lang="en-US" sz="1400">
                <a:latin typeface="微软雅黑" pitchFamily="34" charset="-122"/>
                <a:ea typeface="微软雅黑" pitchFamily="34" charset="-122"/>
              </a:rPr>
              <a:t> </a:t>
            </a:r>
            <a:r>
              <a:rPr lang="en-US" sz="1400" err="1">
                <a:latin typeface="微软雅黑" pitchFamily="34" charset="-122"/>
                <a:ea typeface="微软雅黑" pitchFamily="34" charset="-122"/>
              </a:rPr>
              <a:t>abc</a:t>
            </a:r>
            <a:r>
              <a:rPr lang="en-US" sz="1400">
                <a:latin typeface="微软雅黑" pitchFamily="34" charset="-122"/>
                <a:ea typeface="微软雅黑" pitchFamily="34" charset="-122"/>
              </a:rPr>
              <a:t> xyz</a:t>
            </a:r>
          </a:p>
          <a:p>
            <a:pPr marL="342900" lvl="0" indent="-342900">
              <a:lnSpc>
                <a:spcPct val="120000"/>
              </a:lnSpc>
              <a:spcBef>
                <a:spcPct val="20000"/>
              </a:spcBef>
            </a:pPr>
            <a:r>
              <a:rPr lang="en-US" sz="1400">
                <a:latin typeface="微软雅黑" pitchFamily="34" charset="-122"/>
                <a:ea typeface="微软雅黑" pitchFamily="34" charset="-122"/>
              </a:rPr>
              <a:t>[</a:t>
            </a:r>
            <a:r>
              <a:rPr lang="en-US" sz="1400" err="1">
                <a:latin typeface="微软雅黑" pitchFamily="34" charset="-122"/>
                <a:ea typeface="微软雅黑" pitchFamily="34" charset="-122"/>
              </a:rPr>
              <a:t>root@localhost</a:t>
            </a:r>
            <a:r>
              <a:rPr lang="en-US" sz="1400">
                <a:latin typeface="微软雅黑" pitchFamily="34" charset="-122"/>
                <a:ea typeface="微软雅黑" pitchFamily="34" charset="-122"/>
              </a:rPr>
              <a:t> demo]# </a:t>
            </a:r>
            <a:r>
              <a:rPr lang="en-US" sz="1400" err="1">
                <a:latin typeface="微软雅黑" pitchFamily="34" charset="-122"/>
                <a:ea typeface="微软雅黑" pitchFamily="34" charset="-122"/>
              </a:rPr>
              <a:t>ls</a:t>
            </a:r>
            <a:endParaRPr lang="en-US" sz="1400">
              <a:latin typeface="微软雅黑" pitchFamily="34" charset="-122"/>
              <a:ea typeface="微软雅黑" pitchFamily="34" charset="-122"/>
            </a:endParaRPr>
          </a:p>
          <a:p>
            <a:pPr marL="342900" lvl="0" indent="-342900">
              <a:lnSpc>
                <a:spcPct val="120000"/>
              </a:lnSpc>
              <a:spcBef>
                <a:spcPct val="20000"/>
              </a:spcBef>
            </a:pPr>
            <a:r>
              <a:rPr lang="en-US" sz="1400" err="1">
                <a:latin typeface="微软雅黑" pitchFamily="34" charset="-122"/>
                <a:ea typeface="微软雅黑" pitchFamily="34" charset="-122"/>
              </a:rPr>
              <a:t>abc</a:t>
            </a:r>
            <a:r>
              <a:rPr lang="en-US" sz="1400">
                <a:latin typeface="微软雅黑" pitchFamily="34" charset="-122"/>
                <a:ea typeface="微软雅黑" pitchFamily="34" charset="-122"/>
              </a:rPr>
              <a:t>  xyz</a:t>
            </a:r>
          </a:p>
          <a:p>
            <a:pPr marL="342900" lvl="0" indent="-342900">
              <a:lnSpc>
                <a:spcPct val="120000"/>
              </a:lnSpc>
              <a:spcBef>
                <a:spcPct val="20000"/>
              </a:spcBef>
            </a:pPr>
            <a:r>
              <a:rPr lang="en-US" sz="1400">
                <a:solidFill>
                  <a:prstClr val="white"/>
                </a:solidFill>
                <a:latin typeface="微软雅黑" pitchFamily="34" charset="-122"/>
                <a:ea typeface="微软雅黑" pitchFamily="34" charset="-122"/>
              </a:rPr>
              <a:t>[</a:t>
            </a:r>
            <a:r>
              <a:rPr lang="en-US" sz="1400" err="1">
                <a:solidFill>
                  <a:prstClr val="white"/>
                </a:solidFill>
                <a:latin typeface="微软雅黑" pitchFamily="34" charset="-122"/>
                <a:ea typeface="微软雅黑" pitchFamily="34" charset="-122"/>
              </a:rPr>
              <a:t>root@localhost</a:t>
            </a:r>
            <a:r>
              <a:rPr lang="en-US" sz="1400">
                <a:solidFill>
                  <a:prstClr val="white"/>
                </a:solidFill>
                <a:latin typeface="微软雅黑" pitchFamily="34" charset="-122"/>
                <a:ea typeface="微软雅黑" pitchFamily="34" charset="-122"/>
              </a:rPr>
              <a:t> ~]# </a:t>
            </a:r>
            <a:r>
              <a:rPr lang="en-US" sz="1400" err="1">
                <a:solidFill>
                  <a:prstClr val="white"/>
                </a:solidFill>
                <a:latin typeface="微软雅黑" pitchFamily="34" charset="-122"/>
                <a:ea typeface="微软雅黑" pitchFamily="34" charset="-122"/>
              </a:rPr>
              <a:t>mkdir</a:t>
            </a:r>
            <a:r>
              <a:rPr lang="en-US" sz="1400">
                <a:solidFill>
                  <a:prstClr val="white"/>
                </a:solidFill>
                <a:latin typeface="微软雅黑" pitchFamily="34" charset="-122"/>
                <a:ea typeface="微软雅黑" pitchFamily="34" charset="-122"/>
              </a:rPr>
              <a:t>  -p /home/a/b/c       </a:t>
            </a:r>
            <a:r>
              <a:rPr lang="zh-CN" altLang="en-US" sz="1400">
                <a:solidFill>
                  <a:prstClr val="white"/>
                </a:solidFill>
                <a:latin typeface="微软雅黑" pitchFamily="34" charset="-122"/>
                <a:ea typeface="微软雅黑" pitchFamily="34" charset="-122"/>
              </a:rPr>
              <a:t>一次性将 </a:t>
            </a:r>
            <a:r>
              <a:rPr lang="en-US" altLang="zh-CN" sz="1400">
                <a:solidFill>
                  <a:prstClr val="white"/>
                </a:solidFill>
                <a:latin typeface="微软雅黑" pitchFamily="34" charset="-122"/>
                <a:ea typeface="微软雅黑" pitchFamily="34" charset="-122"/>
              </a:rPr>
              <a:t>a/b/c</a:t>
            </a:r>
            <a:r>
              <a:rPr lang="zh-CN" altLang="en-US" sz="1400">
                <a:solidFill>
                  <a:prstClr val="white"/>
                </a:solidFill>
                <a:latin typeface="微软雅黑" pitchFamily="34" charset="-122"/>
                <a:ea typeface="微软雅黑" pitchFamily="34" charset="-122"/>
              </a:rPr>
              <a:t>全部创建出来</a:t>
            </a:r>
            <a:endParaRPr lang="en-US" sz="1400">
              <a:solidFill>
                <a:prstClr val="white"/>
              </a:solidFill>
              <a:latin typeface="微软雅黑" pitchFamily="34" charset="-122"/>
              <a:ea typeface="微软雅黑" pitchFamily="34" charset="-122"/>
            </a:endParaRPr>
          </a:p>
          <a:p>
            <a:pPr marL="342900" lvl="0" indent="-342900">
              <a:lnSpc>
                <a:spcPct val="120000"/>
              </a:lnSpc>
              <a:spcBef>
                <a:spcPct val="20000"/>
              </a:spcBef>
            </a:pPr>
            <a:endParaRPr kumimoji="0" lang="en-US" sz="2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4704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入门与基础</a:t>
            </a:r>
          </a:p>
        </p:txBody>
      </p:sp>
      <p:sp>
        <p:nvSpPr>
          <p:cNvPr id="13" name="圆角矩形 12"/>
          <p:cNvSpPr/>
          <p:nvPr/>
        </p:nvSpPr>
        <p:spPr>
          <a:xfrm>
            <a:off x="3214678" y="1571612"/>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系统安装与分区</a:t>
            </a:r>
          </a:p>
        </p:txBody>
      </p:sp>
      <p:sp>
        <p:nvSpPr>
          <p:cNvPr id="19" name="圆角矩形 18"/>
          <p:cNvSpPr/>
          <p:nvPr/>
        </p:nvSpPr>
        <p:spPr>
          <a:xfrm>
            <a:off x="5072066" y="204197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err="1">
                <a:latin typeface="微软雅黑" panose="020B0503020204020204" pitchFamily="34" charset="-122"/>
                <a:ea typeface="微软雅黑" panose="020B0503020204020204" pitchFamily="34" charset="-122"/>
              </a:rPr>
              <a:t>CentOS</a:t>
            </a:r>
            <a:r>
              <a:rPr lang="zh-CN" altLang="en-US" sz="1400">
                <a:latin typeface="微软雅黑" panose="020B0503020204020204" pitchFamily="34" charset="-122"/>
                <a:ea typeface="微软雅黑" panose="020B0503020204020204" pitchFamily="34" charset="-122"/>
              </a:rPr>
              <a:t>安装、</a:t>
            </a:r>
            <a:r>
              <a:rPr lang="en-US" altLang="zh-CN" sz="1400">
                <a:latin typeface="微软雅黑" panose="020B0503020204020204" pitchFamily="34" charset="-122"/>
                <a:ea typeface="微软雅黑" panose="020B0503020204020204" pitchFamily="34" charset="-122"/>
              </a:rPr>
              <a:t> Xshell5.0</a:t>
            </a:r>
            <a:r>
              <a:rPr lang="zh-CN" altLang="en-US" sz="1400">
                <a:latin typeface="微软雅黑" panose="020B0503020204020204" pitchFamily="34" charset="-122"/>
                <a:ea typeface="微软雅黑" panose="020B0503020204020204" pitchFamily="34" charset="-122"/>
              </a:rPr>
              <a:t>使用</a:t>
            </a:r>
          </a:p>
        </p:txBody>
      </p:sp>
      <p:sp>
        <p:nvSpPr>
          <p:cNvPr id="20" name="圆角矩形 19"/>
          <p:cNvSpPr/>
          <p:nvPr/>
        </p:nvSpPr>
        <p:spPr>
          <a:xfrm>
            <a:off x="5072066" y="112813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Linux VS Windows</a:t>
            </a:r>
          </a:p>
        </p:txBody>
      </p:sp>
      <p:sp>
        <p:nvSpPr>
          <p:cNvPr id="105" name="圆角矩形 104"/>
          <p:cNvSpPr/>
          <p:nvPr/>
        </p:nvSpPr>
        <p:spPr>
          <a:xfrm>
            <a:off x="3214678" y="214290"/>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Linux</a:t>
            </a:r>
            <a:r>
              <a:rPr lang="zh-CN" altLang="en-US" sz="1400">
                <a:latin typeface="微软雅黑" panose="020B0503020204020204" pitchFamily="34" charset="-122"/>
                <a:ea typeface="微软雅黑" panose="020B0503020204020204" pitchFamily="34" charset="-122"/>
              </a:rPr>
              <a:t>概述</a:t>
            </a:r>
          </a:p>
        </p:txBody>
      </p:sp>
      <p:sp>
        <p:nvSpPr>
          <p:cNvPr id="109" name="圆角矩形 108"/>
          <p:cNvSpPr/>
          <p:nvPr/>
        </p:nvSpPr>
        <p:spPr>
          <a:xfrm>
            <a:off x="5072066" y="67121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系统分析图、发行版</a:t>
            </a:r>
            <a:r>
              <a:rPr lang="en-US" altLang="zh-CN" sz="1400">
                <a:latin typeface="微软雅黑" panose="020B0503020204020204" pitchFamily="34" charset="-122"/>
                <a:ea typeface="微软雅黑" panose="020B0503020204020204" pitchFamily="34" charset="-122"/>
              </a:rPr>
              <a:t>(distribution)</a:t>
            </a:r>
            <a:endParaRPr lang="zh-CN" altLang="en-US" sz="140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394290"/>
            <a:ext cx="1048407" cy="26348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13" idx="1"/>
          </p:cNvCxnSpPr>
          <p:nvPr/>
        </p:nvCxnSpPr>
        <p:spPr>
          <a:xfrm flipV="1">
            <a:off x="2166271" y="1751612"/>
            <a:ext cx="1048407" cy="1277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664296" cy="720766"/>
            <a:chOff x="179512" y="102969"/>
            <a:chExt cx="2664296" cy="720766"/>
          </a:xfrm>
        </p:grpSpPr>
        <p:sp>
          <p:nvSpPr>
            <p:cNvPr id="88" name="标题 1"/>
            <p:cNvSpPr txBox="1">
              <a:spLocks/>
            </p:cNvSpPr>
            <p:nvPr/>
          </p:nvSpPr>
          <p:spPr>
            <a:xfrm>
              <a:off x="179512" y="102969"/>
              <a:ext cx="2664296"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a:t>Linux</a:t>
              </a:r>
              <a:r>
                <a:rPr lang="zh-CN" altLang="en-US" sz="2400" b="1"/>
                <a:t>入门与基础</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grpSp>
      <p:sp>
        <p:nvSpPr>
          <p:cNvPr id="24" name="圆角矩形 23"/>
          <p:cNvSpPr/>
          <p:nvPr/>
        </p:nvSpPr>
        <p:spPr>
          <a:xfrm>
            <a:off x="5072066" y="21429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简要介绍、特点</a:t>
            </a:r>
          </a:p>
        </p:txBody>
      </p:sp>
      <p:sp>
        <p:nvSpPr>
          <p:cNvPr id="26" name="圆角矩形 25"/>
          <p:cNvSpPr/>
          <p:nvPr/>
        </p:nvSpPr>
        <p:spPr>
          <a:xfrm>
            <a:off x="3071802" y="2786058"/>
            <a:ext cx="1928826"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常用命令</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目录结构</a:t>
            </a:r>
          </a:p>
        </p:txBody>
      </p:sp>
      <p:cxnSp>
        <p:nvCxnSpPr>
          <p:cNvPr id="27" name="直接箭头连接符 26"/>
          <p:cNvCxnSpPr>
            <a:stCxn id="11" idx="3"/>
            <a:endCxn id="26" idx="1"/>
          </p:cNvCxnSpPr>
          <p:nvPr/>
        </p:nvCxnSpPr>
        <p:spPr>
          <a:xfrm flipV="1">
            <a:off x="2166271" y="2966058"/>
            <a:ext cx="905531" cy="63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72066" y="249890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分区介绍</a:t>
            </a:r>
          </a:p>
        </p:txBody>
      </p:sp>
      <p:sp>
        <p:nvSpPr>
          <p:cNvPr id="31" name="圆角矩形 30"/>
          <p:cNvSpPr/>
          <p:nvPr/>
        </p:nvSpPr>
        <p:spPr>
          <a:xfrm>
            <a:off x="5072066" y="386966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常见的运行级别、级别间的切换</a:t>
            </a:r>
          </a:p>
        </p:txBody>
      </p:sp>
      <p:sp>
        <p:nvSpPr>
          <p:cNvPr id="52" name="圆角矩形 51"/>
          <p:cNvSpPr/>
          <p:nvPr/>
        </p:nvSpPr>
        <p:spPr>
          <a:xfrm>
            <a:off x="5072066" y="158505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zh-CN" altLang="en-US" sz="1400"/>
            </a:br>
            <a:r>
              <a:rPr lang="en-US" altLang="zh-CN" sz="1400"/>
              <a:t>PC</a:t>
            </a:r>
            <a:r>
              <a:rPr lang="zh-CN" altLang="en-US" sz="1400"/>
              <a:t>安装虚拟机</a:t>
            </a:r>
            <a:r>
              <a:rPr lang="en-US" altLang="zh-CN" sz="1400"/>
              <a:t>VMWare workstation </a:t>
            </a:r>
            <a:br>
              <a:rPr lang="en-US" altLang="zh-CN" sz="1400"/>
            </a:br>
            <a:endParaRPr lang="zh-CN" altLang="en-US" sz="1400">
              <a:latin typeface="微软雅黑" panose="020B0503020204020204" pitchFamily="34" charset="-122"/>
              <a:ea typeface="微软雅黑" panose="020B0503020204020204" pitchFamily="34" charset="-122"/>
            </a:endParaRPr>
          </a:p>
        </p:txBody>
      </p:sp>
      <p:sp>
        <p:nvSpPr>
          <p:cNvPr id="28" name="圆角矩形 27"/>
          <p:cNvSpPr/>
          <p:nvPr/>
        </p:nvSpPr>
        <p:spPr>
          <a:xfrm>
            <a:off x="5072066" y="34127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常用命令</a:t>
            </a:r>
            <a:r>
              <a:rPr lang="en-US" altLang="zh-CN" sz="1400" err="1">
                <a:latin typeface="微软雅黑" panose="020B0503020204020204" pitchFamily="34" charset="-122"/>
                <a:ea typeface="微软雅黑" panose="020B0503020204020204" pitchFamily="34" charset="-122"/>
              </a:rPr>
              <a:t>pwd</a:t>
            </a:r>
            <a:r>
              <a:rPr lang="en-US" altLang="zh-CN"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mkdir</a:t>
            </a:r>
            <a:r>
              <a:rPr lang="en-US" altLang="zh-CN"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ls</a:t>
            </a:r>
            <a:r>
              <a:rPr lang="en-US" altLang="zh-CN" sz="1400">
                <a:latin typeface="微软雅黑" panose="020B0503020204020204" pitchFamily="34" charset="-122"/>
                <a:ea typeface="微软雅黑" panose="020B0503020204020204" pitchFamily="34" charset="-122"/>
              </a:rPr>
              <a:t>\cp\</a:t>
            </a:r>
            <a:r>
              <a:rPr lang="en-US" altLang="zh-CN" sz="1400" err="1">
                <a:latin typeface="微软雅黑" panose="020B0503020204020204" pitchFamily="34" charset="-122"/>
                <a:ea typeface="微软雅黑" panose="020B0503020204020204" pitchFamily="34" charset="-122"/>
              </a:rPr>
              <a:t>mv</a:t>
            </a:r>
            <a:r>
              <a:rPr lang="en-US" altLang="zh-CN"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rm</a:t>
            </a:r>
            <a:r>
              <a:rPr lang="en-US" altLang="zh-CN" sz="1400">
                <a:latin typeface="微软雅黑" panose="020B0503020204020204" pitchFamily="34" charset="-122"/>
                <a:ea typeface="微软雅黑" panose="020B0503020204020204" pitchFamily="34" charset="-122"/>
              </a:rPr>
              <a:t>\touch</a:t>
            </a:r>
            <a:endParaRPr lang="zh-CN" altLang="en-US" sz="1400">
              <a:latin typeface="微软雅黑" panose="020B0503020204020204" pitchFamily="34" charset="-122"/>
              <a:ea typeface="微软雅黑" panose="020B0503020204020204" pitchFamily="34" charset="-122"/>
            </a:endParaRPr>
          </a:p>
        </p:txBody>
      </p:sp>
      <p:sp>
        <p:nvSpPr>
          <p:cNvPr id="29" name="圆角矩形 28"/>
          <p:cNvSpPr/>
          <p:nvPr/>
        </p:nvSpPr>
        <p:spPr>
          <a:xfrm>
            <a:off x="5072066" y="478351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用户、用户组、其他人</a:t>
            </a:r>
          </a:p>
        </p:txBody>
      </p:sp>
      <p:sp>
        <p:nvSpPr>
          <p:cNvPr id="34" name="圆角矩形 33"/>
          <p:cNvSpPr/>
          <p:nvPr/>
        </p:nvSpPr>
        <p:spPr>
          <a:xfrm>
            <a:off x="5072066" y="295582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命令提示符详解、命令格式、命令的帮助</a:t>
            </a:r>
          </a:p>
        </p:txBody>
      </p:sp>
      <p:sp>
        <p:nvSpPr>
          <p:cNvPr id="32" name="圆角矩形 31"/>
          <p:cNvSpPr/>
          <p:nvPr/>
        </p:nvSpPr>
        <p:spPr>
          <a:xfrm>
            <a:off x="5072066" y="432658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运行级别的常用场景</a:t>
            </a:r>
          </a:p>
        </p:txBody>
      </p:sp>
      <p:sp>
        <p:nvSpPr>
          <p:cNvPr id="33" name="圆角矩形 32"/>
          <p:cNvSpPr/>
          <p:nvPr/>
        </p:nvSpPr>
        <p:spPr>
          <a:xfrm>
            <a:off x="3071802" y="3806606"/>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运行级别</a:t>
            </a:r>
          </a:p>
        </p:txBody>
      </p:sp>
      <p:cxnSp>
        <p:nvCxnSpPr>
          <p:cNvPr id="35" name="直接箭头连接符 34"/>
          <p:cNvCxnSpPr>
            <a:stCxn id="11" idx="3"/>
            <a:endCxn id="33" idx="1"/>
          </p:cNvCxnSpPr>
          <p:nvPr/>
        </p:nvCxnSpPr>
        <p:spPr>
          <a:xfrm>
            <a:off x="2166271" y="3029102"/>
            <a:ext cx="905531" cy="957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3071802" y="4773310"/>
            <a:ext cx="1928826"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用户用户组其他人</a:t>
            </a:r>
          </a:p>
        </p:txBody>
      </p:sp>
      <p:cxnSp>
        <p:nvCxnSpPr>
          <p:cNvPr id="50" name="直接箭头连接符 49"/>
          <p:cNvCxnSpPr>
            <a:stCxn id="11" idx="3"/>
            <a:endCxn id="48" idx="1"/>
          </p:cNvCxnSpPr>
          <p:nvPr/>
        </p:nvCxnSpPr>
        <p:spPr>
          <a:xfrm>
            <a:off x="2166271" y="3029102"/>
            <a:ext cx="905531" cy="1924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91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4875181"/>
          </a:xfrm>
        </p:spPr>
        <p:txBody>
          <a:bodyPr/>
          <a:lstStyle/>
          <a:p>
            <a:pPr>
              <a:buNone/>
            </a:pPr>
            <a:r>
              <a:rPr lang="zh-CN" altLang="en-US" sz="1400"/>
              <a:t>切换目录演示：</a:t>
            </a:r>
            <a:endParaRPr lang="en-US" altLang="zh-CN" sz="1400"/>
          </a:p>
          <a:p>
            <a:pPr>
              <a:buNone/>
            </a:pPr>
            <a:r>
              <a:rPr lang="en-US" sz="1400"/>
              <a:t>[</a:t>
            </a:r>
            <a:r>
              <a:rPr lang="en-US" sz="1400" err="1"/>
              <a:t>root@localhost</a:t>
            </a:r>
            <a:r>
              <a:rPr lang="en-US" sz="1400"/>
              <a:t> ~]# </a:t>
            </a:r>
            <a:r>
              <a:rPr lang="en-US" sz="1400" err="1"/>
              <a:t>pwd</a:t>
            </a:r>
            <a:endParaRPr lang="en-US" sz="1400"/>
          </a:p>
          <a:p>
            <a:pPr>
              <a:buNone/>
            </a:pPr>
            <a:r>
              <a:rPr lang="en-US" sz="1400"/>
              <a:t>/root</a:t>
            </a:r>
          </a:p>
          <a:p>
            <a:pPr>
              <a:buNone/>
            </a:pPr>
            <a:r>
              <a:rPr lang="en-US" sz="1400"/>
              <a:t>[</a:t>
            </a:r>
            <a:r>
              <a:rPr lang="en-US" sz="1400" err="1"/>
              <a:t>root@localhost</a:t>
            </a:r>
            <a:r>
              <a:rPr lang="en-US" sz="1400"/>
              <a:t> ~]# </a:t>
            </a:r>
            <a:r>
              <a:rPr lang="en-US" sz="1400" err="1"/>
              <a:t>cd</a:t>
            </a:r>
            <a:r>
              <a:rPr lang="en-US" sz="1400"/>
              <a:t> /etc</a:t>
            </a:r>
          </a:p>
          <a:p>
            <a:pPr>
              <a:buNone/>
            </a:pPr>
            <a:r>
              <a:rPr lang="en-US" sz="1400"/>
              <a:t>[</a:t>
            </a:r>
            <a:r>
              <a:rPr lang="en-US" sz="1400" err="1"/>
              <a:t>root@localhost</a:t>
            </a:r>
            <a:r>
              <a:rPr lang="en-US" sz="1400"/>
              <a:t> etc]# </a:t>
            </a:r>
            <a:r>
              <a:rPr lang="en-US" sz="1400" err="1"/>
              <a:t>cd</a:t>
            </a:r>
            <a:endParaRPr lang="en-US" sz="1400"/>
          </a:p>
          <a:p>
            <a:pPr>
              <a:buNone/>
            </a:pPr>
            <a:r>
              <a:rPr lang="en-US" sz="1400"/>
              <a:t>[</a:t>
            </a:r>
            <a:r>
              <a:rPr lang="en-US" sz="1400" err="1"/>
              <a:t>root@localhost</a:t>
            </a:r>
            <a:r>
              <a:rPr lang="en-US" sz="1400"/>
              <a:t> ~]# </a:t>
            </a:r>
            <a:r>
              <a:rPr lang="en-US" sz="1400" err="1"/>
              <a:t>pwd</a:t>
            </a:r>
            <a:endParaRPr lang="en-US" sz="1400"/>
          </a:p>
          <a:p>
            <a:pPr>
              <a:buNone/>
            </a:pPr>
            <a:r>
              <a:rPr lang="en-US" sz="1400"/>
              <a:t>/root</a:t>
            </a:r>
          </a:p>
          <a:p>
            <a:pPr>
              <a:buNone/>
            </a:pPr>
            <a:r>
              <a:rPr lang="en-US" sz="1400"/>
              <a:t>[</a:t>
            </a:r>
            <a:r>
              <a:rPr lang="en-US" sz="1400" err="1"/>
              <a:t>mengxb@localhost</a:t>
            </a:r>
            <a:r>
              <a:rPr lang="en-US" sz="1400"/>
              <a:t> root]$ </a:t>
            </a:r>
            <a:r>
              <a:rPr lang="en-US" sz="1400" err="1"/>
              <a:t>pwd</a:t>
            </a:r>
            <a:endParaRPr lang="en-US" sz="1400"/>
          </a:p>
          <a:p>
            <a:pPr>
              <a:buNone/>
            </a:pPr>
            <a:r>
              <a:rPr lang="en-US" sz="1400"/>
              <a:t>/root</a:t>
            </a:r>
          </a:p>
          <a:p>
            <a:pPr>
              <a:buNone/>
            </a:pPr>
            <a:r>
              <a:rPr lang="en-US" altLang="zh-CN" sz="1400"/>
              <a:t>[</a:t>
            </a:r>
            <a:r>
              <a:rPr lang="en-US" altLang="zh-CN" sz="1400" err="1"/>
              <a:t>root@localhost</a:t>
            </a:r>
            <a:r>
              <a:rPr lang="en-US" altLang="zh-CN" sz="1400"/>
              <a:t> ~]# </a:t>
            </a:r>
            <a:r>
              <a:rPr lang="en-US" altLang="zh-CN" sz="1400" err="1"/>
              <a:t>su</a:t>
            </a:r>
            <a:r>
              <a:rPr lang="en-US" altLang="zh-CN" sz="1400"/>
              <a:t> </a:t>
            </a:r>
            <a:r>
              <a:rPr lang="en-US" altLang="zh-CN" sz="1400" err="1"/>
              <a:t>mengxb</a:t>
            </a:r>
            <a:r>
              <a:rPr lang="en-US" altLang="zh-CN" sz="1400"/>
              <a:t>         ---</a:t>
            </a:r>
            <a:r>
              <a:rPr lang="zh-CN" altLang="en-US" sz="1400"/>
              <a:t>可通过</a:t>
            </a:r>
            <a:r>
              <a:rPr lang="en-US" altLang="zh-CN" sz="1400" err="1"/>
              <a:t>useradd</a:t>
            </a:r>
            <a:r>
              <a:rPr lang="en-US" altLang="zh-CN" sz="1400"/>
              <a:t>  </a:t>
            </a:r>
            <a:r>
              <a:rPr lang="en-US" altLang="zh-CN" sz="1400" err="1"/>
              <a:t>mengxb</a:t>
            </a:r>
            <a:r>
              <a:rPr lang="zh-CN" altLang="en-US" sz="1400"/>
              <a:t>添加用户</a:t>
            </a:r>
            <a:r>
              <a:rPr lang="en-US" altLang="zh-CN" sz="1400" err="1"/>
              <a:t>mengxb</a:t>
            </a:r>
            <a:endParaRPr lang="en-US" altLang="zh-CN" sz="1400"/>
          </a:p>
          <a:p>
            <a:pPr>
              <a:buNone/>
            </a:pPr>
            <a:r>
              <a:rPr lang="en-US" sz="1400"/>
              <a:t>[</a:t>
            </a:r>
            <a:r>
              <a:rPr lang="en-US" sz="1400" err="1"/>
              <a:t>mengxb@localhost</a:t>
            </a:r>
            <a:r>
              <a:rPr lang="en-US" sz="1400"/>
              <a:t> root]$ cd</a:t>
            </a:r>
          </a:p>
          <a:p>
            <a:pPr>
              <a:buNone/>
            </a:pPr>
            <a:r>
              <a:rPr lang="en-US" sz="1400"/>
              <a:t>[</a:t>
            </a:r>
            <a:r>
              <a:rPr lang="en-US" sz="1400" err="1"/>
              <a:t>mengxb@localhost</a:t>
            </a:r>
            <a:r>
              <a:rPr lang="en-US" sz="1400"/>
              <a:t> ~]$ </a:t>
            </a:r>
            <a:r>
              <a:rPr lang="en-US" sz="1400" err="1"/>
              <a:t>pwd</a:t>
            </a:r>
            <a:endParaRPr lang="en-US" sz="1400"/>
          </a:p>
          <a:p>
            <a:pPr>
              <a:buNone/>
            </a:pPr>
            <a:r>
              <a:rPr lang="en-US" sz="1400"/>
              <a:t>/home/</a:t>
            </a:r>
            <a:r>
              <a:rPr lang="en-US" sz="1400" err="1"/>
              <a:t>mengxb</a:t>
            </a:r>
            <a:endParaRPr lang="en-US" sz="1400"/>
          </a:p>
          <a:p>
            <a:pPr>
              <a:buNone/>
            </a:pPr>
            <a:r>
              <a:rPr lang="en-US" sz="1400"/>
              <a:t>[</a:t>
            </a:r>
            <a:r>
              <a:rPr lang="en-US" sz="1400" err="1"/>
              <a:t>mengxb@localhost</a:t>
            </a:r>
            <a:r>
              <a:rPr lang="en-US" sz="1400"/>
              <a:t> ~]$ cd /etc</a:t>
            </a:r>
          </a:p>
          <a:p>
            <a:pPr>
              <a:buNone/>
            </a:pPr>
            <a:r>
              <a:rPr lang="en-US" sz="1400"/>
              <a:t>[</a:t>
            </a:r>
            <a:r>
              <a:rPr lang="en-US" sz="1400" err="1"/>
              <a:t>mengxb@localhost</a:t>
            </a:r>
            <a:r>
              <a:rPr lang="en-US" sz="1400"/>
              <a:t> etc]$ cd ~</a:t>
            </a:r>
          </a:p>
          <a:p>
            <a:pPr>
              <a:buNone/>
            </a:pPr>
            <a:r>
              <a:rPr lang="en-US" sz="1400"/>
              <a:t>[</a:t>
            </a:r>
            <a:r>
              <a:rPr lang="en-US" sz="1400" err="1"/>
              <a:t>mengxb@localhost</a:t>
            </a:r>
            <a:r>
              <a:rPr lang="en-US" sz="14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2554545"/>
          </a:xfrm>
        </p:spPr>
        <p:txBody>
          <a:bodyPr/>
          <a:lstStyle/>
          <a:p>
            <a:r>
              <a:rPr lang="zh-CN" altLang="en-US"/>
              <a:t>执行</a:t>
            </a:r>
            <a:r>
              <a:rPr lang="en-US" altLang="zh-CN" err="1"/>
              <a:t>ls</a:t>
            </a:r>
            <a:r>
              <a:rPr lang="zh-CN" altLang="en-US"/>
              <a:t>指令可列出目录的内容，包括文件和子目录的名称</a:t>
            </a:r>
            <a:endParaRPr lang="en-US" altLang="zh-CN"/>
          </a:p>
          <a:p>
            <a:pPr lvl="1">
              <a:buNone/>
            </a:pPr>
            <a:r>
              <a:rPr lang="en-US" altLang="zh-CN" sz="1600" err="1"/>
              <a:t>ls</a:t>
            </a:r>
            <a:r>
              <a:rPr lang="en-US" altLang="zh-CN" sz="1600"/>
              <a:t>  [options] [</a:t>
            </a:r>
            <a:r>
              <a:rPr lang="en-US" altLang="zh-CN" sz="1600" err="1"/>
              <a:t>file_or_dirs</a:t>
            </a:r>
            <a:r>
              <a:rPr lang="en-US" altLang="zh-CN" sz="1600"/>
              <a:t>]</a:t>
            </a:r>
          </a:p>
          <a:p>
            <a:pPr lvl="1">
              <a:buNone/>
            </a:pPr>
            <a:r>
              <a:rPr lang="en-US" sz="1600"/>
              <a:t>-a</a:t>
            </a:r>
            <a:r>
              <a:rPr lang="zh-CN" altLang="en-US" sz="1600"/>
              <a:t>或</a:t>
            </a:r>
            <a:r>
              <a:rPr lang="en-US" altLang="zh-CN" sz="1600"/>
              <a:t>--</a:t>
            </a:r>
            <a:r>
              <a:rPr lang="en-US" sz="1600"/>
              <a:t>all   </a:t>
            </a:r>
            <a:r>
              <a:rPr lang="zh-CN" altLang="en-US" sz="1600"/>
              <a:t>下所有文件和目录</a:t>
            </a:r>
            <a:r>
              <a:rPr lang="en-US" altLang="zh-CN" sz="1600"/>
              <a:t>(</a:t>
            </a:r>
            <a:r>
              <a:rPr lang="zh-CN" altLang="en-US" sz="1600"/>
              <a:t>包括隐藏的</a:t>
            </a:r>
            <a:r>
              <a:rPr lang="en-US" altLang="zh-CN" sz="1600"/>
              <a:t>)</a:t>
            </a:r>
            <a:r>
              <a:rPr lang="zh-CN" altLang="en-US" sz="1600"/>
              <a:t>。</a:t>
            </a:r>
            <a:endParaRPr lang="en-US" altLang="zh-CN" sz="1600"/>
          </a:p>
          <a:p>
            <a:pPr lvl="1">
              <a:buNone/>
            </a:pPr>
            <a:r>
              <a:rPr lang="en-US" altLang="zh-CN" sz="1600"/>
              <a:t>-l   </a:t>
            </a:r>
            <a:r>
              <a:rPr lang="zh-CN" altLang="en-US" sz="1600"/>
              <a:t>使用详细格式列表</a:t>
            </a:r>
            <a:endParaRPr lang="en-US" altLang="zh-CN" sz="1600"/>
          </a:p>
          <a:p>
            <a:pPr lvl="1">
              <a:buNone/>
            </a:pPr>
            <a:r>
              <a:rPr lang="en-US" altLang="zh-CN" sz="1600"/>
              <a:t>-R</a:t>
            </a:r>
            <a:r>
              <a:rPr lang="zh-CN" altLang="en-US" sz="1600"/>
              <a:t>或</a:t>
            </a:r>
            <a:r>
              <a:rPr lang="en-US" altLang="zh-CN" sz="1600"/>
              <a:t>--recursive   </a:t>
            </a:r>
            <a:r>
              <a:rPr lang="zh-CN" altLang="en-US" sz="1600"/>
              <a:t>递归处理，将指定目录下的所有文件及子目录一并处理。</a:t>
            </a:r>
            <a:endParaRPr lang="en-US" altLang="zh-CN" sz="1600"/>
          </a:p>
          <a:p>
            <a:pPr lvl="1">
              <a:buNone/>
            </a:pPr>
            <a:r>
              <a:rPr lang="en-US" altLang="zh-CN" sz="1600"/>
              <a:t>-</a:t>
            </a:r>
            <a:r>
              <a:rPr lang="en-US" altLang="zh-CN" sz="1600" err="1"/>
              <a:t>ld</a:t>
            </a:r>
            <a:r>
              <a:rPr lang="en-US" altLang="zh-CN" sz="1600"/>
              <a:t> </a:t>
            </a:r>
            <a:r>
              <a:rPr lang="zh-CN" altLang="en-US" sz="1600"/>
              <a:t>显示指定的目录或文件的详细信息</a:t>
            </a:r>
            <a:br>
              <a:rPr lang="zh-CN" altLang="en-US" sz="1600"/>
            </a:br>
            <a:endParaRPr lang="zh-CN"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4" name="内容占位符 3"/>
          <p:cNvSpPr>
            <a:spLocks noGrp="1"/>
          </p:cNvSpPr>
          <p:nvPr>
            <p:ph sz="quarter" idx="10"/>
          </p:nvPr>
        </p:nvSpPr>
        <p:spPr>
          <a:xfrm>
            <a:off x="467545" y="1052736"/>
            <a:ext cx="8064896" cy="5361468"/>
          </a:xfrm>
        </p:spPr>
        <p:txBody>
          <a:bodyPr/>
          <a:lstStyle/>
          <a:p>
            <a:r>
              <a:rPr lang="en-US" altLang="zh-CN" err="1"/>
              <a:t>ls</a:t>
            </a:r>
            <a:r>
              <a:rPr lang="zh-CN" altLang="en-US"/>
              <a:t>使用演示</a:t>
            </a:r>
            <a:endParaRPr lang="en-US" altLang="zh-CN"/>
          </a:p>
          <a:p>
            <a:pPr lvl="1">
              <a:buNone/>
            </a:pPr>
            <a:r>
              <a:rPr lang="en-US" altLang="zh-CN" sz="1600"/>
              <a:t>[</a:t>
            </a:r>
            <a:r>
              <a:rPr lang="en-US" altLang="zh-CN" sz="1600" err="1"/>
              <a:t>root@localhost</a:t>
            </a:r>
            <a:r>
              <a:rPr lang="en-US" altLang="zh-CN" sz="1600"/>
              <a:t> ~]# </a:t>
            </a:r>
            <a:r>
              <a:rPr lang="en-US" altLang="zh-CN" sz="1600" err="1"/>
              <a:t>ls</a:t>
            </a:r>
            <a:r>
              <a:rPr lang="en-US" altLang="zh-CN" sz="1600"/>
              <a:t> -l install.log</a:t>
            </a:r>
          </a:p>
          <a:p>
            <a:pPr lvl="1">
              <a:buNone/>
            </a:pPr>
            <a:r>
              <a:rPr lang="en-US" altLang="zh-CN" sz="1600"/>
              <a:t>-</a:t>
            </a:r>
            <a:r>
              <a:rPr lang="en-US" altLang="zh-CN" sz="1600" err="1"/>
              <a:t>rw</a:t>
            </a:r>
            <a:r>
              <a:rPr lang="en-US" altLang="zh-CN" sz="1600"/>
              <a:t>-r--r--. 1 root </a:t>
            </a:r>
            <a:r>
              <a:rPr lang="en-US" altLang="zh-CN" sz="1600" err="1"/>
              <a:t>root</a:t>
            </a:r>
            <a:r>
              <a:rPr lang="en-US" altLang="zh-CN" sz="1600"/>
              <a:t> </a:t>
            </a:r>
            <a:r>
              <a:rPr lang="en-US" altLang="zh-CN" sz="1600" b="1"/>
              <a:t>41364</a:t>
            </a:r>
            <a:r>
              <a:rPr lang="en-US" altLang="zh-CN" sz="1600"/>
              <a:t> Oct  4  2015 install.log          </a:t>
            </a:r>
            <a:r>
              <a:rPr lang="zh-CN" altLang="en-US" sz="1600"/>
              <a:t>大小单位为</a:t>
            </a:r>
            <a:r>
              <a:rPr lang="en-US" altLang="zh-CN" sz="1600"/>
              <a:t>B</a:t>
            </a:r>
            <a:r>
              <a:rPr lang="zh-CN" altLang="en-US" sz="1600"/>
              <a:t>字节</a:t>
            </a:r>
            <a:endParaRPr lang="en-US" altLang="zh-CN" sz="1600"/>
          </a:p>
          <a:p>
            <a:pPr lvl="1">
              <a:buNone/>
            </a:pPr>
            <a:r>
              <a:rPr lang="en-US" altLang="zh-CN" sz="1600"/>
              <a:t>[</a:t>
            </a:r>
            <a:r>
              <a:rPr lang="en-US" altLang="zh-CN" sz="1600" err="1"/>
              <a:t>root@localhost</a:t>
            </a:r>
            <a:r>
              <a:rPr lang="en-US" altLang="zh-CN" sz="1600"/>
              <a:t> ~]# </a:t>
            </a:r>
            <a:r>
              <a:rPr lang="en-US" altLang="zh-CN" sz="1600" err="1"/>
              <a:t>ls</a:t>
            </a:r>
            <a:r>
              <a:rPr lang="en-US" altLang="zh-CN" sz="1600"/>
              <a:t> -</a:t>
            </a:r>
            <a:r>
              <a:rPr lang="en-US" altLang="zh-CN" sz="1600" err="1"/>
              <a:t>lh</a:t>
            </a:r>
            <a:r>
              <a:rPr lang="en-US" altLang="zh-CN" sz="1600"/>
              <a:t> install.log</a:t>
            </a:r>
          </a:p>
          <a:p>
            <a:pPr lvl="1">
              <a:buNone/>
            </a:pPr>
            <a:r>
              <a:rPr lang="en-US" altLang="zh-CN" sz="1600"/>
              <a:t>-</a:t>
            </a:r>
            <a:r>
              <a:rPr lang="en-US" altLang="zh-CN" sz="1600" err="1"/>
              <a:t>rw</a:t>
            </a:r>
            <a:r>
              <a:rPr lang="en-US" altLang="zh-CN" sz="1600"/>
              <a:t>-r--r--. 1 root </a:t>
            </a:r>
            <a:r>
              <a:rPr lang="en-US" altLang="zh-CN" sz="1600" err="1"/>
              <a:t>root</a:t>
            </a:r>
            <a:r>
              <a:rPr lang="en-US" altLang="zh-CN" sz="1600"/>
              <a:t> </a:t>
            </a:r>
            <a:r>
              <a:rPr lang="en-US" altLang="zh-CN" sz="1600" b="1"/>
              <a:t>41K</a:t>
            </a:r>
            <a:r>
              <a:rPr lang="en-US" altLang="zh-CN" sz="1600"/>
              <a:t> Oct  4  2015 install.log              </a:t>
            </a:r>
            <a:r>
              <a:rPr lang="zh-CN" altLang="en-US" sz="1600"/>
              <a:t>大小单位为</a:t>
            </a:r>
            <a:r>
              <a:rPr lang="en-US" altLang="zh-CN" sz="1600"/>
              <a:t>KB</a:t>
            </a:r>
          </a:p>
          <a:p>
            <a:pPr lvl="1">
              <a:buNone/>
            </a:pPr>
            <a:r>
              <a:rPr lang="en-US" altLang="zh-CN" sz="1600"/>
              <a:t>[</a:t>
            </a:r>
            <a:r>
              <a:rPr lang="en-US" altLang="zh-CN" sz="1600" err="1"/>
              <a:t>root@localhost</a:t>
            </a:r>
            <a:r>
              <a:rPr lang="en-US" altLang="zh-CN" sz="1600"/>
              <a:t> ~]# </a:t>
            </a:r>
            <a:r>
              <a:rPr lang="en-US" altLang="zh-CN" sz="1600" err="1"/>
              <a:t>ls</a:t>
            </a:r>
            <a:r>
              <a:rPr lang="en-US" altLang="zh-CN" sz="1600"/>
              <a:t> -l /home/</a:t>
            </a:r>
          </a:p>
          <a:p>
            <a:pPr lvl="1">
              <a:buNone/>
            </a:pPr>
            <a:r>
              <a:rPr lang="en-US" altLang="zh-CN" sz="1600" err="1"/>
              <a:t>drwxr</a:t>
            </a:r>
            <a:r>
              <a:rPr lang="en-US" altLang="zh-CN" sz="1600"/>
              <a:t>-</a:t>
            </a:r>
            <a:r>
              <a:rPr lang="en-US" altLang="zh-CN" sz="1600" err="1"/>
              <a:t>xr</a:t>
            </a:r>
            <a:r>
              <a:rPr lang="en-US" altLang="zh-CN" sz="1600"/>
              <a:t>-x.  4 root  </a:t>
            </a:r>
            <a:r>
              <a:rPr lang="en-US" altLang="zh-CN" sz="1600" err="1"/>
              <a:t>root</a:t>
            </a:r>
            <a:r>
              <a:rPr lang="en-US" altLang="zh-CN" sz="1600"/>
              <a:t>  4096 Jan  1 23:30 demo</a:t>
            </a:r>
          </a:p>
          <a:p>
            <a:pPr lvl="1">
              <a:buNone/>
            </a:pPr>
            <a:r>
              <a:rPr lang="en-US" altLang="zh-CN" sz="1600" err="1"/>
              <a:t>drwx</a:t>
            </a:r>
            <a:r>
              <a:rPr lang="en-US" altLang="zh-CN" sz="1600"/>
              <a:t>------. 27 </a:t>
            </a:r>
            <a:r>
              <a:rPr lang="en-US" altLang="zh-CN" sz="1600" err="1"/>
              <a:t>mengxb</a:t>
            </a:r>
            <a:r>
              <a:rPr lang="en-US" altLang="zh-CN" sz="1600"/>
              <a:t> </a:t>
            </a:r>
            <a:r>
              <a:rPr lang="en-US" altLang="zh-CN" sz="1600" err="1"/>
              <a:t>mengxb</a:t>
            </a:r>
            <a:r>
              <a:rPr lang="en-US" altLang="zh-CN" sz="1600"/>
              <a:t> 4096 Oct  4  2015 ds</a:t>
            </a:r>
          </a:p>
          <a:p>
            <a:pPr lvl="1">
              <a:buNone/>
            </a:pPr>
            <a:r>
              <a:rPr lang="en-US" altLang="zh-CN" sz="1600"/>
              <a:t>[</a:t>
            </a:r>
            <a:r>
              <a:rPr lang="en-US" altLang="zh-CN" sz="1600" err="1"/>
              <a:t>root@localhost</a:t>
            </a:r>
            <a:r>
              <a:rPr lang="en-US" altLang="zh-CN" sz="1600"/>
              <a:t> ~]# </a:t>
            </a:r>
            <a:r>
              <a:rPr lang="en-US" altLang="zh-CN" sz="1600" err="1"/>
              <a:t>ls</a:t>
            </a:r>
            <a:r>
              <a:rPr lang="en-US" altLang="zh-CN" sz="1600"/>
              <a:t> -ld /home/</a:t>
            </a:r>
          </a:p>
          <a:p>
            <a:pPr lvl="1">
              <a:buNone/>
            </a:pPr>
            <a:r>
              <a:rPr lang="en-US" altLang="zh-CN" sz="1600" err="1"/>
              <a:t>drwxr</a:t>
            </a:r>
            <a:r>
              <a:rPr lang="en-US" altLang="zh-CN" sz="1600"/>
              <a:t>-</a:t>
            </a:r>
            <a:r>
              <a:rPr lang="en-US" altLang="zh-CN" sz="1600" err="1"/>
              <a:t>xr</a:t>
            </a:r>
            <a:r>
              <a:rPr lang="en-US" altLang="zh-CN" sz="1600"/>
              <a:t>-x. 6 root </a:t>
            </a:r>
            <a:r>
              <a:rPr lang="en-US" altLang="zh-CN" sz="1600" err="1"/>
              <a:t>root</a:t>
            </a:r>
            <a:r>
              <a:rPr lang="en-US" altLang="zh-CN" sz="1600"/>
              <a:t> 4096 Jan  1 23:30 /home/</a:t>
            </a:r>
          </a:p>
          <a:p>
            <a:pPr lvl="1">
              <a:buNone/>
            </a:pPr>
            <a:r>
              <a:rPr lang="es-ES" altLang="zh-CN" sz="1600"/>
              <a:t>[root@localhost ~]# alias ll       #ll</a:t>
            </a:r>
            <a:r>
              <a:rPr lang="zh-CN" altLang="en-US" sz="1600"/>
              <a:t>不是一个存在的命令，而是一个别名</a:t>
            </a:r>
            <a:endParaRPr lang="es-ES" altLang="zh-CN" sz="1600"/>
          </a:p>
          <a:p>
            <a:pPr lvl="1">
              <a:buNone/>
            </a:pPr>
            <a:r>
              <a:rPr lang="es-ES" altLang="zh-CN" sz="1600"/>
              <a:t>alias ll='ls –l --color=auto‘</a:t>
            </a:r>
          </a:p>
          <a:p>
            <a:pPr lvl="1">
              <a:buNone/>
            </a:pPr>
            <a:r>
              <a:rPr lang="en-US" altLang="zh-CN" sz="1600"/>
              <a:t>[</a:t>
            </a:r>
            <a:r>
              <a:rPr lang="en-US" altLang="zh-CN" sz="1600" err="1"/>
              <a:t>root@localhost</a:t>
            </a:r>
            <a:r>
              <a:rPr lang="en-US" altLang="zh-CN" sz="1600"/>
              <a:t> ~]# </a:t>
            </a:r>
            <a:r>
              <a:rPr lang="en-US" altLang="zh-CN" sz="1600" err="1"/>
              <a:t>ls</a:t>
            </a:r>
            <a:r>
              <a:rPr lang="en-US" altLang="zh-CN" sz="1600"/>
              <a:t> -R /home/     </a:t>
            </a:r>
            <a:r>
              <a:rPr lang="zh-CN" altLang="en-US" sz="1600"/>
              <a:t>递归显示</a:t>
            </a:r>
            <a:r>
              <a:rPr lang="en-US" altLang="zh-CN" sz="1600"/>
              <a:t>/home</a:t>
            </a:r>
            <a:r>
              <a:rPr lang="zh-CN" altLang="en-US" sz="1600"/>
              <a:t>下的内容</a:t>
            </a:r>
            <a:endParaRPr lang="en-US" altLang="zh-CN" sz="1600"/>
          </a:p>
          <a:p>
            <a:pPr lvl="1">
              <a:buNone/>
            </a:pPr>
            <a:r>
              <a:rPr lang="en-US" altLang="zh-CN" sz="1600"/>
              <a:t>#</a:t>
            </a:r>
            <a:r>
              <a:rPr lang="es-ES" altLang="zh-CN" sz="1600"/>
              <a:t>alias</a:t>
            </a:r>
            <a:r>
              <a:rPr lang="zh-CN" altLang="en-US" sz="1600"/>
              <a:t>：查看别名</a:t>
            </a:r>
            <a:endParaRPr lang="en-US" altLang="zh-CN" sz="1600"/>
          </a:p>
          <a:p>
            <a:pPr lvl="1">
              <a:buNone/>
            </a:pPr>
            <a:endParaRPr lang="zh-CN"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5866221"/>
          </a:xfrm>
        </p:spPr>
        <p:txBody>
          <a:bodyPr/>
          <a:lstStyle/>
          <a:p>
            <a:r>
              <a:rPr lang="en-US" altLang="zh-CN"/>
              <a:t>cp</a:t>
            </a:r>
            <a:r>
              <a:rPr lang="zh-CN" altLang="en-US"/>
              <a:t>拷贝</a:t>
            </a:r>
            <a:endParaRPr lang="en-US" altLang="zh-CN"/>
          </a:p>
          <a:p>
            <a:pPr>
              <a:buFont typeface="Wingdings" pitchFamily="2" charset="2"/>
              <a:buChar char="Ø"/>
            </a:pPr>
            <a:r>
              <a:rPr lang="zh-CN" altLang="en-US" sz="1800"/>
              <a:t>目录，可以同时拷贝多个文件，文件名之间用空格隔开</a:t>
            </a:r>
            <a:r>
              <a:rPr lang="en-US" altLang="zh-CN" sz="1800" err="1"/>
              <a:t>cp</a:t>
            </a:r>
            <a:r>
              <a:rPr lang="en-US" altLang="zh-CN" sz="1800"/>
              <a:t>  </a:t>
            </a:r>
            <a:r>
              <a:rPr lang="zh-CN" altLang="en-US" sz="1800"/>
              <a:t>文件</a:t>
            </a:r>
            <a:r>
              <a:rPr lang="en-US" altLang="zh-CN" sz="1800"/>
              <a:t>…</a:t>
            </a:r>
            <a:r>
              <a:rPr lang="zh-CN" altLang="en-US" sz="1800"/>
              <a:t>    目标目录     拷贝文件</a:t>
            </a:r>
            <a:r>
              <a:rPr lang="en-US" altLang="zh-CN" sz="1800"/>
              <a:t>…</a:t>
            </a:r>
            <a:r>
              <a:rPr lang="zh-CN" altLang="en-US" sz="1800"/>
              <a:t>到目标</a:t>
            </a:r>
            <a:endParaRPr lang="en-US" altLang="zh-CN" sz="1800"/>
          </a:p>
          <a:p>
            <a:pPr lvl="1">
              <a:buNone/>
            </a:pPr>
            <a:r>
              <a:rPr lang="en-US" altLang="zh-CN" sz="1400"/>
              <a:t>[</a:t>
            </a:r>
            <a:r>
              <a:rPr lang="en-US" altLang="zh-CN" sz="1400" err="1"/>
              <a:t>root@localhost</a:t>
            </a:r>
            <a:r>
              <a:rPr lang="en-US" altLang="zh-CN" sz="1400"/>
              <a:t> ~]# cp install.log </a:t>
            </a:r>
            <a:r>
              <a:rPr lang="en-US" altLang="zh-CN" sz="1400" err="1"/>
              <a:t>install.log.syslog</a:t>
            </a:r>
            <a:r>
              <a:rPr lang="en-US" altLang="zh-CN" sz="1400"/>
              <a:t>  /home/demo/</a:t>
            </a:r>
            <a:r>
              <a:rPr lang="en-US" altLang="zh-CN" sz="1400" err="1"/>
              <a:t>abc</a:t>
            </a:r>
            <a:endParaRPr lang="en-US" altLang="zh-CN" sz="1400"/>
          </a:p>
          <a:p>
            <a:pPr lvl="1">
              <a:buNone/>
            </a:pPr>
            <a:r>
              <a:rPr lang="en-US" altLang="zh-CN" sz="1400"/>
              <a:t>[</a:t>
            </a:r>
            <a:r>
              <a:rPr lang="en-US" altLang="zh-CN" sz="1400" err="1"/>
              <a:t>root@localhost</a:t>
            </a:r>
            <a:r>
              <a:rPr lang="en-US" altLang="zh-CN" sz="1400"/>
              <a:t> ~]# </a:t>
            </a:r>
            <a:r>
              <a:rPr lang="en-US" altLang="zh-CN" sz="1400" err="1"/>
              <a:t>ll</a:t>
            </a:r>
            <a:r>
              <a:rPr lang="en-US" altLang="zh-CN" sz="1400"/>
              <a:t> /home/demo/</a:t>
            </a:r>
            <a:r>
              <a:rPr lang="en-US" altLang="zh-CN" sz="1400" err="1"/>
              <a:t>abc</a:t>
            </a:r>
            <a:r>
              <a:rPr lang="en-US" altLang="zh-CN" sz="1400"/>
              <a:t>/</a:t>
            </a:r>
          </a:p>
          <a:p>
            <a:pPr lvl="1">
              <a:buNone/>
            </a:pPr>
            <a:r>
              <a:rPr lang="en-US" altLang="zh-CN" sz="1400"/>
              <a:t>-</a:t>
            </a:r>
            <a:r>
              <a:rPr lang="en-US" altLang="zh-CN" sz="1400" err="1"/>
              <a:t>rw</a:t>
            </a:r>
            <a:r>
              <a:rPr lang="en-US" altLang="zh-CN" sz="1400"/>
              <a:t>-r--r--. 1 root </a:t>
            </a:r>
            <a:r>
              <a:rPr lang="en-US" altLang="zh-CN" sz="1400" err="1"/>
              <a:t>root</a:t>
            </a:r>
            <a:r>
              <a:rPr lang="en-US" altLang="zh-CN" sz="1400"/>
              <a:t> 41364 Jan  1 23:45 install.log</a:t>
            </a:r>
          </a:p>
          <a:p>
            <a:pPr lvl="1">
              <a:buNone/>
            </a:pPr>
            <a:r>
              <a:rPr lang="en-US" altLang="zh-CN" sz="1400"/>
              <a:t>-</a:t>
            </a:r>
            <a:r>
              <a:rPr lang="en-US" altLang="zh-CN" sz="1400" err="1"/>
              <a:t>rw</a:t>
            </a:r>
            <a:r>
              <a:rPr lang="en-US" altLang="zh-CN" sz="1400"/>
              <a:t>-r--r--. 1 root </a:t>
            </a:r>
            <a:r>
              <a:rPr lang="en-US" altLang="zh-CN" sz="1400" err="1"/>
              <a:t>root</a:t>
            </a:r>
            <a:r>
              <a:rPr lang="en-US" altLang="zh-CN" sz="1400"/>
              <a:t>  9154 Jan  1 23:45 </a:t>
            </a:r>
            <a:r>
              <a:rPr lang="en-US" altLang="zh-CN" sz="1400" err="1"/>
              <a:t>install.log.syslog</a:t>
            </a:r>
            <a:endParaRPr lang="en-US" altLang="zh-CN" sz="1400"/>
          </a:p>
          <a:p>
            <a:pPr lvl="1">
              <a:buNone/>
            </a:pPr>
            <a:r>
              <a:rPr lang="en-US" altLang="zh-CN" sz="1400"/>
              <a:t>[</a:t>
            </a:r>
            <a:r>
              <a:rPr lang="en-US" altLang="zh-CN" sz="1400" err="1"/>
              <a:t>root@localhost</a:t>
            </a:r>
            <a:r>
              <a:rPr lang="en-US" altLang="zh-CN" sz="1400"/>
              <a:t> ~]# </a:t>
            </a:r>
            <a:r>
              <a:rPr lang="en-US" altLang="zh-CN" sz="1400" err="1"/>
              <a:t>cd</a:t>
            </a:r>
            <a:r>
              <a:rPr lang="en-US" altLang="zh-CN" sz="1400"/>
              <a:t> /home/demo/</a:t>
            </a:r>
            <a:r>
              <a:rPr lang="en-US" altLang="zh-CN" sz="1400" err="1"/>
              <a:t>abc</a:t>
            </a:r>
            <a:r>
              <a:rPr lang="en-US" altLang="zh-CN" sz="1400"/>
              <a:t>/</a:t>
            </a:r>
          </a:p>
          <a:p>
            <a:pPr lvl="1">
              <a:buNone/>
            </a:pPr>
            <a:r>
              <a:rPr lang="en-US" altLang="zh-CN" sz="1400"/>
              <a:t>[</a:t>
            </a:r>
            <a:r>
              <a:rPr lang="en-US" altLang="zh-CN" sz="1400" err="1"/>
              <a:t>root@localhost</a:t>
            </a:r>
            <a:r>
              <a:rPr lang="en-US" altLang="zh-CN" sz="1400"/>
              <a:t>  </a:t>
            </a:r>
            <a:r>
              <a:rPr lang="en-US" altLang="zh-CN" sz="1400" err="1"/>
              <a:t>abc</a:t>
            </a:r>
            <a:r>
              <a:rPr lang="en-US" altLang="zh-CN" sz="1400"/>
              <a:t>]# cp /root/install.log  /home/demo/</a:t>
            </a:r>
            <a:r>
              <a:rPr lang="en-US" altLang="zh-CN" sz="1400" err="1"/>
              <a:t>abc</a:t>
            </a:r>
            <a:r>
              <a:rPr lang="en-US" altLang="zh-CN" sz="1400"/>
              <a:t>  </a:t>
            </a:r>
            <a:r>
              <a:rPr lang="zh-CN" altLang="en-US" sz="1400"/>
              <a:t>太麻烦</a:t>
            </a:r>
            <a:endParaRPr lang="en-US" altLang="zh-CN" sz="1400"/>
          </a:p>
          <a:p>
            <a:pPr lvl="1">
              <a:buNone/>
            </a:pPr>
            <a:r>
              <a:rPr lang="en-US" altLang="zh-CN" sz="1400"/>
              <a:t>[</a:t>
            </a:r>
            <a:r>
              <a:rPr lang="en-US" altLang="zh-CN" sz="1400" err="1"/>
              <a:t>root@localhost</a:t>
            </a:r>
            <a:r>
              <a:rPr lang="en-US" altLang="zh-CN" sz="1400"/>
              <a:t>  </a:t>
            </a:r>
            <a:r>
              <a:rPr lang="en-US" altLang="zh-CN" sz="1400" err="1"/>
              <a:t>abc</a:t>
            </a:r>
            <a:r>
              <a:rPr lang="en-US" altLang="zh-CN" sz="1400"/>
              <a:t>]# cp ~/install.log  </a:t>
            </a:r>
            <a:r>
              <a:rPr lang="en-US" altLang="zh-CN" sz="1400" b="1"/>
              <a:t>.</a:t>
            </a:r>
          </a:p>
          <a:p>
            <a:pPr>
              <a:buFont typeface="Wingdings" pitchFamily="2" charset="2"/>
              <a:buChar char="Ø"/>
            </a:pPr>
            <a:r>
              <a:rPr lang="en-US" altLang="zh-CN" sz="1800"/>
              <a:t>cp  -r/R  </a:t>
            </a:r>
            <a:r>
              <a:rPr lang="zh-CN" altLang="en-US" sz="1800"/>
              <a:t>目录   目标目录</a:t>
            </a:r>
            <a:endParaRPr lang="en-US" altLang="zh-CN" sz="1800"/>
          </a:p>
          <a:p>
            <a:pPr lvl="1">
              <a:buNone/>
            </a:pPr>
            <a:r>
              <a:rPr lang="en-US" altLang="zh-CN" sz="1400"/>
              <a:t>[</a:t>
            </a:r>
            <a:r>
              <a:rPr lang="en-US" altLang="zh-CN" sz="1400" err="1"/>
              <a:t>root@localhost</a:t>
            </a:r>
            <a:r>
              <a:rPr lang="en-US" altLang="zh-CN" sz="1400"/>
              <a:t> ~]# </a:t>
            </a:r>
            <a:r>
              <a:rPr lang="en-US" altLang="zh-CN" sz="1400" err="1"/>
              <a:t>cd</a:t>
            </a:r>
            <a:r>
              <a:rPr lang="en-US" altLang="zh-CN" sz="1400"/>
              <a:t> /home/demo/</a:t>
            </a:r>
          </a:p>
          <a:p>
            <a:pPr lvl="1">
              <a:buNone/>
            </a:pPr>
            <a:r>
              <a:rPr lang="en-US" altLang="zh-CN" sz="1400"/>
              <a:t>[</a:t>
            </a:r>
            <a:r>
              <a:rPr lang="en-US" altLang="zh-CN" sz="1400" err="1"/>
              <a:t>root@localhost</a:t>
            </a:r>
            <a:r>
              <a:rPr lang="en-US" altLang="zh-CN" sz="1400"/>
              <a:t> demo]# </a:t>
            </a:r>
            <a:r>
              <a:rPr lang="en-US" altLang="zh-CN" sz="1400" err="1"/>
              <a:t>ls</a:t>
            </a:r>
            <a:endParaRPr lang="en-US" altLang="zh-CN" sz="1400"/>
          </a:p>
          <a:p>
            <a:pPr lvl="1">
              <a:buNone/>
            </a:pPr>
            <a:r>
              <a:rPr lang="en-US" altLang="zh-CN" sz="1400" err="1"/>
              <a:t>abc</a:t>
            </a:r>
            <a:r>
              <a:rPr lang="en-US" altLang="zh-CN" sz="1400"/>
              <a:t>  xyz</a:t>
            </a:r>
          </a:p>
          <a:p>
            <a:pPr lvl="1">
              <a:buNone/>
            </a:pPr>
            <a:r>
              <a:rPr lang="en-US" altLang="zh-CN" sz="1400"/>
              <a:t>[</a:t>
            </a:r>
            <a:r>
              <a:rPr lang="en-US" altLang="zh-CN" sz="1400" err="1"/>
              <a:t>root@localhost</a:t>
            </a:r>
            <a:r>
              <a:rPr lang="en-US" altLang="zh-CN" sz="1400"/>
              <a:t> demo]# cp </a:t>
            </a:r>
            <a:r>
              <a:rPr lang="en-US" altLang="zh-CN" sz="1400" err="1"/>
              <a:t>abc</a:t>
            </a:r>
            <a:r>
              <a:rPr lang="en-US" altLang="zh-CN" sz="1400"/>
              <a:t> xyz   </a:t>
            </a:r>
            <a:r>
              <a:rPr lang="zh-CN" altLang="en-US" sz="1400"/>
              <a:t>提示</a:t>
            </a:r>
            <a:r>
              <a:rPr lang="en-US" altLang="zh-CN" sz="1400"/>
              <a:t>cp: omitting directory `</a:t>
            </a:r>
            <a:r>
              <a:rPr lang="en-US" altLang="zh-CN" sz="1400" err="1"/>
              <a:t>abc</a:t>
            </a:r>
            <a:r>
              <a:rPr lang="en-US" altLang="zh-CN" sz="1400"/>
              <a:t>'</a:t>
            </a:r>
          </a:p>
          <a:p>
            <a:pPr lvl="1">
              <a:buNone/>
            </a:pPr>
            <a:r>
              <a:rPr lang="en-US" altLang="zh-CN" sz="1400"/>
              <a:t>[</a:t>
            </a:r>
            <a:r>
              <a:rPr lang="en-US" altLang="zh-CN" sz="1400" err="1"/>
              <a:t>root@localhost</a:t>
            </a:r>
            <a:r>
              <a:rPr lang="en-US" altLang="zh-CN" sz="1400"/>
              <a:t> demo]# cp -r </a:t>
            </a:r>
            <a:r>
              <a:rPr lang="en-US" altLang="zh-CN" sz="1400" err="1"/>
              <a:t>abc</a:t>
            </a:r>
            <a:r>
              <a:rPr lang="en-US" altLang="zh-CN" sz="1400"/>
              <a:t> xyz</a:t>
            </a:r>
          </a:p>
          <a:p>
            <a:pPr lvl="1">
              <a:buNone/>
            </a:pPr>
            <a:r>
              <a:rPr lang="en-US" altLang="zh-CN" sz="1400"/>
              <a:t>[</a:t>
            </a:r>
            <a:r>
              <a:rPr lang="en-US" altLang="zh-CN" sz="1400" err="1"/>
              <a:t>root@localhost</a:t>
            </a:r>
            <a:r>
              <a:rPr lang="en-US" altLang="zh-CN" sz="1400"/>
              <a:t> demo]# </a:t>
            </a:r>
            <a:r>
              <a:rPr lang="en-US" altLang="zh-CN" sz="1400" err="1"/>
              <a:t>ls</a:t>
            </a:r>
            <a:r>
              <a:rPr lang="en-US" altLang="zh-CN" sz="1400"/>
              <a:t> xyz</a:t>
            </a:r>
          </a:p>
          <a:p>
            <a:pPr lvl="1">
              <a:buNone/>
            </a:pPr>
            <a:r>
              <a:rPr lang="en-US" altLang="zh-CN" sz="1400" err="1"/>
              <a:t>abc</a:t>
            </a:r>
            <a:endParaRPr lang="zh-CN"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5404556"/>
          </a:xfrm>
        </p:spPr>
        <p:txBody>
          <a:bodyPr/>
          <a:lstStyle/>
          <a:p>
            <a:r>
              <a:rPr lang="zh-CN" altLang="en-US"/>
              <a:t>创建空文件</a:t>
            </a:r>
            <a:r>
              <a:rPr lang="en-US" altLang="zh-CN"/>
              <a:t>/</a:t>
            </a:r>
            <a:r>
              <a:rPr lang="zh-CN" altLang="en-US"/>
              <a:t>修改文件（或目录）的时间戳</a:t>
            </a:r>
            <a:endParaRPr lang="en-US" altLang="zh-CN"/>
          </a:p>
          <a:p>
            <a:r>
              <a:rPr lang="en-US" altLang="zh-CN"/>
              <a:t>touch  </a:t>
            </a:r>
            <a:r>
              <a:rPr lang="zh-CN" altLang="en-US"/>
              <a:t>文件名称</a:t>
            </a:r>
            <a:endParaRPr lang="en-US" altLang="zh-CN"/>
          </a:p>
          <a:p>
            <a:pPr lvl="1">
              <a:buNone/>
            </a:pPr>
            <a:r>
              <a:rPr lang="en-US" altLang="zh-CN" sz="1400"/>
              <a:t>[</a:t>
            </a:r>
            <a:r>
              <a:rPr lang="en-US" altLang="zh-CN" sz="1400" err="1"/>
              <a:t>root@localhost</a:t>
            </a:r>
            <a:r>
              <a:rPr lang="en-US" altLang="zh-CN" sz="1400"/>
              <a:t> home]# </a:t>
            </a:r>
            <a:r>
              <a:rPr lang="en-US" altLang="zh-CN" sz="1400" err="1"/>
              <a:t>cd</a:t>
            </a:r>
            <a:r>
              <a:rPr lang="en-US" altLang="zh-CN" sz="1400"/>
              <a:t> /home/demo/</a:t>
            </a:r>
          </a:p>
          <a:p>
            <a:pPr lvl="1">
              <a:buNone/>
            </a:pPr>
            <a:r>
              <a:rPr lang="en-US" altLang="zh-CN" sz="1400"/>
              <a:t>[</a:t>
            </a:r>
            <a:r>
              <a:rPr lang="en-US" altLang="zh-CN" sz="1400" err="1"/>
              <a:t>root@localhost</a:t>
            </a:r>
            <a:r>
              <a:rPr lang="en-US" altLang="zh-CN" sz="1400"/>
              <a:t> demo]# </a:t>
            </a:r>
            <a:r>
              <a:rPr lang="en-US" altLang="zh-CN" sz="1400" err="1"/>
              <a:t>ls</a:t>
            </a:r>
            <a:endParaRPr lang="en-US" altLang="zh-CN" sz="1400"/>
          </a:p>
          <a:p>
            <a:pPr lvl="1">
              <a:buNone/>
            </a:pPr>
            <a:r>
              <a:rPr lang="en-US" altLang="zh-CN" sz="1400" err="1"/>
              <a:t>abc</a:t>
            </a:r>
            <a:r>
              <a:rPr lang="en-US" altLang="zh-CN" sz="1400"/>
              <a:t>  xyz</a:t>
            </a:r>
          </a:p>
          <a:p>
            <a:pPr lvl="1">
              <a:buNone/>
            </a:pPr>
            <a:r>
              <a:rPr lang="en-US" altLang="zh-CN" sz="1400"/>
              <a:t>[</a:t>
            </a:r>
            <a:r>
              <a:rPr lang="en-US" altLang="zh-CN" sz="1400" err="1"/>
              <a:t>root@localhost</a:t>
            </a:r>
            <a:r>
              <a:rPr lang="en-US" altLang="zh-CN" sz="1400"/>
              <a:t> demo]# touch hello</a:t>
            </a:r>
          </a:p>
          <a:p>
            <a:pPr lvl="1">
              <a:buNone/>
            </a:pPr>
            <a:r>
              <a:rPr lang="en-US" altLang="zh-CN" sz="1400"/>
              <a:t>[</a:t>
            </a:r>
            <a:r>
              <a:rPr lang="en-US" altLang="zh-CN" sz="1400" err="1"/>
              <a:t>root@localhost</a:t>
            </a:r>
            <a:r>
              <a:rPr lang="en-US" altLang="zh-CN" sz="1400"/>
              <a:t> demo]# </a:t>
            </a:r>
            <a:r>
              <a:rPr lang="en-US" altLang="zh-CN" sz="1400" err="1"/>
              <a:t>ls</a:t>
            </a:r>
            <a:endParaRPr lang="en-US" altLang="zh-CN" sz="1400"/>
          </a:p>
          <a:p>
            <a:pPr lvl="1">
              <a:buNone/>
            </a:pPr>
            <a:r>
              <a:rPr lang="en-US" altLang="zh-CN" sz="1400" err="1"/>
              <a:t>abc</a:t>
            </a:r>
            <a:r>
              <a:rPr lang="en-US" altLang="zh-CN" sz="1400"/>
              <a:t>  hello  xyz</a:t>
            </a:r>
          </a:p>
          <a:p>
            <a:pPr lvl="1">
              <a:buNone/>
            </a:pPr>
            <a:r>
              <a:rPr lang="en-US" altLang="zh-CN" sz="1400"/>
              <a:t>[</a:t>
            </a:r>
            <a:r>
              <a:rPr lang="en-US" altLang="zh-CN" sz="1400" err="1"/>
              <a:t>root@localhost</a:t>
            </a:r>
            <a:r>
              <a:rPr lang="en-US" altLang="zh-CN" sz="1400"/>
              <a:t> demo]# </a:t>
            </a:r>
            <a:r>
              <a:rPr lang="en-US" altLang="zh-CN" sz="1400" err="1"/>
              <a:t>cd</a:t>
            </a:r>
            <a:r>
              <a:rPr lang="en-US" altLang="zh-CN" sz="1400"/>
              <a:t> </a:t>
            </a:r>
            <a:r>
              <a:rPr lang="en-US" altLang="zh-CN" sz="1400" err="1"/>
              <a:t>abc</a:t>
            </a:r>
            <a:endParaRPr lang="en-US" altLang="zh-CN" sz="1400"/>
          </a:p>
          <a:p>
            <a:pPr lvl="1">
              <a:buNone/>
            </a:pPr>
            <a:r>
              <a:rPr lang="en-US" altLang="zh-CN" sz="1400"/>
              <a:t>[</a:t>
            </a:r>
            <a:r>
              <a:rPr lang="en-US" altLang="zh-CN" sz="1400" err="1"/>
              <a:t>root@localhost</a:t>
            </a:r>
            <a:r>
              <a:rPr lang="en-US" altLang="zh-CN" sz="1400"/>
              <a:t> </a:t>
            </a:r>
            <a:r>
              <a:rPr lang="en-US" altLang="zh-CN" sz="1400" err="1"/>
              <a:t>abc</a:t>
            </a:r>
            <a:r>
              <a:rPr lang="en-US" altLang="zh-CN" sz="1400"/>
              <a:t>]# </a:t>
            </a:r>
            <a:r>
              <a:rPr lang="en-US" altLang="zh-CN" sz="1400" err="1"/>
              <a:t>ll</a:t>
            </a:r>
            <a:r>
              <a:rPr lang="en-US" altLang="zh-CN" sz="1400"/>
              <a:t> install.log</a:t>
            </a:r>
          </a:p>
          <a:p>
            <a:pPr lvl="1">
              <a:buNone/>
            </a:pPr>
            <a:r>
              <a:rPr lang="en-US" altLang="zh-CN" sz="1400"/>
              <a:t>-</a:t>
            </a:r>
            <a:r>
              <a:rPr lang="en-US" altLang="zh-CN" sz="1400" err="1"/>
              <a:t>rw</a:t>
            </a:r>
            <a:r>
              <a:rPr lang="en-US" altLang="zh-CN" sz="1400"/>
              <a:t>-r--r--. 1 root </a:t>
            </a:r>
            <a:r>
              <a:rPr lang="en-US" altLang="zh-CN" sz="1400" err="1"/>
              <a:t>root</a:t>
            </a:r>
            <a:r>
              <a:rPr lang="en-US" altLang="zh-CN" sz="1400"/>
              <a:t> 41364 Jan  1 23:45 install.log</a:t>
            </a:r>
          </a:p>
          <a:p>
            <a:pPr lvl="1">
              <a:buNone/>
            </a:pPr>
            <a:r>
              <a:rPr lang="en-US" altLang="zh-CN" sz="1400"/>
              <a:t>[</a:t>
            </a:r>
            <a:r>
              <a:rPr lang="en-US" altLang="zh-CN" sz="1400" err="1"/>
              <a:t>root@localhost</a:t>
            </a:r>
            <a:r>
              <a:rPr lang="en-US" altLang="zh-CN" sz="1400"/>
              <a:t> </a:t>
            </a:r>
            <a:r>
              <a:rPr lang="en-US" altLang="zh-CN" sz="1400" err="1"/>
              <a:t>abc</a:t>
            </a:r>
            <a:r>
              <a:rPr lang="en-US" altLang="zh-CN" sz="1400"/>
              <a:t>]# date</a:t>
            </a:r>
          </a:p>
          <a:p>
            <a:pPr lvl="1">
              <a:buNone/>
            </a:pPr>
            <a:r>
              <a:rPr lang="en-US" altLang="zh-CN" sz="1400"/>
              <a:t>Sun Jan  1 23:59:55 PST 2017</a:t>
            </a:r>
          </a:p>
          <a:p>
            <a:pPr lvl="1">
              <a:buNone/>
            </a:pPr>
            <a:r>
              <a:rPr lang="en-US" altLang="zh-CN" sz="1400"/>
              <a:t>[</a:t>
            </a:r>
            <a:r>
              <a:rPr lang="en-US" altLang="zh-CN" sz="1400" err="1"/>
              <a:t>root@localhost</a:t>
            </a:r>
            <a:r>
              <a:rPr lang="en-US" altLang="zh-CN" sz="1400"/>
              <a:t> </a:t>
            </a:r>
            <a:r>
              <a:rPr lang="en-US" altLang="zh-CN" sz="1400" err="1"/>
              <a:t>abc</a:t>
            </a:r>
            <a:r>
              <a:rPr lang="en-US" altLang="zh-CN" sz="1400"/>
              <a:t>]# touch install.log</a:t>
            </a:r>
          </a:p>
          <a:p>
            <a:pPr lvl="1">
              <a:buNone/>
            </a:pPr>
            <a:r>
              <a:rPr lang="en-US" altLang="zh-CN" sz="1400"/>
              <a:t>[</a:t>
            </a:r>
            <a:r>
              <a:rPr lang="en-US" altLang="zh-CN" sz="1400" err="1"/>
              <a:t>root@localhost</a:t>
            </a:r>
            <a:r>
              <a:rPr lang="en-US" altLang="zh-CN" sz="1400"/>
              <a:t> </a:t>
            </a:r>
            <a:r>
              <a:rPr lang="en-US" altLang="zh-CN" sz="1400" err="1"/>
              <a:t>abc</a:t>
            </a:r>
            <a:r>
              <a:rPr lang="en-US" altLang="zh-CN" sz="1400"/>
              <a:t>]# </a:t>
            </a:r>
            <a:r>
              <a:rPr lang="en-US" altLang="zh-CN" sz="1400" err="1"/>
              <a:t>ll</a:t>
            </a:r>
            <a:r>
              <a:rPr lang="en-US" altLang="zh-CN" sz="1400"/>
              <a:t> install.log</a:t>
            </a:r>
          </a:p>
          <a:p>
            <a:pPr lvl="1">
              <a:buNone/>
            </a:pPr>
            <a:r>
              <a:rPr lang="en-US" altLang="zh-CN" sz="1400"/>
              <a:t>-</a:t>
            </a:r>
            <a:r>
              <a:rPr lang="en-US" altLang="zh-CN" sz="1400" err="1"/>
              <a:t>rw</a:t>
            </a:r>
            <a:r>
              <a:rPr lang="en-US" altLang="zh-CN" sz="1400"/>
              <a:t>-r--r--. 1 root </a:t>
            </a:r>
            <a:r>
              <a:rPr lang="en-US" altLang="zh-CN" sz="1400" err="1"/>
              <a:t>root</a:t>
            </a:r>
            <a:r>
              <a:rPr lang="en-US" altLang="zh-CN" sz="1400"/>
              <a:t> 41364 Jan  2 00:00 install.log</a:t>
            </a:r>
            <a:endParaRPr lang="zh-CN"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4887492"/>
          </a:xfrm>
        </p:spPr>
        <p:txBody>
          <a:bodyPr/>
          <a:lstStyle/>
          <a:p>
            <a:r>
              <a:rPr lang="zh-CN" altLang="en-US"/>
              <a:t>删除文件或目录</a:t>
            </a:r>
            <a:endParaRPr lang="en-US" altLang="zh-CN"/>
          </a:p>
          <a:p>
            <a:r>
              <a:rPr lang="en-US" altLang="zh-CN" err="1"/>
              <a:t>rm</a:t>
            </a:r>
            <a:r>
              <a:rPr lang="en-US" altLang="zh-CN"/>
              <a:t> –</a:t>
            </a:r>
            <a:r>
              <a:rPr lang="en-US" altLang="zh-CN" err="1"/>
              <a:t>rf</a:t>
            </a:r>
            <a:r>
              <a:rPr lang="en-US" altLang="zh-CN"/>
              <a:t>  </a:t>
            </a:r>
            <a:r>
              <a:rPr lang="zh-CN" altLang="en-US"/>
              <a:t>目标      </a:t>
            </a:r>
            <a:r>
              <a:rPr lang="en-US" altLang="zh-CN"/>
              <a:t>-r</a:t>
            </a:r>
            <a:r>
              <a:rPr lang="zh-CN" altLang="en-US"/>
              <a:t>递归删除   </a:t>
            </a:r>
            <a:r>
              <a:rPr lang="en-US" altLang="zh-CN"/>
              <a:t>-f</a:t>
            </a:r>
            <a:r>
              <a:rPr lang="zh-CN" altLang="en-US"/>
              <a:t>强制删除</a:t>
            </a:r>
            <a:endParaRPr lang="en-US" altLang="zh-CN"/>
          </a:p>
          <a:p>
            <a:r>
              <a:rPr lang="en-US" altLang="zh-CN" err="1"/>
              <a:t>rmdir</a:t>
            </a:r>
            <a:r>
              <a:rPr lang="en-US" altLang="zh-CN"/>
              <a:t>  </a:t>
            </a:r>
            <a:r>
              <a:rPr lang="zh-CN" altLang="en-US"/>
              <a:t>目录  只能删除空目录（了解）</a:t>
            </a:r>
            <a:endParaRPr lang="en-US" altLang="zh-CN"/>
          </a:p>
          <a:p>
            <a:pPr lvl="1">
              <a:buNone/>
            </a:pPr>
            <a:r>
              <a:rPr lang="en-US" altLang="zh-CN" sz="1400"/>
              <a:t>[</a:t>
            </a:r>
            <a:r>
              <a:rPr lang="en-US" altLang="zh-CN" sz="1400" err="1"/>
              <a:t>root@localhost</a:t>
            </a:r>
            <a:r>
              <a:rPr lang="en-US" altLang="zh-CN" sz="1400"/>
              <a:t> home]# </a:t>
            </a:r>
            <a:r>
              <a:rPr lang="en-US" altLang="zh-CN" sz="1400" err="1"/>
              <a:t>ls</a:t>
            </a:r>
            <a:endParaRPr lang="en-US" altLang="zh-CN" sz="1400"/>
          </a:p>
          <a:p>
            <a:pPr lvl="1">
              <a:buNone/>
            </a:pPr>
            <a:r>
              <a:rPr lang="en-US" altLang="zh-CN" sz="1400" err="1"/>
              <a:t>aaa</a:t>
            </a:r>
            <a:r>
              <a:rPr lang="en-US" altLang="zh-CN" sz="1400"/>
              <a:t>  demo  ds  </a:t>
            </a:r>
            <a:r>
              <a:rPr lang="en-US" altLang="zh-CN" sz="1400" err="1"/>
              <a:t>mengxb</a:t>
            </a:r>
            <a:r>
              <a:rPr lang="en-US" altLang="zh-CN" sz="1400"/>
              <a:t>  </a:t>
            </a:r>
            <a:r>
              <a:rPr lang="en-US" altLang="zh-CN" sz="1400" err="1"/>
              <a:t>zs</a:t>
            </a:r>
            <a:endParaRPr lang="en-US" altLang="zh-CN" sz="1400"/>
          </a:p>
          <a:p>
            <a:pPr lvl="1">
              <a:buNone/>
            </a:pPr>
            <a:r>
              <a:rPr lang="en-US" altLang="zh-CN" sz="1400"/>
              <a:t>[</a:t>
            </a:r>
            <a:r>
              <a:rPr lang="en-US" altLang="zh-CN" sz="1400" err="1"/>
              <a:t>root@localhost</a:t>
            </a:r>
            <a:r>
              <a:rPr lang="en-US" altLang="zh-CN" sz="1400"/>
              <a:t> home]# </a:t>
            </a:r>
            <a:r>
              <a:rPr lang="en-US" altLang="zh-CN" sz="1400" err="1"/>
              <a:t>rm</a:t>
            </a:r>
            <a:r>
              <a:rPr lang="en-US" altLang="zh-CN" sz="1400"/>
              <a:t> </a:t>
            </a:r>
            <a:r>
              <a:rPr lang="en-US" altLang="zh-CN" sz="1400" err="1"/>
              <a:t>aaa</a:t>
            </a:r>
            <a:r>
              <a:rPr lang="en-US" altLang="zh-CN" sz="1400"/>
              <a:t>              </a:t>
            </a:r>
          </a:p>
          <a:p>
            <a:pPr lvl="1">
              <a:buNone/>
            </a:pPr>
            <a:r>
              <a:rPr lang="en-US" altLang="zh-CN" sz="1400" err="1"/>
              <a:t>rm</a:t>
            </a:r>
            <a:r>
              <a:rPr lang="en-US" altLang="zh-CN" sz="1400"/>
              <a:t>: cannot remove `</a:t>
            </a:r>
            <a:r>
              <a:rPr lang="en-US" altLang="zh-CN" sz="1400" err="1"/>
              <a:t>aaa</a:t>
            </a:r>
            <a:r>
              <a:rPr lang="en-US" altLang="zh-CN" sz="1400"/>
              <a:t>': Is a directory</a:t>
            </a:r>
          </a:p>
          <a:p>
            <a:pPr lvl="1">
              <a:buNone/>
            </a:pPr>
            <a:r>
              <a:rPr lang="en-US" altLang="zh-CN" sz="1400"/>
              <a:t>[</a:t>
            </a:r>
            <a:r>
              <a:rPr lang="en-US" altLang="zh-CN" sz="1400" err="1"/>
              <a:t>root@localhost</a:t>
            </a:r>
            <a:r>
              <a:rPr lang="en-US" altLang="zh-CN" sz="1400"/>
              <a:t> home]# </a:t>
            </a:r>
            <a:r>
              <a:rPr lang="en-US" altLang="zh-CN" sz="1400" err="1"/>
              <a:t>rm</a:t>
            </a:r>
            <a:r>
              <a:rPr lang="en-US" altLang="zh-CN" sz="1400"/>
              <a:t> -r </a:t>
            </a:r>
            <a:r>
              <a:rPr lang="en-US" altLang="zh-CN" sz="1400" err="1"/>
              <a:t>aaa</a:t>
            </a:r>
            <a:r>
              <a:rPr lang="en-US" altLang="zh-CN" sz="1400"/>
              <a:t>         </a:t>
            </a:r>
            <a:r>
              <a:rPr lang="zh-CN" altLang="en-US" sz="1400"/>
              <a:t>删除目录需要带  </a:t>
            </a:r>
            <a:r>
              <a:rPr lang="en-US" altLang="zh-CN" sz="1400"/>
              <a:t>-r</a:t>
            </a:r>
          </a:p>
          <a:p>
            <a:pPr lvl="1">
              <a:buNone/>
            </a:pPr>
            <a:r>
              <a:rPr lang="en-US" altLang="zh-CN" sz="1400" err="1"/>
              <a:t>rm</a:t>
            </a:r>
            <a:r>
              <a:rPr lang="en-US" altLang="zh-CN" sz="1400"/>
              <a:t>: descend into directory `</a:t>
            </a:r>
            <a:r>
              <a:rPr lang="en-US" altLang="zh-CN" sz="1400" err="1"/>
              <a:t>aaa</a:t>
            </a:r>
            <a:r>
              <a:rPr lang="en-US" altLang="zh-CN" sz="1400"/>
              <a:t>‘?         </a:t>
            </a:r>
            <a:r>
              <a:rPr lang="zh-CN" altLang="en-US" sz="1200"/>
              <a:t>不带</a:t>
            </a:r>
            <a:r>
              <a:rPr lang="en-US" altLang="zh-CN" sz="1200"/>
              <a:t>-f</a:t>
            </a:r>
            <a:r>
              <a:rPr lang="zh-CN" altLang="en-US" sz="1200"/>
              <a:t>会提示是否删除  输入</a:t>
            </a:r>
            <a:r>
              <a:rPr lang="en-US" altLang="zh-CN" sz="1200"/>
              <a:t>y</a:t>
            </a:r>
            <a:r>
              <a:rPr lang="zh-CN" altLang="en-US" sz="1200"/>
              <a:t>回车才删除，不输入</a:t>
            </a:r>
            <a:r>
              <a:rPr lang="en-US" altLang="zh-CN" sz="1200"/>
              <a:t>y</a:t>
            </a:r>
            <a:r>
              <a:rPr lang="zh-CN" altLang="en-US" sz="1200"/>
              <a:t>不删</a:t>
            </a:r>
            <a:endParaRPr lang="en-US" altLang="zh-CN" sz="1200"/>
          </a:p>
          <a:p>
            <a:pPr lvl="1">
              <a:buNone/>
            </a:pPr>
            <a:r>
              <a:rPr lang="en-US" altLang="zh-CN" sz="1400"/>
              <a:t>[</a:t>
            </a:r>
            <a:r>
              <a:rPr lang="en-US" altLang="zh-CN" sz="1400" err="1"/>
              <a:t>root@localhost</a:t>
            </a:r>
            <a:r>
              <a:rPr lang="en-US" altLang="zh-CN" sz="1400"/>
              <a:t> home]# </a:t>
            </a:r>
            <a:r>
              <a:rPr lang="en-US" altLang="zh-CN" sz="1400" err="1"/>
              <a:t>ls</a:t>
            </a:r>
            <a:endParaRPr lang="en-US" altLang="zh-CN" sz="1400"/>
          </a:p>
          <a:p>
            <a:pPr lvl="1">
              <a:buNone/>
            </a:pPr>
            <a:r>
              <a:rPr lang="en-US" altLang="zh-CN" sz="1400" err="1"/>
              <a:t>aaa</a:t>
            </a:r>
            <a:r>
              <a:rPr lang="en-US" altLang="zh-CN" sz="1400"/>
              <a:t>  demo  ds  </a:t>
            </a:r>
            <a:r>
              <a:rPr lang="en-US" altLang="zh-CN" sz="1400" err="1"/>
              <a:t>mengxb</a:t>
            </a:r>
            <a:r>
              <a:rPr lang="en-US" altLang="zh-CN" sz="1400"/>
              <a:t>  </a:t>
            </a:r>
            <a:r>
              <a:rPr lang="en-US" altLang="zh-CN" sz="1400" err="1"/>
              <a:t>zs</a:t>
            </a:r>
            <a:endParaRPr lang="en-US" altLang="zh-CN" sz="1400"/>
          </a:p>
          <a:p>
            <a:pPr lvl="1">
              <a:buNone/>
            </a:pPr>
            <a:r>
              <a:rPr lang="en-US" altLang="zh-CN" sz="1400"/>
              <a:t>[</a:t>
            </a:r>
            <a:r>
              <a:rPr lang="en-US" altLang="zh-CN" sz="1400" err="1"/>
              <a:t>root@localhost</a:t>
            </a:r>
            <a:r>
              <a:rPr lang="en-US" altLang="zh-CN" sz="1400"/>
              <a:t> home]# </a:t>
            </a:r>
            <a:r>
              <a:rPr lang="en-US" altLang="zh-CN" sz="1400" err="1"/>
              <a:t>rm</a:t>
            </a:r>
            <a:r>
              <a:rPr lang="en-US" altLang="zh-CN" sz="1400"/>
              <a:t> -</a:t>
            </a:r>
            <a:r>
              <a:rPr lang="en-US" altLang="zh-CN" sz="1400" err="1"/>
              <a:t>rf</a:t>
            </a:r>
            <a:r>
              <a:rPr lang="en-US" altLang="zh-CN" sz="1400"/>
              <a:t> </a:t>
            </a:r>
            <a:r>
              <a:rPr lang="en-US" altLang="zh-CN" sz="1400" err="1"/>
              <a:t>aaa</a:t>
            </a:r>
            <a:r>
              <a:rPr lang="en-US" altLang="zh-CN" sz="1400"/>
              <a:t>    -f</a:t>
            </a:r>
            <a:r>
              <a:rPr lang="zh-CN" altLang="en-US" sz="1400"/>
              <a:t>表示强制删除</a:t>
            </a:r>
            <a:endParaRPr lang="en-US" altLang="zh-CN" sz="1400"/>
          </a:p>
          <a:p>
            <a:pPr lvl="1">
              <a:buNone/>
            </a:pPr>
            <a:r>
              <a:rPr lang="en-US" altLang="zh-CN" sz="1400"/>
              <a:t>[</a:t>
            </a:r>
            <a:r>
              <a:rPr lang="en-US" altLang="zh-CN" sz="1400" err="1"/>
              <a:t>root@localhost</a:t>
            </a:r>
            <a:r>
              <a:rPr lang="en-US" altLang="zh-CN" sz="1400"/>
              <a:t> home]# </a:t>
            </a:r>
            <a:r>
              <a:rPr lang="en-US" altLang="zh-CN" sz="1400" err="1"/>
              <a:t>ls</a:t>
            </a:r>
            <a:endParaRPr lang="en-US" altLang="zh-CN" sz="1400"/>
          </a:p>
          <a:p>
            <a:pPr lvl="1">
              <a:buNone/>
            </a:pPr>
            <a:r>
              <a:rPr lang="en-US" altLang="zh-CN" sz="1400"/>
              <a:t>demo  ds  </a:t>
            </a:r>
            <a:r>
              <a:rPr lang="en-US" altLang="zh-CN" sz="1400" err="1"/>
              <a:t>mengxb</a:t>
            </a:r>
            <a:r>
              <a:rPr lang="en-US" altLang="zh-CN" sz="1400"/>
              <a:t>  </a:t>
            </a:r>
            <a:r>
              <a:rPr lang="en-US" altLang="zh-CN" sz="1400" err="1"/>
              <a:t>zs</a:t>
            </a:r>
            <a:endParaRPr lang="zh-CN"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5189113"/>
          </a:xfrm>
        </p:spPr>
        <p:txBody>
          <a:bodyPr/>
          <a:lstStyle/>
          <a:p>
            <a:r>
              <a:rPr lang="zh-CN" altLang="en-US"/>
              <a:t>移动文件</a:t>
            </a:r>
            <a:r>
              <a:rPr lang="en-US" altLang="zh-CN"/>
              <a:t>/</a:t>
            </a:r>
            <a:r>
              <a:rPr lang="zh-CN" altLang="en-US"/>
              <a:t>目录 </a:t>
            </a:r>
            <a:r>
              <a:rPr lang="en-US" altLang="zh-CN"/>
              <a:t>#</a:t>
            </a:r>
            <a:r>
              <a:rPr lang="en-US" altLang="zh-CN" err="1"/>
              <a:t>mv</a:t>
            </a:r>
            <a:r>
              <a:rPr lang="en-US" altLang="zh-CN"/>
              <a:t> </a:t>
            </a:r>
            <a:r>
              <a:rPr lang="zh-CN" altLang="en-US"/>
              <a:t>源</a:t>
            </a:r>
            <a:r>
              <a:rPr lang="en-US" altLang="zh-CN"/>
              <a:t>  </a:t>
            </a:r>
            <a:r>
              <a:rPr lang="zh-CN" altLang="en-US"/>
              <a:t>目标</a:t>
            </a:r>
            <a:endParaRPr lang="en-US" altLang="zh-CN"/>
          </a:p>
          <a:p>
            <a:r>
              <a:rPr lang="en-US" altLang="zh-CN" sz="1600"/>
              <a:t>Linux</a:t>
            </a:r>
            <a:r>
              <a:rPr lang="zh-CN" altLang="en-US" sz="1600"/>
              <a:t>系统在早期的时候并没有专门用来改文件名的命令</a:t>
            </a:r>
            <a:endParaRPr lang="en-US" altLang="zh-CN" sz="1600"/>
          </a:p>
          <a:p>
            <a:r>
              <a:rPr lang="en-US" altLang="zh-CN"/>
              <a:t>mv</a:t>
            </a:r>
            <a:r>
              <a:rPr lang="zh-CN" altLang="en-US"/>
              <a:t>兼职改名（</a:t>
            </a:r>
            <a:r>
              <a:rPr lang="en-US" altLang="zh-CN"/>
              <a:t>mv </a:t>
            </a:r>
            <a:r>
              <a:rPr lang="en-US" altLang="zh-CN" err="1"/>
              <a:t>oldName</a:t>
            </a:r>
            <a:r>
              <a:rPr lang="en-US" altLang="zh-CN"/>
              <a:t>  </a:t>
            </a:r>
            <a:r>
              <a:rPr lang="en-US" altLang="zh-CN" err="1"/>
              <a:t>newName</a:t>
            </a:r>
            <a:r>
              <a:rPr lang="zh-CN" altLang="en-US"/>
              <a:t>）</a:t>
            </a:r>
            <a:endParaRPr lang="en-US" altLang="zh-CN"/>
          </a:p>
          <a:p>
            <a:pPr lvl="1">
              <a:buNone/>
            </a:pPr>
            <a:r>
              <a:rPr lang="en-US" altLang="zh-CN" sz="1400"/>
              <a:t>[</a:t>
            </a:r>
            <a:r>
              <a:rPr lang="en-US" altLang="zh-CN" sz="1400" err="1"/>
              <a:t>root@localhost</a:t>
            </a:r>
            <a:r>
              <a:rPr lang="en-US" altLang="zh-CN" sz="1400"/>
              <a:t> demo]# </a:t>
            </a:r>
            <a:r>
              <a:rPr lang="en-US" altLang="zh-CN" sz="1400" err="1"/>
              <a:t>cd</a:t>
            </a:r>
            <a:r>
              <a:rPr lang="en-US" altLang="zh-CN" sz="1400"/>
              <a:t> /home/demo/xyz/</a:t>
            </a:r>
          </a:p>
          <a:p>
            <a:pPr lvl="1">
              <a:buNone/>
            </a:pPr>
            <a:r>
              <a:rPr lang="en-US" altLang="zh-CN" sz="1400"/>
              <a:t>[</a:t>
            </a:r>
            <a:r>
              <a:rPr lang="en-US" altLang="zh-CN" sz="1400" err="1"/>
              <a:t>root@localhost</a:t>
            </a:r>
            <a:r>
              <a:rPr lang="en-US" altLang="zh-CN" sz="1400"/>
              <a:t> xyz]# </a:t>
            </a:r>
            <a:r>
              <a:rPr lang="en-US" altLang="zh-CN" sz="1400" err="1"/>
              <a:t>ls</a:t>
            </a:r>
            <a:endParaRPr lang="en-US" altLang="zh-CN" sz="1400"/>
          </a:p>
          <a:p>
            <a:pPr lvl="1">
              <a:buNone/>
            </a:pPr>
            <a:r>
              <a:rPr lang="en-US" altLang="zh-CN" sz="1400" err="1"/>
              <a:t>abc</a:t>
            </a:r>
            <a:endParaRPr lang="en-US" altLang="zh-CN" sz="1400"/>
          </a:p>
          <a:p>
            <a:pPr lvl="1">
              <a:buNone/>
            </a:pPr>
            <a:r>
              <a:rPr lang="en-US" altLang="zh-CN" sz="1400"/>
              <a:t>[</a:t>
            </a:r>
            <a:r>
              <a:rPr lang="en-US" altLang="zh-CN" sz="1400" err="1"/>
              <a:t>root@localhost</a:t>
            </a:r>
            <a:r>
              <a:rPr lang="en-US" altLang="zh-CN" sz="1400"/>
              <a:t> xyz]# </a:t>
            </a:r>
            <a:r>
              <a:rPr lang="en-US" altLang="zh-CN" sz="1400" err="1"/>
              <a:t>mv</a:t>
            </a:r>
            <a:r>
              <a:rPr lang="en-US" altLang="zh-CN" sz="1400"/>
              <a:t> </a:t>
            </a:r>
            <a:r>
              <a:rPr lang="en-US" altLang="zh-CN" sz="1400" err="1"/>
              <a:t>abc</a:t>
            </a:r>
            <a:r>
              <a:rPr lang="en-US" altLang="zh-CN" sz="1400"/>
              <a:t> /home/</a:t>
            </a:r>
          </a:p>
          <a:p>
            <a:pPr lvl="1">
              <a:buNone/>
            </a:pPr>
            <a:r>
              <a:rPr lang="en-US" altLang="zh-CN" sz="1400"/>
              <a:t>[</a:t>
            </a:r>
            <a:r>
              <a:rPr lang="en-US" altLang="zh-CN" sz="1400" err="1"/>
              <a:t>root@localhost</a:t>
            </a:r>
            <a:r>
              <a:rPr lang="en-US" altLang="zh-CN" sz="1400"/>
              <a:t> xyz]# </a:t>
            </a:r>
            <a:r>
              <a:rPr lang="en-US" altLang="zh-CN" sz="1400" err="1"/>
              <a:t>ls</a:t>
            </a:r>
            <a:endParaRPr lang="en-US" altLang="zh-CN" sz="1400"/>
          </a:p>
          <a:p>
            <a:pPr lvl="1">
              <a:buNone/>
            </a:pPr>
            <a:r>
              <a:rPr lang="en-US" altLang="zh-CN" sz="1400"/>
              <a:t>[</a:t>
            </a:r>
            <a:r>
              <a:rPr lang="en-US" altLang="zh-CN" sz="1400" err="1"/>
              <a:t>root@localhost</a:t>
            </a:r>
            <a:r>
              <a:rPr lang="en-US" altLang="zh-CN" sz="1400"/>
              <a:t> xyz]# </a:t>
            </a:r>
            <a:r>
              <a:rPr lang="en-US" altLang="zh-CN" sz="1400" err="1"/>
              <a:t>cd</a:t>
            </a:r>
            <a:r>
              <a:rPr lang="en-US" altLang="zh-CN" sz="1400"/>
              <a:t> /home/</a:t>
            </a:r>
          </a:p>
          <a:p>
            <a:pPr lvl="1">
              <a:buNone/>
            </a:pPr>
            <a:r>
              <a:rPr lang="en-US" altLang="zh-CN" sz="1400"/>
              <a:t>[</a:t>
            </a:r>
            <a:r>
              <a:rPr lang="en-US" altLang="zh-CN" sz="1400" err="1"/>
              <a:t>root@localhost</a:t>
            </a:r>
            <a:r>
              <a:rPr lang="en-US" altLang="zh-CN" sz="1400"/>
              <a:t> home]# </a:t>
            </a:r>
            <a:r>
              <a:rPr lang="en-US" altLang="zh-CN" sz="1400" err="1"/>
              <a:t>ls</a:t>
            </a:r>
            <a:endParaRPr lang="en-US" altLang="zh-CN" sz="1400"/>
          </a:p>
          <a:p>
            <a:pPr lvl="1">
              <a:buNone/>
            </a:pPr>
            <a:r>
              <a:rPr lang="en-US" altLang="zh-CN" sz="1400" err="1"/>
              <a:t>abc</a:t>
            </a:r>
            <a:r>
              <a:rPr lang="en-US" altLang="zh-CN" sz="1400"/>
              <a:t>  demo  ds  </a:t>
            </a:r>
            <a:r>
              <a:rPr lang="en-US" altLang="zh-CN" sz="1400" err="1"/>
              <a:t>mengxb</a:t>
            </a:r>
            <a:r>
              <a:rPr lang="en-US" altLang="zh-CN" sz="1400"/>
              <a:t>  </a:t>
            </a:r>
            <a:r>
              <a:rPr lang="en-US" altLang="zh-CN" sz="1400" err="1"/>
              <a:t>zs</a:t>
            </a:r>
            <a:endParaRPr lang="en-US" altLang="zh-CN" sz="1400"/>
          </a:p>
          <a:p>
            <a:pPr lvl="1">
              <a:buNone/>
            </a:pPr>
            <a:r>
              <a:rPr lang="en-US" altLang="zh-CN" sz="1400"/>
              <a:t>[</a:t>
            </a:r>
            <a:r>
              <a:rPr lang="en-US" altLang="zh-CN" sz="1400" err="1"/>
              <a:t>root@localhost</a:t>
            </a:r>
            <a:r>
              <a:rPr lang="en-US" altLang="zh-CN" sz="1400"/>
              <a:t> home]# </a:t>
            </a:r>
            <a:r>
              <a:rPr lang="en-US" altLang="zh-CN" sz="1400" err="1"/>
              <a:t>mv</a:t>
            </a:r>
            <a:r>
              <a:rPr lang="en-US" altLang="zh-CN" sz="1400"/>
              <a:t> </a:t>
            </a:r>
            <a:r>
              <a:rPr lang="en-US" altLang="zh-CN" sz="1400" err="1"/>
              <a:t>abc</a:t>
            </a:r>
            <a:r>
              <a:rPr lang="en-US" altLang="zh-CN" sz="1400"/>
              <a:t> </a:t>
            </a:r>
            <a:r>
              <a:rPr lang="en-US" altLang="zh-CN" sz="1400" err="1"/>
              <a:t>aaa</a:t>
            </a:r>
            <a:r>
              <a:rPr lang="en-US" altLang="zh-CN" sz="1400"/>
              <a:t>         </a:t>
            </a:r>
            <a:r>
              <a:rPr lang="zh-CN" altLang="en-US" sz="1400"/>
              <a:t>将</a:t>
            </a:r>
            <a:r>
              <a:rPr lang="en-US" altLang="zh-CN" sz="1400" err="1"/>
              <a:t>abc</a:t>
            </a:r>
            <a:r>
              <a:rPr lang="zh-CN" altLang="en-US" sz="1400"/>
              <a:t>改名为</a:t>
            </a:r>
            <a:r>
              <a:rPr lang="en-US" altLang="zh-CN" sz="1400" err="1"/>
              <a:t>aaa</a:t>
            </a:r>
            <a:endParaRPr lang="en-US" altLang="zh-CN" sz="1400"/>
          </a:p>
          <a:p>
            <a:pPr lvl="1">
              <a:buNone/>
            </a:pPr>
            <a:r>
              <a:rPr lang="en-US" altLang="zh-CN" sz="1400"/>
              <a:t>[</a:t>
            </a:r>
            <a:r>
              <a:rPr lang="en-US" altLang="zh-CN" sz="1400" err="1"/>
              <a:t>root@localhost</a:t>
            </a:r>
            <a:r>
              <a:rPr lang="en-US" altLang="zh-CN" sz="1400"/>
              <a:t> home]# </a:t>
            </a:r>
            <a:r>
              <a:rPr lang="en-US" altLang="zh-CN" sz="1400" err="1"/>
              <a:t>ls</a:t>
            </a:r>
            <a:endParaRPr lang="en-US" altLang="zh-CN" sz="1400"/>
          </a:p>
          <a:p>
            <a:pPr lvl="1">
              <a:buNone/>
            </a:pPr>
            <a:r>
              <a:rPr lang="en-US" altLang="zh-CN" sz="1400" err="1"/>
              <a:t>aaa</a:t>
            </a:r>
            <a:r>
              <a:rPr lang="en-US" altLang="zh-CN" sz="1400"/>
              <a:t>  demo  ds  </a:t>
            </a:r>
            <a:r>
              <a:rPr lang="en-US" altLang="zh-CN" sz="1400" err="1"/>
              <a:t>mengxb</a:t>
            </a:r>
            <a:r>
              <a:rPr lang="en-US" altLang="zh-CN" sz="1400"/>
              <a:t>  </a:t>
            </a:r>
            <a:r>
              <a:rPr lang="en-US" altLang="zh-CN" sz="1400" err="1"/>
              <a:t>zs</a:t>
            </a:r>
            <a:endParaRPr lang="en-US" altLang="zh-CN" sz="1400"/>
          </a:p>
          <a:p>
            <a:pPr lvl="1">
              <a:buNone/>
            </a:pPr>
            <a:r>
              <a:rPr lang="en-US" altLang="zh-CN" sz="1400"/>
              <a:t>[</a:t>
            </a:r>
            <a:r>
              <a:rPr lang="en-US" altLang="zh-CN" sz="1400" err="1"/>
              <a:t>root@localhost</a:t>
            </a:r>
            <a:r>
              <a:rPr lang="en-US" altLang="zh-CN" sz="1400"/>
              <a:t> home]# </a:t>
            </a:r>
            <a:endParaRPr lang="zh-CN"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F5D71-D203-4A8E-828A-DACD0C70B2B2}"/>
              </a:ext>
            </a:extLst>
          </p:cNvPr>
          <p:cNvSpPr>
            <a:spLocks noGrp="1"/>
          </p:cNvSpPr>
          <p:nvPr>
            <p:ph type="ctrTitle"/>
          </p:nvPr>
        </p:nvSpPr>
        <p:spPr/>
        <p:txBody>
          <a:bodyPr/>
          <a:lstStyle/>
          <a:p>
            <a:r>
              <a:rPr lang="zh-CN" altLang="en-US"/>
              <a:t>三、常用命令和目录结构</a:t>
            </a:r>
          </a:p>
        </p:txBody>
      </p:sp>
      <p:sp>
        <p:nvSpPr>
          <p:cNvPr id="3" name="内容占位符 2">
            <a:extLst>
              <a:ext uri="{FF2B5EF4-FFF2-40B4-BE49-F238E27FC236}">
                <a16:creationId xmlns:a16="http://schemas.microsoft.com/office/drawing/2014/main" id="{D01DC6EE-6E01-461C-BF63-145FA1BF24D4}"/>
              </a:ext>
            </a:extLst>
          </p:cNvPr>
          <p:cNvSpPr>
            <a:spLocks noGrp="1"/>
          </p:cNvSpPr>
          <p:nvPr>
            <p:ph sz="quarter" idx="10"/>
          </p:nvPr>
        </p:nvSpPr>
        <p:spPr>
          <a:xfrm>
            <a:off x="467545" y="1052736"/>
            <a:ext cx="8064896" cy="5199629"/>
          </a:xfrm>
        </p:spPr>
        <p:txBody>
          <a:bodyPr/>
          <a:lstStyle/>
          <a:p>
            <a:r>
              <a:rPr lang="zh-CN" altLang="en-US"/>
              <a:t>批量修改文件名：</a:t>
            </a:r>
            <a:r>
              <a:rPr lang="en-US" altLang="zh-CN"/>
              <a:t>rename</a:t>
            </a:r>
          </a:p>
          <a:p>
            <a:r>
              <a:rPr lang="zh-CN" altLang="en-US"/>
              <a:t>语法：</a:t>
            </a:r>
            <a:r>
              <a:rPr lang="en-US" altLang="zh-CN"/>
              <a:t>rename(</a:t>
            </a:r>
            <a:r>
              <a:rPr lang="zh-CN" altLang="en-US"/>
              <a:t>参数</a:t>
            </a:r>
            <a:r>
              <a:rPr lang="en-US" altLang="zh-CN"/>
              <a:t>)</a:t>
            </a:r>
          </a:p>
          <a:p>
            <a:pPr marL="457200" lvl="1" indent="0">
              <a:buNone/>
            </a:pPr>
            <a:r>
              <a:rPr lang="zh-CN" altLang="en-US"/>
              <a:t>参数：</a:t>
            </a:r>
            <a:endParaRPr lang="en-US" altLang="zh-CN"/>
          </a:p>
          <a:p>
            <a:pPr marL="457200" lvl="1" indent="0">
              <a:buNone/>
            </a:pPr>
            <a:r>
              <a:rPr lang="zh-CN" altLang="en-US"/>
              <a:t>原字符串：将文件名需要替换的字符串；</a:t>
            </a:r>
            <a:r>
              <a:rPr lang="en-US" altLang="zh-CN"/>
              <a:t>(</a:t>
            </a:r>
            <a:r>
              <a:rPr lang="zh-CN" altLang="en-US"/>
              <a:t>被替换的字符串</a:t>
            </a:r>
            <a:r>
              <a:rPr lang="en-US" altLang="zh-CN"/>
              <a:t>)</a:t>
            </a:r>
            <a:endParaRPr lang="zh-CN" altLang="en-US"/>
          </a:p>
          <a:p>
            <a:pPr marL="457200" lvl="1" indent="0">
              <a:buNone/>
            </a:pPr>
            <a:r>
              <a:rPr lang="zh-CN" altLang="en-US"/>
              <a:t>目标字符串：将文件名中含有的原字符替换成目标字符串；</a:t>
            </a:r>
          </a:p>
          <a:p>
            <a:pPr marL="457200" lvl="1" indent="0">
              <a:buNone/>
            </a:pPr>
            <a:r>
              <a:rPr lang="zh-CN" altLang="en-US"/>
              <a:t>文件：指定要改变文件名的文件列表。</a:t>
            </a:r>
            <a:r>
              <a:rPr lang="en-US" altLang="zh-CN"/>
              <a:t>(</a:t>
            </a:r>
            <a:r>
              <a:rPr lang="zh-CN" altLang="en-US"/>
              <a:t>源文件</a:t>
            </a:r>
            <a:r>
              <a:rPr lang="en-US" altLang="zh-CN"/>
              <a:t>)</a:t>
            </a:r>
          </a:p>
          <a:p>
            <a:pPr marL="457200" lvl="1" indent="0">
              <a:buNone/>
            </a:pPr>
            <a:r>
              <a:rPr lang="zh-CN" altLang="en-US"/>
              <a:t>实例：</a:t>
            </a:r>
            <a:endParaRPr lang="en-US" altLang="zh-CN"/>
          </a:p>
          <a:p>
            <a:pPr marL="457200" lvl="1" indent="0">
              <a:buNone/>
            </a:pPr>
            <a:r>
              <a:rPr lang="en-US" altLang="zh-CN"/>
              <a:t>	rename fileName1 fileName2 file</a:t>
            </a:r>
          </a:p>
          <a:p>
            <a:pPr marL="457200" lvl="1" indent="0">
              <a:buNone/>
            </a:pPr>
            <a:r>
              <a:rPr lang="zh-CN" altLang="en-US" sz="1100"/>
              <a:t>注：</a:t>
            </a:r>
            <a:r>
              <a:rPr lang="en-US" altLang="zh-CN" sz="1100"/>
              <a:t>Linux</a:t>
            </a:r>
            <a:r>
              <a:rPr lang="zh-CN" altLang="en-US" sz="1100"/>
              <a:t>的</a:t>
            </a:r>
            <a:r>
              <a:rPr lang="en-US" altLang="zh-CN" sz="1100"/>
              <a:t>rename </a:t>
            </a:r>
            <a:r>
              <a:rPr lang="zh-CN" altLang="en-US" sz="1100"/>
              <a:t>命令有两个版本，一个是</a:t>
            </a:r>
            <a:r>
              <a:rPr lang="en-US" altLang="zh-CN" sz="1100"/>
              <a:t>C</a:t>
            </a:r>
            <a:r>
              <a:rPr lang="zh-CN" altLang="en-US" sz="1100"/>
              <a:t>语言，一个是</a:t>
            </a:r>
            <a:r>
              <a:rPr lang="en-US" altLang="zh-CN" sz="1100"/>
              <a:t>Perl</a:t>
            </a:r>
            <a:r>
              <a:rPr lang="zh-CN" altLang="en-US" sz="1100"/>
              <a:t>语言，判断方法：</a:t>
            </a:r>
            <a:br>
              <a:rPr lang="zh-CN" altLang="en-US" sz="1100"/>
            </a:br>
            <a:r>
              <a:rPr lang="zh-CN" altLang="en-US" sz="1100"/>
              <a:t>输入</a:t>
            </a:r>
            <a:r>
              <a:rPr lang="en-US" altLang="zh-CN" sz="1100"/>
              <a:t>man rename</a:t>
            </a:r>
            <a:r>
              <a:rPr lang="zh-CN" altLang="en-US" sz="1100"/>
              <a:t>看第一行内容，</a:t>
            </a:r>
            <a:endParaRPr lang="en-US" altLang="zh-CN" sz="1100"/>
          </a:p>
          <a:p>
            <a:pPr marL="457200" lvl="1" indent="0">
              <a:buNone/>
            </a:pPr>
            <a:r>
              <a:rPr lang="en-US" altLang="zh-CN" sz="1100"/>
              <a:t>C</a:t>
            </a:r>
            <a:r>
              <a:rPr lang="zh-CN" altLang="en-US" sz="1100"/>
              <a:t>语言版本的：</a:t>
            </a:r>
            <a:r>
              <a:rPr lang="en-US" altLang="zh-CN" sz="1100"/>
              <a:t>RENAME(1) Linux Programmer’s Manual RENAME(1) </a:t>
            </a:r>
            <a:br>
              <a:rPr lang="zh-CN" altLang="en-US" sz="1100"/>
            </a:br>
            <a:r>
              <a:rPr lang="en-US" altLang="zh-CN" sz="1100"/>
              <a:t>Perl</a:t>
            </a:r>
            <a:r>
              <a:rPr lang="zh-CN" altLang="en-US" sz="1100"/>
              <a:t>版本的：</a:t>
            </a:r>
            <a:r>
              <a:rPr lang="en-US" altLang="zh-CN" sz="1100"/>
              <a:t>RENAME(1) Perl Programmers Reference Guide RENAME(1)</a:t>
            </a:r>
          </a:p>
          <a:p>
            <a:pPr marL="457200" lvl="1" indent="0">
              <a:buNone/>
            </a:pPr>
            <a:r>
              <a:rPr lang="zh-CN" altLang="en-US" sz="1100"/>
              <a:t>两者相比，前者不支持正则表达式，而后者支持。</a:t>
            </a:r>
            <a:br>
              <a:rPr lang="en-US" altLang="zh-CN" sz="1100"/>
            </a:br>
            <a:endParaRPr lang="en-US" altLang="zh-CN" sz="1100"/>
          </a:p>
        </p:txBody>
      </p:sp>
    </p:spTree>
    <p:extLst>
      <p:ext uri="{BB962C8B-B14F-4D97-AF65-F5344CB8AC3E}">
        <p14:creationId xmlns:p14="http://schemas.microsoft.com/office/powerpoint/2010/main" val="1984735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6C5EC-BF3B-41B7-B893-E547AABDFA1A}"/>
              </a:ext>
            </a:extLst>
          </p:cNvPr>
          <p:cNvSpPr>
            <a:spLocks noGrp="1"/>
          </p:cNvSpPr>
          <p:nvPr>
            <p:ph type="ctrTitle"/>
          </p:nvPr>
        </p:nvSpPr>
        <p:spPr/>
        <p:txBody>
          <a:bodyPr/>
          <a:lstStyle/>
          <a:p>
            <a:r>
              <a:rPr lang="zh-CN" altLang="en-US"/>
              <a:t>三、常用命令和目录结构</a:t>
            </a:r>
          </a:p>
        </p:txBody>
      </p:sp>
      <p:sp>
        <p:nvSpPr>
          <p:cNvPr id="3" name="内容占位符 2">
            <a:extLst>
              <a:ext uri="{FF2B5EF4-FFF2-40B4-BE49-F238E27FC236}">
                <a16:creationId xmlns:a16="http://schemas.microsoft.com/office/drawing/2014/main" id="{D073EA4B-B5AE-4544-8C3F-4A6D7982D19B}"/>
              </a:ext>
            </a:extLst>
          </p:cNvPr>
          <p:cNvSpPr>
            <a:spLocks noGrp="1"/>
          </p:cNvSpPr>
          <p:nvPr>
            <p:ph sz="quarter" idx="10"/>
          </p:nvPr>
        </p:nvSpPr>
        <p:spPr>
          <a:xfrm>
            <a:off x="467545" y="1052736"/>
            <a:ext cx="8064896" cy="6502742"/>
          </a:xfrm>
        </p:spPr>
        <p:txBody>
          <a:bodyPr/>
          <a:lstStyle/>
          <a:p>
            <a:r>
              <a:rPr lang="zh-CN" altLang="en-US"/>
              <a:t>批量修改文件名：</a:t>
            </a:r>
            <a:r>
              <a:rPr lang="en-US" altLang="zh-CN"/>
              <a:t>rename</a:t>
            </a:r>
          </a:p>
          <a:p>
            <a:r>
              <a:rPr lang="en-US" altLang="zh-CN"/>
              <a:t>rename </a:t>
            </a:r>
            <a:r>
              <a:rPr lang="zh-CN" altLang="en-US"/>
              <a:t>支持通配符：</a:t>
            </a:r>
            <a:endParaRPr lang="en-US" altLang="zh-CN"/>
          </a:p>
          <a:p>
            <a:pPr lvl="1"/>
            <a:r>
              <a:rPr lang="en-US" altLang="zh-CN"/>
              <a:t>?  </a:t>
            </a:r>
            <a:r>
              <a:rPr lang="zh-CN" altLang="en-US"/>
              <a:t>可替代单个字符</a:t>
            </a:r>
          </a:p>
          <a:p>
            <a:pPr lvl="1"/>
            <a:r>
              <a:rPr lang="zh-CN" altLang="en-US"/>
              <a:t>*  可替代多个字符</a:t>
            </a:r>
          </a:p>
          <a:p>
            <a:pPr lvl="1"/>
            <a:r>
              <a:rPr lang="en-US" altLang="zh-CN"/>
              <a:t>[charset]  </a:t>
            </a:r>
            <a:r>
              <a:rPr lang="zh-CN" altLang="en-US"/>
              <a:t>可替代</a:t>
            </a:r>
            <a:r>
              <a:rPr lang="en-US" altLang="zh-CN"/>
              <a:t>charset</a:t>
            </a:r>
            <a:r>
              <a:rPr lang="zh-CN" altLang="en-US"/>
              <a:t>集中的任意单个字符</a:t>
            </a:r>
            <a:endParaRPr lang="en-US" altLang="zh-CN"/>
          </a:p>
          <a:p>
            <a:pPr marL="457200" lvl="1" indent="0">
              <a:buNone/>
            </a:pPr>
            <a:r>
              <a:rPr lang="zh-CN" altLang="en-US"/>
              <a:t>例如文件夹中文件</a:t>
            </a:r>
            <a:r>
              <a:rPr lang="en-US" altLang="zh-CN"/>
              <a:t>foo1,...foo10,…foo299</a:t>
            </a:r>
          </a:p>
          <a:p>
            <a:pPr marL="457200" lvl="1" indent="0">
              <a:buNone/>
            </a:pPr>
            <a:r>
              <a:rPr lang="zh-CN" altLang="en-US"/>
              <a:t>首先创建这些文件：</a:t>
            </a:r>
            <a:r>
              <a:rPr lang="en-US" altLang="zh-CN"/>
              <a:t>touch foo{1..299}</a:t>
            </a:r>
          </a:p>
          <a:p>
            <a:pPr marL="457200" lvl="1" indent="0">
              <a:buNone/>
            </a:pPr>
            <a:r>
              <a:rPr lang="zh-CN" altLang="en-US"/>
              <a:t>执行命令：</a:t>
            </a:r>
            <a:r>
              <a:rPr lang="en-US" altLang="zh-CN"/>
              <a:t>rename foo foo0 foo?</a:t>
            </a:r>
          </a:p>
          <a:p>
            <a:pPr marL="457200" lvl="1" indent="0">
              <a:buNone/>
            </a:pPr>
            <a:r>
              <a:rPr lang="zh-CN" altLang="en-US"/>
              <a:t>之后会得到一种结果是把</a:t>
            </a:r>
            <a:r>
              <a:rPr lang="en-US" altLang="zh-CN"/>
              <a:t>foo1</a:t>
            </a:r>
            <a:r>
              <a:rPr lang="zh-CN" altLang="en-US"/>
              <a:t>到</a:t>
            </a:r>
            <a:r>
              <a:rPr lang="en-US" altLang="zh-CN"/>
              <a:t>foo9</a:t>
            </a:r>
            <a:r>
              <a:rPr lang="zh-CN" altLang="en-US"/>
              <a:t>文件重新命名为</a:t>
            </a:r>
            <a:r>
              <a:rPr lang="en-US" altLang="zh-CN"/>
              <a:t>foo01</a:t>
            </a:r>
            <a:r>
              <a:rPr lang="zh-CN" altLang="en-US"/>
              <a:t>到</a:t>
            </a:r>
            <a:r>
              <a:rPr lang="en-US" altLang="zh-CN"/>
              <a:t>foo09</a:t>
            </a:r>
            <a:r>
              <a:rPr lang="zh-CN" altLang="en-US"/>
              <a:t>，要注意一点需要注意文件的字符长度，此处因为只跟了一个？，则表示不会匹配</a:t>
            </a:r>
            <a:r>
              <a:rPr lang="en-US" altLang="zh-CN"/>
              <a:t>5</a:t>
            </a:r>
            <a:r>
              <a:rPr lang="zh-CN" altLang="en-US"/>
              <a:t>及以上长度的文件，例如</a:t>
            </a:r>
            <a:r>
              <a:rPr lang="en-US" altLang="zh-CN"/>
              <a:t>foo10</a:t>
            </a:r>
            <a:r>
              <a:rPr lang="zh-CN" altLang="en-US"/>
              <a:t>。</a:t>
            </a:r>
            <a:endParaRPr lang="en-US" altLang="zh-CN"/>
          </a:p>
          <a:p>
            <a:pPr marL="457200" lvl="1" indent="0">
              <a:buNone/>
            </a:pPr>
            <a:endParaRPr lang="en-US" altLang="zh-CN"/>
          </a:p>
          <a:p>
            <a:pPr marL="457200" lvl="1" indent="0">
              <a:buNone/>
            </a:pPr>
            <a:endParaRPr lang="en-US" altLang="zh-CN"/>
          </a:p>
        </p:txBody>
      </p:sp>
    </p:spTree>
    <p:extLst>
      <p:ext uri="{BB962C8B-B14F-4D97-AF65-F5344CB8AC3E}">
        <p14:creationId xmlns:p14="http://schemas.microsoft.com/office/powerpoint/2010/main" val="346798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CCB2-4C3B-4C8C-A090-8BBF2F401049}"/>
              </a:ext>
            </a:extLst>
          </p:cNvPr>
          <p:cNvSpPr>
            <a:spLocks noGrp="1"/>
          </p:cNvSpPr>
          <p:nvPr>
            <p:ph type="ctrTitle"/>
          </p:nvPr>
        </p:nvSpPr>
        <p:spPr/>
        <p:txBody>
          <a:bodyPr/>
          <a:lstStyle/>
          <a:p>
            <a:r>
              <a:rPr lang="zh-CN" altLang="en-US"/>
              <a:t>三、常用命令和目录结构</a:t>
            </a:r>
          </a:p>
        </p:txBody>
      </p:sp>
      <p:sp>
        <p:nvSpPr>
          <p:cNvPr id="3" name="内容占位符 2">
            <a:extLst>
              <a:ext uri="{FF2B5EF4-FFF2-40B4-BE49-F238E27FC236}">
                <a16:creationId xmlns:a16="http://schemas.microsoft.com/office/drawing/2014/main" id="{765D0B39-A8E2-4103-9EF6-BB0B37A33EC4}"/>
              </a:ext>
            </a:extLst>
          </p:cNvPr>
          <p:cNvSpPr>
            <a:spLocks noGrp="1"/>
          </p:cNvSpPr>
          <p:nvPr>
            <p:ph sz="quarter" idx="10"/>
          </p:nvPr>
        </p:nvSpPr>
        <p:spPr>
          <a:xfrm>
            <a:off x="467545" y="1052736"/>
            <a:ext cx="8064896" cy="6391943"/>
          </a:xfrm>
        </p:spPr>
        <p:txBody>
          <a:bodyPr/>
          <a:lstStyle/>
          <a:p>
            <a:r>
              <a:rPr lang="zh-CN" altLang="en-US"/>
              <a:t>批量修改文件名：</a:t>
            </a:r>
            <a:r>
              <a:rPr lang="en-US" altLang="zh-CN"/>
              <a:t>rename</a:t>
            </a:r>
          </a:p>
          <a:p>
            <a:pPr marL="457200" lvl="1" indent="0">
              <a:buNone/>
            </a:pPr>
            <a:r>
              <a:rPr lang="zh-CN" altLang="en-US"/>
              <a:t>执行：</a:t>
            </a:r>
            <a:r>
              <a:rPr lang="en-US" altLang="zh-CN"/>
              <a:t>rename foo foo0 foo?</a:t>
            </a:r>
            <a:r>
              <a:rPr lang="zh-CN" altLang="en-US"/>
              <a:t>？</a:t>
            </a:r>
            <a:endParaRPr lang="en-US" altLang="zh-CN"/>
          </a:p>
          <a:p>
            <a:pPr marL="457200" lvl="1" indent="0">
              <a:buNone/>
            </a:pPr>
            <a:r>
              <a:rPr lang="zh-CN" altLang="en-US"/>
              <a:t>结果是将</a:t>
            </a:r>
            <a:r>
              <a:rPr lang="en-US" altLang="zh-CN"/>
              <a:t>foo01</a:t>
            </a:r>
            <a:r>
              <a:rPr lang="zh-CN" altLang="en-US"/>
              <a:t>到</a:t>
            </a:r>
            <a:r>
              <a:rPr lang="en-US" altLang="zh-CN"/>
              <a:t>foo99</a:t>
            </a:r>
            <a:r>
              <a:rPr lang="zh-CN" altLang="en-US"/>
              <a:t>文件重新命名为</a:t>
            </a:r>
            <a:r>
              <a:rPr lang="en-US" altLang="zh-CN"/>
              <a:t>foo001</a:t>
            </a:r>
            <a:r>
              <a:rPr lang="zh-CN" altLang="en-US"/>
              <a:t>到</a:t>
            </a:r>
            <a:r>
              <a:rPr lang="en-US" altLang="zh-CN"/>
              <a:t>foo099</a:t>
            </a:r>
            <a:r>
              <a:rPr lang="zh-CN" altLang="en-US"/>
              <a:t>。只重命名</a:t>
            </a:r>
            <a:r>
              <a:rPr lang="en-US" altLang="zh-CN"/>
              <a:t>5</a:t>
            </a:r>
            <a:r>
              <a:rPr lang="zh-CN" altLang="en-US"/>
              <a:t>个字符长度的文件，文件名中的</a:t>
            </a:r>
            <a:r>
              <a:rPr lang="en-US" altLang="zh-CN"/>
              <a:t>foo</a:t>
            </a:r>
            <a:r>
              <a:rPr lang="zh-CN" altLang="en-US"/>
              <a:t>都会被替换为</a:t>
            </a:r>
            <a:r>
              <a:rPr lang="en-US" altLang="zh-CN"/>
              <a:t>foo0</a:t>
            </a:r>
            <a:r>
              <a:rPr lang="zh-CN" altLang="en-US"/>
              <a:t>。</a:t>
            </a:r>
            <a:endParaRPr lang="en-US" altLang="zh-CN"/>
          </a:p>
          <a:p>
            <a:pPr marL="457200" lvl="1" indent="0">
              <a:buNone/>
            </a:pPr>
            <a:r>
              <a:rPr lang="zh-CN" altLang="en-US"/>
              <a:t>执行：</a:t>
            </a:r>
            <a:r>
              <a:rPr lang="en-US" altLang="zh-CN"/>
              <a:t>rename foo foo0 foo* </a:t>
            </a:r>
          </a:p>
          <a:p>
            <a:pPr marL="457200" lvl="1" indent="0">
              <a:buNone/>
            </a:pPr>
            <a:r>
              <a:rPr lang="zh-CN" altLang="en-US"/>
              <a:t>文件</a:t>
            </a:r>
            <a:r>
              <a:rPr lang="en-US" altLang="zh-CN"/>
              <a:t>foo001</a:t>
            </a:r>
            <a:r>
              <a:rPr lang="zh-CN" altLang="en-US"/>
              <a:t>到</a:t>
            </a:r>
            <a:r>
              <a:rPr lang="en-US" altLang="zh-CN"/>
              <a:t>foo299</a:t>
            </a:r>
            <a:r>
              <a:rPr lang="zh-CN" altLang="en-US"/>
              <a:t>的所有文件都会被重命名为</a:t>
            </a:r>
            <a:r>
              <a:rPr lang="en-US" altLang="zh-CN"/>
              <a:t>foo0001</a:t>
            </a:r>
            <a:r>
              <a:rPr lang="zh-CN" altLang="en-US"/>
              <a:t>到</a:t>
            </a:r>
            <a:r>
              <a:rPr lang="en-US" altLang="zh-CN"/>
              <a:t>foo0299</a:t>
            </a:r>
            <a:r>
              <a:rPr lang="zh-CN" altLang="en-US"/>
              <a:t>，所有以</a:t>
            </a:r>
            <a:r>
              <a:rPr lang="en-US" altLang="zh-CN"/>
              <a:t>foo</a:t>
            </a:r>
            <a:r>
              <a:rPr lang="zh-CN" altLang="en-US"/>
              <a:t>开头的文件都会被重命名。</a:t>
            </a:r>
            <a:endParaRPr lang="en-US" altLang="zh-CN"/>
          </a:p>
          <a:p>
            <a:pPr marL="457200" lvl="1" indent="0">
              <a:buNone/>
            </a:pPr>
            <a:r>
              <a:rPr lang="en-US" altLang="zh-CN"/>
              <a:t>rename foo0 foo foo0[2]* </a:t>
            </a:r>
          </a:p>
          <a:p>
            <a:pPr marL="457200" lvl="1" indent="0">
              <a:buNone/>
            </a:pPr>
            <a:r>
              <a:rPr lang="zh-CN" altLang="en-US"/>
              <a:t>从</a:t>
            </a:r>
            <a:r>
              <a:rPr lang="en-US" altLang="zh-CN"/>
              <a:t>foo0200</a:t>
            </a:r>
            <a:r>
              <a:rPr lang="zh-CN" altLang="en-US"/>
              <a:t>到</a:t>
            </a:r>
            <a:r>
              <a:rPr lang="en-US" altLang="zh-CN"/>
              <a:t>foo0299</a:t>
            </a:r>
            <a:r>
              <a:rPr lang="zh-CN" altLang="en-US"/>
              <a:t>的所有文件都会被重命名为</a:t>
            </a:r>
            <a:r>
              <a:rPr lang="en-US" altLang="zh-CN"/>
              <a:t>foo200</a:t>
            </a:r>
            <a:r>
              <a:rPr lang="zh-CN" altLang="en-US"/>
              <a:t>到</a:t>
            </a:r>
            <a:r>
              <a:rPr lang="en-US" altLang="zh-CN"/>
              <a:t>foo299</a:t>
            </a:r>
            <a:r>
              <a:rPr lang="zh-CN" altLang="en-US"/>
              <a:t>，文件名中的</a:t>
            </a:r>
            <a:r>
              <a:rPr lang="en-US" altLang="zh-CN"/>
              <a:t>foo0</a:t>
            </a:r>
            <a:r>
              <a:rPr lang="zh-CN" altLang="en-US"/>
              <a:t>会被替换为</a:t>
            </a:r>
            <a:r>
              <a:rPr lang="en-US" altLang="zh-CN"/>
              <a:t>foo</a:t>
            </a:r>
            <a:r>
              <a:rPr lang="zh-CN" altLang="en-US"/>
              <a:t>。</a:t>
            </a:r>
            <a:endParaRPr lang="en-US" altLang="zh-CN"/>
          </a:p>
          <a:p>
            <a:pPr marL="457200" lvl="1" indent="0">
              <a:buNone/>
            </a:pPr>
            <a:r>
              <a:rPr lang="zh-CN" altLang="en-US"/>
              <a:t>批量更改后缀：</a:t>
            </a:r>
            <a:endParaRPr lang="en-US" altLang="zh-CN"/>
          </a:p>
          <a:p>
            <a:pPr marL="457200" lvl="1" indent="0">
              <a:buNone/>
            </a:pPr>
            <a:r>
              <a:rPr lang="en-US" altLang="zh-CN"/>
              <a:t>rename .php .java *.php</a:t>
            </a:r>
          </a:p>
          <a:p>
            <a:pPr marL="457200" lvl="1" indent="0">
              <a:buNone/>
            </a:pPr>
            <a:endParaRPr lang="zh-CN" altLang="en-US"/>
          </a:p>
        </p:txBody>
      </p:sp>
    </p:spTree>
    <p:extLst>
      <p:ext uri="{BB962C8B-B14F-4D97-AF65-F5344CB8AC3E}">
        <p14:creationId xmlns:p14="http://schemas.microsoft.com/office/powerpoint/2010/main" val="156478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BCD2D-B761-42BE-AFA4-37AD98B4BC48}"/>
              </a:ext>
            </a:extLst>
          </p:cNvPr>
          <p:cNvSpPr>
            <a:spLocks noGrp="1"/>
          </p:cNvSpPr>
          <p:nvPr>
            <p:ph type="ctrTitle"/>
          </p:nvPr>
        </p:nvSpPr>
        <p:spPr/>
        <p:txBody>
          <a:bodyPr/>
          <a:lstStyle/>
          <a:p>
            <a:r>
              <a:rPr lang="zh-CN" altLang="en-US"/>
              <a:t>三、常用命令和目录结构</a:t>
            </a:r>
          </a:p>
        </p:txBody>
      </p:sp>
      <p:sp>
        <p:nvSpPr>
          <p:cNvPr id="3" name="内容占位符 2">
            <a:extLst>
              <a:ext uri="{FF2B5EF4-FFF2-40B4-BE49-F238E27FC236}">
                <a16:creationId xmlns:a16="http://schemas.microsoft.com/office/drawing/2014/main" id="{9225A9BF-FD10-43AD-973D-769FA277108E}"/>
              </a:ext>
            </a:extLst>
          </p:cNvPr>
          <p:cNvSpPr>
            <a:spLocks noGrp="1"/>
          </p:cNvSpPr>
          <p:nvPr>
            <p:ph sz="quarter" idx="10"/>
          </p:nvPr>
        </p:nvSpPr>
        <p:spPr>
          <a:xfrm>
            <a:off x="467545" y="1052736"/>
            <a:ext cx="8064896" cy="4752070"/>
          </a:xfrm>
        </p:spPr>
        <p:txBody>
          <a:bodyPr/>
          <a:lstStyle/>
          <a:p>
            <a:r>
              <a:rPr lang="zh-CN" altLang="en-US"/>
              <a:t>批量修改文件名：</a:t>
            </a:r>
            <a:r>
              <a:rPr lang="en-US" altLang="zh-CN"/>
              <a:t>rename  (perl</a:t>
            </a:r>
            <a:r>
              <a:rPr lang="zh-CN" altLang="en-US"/>
              <a:t>版本支持</a:t>
            </a:r>
            <a:r>
              <a:rPr lang="en-US" altLang="zh-CN"/>
              <a:t>)</a:t>
            </a:r>
          </a:p>
          <a:p>
            <a:r>
              <a:rPr lang="zh-CN" altLang="en-US"/>
              <a:t>正则表达式：</a:t>
            </a:r>
            <a:endParaRPr lang="en-US" altLang="zh-CN"/>
          </a:p>
          <a:p>
            <a:pPr lvl="1"/>
            <a:r>
              <a:rPr lang="zh-CN" altLang="en-US"/>
              <a:t>字母替换：</a:t>
            </a:r>
            <a:endParaRPr lang="en-US" altLang="zh-CN"/>
          </a:p>
          <a:p>
            <a:pPr lvl="2"/>
            <a:r>
              <a:rPr lang="en-US" altLang="zh-CN"/>
              <a:t>renmae “s/AA/aa/” * </a:t>
            </a:r>
            <a:r>
              <a:rPr lang="zh-CN" altLang="en-US"/>
              <a:t>把所有文件名中的</a:t>
            </a:r>
            <a:r>
              <a:rPr lang="en-US" altLang="zh-CN"/>
              <a:t>AA</a:t>
            </a:r>
            <a:r>
              <a:rPr lang="zh-CN" altLang="en-US"/>
              <a:t>替换成</a:t>
            </a:r>
            <a:r>
              <a:rPr lang="en-US" altLang="zh-CN"/>
              <a:t>aa</a:t>
            </a:r>
          </a:p>
          <a:p>
            <a:pPr lvl="1"/>
            <a:r>
              <a:rPr lang="zh-CN" altLang="en-US"/>
              <a:t>修改文件后缀</a:t>
            </a:r>
            <a:endParaRPr lang="en-US" altLang="zh-CN"/>
          </a:p>
          <a:p>
            <a:pPr lvl="2"/>
            <a:r>
              <a:rPr lang="en-US" altLang="zh-CN"/>
              <a:t>rename “s//.html/.java/” * </a:t>
            </a:r>
            <a:r>
              <a:rPr lang="zh-CN" altLang="en-US"/>
              <a:t>把所有</a:t>
            </a:r>
            <a:r>
              <a:rPr lang="en-US" altLang="zh-CN"/>
              <a:t>.html</a:t>
            </a:r>
            <a:r>
              <a:rPr lang="zh-CN" altLang="en-US"/>
              <a:t>的文件改为</a:t>
            </a:r>
            <a:r>
              <a:rPr lang="en-US" altLang="zh-CN"/>
              <a:t>.java</a:t>
            </a:r>
            <a:r>
              <a:rPr lang="zh-CN" altLang="en-US"/>
              <a:t>文件。</a:t>
            </a:r>
            <a:endParaRPr lang="en-US" altLang="zh-CN"/>
          </a:p>
          <a:p>
            <a:pPr lvl="1"/>
            <a:r>
              <a:rPr lang="zh-CN" altLang="en-US"/>
              <a:t>批量添加文件后缀</a:t>
            </a:r>
            <a:endParaRPr lang="en-US" altLang="zh-CN"/>
          </a:p>
          <a:p>
            <a:pPr lvl="2"/>
            <a:r>
              <a:rPr lang="en-US" altLang="zh-CN"/>
              <a:t>rename “s/$//.txt/” *   </a:t>
            </a:r>
            <a:r>
              <a:rPr lang="zh-CN" altLang="en-US"/>
              <a:t>把所有的文件名都以</a:t>
            </a:r>
            <a:r>
              <a:rPr lang="en-US" altLang="zh-CN"/>
              <a:t>.txt</a:t>
            </a:r>
            <a:r>
              <a:rPr lang="zh-CN" altLang="en-US"/>
              <a:t>结尾</a:t>
            </a:r>
            <a:endParaRPr lang="en-US" altLang="zh-CN"/>
          </a:p>
          <a:p>
            <a:pPr lvl="1"/>
            <a:r>
              <a:rPr lang="zh-CN" altLang="en-US"/>
              <a:t>批量删除文件</a:t>
            </a:r>
            <a:endParaRPr lang="en-US" altLang="zh-CN"/>
          </a:p>
          <a:p>
            <a:pPr lvl="2"/>
            <a:r>
              <a:rPr lang="en-US" altLang="zh-CN"/>
              <a:t>rename “s//.txt//” * </a:t>
            </a:r>
            <a:r>
              <a:rPr lang="zh-CN" altLang="en-US"/>
              <a:t>  把所有以</a:t>
            </a:r>
            <a:r>
              <a:rPr lang="en-US" altLang="zh-CN"/>
              <a:t>.txt</a:t>
            </a:r>
            <a:r>
              <a:rPr lang="zh-CN" altLang="en-US"/>
              <a:t>结尾的文件名</a:t>
            </a:r>
            <a:r>
              <a:rPr lang="en-US" altLang="zh-CN"/>
              <a:t>D</a:t>
            </a:r>
            <a:r>
              <a:rPr lang="zh-CN" altLang="en-US"/>
              <a:t>的</a:t>
            </a:r>
            <a:r>
              <a:rPr lang="en-US" altLang="zh-CN"/>
              <a:t>txt</a:t>
            </a:r>
            <a:r>
              <a:rPr lang="zh-CN" altLang="en-US"/>
              <a:t>都删掉。</a:t>
            </a:r>
            <a:endParaRPr lang="en-US" altLang="zh-CN"/>
          </a:p>
          <a:p>
            <a:pPr lvl="2"/>
            <a:endParaRPr lang="en-US" altLang="zh-CN"/>
          </a:p>
        </p:txBody>
      </p:sp>
    </p:spTree>
    <p:extLst>
      <p:ext uri="{BB962C8B-B14F-4D97-AF65-F5344CB8AC3E}">
        <p14:creationId xmlns:p14="http://schemas.microsoft.com/office/powerpoint/2010/main" val="2534454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r>
              <a:rPr lang="en-US" altLang="zh-CN"/>
              <a:t>—</a:t>
            </a:r>
            <a:r>
              <a:rPr lang="zh-CN" altLang="en-US"/>
              <a:t>知识扩展</a:t>
            </a:r>
          </a:p>
        </p:txBody>
      </p:sp>
      <p:sp>
        <p:nvSpPr>
          <p:cNvPr id="3" name="内容占位符 2"/>
          <p:cNvSpPr>
            <a:spLocks noGrp="1"/>
          </p:cNvSpPr>
          <p:nvPr>
            <p:ph sz="quarter" idx="10"/>
          </p:nvPr>
        </p:nvSpPr>
        <p:spPr>
          <a:xfrm>
            <a:off x="467545" y="1052736"/>
            <a:ext cx="8064896" cy="1828193"/>
          </a:xfrm>
        </p:spPr>
        <p:txBody>
          <a:bodyPr/>
          <a:lstStyle/>
          <a:p>
            <a:r>
              <a:rPr lang="zh-CN" altLang="en-US"/>
              <a:t>在图形界面，鼠标拽一个文件从目录</a:t>
            </a:r>
            <a:r>
              <a:rPr lang="en-US" altLang="zh-CN"/>
              <a:t>a</a:t>
            </a:r>
            <a:r>
              <a:rPr lang="zh-CN" altLang="en-US"/>
              <a:t>到</a:t>
            </a:r>
            <a:r>
              <a:rPr lang="en-US" altLang="zh-CN"/>
              <a:t>b</a:t>
            </a:r>
            <a:r>
              <a:rPr lang="zh-CN" altLang="en-US"/>
              <a:t>（同</a:t>
            </a:r>
            <a:r>
              <a:rPr lang="en-US" altLang="zh-CN"/>
              <a:t>windows</a:t>
            </a:r>
            <a:r>
              <a:rPr lang="zh-CN" altLang="en-US"/>
              <a:t>）</a:t>
            </a:r>
            <a:endParaRPr lang="en-US" altLang="zh-CN"/>
          </a:p>
          <a:p>
            <a:pPr>
              <a:buFont typeface="Wingdings" pitchFamily="2" charset="2"/>
              <a:buChar char="Ø"/>
            </a:pPr>
            <a:r>
              <a:rPr lang="zh-CN" altLang="en-US" sz="2000"/>
              <a:t>同一个分区是剪切，不同分区是复制</a:t>
            </a:r>
            <a:endParaRPr lang="en-US" altLang="zh-CN" sz="2000"/>
          </a:p>
          <a:p>
            <a:pPr>
              <a:buFont typeface="Wingdings" pitchFamily="2" charset="2"/>
              <a:buChar char="Ø"/>
            </a:pPr>
            <a:r>
              <a:rPr lang="zh-CN" altLang="en-US" sz="2000"/>
              <a:t>同时按着</a:t>
            </a:r>
            <a:r>
              <a:rPr lang="en-US" altLang="zh-CN" sz="2000"/>
              <a:t>shift</a:t>
            </a:r>
            <a:r>
              <a:rPr lang="zh-CN" altLang="en-US" sz="2000"/>
              <a:t>是剪切</a:t>
            </a:r>
            <a:endParaRPr lang="en-US" altLang="zh-CN" sz="2000"/>
          </a:p>
          <a:p>
            <a:pPr>
              <a:buFont typeface="Wingdings" pitchFamily="2" charset="2"/>
              <a:buChar char="Ø"/>
            </a:pPr>
            <a:r>
              <a:rPr lang="zh-CN" altLang="en-US" sz="2000"/>
              <a:t>同时按着</a:t>
            </a:r>
            <a:r>
              <a:rPr lang="en-US" altLang="zh-CN" sz="2000"/>
              <a:t>ctrl</a:t>
            </a:r>
            <a:r>
              <a:rPr lang="zh-CN" altLang="en-US" sz="2000"/>
              <a:t>是复制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r>
              <a:rPr lang="en-US" altLang="zh-CN"/>
              <a:t>—</a:t>
            </a:r>
            <a:r>
              <a:rPr lang="zh-CN" altLang="en-US"/>
              <a:t>知识扩展</a:t>
            </a:r>
          </a:p>
        </p:txBody>
      </p:sp>
      <p:sp>
        <p:nvSpPr>
          <p:cNvPr id="3" name="内容占位符 2"/>
          <p:cNvSpPr>
            <a:spLocks noGrp="1"/>
          </p:cNvSpPr>
          <p:nvPr>
            <p:ph sz="quarter" idx="10"/>
          </p:nvPr>
        </p:nvSpPr>
        <p:spPr>
          <a:xfrm>
            <a:off x="467545" y="1052736"/>
            <a:ext cx="8064896" cy="1840504"/>
          </a:xfrm>
        </p:spPr>
        <p:txBody>
          <a:bodyPr/>
          <a:lstStyle/>
          <a:p>
            <a:r>
              <a:rPr lang="zh-CN" altLang="en-US"/>
              <a:t>如何解决每次打开文件夹总是弹出新窗体，改为像</a:t>
            </a:r>
            <a:r>
              <a:rPr lang="en-US" altLang="zh-CN"/>
              <a:t>windows</a:t>
            </a:r>
            <a:r>
              <a:rPr lang="zh-CN" altLang="en-US"/>
              <a:t>系统那样？</a:t>
            </a:r>
            <a:endParaRPr lang="en-US" altLang="zh-CN"/>
          </a:p>
          <a:p>
            <a:pPr>
              <a:buFont typeface="Wingdings" pitchFamily="2" charset="2"/>
              <a:buChar char="Ø"/>
            </a:pPr>
            <a:r>
              <a:rPr lang="zh-CN" altLang="en-US" sz="2000"/>
              <a:t>解决方案：</a:t>
            </a:r>
            <a:endParaRPr lang="en-US" altLang="zh-CN" sz="2000"/>
          </a:p>
          <a:p>
            <a:pPr>
              <a:buFont typeface="Wingdings" pitchFamily="2" charset="2"/>
              <a:buChar char="Ø"/>
            </a:pPr>
            <a:r>
              <a:rPr lang="en-US" altLang="zh-CN" sz="2000" err="1"/>
              <a:t>System</a:t>
            </a:r>
            <a:r>
              <a:rPr lang="en-US" altLang="zh-CN" sz="2000" err="1">
                <a:sym typeface="Wingdings" pitchFamily="2" charset="2"/>
              </a:rPr>
              <a:t>PreferencesFile</a:t>
            </a:r>
            <a:r>
              <a:rPr lang="en-US" altLang="zh-CN" sz="2000">
                <a:sym typeface="Wingdings" pitchFamily="2" charset="2"/>
              </a:rPr>
              <a:t> </a:t>
            </a:r>
            <a:r>
              <a:rPr lang="en-US" altLang="zh-CN" sz="2000" err="1">
                <a:sym typeface="Wingdings" pitchFamily="2" charset="2"/>
              </a:rPr>
              <a:t>Managent</a:t>
            </a:r>
            <a:endParaRPr lang="zh-CN" altLang="en-US" sz="2000"/>
          </a:p>
        </p:txBody>
      </p:sp>
      <p:pic>
        <p:nvPicPr>
          <p:cNvPr id="1026" name="Picture 2"/>
          <p:cNvPicPr>
            <a:picLocks noChangeAspect="1" noChangeArrowheads="1"/>
          </p:cNvPicPr>
          <p:nvPr/>
        </p:nvPicPr>
        <p:blipFill>
          <a:blip r:embed="rId2"/>
          <a:srcRect/>
          <a:stretch>
            <a:fillRect/>
          </a:stretch>
        </p:blipFill>
        <p:spPr bwMode="auto">
          <a:xfrm>
            <a:off x="1142976" y="3071810"/>
            <a:ext cx="4467225" cy="19431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三、常用命令和目录结构</a:t>
            </a:r>
          </a:p>
        </p:txBody>
      </p:sp>
      <p:sp>
        <p:nvSpPr>
          <p:cNvPr id="3" name="内容占位符 2"/>
          <p:cNvSpPr>
            <a:spLocks noGrp="1"/>
          </p:cNvSpPr>
          <p:nvPr>
            <p:ph sz="quarter" idx="10"/>
          </p:nvPr>
        </p:nvSpPr>
        <p:spPr>
          <a:xfrm>
            <a:off x="467545" y="1052736"/>
            <a:ext cx="8064896" cy="3816429"/>
          </a:xfrm>
        </p:spPr>
        <p:txBody>
          <a:bodyPr/>
          <a:lstStyle/>
          <a:p>
            <a:pPr lvl="1">
              <a:buFont typeface="Wingdings" panose="05000000000000000000" pitchFamily="2" charset="2"/>
              <a:buChar char="l"/>
            </a:pPr>
            <a:r>
              <a:rPr lang="zh-CN" altLang="en-US" sz="2400"/>
              <a:t>关机命令</a:t>
            </a:r>
            <a:endParaRPr lang="en-US" altLang="zh-CN" sz="2400"/>
          </a:p>
          <a:p>
            <a:pPr lvl="1"/>
            <a:r>
              <a:rPr lang="en-US" altLang="zh-CN"/>
              <a:t>shutdown –h now </a:t>
            </a:r>
            <a:r>
              <a:rPr lang="zh-CN" altLang="en-US"/>
              <a:t>立马关机 </a:t>
            </a:r>
            <a:endParaRPr lang="en-US" altLang="zh-CN"/>
          </a:p>
          <a:p>
            <a:pPr lvl="1"/>
            <a:r>
              <a:rPr lang="en-US" altLang="zh-CN"/>
              <a:t>shutdown –h 20:25</a:t>
            </a:r>
            <a:r>
              <a:rPr lang="zh-CN" altLang="en-US"/>
              <a:t>系统会在今天</a:t>
            </a:r>
            <a:r>
              <a:rPr lang="en-US" altLang="zh-CN"/>
              <a:t>20:25</a:t>
            </a:r>
            <a:r>
              <a:rPr lang="zh-CN" altLang="en-US"/>
              <a:t>关机 </a:t>
            </a:r>
            <a:endParaRPr lang="en-US" altLang="zh-CN"/>
          </a:p>
          <a:p>
            <a:pPr lvl="1"/>
            <a:r>
              <a:rPr lang="en-US" altLang="zh-CN"/>
              <a:t>shutdown –h +10</a:t>
            </a:r>
            <a:r>
              <a:rPr lang="zh-CN" altLang="en-US"/>
              <a:t>十分钟后关机 </a:t>
            </a:r>
            <a:endParaRPr lang="en-US" altLang="zh-CN"/>
          </a:p>
          <a:p>
            <a:pPr lvl="1"/>
            <a:r>
              <a:rPr lang="en-US" altLang="zh-CN"/>
              <a:t>shutdown –r now </a:t>
            </a:r>
            <a:r>
              <a:rPr lang="zh-CN" altLang="en-US"/>
              <a:t>系统立马重启 </a:t>
            </a:r>
            <a:endParaRPr lang="en-US" altLang="zh-CN"/>
          </a:p>
          <a:p>
            <a:pPr lvl="1"/>
            <a:r>
              <a:rPr lang="en-US" altLang="zh-CN"/>
              <a:t>shutdown –r +10</a:t>
            </a:r>
            <a:r>
              <a:rPr lang="zh-CN" altLang="en-US"/>
              <a:t>系统十分钟后重启 </a:t>
            </a:r>
            <a:endParaRPr lang="en-US" altLang="zh-CN"/>
          </a:p>
          <a:p>
            <a:pPr lvl="1"/>
            <a:r>
              <a:rPr lang="en-US" altLang="zh-CN"/>
              <a:t>reboot </a:t>
            </a:r>
            <a:r>
              <a:rPr lang="zh-CN" altLang="en-US"/>
              <a:t>就是重启  </a:t>
            </a:r>
            <a:endParaRPr lang="en-US" altLang="zh-CN"/>
          </a:p>
          <a:p>
            <a:pPr lvl="1"/>
            <a:r>
              <a:rPr lang="en-US" altLang="zh-CN"/>
              <a:t>halt </a:t>
            </a:r>
            <a:r>
              <a:rPr lang="zh-CN" altLang="en-US"/>
              <a:t>关闭系统，等同于</a:t>
            </a:r>
            <a:r>
              <a:rPr lang="en-US" altLang="zh-CN"/>
              <a:t>shutdown –h now </a:t>
            </a:r>
            <a:r>
              <a:rPr lang="zh-CN" altLang="en-US"/>
              <a:t>和 </a:t>
            </a:r>
            <a:r>
              <a:rPr lang="en-US" altLang="zh-CN" err="1"/>
              <a:t>poweroff</a:t>
            </a:r>
            <a:endParaRPr lang="zh-CN" altLang="en-US"/>
          </a:p>
        </p:txBody>
      </p:sp>
    </p:spTree>
    <p:extLst>
      <p:ext uri="{BB962C8B-B14F-4D97-AF65-F5344CB8AC3E}">
        <p14:creationId xmlns:p14="http://schemas.microsoft.com/office/powerpoint/2010/main" val="2927837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Tree>
    <p:extLst>
      <p:ext uri="{BB962C8B-B14F-4D97-AF65-F5344CB8AC3E}">
        <p14:creationId xmlns:p14="http://schemas.microsoft.com/office/powerpoint/2010/main" val="1116255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5189113"/>
          </a:xfrm>
        </p:spPr>
        <p:txBody>
          <a:bodyPr/>
          <a:lstStyle/>
          <a:p>
            <a:r>
              <a:rPr lang="en-US" altLang="zh-CN"/>
              <a:t>Linux</a:t>
            </a:r>
            <a:r>
              <a:rPr lang="zh-CN" altLang="en-US"/>
              <a:t>运行级别</a:t>
            </a:r>
            <a:endParaRPr lang="en-US" altLang="zh-CN"/>
          </a:p>
          <a:p>
            <a:pPr>
              <a:buFont typeface="Wingdings" pitchFamily="2" charset="2"/>
              <a:buChar char="Ø"/>
            </a:pPr>
            <a:r>
              <a:rPr lang="en-US" altLang="zh-CN"/>
              <a:t>!!0</a:t>
            </a:r>
            <a:r>
              <a:rPr lang="zh-CN" altLang="en-US"/>
              <a:t>：关机</a:t>
            </a:r>
            <a:endParaRPr lang="en-US" altLang="zh-CN"/>
          </a:p>
          <a:p>
            <a:pPr>
              <a:buFont typeface="Wingdings" pitchFamily="2" charset="2"/>
              <a:buChar char="Ø"/>
            </a:pPr>
            <a:r>
              <a:rPr lang="en-US" altLang="zh-CN"/>
              <a:t>!!1</a:t>
            </a:r>
            <a:r>
              <a:rPr lang="zh-CN" altLang="en-US"/>
              <a:t>：单用户</a:t>
            </a:r>
            <a:endParaRPr lang="en-US" altLang="zh-CN"/>
          </a:p>
          <a:p>
            <a:pPr>
              <a:buFont typeface="Wingdings" pitchFamily="2" charset="2"/>
              <a:buChar char="Ø"/>
            </a:pPr>
            <a:r>
              <a:rPr lang="en-US" altLang="zh-CN"/>
              <a:t>2</a:t>
            </a:r>
            <a:r>
              <a:rPr lang="zh-CN" altLang="en-US"/>
              <a:t>：无网络的多用户</a:t>
            </a:r>
            <a:endParaRPr lang="en-US" altLang="zh-CN"/>
          </a:p>
          <a:p>
            <a:pPr>
              <a:buFont typeface="Wingdings" pitchFamily="2" charset="2"/>
              <a:buChar char="Ø"/>
            </a:pPr>
            <a:r>
              <a:rPr lang="en-US" altLang="zh-CN"/>
              <a:t>!!!3</a:t>
            </a:r>
            <a:r>
              <a:rPr lang="zh-CN" altLang="en-US"/>
              <a:t>：命令行模式</a:t>
            </a:r>
            <a:endParaRPr lang="en-US" altLang="zh-CN"/>
          </a:p>
          <a:p>
            <a:pPr>
              <a:buFont typeface="Wingdings" pitchFamily="2" charset="2"/>
              <a:buChar char="Ø"/>
            </a:pPr>
            <a:r>
              <a:rPr lang="en-US" altLang="zh-CN"/>
              <a:t>4</a:t>
            </a:r>
            <a:r>
              <a:rPr lang="zh-CN" altLang="en-US"/>
              <a:t>：未用</a:t>
            </a:r>
            <a:endParaRPr lang="en-US" altLang="zh-CN"/>
          </a:p>
          <a:p>
            <a:pPr>
              <a:buFont typeface="Wingdings" pitchFamily="2" charset="2"/>
              <a:buChar char="Ø"/>
            </a:pPr>
            <a:r>
              <a:rPr lang="en-US" altLang="zh-CN"/>
              <a:t>!!!5</a:t>
            </a:r>
            <a:r>
              <a:rPr lang="zh-CN" altLang="en-US"/>
              <a:t>：</a:t>
            </a:r>
            <a:r>
              <a:rPr lang="en-US" altLang="zh-CN"/>
              <a:t>GUI(</a:t>
            </a:r>
            <a:r>
              <a:rPr lang="zh-CN" altLang="en-US"/>
              <a:t>图形桌面模式</a:t>
            </a:r>
            <a:r>
              <a:rPr lang="en-US" altLang="zh-CN"/>
              <a:t>)</a:t>
            </a:r>
          </a:p>
          <a:p>
            <a:pPr>
              <a:buFont typeface="Wingdings" pitchFamily="2" charset="2"/>
              <a:buChar char="Ø"/>
            </a:pPr>
            <a:r>
              <a:rPr lang="en-US" altLang="zh-CN"/>
              <a:t>!!!6</a:t>
            </a:r>
            <a:r>
              <a:rPr lang="zh-CN" altLang="en-US"/>
              <a:t>：重启</a:t>
            </a:r>
            <a:endParaRPr lang="en-US" altLang="zh-CN"/>
          </a:p>
          <a:p>
            <a:r>
              <a:rPr lang="zh-CN" altLang="en-US"/>
              <a:t>运行级别的切换</a:t>
            </a:r>
            <a:endParaRPr lang="en-US" altLang="zh-CN"/>
          </a:p>
          <a:p>
            <a:pPr>
              <a:buFont typeface="Wingdings" pitchFamily="2" charset="2"/>
              <a:buChar char="Ø"/>
            </a:pPr>
            <a:r>
              <a:rPr lang="en-US" altLang="zh-CN"/>
              <a:t>#init  </a:t>
            </a:r>
            <a:r>
              <a:rPr lang="zh-CN" altLang="en-US"/>
              <a:t>运行级别</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3994940"/>
          </a:xfrm>
        </p:spPr>
        <p:txBody>
          <a:bodyPr/>
          <a:lstStyle/>
          <a:p>
            <a:r>
              <a:rPr lang="zh-CN" altLang="en-US"/>
              <a:t>查看运行级别</a:t>
            </a:r>
            <a:endParaRPr lang="en-US" altLang="zh-CN"/>
          </a:p>
          <a:p>
            <a:r>
              <a:rPr lang="en-US" altLang="zh-CN"/>
              <a:t>1</a:t>
            </a:r>
            <a:r>
              <a:rPr lang="zh-CN" altLang="en-US"/>
              <a:t>、</a:t>
            </a:r>
            <a:r>
              <a:rPr lang="en-US" altLang="zh-CN"/>
              <a:t>who –r  </a:t>
            </a:r>
            <a:r>
              <a:rPr lang="zh-CN" altLang="en-US"/>
              <a:t>显示当前运行级别以及系统当前时间</a:t>
            </a:r>
            <a:endParaRPr lang="en-US" altLang="zh-CN"/>
          </a:p>
          <a:p>
            <a:pPr lvl="1">
              <a:buNone/>
            </a:pPr>
            <a:r>
              <a:rPr lang="en-US" altLang="zh-CN"/>
              <a:t>[</a:t>
            </a:r>
            <a:r>
              <a:rPr lang="en-US" altLang="zh-CN" err="1"/>
              <a:t>root@localhost</a:t>
            </a:r>
            <a:r>
              <a:rPr lang="en-US" altLang="zh-CN"/>
              <a:t> ~]# who -r</a:t>
            </a:r>
          </a:p>
          <a:p>
            <a:pPr lvl="1">
              <a:buNone/>
            </a:pPr>
            <a:r>
              <a:rPr lang="en-US" altLang="zh-CN"/>
              <a:t> run-level 5  2016-12-31 15:24</a:t>
            </a:r>
          </a:p>
          <a:p>
            <a:r>
              <a:rPr lang="en-US" altLang="zh-CN"/>
              <a:t>2</a:t>
            </a:r>
            <a:r>
              <a:rPr lang="zh-CN" altLang="en-US"/>
              <a:t>、</a:t>
            </a:r>
            <a:r>
              <a:rPr lang="en-US" altLang="zh-CN" err="1"/>
              <a:t>runlevel</a:t>
            </a:r>
            <a:r>
              <a:rPr lang="en-US" altLang="zh-CN"/>
              <a:t> </a:t>
            </a:r>
            <a:r>
              <a:rPr lang="zh-CN" altLang="en-US"/>
              <a:t>：显示前一个</a:t>
            </a:r>
            <a:r>
              <a:rPr lang="en-US" altLang="zh-CN"/>
              <a:t>(</a:t>
            </a:r>
            <a:r>
              <a:rPr lang="zh-CN" altLang="en-US"/>
              <a:t>无则显示</a:t>
            </a:r>
            <a:r>
              <a:rPr lang="en-US" altLang="zh-CN"/>
              <a:t>”N”)</a:t>
            </a:r>
            <a:r>
              <a:rPr lang="zh-CN" altLang="en-US"/>
              <a:t>、当前运行级别</a:t>
            </a:r>
            <a:endParaRPr lang="en-US" altLang="zh-CN"/>
          </a:p>
          <a:p>
            <a:pPr lvl="1">
              <a:buNone/>
            </a:pPr>
            <a:r>
              <a:rPr lang="en-US" altLang="zh-CN"/>
              <a:t>[</a:t>
            </a:r>
            <a:r>
              <a:rPr lang="en-US" altLang="zh-CN" err="1"/>
              <a:t>root@localhost</a:t>
            </a:r>
            <a:r>
              <a:rPr lang="en-US" altLang="zh-CN"/>
              <a:t> ~]# </a:t>
            </a:r>
            <a:r>
              <a:rPr lang="en-US" altLang="zh-CN" err="1"/>
              <a:t>runlevel</a:t>
            </a:r>
            <a:endParaRPr lang="en-US" altLang="zh-CN"/>
          </a:p>
          <a:p>
            <a:pPr lvl="1">
              <a:buNone/>
            </a:pPr>
            <a:r>
              <a:rPr lang="en-US" altLang="zh-CN"/>
              <a:t>N 5</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4" name="内容占位符 3"/>
          <p:cNvSpPr>
            <a:spLocks noGrp="1"/>
          </p:cNvSpPr>
          <p:nvPr>
            <p:ph sz="quarter" idx="10"/>
          </p:nvPr>
        </p:nvSpPr>
        <p:spPr>
          <a:xfrm>
            <a:off x="467545" y="1052736"/>
            <a:ext cx="8064896" cy="5275290"/>
          </a:xfrm>
        </p:spPr>
        <p:txBody>
          <a:bodyPr/>
          <a:lstStyle/>
          <a:p>
            <a:r>
              <a:rPr lang="zh-CN" altLang="en-US"/>
              <a:t>案例</a:t>
            </a:r>
            <a:r>
              <a:rPr lang="en-US" altLang="zh-CN"/>
              <a:t>1</a:t>
            </a:r>
            <a:r>
              <a:rPr lang="zh-CN" altLang="en-US"/>
              <a:t>：运行级别切换演示</a:t>
            </a:r>
            <a:endParaRPr lang="en-US" altLang="zh-CN"/>
          </a:p>
          <a:p>
            <a:pPr lvl="1">
              <a:buNone/>
            </a:pPr>
            <a:r>
              <a:rPr lang="pt-BR" altLang="zh-CN"/>
              <a:t>[root@localhost ~]# runlevel</a:t>
            </a:r>
          </a:p>
          <a:p>
            <a:pPr lvl="1">
              <a:buNone/>
            </a:pPr>
            <a:r>
              <a:rPr lang="pt-BR" altLang="zh-CN"/>
              <a:t>N 5</a:t>
            </a:r>
          </a:p>
          <a:p>
            <a:pPr lvl="1">
              <a:buNone/>
            </a:pPr>
            <a:r>
              <a:rPr lang="pt-BR" altLang="zh-CN"/>
              <a:t>[root@localhost ~]# init 3</a:t>
            </a:r>
          </a:p>
          <a:p>
            <a:pPr lvl="1">
              <a:buNone/>
            </a:pPr>
            <a:endParaRPr lang="pt-BR" altLang="zh-CN"/>
          </a:p>
          <a:p>
            <a:pPr lvl="1">
              <a:buNone/>
            </a:pPr>
            <a:endParaRPr lang="pt-BR" altLang="zh-CN"/>
          </a:p>
          <a:p>
            <a:pPr lvl="1">
              <a:buNone/>
            </a:pPr>
            <a:endParaRPr lang="pt-BR" altLang="zh-CN"/>
          </a:p>
          <a:p>
            <a:pPr lvl="1">
              <a:buNone/>
            </a:pPr>
            <a:endParaRPr lang="pt-BR" altLang="zh-CN"/>
          </a:p>
          <a:p>
            <a:pPr lvl="1">
              <a:buNone/>
            </a:pPr>
            <a:endParaRPr lang="pt-BR" altLang="zh-CN"/>
          </a:p>
          <a:p>
            <a:pPr lvl="1">
              <a:buNone/>
            </a:pPr>
            <a:r>
              <a:rPr lang="en-US" altLang="zh-CN"/>
              <a:t>[</a:t>
            </a:r>
            <a:r>
              <a:rPr lang="en-US" altLang="zh-CN" err="1"/>
              <a:t>root@localhost</a:t>
            </a:r>
            <a:r>
              <a:rPr lang="en-US" altLang="zh-CN"/>
              <a:t> ~]# </a:t>
            </a:r>
            <a:r>
              <a:rPr lang="en-US" altLang="zh-CN" err="1"/>
              <a:t>runlevel</a:t>
            </a:r>
            <a:endParaRPr lang="en-US" altLang="zh-CN"/>
          </a:p>
          <a:p>
            <a:pPr lvl="1">
              <a:buNone/>
            </a:pPr>
            <a:r>
              <a:rPr lang="en-US" altLang="zh-CN"/>
              <a:t>5 3   #</a:t>
            </a:r>
            <a:r>
              <a:rPr lang="zh-CN" altLang="en-US"/>
              <a:t>前一个为</a:t>
            </a:r>
            <a:r>
              <a:rPr lang="en-US" altLang="zh-CN"/>
              <a:t>GUI</a:t>
            </a:r>
            <a:r>
              <a:rPr lang="zh-CN" altLang="en-US"/>
              <a:t>，当前为命令界面</a:t>
            </a:r>
          </a:p>
        </p:txBody>
      </p:sp>
      <p:pic>
        <p:nvPicPr>
          <p:cNvPr id="1026" name="Picture 2"/>
          <p:cNvPicPr>
            <a:picLocks noChangeAspect="1" noChangeArrowheads="1"/>
          </p:cNvPicPr>
          <p:nvPr/>
        </p:nvPicPr>
        <p:blipFill>
          <a:blip r:embed="rId2"/>
          <a:srcRect/>
          <a:stretch>
            <a:fillRect/>
          </a:stretch>
        </p:blipFill>
        <p:spPr bwMode="auto">
          <a:xfrm>
            <a:off x="928662" y="3071810"/>
            <a:ext cx="3571900" cy="2082076"/>
          </a:xfrm>
          <a:prstGeom prst="rect">
            <a:avLst/>
          </a:prstGeom>
          <a:noFill/>
          <a:ln w="9525">
            <a:noFill/>
            <a:miter lim="800000"/>
            <a:headEnd/>
            <a:tailEnd/>
          </a:ln>
          <a:effectLst/>
        </p:spPr>
      </p:pic>
      <p:sp>
        <p:nvSpPr>
          <p:cNvPr id="6" name="右箭头 5"/>
          <p:cNvSpPr/>
          <p:nvPr/>
        </p:nvSpPr>
        <p:spPr>
          <a:xfrm>
            <a:off x="4643438" y="3786190"/>
            <a:ext cx="500066" cy="642942"/>
          </a:xfrm>
          <a:prstGeom prst="rightArrow">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srcRect/>
          <a:stretch>
            <a:fillRect/>
          </a:stretch>
        </p:blipFill>
        <p:spPr bwMode="auto">
          <a:xfrm>
            <a:off x="5572132" y="3000372"/>
            <a:ext cx="3214710" cy="218598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5921621"/>
          </a:xfrm>
        </p:spPr>
        <p:txBody>
          <a:bodyPr/>
          <a:lstStyle/>
          <a:p>
            <a:r>
              <a:rPr lang="zh-CN" altLang="en-US"/>
              <a:t>案例</a:t>
            </a:r>
            <a:r>
              <a:rPr lang="en-US" altLang="zh-CN"/>
              <a:t>2</a:t>
            </a:r>
            <a:r>
              <a:rPr lang="zh-CN" altLang="en-US"/>
              <a:t>：不是所有的图形界面运行级别都为</a:t>
            </a:r>
            <a:r>
              <a:rPr lang="en-US" altLang="zh-CN"/>
              <a:t>5</a:t>
            </a:r>
          </a:p>
          <a:p>
            <a:pPr>
              <a:buFont typeface="Wingdings" pitchFamily="2" charset="2"/>
              <a:buChar char="Ø"/>
            </a:pPr>
            <a:r>
              <a:rPr lang="zh-CN" altLang="en-US" sz="2000"/>
              <a:t>在案例</a:t>
            </a:r>
            <a:r>
              <a:rPr lang="en-US" altLang="zh-CN" sz="2000"/>
              <a:t>1</a:t>
            </a:r>
            <a:r>
              <a:rPr lang="zh-CN" altLang="en-US" sz="2000"/>
              <a:t>的基础上登录虚拟机（在虚拟机中操作）</a:t>
            </a:r>
            <a:endParaRPr lang="en-US" altLang="zh-CN" sz="2000"/>
          </a:p>
          <a:p>
            <a:pPr lvl="1">
              <a:buNone/>
            </a:pPr>
            <a:r>
              <a:rPr lang="en-US" altLang="zh-CN" sz="1800"/>
              <a:t>[</a:t>
            </a:r>
            <a:r>
              <a:rPr lang="en-US" altLang="zh-CN" sz="1800" err="1"/>
              <a:t>root@localhost</a:t>
            </a:r>
            <a:r>
              <a:rPr lang="en-US" altLang="zh-CN" sz="1800"/>
              <a:t> ~]# </a:t>
            </a:r>
            <a:r>
              <a:rPr lang="en-US" altLang="zh-CN" sz="1800" err="1"/>
              <a:t>startx</a:t>
            </a:r>
            <a:r>
              <a:rPr lang="en-US" altLang="zh-CN" sz="1800"/>
              <a:t> #</a:t>
            </a:r>
            <a:r>
              <a:rPr lang="zh-CN" altLang="en-US" sz="1800"/>
              <a:t>在命令行运行级别打开</a:t>
            </a:r>
            <a:r>
              <a:rPr lang="en-US" altLang="zh-CN" sz="1800"/>
              <a:t>GUI</a:t>
            </a:r>
          </a:p>
          <a:p>
            <a:pPr lvl="0">
              <a:buFont typeface="Wingdings" pitchFamily="2" charset="2"/>
              <a:buChar char="Ø"/>
            </a:pPr>
            <a:r>
              <a:rPr lang="zh-CN" altLang="en-US" sz="2000">
                <a:solidFill>
                  <a:prstClr val="white"/>
                </a:solidFill>
              </a:rPr>
              <a:t>然后在桌面上右键</a:t>
            </a:r>
            <a:r>
              <a:rPr lang="en-US" altLang="zh-CN" sz="2000">
                <a:solidFill>
                  <a:prstClr val="white"/>
                </a:solidFill>
              </a:rPr>
              <a:t>-&gt;open in Terminal-&gt;</a:t>
            </a:r>
            <a:r>
              <a:rPr lang="zh-CN" altLang="en-US" sz="2000">
                <a:solidFill>
                  <a:prstClr val="white"/>
                </a:solidFill>
              </a:rPr>
              <a:t>执行级别显示命令</a:t>
            </a:r>
            <a:endParaRPr lang="en-US" altLang="zh-CN" sz="2000">
              <a:solidFill>
                <a:prstClr val="white"/>
              </a:solidFill>
            </a:endParaRPr>
          </a:p>
          <a:p>
            <a:pPr lvl="1">
              <a:buNone/>
            </a:pPr>
            <a:r>
              <a:rPr lang="da-DK" altLang="zh-CN" sz="1800">
                <a:solidFill>
                  <a:prstClr val="white"/>
                </a:solidFill>
              </a:rPr>
              <a:t>[root@localhost Desktop]# runlevel</a:t>
            </a:r>
          </a:p>
          <a:p>
            <a:pPr lvl="1">
              <a:buNone/>
            </a:pPr>
            <a:r>
              <a:rPr lang="da-DK" altLang="zh-CN" sz="1800">
                <a:solidFill>
                  <a:prstClr val="white"/>
                </a:solidFill>
              </a:rPr>
              <a:t>5 3</a:t>
            </a:r>
          </a:p>
          <a:p>
            <a:pPr lvl="1">
              <a:buNone/>
            </a:pPr>
            <a:r>
              <a:rPr lang="zh-CN" altLang="en-US" sz="1800">
                <a:solidFill>
                  <a:prstClr val="white"/>
                </a:solidFill>
              </a:rPr>
              <a:t>当前运行级别还是</a:t>
            </a:r>
            <a:r>
              <a:rPr lang="en-US" altLang="zh-CN" sz="1800">
                <a:solidFill>
                  <a:prstClr val="white"/>
                </a:solidFill>
              </a:rPr>
              <a:t>3</a:t>
            </a:r>
            <a:r>
              <a:rPr lang="zh-CN" altLang="en-US" sz="1800">
                <a:solidFill>
                  <a:prstClr val="white"/>
                </a:solidFill>
              </a:rPr>
              <a:t>，这是因为</a:t>
            </a:r>
            <a:r>
              <a:rPr lang="en-US" altLang="zh-CN" sz="1800" err="1">
                <a:solidFill>
                  <a:prstClr val="white"/>
                </a:solidFill>
              </a:rPr>
              <a:t>startx</a:t>
            </a:r>
            <a:r>
              <a:rPr lang="zh-CN" altLang="en-US" sz="1800">
                <a:solidFill>
                  <a:prstClr val="white"/>
                </a:solidFill>
              </a:rPr>
              <a:t>启动的桌面只是相当于在命令行运</a:t>
            </a:r>
            <a:endParaRPr lang="en-US" altLang="zh-CN" sz="1800">
              <a:solidFill>
                <a:prstClr val="white"/>
              </a:solidFill>
            </a:endParaRPr>
          </a:p>
          <a:p>
            <a:pPr lvl="1">
              <a:buNone/>
            </a:pPr>
            <a:r>
              <a:rPr lang="zh-CN" altLang="en-US" sz="1800">
                <a:solidFill>
                  <a:prstClr val="white"/>
                </a:solidFill>
              </a:rPr>
              <a:t>行级别中开启的一个进程。所以运行级别没有发生变化。</a:t>
            </a:r>
            <a:endParaRPr lang="da-DK" altLang="zh-CN" sz="1800">
              <a:solidFill>
                <a:prstClr val="white"/>
              </a:solidFill>
            </a:endParaRPr>
          </a:p>
          <a:p>
            <a:pPr lvl="0">
              <a:buFont typeface="Wingdings" pitchFamily="2" charset="2"/>
              <a:buChar char="Ø"/>
            </a:pPr>
            <a:r>
              <a:rPr lang="zh-CN" altLang="en-US" sz="2000">
                <a:solidFill>
                  <a:prstClr val="white"/>
                </a:solidFill>
              </a:rPr>
              <a:t>点击虚拟机右上角</a:t>
            </a:r>
            <a:r>
              <a:rPr lang="en-US" altLang="zh-CN" sz="2000">
                <a:solidFill>
                  <a:prstClr val="white"/>
                </a:solidFill>
              </a:rPr>
              <a:t>root-&gt;Quit-&gt;Log Out</a:t>
            </a:r>
            <a:r>
              <a:rPr lang="zh-CN" altLang="en-US" sz="2000">
                <a:solidFill>
                  <a:prstClr val="white"/>
                </a:solidFill>
              </a:rPr>
              <a:t>关闭后将回</a:t>
            </a:r>
            <a:endParaRPr lang="en-US" altLang="zh-CN" sz="2000">
              <a:solidFill>
                <a:prstClr val="white"/>
              </a:solidFill>
            </a:endParaRPr>
          </a:p>
          <a:p>
            <a:pPr lvl="0">
              <a:buFont typeface="Wingdings" pitchFamily="2" charset="2"/>
              <a:buChar char="Ø"/>
            </a:pPr>
            <a:r>
              <a:rPr lang="zh-CN" altLang="en-US" sz="2000">
                <a:solidFill>
                  <a:prstClr val="white"/>
                </a:solidFill>
              </a:rPr>
              <a:t>到命令行界面。</a:t>
            </a:r>
            <a:endParaRPr lang="en-US" altLang="zh-CN" sz="2000">
              <a:solidFill>
                <a:prstClr val="white"/>
              </a:solidFill>
            </a:endParaRPr>
          </a:p>
          <a:p>
            <a:pPr lvl="0">
              <a:buFont typeface="Wingdings" pitchFamily="2" charset="2"/>
              <a:buChar char="Ø"/>
            </a:pPr>
            <a:r>
              <a:rPr lang="zh-CN" altLang="en-US" sz="2000">
                <a:solidFill>
                  <a:prstClr val="white"/>
                </a:solidFill>
              </a:rPr>
              <a:t>要想回到</a:t>
            </a:r>
            <a:r>
              <a:rPr lang="en-US" altLang="zh-CN" sz="2000">
                <a:solidFill>
                  <a:prstClr val="white"/>
                </a:solidFill>
              </a:rPr>
              <a:t>GUI</a:t>
            </a:r>
            <a:r>
              <a:rPr lang="zh-CN" altLang="en-US" sz="2000">
                <a:solidFill>
                  <a:prstClr val="white"/>
                </a:solidFill>
              </a:rPr>
              <a:t>运行级别，还需执行以下命令：</a:t>
            </a:r>
            <a:endParaRPr lang="en-US" altLang="zh-CN" sz="2000">
              <a:solidFill>
                <a:prstClr val="white"/>
              </a:solidFill>
            </a:endParaRPr>
          </a:p>
          <a:p>
            <a:pPr>
              <a:buFont typeface="Wingdings" pitchFamily="2" charset="2"/>
              <a:buChar char="Ø"/>
            </a:pPr>
            <a:r>
              <a:rPr lang="en-US" altLang="zh-CN" sz="1800">
                <a:solidFill>
                  <a:prstClr val="white"/>
                </a:solidFill>
              </a:rPr>
              <a:t>[</a:t>
            </a:r>
            <a:r>
              <a:rPr lang="en-US" altLang="zh-CN" sz="1800" err="1">
                <a:solidFill>
                  <a:prstClr val="white"/>
                </a:solidFill>
              </a:rPr>
              <a:t>root@localhost</a:t>
            </a:r>
            <a:r>
              <a:rPr lang="en-US" altLang="zh-CN" sz="1800">
                <a:solidFill>
                  <a:prstClr val="white"/>
                </a:solidFill>
              </a:rPr>
              <a:t> ~]#init  5</a:t>
            </a:r>
            <a:endParaRPr lang="en-US" altLang="zh-CN" sz="2000">
              <a:solidFill>
                <a:prstClr val="white"/>
              </a:solidFill>
            </a:endParaRPr>
          </a:p>
          <a:p>
            <a:pPr lvl="1">
              <a:buNone/>
            </a:pPr>
            <a:endParaRPr lang="en-US" altLang="zh-CN" sz="1800"/>
          </a:p>
          <a:p>
            <a:pPr lvl="1">
              <a:buNone/>
            </a:pPr>
            <a:endParaRPr lang="zh-CN" altLang="en-US"/>
          </a:p>
        </p:txBody>
      </p:sp>
      <p:pic>
        <p:nvPicPr>
          <p:cNvPr id="2051" name="Picture 3"/>
          <p:cNvPicPr>
            <a:picLocks noChangeAspect="1" noChangeArrowheads="1"/>
          </p:cNvPicPr>
          <p:nvPr/>
        </p:nvPicPr>
        <p:blipFill>
          <a:blip r:embed="rId2"/>
          <a:srcRect/>
          <a:stretch>
            <a:fillRect/>
          </a:stretch>
        </p:blipFill>
        <p:spPr bwMode="auto">
          <a:xfrm>
            <a:off x="6876256" y="4221088"/>
            <a:ext cx="2143140" cy="150019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2911566"/>
          </a:xfrm>
        </p:spPr>
        <p:txBody>
          <a:bodyPr/>
          <a:lstStyle/>
          <a:p>
            <a:r>
              <a:rPr lang="zh-CN" altLang="en-US"/>
              <a:t>案例</a:t>
            </a:r>
            <a:r>
              <a:rPr lang="en-US" altLang="zh-CN"/>
              <a:t>3</a:t>
            </a:r>
            <a:r>
              <a:rPr lang="zh-CN" altLang="en-US"/>
              <a:t>：不是所用的命令行界面运行级别都是</a:t>
            </a:r>
            <a:r>
              <a:rPr lang="en-US" altLang="zh-CN"/>
              <a:t>3</a:t>
            </a:r>
          </a:p>
          <a:p>
            <a:pPr>
              <a:buFont typeface="Wingdings" pitchFamily="2" charset="2"/>
              <a:buChar char="Ø"/>
            </a:pPr>
            <a:r>
              <a:rPr lang="zh-CN" altLang="en-US" sz="2000"/>
              <a:t>在案例</a:t>
            </a:r>
            <a:r>
              <a:rPr lang="en-US" altLang="zh-CN" sz="2000"/>
              <a:t>2</a:t>
            </a:r>
            <a:r>
              <a:rPr lang="zh-CN" altLang="en-US" sz="2000"/>
              <a:t>的基础上，回到图形桌面运行级别后，按下</a:t>
            </a:r>
            <a:r>
              <a:rPr lang="en-US" altLang="zh-CN" sz="2000"/>
              <a:t>ctrl+alt+F2</a:t>
            </a:r>
            <a:r>
              <a:rPr lang="zh-CN" altLang="en-US" sz="2000"/>
              <a:t>，显示进入命令行界面，登录后运行命令：</a:t>
            </a:r>
            <a:endParaRPr lang="en-US" altLang="zh-CN" sz="2000"/>
          </a:p>
          <a:p>
            <a:pPr lvl="1">
              <a:buNone/>
            </a:pPr>
            <a:r>
              <a:rPr lang="en-US" altLang="zh-CN" sz="1800"/>
              <a:t>[</a:t>
            </a:r>
            <a:r>
              <a:rPr lang="en-US" altLang="zh-CN" sz="1800" err="1"/>
              <a:t>root@localhost</a:t>
            </a:r>
            <a:r>
              <a:rPr lang="en-US" altLang="zh-CN" sz="1800"/>
              <a:t> ~]# </a:t>
            </a:r>
            <a:r>
              <a:rPr lang="en-US" altLang="zh-CN" sz="1800" err="1"/>
              <a:t>runlevel</a:t>
            </a:r>
            <a:endParaRPr lang="en-US" altLang="zh-CN" sz="1800"/>
          </a:p>
          <a:p>
            <a:pPr lvl="1">
              <a:buNone/>
            </a:pPr>
            <a:r>
              <a:rPr lang="en-US" altLang="zh-CN" sz="1800"/>
              <a:t>3 5     #ctrl+alt+F7</a:t>
            </a:r>
            <a:r>
              <a:rPr lang="zh-CN" altLang="en-US" sz="1800"/>
              <a:t>可以再切换回到桌面</a:t>
            </a:r>
            <a:endParaRPr lang="en-US" altLang="zh-CN" sz="1800"/>
          </a:p>
          <a:p>
            <a:pPr>
              <a:buFont typeface="Wingdings" pitchFamily="2" charset="2"/>
              <a:buChar char="Ø"/>
            </a:pPr>
            <a:r>
              <a:rPr lang="zh-CN" altLang="en-US" sz="2000"/>
              <a:t>总结：级别通过 </a:t>
            </a:r>
            <a:r>
              <a:rPr lang="en-US" altLang="zh-CN" sz="2000"/>
              <a:t>“init </a:t>
            </a:r>
            <a:r>
              <a:rPr lang="zh-CN" altLang="en-US" sz="2000"/>
              <a:t>运行级别</a:t>
            </a:r>
            <a:r>
              <a:rPr lang="en-US" altLang="zh-CN" sz="2000"/>
              <a:t>”</a:t>
            </a:r>
            <a:r>
              <a:rPr lang="zh-CN" altLang="en-US" sz="2000"/>
              <a:t>来进行切换。运行级别是相对系统而言的，切换运行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2603790"/>
          </a:xfrm>
        </p:spPr>
        <p:txBody>
          <a:bodyPr/>
          <a:lstStyle/>
          <a:p>
            <a:r>
              <a:rPr lang="en-US" altLang="zh-CN"/>
              <a:t>1.</a:t>
            </a:r>
            <a:r>
              <a:rPr lang="zh-CN" altLang="en-US"/>
              <a:t>简要介绍</a:t>
            </a:r>
            <a:endParaRPr lang="en-US" altLang="zh-CN"/>
          </a:p>
          <a:p>
            <a:r>
              <a:rPr lang="en-US" altLang="zh-CN"/>
              <a:t>2.</a:t>
            </a:r>
            <a:r>
              <a:rPr lang="zh-CN" altLang="en-US"/>
              <a:t>特点</a:t>
            </a:r>
            <a:endParaRPr lang="en-US" altLang="zh-CN"/>
          </a:p>
          <a:p>
            <a:r>
              <a:rPr lang="en-US" altLang="zh-CN"/>
              <a:t>3.</a:t>
            </a:r>
            <a:r>
              <a:rPr lang="zh-CN" altLang="en-US"/>
              <a:t>系统分析图</a:t>
            </a:r>
            <a:endParaRPr lang="en-US" altLang="zh-CN"/>
          </a:p>
          <a:p>
            <a:r>
              <a:rPr lang="en-US" altLang="zh-CN"/>
              <a:t>4.</a:t>
            </a:r>
            <a:r>
              <a:rPr lang="zh-CN" altLang="en-US"/>
              <a:t>发行版</a:t>
            </a:r>
            <a:r>
              <a:rPr lang="en-US" altLang="zh-CN"/>
              <a:t>(</a:t>
            </a:r>
            <a:r>
              <a:rPr lang="en-US" altLang="zh-CN" b="1"/>
              <a:t>distribution</a:t>
            </a:r>
            <a:r>
              <a:rPr lang="en-US" altLang="zh-CN"/>
              <a:t>)</a:t>
            </a:r>
            <a:r>
              <a:rPr lang="zh-CN" altLang="en-US"/>
              <a:t>以及应用领域</a:t>
            </a:r>
            <a:endParaRPr lang="en-US" altLang="zh-CN"/>
          </a:p>
          <a:p>
            <a:r>
              <a:rPr lang="en-US" altLang="zh-CN"/>
              <a:t>5.Linux</a:t>
            </a:r>
            <a:r>
              <a:rPr lang="zh-CN" altLang="en-US"/>
              <a:t> </a:t>
            </a:r>
            <a:r>
              <a:rPr lang="en-US" altLang="zh-CN"/>
              <a:t>VS Windows</a:t>
            </a:r>
            <a:endParaRPr lang="zh-CN" altLang="en-US"/>
          </a:p>
        </p:txBody>
      </p:sp>
    </p:spTree>
    <p:extLst>
      <p:ext uri="{BB962C8B-B14F-4D97-AF65-F5344CB8AC3E}">
        <p14:creationId xmlns:p14="http://schemas.microsoft.com/office/powerpoint/2010/main" val="2611568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3853363"/>
          </a:xfrm>
        </p:spPr>
        <p:txBody>
          <a:bodyPr/>
          <a:lstStyle/>
          <a:p>
            <a:r>
              <a:rPr lang="zh-CN" altLang="en-US"/>
              <a:t>运行级别有何作用？</a:t>
            </a:r>
            <a:endParaRPr lang="en-US" altLang="zh-CN"/>
          </a:p>
          <a:p>
            <a:pPr>
              <a:buFont typeface="Wingdings" pitchFamily="2" charset="2"/>
              <a:buChar char="Ø"/>
            </a:pPr>
            <a:r>
              <a:rPr lang="en-US" altLang="zh-CN" sz="2000"/>
              <a:t>1</a:t>
            </a:r>
            <a:r>
              <a:rPr lang="zh-CN" altLang="en-US" sz="2000"/>
              <a:t>、重启</a:t>
            </a:r>
            <a:endParaRPr lang="en-US" altLang="zh-CN" sz="2000"/>
          </a:p>
          <a:p>
            <a:pPr lvl="1">
              <a:buNone/>
            </a:pPr>
            <a:r>
              <a:rPr lang="en-US" altLang="zh-CN" sz="1800"/>
              <a:t>[</a:t>
            </a:r>
            <a:r>
              <a:rPr lang="en-US" altLang="zh-CN" sz="1800" err="1"/>
              <a:t>root@localhost</a:t>
            </a:r>
            <a:r>
              <a:rPr lang="en-US" altLang="zh-CN" sz="1800"/>
              <a:t> ~]# </a:t>
            </a:r>
            <a:r>
              <a:rPr lang="en-US" altLang="zh-CN" sz="1800" err="1"/>
              <a:t>reboot^C</a:t>
            </a:r>
            <a:endParaRPr lang="en-US" altLang="zh-CN" sz="1800"/>
          </a:p>
          <a:p>
            <a:pPr lvl="1">
              <a:buNone/>
            </a:pPr>
            <a:r>
              <a:rPr lang="en-US" altLang="zh-CN" sz="1800"/>
              <a:t>[</a:t>
            </a:r>
            <a:r>
              <a:rPr lang="en-US" altLang="zh-CN" sz="1800" err="1"/>
              <a:t>root@localhost</a:t>
            </a:r>
            <a:r>
              <a:rPr lang="en-US" altLang="zh-CN" sz="1800"/>
              <a:t> ~]# shutdown -r </a:t>
            </a:r>
            <a:r>
              <a:rPr lang="en-US" altLang="zh-CN" sz="1800" err="1"/>
              <a:t>now^C</a:t>
            </a:r>
            <a:endParaRPr lang="en-US" altLang="zh-CN" sz="1800"/>
          </a:p>
          <a:p>
            <a:pPr lvl="1">
              <a:buNone/>
            </a:pPr>
            <a:r>
              <a:rPr lang="en-US" altLang="zh-CN" sz="1800"/>
              <a:t>[</a:t>
            </a:r>
            <a:r>
              <a:rPr lang="en-US" altLang="zh-CN" sz="1800" err="1"/>
              <a:t>root@localhost</a:t>
            </a:r>
            <a:r>
              <a:rPr lang="en-US" altLang="zh-CN" sz="1800"/>
              <a:t> ~]# init 6^C</a:t>
            </a:r>
          </a:p>
          <a:p>
            <a:pPr>
              <a:buFont typeface="Wingdings" pitchFamily="2" charset="2"/>
              <a:buChar char="Ø"/>
            </a:pPr>
            <a:r>
              <a:rPr lang="en-US" altLang="zh-CN" sz="2000"/>
              <a:t>2</a:t>
            </a:r>
            <a:r>
              <a:rPr lang="zh-CN" altLang="en-US" sz="2000"/>
              <a:t>、服务器一般使用运行级别</a:t>
            </a:r>
            <a:r>
              <a:rPr lang="en-US" altLang="zh-CN" sz="2000"/>
              <a:t>3</a:t>
            </a:r>
            <a:r>
              <a:rPr lang="zh-CN" altLang="en-US" sz="2000"/>
              <a:t>，介绍图形界面包带来的资源浪费</a:t>
            </a:r>
            <a:endParaRPr lang="en-US" altLang="zh-CN" sz="2000"/>
          </a:p>
          <a:p>
            <a:pPr>
              <a:buFont typeface="Wingdings" pitchFamily="2" charset="2"/>
              <a:buChar char="Ø"/>
            </a:pPr>
            <a:r>
              <a:rPr lang="en-US" altLang="zh-CN" sz="2000"/>
              <a:t>3</a:t>
            </a:r>
            <a:r>
              <a:rPr lang="zh-CN" altLang="en-US" sz="2000"/>
              <a:t>、忘记密码，修改密码</a:t>
            </a:r>
            <a:endParaRPr lang="en-US" altLang="zh-CN" sz="2000"/>
          </a:p>
          <a:p>
            <a:pPr>
              <a:buFont typeface="Wingdings" pitchFamily="2" charset="2"/>
              <a:buChar char="Ø"/>
            </a:pPr>
            <a:r>
              <a:rPr lang="en-US" altLang="zh-CN" sz="2000"/>
              <a:t>4</a:t>
            </a:r>
            <a:r>
              <a:rPr lang="zh-CN" altLang="en-US" sz="2000"/>
              <a:t>、修改启动时默认的运行级别。</a:t>
            </a:r>
            <a:endParaRPr lang="en-US" altLang="zh-CN" sz="2000"/>
          </a:p>
          <a:p>
            <a:pPr>
              <a:buFont typeface="Wingdings" pitchFamily="2" charset="2"/>
              <a:buChar char="Ø"/>
            </a:pP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四、运行级别之密码恢复</a:t>
            </a:r>
          </a:p>
        </p:txBody>
      </p:sp>
      <p:sp>
        <p:nvSpPr>
          <p:cNvPr id="4" name="内容占位符 3"/>
          <p:cNvSpPr>
            <a:spLocks noGrp="1"/>
          </p:cNvSpPr>
          <p:nvPr>
            <p:ph sz="quarter" idx="10"/>
          </p:nvPr>
        </p:nvSpPr>
        <p:spPr>
          <a:xfrm>
            <a:off x="467545" y="1052736"/>
            <a:ext cx="8064896" cy="5299912"/>
          </a:xfrm>
        </p:spPr>
        <p:txBody>
          <a:bodyPr/>
          <a:lstStyle/>
          <a:p>
            <a:r>
              <a:rPr lang="en-US" err="1"/>
              <a:t>linux</a:t>
            </a:r>
            <a:r>
              <a:rPr lang="zh-CN" altLang="en-US"/>
              <a:t>系统忘记</a:t>
            </a:r>
            <a:r>
              <a:rPr lang="en-US"/>
              <a:t>root</a:t>
            </a:r>
            <a:r>
              <a:rPr lang="zh-CN" altLang="en-US"/>
              <a:t>密码的情况该怎么办呢？重新安装系统吗？当然不用！进入单用户模式更改一下</a:t>
            </a:r>
            <a:r>
              <a:rPr lang="en-US"/>
              <a:t>root</a:t>
            </a:r>
            <a:r>
              <a:rPr lang="zh-CN" altLang="en-US"/>
              <a:t>密码即可，操作步骤：</a:t>
            </a:r>
            <a:endParaRPr lang="en-US" altLang="zh-CN"/>
          </a:p>
          <a:p>
            <a:pPr>
              <a:buFont typeface="Wingdings" pitchFamily="2" charset="2"/>
              <a:buChar char="Ø"/>
            </a:pPr>
            <a:r>
              <a:rPr lang="en-US" altLang="zh-CN" sz="2000"/>
              <a:t>1</a:t>
            </a:r>
            <a:r>
              <a:rPr lang="zh-CN" altLang="en-US" sz="2000"/>
              <a:t>、重启系统  （</a:t>
            </a:r>
            <a:r>
              <a:rPr lang="en-US" altLang="zh-CN" sz="2000"/>
              <a:t> </a:t>
            </a:r>
            <a:r>
              <a:rPr lang="zh-CN" altLang="en-US" sz="2000"/>
              <a:t>物理重启、</a:t>
            </a:r>
            <a:r>
              <a:rPr lang="en-US" altLang="zh-CN" sz="2000"/>
              <a:t>reboot </a:t>
            </a:r>
            <a:r>
              <a:rPr lang="zh-CN" altLang="en-US" sz="2000"/>
              <a:t>或</a:t>
            </a:r>
            <a:r>
              <a:rPr lang="en-US" altLang="zh-CN" sz="2000"/>
              <a:t>init 6 </a:t>
            </a:r>
            <a:r>
              <a:rPr lang="zh-CN" altLang="en-US" sz="2000"/>
              <a:t>）</a:t>
            </a:r>
            <a:endParaRPr lang="en-US" altLang="zh-CN" sz="2000"/>
          </a:p>
          <a:p>
            <a:pPr>
              <a:buFont typeface="Wingdings" pitchFamily="2" charset="2"/>
              <a:buChar char="Ø"/>
            </a:pPr>
            <a:r>
              <a:rPr lang="en-US" altLang="zh-CN" sz="2000"/>
              <a:t>2</a:t>
            </a:r>
            <a:r>
              <a:rPr lang="zh-CN" altLang="en-US" sz="2000"/>
              <a:t>、出现右图时按</a:t>
            </a:r>
            <a:r>
              <a:rPr lang="en-US" altLang="zh-CN" sz="2000"/>
              <a:t>enter   </a:t>
            </a:r>
          </a:p>
          <a:p>
            <a:pPr>
              <a:buFont typeface="Wingdings" pitchFamily="2" charset="2"/>
              <a:buChar char="Ø"/>
            </a:pPr>
            <a:r>
              <a:rPr lang="en-US" altLang="zh-CN" sz="2000"/>
              <a:t>3</a:t>
            </a:r>
            <a:r>
              <a:rPr lang="zh-CN" altLang="en-US" sz="2000"/>
              <a:t>、右图界面：“</a:t>
            </a:r>
            <a:r>
              <a:rPr lang="en-US" altLang="zh-CN" sz="2000"/>
              <a:t>e</a:t>
            </a:r>
            <a:r>
              <a:rPr lang="zh-CN" altLang="en-US" sz="2000"/>
              <a:t>”</a:t>
            </a:r>
            <a:endParaRPr lang="en-US" altLang="zh-CN" sz="2000"/>
          </a:p>
          <a:p>
            <a:pPr>
              <a:buFont typeface="Wingdings" pitchFamily="2" charset="2"/>
              <a:buChar char="Ø"/>
            </a:pPr>
            <a:r>
              <a:rPr lang="en-US" altLang="zh-CN" sz="2000"/>
              <a:t>4</a:t>
            </a:r>
            <a:r>
              <a:rPr lang="zh-CN" altLang="en-US" sz="2000"/>
              <a:t>、右图界面：“</a:t>
            </a:r>
            <a:r>
              <a:rPr lang="en-US" altLang="zh-CN" sz="2000"/>
              <a:t>e</a:t>
            </a:r>
            <a:r>
              <a:rPr lang="zh-CN" altLang="en-US" sz="2000"/>
              <a:t>”</a:t>
            </a:r>
            <a:endParaRPr lang="en-US" altLang="zh-CN" sz="2000"/>
          </a:p>
          <a:p>
            <a:pPr>
              <a:buFont typeface="Wingdings" pitchFamily="2" charset="2"/>
              <a:buChar char="Ø"/>
            </a:pPr>
            <a:r>
              <a:rPr lang="en-US" altLang="zh-CN" sz="2000"/>
              <a:t>5</a:t>
            </a:r>
            <a:r>
              <a:rPr lang="zh-CN" altLang="en-US" sz="2000"/>
              <a:t>、右图所示代码尾部： </a:t>
            </a:r>
            <a:r>
              <a:rPr lang="en-US" altLang="zh-CN" sz="2000"/>
              <a:t>1 </a:t>
            </a:r>
            <a:r>
              <a:rPr lang="zh-CN" altLang="en-US" sz="2000"/>
              <a:t>然后回车</a:t>
            </a:r>
            <a:endParaRPr lang="en-US" altLang="zh-CN" sz="2000"/>
          </a:p>
          <a:p>
            <a:pPr>
              <a:buFont typeface="Wingdings" pitchFamily="2" charset="2"/>
              <a:buChar char="Ø"/>
            </a:pPr>
            <a:r>
              <a:rPr lang="en-US" altLang="zh-CN" sz="2000"/>
              <a:t>6</a:t>
            </a:r>
            <a:r>
              <a:rPr lang="zh-CN" altLang="en-US" sz="2000"/>
              <a:t>、按下：</a:t>
            </a:r>
            <a:r>
              <a:rPr lang="en-US" altLang="zh-CN" sz="2000"/>
              <a:t>”b”,</a:t>
            </a:r>
            <a:r>
              <a:rPr lang="zh-CN" altLang="en-US" sz="2000"/>
              <a:t>变进入单用户模式</a:t>
            </a:r>
            <a:endParaRPr lang="en-US" altLang="zh-CN" sz="2000"/>
          </a:p>
          <a:p>
            <a:pPr>
              <a:buFont typeface="Wingdings" pitchFamily="2" charset="2"/>
              <a:buChar char="Ø"/>
            </a:pPr>
            <a:r>
              <a:rPr lang="en-US" altLang="zh-CN" sz="2000"/>
              <a:t>7</a:t>
            </a:r>
            <a:r>
              <a:rPr lang="zh-CN" altLang="en-US" sz="2000"/>
              <a:t>、使用</a:t>
            </a:r>
            <a:r>
              <a:rPr lang="en-US" altLang="zh-CN" sz="2000" err="1"/>
              <a:t>passwd</a:t>
            </a:r>
            <a:r>
              <a:rPr lang="zh-CN" altLang="en-US" sz="2000"/>
              <a:t>命令修改密码</a:t>
            </a:r>
            <a:endParaRPr lang="en-US" altLang="zh-CN" sz="2000"/>
          </a:p>
          <a:p>
            <a:pPr>
              <a:buFont typeface="Wingdings" pitchFamily="2" charset="2"/>
              <a:buChar char="Ø"/>
            </a:pPr>
            <a:r>
              <a:rPr lang="en-US" altLang="zh-CN" sz="2000"/>
              <a:t>8</a:t>
            </a:r>
            <a:r>
              <a:rPr lang="zh-CN" altLang="en-US" sz="2000"/>
              <a:t>、重启后密码便被修改了。</a:t>
            </a:r>
            <a:endParaRPr lang="en-US" altLang="zh-CN" sz="2000"/>
          </a:p>
          <a:p>
            <a:pPr>
              <a:buFont typeface="Wingdings" pitchFamily="2" charset="2"/>
              <a:buChar char="Ø"/>
            </a:pPr>
            <a:endParaRPr lang="zh-CN" altLang="en-US" sz="2000"/>
          </a:p>
        </p:txBody>
      </p:sp>
      <p:pic>
        <p:nvPicPr>
          <p:cNvPr id="3075" name="Picture 3"/>
          <p:cNvPicPr>
            <a:picLocks noChangeAspect="1" noChangeArrowheads="1"/>
          </p:cNvPicPr>
          <p:nvPr/>
        </p:nvPicPr>
        <p:blipFill>
          <a:blip r:embed="rId2"/>
          <a:srcRect/>
          <a:stretch>
            <a:fillRect/>
          </a:stretch>
        </p:blipFill>
        <p:spPr bwMode="auto">
          <a:xfrm>
            <a:off x="5143504" y="2857496"/>
            <a:ext cx="3771900" cy="685800"/>
          </a:xfrm>
          <a:prstGeom prst="rect">
            <a:avLst/>
          </a:prstGeom>
          <a:noFill/>
          <a:ln w="9525">
            <a:noFill/>
            <a:miter lim="800000"/>
            <a:headEnd/>
            <a:tailEnd/>
          </a:ln>
          <a:effectLst/>
        </p:spPr>
      </p:pic>
      <p:pic>
        <p:nvPicPr>
          <p:cNvPr id="7" name="图片 6"/>
          <p:cNvPicPr/>
          <p:nvPr/>
        </p:nvPicPr>
        <p:blipFill>
          <a:blip r:embed="rId3"/>
          <a:srcRect r="54177" b="6379"/>
          <a:stretch>
            <a:fillRect/>
          </a:stretch>
        </p:blipFill>
        <p:spPr>
          <a:xfrm>
            <a:off x="5143504" y="3714752"/>
            <a:ext cx="2416822" cy="428628"/>
          </a:xfrm>
          <a:prstGeom prst="rect">
            <a:avLst/>
          </a:prstGeom>
        </p:spPr>
      </p:pic>
      <p:pic>
        <p:nvPicPr>
          <p:cNvPr id="8" name="图片 7"/>
          <p:cNvPicPr/>
          <p:nvPr/>
        </p:nvPicPr>
        <p:blipFill>
          <a:blip r:embed="rId4"/>
          <a:srcRect t="22102" r="26860" b="11591"/>
          <a:stretch>
            <a:fillRect/>
          </a:stretch>
        </p:blipFill>
        <p:spPr>
          <a:xfrm>
            <a:off x="4857752" y="4214818"/>
            <a:ext cx="3857652" cy="428628"/>
          </a:xfrm>
          <a:prstGeom prst="rect">
            <a:avLst/>
          </a:prstGeom>
        </p:spPr>
      </p:pic>
      <p:pic>
        <p:nvPicPr>
          <p:cNvPr id="9" name="图片 8"/>
          <p:cNvPicPr/>
          <p:nvPr/>
        </p:nvPicPr>
        <p:blipFill>
          <a:blip r:embed="rId5"/>
          <a:srcRect/>
          <a:stretch>
            <a:fillRect/>
          </a:stretch>
        </p:blipFill>
        <p:spPr bwMode="auto">
          <a:xfrm>
            <a:off x="4929190" y="4714884"/>
            <a:ext cx="3086100" cy="438150"/>
          </a:xfrm>
          <a:prstGeom prst="rect">
            <a:avLst/>
          </a:prstGeom>
          <a:noFill/>
          <a:ln w="9525">
            <a:noFill/>
            <a:miter lim="800000"/>
            <a:headEnd/>
            <a:tailEnd/>
          </a:ln>
        </p:spPr>
      </p:pic>
      <p:pic>
        <p:nvPicPr>
          <p:cNvPr id="3077" name="Picture 5"/>
          <p:cNvPicPr>
            <a:picLocks noChangeAspect="1" noChangeArrowheads="1"/>
          </p:cNvPicPr>
          <p:nvPr/>
        </p:nvPicPr>
        <p:blipFill>
          <a:blip r:embed="rId6"/>
          <a:srcRect/>
          <a:stretch>
            <a:fillRect/>
          </a:stretch>
        </p:blipFill>
        <p:spPr bwMode="auto">
          <a:xfrm>
            <a:off x="4956502" y="5232034"/>
            <a:ext cx="2790825" cy="48577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四、运行级别之密码恢复</a:t>
            </a:r>
          </a:p>
        </p:txBody>
      </p:sp>
      <p:sp>
        <p:nvSpPr>
          <p:cNvPr id="3" name="内容占位符 2"/>
          <p:cNvSpPr>
            <a:spLocks noGrp="1"/>
          </p:cNvSpPr>
          <p:nvPr>
            <p:ph sz="quarter" idx="10"/>
          </p:nvPr>
        </p:nvSpPr>
        <p:spPr>
          <a:xfrm>
            <a:off x="467545" y="1052736"/>
            <a:ext cx="8064896" cy="3490186"/>
          </a:xfrm>
        </p:spPr>
        <p:txBody>
          <a:bodyPr/>
          <a:lstStyle/>
          <a:p>
            <a:r>
              <a:rPr lang="zh-CN" altLang="en-US"/>
              <a:t>密码恢复总结：</a:t>
            </a:r>
            <a:endParaRPr lang="en-US" altLang="zh-CN"/>
          </a:p>
          <a:p>
            <a:pPr>
              <a:buFont typeface="Wingdings" pitchFamily="2" charset="2"/>
              <a:buChar char="Ø"/>
            </a:pPr>
            <a:r>
              <a:rPr lang="en-US" altLang="zh-CN" sz="2000"/>
              <a:t>1</a:t>
            </a:r>
            <a:r>
              <a:rPr lang="zh-CN" altLang="en-US" sz="2000"/>
              <a:t>、启动</a:t>
            </a:r>
            <a:r>
              <a:rPr lang="en-US" altLang="zh-CN" sz="2000"/>
              <a:t>/</a:t>
            </a:r>
            <a:r>
              <a:rPr lang="zh-CN" altLang="en-US" sz="2000"/>
              <a:t>重启系统</a:t>
            </a:r>
            <a:endParaRPr lang="en-US" altLang="zh-CN" sz="2000"/>
          </a:p>
          <a:p>
            <a:pPr>
              <a:buFont typeface="Wingdings" pitchFamily="2" charset="2"/>
              <a:buChar char="Ø"/>
            </a:pPr>
            <a:r>
              <a:rPr lang="en-US" altLang="zh-CN" sz="2000"/>
              <a:t>2</a:t>
            </a:r>
            <a:r>
              <a:rPr lang="zh-CN" altLang="en-US" sz="2000"/>
              <a:t>、按</a:t>
            </a:r>
            <a:r>
              <a:rPr lang="en-US" altLang="zh-CN" sz="2000"/>
              <a:t>enter</a:t>
            </a:r>
            <a:r>
              <a:rPr lang="zh-CN" altLang="en-US" sz="2000"/>
              <a:t>键</a:t>
            </a:r>
            <a:endParaRPr lang="en-US" altLang="zh-CN" sz="2000"/>
          </a:p>
          <a:p>
            <a:pPr>
              <a:buFont typeface="Wingdings" pitchFamily="2" charset="2"/>
              <a:buChar char="Ø"/>
            </a:pPr>
            <a:r>
              <a:rPr lang="en-US" altLang="zh-CN" sz="2000"/>
              <a:t>3</a:t>
            </a:r>
            <a:r>
              <a:rPr lang="zh-CN" altLang="en-US" sz="2000"/>
              <a:t>、在</a:t>
            </a:r>
            <a:r>
              <a:rPr lang="en-US" altLang="zh-CN" sz="2000"/>
              <a:t>grub</a:t>
            </a:r>
            <a:r>
              <a:rPr lang="zh-CN" altLang="en-US" sz="2000"/>
              <a:t>引导界面下按</a:t>
            </a:r>
            <a:r>
              <a:rPr lang="en-US" altLang="zh-CN" sz="2000"/>
              <a:t>e,</a:t>
            </a:r>
            <a:r>
              <a:rPr lang="zh-CN" altLang="en-US" sz="2000"/>
              <a:t>进入</a:t>
            </a:r>
            <a:r>
              <a:rPr lang="en-US" altLang="zh-CN" sz="2000"/>
              <a:t>grub</a:t>
            </a:r>
            <a:r>
              <a:rPr lang="zh-CN" altLang="en-US" sz="2000"/>
              <a:t>菜单模式</a:t>
            </a:r>
            <a:endParaRPr lang="en-US" altLang="zh-CN" sz="2000"/>
          </a:p>
          <a:p>
            <a:pPr>
              <a:buFont typeface="Wingdings" pitchFamily="2" charset="2"/>
              <a:buChar char="Ø"/>
            </a:pPr>
            <a:r>
              <a:rPr lang="en-US" altLang="zh-CN" sz="2000"/>
              <a:t>4</a:t>
            </a:r>
            <a:r>
              <a:rPr lang="zh-CN" altLang="en-US" sz="2000"/>
              <a:t>、在</a:t>
            </a:r>
            <a:r>
              <a:rPr lang="en-US" altLang="zh-CN" sz="2000"/>
              <a:t>kernel</a:t>
            </a:r>
            <a:r>
              <a:rPr lang="zh-CN" altLang="en-US" sz="2000"/>
              <a:t>这一行，继续按</a:t>
            </a:r>
            <a:r>
              <a:rPr lang="en-US" altLang="zh-CN" sz="2000"/>
              <a:t>e,</a:t>
            </a:r>
            <a:r>
              <a:rPr lang="zh-CN" altLang="en-US" sz="2000"/>
              <a:t>出现编辑界面，最后加上“空格</a:t>
            </a:r>
            <a:r>
              <a:rPr lang="en-US" altLang="zh-CN" sz="2000"/>
              <a:t>1</a:t>
            </a:r>
            <a:r>
              <a:rPr lang="zh-CN" altLang="en-US" sz="2000"/>
              <a:t>”，回车</a:t>
            </a:r>
            <a:endParaRPr lang="en-US" altLang="zh-CN" sz="2000"/>
          </a:p>
          <a:p>
            <a:pPr>
              <a:buFont typeface="Wingdings" pitchFamily="2" charset="2"/>
              <a:buChar char="Ø"/>
            </a:pPr>
            <a:r>
              <a:rPr lang="en-US" altLang="zh-CN" sz="2000"/>
              <a:t>5</a:t>
            </a:r>
            <a:r>
              <a:rPr lang="zh-CN" altLang="en-US" sz="2000"/>
              <a:t>、在</a:t>
            </a:r>
            <a:r>
              <a:rPr lang="en-US" altLang="zh-CN" sz="2000"/>
              <a:t>kernel</a:t>
            </a:r>
            <a:r>
              <a:rPr lang="zh-CN" altLang="en-US" sz="2000"/>
              <a:t>这一行上，按</a:t>
            </a:r>
            <a:r>
              <a:rPr lang="en-US" altLang="zh-CN" sz="2000"/>
              <a:t>b</a:t>
            </a:r>
            <a:r>
              <a:rPr lang="zh-CN" altLang="en-US" sz="2000"/>
              <a:t>启动系统进入单用户密码</a:t>
            </a:r>
            <a:endParaRPr lang="en-US" altLang="zh-CN" sz="2000"/>
          </a:p>
          <a:p>
            <a:pPr>
              <a:buFont typeface="Wingdings" pitchFamily="2" charset="2"/>
              <a:buChar char="Ø"/>
            </a:pPr>
            <a:r>
              <a:rPr lang="en-US" altLang="zh-CN" sz="2000"/>
              <a:t>6</a:t>
            </a:r>
            <a:r>
              <a:rPr lang="zh-CN" altLang="en-US" sz="2000"/>
              <a:t>、使用</a:t>
            </a:r>
            <a:r>
              <a:rPr lang="en-US" altLang="zh-CN" sz="2000" err="1"/>
              <a:t>passwd</a:t>
            </a:r>
            <a:r>
              <a:rPr lang="zh-CN" altLang="en-US" sz="2000"/>
              <a:t>修改密码后，</a:t>
            </a:r>
            <a:r>
              <a:rPr lang="en-US" altLang="zh-CN" sz="2000"/>
              <a:t>reboot</a:t>
            </a:r>
            <a:r>
              <a:rPr lang="zh-CN" altLang="en-US" sz="2000"/>
              <a:t>重启即可。</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四、运行级别之密码恢复</a:t>
            </a:r>
          </a:p>
        </p:txBody>
      </p:sp>
      <p:sp>
        <p:nvSpPr>
          <p:cNvPr id="3" name="内容占位符 2"/>
          <p:cNvSpPr>
            <a:spLocks noGrp="1"/>
          </p:cNvSpPr>
          <p:nvPr>
            <p:ph sz="quarter" idx="10"/>
          </p:nvPr>
        </p:nvSpPr>
        <p:spPr>
          <a:xfrm>
            <a:off x="539552" y="973736"/>
            <a:ext cx="8064896" cy="1421928"/>
          </a:xfrm>
        </p:spPr>
        <p:txBody>
          <a:bodyPr/>
          <a:lstStyle/>
          <a:p>
            <a:r>
              <a:rPr lang="zh-CN" altLang="en-US"/>
              <a:t>思考：修改密码案例中，</a:t>
            </a:r>
            <a:r>
              <a:rPr lang="en-US" altLang="zh-CN"/>
              <a:t>root</a:t>
            </a:r>
            <a:r>
              <a:rPr lang="zh-CN" altLang="en-US"/>
              <a:t>密码都可以被修改，这样是不是网络中所有的</a:t>
            </a:r>
            <a:r>
              <a:rPr lang="en-US" altLang="zh-CN"/>
              <a:t>Linux</a:t>
            </a:r>
            <a:r>
              <a:rPr lang="zh-CN" altLang="en-US"/>
              <a:t>主机都可以被修改</a:t>
            </a:r>
            <a:r>
              <a:rPr lang="en-US" altLang="zh-CN"/>
              <a:t>root</a:t>
            </a:r>
            <a:r>
              <a:rPr lang="zh-CN" altLang="en-US"/>
              <a:t>密码后登录了？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四、运行级别</a:t>
            </a:r>
          </a:p>
        </p:txBody>
      </p:sp>
      <p:sp>
        <p:nvSpPr>
          <p:cNvPr id="3" name="内容占位符 2"/>
          <p:cNvSpPr>
            <a:spLocks noGrp="1"/>
          </p:cNvSpPr>
          <p:nvPr>
            <p:ph sz="quarter" idx="10"/>
          </p:nvPr>
        </p:nvSpPr>
        <p:spPr>
          <a:xfrm>
            <a:off x="467545" y="1052736"/>
            <a:ext cx="8064896" cy="3921073"/>
          </a:xfrm>
        </p:spPr>
        <p:txBody>
          <a:bodyPr/>
          <a:lstStyle/>
          <a:p>
            <a:r>
              <a:rPr lang="zh-CN" altLang="en-US"/>
              <a:t>为什么每次启动都是默认进图形界面？</a:t>
            </a:r>
            <a:endParaRPr lang="en-US" altLang="zh-CN"/>
          </a:p>
          <a:p>
            <a:pPr>
              <a:buFont typeface="Wingdings" pitchFamily="2" charset="2"/>
              <a:buChar char="Ø"/>
            </a:pPr>
            <a:r>
              <a:rPr lang="zh-CN" altLang="en-US" sz="2000"/>
              <a:t>这是因为在</a:t>
            </a:r>
            <a:r>
              <a:rPr lang="en-US" altLang="zh-CN" sz="2000"/>
              <a:t>/etc/</a:t>
            </a:r>
            <a:r>
              <a:rPr lang="en-US" altLang="zh-CN" sz="2000" err="1"/>
              <a:t>inittab</a:t>
            </a:r>
            <a:r>
              <a:rPr lang="zh-CN" altLang="en-US" sz="2000"/>
              <a:t>文件中配置的默认运行级别为</a:t>
            </a:r>
            <a:r>
              <a:rPr lang="en-US" altLang="zh-CN" sz="2000"/>
              <a:t>5</a:t>
            </a:r>
            <a:r>
              <a:rPr lang="zh-CN" altLang="en-US" sz="2000"/>
              <a:t>，可以将它改为</a:t>
            </a:r>
            <a:r>
              <a:rPr lang="en-US" altLang="zh-CN" sz="2000"/>
              <a:t>3</a:t>
            </a:r>
            <a:r>
              <a:rPr lang="zh-CN" altLang="en-US" sz="2000"/>
              <a:t>，以后启动就自动进入命令行运行级别了。</a:t>
            </a:r>
            <a:endParaRPr lang="en-US" altLang="zh-CN" sz="2000"/>
          </a:p>
          <a:p>
            <a:pPr>
              <a:buFont typeface="Wingdings" pitchFamily="2" charset="2"/>
              <a:buChar char="Ø"/>
            </a:pPr>
            <a:r>
              <a:rPr lang="en-US" altLang="zh-CN" sz="2000"/>
              <a:t>[</a:t>
            </a:r>
            <a:r>
              <a:rPr lang="en-US" altLang="zh-CN" sz="2000" err="1"/>
              <a:t>root@localhost</a:t>
            </a:r>
            <a:r>
              <a:rPr lang="en-US" altLang="zh-CN" sz="2000"/>
              <a:t> ~]# vim /etc/</a:t>
            </a:r>
            <a:r>
              <a:rPr lang="en-US" altLang="zh-CN" sz="2000" err="1"/>
              <a:t>inittab</a:t>
            </a:r>
            <a:endParaRPr lang="en-US" altLang="zh-CN" sz="2000"/>
          </a:p>
          <a:p>
            <a:pPr>
              <a:buFont typeface="Wingdings" pitchFamily="2" charset="2"/>
              <a:buChar char="Ø"/>
            </a:pPr>
            <a:endParaRPr lang="en-US" altLang="zh-CN" sz="2000"/>
          </a:p>
          <a:p>
            <a:pPr>
              <a:buFont typeface="Wingdings" pitchFamily="2" charset="2"/>
              <a:buChar char="Ø"/>
            </a:pPr>
            <a:endParaRPr lang="en-US" altLang="zh-CN" sz="2000"/>
          </a:p>
          <a:p>
            <a:pPr>
              <a:buFont typeface="Wingdings" pitchFamily="2" charset="2"/>
              <a:buChar char="Ø"/>
            </a:pPr>
            <a:endParaRPr lang="en-US" altLang="zh-CN" sz="2000"/>
          </a:p>
          <a:p>
            <a:pPr>
              <a:buFont typeface="Wingdings" pitchFamily="2" charset="2"/>
              <a:buChar char="Ø"/>
            </a:pPr>
            <a:r>
              <a:rPr lang="zh-CN" altLang="en-US" sz="2000"/>
              <a:t>改为</a:t>
            </a:r>
            <a:r>
              <a:rPr lang="en-US" altLang="zh-CN" sz="2000"/>
              <a:t>3</a:t>
            </a:r>
            <a:r>
              <a:rPr lang="zh-CN" altLang="en-US" sz="2000"/>
              <a:t>后，保存；重启。便改为每次启动进入命令行运行级别了。</a:t>
            </a:r>
            <a:endParaRPr lang="en-US" altLang="zh-CN" sz="2000"/>
          </a:p>
          <a:p>
            <a:pPr>
              <a:buFont typeface="Wingdings" pitchFamily="2" charset="2"/>
              <a:buChar char="Ø"/>
            </a:pPr>
            <a:endParaRPr lang="en-US" altLang="zh-CN" sz="2000"/>
          </a:p>
        </p:txBody>
      </p:sp>
      <p:pic>
        <p:nvPicPr>
          <p:cNvPr id="4098" name="Picture 2"/>
          <p:cNvPicPr>
            <a:picLocks noChangeAspect="1" noChangeArrowheads="1"/>
          </p:cNvPicPr>
          <p:nvPr/>
        </p:nvPicPr>
        <p:blipFill>
          <a:blip r:embed="rId2"/>
          <a:srcRect/>
          <a:stretch>
            <a:fillRect/>
          </a:stretch>
        </p:blipFill>
        <p:spPr bwMode="auto">
          <a:xfrm>
            <a:off x="1000100" y="2857496"/>
            <a:ext cx="4218602" cy="85725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Tree>
    <p:extLst>
      <p:ext uri="{BB962C8B-B14F-4D97-AF65-F5344CB8AC3E}">
        <p14:creationId xmlns:p14="http://schemas.microsoft.com/office/powerpoint/2010/main" val="1116255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r>
              <a:rPr lang="en-US" altLang="zh-CN"/>
              <a:t>-</a:t>
            </a:r>
            <a:r>
              <a:rPr lang="zh-CN" altLang="en-US"/>
              <a:t>引入</a:t>
            </a:r>
          </a:p>
        </p:txBody>
      </p:sp>
      <p:sp>
        <p:nvSpPr>
          <p:cNvPr id="3" name="内容占位符 2"/>
          <p:cNvSpPr>
            <a:spLocks noGrp="1"/>
          </p:cNvSpPr>
          <p:nvPr>
            <p:ph sz="quarter" idx="10"/>
          </p:nvPr>
        </p:nvSpPr>
        <p:spPr>
          <a:xfrm>
            <a:off x="467545" y="1052736"/>
            <a:ext cx="8064896" cy="4672048"/>
          </a:xfrm>
        </p:spPr>
        <p:txBody>
          <a:bodyPr/>
          <a:lstStyle/>
          <a:p>
            <a:endParaRPr lang="en-US" altLang="zh-CN"/>
          </a:p>
          <a:p>
            <a:endParaRPr lang="en-US"/>
          </a:p>
          <a:p>
            <a:endParaRPr lang="en-US"/>
          </a:p>
          <a:p>
            <a:endParaRPr lang="en-US"/>
          </a:p>
          <a:p>
            <a:endParaRPr lang="en-US"/>
          </a:p>
          <a:p>
            <a:endParaRPr lang="en-US"/>
          </a:p>
          <a:p>
            <a:endParaRPr lang="en-US"/>
          </a:p>
          <a:p>
            <a:endParaRPr lang="en-US"/>
          </a:p>
          <a:p>
            <a:endParaRPr lang="en-US"/>
          </a:p>
        </p:txBody>
      </p:sp>
      <p:pic>
        <p:nvPicPr>
          <p:cNvPr id="1026" name="Picture 2"/>
          <p:cNvPicPr>
            <a:picLocks noChangeAspect="1" noChangeArrowheads="1"/>
          </p:cNvPicPr>
          <p:nvPr/>
        </p:nvPicPr>
        <p:blipFill>
          <a:blip r:embed="rId2"/>
          <a:srcRect/>
          <a:stretch>
            <a:fillRect/>
          </a:stretch>
        </p:blipFill>
        <p:spPr bwMode="auto">
          <a:xfrm>
            <a:off x="467544" y="1308102"/>
            <a:ext cx="5800725" cy="2305050"/>
          </a:xfrm>
          <a:prstGeom prst="rect">
            <a:avLst/>
          </a:prstGeom>
          <a:noFill/>
          <a:ln w="9525">
            <a:noFill/>
            <a:miter lim="800000"/>
            <a:headEnd/>
            <a:tailEnd/>
          </a:ln>
          <a:effectLst/>
        </p:spPr>
      </p:pic>
      <p:pic>
        <p:nvPicPr>
          <p:cNvPr id="5" name="图片 4" descr="win2.jpg"/>
          <p:cNvPicPr>
            <a:picLocks noChangeAspect="1"/>
          </p:cNvPicPr>
          <p:nvPr/>
        </p:nvPicPr>
        <p:blipFill>
          <a:blip r:embed="rId3"/>
          <a:stretch>
            <a:fillRect/>
          </a:stretch>
        </p:blipFill>
        <p:spPr>
          <a:xfrm>
            <a:off x="2357422" y="3571876"/>
            <a:ext cx="5934075" cy="2466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2363724"/>
          </a:xfrm>
        </p:spPr>
        <p:txBody>
          <a:bodyPr/>
          <a:lstStyle/>
          <a:p>
            <a:r>
              <a:rPr lang="zh-CN" altLang="en-US"/>
              <a:t>概念讲解</a:t>
            </a:r>
            <a:endParaRPr lang="en-US" altLang="zh-CN"/>
          </a:p>
          <a:p>
            <a:pPr>
              <a:buFont typeface="Wingdings" pitchFamily="2" charset="2"/>
              <a:buChar char="Ø"/>
            </a:pPr>
            <a:r>
              <a:rPr lang="zh-CN" altLang="en-US" sz="1800"/>
              <a:t>用户：由于</a:t>
            </a:r>
            <a:r>
              <a:rPr lang="en-US" sz="1800"/>
              <a:t>Linux</a:t>
            </a:r>
            <a:r>
              <a:rPr lang="zh-CN" altLang="en-US" sz="1800"/>
              <a:t>是多用户</a:t>
            </a:r>
            <a:r>
              <a:rPr lang="en-US" sz="1800"/>
              <a:t>,</a:t>
            </a:r>
            <a:r>
              <a:rPr lang="zh-CN" altLang="en-US" sz="1800"/>
              <a:t>多任务的操作系统</a:t>
            </a:r>
            <a:r>
              <a:rPr lang="en-US" sz="1800"/>
              <a:t>,</a:t>
            </a:r>
            <a:r>
              <a:rPr lang="zh-CN" altLang="en-US" sz="1800"/>
              <a:t>为此</a:t>
            </a:r>
            <a:r>
              <a:rPr lang="en-US" sz="1800"/>
              <a:t>,</a:t>
            </a:r>
            <a:r>
              <a:rPr lang="zh-CN" altLang="en-US" sz="1800"/>
              <a:t>会经常有多个用户同时使用某一台主机。为了考虑每个用户的隐私安全以及每个用户特殊的工作环境</a:t>
            </a:r>
            <a:r>
              <a:rPr lang="en-US" sz="1800"/>
              <a:t>,</a:t>
            </a:r>
            <a:r>
              <a:rPr lang="zh-CN" altLang="en-US" sz="1800"/>
              <a:t>设计了文件所有者这个概念，而文件所有者就是文件所属的用户。</a:t>
            </a:r>
            <a:r>
              <a:rPr lang="zh-CN" altLang="en-US" sz="1200"/>
              <a:t>情书</a:t>
            </a:r>
            <a:endParaRPr lang="en-US" altLang="zh-CN" sz="1200"/>
          </a:p>
          <a:p>
            <a:pPr>
              <a:buFont typeface="Wingdings" pitchFamily="2" charset="2"/>
              <a:buChar char="Ø"/>
            </a:pPr>
            <a:r>
              <a:rPr lang="zh-CN" altLang="en-US" sz="1800"/>
              <a:t>用户组：为了团队共享某些资源而设计的  </a:t>
            </a:r>
            <a:r>
              <a:rPr lang="zh-CN" altLang="en-US" sz="1200"/>
              <a:t>三国、大毛  见文档</a:t>
            </a:r>
            <a:endParaRPr lang="en-US" altLang="zh-CN" sz="1200"/>
          </a:p>
          <a:p>
            <a:pPr>
              <a:buFont typeface="Wingdings" pitchFamily="2" charset="2"/>
              <a:buChar char="Ø"/>
            </a:pPr>
            <a:r>
              <a:rPr lang="zh-CN" altLang="en-US" sz="1800"/>
              <a:t>其他用户</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3194721"/>
          </a:xfrm>
        </p:spPr>
        <p:txBody>
          <a:bodyPr/>
          <a:lstStyle/>
          <a:p>
            <a:r>
              <a:rPr lang="zh-CN" altLang="zh-CN" sz="1800"/>
              <a:t>案例：假如当你将的给你心意的女神写了封</a:t>
            </a:r>
            <a:r>
              <a:rPr lang="en-US" altLang="zh-CN" sz="1800"/>
              <a:t>Email</a:t>
            </a:r>
            <a:r>
              <a:rPr lang="zh-CN" altLang="zh-CN" sz="1800"/>
              <a:t>情书转存成了文件之后，放在你自己的主文件夹中，你总不希望被其他人看见自己的情书吧？这个时候你就可以把该文件设置成只有所有者才能查看和修改该文件的内容，那么即使其他人知道你这个相当有趣的文件，不过由于你设置适当权限，所以其他人自然不知道该文件的具体内容。</a:t>
            </a:r>
            <a:endParaRPr lang="en-US" altLang="zh-CN" sz="1800"/>
          </a:p>
          <a:p>
            <a:r>
              <a:rPr lang="zh-CN" altLang="zh-CN" sz="1800"/>
              <a:t>由于</a:t>
            </a:r>
            <a:r>
              <a:rPr lang="en-US" altLang="zh-CN" sz="1800"/>
              <a:t>Linux</a:t>
            </a:r>
            <a:r>
              <a:rPr lang="zh-CN" altLang="zh-CN" sz="1800"/>
              <a:t>是多用户</a:t>
            </a:r>
            <a:r>
              <a:rPr lang="en-US" altLang="zh-CN" sz="1800"/>
              <a:t>,</a:t>
            </a:r>
            <a:r>
              <a:rPr lang="zh-CN" altLang="zh-CN" sz="1800"/>
              <a:t>多任务的操作系统</a:t>
            </a:r>
            <a:r>
              <a:rPr lang="en-US" altLang="zh-CN" sz="1800"/>
              <a:t>,</a:t>
            </a:r>
            <a:r>
              <a:rPr lang="zh-CN" altLang="zh-CN" sz="1800"/>
              <a:t>为此</a:t>
            </a:r>
            <a:r>
              <a:rPr lang="en-US" altLang="zh-CN" sz="1800"/>
              <a:t>,</a:t>
            </a:r>
            <a:r>
              <a:rPr lang="zh-CN" altLang="zh-CN" sz="1800"/>
              <a:t>会经常有多个用户同时使用某一台主机。为了考虑每个用户的隐私安全以及每个用户特殊的工作环境</a:t>
            </a:r>
            <a:r>
              <a:rPr lang="en-US" altLang="zh-CN" sz="1800"/>
              <a:t>,</a:t>
            </a:r>
            <a:r>
              <a:rPr lang="zh-CN" altLang="zh-CN" sz="1800"/>
              <a:t>设计了文件所有者这个概念。</a:t>
            </a:r>
          </a:p>
          <a:p>
            <a:r>
              <a:rPr lang="zh-CN" altLang="zh-CN" sz="1800" b="1"/>
              <a:t>而文件所有者就是文件所属的用户。</a:t>
            </a:r>
            <a:endParaRPr lang="zh-CN" altLang="en-US" sz="1800"/>
          </a:p>
        </p:txBody>
      </p:sp>
    </p:spTree>
    <p:extLst>
      <p:ext uri="{BB962C8B-B14F-4D97-AF65-F5344CB8AC3E}">
        <p14:creationId xmlns:p14="http://schemas.microsoft.com/office/powerpoint/2010/main" val="2582308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3637919"/>
          </a:xfrm>
        </p:spPr>
        <p:txBody>
          <a:bodyPr/>
          <a:lstStyle/>
          <a:p>
            <a:r>
              <a:rPr lang="en-US" altLang="zh-CN" sz="1800"/>
              <a:t>Linux</a:t>
            </a:r>
            <a:r>
              <a:rPr lang="zh-CN" altLang="zh-CN" sz="1800"/>
              <a:t>系统是一个多用户多任务的分时操作系统，任何一个要使用系统资源的用户，都必须首先向系统管理员申请一个账号，然后以这个账号的身份进入系统。</a:t>
            </a:r>
            <a:endParaRPr lang="en-US" altLang="zh-CN" sz="1800"/>
          </a:p>
          <a:p>
            <a:endParaRPr lang="zh-CN" altLang="zh-CN" sz="1800"/>
          </a:p>
          <a:p>
            <a:r>
              <a:rPr lang="zh-CN" altLang="zh-CN" sz="1800"/>
              <a:t>用户的账号一方面可以帮助系统管理员对使用系统的用户进行跟踪，并控制他们对系统资源的访问；另一方面也可以帮助用户组织文件，并为用户提供安全性保护。</a:t>
            </a:r>
            <a:endParaRPr lang="en-US" altLang="zh-CN" sz="1800"/>
          </a:p>
          <a:p>
            <a:endParaRPr lang="zh-CN" altLang="zh-CN" sz="1800"/>
          </a:p>
          <a:p>
            <a:r>
              <a:rPr lang="zh-CN" altLang="zh-CN" sz="1800"/>
              <a:t>每个用户账号都拥有一个</a:t>
            </a:r>
            <a:r>
              <a:rPr lang="zh-CN" altLang="en-US" sz="1800"/>
              <a:t>唯</a:t>
            </a:r>
            <a:r>
              <a:rPr lang="zh-CN" altLang="zh-CN" sz="1800"/>
              <a:t>一的用户名和各自的口令。用户在登录时键入正确的用户名和口令后，就能够进入系统和自己的主目录。</a:t>
            </a:r>
            <a:endParaRPr lang="zh-CN" altLang="en-US" sz="1800"/>
          </a:p>
        </p:txBody>
      </p:sp>
    </p:spTree>
    <p:extLst>
      <p:ext uri="{BB962C8B-B14F-4D97-AF65-F5344CB8AC3E}">
        <p14:creationId xmlns:p14="http://schemas.microsoft.com/office/powerpoint/2010/main" val="5875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4708981"/>
          </a:xfrm>
        </p:spPr>
        <p:txBody>
          <a:bodyPr/>
          <a:lstStyle/>
          <a:p>
            <a:r>
              <a:rPr lang="en-US" altLang="zh-CN" b="1"/>
              <a:t>1.1.</a:t>
            </a:r>
            <a:r>
              <a:rPr lang="zh-CN" altLang="en-US" b="1"/>
              <a:t>简要介绍</a:t>
            </a:r>
            <a:endParaRPr lang="en-US" altLang="zh-CN" b="1"/>
          </a:p>
          <a:p>
            <a:pPr lvl="1"/>
            <a:r>
              <a:rPr lang="en-US" altLang="zh-CN" sz="2000"/>
              <a:t>Linux</a:t>
            </a:r>
            <a:r>
              <a:rPr lang="zh-CN" altLang="en-US" sz="2000"/>
              <a:t>内核最初只是由芬兰人李纳斯</a:t>
            </a:r>
            <a:r>
              <a:rPr lang="en-US" altLang="zh-CN" sz="2000"/>
              <a:t>•</a:t>
            </a:r>
            <a:r>
              <a:rPr lang="zh-CN" altLang="en-US" sz="2000"/>
              <a:t>托瓦兹（</a:t>
            </a:r>
            <a:r>
              <a:rPr lang="en-US" altLang="zh-CN" sz="2000"/>
              <a:t>Linus Torvalds</a:t>
            </a:r>
            <a:r>
              <a:rPr lang="zh-CN" altLang="en-US" sz="2000"/>
              <a:t>）在赫尔辛基大学上学时出于个人爱好而编写的。</a:t>
            </a:r>
            <a:r>
              <a:rPr lang="en-US" altLang="zh-CN" sz="2000"/>
              <a:t>(Unix)</a:t>
            </a:r>
            <a:endParaRPr lang="zh-CN" altLang="en-US" sz="2000"/>
          </a:p>
          <a:p>
            <a:pPr lvl="1"/>
            <a:r>
              <a:rPr lang="en-US" altLang="zh-CN" sz="2000"/>
              <a:t>Linux</a:t>
            </a:r>
            <a:r>
              <a:rPr lang="zh-CN" altLang="en-US" sz="2000"/>
              <a:t>是一套免费使用和自由传播的类</a:t>
            </a:r>
            <a:r>
              <a:rPr lang="en-US" altLang="zh-CN" sz="2000"/>
              <a:t>Unix</a:t>
            </a:r>
            <a:r>
              <a:rPr lang="zh-CN" altLang="en-US" sz="2000"/>
              <a:t>操作系统，是一个基于</a:t>
            </a:r>
            <a:r>
              <a:rPr lang="en-US" altLang="zh-CN" sz="2000"/>
              <a:t>POSIX</a:t>
            </a:r>
            <a:r>
              <a:rPr lang="zh-CN" altLang="en-US" sz="2000"/>
              <a:t>和</a:t>
            </a:r>
            <a:r>
              <a:rPr lang="en-US" altLang="zh-CN" sz="2000"/>
              <a:t>UNIX</a:t>
            </a:r>
            <a:r>
              <a:rPr lang="zh-CN" altLang="en-US" sz="2000"/>
              <a:t>的多用户、多任务、支持多线程和多</a:t>
            </a:r>
            <a:r>
              <a:rPr lang="en-US" altLang="zh-CN" sz="2000"/>
              <a:t>CPU</a:t>
            </a:r>
            <a:r>
              <a:rPr lang="zh-CN" altLang="en-US" sz="2000"/>
              <a:t>的操作系统。</a:t>
            </a:r>
          </a:p>
          <a:p>
            <a:pPr lvl="1"/>
            <a:r>
              <a:rPr lang="en-US" altLang="zh-CN" sz="2000"/>
              <a:t>Linux</a:t>
            </a:r>
            <a:r>
              <a:rPr lang="zh-CN" altLang="en-US" sz="2000"/>
              <a:t>能运行主要的</a:t>
            </a:r>
            <a:r>
              <a:rPr lang="en-US" altLang="zh-CN" sz="2000"/>
              <a:t>UNIX</a:t>
            </a:r>
            <a:r>
              <a:rPr lang="zh-CN" altLang="en-US" sz="2000"/>
              <a:t>工具软件、应用程序和网络协议。它支持</a:t>
            </a:r>
            <a:r>
              <a:rPr lang="en-US" altLang="zh-CN" sz="2000"/>
              <a:t>32</a:t>
            </a:r>
            <a:r>
              <a:rPr lang="zh-CN" altLang="en-US" sz="2000"/>
              <a:t>位和</a:t>
            </a:r>
            <a:r>
              <a:rPr lang="en-US" altLang="zh-CN" sz="2000"/>
              <a:t>64</a:t>
            </a:r>
            <a:r>
              <a:rPr lang="zh-CN" altLang="en-US" sz="2000"/>
              <a:t>位硬件。</a:t>
            </a:r>
            <a:r>
              <a:rPr lang="en-US" altLang="zh-CN" sz="2000"/>
              <a:t>Linux</a:t>
            </a:r>
            <a:r>
              <a:rPr lang="zh-CN" altLang="en-US" sz="2000"/>
              <a:t>继承了</a:t>
            </a:r>
            <a:r>
              <a:rPr lang="en-US" altLang="zh-CN" sz="2000"/>
              <a:t>Unix</a:t>
            </a:r>
            <a:r>
              <a:rPr lang="zh-CN" altLang="en-US" sz="2000"/>
              <a:t>以网络为核心的设计思想，是一个性能稳定的多用户网络操作系统。</a:t>
            </a:r>
          </a:p>
          <a:p>
            <a:endParaRPr lang="en-US" altLang="zh-CN"/>
          </a:p>
          <a:p>
            <a:endParaRPr lang="en-US" altLang="zh-CN"/>
          </a:p>
        </p:txBody>
      </p:sp>
    </p:spTree>
    <p:extLst>
      <p:ext uri="{BB962C8B-B14F-4D97-AF65-F5344CB8AC3E}">
        <p14:creationId xmlns:p14="http://schemas.microsoft.com/office/powerpoint/2010/main" val="786372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4358116"/>
          </a:xfrm>
        </p:spPr>
        <p:txBody>
          <a:bodyPr/>
          <a:lstStyle/>
          <a:p>
            <a:r>
              <a:rPr lang="zh-CN" altLang="zh-CN"/>
              <a:t>那么用户组呢？为何要配置文件所属的用户组呢？</a:t>
            </a:r>
          </a:p>
          <a:p>
            <a:pPr>
              <a:buFont typeface="Wingdings" panose="05000000000000000000" pitchFamily="2" charset="2"/>
              <a:buChar char="Ø"/>
            </a:pPr>
            <a:r>
              <a:rPr lang="zh-CN" altLang="zh-CN" sz="1800"/>
              <a:t>用户组是为了团队开发资源而设计的。举例来说</a:t>
            </a:r>
            <a:r>
              <a:rPr lang="en-US" altLang="zh-CN" sz="1800"/>
              <a:t>:</a:t>
            </a:r>
            <a:r>
              <a:rPr lang="zh-CN" altLang="zh-CN" sz="1800"/>
              <a:t>某一台主机上的资源有两个团队共同使用</a:t>
            </a:r>
            <a:r>
              <a:rPr lang="en-US" altLang="zh-CN" sz="1800"/>
              <a:t>,team A</a:t>
            </a:r>
            <a:r>
              <a:rPr lang="zh-CN" altLang="zh-CN" sz="1800"/>
              <a:t>（曹操、许褚、夏侯渊）和</a:t>
            </a:r>
            <a:r>
              <a:rPr lang="en-US" altLang="zh-CN" sz="1800"/>
              <a:t>Team B</a:t>
            </a:r>
            <a:r>
              <a:rPr lang="zh-CN" altLang="zh-CN" sz="1800"/>
              <a:t>（刘备、关羽、诸葛亮）。这两个团队之间是竞争关系</a:t>
            </a:r>
            <a:r>
              <a:rPr lang="en-US" altLang="zh-CN" sz="1800"/>
              <a:t>,</a:t>
            </a:r>
            <a:r>
              <a:rPr lang="zh-CN" altLang="zh-CN" sz="1800"/>
              <a:t>但却要提交同一份报告《如何获得天下》，每个团队的成员需要有权修改该团队其他成员的数据</a:t>
            </a:r>
            <a:r>
              <a:rPr lang="en-US" altLang="zh-CN" sz="1800"/>
              <a:t>,</a:t>
            </a:r>
            <a:r>
              <a:rPr lang="zh-CN" altLang="zh-CN" sz="1800"/>
              <a:t>同时另一个团队的成员无权查看本组自己的文件内容</a:t>
            </a:r>
            <a:r>
              <a:rPr lang="en-US" altLang="zh-CN" sz="1800"/>
              <a:t>,</a:t>
            </a:r>
            <a:r>
              <a:rPr lang="zh-CN" altLang="zh-CN" sz="1800"/>
              <a:t>此时用户组就起到了关键作用。</a:t>
            </a:r>
            <a:endParaRPr lang="en-US" altLang="zh-CN" sz="1800"/>
          </a:p>
          <a:p>
            <a:endParaRPr lang="zh-CN" altLang="zh-CN" sz="1800"/>
          </a:p>
          <a:p>
            <a:pPr>
              <a:buFont typeface="Wingdings" panose="05000000000000000000" pitchFamily="2" charset="2"/>
              <a:buChar char="Ø"/>
            </a:pPr>
            <a:r>
              <a:rPr lang="zh-CN" altLang="zh-CN" sz="1800"/>
              <a:t>在</a:t>
            </a:r>
            <a:r>
              <a:rPr lang="en-US" altLang="zh-CN" sz="1800"/>
              <a:t>Linux</a:t>
            </a:r>
            <a:r>
              <a:rPr lang="zh-CN" altLang="zh-CN" sz="1800"/>
              <a:t>下我们可以的进行简单的文件权限设置</a:t>
            </a:r>
            <a:r>
              <a:rPr lang="en-US" altLang="zh-CN" sz="1800"/>
              <a:t>,</a:t>
            </a:r>
            <a:r>
              <a:rPr lang="zh-CN" altLang="zh-CN" sz="1800"/>
              <a:t>就能限制非自己团队的用户权限</a:t>
            </a:r>
            <a:r>
              <a:rPr lang="en-US" altLang="zh-CN" sz="1800"/>
              <a:t>,</a:t>
            </a:r>
            <a:r>
              <a:rPr lang="zh-CN" altLang="zh-CN" sz="1800"/>
              <a:t>同时</a:t>
            </a:r>
            <a:r>
              <a:rPr lang="en-US" altLang="zh-CN" sz="1800"/>
              <a:t>,</a:t>
            </a:r>
            <a:r>
              <a:rPr lang="zh-CN" altLang="zh-CN" sz="1800"/>
              <a:t>我们还可以设置个人私密文件</a:t>
            </a:r>
            <a:r>
              <a:rPr lang="en-US" altLang="zh-CN" sz="1800"/>
              <a:t>,</a:t>
            </a:r>
            <a:r>
              <a:rPr lang="zh-CN" altLang="zh-CN" sz="1800"/>
              <a:t>使团队内其他成员无法获取私人的文件内容。除此之外</a:t>
            </a:r>
            <a:r>
              <a:rPr lang="en-US" altLang="zh-CN" sz="1800"/>
              <a:t>,</a:t>
            </a:r>
            <a:r>
              <a:rPr lang="zh-CN" altLang="zh-CN" sz="1800"/>
              <a:t>若是有项目主管想监督这两个团队的开发进度</a:t>
            </a:r>
            <a:r>
              <a:rPr lang="en-US" altLang="zh-CN" sz="1800"/>
              <a:t>,</a:t>
            </a:r>
            <a:r>
              <a:rPr lang="zh-CN" altLang="zh-CN" sz="1800"/>
              <a:t>需要查看两个团队文件的权限</a:t>
            </a:r>
            <a:r>
              <a:rPr lang="en-US" altLang="zh-CN" sz="1800"/>
              <a:t>,</a:t>
            </a:r>
            <a:r>
              <a:rPr lang="zh-CN" altLang="zh-CN" sz="1800"/>
              <a:t>你便可以设置主管账号</a:t>
            </a:r>
            <a:r>
              <a:rPr lang="en-US" altLang="zh-CN" sz="1800"/>
              <a:t>,</a:t>
            </a:r>
            <a:r>
              <a:rPr lang="zh-CN" altLang="zh-CN" sz="1800"/>
              <a:t>同时支持这两个用户组。换句话说</a:t>
            </a:r>
            <a:r>
              <a:rPr lang="en-US" altLang="zh-CN" sz="1800"/>
              <a:t>:</a:t>
            </a:r>
            <a:r>
              <a:rPr lang="zh-CN" altLang="zh-CN" sz="1800"/>
              <a:t>每个账号都可以有多个用户组的支持。</a:t>
            </a:r>
            <a:endParaRPr lang="zh-CN" altLang="en-US" sz="1800" b="1"/>
          </a:p>
        </p:txBody>
      </p:sp>
    </p:spTree>
    <p:extLst>
      <p:ext uri="{BB962C8B-B14F-4D97-AF65-F5344CB8AC3E}">
        <p14:creationId xmlns:p14="http://schemas.microsoft.com/office/powerpoint/2010/main" val="3122714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3490186"/>
          </a:xfrm>
        </p:spPr>
        <p:txBody>
          <a:bodyPr/>
          <a:lstStyle/>
          <a:p>
            <a:r>
              <a:rPr lang="zh-CN" altLang="zh-CN"/>
              <a:t>用户组和用户关系分析案例：</a:t>
            </a:r>
          </a:p>
          <a:p>
            <a:pPr>
              <a:buFont typeface="Wingdings" panose="05000000000000000000" pitchFamily="2" charset="2"/>
              <a:buChar char="Ø"/>
            </a:pPr>
            <a:r>
              <a:rPr lang="zh-CN" altLang="zh-CN" sz="1800"/>
              <a:t>使用“家庭”和家庭成员的关系进行分析，比如王大毛家的三兄弟：大毛、二毛、三毛，而家庭登记的王大毛的名下，他们分别有自己的房间。所以“王大毛家”（用户组）有</a:t>
            </a:r>
            <a:r>
              <a:rPr lang="en-US" altLang="zh-CN" sz="1800"/>
              <a:t>3</a:t>
            </a:r>
            <a:r>
              <a:rPr lang="zh-CN" altLang="zh-CN" sz="1800"/>
              <a:t>个人（用户）：大毛、二毛、三毛；而且这三个人分别有自己的房间，并且共同拥有一个客厅。</a:t>
            </a:r>
          </a:p>
          <a:p>
            <a:r>
              <a:rPr lang="zh-CN" altLang="zh-CN" b="1"/>
              <a:t>用户的意义</a:t>
            </a:r>
            <a:r>
              <a:rPr lang="zh-CN" altLang="zh-CN"/>
              <a:t>：</a:t>
            </a:r>
            <a:endParaRPr lang="en-US" altLang="zh-CN"/>
          </a:p>
          <a:p>
            <a:pPr>
              <a:buFont typeface="Wingdings" panose="05000000000000000000" pitchFamily="2" charset="2"/>
              <a:buChar char="Ø"/>
            </a:pPr>
            <a:r>
              <a:rPr lang="zh-CN" altLang="zh-CN" sz="1800"/>
              <a:t>由于王家</a:t>
            </a:r>
            <a:r>
              <a:rPr lang="en-US" altLang="zh-CN" sz="1800"/>
              <a:t>3</a:t>
            </a:r>
            <a:r>
              <a:rPr lang="zh-CN" altLang="zh-CN" sz="1800"/>
              <a:t>个人拥有自己的房间，所以二毛虽然可以进入三毛的房间，但是二毛不能随便翻三毛的抽屉，因为抽屉里可能有三毛的私有物品，比如情书、日记等；这是私人空间，所以不能让二毛随便动。</a:t>
            </a:r>
            <a:endParaRPr lang="zh-CN" altLang="en-US" sz="1800"/>
          </a:p>
        </p:txBody>
      </p:sp>
    </p:spTree>
    <p:extLst>
      <p:ext uri="{BB962C8B-B14F-4D97-AF65-F5344CB8AC3E}">
        <p14:creationId xmlns:p14="http://schemas.microsoft.com/office/powerpoint/2010/main" val="1513783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3028521"/>
          </a:xfrm>
        </p:spPr>
        <p:txBody>
          <a:bodyPr/>
          <a:lstStyle/>
          <a:p>
            <a:r>
              <a:rPr lang="zh-CN" altLang="zh-CN" b="1"/>
              <a:t>用户组的意义：</a:t>
            </a:r>
            <a:endParaRPr lang="en-US" altLang="zh-CN" b="1"/>
          </a:p>
          <a:p>
            <a:pPr>
              <a:buFont typeface="Wingdings" panose="05000000000000000000" pitchFamily="2" charset="2"/>
              <a:buChar char="Ø"/>
            </a:pPr>
            <a:r>
              <a:rPr lang="zh-CN" altLang="zh-CN" sz="1800"/>
              <a:t>由于共同拥有客厅，所以王家三兄弟可以在客厅看电视、看杂志、或望着天花板发呆等，总之只要是客厅的东西，三兄弟都可以使用，大家一家人嘛。</a:t>
            </a:r>
          </a:p>
          <a:p>
            <a:pPr>
              <a:buFont typeface="Wingdings" panose="05000000000000000000" pitchFamily="2" charset="2"/>
              <a:buChar char="Ø"/>
            </a:pPr>
            <a:r>
              <a:rPr lang="zh-CN" altLang="zh-CN" sz="1800"/>
              <a:t>王大毛家</a:t>
            </a:r>
            <a:r>
              <a:rPr lang="en-US" altLang="zh-CN" sz="1800"/>
              <a:t>-</a:t>
            </a:r>
            <a:r>
              <a:rPr lang="en-US" altLang="zh-CN" sz="1800">
                <a:sym typeface="Wingdings" panose="05000000000000000000" pitchFamily="2" charset="2"/>
              </a:rPr>
              <a:t></a:t>
            </a:r>
            <a:r>
              <a:rPr lang="zh-CN" altLang="zh-CN" sz="1800"/>
              <a:t>用户组；大毛、二毛、三毛</a:t>
            </a:r>
            <a:r>
              <a:rPr lang="en-US" altLang="zh-CN" sz="1800"/>
              <a:t>—&gt;</a:t>
            </a:r>
            <a:r>
              <a:rPr lang="zh-CN" altLang="zh-CN" sz="1800"/>
              <a:t>分别对应一个用户</a:t>
            </a:r>
            <a:r>
              <a:rPr lang="en-US" altLang="zh-CN" sz="1800"/>
              <a:t>.</a:t>
            </a:r>
            <a:endParaRPr lang="zh-CN" altLang="zh-CN" sz="1800"/>
          </a:p>
          <a:p>
            <a:pPr>
              <a:buFont typeface="Wingdings" panose="05000000000000000000" pitchFamily="2" charset="2"/>
              <a:buChar char="Ø"/>
            </a:pPr>
            <a:r>
              <a:rPr lang="zh-CN" altLang="zh-CN" sz="1800"/>
              <a:t>他们三个人在同一个用户组中，可以通过设置他们文件的权限，将一些文件设置为</a:t>
            </a:r>
            <a:r>
              <a:rPr lang="en-US" altLang="zh-CN" sz="1800"/>
              <a:t>“</a:t>
            </a:r>
            <a:r>
              <a:rPr lang="zh-CN" altLang="zh-CN" sz="1800"/>
              <a:t>私有的</a:t>
            </a:r>
            <a:r>
              <a:rPr lang="en-US" altLang="zh-CN" sz="1800"/>
              <a:t>”</a:t>
            </a:r>
            <a:r>
              <a:rPr lang="zh-CN" altLang="zh-CN" sz="1800"/>
              <a:t>（只能他自己访问和使用），同用户组的其他用户无法访问和使用。而通过设置用户组共享的，则可让大家共同分享。</a:t>
            </a:r>
            <a:endParaRPr lang="zh-CN" altLang="en-US" sz="1800"/>
          </a:p>
        </p:txBody>
      </p:sp>
    </p:spTree>
    <p:extLst>
      <p:ext uri="{BB962C8B-B14F-4D97-AF65-F5344CB8AC3E}">
        <p14:creationId xmlns:p14="http://schemas.microsoft.com/office/powerpoint/2010/main" val="42410115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6758773"/>
          </a:xfrm>
        </p:spPr>
        <p:txBody>
          <a:bodyPr/>
          <a:lstStyle/>
          <a:p>
            <a:r>
              <a:rPr lang="zh-CN" altLang="en-US"/>
              <a:t>其他人：</a:t>
            </a:r>
            <a:endParaRPr lang="en-US" altLang="zh-CN"/>
          </a:p>
          <a:p>
            <a:pPr>
              <a:buFont typeface="Wingdings" panose="05000000000000000000" pitchFamily="2" charset="2"/>
              <a:buChar char="Ø"/>
            </a:pPr>
            <a:r>
              <a:rPr lang="en-US" altLang="zh-CN" sz="1800"/>
              <a:t>Linux</a:t>
            </a:r>
            <a:r>
              <a:rPr lang="zh-CN" altLang="zh-CN" sz="1800"/>
              <a:t>系统中任何一个文件都具有</a:t>
            </a:r>
            <a:r>
              <a:rPr lang="en-US" altLang="zh-CN" sz="1800"/>
              <a:t>“User</a:t>
            </a:r>
            <a:r>
              <a:rPr lang="zh-CN" altLang="zh-CN" sz="1800"/>
              <a:t>、</a:t>
            </a:r>
            <a:r>
              <a:rPr lang="en-US" altLang="zh-CN" sz="1800"/>
              <a:t>Group</a:t>
            </a:r>
            <a:r>
              <a:rPr lang="zh-CN" altLang="zh-CN" sz="1800"/>
              <a:t>、</a:t>
            </a:r>
            <a:r>
              <a:rPr lang="en-US" altLang="zh-CN" sz="1800"/>
              <a:t>Other”</a:t>
            </a:r>
            <a:r>
              <a:rPr lang="zh-CN" altLang="zh-CN" sz="1800"/>
              <a:t>三种身份的个别权限。</a:t>
            </a:r>
            <a:endParaRPr lang="en-US" altLang="zh-CN" sz="1800"/>
          </a:p>
          <a:p>
            <a:pPr>
              <a:buFont typeface="Wingdings" panose="05000000000000000000" pitchFamily="2" charset="2"/>
              <a:buChar char="Ø"/>
            </a:pPr>
            <a:r>
              <a:rPr lang="zh-CN" altLang="zh-CN" sz="1800"/>
              <a:t>有个人叫张小猪，他是张小猪家的</a:t>
            </a:r>
            <a:endParaRPr lang="en-US" altLang="zh-CN" sz="1800"/>
          </a:p>
          <a:p>
            <a:pPr marL="0" indent="0">
              <a:buNone/>
            </a:pPr>
            <a:r>
              <a:rPr lang="zh-CN" altLang="zh-CN" sz="1800"/>
              <a:t>人，和王大毛家没有关系，此时无法进</a:t>
            </a:r>
            <a:endParaRPr lang="en-US" altLang="zh-CN" sz="1800"/>
          </a:p>
          <a:p>
            <a:pPr marL="0" indent="0">
              <a:buNone/>
            </a:pPr>
            <a:r>
              <a:rPr lang="zh-CN" altLang="zh-CN" sz="1800"/>
              <a:t>入王大毛家；</a:t>
            </a:r>
          </a:p>
          <a:p>
            <a:pPr>
              <a:buFont typeface="Wingdings" panose="05000000000000000000" pitchFamily="2" charset="2"/>
              <a:buChar char="Ø"/>
            </a:pPr>
            <a:r>
              <a:rPr lang="zh-CN" altLang="zh-CN" sz="1800"/>
              <a:t>如果张小猪和王三毛成了好朋友，</a:t>
            </a:r>
            <a:endParaRPr lang="en-US" altLang="zh-CN" sz="1800"/>
          </a:p>
          <a:p>
            <a:pPr marL="0" indent="0">
              <a:buNone/>
            </a:pPr>
            <a:r>
              <a:rPr lang="zh-CN" altLang="zh-CN" sz="1800"/>
              <a:t>他就可以通过王三毛进入王家。那么</a:t>
            </a:r>
            <a:endParaRPr lang="en-US" altLang="zh-CN" sz="1800"/>
          </a:p>
          <a:p>
            <a:pPr marL="0" indent="0">
              <a:buNone/>
            </a:pPr>
            <a:r>
              <a:rPr lang="zh-CN" altLang="zh-CN" sz="1800"/>
              <a:t>这个张小猪就是王家所谓的其他人</a:t>
            </a:r>
            <a:endParaRPr lang="en-US" altLang="zh-CN" sz="1800"/>
          </a:p>
          <a:p>
            <a:pPr marL="0" indent="0">
              <a:buNone/>
            </a:pPr>
            <a:r>
              <a:rPr lang="zh-CN" altLang="zh-CN" sz="1800"/>
              <a:t>（</a:t>
            </a:r>
            <a:r>
              <a:rPr lang="en-US" altLang="zh-CN" sz="1800"/>
              <a:t>Others</a:t>
            </a:r>
            <a:r>
              <a:rPr lang="zh-CN" altLang="zh-CN" sz="1800"/>
              <a:t>）</a:t>
            </a:r>
          </a:p>
          <a:p>
            <a:pPr>
              <a:buFont typeface="Wingdings" panose="05000000000000000000" pitchFamily="2" charset="2"/>
              <a:buChar char="Ø"/>
            </a:pPr>
            <a:r>
              <a:rPr lang="zh-CN" altLang="zh-CN" sz="1800"/>
              <a:t>若某一用户对于一个与他毫无关系的用户组而言</a:t>
            </a:r>
            <a:r>
              <a:rPr lang="en-US" altLang="zh-CN" sz="1800"/>
              <a:t>,</a:t>
            </a:r>
            <a:r>
              <a:rPr lang="zh-CN" altLang="zh-CN" sz="1800"/>
              <a:t>就可以被视作其他用户。</a:t>
            </a:r>
            <a:endParaRPr lang="en-US" altLang="zh-CN" sz="1800"/>
          </a:p>
          <a:p>
            <a:pPr>
              <a:buFont typeface="Wingdings" panose="05000000000000000000" pitchFamily="2" charset="2"/>
              <a:buChar char="Ø"/>
            </a:pPr>
            <a:r>
              <a:rPr lang="zh-CN" altLang="zh-CN" sz="1800"/>
              <a:t>在这有一个特殊用户需要提及一下。</a:t>
            </a:r>
            <a:r>
              <a:rPr lang="en-US" altLang="zh-CN" sz="1800"/>
              <a:t>Linux</a:t>
            </a:r>
            <a:r>
              <a:rPr lang="zh-CN" altLang="zh-CN" sz="1800"/>
              <a:t>中的</a:t>
            </a:r>
            <a:r>
              <a:rPr lang="en-US" altLang="zh-CN" sz="1800"/>
              <a:t>root</a:t>
            </a:r>
            <a:r>
              <a:rPr lang="zh-CN" altLang="zh-CN" sz="1800"/>
              <a:t>用户（上图中的天神）</a:t>
            </a:r>
            <a:r>
              <a:rPr lang="en-US" altLang="zh-CN" sz="1800"/>
              <a:t>,</a:t>
            </a:r>
            <a:r>
              <a:rPr lang="zh-CN" altLang="zh-CN" sz="1800"/>
              <a:t>在整个</a:t>
            </a:r>
            <a:r>
              <a:rPr lang="en-US" altLang="zh-CN" sz="1800"/>
              <a:t>Linux</a:t>
            </a:r>
            <a:r>
              <a:rPr lang="zh-CN" altLang="zh-CN" sz="1800"/>
              <a:t>系统中拥有最大的权限</a:t>
            </a:r>
            <a:r>
              <a:rPr lang="en-US" altLang="zh-CN" sz="1800"/>
              <a:t>,</a:t>
            </a:r>
            <a:r>
              <a:rPr lang="zh-CN" altLang="zh-CN" sz="1800"/>
              <a:t>理论上能干任何事情。</a:t>
            </a:r>
            <a:endParaRPr lang="en-US" altLang="zh-CN" sz="1800" b="1"/>
          </a:p>
          <a:p>
            <a:pPr>
              <a:buFont typeface="Wingdings" panose="05000000000000000000" pitchFamily="2" charset="2"/>
              <a:buChar char="Ø"/>
            </a:pPr>
            <a:endParaRPr lang="en-US" altLang="zh-CN" sz="1800"/>
          </a:p>
          <a:p>
            <a:pPr>
              <a:buFont typeface="Wingdings" panose="05000000000000000000" pitchFamily="2" charset="2"/>
              <a:buChar char="Ø"/>
            </a:pPr>
            <a:endParaRPr lang="en-US" altLang="zh-CN" sz="1800"/>
          </a:p>
          <a:p>
            <a:pPr marL="0" indent="0">
              <a:buNone/>
            </a:pPr>
            <a:endParaRPr lang="en-US" altLang="zh-CN" sz="1800"/>
          </a:p>
          <a:p>
            <a:endParaRPr lang="zh-CN" altLang="en-US"/>
          </a:p>
        </p:txBody>
      </p:sp>
      <p:pic>
        <p:nvPicPr>
          <p:cNvPr id="4" name="图片 3"/>
          <p:cNvPicPr/>
          <p:nvPr/>
        </p:nvPicPr>
        <p:blipFill>
          <a:blip r:embed="rId2"/>
          <a:stretch>
            <a:fillRect/>
          </a:stretch>
        </p:blipFill>
        <p:spPr>
          <a:xfrm>
            <a:off x="4932040" y="2072005"/>
            <a:ext cx="4070985" cy="2713990"/>
          </a:xfrm>
          <a:prstGeom prst="rect">
            <a:avLst/>
          </a:prstGeom>
        </p:spPr>
      </p:pic>
    </p:spTree>
    <p:extLst>
      <p:ext uri="{BB962C8B-B14F-4D97-AF65-F5344CB8AC3E}">
        <p14:creationId xmlns:p14="http://schemas.microsoft.com/office/powerpoint/2010/main" val="615600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五、用户用户组</a:t>
            </a:r>
          </a:p>
        </p:txBody>
      </p:sp>
      <p:sp>
        <p:nvSpPr>
          <p:cNvPr id="3" name="内容占位符 2"/>
          <p:cNvSpPr>
            <a:spLocks noGrp="1"/>
          </p:cNvSpPr>
          <p:nvPr>
            <p:ph sz="quarter" idx="10"/>
          </p:nvPr>
        </p:nvSpPr>
        <p:spPr>
          <a:xfrm>
            <a:off x="467545" y="1052736"/>
            <a:ext cx="8064896" cy="4099584"/>
          </a:xfrm>
        </p:spPr>
        <p:txBody>
          <a:bodyPr/>
          <a:lstStyle/>
          <a:p>
            <a:r>
              <a:rPr lang="zh-CN" altLang="en-US"/>
              <a:t>用户及</a:t>
            </a:r>
            <a:r>
              <a:rPr lang="en-US" altLang="zh-CN"/>
              <a:t>UID</a:t>
            </a:r>
          </a:p>
          <a:p>
            <a:pPr>
              <a:buFont typeface="Wingdings" pitchFamily="2" charset="2"/>
              <a:buChar char="Ø"/>
            </a:pPr>
            <a:r>
              <a:rPr lang="en-US" altLang="zh-CN" sz="1800"/>
              <a:t>root</a:t>
            </a:r>
            <a:r>
              <a:rPr lang="zh-CN" altLang="en-US" sz="1800"/>
              <a:t>用户：超级管理员，</a:t>
            </a:r>
            <a:r>
              <a:rPr lang="en-US" altLang="zh-CN" sz="1800"/>
              <a:t>UID</a:t>
            </a:r>
            <a:r>
              <a:rPr lang="zh-CN" altLang="en-US" sz="1800"/>
              <a:t>是</a:t>
            </a:r>
            <a:r>
              <a:rPr lang="en-US" altLang="zh-CN" sz="1800"/>
              <a:t>0</a:t>
            </a:r>
          </a:p>
          <a:p>
            <a:pPr>
              <a:buFont typeface="Wingdings" pitchFamily="2" charset="2"/>
              <a:buChar char="Ø"/>
            </a:pPr>
            <a:r>
              <a:rPr lang="zh-CN" altLang="en-US" sz="1800"/>
              <a:t>系统用户：</a:t>
            </a:r>
            <a:r>
              <a:rPr lang="en-US" altLang="zh-CN" sz="1800"/>
              <a:t>UID</a:t>
            </a:r>
            <a:r>
              <a:rPr lang="zh-CN" altLang="en-US" sz="1800"/>
              <a:t>是</a:t>
            </a:r>
            <a:r>
              <a:rPr lang="en-US" altLang="zh-CN" sz="1800"/>
              <a:t>1-499</a:t>
            </a:r>
          </a:p>
          <a:p>
            <a:pPr>
              <a:buFont typeface="Wingdings" pitchFamily="2" charset="2"/>
              <a:buChar char="Ø"/>
            </a:pPr>
            <a:r>
              <a:rPr lang="zh-CN" altLang="en-US" sz="1800"/>
              <a:t>自定义用户：</a:t>
            </a:r>
            <a:r>
              <a:rPr lang="en-US" altLang="zh-CN" sz="1800"/>
              <a:t>UID</a:t>
            </a:r>
            <a:r>
              <a:rPr lang="zh-CN" altLang="en-US" sz="1800"/>
              <a:t>从</a:t>
            </a:r>
            <a:r>
              <a:rPr lang="en-US" altLang="zh-CN" sz="1800"/>
              <a:t>500</a:t>
            </a:r>
            <a:r>
              <a:rPr lang="zh-CN" altLang="en-US" sz="1800"/>
              <a:t>开始</a:t>
            </a:r>
            <a:endParaRPr lang="en-US" altLang="zh-CN" sz="1800"/>
          </a:p>
          <a:p>
            <a:r>
              <a:rPr lang="zh-CN" altLang="en-US"/>
              <a:t>用户信息存储位置</a:t>
            </a:r>
            <a:endParaRPr lang="en-US" altLang="zh-CN"/>
          </a:p>
          <a:p>
            <a:pPr>
              <a:buFont typeface="Wingdings" pitchFamily="2" charset="2"/>
              <a:buChar char="Ø"/>
            </a:pPr>
            <a:r>
              <a:rPr lang="zh-CN" altLang="en-US" sz="1800"/>
              <a:t>账户信息存储于</a:t>
            </a:r>
            <a:r>
              <a:rPr lang="en-US" altLang="zh-CN" sz="1800"/>
              <a:t>/etc/</a:t>
            </a:r>
            <a:r>
              <a:rPr lang="en-US" altLang="zh-CN" sz="1800" err="1"/>
              <a:t>passwd</a:t>
            </a:r>
            <a:endParaRPr lang="en-US" altLang="zh-CN" sz="1800"/>
          </a:p>
          <a:p>
            <a:pPr>
              <a:buFont typeface="Wingdings" pitchFamily="2" charset="2"/>
              <a:buChar char="Ø"/>
            </a:pPr>
            <a:r>
              <a:rPr lang="zh-CN" altLang="en-US" sz="1800"/>
              <a:t>密码信息存储于</a:t>
            </a:r>
            <a:r>
              <a:rPr lang="en-US" altLang="zh-CN" sz="1800"/>
              <a:t>/etc/shadow</a:t>
            </a:r>
          </a:p>
          <a:p>
            <a:pPr>
              <a:buFont typeface="Wingdings" pitchFamily="2" charset="2"/>
              <a:buChar char="Ø"/>
            </a:pPr>
            <a:r>
              <a:rPr lang="zh-CN" altLang="en-US" sz="1800"/>
              <a:t>创建用户的同时，默认还会为用户创建一个同名的组，组信息保存在</a:t>
            </a:r>
            <a:r>
              <a:rPr lang="en-US" altLang="zh-CN" sz="1800"/>
              <a:t>/etc/group</a:t>
            </a:r>
            <a:r>
              <a:rPr lang="zh-CN" altLang="en-US" sz="1800"/>
              <a:t>中</a:t>
            </a:r>
            <a:endParaRPr lang="en-US" altLang="zh-CN" sz="1800"/>
          </a:p>
          <a:p>
            <a:pPr>
              <a:buFont typeface="Wingdings" pitchFamily="2" charset="2"/>
              <a:buChar char="Ø"/>
            </a:pPr>
            <a:endParaRPr lang="zh-CN"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a:t>总结和答疑</a:t>
            </a:r>
          </a:p>
        </p:txBody>
      </p:sp>
    </p:spTree>
    <p:extLst>
      <p:ext uri="{BB962C8B-B14F-4D97-AF65-F5344CB8AC3E}">
        <p14:creationId xmlns:p14="http://schemas.microsoft.com/office/powerpoint/2010/main" val="280597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6223242"/>
          </a:xfrm>
        </p:spPr>
        <p:txBody>
          <a:bodyPr/>
          <a:lstStyle/>
          <a:p>
            <a:r>
              <a:rPr lang="en-US" altLang="zh-CN" b="1"/>
              <a:t>1.2Linux</a:t>
            </a:r>
            <a:r>
              <a:rPr lang="zh-CN" altLang="en-US" b="1"/>
              <a:t>的特点</a:t>
            </a:r>
            <a:endParaRPr lang="en-US" altLang="zh-CN" b="1"/>
          </a:p>
          <a:p>
            <a:pPr lvl="1"/>
            <a:r>
              <a:rPr lang="en-US" altLang="zh-CN" sz="2000"/>
              <a:t>1</a:t>
            </a:r>
            <a:r>
              <a:rPr lang="zh-CN" altLang="en-US" sz="2000"/>
              <a:t>、开源：用户可以通过网络后其他途径免费获得，并可以任意修改其源代码。（！</a:t>
            </a:r>
            <a:r>
              <a:rPr lang="en-US" altLang="zh-CN" sz="2000"/>
              <a:t>=</a:t>
            </a:r>
            <a:r>
              <a:rPr lang="zh-CN" altLang="en-US" sz="2000"/>
              <a:t>免费）</a:t>
            </a:r>
          </a:p>
          <a:p>
            <a:pPr lvl="1"/>
            <a:r>
              <a:rPr lang="en-US" altLang="zh-CN" sz="2000"/>
              <a:t>2</a:t>
            </a:r>
            <a:r>
              <a:rPr lang="zh-CN" altLang="en-US" sz="2000"/>
              <a:t>、多用户：各个用户对于自己的文件设备有自己特殊的权利，保证了各用户之间互不影响。</a:t>
            </a:r>
          </a:p>
          <a:p>
            <a:pPr lvl="1"/>
            <a:r>
              <a:rPr lang="en-US" altLang="zh-CN" sz="2000"/>
              <a:t>3</a:t>
            </a:r>
            <a:r>
              <a:rPr lang="zh-CN" altLang="en-US" sz="2000"/>
              <a:t>、多任务</a:t>
            </a:r>
            <a:r>
              <a:rPr lang="en-US" altLang="zh-CN" sz="2000"/>
              <a:t>:</a:t>
            </a:r>
            <a:r>
              <a:rPr lang="zh-CN" altLang="en-US" sz="2000"/>
              <a:t>可以多个程序同时独立地运行（类似</a:t>
            </a:r>
            <a:r>
              <a:rPr lang="en-US" altLang="zh-CN" sz="2000"/>
              <a:t>window</a:t>
            </a:r>
            <a:r>
              <a:rPr lang="zh-CN" altLang="en-US" sz="2000"/>
              <a:t>系统一边下载大片、一边听着音乐、一边浏览着你“亲爱的她”的空间美照）</a:t>
            </a:r>
          </a:p>
          <a:p>
            <a:pPr lvl="1"/>
            <a:r>
              <a:rPr lang="en-US" altLang="zh-CN" sz="2000"/>
              <a:t>4</a:t>
            </a:r>
            <a:r>
              <a:rPr lang="zh-CN" altLang="en-US" sz="2000"/>
              <a:t>、良好的界面：</a:t>
            </a:r>
            <a:r>
              <a:rPr lang="en-US" altLang="zh-CN" sz="2000"/>
              <a:t>Linux</a:t>
            </a:r>
            <a:r>
              <a:rPr lang="zh-CN" altLang="en-US" sz="2000"/>
              <a:t>同时具有字符界面和图像界面。建议大家使用字符界面（也被称为命令行界面）。</a:t>
            </a:r>
            <a:endParaRPr lang="en-US" altLang="zh-CN" sz="2000"/>
          </a:p>
          <a:p>
            <a:pPr lvl="1"/>
            <a:r>
              <a:rPr lang="en-US" altLang="zh-CN" sz="2000"/>
              <a:t>Ubuntu-</a:t>
            </a:r>
            <a:r>
              <a:rPr lang="zh-CN" altLang="en-US" sz="2000"/>
              <a:t>乌班图</a:t>
            </a:r>
            <a:r>
              <a:rPr lang="en-US" altLang="zh-CN" sz="2000"/>
              <a:t>——</a:t>
            </a:r>
            <a:r>
              <a:rPr lang="zh-CN" altLang="en-US" sz="2000"/>
              <a:t>被称为“最美</a:t>
            </a:r>
            <a:r>
              <a:rPr lang="en-US" altLang="zh-CN" sz="2000"/>
              <a:t>Linux</a:t>
            </a:r>
            <a:r>
              <a:rPr lang="zh-CN" altLang="en-US" sz="2000"/>
              <a:t>”</a:t>
            </a:r>
          </a:p>
          <a:p>
            <a:pPr lvl="1"/>
            <a:r>
              <a:rPr lang="en-US" altLang="zh-CN" sz="2000"/>
              <a:t>5</a:t>
            </a:r>
            <a:r>
              <a:rPr lang="zh-CN" altLang="en-US" sz="2000"/>
              <a:t>、支持多平台：可以在多种硬件平台上安装和运行，如</a:t>
            </a:r>
            <a:r>
              <a:rPr lang="en-US" altLang="zh-CN" sz="2000"/>
              <a:t>X86</a:t>
            </a:r>
            <a:r>
              <a:rPr lang="zh-CN" altLang="en-US" sz="2000"/>
              <a:t>或嵌入式系统（三星、</a:t>
            </a:r>
            <a:r>
              <a:rPr lang="en-US" altLang="zh-CN" sz="2000" err="1"/>
              <a:t>oppo</a:t>
            </a:r>
            <a:r>
              <a:rPr lang="zh-CN" altLang="en-US" sz="2000"/>
              <a:t>、小米等安装系列的手机底层使用的就是</a:t>
            </a:r>
            <a:r>
              <a:rPr lang="en-US" altLang="zh-CN" sz="2000" err="1"/>
              <a:t>linux</a:t>
            </a:r>
            <a:r>
              <a:rPr lang="zh-CN" altLang="en-US" sz="2000"/>
              <a:t>系统）</a:t>
            </a:r>
          </a:p>
          <a:p>
            <a:endParaRPr lang="zh-CN" altLang="en-US"/>
          </a:p>
        </p:txBody>
      </p:sp>
    </p:spTree>
    <p:extLst>
      <p:ext uri="{BB962C8B-B14F-4D97-AF65-F5344CB8AC3E}">
        <p14:creationId xmlns:p14="http://schemas.microsoft.com/office/powerpoint/2010/main" val="237662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1052596"/>
          </a:xfrm>
        </p:spPr>
        <p:txBody>
          <a:bodyPr/>
          <a:lstStyle/>
          <a:p>
            <a:r>
              <a:rPr lang="en-US" altLang="zh-CN" b="1"/>
              <a:t>1.3Linux</a:t>
            </a:r>
            <a:r>
              <a:rPr lang="zh-CN" altLang="en-US" b="1"/>
              <a:t>系统分析</a:t>
            </a:r>
            <a:endParaRPr lang="en-US" altLang="zh-CN" b="1"/>
          </a:p>
          <a:p>
            <a:endParaRPr lang="zh-CN" altLang="en-US"/>
          </a:p>
        </p:txBody>
      </p:sp>
      <p:pic>
        <p:nvPicPr>
          <p:cNvPr id="4" name="图片 3"/>
          <p:cNvPicPr/>
          <p:nvPr/>
        </p:nvPicPr>
        <p:blipFill>
          <a:blip r:embed="rId2"/>
          <a:stretch>
            <a:fillRect/>
          </a:stretch>
        </p:blipFill>
        <p:spPr>
          <a:xfrm>
            <a:off x="683568" y="1700808"/>
            <a:ext cx="5832648" cy="4684517"/>
          </a:xfrm>
          <a:prstGeom prst="rect">
            <a:avLst/>
          </a:prstGeom>
        </p:spPr>
      </p:pic>
    </p:spTree>
    <p:extLst>
      <p:ext uri="{BB962C8B-B14F-4D97-AF65-F5344CB8AC3E}">
        <p14:creationId xmlns:p14="http://schemas.microsoft.com/office/powerpoint/2010/main" val="354984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a:t>
            </a:r>
            <a:r>
              <a:rPr lang="en-US" altLang="zh-CN"/>
              <a:t>Linux</a:t>
            </a:r>
            <a:r>
              <a:rPr lang="zh-CN" altLang="en-US"/>
              <a:t>概述</a:t>
            </a:r>
          </a:p>
        </p:txBody>
      </p:sp>
      <p:sp>
        <p:nvSpPr>
          <p:cNvPr id="3" name="内容占位符 2"/>
          <p:cNvSpPr>
            <a:spLocks noGrp="1"/>
          </p:cNvSpPr>
          <p:nvPr>
            <p:ph sz="quarter" idx="10"/>
          </p:nvPr>
        </p:nvSpPr>
        <p:spPr>
          <a:xfrm>
            <a:off x="467545" y="1052736"/>
            <a:ext cx="8064896" cy="5176802"/>
          </a:xfrm>
        </p:spPr>
        <p:txBody>
          <a:bodyPr/>
          <a:lstStyle/>
          <a:p>
            <a:r>
              <a:rPr lang="en-US" altLang="zh-CN" b="1"/>
              <a:t>1.4.</a:t>
            </a:r>
            <a:r>
              <a:rPr lang="zh-CN" altLang="en-US"/>
              <a:t>发行版</a:t>
            </a:r>
            <a:r>
              <a:rPr lang="en-US" altLang="zh-CN"/>
              <a:t>(</a:t>
            </a:r>
            <a:r>
              <a:rPr lang="en-US" altLang="zh-CN" b="1"/>
              <a:t>distribution</a:t>
            </a:r>
            <a:r>
              <a:rPr lang="en-US" altLang="zh-CN"/>
              <a:t>)</a:t>
            </a:r>
            <a:r>
              <a:rPr lang="zh-CN" altLang="en-US"/>
              <a:t>以及应用领域</a:t>
            </a:r>
            <a:endParaRPr lang="en-US" altLang="zh-CN"/>
          </a:p>
          <a:p>
            <a:pPr>
              <a:buFont typeface="Wingdings" panose="05000000000000000000" pitchFamily="2" charset="2"/>
              <a:buChar char="Ø"/>
            </a:pPr>
            <a:r>
              <a:rPr lang="en-US" altLang="zh-CN" sz="2000"/>
              <a:t>1.4.1</a:t>
            </a:r>
            <a:r>
              <a:rPr lang="zh-CN" altLang="en-US" sz="2000"/>
              <a:t>定义：</a:t>
            </a:r>
            <a:r>
              <a:rPr lang="en-US" altLang="zh-CN" sz="2000"/>
              <a:t>Linux</a:t>
            </a:r>
            <a:r>
              <a:rPr lang="zh-CN" altLang="zh-CN" sz="2000"/>
              <a:t>的发行版说简单点就是将</a:t>
            </a:r>
            <a:r>
              <a:rPr lang="en-US" altLang="zh-CN" sz="2000"/>
              <a:t>Linux</a:t>
            </a:r>
            <a:r>
              <a:rPr lang="zh-CN" altLang="zh-CN" sz="2000"/>
              <a:t>内核与应用软件做一个打包</a:t>
            </a:r>
            <a:endParaRPr lang="en-US" altLang="zh-CN" sz="2000"/>
          </a:p>
          <a:p>
            <a:pPr>
              <a:buFont typeface="Wingdings" panose="05000000000000000000" pitchFamily="2" charset="2"/>
              <a:buChar char="Ø"/>
            </a:pPr>
            <a:r>
              <a:rPr lang="en-US" altLang="zh-CN" sz="2000"/>
              <a:t>1.4.2.Linux</a:t>
            </a:r>
            <a:r>
              <a:rPr lang="zh-CN" altLang="en-US" sz="2000"/>
              <a:t>主要的发行版</a:t>
            </a:r>
            <a:endParaRPr lang="en-US" altLang="zh-CN" sz="2000"/>
          </a:p>
          <a:p>
            <a:pPr marL="0" indent="0">
              <a:buNone/>
            </a:pPr>
            <a:r>
              <a:rPr lang="en-US" altLang="zh-CN" sz="1800"/>
              <a:t>     1.RedHat Linux:</a:t>
            </a:r>
            <a:r>
              <a:rPr lang="zh-CN" altLang="en-US" sz="1800"/>
              <a:t>红帽企业级</a:t>
            </a:r>
            <a:r>
              <a:rPr lang="en-US" altLang="zh-CN" sz="1800"/>
              <a:t>Linux</a:t>
            </a:r>
            <a:r>
              <a:rPr lang="zh-CN" altLang="en-US" sz="1800"/>
              <a:t>，它有众多的程序支持，同时也可以提供技术服务，由于他是商业化产品，所有不是免费的。</a:t>
            </a:r>
          </a:p>
          <a:p>
            <a:pPr marL="0" indent="0">
              <a:buNone/>
            </a:pPr>
            <a:r>
              <a:rPr lang="en-US" altLang="zh-CN" sz="1800"/>
              <a:t>    2.CentOS:</a:t>
            </a:r>
            <a:r>
              <a:rPr lang="zh-CN" altLang="en-US" sz="1800"/>
              <a:t>一款企业级</a:t>
            </a:r>
            <a:r>
              <a:rPr lang="en-US" altLang="zh-CN" sz="1800"/>
              <a:t>Linux</a:t>
            </a:r>
            <a:r>
              <a:rPr lang="zh-CN" altLang="en-US" sz="1800"/>
              <a:t>，它使用红帽企业级</a:t>
            </a:r>
            <a:r>
              <a:rPr lang="en-US" altLang="zh-CN" sz="1800"/>
              <a:t>Linux</a:t>
            </a:r>
            <a:r>
              <a:rPr lang="zh-CN" altLang="en-US" sz="1800"/>
              <a:t>中的免费源代码重新构建而成。这款重构版完全去掉了注册商标，免费版。</a:t>
            </a:r>
          </a:p>
          <a:p>
            <a:pPr marL="0" indent="0">
              <a:buNone/>
            </a:pPr>
            <a:r>
              <a:rPr lang="en-US" altLang="zh-CN" sz="1800"/>
              <a:t>    3.</a:t>
            </a:r>
            <a:r>
              <a:rPr lang="zh-CN" altLang="en-US" sz="1800"/>
              <a:t>其他： </a:t>
            </a:r>
            <a:r>
              <a:rPr lang="en-US" altLang="zh-CN" sz="1800"/>
              <a:t>Ubuntu</a:t>
            </a:r>
            <a:r>
              <a:rPr lang="zh-CN" altLang="en-US" sz="1800"/>
              <a:t>、</a:t>
            </a:r>
            <a:r>
              <a:rPr lang="en-US" altLang="zh-CN" sz="1800" err="1"/>
              <a:t>Debain</a:t>
            </a:r>
            <a:r>
              <a:rPr lang="zh-CN" altLang="en-US" sz="1800"/>
              <a:t>、</a:t>
            </a:r>
            <a:r>
              <a:rPr lang="en-US" altLang="zh-CN" sz="1800"/>
              <a:t>Fedora</a:t>
            </a:r>
            <a:r>
              <a:rPr lang="zh-CN" altLang="en-US" sz="1800"/>
              <a:t>、</a:t>
            </a:r>
            <a:r>
              <a:rPr lang="en-US" altLang="zh-CN" sz="1800" err="1"/>
              <a:t>SuSE</a:t>
            </a:r>
            <a:r>
              <a:rPr lang="zh-CN" altLang="en-US" sz="1800"/>
              <a:t>、</a:t>
            </a:r>
            <a:r>
              <a:rPr lang="en-US" altLang="zh-CN" sz="1800" err="1"/>
              <a:t>OpenSUSE</a:t>
            </a:r>
            <a:r>
              <a:rPr lang="zh-CN" altLang="en-US" sz="1800"/>
              <a:t>、</a:t>
            </a:r>
            <a:r>
              <a:rPr lang="en-US" altLang="zh-CN" sz="1800" err="1"/>
              <a:t>TurboLinux</a:t>
            </a:r>
            <a:r>
              <a:rPr lang="zh-CN" altLang="en-US" sz="1800"/>
              <a:t>、</a:t>
            </a:r>
            <a:r>
              <a:rPr lang="en-US" altLang="zh-CN" sz="1800" err="1"/>
              <a:t>BluePoint</a:t>
            </a:r>
            <a:r>
              <a:rPr lang="zh-CN" altLang="en-US" sz="1800"/>
              <a:t>、</a:t>
            </a:r>
            <a:r>
              <a:rPr lang="en-US" altLang="zh-CN" sz="1800" err="1"/>
              <a:t>RedFlag</a:t>
            </a:r>
            <a:r>
              <a:rPr lang="zh-CN" altLang="en-US" sz="1800"/>
              <a:t>、</a:t>
            </a:r>
            <a:r>
              <a:rPr lang="en-US" altLang="zh-CN" sz="1800" err="1"/>
              <a:t>Xterm</a:t>
            </a:r>
            <a:r>
              <a:rPr lang="zh-CN" altLang="en-US" sz="1800"/>
              <a:t>、</a:t>
            </a:r>
            <a:r>
              <a:rPr lang="en-US" altLang="zh-CN" sz="1800" err="1"/>
              <a:t>SlackWare</a:t>
            </a:r>
            <a:r>
              <a:rPr lang="zh-CN" altLang="en-US" sz="1800"/>
              <a:t>等</a:t>
            </a:r>
            <a:endParaRPr lang="en-US" altLang="zh-CN" sz="1800"/>
          </a:p>
          <a:p>
            <a:pPr lvl="0">
              <a:buFont typeface="Wingdings" panose="05000000000000000000" pitchFamily="2" charset="2"/>
              <a:buChar char="Ø"/>
            </a:pPr>
            <a:r>
              <a:rPr lang="en-US" altLang="zh-CN" sz="2000">
                <a:solidFill>
                  <a:prstClr val="white"/>
                </a:solidFill>
              </a:rPr>
              <a:t>1.4.3.Linux</a:t>
            </a:r>
            <a:r>
              <a:rPr lang="zh-CN" altLang="en-US" sz="2000">
                <a:solidFill>
                  <a:prstClr val="white"/>
                </a:solidFill>
              </a:rPr>
              <a:t>应用领域</a:t>
            </a:r>
            <a:endParaRPr lang="en-US" altLang="zh-CN" sz="2000">
              <a:solidFill>
                <a:prstClr val="white"/>
              </a:solidFill>
            </a:endParaRPr>
          </a:p>
          <a:p>
            <a:pPr marL="0" lvl="0" indent="0">
              <a:buNone/>
            </a:pPr>
            <a:r>
              <a:rPr lang="en-US" altLang="zh-CN" sz="1800"/>
              <a:t>    </a:t>
            </a:r>
            <a:r>
              <a:rPr lang="zh-CN" altLang="zh-CN" sz="1800"/>
              <a:t>从嵌入式设备到超级计算机，并且在服务器领域</a:t>
            </a:r>
            <a:r>
              <a:rPr lang="zh-CN" altLang="en-US" sz="1800"/>
              <a:t>使用非常多。</a:t>
            </a:r>
            <a:endParaRPr lang="en-US" altLang="zh-CN" sz="1800">
              <a:solidFill>
                <a:prstClr val="white"/>
              </a:solidFill>
            </a:endParaRPr>
          </a:p>
          <a:p>
            <a:pPr marL="0" indent="0">
              <a:buNone/>
            </a:pPr>
            <a:endParaRPr lang="zh-CN" altLang="en-US" sz="1800" b="1"/>
          </a:p>
        </p:txBody>
      </p:sp>
    </p:spTree>
    <p:extLst>
      <p:ext uri="{BB962C8B-B14F-4D97-AF65-F5344CB8AC3E}">
        <p14:creationId xmlns:p14="http://schemas.microsoft.com/office/powerpoint/2010/main" val="2890382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FA2E"/>
        </a:solidFill>
        <a:ln w="19050">
          <a:noFill/>
        </a:ln>
      </a:spPr>
      <a:bodyPr rtlCol="0" anchor="ctr"/>
      <a:lstStyle>
        <a:defPPr algn="ctr">
          <a:defRPr sz="1400" b="1"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29419</TotalTime>
  <Words>5531</Words>
  <Application>Microsoft Office PowerPoint</Application>
  <PresentationFormat>全屏显示(4:3)</PresentationFormat>
  <Paragraphs>568</Paragraphs>
  <Slides>65</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等线</vt:lpstr>
      <vt:lpstr>宋体</vt:lpstr>
      <vt:lpstr>微软雅黑</vt:lpstr>
      <vt:lpstr>Arial</vt:lpstr>
      <vt:lpstr>Calibri</vt:lpstr>
      <vt:lpstr>Times New Roman</vt:lpstr>
      <vt:lpstr>Wingdings</vt:lpstr>
      <vt:lpstr>Office 主题</vt:lpstr>
      <vt:lpstr>Linux入门与基础</vt:lpstr>
      <vt:lpstr>PowerPoint 演示文稿</vt:lpstr>
      <vt:lpstr>PowerPoint 演示文稿</vt:lpstr>
      <vt:lpstr>一、Linux概述</vt:lpstr>
      <vt:lpstr>一、Linux概述</vt:lpstr>
      <vt:lpstr>一、Linux概述</vt:lpstr>
      <vt:lpstr>一、Linux概述</vt:lpstr>
      <vt:lpstr>一、Linux概述</vt:lpstr>
      <vt:lpstr>一、Linux概述</vt:lpstr>
      <vt:lpstr>一、Linux概述</vt:lpstr>
      <vt:lpstr>一、Linux概述</vt:lpstr>
      <vt:lpstr>二、系统安装与分区</vt:lpstr>
      <vt:lpstr>二、系统安装与分区</vt:lpstr>
      <vt:lpstr>二、系统安装与分区</vt:lpstr>
      <vt:lpstr>secureCRTV5.1配置</vt:lpstr>
      <vt:lpstr>secureCRTV5.1配置</vt:lpstr>
      <vt:lpstr>二、系统安装与分区</vt:lpstr>
      <vt:lpstr>二、系统安装与分区</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vt:lpstr>
      <vt:lpstr>三、常用命令和目录结构—知识扩展</vt:lpstr>
      <vt:lpstr>三、常用命令和目录结构—知识扩展</vt:lpstr>
      <vt:lpstr>三、常用命令和目录结构</vt:lpstr>
      <vt:lpstr>四、运行级别</vt:lpstr>
      <vt:lpstr>四、运行级别</vt:lpstr>
      <vt:lpstr>四、运行级别</vt:lpstr>
      <vt:lpstr>四、运行级别</vt:lpstr>
      <vt:lpstr>四、运行级别</vt:lpstr>
      <vt:lpstr>四、运行级别</vt:lpstr>
      <vt:lpstr>四、运行级别</vt:lpstr>
      <vt:lpstr>四、运行级别之密码恢复</vt:lpstr>
      <vt:lpstr>四、运行级别之密码恢复</vt:lpstr>
      <vt:lpstr>四、运行级别之密码恢复</vt:lpstr>
      <vt:lpstr>四、运行级别</vt:lpstr>
      <vt:lpstr>五、用户用户组</vt:lpstr>
      <vt:lpstr>五、用户用户组-引入</vt:lpstr>
      <vt:lpstr>五、用户用户组</vt:lpstr>
      <vt:lpstr>五、用户用户组</vt:lpstr>
      <vt:lpstr>五、用户用户组</vt:lpstr>
      <vt:lpstr>五、用户用户组</vt:lpstr>
      <vt:lpstr>五、用户用户组</vt:lpstr>
      <vt:lpstr>五、用户用户组</vt:lpstr>
      <vt:lpstr>五、用户用户组</vt:lpstr>
      <vt:lpstr>五、用户用户组</vt:lpstr>
      <vt:lpstr>总结和答疑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Linux-day01</dc:title>
  <dc:creator>孟祥冰</dc:creator>
  <cp:lastModifiedBy>祥冰 孟</cp:lastModifiedBy>
  <cp:revision>2497</cp:revision>
  <dcterms:modified xsi:type="dcterms:W3CDTF">2018-05-22T03:14:30Z</dcterms:modified>
</cp:coreProperties>
</file>