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notesMasterIdLst>
    <p:notesMasterId r:id="rId95"/>
  </p:notesMasterIdLst>
  <p:handoutMasterIdLst>
    <p:handoutMasterId r:id="rId96"/>
  </p:handoutMasterIdLst>
  <p:sldIdLst>
    <p:sldId id="256" r:id="rId2"/>
    <p:sldId id="902" r:id="rId3"/>
    <p:sldId id="412" r:id="rId4"/>
    <p:sldId id="942" r:id="rId5"/>
    <p:sldId id="979" r:id="rId6"/>
    <p:sldId id="980" r:id="rId7"/>
    <p:sldId id="947" r:id="rId8"/>
    <p:sldId id="981" r:id="rId9"/>
    <p:sldId id="982" r:id="rId10"/>
    <p:sldId id="983" r:id="rId11"/>
    <p:sldId id="948" r:id="rId12"/>
    <p:sldId id="984" r:id="rId13"/>
    <p:sldId id="950" r:id="rId14"/>
    <p:sldId id="949" r:id="rId15"/>
    <p:sldId id="985" r:id="rId16"/>
    <p:sldId id="986" r:id="rId17"/>
    <p:sldId id="991" r:id="rId18"/>
    <p:sldId id="988" r:id="rId19"/>
    <p:sldId id="992" r:id="rId20"/>
    <p:sldId id="993" r:id="rId21"/>
    <p:sldId id="994" r:id="rId22"/>
    <p:sldId id="995" r:id="rId23"/>
    <p:sldId id="996" r:id="rId24"/>
    <p:sldId id="997" r:id="rId25"/>
    <p:sldId id="998" r:id="rId26"/>
    <p:sldId id="999" r:id="rId27"/>
    <p:sldId id="1000" r:id="rId28"/>
    <p:sldId id="1001" r:id="rId29"/>
    <p:sldId id="1002" r:id="rId30"/>
    <p:sldId id="944" r:id="rId31"/>
    <p:sldId id="1007" r:id="rId32"/>
    <p:sldId id="1008" r:id="rId33"/>
    <p:sldId id="1009" r:id="rId34"/>
    <p:sldId id="1010" r:id="rId35"/>
    <p:sldId id="1011" r:id="rId36"/>
    <p:sldId id="1012" r:id="rId37"/>
    <p:sldId id="1013" r:id="rId38"/>
    <p:sldId id="1014" r:id="rId39"/>
    <p:sldId id="1015" r:id="rId40"/>
    <p:sldId id="1016" r:id="rId41"/>
    <p:sldId id="941" r:id="rId42"/>
    <p:sldId id="905" r:id="rId43"/>
    <p:sldId id="904" r:id="rId44"/>
    <p:sldId id="906" r:id="rId45"/>
    <p:sldId id="908" r:id="rId46"/>
    <p:sldId id="921" r:id="rId47"/>
    <p:sldId id="923" r:id="rId48"/>
    <p:sldId id="925" r:id="rId49"/>
    <p:sldId id="926" r:id="rId50"/>
    <p:sldId id="927" r:id="rId51"/>
    <p:sldId id="931" r:id="rId52"/>
    <p:sldId id="932" r:id="rId53"/>
    <p:sldId id="933" r:id="rId54"/>
    <p:sldId id="934" r:id="rId55"/>
    <p:sldId id="1003" r:id="rId56"/>
    <p:sldId id="1004" r:id="rId57"/>
    <p:sldId id="935" r:id="rId58"/>
    <p:sldId id="1005" r:id="rId59"/>
    <p:sldId id="945" r:id="rId60"/>
    <p:sldId id="946" r:id="rId61"/>
    <p:sldId id="936" r:id="rId62"/>
    <p:sldId id="937" r:id="rId63"/>
    <p:sldId id="938" r:id="rId64"/>
    <p:sldId id="940" r:id="rId65"/>
    <p:sldId id="951" r:id="rId66"/>
    <p:sldId id="952" r:id="rId67"/>
    <p:sldId id="953" r:id="rId68"/>
    <p:sldId id="954" r:id="rId69"/>
    <p:sldId id="1006" r:id="rId70"/>
    <p:sldId id="955" r:id="rId71"/>
    <p:sldId id="956" r:id="rId72"/>
    <p:sldId id="957" r:id="rId73"/>
    <p:sldId id="958" r:id="rId74"/>
    <p:sldId id="959" r:id="rId75"/>
    <p:sldId id="960" r:id="rId76"/>
    <p:sldId id="961" r:id="rId77"/>
    <p:sldId id="962" r:id="rId78"/>
    <p:sldId id="963" r:id="rId79"/>
    <p:sldId id="964" r:id="rId80"/>
    <p:sldId id="966" r:id="rId81"/>
    <p:sldId id="967" r:id="rId82"/>
    <p:sldId id="968" r:id="rId83"/>
    <p:sldId id="969" r:id="rId84"/>
    <p:sldId id="970" r:id="rId85"/>
    <p:sldId id="971" r:id="rId86"/>
    <p:sldId id="972" r:id="rId87"/>
    <p:sldId id="973" r:id="rId88"/>
    <p:sldId id="974" r:id="rId89"/>
    <p:sldId id="975" r:id="rId90"/>
    <p:sldId id="976" r:id="rId91"/>
    <p:sldId id="977" r:id="rId92"/>
    <p:sldId id="978" r:id="rId93"/>
    <p:sldId id="898"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171"/>
    <a:srgbClr val="DAE6C3"/>
    <a:srgbClr val="231F20"/>
    <a:srgbClr val="F0F0F0"/>
    <a:srgbClr val="FF8080"/>
    <a:srgbClr val="FE801C"/>
    <a:srgbClr val="A90000"/>
    <a:srgbClr val="96F977"/>
    <a:srgbClr val="F2F2F2"/>
    <a:srgbClr val="55F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0991" autoAdjust="0"/>
  </p:normalViewPr>
  <p:slideViewPr>
    <p:cSldViewPr>
      <p:cViewPr varScale="1">
        <p:scale>
          <a:sx n="128" d="100"/>
          <a:sy n="128" d="100"/>
        </p:scale>
        <p:origin x="1104" y="126"/>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2018/5/22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2018/5/22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Servlet</a:t>
            </a:r>
            <a:r>
              <a:rPr lang="zh-CN" altLang="en-US" dirty="0"/>
              <a:t>基础</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val="28651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19</a:t>
            </a:fld>
            <a:endParaRPr lang="zh-CN" altLang="en-US"/>
          </a:p>
        </p:txBody>
      </p:sp>
    </p:spTree>
    <p:extLst>
      <p:ext uri="{BB962C8B-B14F-4D97-AF65-F5344CB8AC3E}">
        <p14:creationId xmlns:p14="http://schemas.microsoft.com/office/powerpoint/2010/main" val="160775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41</a:t>
            </a:fld>
            <a:endParaRPr lang="zh-CN" altLang="en-US"/>
          </a:p>
        </p:txBody>
      </p:sp>
    </p:spTree>
    <p:extLst>
      <p:ext uri="{BB962C8B-B14F-4D97-AF65-F5344CB8AC3E}">
        <p14:creationId xmlns:p14="http://schemas.microsoft.com/office/powerpoint/2010/main" val="258992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Servlet</a:t>
            </a:r>
            <a:r>
              <a:rPr lang="zh-CN" altLang="en-US" dirty="0"/>
              <a:t>基础</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65</a:t>
            </a:fld>
            <a:endParaRPr lang="zh-CN" altLang="en-US"/>
          </a:p>
        </p:txBody>
      </p:sp>
    </p:spTree>
    <p:extLst>
      <p:ext uri="{BB962C8B-B14F-4D97-AF65-F5344CB8AC3E}">
        <p14:creationId xmlns:p14="http://schemas.microsoft.com/office/powerpoint/2010/main" val="270527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66</a:t>
            </a:fld>
            <a:endParaRPr lang="zh-CN" altLang="en-US"/>
          </a:p>
        </p:txBody>
      </p:sp>
    </p:spTree>
    <p:extLst>
      <p:ext uri="{BB962C8B-B14F-4D97-AF65-F5344CB8AC3E}">
        <p14:creationId xmlns:p14="http://schemas.microsoft.com/office/powerpoint/2010/main" val="32386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71</a:t>
            </a:fld>
            <a:endParaRPr lang="zh-CN" altLang="en-US"/>
          </a:p>
        </p:txBody>
      </p:sp>
    </p:spTree>
    <p:extLst>
      <p:ext uri="{BB962C8B-B14F-4D97-AF65-F5344CB8AC3E}">
        <p14:creationId xmlns:p14="http://schemas.microsoft.com/office/powerpoint/2010/main" val="177571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sz="1200" dirty="0"/>
              <a:t># PCI device 0x8086:0x100f (e1000)</a:t>
            </a:r>
          </a:p>
          <a:p>
            <a:pPr>
              <a:buNone/>
            </a:pPr>
            <a:r>
              <a:rPr lang="en-US" altLang="zh-CN" sz="1200" dirty="0"/>
              <a:t>SUBSYSTEM=="net", ACTION=="add", DRIVERS=="?*", ATTR{address}=="00:0c:29:0f:fe:1a", ATTR{type}=="1", KERNEL=="eth*", NAME="eth0"</a:t>
            </a:r>
          </a:p>
          <a:p>
            <a:pPr>
              <a:buNone/>
            </a:pPr>
            <a:endParaRPr lang="en-US" altLang="zh-CN" sz="1200" dirty="0"/>
          </a:p>
          <a:p>
            <a:pPr>
              <a:buNone/>
            </a:pPr>
            <a:r>
              <a:rPr lang="en-US" altLang="zh-CN" sz="1200" dirty="0"/>
              <a:t># PCI device 0x8086:0x100f (e1000)</a:t>
            </a:r>
          </a:p>
          <a:p>
            <a:pPr>
              <a:buNone/>
            </a:pPr>
            <a:r>
              <a:rPr lang="en-US" altLang="zh-CN" sz="1200" dirty="0"/>
              <a:t>SUBSYSTEM=="net", ACTION=="add", DRIVERS=="?*", ATTR{address}=="00:0c:29:00:1d:e8", ATTR{type}=="1", KERNEL=="eth*", NAME="eth1"</a:t>
            </a:r>
          </a:p>
          <a:p>
            <a:pPr>
              <a:buNone/>
            </a:pPr>
            <a:endParaRPr lang="en-US" altLang="zh-CN" sz="1200" dirty="0"/>
          </a:p>
          <a:p>
            <a:pPr>
              <a:buNone/>
            </a:pPr>
            <a:r>
              <a:rPr lang="en-US" altLang="zh-CN" sz="1200" dirty="0"/>
              <a:t># PCI device 0x8086:0x100f (e1000)</a:t>
            </a:r>
          </a:p>
          <a:p>
            <a:pPr>
              <a:buNone/>
            </a:pPr>
            <a:r>
              <a:rPr lang="en-US" altLang="zh-CN" sz="1200" dirty="0"/>
              <a:t>SUBSYSTEM=="net", ACTION=="add", DRIVERS=="?*", ATTR{address}=="00:0c:29:5e:8b:43", ATTR{type}=="1", KERNEL=="eth*", NAME="eth2"</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82</a:t>
            </a:fld>
            <a:endParaRPr lang="zh-CN" altLang="en-US"/>
          </a:p>
        </p:txBody>
      </p:sp>
    </p:spTree>
    <p:extLst>
      <p:ext uri="{BB962C8B-B14F-4D97-AF65-F5344CB8AC3E}">
        <p14:creationId xmlns:p14="http://schemas.microsoft.com/office/powerpoint/2010/main" val="427960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总结和答疑</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93</a:t>
            </a:fld>
            <a:endParaRPr lang="zh-CN" altLang="en-US"/>
          </a:p>
        </p:txBody>
      </p:sp>
    </p:spTree>
    <p:extLst>
      <p:ext uri="{BB962C8B-B14F-4D97-AF65-F5344CB8AC3E}">
        <p14:creationId xmlns:p14="http://schemas.microsoft.com/office/powerpoint/2010/main" val="97209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6603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本节内容</a:t>
            </a:r>
            <a:endParaRPr lang="en-US" altLang="zh-CN" dirty="0"/>
          </a:p>
          <a:p>
            <a:r>
              <a:rPr lang="zh-CN" altLang="en-US" dirty="0"/>
              <a:t>本节内容</a:t>
            </a:r>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atin typeface="微软雅黑" pitchFamily="34" charset="-122"/>
                <a:ea typeface="微软雅黑" pitchFamily="34" charset="-122"/>
              </a:rPr>
              <a:t>内容</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a:t>课程标题</a:t>
            </a:r>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 课程英文副标题</a:t>
            </a:r>
          </a:p>
        </p:txBody>
      </p:sp>
      <p:pic>
        <p:nvPicPr>
          <p:cNvPr id="5" name="图片 4"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a:t>DAY01</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知识讲解</a:t>
            </a:r>
            <a:endParaRPr lang="en-US" altLang="zh-CN" sz="1600" b="1" dirty="0">
              <a:solidFill>
                <a:srgbClr val="F9FAFB"/>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a:solidFill>
                <a:srgbClr val="F9FAFB"/>
              </a:solidFill>
            </a:endParaRPr>
          </a:p>
          <a:p>
            <a:pPr algn="ctr"/>
            <a:r>
              <a:rPr lang="zh-CN" altLang="en-US" sz="1600" b="1" dirty="0">
                <a:solidFill>
                  <a:srgbClr val="F9FAFB"/>
                </a:solidFill>
              </a:rPr>
              <a:t>堂</a:t>
            </a:r>
            <a:endParaRPr lang="en-US" altLang="zh-CN" sz="1600" b="1" dirty="0">
              <a:solidFill>
                <a:srgbClr val="F9FAFB"/>
              </a:solidFill>
            </a:endParaRPr>
          </a:p>
          <a:p>
            <a:pPr algn="ctr"/>
            <a:r>
              <a:rPr lang="zh-CN" altLang="en-US" sz="1600" b="1" dirty="0">
                <a:solidFill>
                  <a:srgbClr val="F9FAFB"/>
                </a:solidFill>
              </a:rPr>
              <a:t>练习</a:t>
            </a:r>
            <a:endParaRPr lang="en-US" altLang="zh-CN" sz="1600" b="1" dirty="0">
              <a:solidFill>
                <a:srgbClr val="F9FAFB"/>
              </a:solidFill>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sp>
        <p:nvSpPr>
          <p:cNvPr id="17"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8" name="图片 17"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a:solidFill>
                <a:srgbClr val="F9FAFB"/>
              </a:solidFill>
            </a:endParaRPr>
          </a:p>
          <a:p>
            <a:pPr algn="ctr"/>
            <a:r>
              <a:rPr lang="zh-CN" altLang="en-US" sz="1600" b="1" dirty="0">
                <a:solidFill>
                  <a:srgbClr val="F9FAFB"/>
                </a:solidFill>
              </a:rPr>
              <a:t>实践</a:t>
            </a:r>
            <a:endParaRPr lang="en-US" altLang="zh-CN" sz="1600" b="1" dirty="0">
              <a:solidFill>
                <a:srgbClr val="F9FAFB"/>
              </a:solidFill>
            </a:endParaRPr>
          </a:p>
        </p:txBody>
      </p:sp>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extLst>
      <p:ext uri="{BB962C8B-B14F-4D97-AF65-F5344CB8AC3E}">
        <p14:creationId xmlns:p14="http://schemas.microsoft.com/office/powerpoint/2010/main" val="268500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a:solidFill>
                <a:srgbClr val="F9FAFB"/>
              </a:solidFill>
            </a:endParaRPr>
          </a:p>
          <a:p>
            <a:pPr algn="ctr"/>
            <a:r>
              <a:rPr lang="zh-CN" altLang="en-US" sz="1600" b="1" dirty="0">
                <a:solidFill>
                  <a:srgbClr val="F9FAFB"/>
                </a:solidFill>
              </a:rPr>
              <a:t>实践</a:t>
            </a:r>
            <a:endParaRPr lang="en-US" altLang="zh-CN" sz="1600" b="1" dirty="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a:t>代码实践标题</a:t>
            </a:r>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知识案例</a:t>
            </a:r>
            <a:endParaRPr lang="en-US" altLang="zh-CN" sz="1600" b="1" dirty="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a:t>知识案例标题</a:t>
            </a:r>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知识案例内容</a:t>
            </a: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26" r:id="rId4"/>
    <p:sldLayoutId id="2147483732" r:id="rId5"/>
    <p:sldLayoutId id="2147483728" r:id="rId6"/>
    <p:sldLayoutId id="2147483725" r:id="rId7"/>
    <p:sldLayoutId id="2147483727" r:id="rId8"/>
    <p:sldLayoutId id="2147483723" r:id="rId9"/>
    <p:sldLayoutId id="2147483731" r:id="rId10"/>
    <p:sldLayoutId id="2147483724" r:id="rId11"/>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hyperlink" Target="http://mirrors.hust.edu.cn/apache/httpd/mod_fcgid/mod_fcgid-2.3.9.tar.gz"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636912"/>
            <a:ext cx="8820472" cy="921992"/>
          </a:xfrm>
        </p:spPr>
        <p:txBody>
          <a:bodyPr/>
          <a:lstStyle/>
          <a:p>
            <a:r>
              <a:rPr lang="zh-CN" altLang="en-US" sz="4000" dirty="0"/>
              <a:t>用户、用户组、权限、文件系统和网络</a:t>
            </a:r>
          </a:p>
        </p:txBody>
      </p:sp>
      <p:sp>
        <p:nvSpPr>
          <p:cNvPr id="3" name="副标题 2"/>
          <p:cNvSpPr>
            <a:spLocks noGrp="1"/>
          </p:cNvSpPr>
          <p:nvPr>
            <p:ph type="subTitle" idx="1"/>
          </p:nvPr>
        </p:nvSpPr>
        <p:spPr>
          <a:xfrm>
            <a:off x="611560" y="3617293"/>
            <a:ext cx="4256785" cy="622920"/>
          </a:xfrm>
        </p:spPr>
        <p:txBody>
          <a:bodyPr/>
          <a:lstStyle/>
          <a:p>
            <a:r>
              <a:rPr lang="en-US" altLang="zh-CN" dirty="0"/>
              <a:t>Linux</a:t>
            </a:r>
            <a:endParaRPr lang="zh-CN" altLang="en-US" dirty="0"/>
          </a:p>
        </p:txBody>
      </p:sp>
      <p:sp>
        <p:nvSpPr>
          <p:cNvPr id="4" name="文本占位符 3"/>
          <p:cNvSpPr>
            <a:spLocks noGrp="1"/>
          </p:cNvSpPr>
          <p:nvPr>
            <p:ph type="body" sz="quarter" idx="10"/>
          </p:nvPr>
        </p:nvSpPr>
        <p:spPr/>
        <p:txBody>
          <a:bodyPr/>
          <a:lstStyle/>
          <a:p>
            <a:r>
              <a:rPr lang="en-US" altLang="zh-CN" dirty="0"/>
              <a:t>DAY02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修改用户</a:t>
            </a:r>
          </a:p>
        </p:txBody>
      </p:sp>
      <p:sp>
        <p:nvSpPr>
          <p:cNvPr id="3" name="内容占位符 2"/>
          <p:cNvSpPr>
            <a:spLocks noGrp="1"/>
          </p:cNvSpPr>
          <p:nvPr>
            <p:ph sz="quarter" idx="10"/>
          </p:nvPr>
        </p:nvSpPr>
        <p:spPr>
          <a:xfrm>
            <a:off x="467545" y="1052736"/>
            <a:ext cx="8064896" cy="2702278"/>
          </a:xfrm>
        </p:spPr>
        <p:txBody>
          <a:bodyPr/>
          <a:lstStyle/>
          <a:p>
            <a:r>
              <a:rPr lang="zh-CN" altLang="en-US" dirty="0"/>
              <a:t>练习：将用户</a:t>
            </a:r>
            <a:r>
              <a:rPr lang="en-US" altLang="zh-CN" dirty="0"/>
              <a:t>gm</a:t>
            </a:r>
            <a:r>
              <a:rPr lang="zh-CN" altLang="en-US" dirty="0"/>
              <a:t>的登录</a:t>
            </a:r>
            <a:r>
              <a:rPr lang="en-US" altLang="zh-CN" dirty="0"/>
              <a:t>shell</a:t>
            </a:r>
            <a:r>
              <a:rPr lang="zh-CN" altLang="en-US" dirty="0"/>
              <a:t>修改为</a:t>
            </a:r>
            <a:r>
              <a:rPr lang="en-US" altLang="zh-CN" dirty="0"/>
              <a:t>bash</a:t>
            </a:r>
            <a:r>
              <a:rPr lang="zh-CN" altLang="en-US" dirty="0"/>
              <a:t>，用户组（主组）改为</a:t>
            </a:r>
            <a:r>
              <a:rPr lang="en-US" altLang="zh-CN" dirty="0"/>
              <a:t>root</a:t>
            </a:r>
            <a:r>
              <a:rPr lang="zh-CN" altLang="en-US" dirty="0"/>
              <a:t>。</a:t>
            </a:r>
          </a:p>
          <a:p>
            <a:pPr marL="0" indent="0">
              <a:buNone/>
            </a:pPr>
            <a:r>
              <a:rPr lang="en-US" altLang="zh-CN" sz="1600" dirty="0"/>
              <a:t>     [</a:t>
            </a:r>
            <a:r>
              <a:rPr lang="en-US" altLang="zh-CN" sz="1600" dirty="0" err="1"/>
              <a:t>root@localhost</a:t>
            </a:r>
            <a:r>
              <a:rPr lang="en-US" altLang="zh-CN" sz="1600" dirty="0"/>
              <a:t> ~]# </a:t>
            </a:r>
            <a:r>
              <a:rPr lang="en-US" altLang="zh-CN" sz="1600" dirty="0" err="1"/>
              <a:t>usermod</a:t>
            </a:r>
            <a:r>
              <a:rPr lang="en-US" altLang="zh-CN" sz="1600" dirty="0"/>
              <a:t> -s /bin/bash -g root gm</a:t>
            </a:r>
          </a:p>
          <a:p>
            <a:r>
              <a:rPr lang="zh-CN" altLang="en-US" sz="1600" dirty="0"/>
              <a:t>然后通过命令</a:t>
            </a:r>
            <a:r>
              <a:rPr lang="en-US" altLang="zh-CN" sz="1600" dirty="0"/>
              <a:t>id gm </a:t>
            </a:r>
            <a:r>
              <a:rPr lang="zh-CN" altLang="en-US" sz="1600" dirty="0"/>
              <a:t>查看下用户的主组是否成功修改成了</a:t>
            </a:r>
            <a:r>
              <a:rPr lang="en-US" altLang="zh-CN" sz="1600" dirty="0"/>
              <a:t>root</a:t>
            </a:r>
          </a:p>
          <a:p>
            <a:r>
              <a:rPr lang="zh-CN" altLang="en-US" sz="1600" dirty="0"/>
              <a:t>通过查看</a:t>
            </a:r>
            <a:r>
              <a:rPr lang="en-US" altLang="zh-CN" sz="1600" dirty="0"/>
              <a:t>/</a:t>
            </a:r>
            <a:r>
              <a:rPr lang="en-US" altLang="zh-CN" sz="1600" dirty="0" err="1"/>
              <a:t>etc</a:t>
            </a:r>
            <a:r>
              <a:rPr lang="en-US" altLang="zh-CN" sz="1600" dirty="0"/>
              <a:t>/</a:t>
            </a:r>
            <a:r>
              <a:rPr lang="en-US" altLang="zh-CN" sz="1600" dirty="0" err="1"/>
              <a:t>passwd</a:t>
            </a:r>
            <a:r>
              <a:rPr lang="zh-CN" altLang="en-US" sz="1600" dirty="0"/>
              <a:t>文件内容</a:t>
            </a:r>
            <a:r>
              <a:rPr lang="en-US" altLang="zh-CN" sz="1600" dirty="0"/>
              <a:t>gm</a:t>
            </a:r>
            <a:r>
              <a:rPr lang="zh-CN" altLang="en-US" sz="1600" dirty="0"/>
              <a:t>的登录</a:t>
            </a:r>
            <a:r>
              <a:rPr lang="en-US" altLang="zh-CN" sz="1600" dirty="0"/>
              <a:t>shell</a:t>
            </a:r>
            <a:r>
              <a:rPr lang="zh-CN" altLang="en-US" sz="1600" dirty="0"/>
              <a:t>是否修改成了</a:t>
            </a:r>
            <a:r>
              <a:rPr lang="en-US" altLang="zh-CN" sz="1600" dirty="0"/>
              <a:t>/bin/bash</a:t>
            </a:r>
          </a:p>
          <a:p>
            <a:pPr marL="0" indent="0">
              <a:buNone/>
            </a:pPr>
            <a:endParaRPr lang="en-US" altLang="zh-CN" sz="1600" dirty="0"/>
          </a:p>
          <a:p>
            <a:pPr marL="0" indent="0">
              <a:buNone/>
            </a:pPr>
            <a:endParaRPr lang="zh-CN" altLang="en-US" sz="1600" dirty="0"/>
          </a:p>
        </p:txBody>
      </p:sp>
    </p:spTree>
    <p:extLst>
      <p:ext uri="{BB962C8B-B14F-4D97-AF65-F5344CB8AC3E}">
        <p14:creationId xmlns:p14="http://schemas.microsoft.com/office/powerpoint/2010/main" val="326743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用户口令的管理</a:t>
            </a:r>
            <a:endParaRPr lang="zh-CN" altLang="en-US" dirty="0"/>
          </a:p>
        </p:txBody>
      </p:sp>
      <p:sp>
        <p:nvSpPr>
          <p:cNvPr id="3" name="内容占位符 2"/>
          <p:cNvSpPr>
            <a:spLocks noGrp="1"/>
          </p:cNvSpPr>
          <p:nvPr>
            <p:ph sz="quarter" idx="10"/>
          </p:nvPr>
        </p:nvSpPr>
        <p:spPr>
          <a:xfrm>
            <a:off x="467545" y="1052736"/>
            <a:ext cx="8064896" cy="4247317"/>
          </a:xfrm>
        </p:spPr>
        <p:txBody>
          <a:bodyPr/>
          <a:lstStyle/>
          <a:p>
            <a:pPr>
              <a:buFont typeface="Wingdings" panose="05000000000000000000" pitchFamily="2" charset="2"/>
              <a:buChar char="l"/>
            </a:pPr>
            <a:r>
              <a:rPr lang="zh-CN" altLang="en-US" sz="2000" dirty="0"/>
              <a:t>用户管理的一项重要内容是用户口令的管理。用户账号刚创建时没有口令，但是被系统锁定，无法使用，必须为其指定口令后才可以使用，即使是指定空口令。 </a:t>
            </a:r>
          </a:p>
          <a:p>
            <a:pPr>
              <a:buFont typeface="Wingdings" pitchFamily="2" charset="2"/>
              <a:buChar char="Ø"/>
            </a:pPr>
            <a:r>
              <a:rPr lang="zh-CN" altLang="en-US" sz="1800" dirty="0"/>
              <a:t>指定和修改用户口令的</a:t>
            </a:r>
            <a:r>
              <a:rPr lang="en-US" altLang="zh-CN" sz="1800" dirty="0"/>
              <a:t>Shell</a:t>
            </a:r>
            <a:r>
              <a:rPr lang="zh-CN" altLang="en-US" sz="1800" dirty="0"/>
              <a:t>命令是</a:t>
            </a:r>
            <a:r>
              <a:rPr lang="en-US" altLang="zh-CN" sz="1800" dirty="0" err="1"/>
              <a:t>passwd</a:t>
            </a:r>
            <a:r>
              <a:rPr lang="zh-CN" altLang="en-US" sz="1800" dirty="0"/>
              <a:t>。超级用户可以为自己和其他用户指定口令，普通用户只能用它修改自己的口令。命令的格式为：</a:t>
            </a:r>
            <a:endParaRPr lang="en-US" altLang="zh-CN" sz="1800" dirty="0"/>
          </a:p>
          <a:p>
            <a:pPr>
              <a:buFont typeface="Wingdings" pitchFamily="2" charset="2"/>
              <a:buChar char="Ø"/>
            </a:pPr>
            <a:r>
              <a:rPr lang="en-US" altLang="zh-CN" sz="1800" dirty="0" err="1"/>
              <a:t>passwd</a:t>
            </a:r>
            <a:r>
              <a:rPr lang="en-US" altLang="zh-CN" sz="1800" dirty="0"/>
              <a:t> [</a:t>
            </a:r>
            <a:r>
              <a:rPr lang="zh-CN" altLang="en-US" sz="1800" dirty="0"/>
              <a:t>选项</a:t>
            </a:r>
            <a:r>
              <a:rPr lang="en-US" altLang="zh-CN" sz="1800" dirty="0"/>
              <a:t>] </a:t>
            </a:r>
            <a:r>
              <a:rPr lang="zh-CN" altLang="en-US" sz="1800" dirty="0"/>
              <a:t>用户名</a:t>
            </a:r>
          </a:p>
          <a:p>
            <a:pPr marL="0" indent="0">
              <a:buNone/>
            </a:pPr>
            <a:r>
              <a:rPr lang="zh-CN" altLang="en-US" sz="1800" dirty="0"/>
              <a:t>可使用的选项： </a:t>
            </a:r>
          </a:p>
          <a:p>
            <a:pPr marL="0" indent="0">
              <a:buNone/>
            </a:pPr>
            <a:r>
              <a:rPr lang="en-US" altLang="zh-CN" sz="1800" dirty="0"/>
              <a:t>•	-l</a:t>
            </a:r>
            <a:r>
              <a:rPr lang="zh-CN" altLang="en-US" sz="1800" dirty="0"/>
              <a:t>（</a:t>
            </a:r>
            <a:r>
              <a:rPr lang="en-US" altLang="zh-CN" sz="1800" dirty="0"/>
              <a:t>lock</a:t>
            </a:r>
            <a:r>
              <a:rPr lang="zh-CN" altLang="en-US" sz="1800" dirty="0"/>
              <a:t>） 锁定口令，即禁用账号。</a:t>
            </a:r>
          </a:p>
          <a:p>
            <a:pPr marL="0" indent="0">
              <a:buNone/>
            </a:pPr>
            <a:r>
              <a:rPr lang="en-US" altLang="zh-CN" sz="1800" dirty="0"/>
              <a:t>•	-u</a:t>
            </a:r>
            <a:r>
              <a:rPr lang="zh-CN" altLang="en-US" sz="1800" dirty="0"/>
              <a:t>（</a:t>
            </a:r>
            <a:r>
              <a:rPr lang="en-US" altLang="zh-CN" sz="1800" dirty="0"/>
              <a:t>unlock</a:t>
            </a:r>
            <a:r>
              <a:rPr lang="zh-CN" altLang="en-US" sz="1800" dirty="0"/>
              <a:t>） 口令解锁。</a:t>
            </a:r>
          </a:p>
          <a:p>
            <a:pPr marL="0" indent="0">
              <a:buNone/>
            </a:pPr>
            <a:r>
              <a:rPr lang="en-US" altLang="zh-CN" sz="1800" dirty="0"/>
              <a:t>•	</a:t>
            </a:r>
            <a:r>
              <a:rPr lang="en-US" altLang="zh-CN" sz="1800" i="1" dirty="0"/>
              <a:t>-</a:t>
            </a:r>
            <a:r>
              <a:rPr lang="en-US" altLang="zh-CN" sz="1800" dirty="0"/>
              <a:t>d</a:t>
            </a:r>
            <a:r>
              <a:rPr lang="zh-CN" altLang="en-US" sz="1800" dirty="0"/>
              <a:t>（</a:t>
            </a:r>
            <a:r>
              <a:rPr lang="en-US" altLang="zh-CN" sz="1800" dirty="0"/>
              <a:t>HOME_DIR</a:t>
            </a:r>
            <a:r>
              <a:rPr lang="zh-CN" altLang="en-US" sz="1800" dirty="0"/>
              <a:t>） 使账号无口令</a:t>
            </a:r>
            <a:r>
              <a:rPr lang="en-US" altLang="zh-CN" sz="1800" dirty="0"/>
              <a:t>(</a:t>
            </a:r>
            <a:r>
              <a:rPr lang="zh-CN" altLang="en-US" sz="1800" dirty="0"/>
              <a:t>删除密码</a:t>
            </a:r>
            <a:r>
              <a:rPr lang="en-US" altLang="zh-CN" sz="1800" dirty="0"/>
              <a:t>)</a:t>
            </a:r>
            <a:r>
              <a:rPr lang="zh-CN" altLang="en-US" sz="1800" dirty="0"/>
              <a:t>。（此命令仅管理员有效）</a:t>
            </a:r>
          </a:p>
          <a:p>
            <a:pPr>
              <a:buFont typeface="Wingdings" pitchFamily="2" charset="2"/>
              <a:buChar char="Ø"/>
            </a:pPr>
            <a:endParaRPr lang="zh-CN" altLang="en-US" sz="1800" dirty="0"/>
          </a:p>
        </p:txBody>
      </p:sp>
    </p:spTree>
    <p:extLst>
      <p:ext uri="{BB962C8B-B14F-4D97-AF65-F5344CB8AC3E}">
        <p14:creationId xmlns:p14="http://schemas.microsoft.com/office/powerpoint/2010/main" val="191813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用户口令的管理</a:t>
            </a:r>
            <a:endParaRPr lang="zh-CN" altLang="en-US" dirty="0"/>
          </a:p>
        </p:txBody>
      </p:sp>
      <p:sp>
        <p:nvSpPr>
          <p:cNvPr id="3" name="内容占位符 2"/>
          <p:cNvSpPr>
            <a:spLocks noGrp="1"/>
          </p:cNvSpPr>
          <p:nvPr>
            <p:ph sz="quarter" idx="10"/>
          </p:nvPr>
        </p:nvSpPr>
        <p:spPr>
          <a:xfrm>
            <a:off x="467545" y="1052736"/>
            <a:ext cx="8064896" cy="1729320"/>
          </a:xfrm>
        </p:spPr>
        <p:txBody>
          <a:bodyPr/>
          <a:lstStyle/>
          <a:p>
            <a:pPr>
              <a:buFont typeface="Wingdings" pitchFamily="2" charset="2"/>
              <a:buChar char="Ø"/>
            </a:pPr>
            <a:r>
              <a:rPr lang="zh-CN" altLang="en-US" sz="1800" dirty="0"/>
              <a:t>修改密码</a:t>
            </a:r>
            <a:endParaRPr lang="en-US" altLang="zh-CN" sz="1800" dirty="0"/>
          </a:p>
          <a:p>
            <a:pPr marL="457200" lvl="1" indent="0">
              <a:buNone/>
            </a:pPr>
            <a:r>
              <a:rPr lang="en-US" altLang="zh-CN" sz="1600" dirty="0"/>
              <a:t>#</a:t>
            </a:r>
            <a:r>
              <a:rPr lang="en-US" altLang="zh-CN" sz="1600" dirty="0" err="1"/>
              <a:t>passwd</a:t>
            </a:r>
            <a:r>
              <a:rPr lang="en-US" altLang="zh-CN" sz="1600" dirty="0"/>
              <a:t>   -&gt;</a:t>
            </a:r>
            <a:r>
              <a:rPr lang="zh-CN" altLang="en-US" sz="1600" dirty="0"/>
              <a:t>修改自己的密码（普通用户修改比较麻烦，需要使用高强度密码）</a:t>
            </a:r>
            <a:endParaRPr lang="en-US" altLang="zh-CN" sz="1600" dirty="0"/>
          </a:p>
          <a:p>
            <a:pPr marL="457200" lvl="1" indent="0">
              <a:buNone/>
            </a:pPr>
            <a:r>
              <a:rPr lang="en-US" altLang="zh-CN" sz="1600" dirty="0"/>
              <a:t>#</a:t>
            </a:r>
            <a:r>
              <a:rPr lang="en-US" altLang="zh-CN" sz="1600" dirty="0" err="1"/>
              <a:t>passwd</a:t>
            </a:r>
            <a:r>
              <a:rPr lang="en-US" altLang="zh-CN" sz="1600" dirty="0"/>
              <a:t>   tom-&gt;</a:t>
            </a:r>
            <a:r>
              <a:rPr lang="zh-CN" altLang="en-US" sz="1600" dirty="0"/>
              <a:t>修改</a:t>
            </a:r>
            <a:r>
              <a:rPr lang="en-US" altLang="zh-CN" sz="1600" dirty="0"/>
              <a:t>tom</a:t>
            </a:r>
            <a:r>
              <a:rPr lang="zh-CN" altLang="en-US" sz="1600" dirty="0"/>
              <a:t>的密码（管理员才可以修改其他人的密码）不需要使用</a:t>
            </a:r>
            <a:r>
              <a:rPr lang="en-US" altLang="zh-CN" sz="1600" dirty="0"/>
              <a:t>		</a:t>
            </a:r>
            <a:r>
              <a:rPr lang="zh-CN" altLang="en-US" sz="1600" dirty="0"/>
              <a:t>高强度密码</a:t>
            </a:r>
            <a:endParaRPr lang="en-US" altLang="zh-CN" sz="1600" dirty="0"/>
          </a:p>
          <a:p>
            <a:pPr marL="457200" lvl="1" indent="0">
              <a:buNone/>
            </a:pPr>
            <a:r>
              <a:rPr lang="zh-CN" altLang="en-US" sz="1600" b="1" dirty="0"/>
              <a:t>注：高强度密码不是够长就行</a:t>
            </a:r>
            <a:r>
              <a:rPr lang="zh-CN" altLang="en-US" sz="1600" b="1"/>
              <a:t>！！</a:t>
            </a:r>
            <a:r>
              <a:rPr lang="en-US" altLang="zh-CN" sz="1600" b="1"/>
              <a:t>!</a:t>
            </a:r>
            <a:endParaRPr lang="en-US" altLang="zh-CN" sz="1600" b="1" dirty="0"/>
          </a:p>
        </p:txBody>
      </p:sp>
    </p:spTree>
    <p:extLst>
      <p:ext uri="{BB962C8B-B14F-4D97-AF65-F5344CB8AC3E}">
        <p14:creationId xmlns:p14="http://schemas.microsoft.com/office/powerpoint/2010/main" val="49952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用户管理</a:t>
            </a:r>
            <a:r>
              <a:rPr lang="en-US" altLang="zh-CN" dirty="0"/>
              <a:t>—</a:t>
            </a:r>
            <a:r>
              <a:rPr lang="zh-CN" altLang="en-US" dirty="0"/>
              <a:t>切换用户</a:t>
            </a:r>
          </a:p>
        </p:txBody>
      </p:sp>
      <p:sp>
        <p:nvSpPr>
          <p:cNvPr id="3" name="内容占位符 2"/>
          <p:cNvSpPr>
            <a:spLocks noGrp="1"/>
          </p:cNvSpPr>
          <p:nvPr>
            <p:ph sz="quarter" idx="10"/>
          </p:nvPr>
        </p:nvSpPr>
        <p:spPr>
          <a:xfrm>
            <a:off x="467545" y="1052736"/>
            <a:ext cx="8064896" cy="2252924"/>
          </a:xfrm>
        </p:spPr>
        <p:txBody>
          <a:bodyPr/>
          <a:lstStyle/>
          <a:p>
            <a:pPr>
              <a:buFont typeface="Wingdings" pitchFamily="2" charset="2"/>
              <a:buChar char="Ø"/>
            </a:pPr>
            <a:r>
              <a:rPr lang="zh-CN" altLang="en-US" sz="1800" dirty="0"/>
              <a:t>切换用户 </a:t>
            </a:r>
            <a:r>
              <a:rPr lang="en-US" altLang="zh-CN" sz="1800" dirty="0"/>
              <a:t>(</a:t>
            </a:r>
            <a:r>
              <a:rPr lang="zh-CN" altLang="en-US" sz="1800" dirty="0"/>
              <a:t>有可能会被作为面试题</a:t>
            </a:r>
            <a:r>
              <a:rPr lang="en-US" altLang="zh-CN" sz="1800" dirty="0"/>
              <a:t>)</a:t>
            </a:r>
          </a:p>
          <a:p>
            <a:pPr>
              <a:buFont typeface="Wingdings" pitchFamily="2" charset="2"/>
              <a:buChar char="Ø"/>
            </a:pPr>
            <a:r>
              <a:rPr lang="en-US" altLang="zh-CN" sz="1800" dirty="0"/>
              <a:t>#</a:t>
            </a:r>
            <a:r>
              <a:rPr lang="en-US" altLang="zh-CN" sz="1800" dirty="0" err="1"/>
              <a:t>su</a:t>
            </a:r>
            <a:r>
              <a:rPr lang="en-US" altLang="zh-CN" sz="1800" dirty="0"/>
              <a:t>  -  </a:t>
            </a:r>
            <a:r>
              <a:rPr lang="zh-CN" altLang="en-US" sz="1800" dirty="0"/>
              <a:t>目标用户      管理员切用户不需要密码，用户切管理员需要输入自己的密码</a:t>
            </a:r>
            <a:endParaRPr lang="en-US" altLang="zh-CN" sz="1800" dirty="0"/>
          </a:p>
          <a:p>
            <a:pPr>
              <a:buFont typeface="Wingdings" pitchFamily="2" charset="2"/>
              <a:buChar char="Ø"/>
            </a:pPr>
            <a:r>
              <a:rPr lang="en-US" altLang="zh-CN" sz="1800" dirty="0"/>
              <a:t>#</a:t>
            </a:r>
            <a:r>
              <a:rPr lang="zh-CN" altLang="en-US" sz="1800" dirty="0"/>
              <a:t>在</a:t>
            </a:r>
            <a:r>
              <a:rPr lang="en-US" altLang="zh-CN" sz="1800" dirty="0"/>
              <a:t>CentOS</a:t>
            </a:r>
            <a:r>
              <a:rPr lang="zh-CN" altLang="en-US" sz="1800" dirty="0"/>
              <a:t>中</a:t>
            </a:r>
            <a:r>
              <a:rPr lang="en-US" altLang="zh-CN" sz="1800" dirty="0"/>
              <a:t>(</a:t>
            </a:r>
            <a:r>
              <a:rPr lang="zh-CN" altLang="en-US" sz="1800" dirty="0"/>
              <a:t>其他版本的</a:t>
            </a:r>
            <a:r>
              <a:rPr lang="en-US" altLang="zh-CN" sz="1800" dirty="0"/>
              <a:t>Linux</a:t>
            </a:r>
            <a:r>
              <a:rPr lang="zh-CN" altLang="en-US" sz="1800" dirty="0"/>
              <a:t>未测试</a:t>
            </a:r>
            <a:r>
              <a:rPr lang="en-US" altLang="zh-CN" sz="1800" dirty="0"/>
              <a:t>)</a:t>
            </a:r>
            <a:r>
              <a:rPr lang="zh-CN" altLang="en-US" sz="1800" dirty="0"/>
              <a:t>普通用户切换</a:t>
            </a:r>
            <a:r>
              <a:rPr lang="en-US" altLang="zh-CN" sz="1800" dirty="0"/>
              <a:t>root</a:t>
            </a:r>
            <a:r>
              <a:rPr lang="zh-CN" altLang="en-US" sz="1800" dirty="0"/>
              <a:t>用户只需要输入 </a:t>
            </a:r>
            <a:r>
              <a:rPr lang="en-US" altLang="zh-CN" sz="1800" dirty="0" err="1"/>
              <a:t>su</a:t>
            </a:r>
            <a:r>
              <a:rPr lang="en-US" altLang="zh-CN" sz="1800" dirty="0"/>
              <a:t> </a:t>
            </a:r>
            <a:r>
              <a:rPr lang="zh-CN" altLang="en-US" sz="1800" dirty="0"/>
              <a:t>回车后输入</a:t>
            </a:r>
            <a:r>
              <a:rPr lang="en-US" altLang="zh-CN" sz="1800" dirty="0"/>
              <a:t>root</a:t>
            </a:r>
            <a:r>
              <a:rPr lang="zh-CN" altLang="en-US" sz="1800" dirty="0"/>
              <a:t>密码即可切换到</a:t>
            </a:r>
            <a:r>
              <a:rPr lang="en-US" altLang="zh-CN" sz="1800" dirty="0"/>
              <a:t>root</a:t>
            </a:r>
            <a:r>
              <a:rPr lang="zh-CN" altLang="en-US" sz="1800" dirty="0"/>
              <a:t>用户的身份。</a:t>
            </a:r>
            <a:endParaRPr lang="en-US" altLang="zh-CN" sz="1800" dirty="0"/>
          </a:p>
          <a:p>
            <a:pPr>
              <a:buFont typeface="Wingdings" pitchFamily="2" charset="2"/>
              <a:buChar char="Ø"/>
            </a:pPr>
            <a:endParaRPr lang="zh-CN" altLang="en-US" sz="1800" dirty="0"/>
          </a:p>
        </p:txBody>
      </p:sp>
    </p:spTree>
    <p:extLst>
      <p:ext uri="{BB962C8B-B14F-4D97-AF65-F5344CB8AC3E}">
        <p14:creationId xmlns:p14="http://schemas.microsoft.com/office/powerpoint/2010/main" val="137541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用户管理</a:t>
            </a:r>
            <a:r>
              <a:rPr lang="en-US" altLang="zh-CN" dirty="0"/>
              <a:t>—</a:t>
            </a:r>
            <a:r>
              <a:rPr lang="zh-CN" altLang="en-US" dirty="0"/>
              <a:t>删除用户</a:t>
            </a:r>
          </a:p>
        </p:txBody>
      </p:sp>
      <p:sp>
        <p:nvSpPr>
          <p:cNvPr id="3" name="内容占位符 2"/>
          <p:cNvSpPr>
            <a:spLocks noGrp="1"/>
          </p:cNvSpPr>
          <p:nvPr>
            <p:ph sz="quarter" idx="10"/>
          </p:nvPr>
        </p:nvSpPr>
        <p:spPr>
          <a:xfrm>
            <a:off x="467545" y="1052736"/>
            <a:ext cx="8064896" cy="4321183"/>
          </a:xfrm>
        </p:spPr>
        <p:txBody>
          <a:bodyPr/>
          <a:lstStyle/>
          <a:p>
            <a:pPr>
              <a:buFont typeface="Wingdings" pitchFamily="2" charset="2"/>
              <a:buChar char="Ø"/>
            </a:pPr>
            <a:r>
              <a:rPr lang="zh-CN" altLang="en-US" sz="1800" dirty="0"/>
              <a:t>删除用户</a:t>
            </a:r>
            <a:r>
              <a:rPr lang="en-US" altLang="zh-CN" sz="1800" dirty="0"/>
              <a:t>  </a:t>
            </a:r>
          </a:p>
          <a:p>
            <a:pPr>
              <a:buFont typeface="Wingdings" pitchFamily="2" charset="2"/>
              <a:buChar char="Ø"/>
            </a:pPr>
            <a:r>
              <a:rPr lang="en-US" altLang="zh-CN" sz="1800" dirty="0"/>
              <a:t>#</a:t>
            </a:r>
            <a:r>
              <a:rPr lang="en-US" altLang="zh-CN" sz="1800" dirty="0" err="1"/>
              <a:t>userdel</a:t>
            </a:r>
            <a:r>
              <a:rPr lang="en-US" altLang="zh-CN" sz="1800" dirty="0"/>
              <a:t>  </a:t>
            </a:r>
            <a:r>
              <a:rPr lang="zh-CN" altLang="en-US" sz="1800" dirty="0"/>
              <a:t>用户名     删除指定的用户</a:t>
            </a:r>
            <a:endParaRPr lang="en-US" altLang="zh-CN" sz="1800" dirty="0"/>
          </a:p>
          <a:p>
            <a:pPr lvl="1">
              <a:buNone/>
            </a:pPr>
            <a:r>
              <a:rPr lang="en-US" altLang="zh-CN" sz="1600" dirty="0"/>
              <a:t>[</a:t>
            </a:r>
            <a:r>
              <a:rPr lang="en-US" altLang="zh-CN" sz="1600" dirty="0" err="1"/>
              <a:t>root@localhost</a:t>
            </a:r>
            <a:r>
              <a:rPr lang="en-US" altLang="zh-CN" sz="1600" dirty="0"/>
              <a:t> ~]# </a:t>
            </a:r>
            <a:r>
              <a:rPr lang="en-US" altLang="zh-CN" sz="1600" dirty="0" err="1"/>
              <a:t>userdel</a:t>
            </a:r>
            <a:r>
              <a:rPr lang="en-US" altLang="zh-CN" sz="1600" dirty="0"/>
              <a:t> </a:t>
            </a:r>
            <a:r>
              <a:rPr lang="en-US" altLang="zh-CN" sz="1600" dirty="0" err="1"/>
              <a:t>alice</a:t>
            </a:r>
            <a:endParaRPr lang="en-US" altLang="zh-CN" sz="1600" dirty="0"/>
          </a:p>
          <a:p>
            <a:pPr lvl="1">
              <a:buNone/>
            </a:pPr>
            <a:r>
              <a:rPr lang="en-US" altLang="zh-CN" sz="1600" dirty="0"/>
              <a:t>[</a:t>
            </a:r>
            <a:r>
              <a:rPr lang="en-US" altLang="zh-CN" sz="1600" dirty="0" err="1"/>
              <a:t>root@localhost</a:t>
            </a:r>
            <a:r>
              <a:rPr lang="en-US" altLang="zh-CN" sz="1600" dirty="0"/>
              <a:t> ~]# </a:t>
            </a:r>
            <a:r>
              <a:rPr lang="en-US" altLang="zh-CN" sz="1600" dirty="0" err="1"/>
              <a:t>ls</a:t>
            </a:r>
            <a:r>
              <a:rPr lang="en-US" altLang="zh-CN" sz="1600" dirty="0"/>
              <a:t> /home/</a:t>
            </a:r>
          </a:p>
          <a:p>
            <a:pPr lvl="1">
              <a:buNone/>
            </a:pPr>
            <a:r>
              <a:rPr lang="en-US" altLang="zh-CN" sz="1600" dirty="0" err="1"/>
              <a:t>alice</a:t>
            </a:r>
            <a:r>
              <a:rPr lang="en-US" altLang="zh-CN" sz="1600" dirty="0"/>
              <a:t>  demo  ds  jerry  </a:t>
            </a:r>
            <a:r>
              <a:rPr lang="en-US" altLang="zh-CN" sz="1600" dirty="0" err="1"/>
              <a:t>mengxb</a:t>
            </a:r>
            <a:r>
              <a:rPr lang="en-US" altLang="zh-CN" sz="1600" dirty="0"/>
              <a:t>  tom  </a:t>
            </a:r>
            <a:r>
              <a:rPr lang="en-US" altLang="zh-CN" sz="1600" dirty="0" err="1"/>
              <a:t>zs</a:t>
            </a:r>
            <a:endParaRPr lang="en-US" altLang="zh-CN" sz="1600" dirty="0"/>
          </a:p>
          <a:p>
            <a:pPr lvl="1">
              <a:buNone/>
            </a:pPr>
            <a:r>
              <a:rPr lang="en-US" altLang="zh-CN" sz="1600" dirty="0"/>
              <a:t>[</a:t>
            </a:r>
            <a:r>
              <a:rPr lang="en-US" altLang="zh-CN" sz="1600" dirty="0" err="1"/>
              <a:t>root@localhost</a:t>
            </a:r>
            <a:r>
              <a:rPr lang="en-US" altLang="zh-CN" sz="1600" dirty="0"/>
              <a:t> ~]# </a:t>
            </a:r>
            <a:r>
              <a:rPr lang="en-US" altLang="zh-CN" sz="1600" dirty="0" err="1"/>
              <a:t>rm</a:t>
            </a:r>
            <a:r>
              <a:rPr lang="en-US" altLang="zh-CN" sz="1600" dirty="0"/>
              <a:t> -</a:t>
            </a:r>
            <a:r>
              <a:rPr lang="en-US" altLang="zh-CN" sz="1600" dirty="0" err="1"/>
              <a:t>rf</a:t>
            </a:r>
            <a:r>
              <a:rPr lang="en-US" altLang="zh-CN" sz="1600" dirty="0"/>
              <a:t> /home/</a:t>
            </a:r>
            <a:r>
              <a:rPr lang="en-US" altLang="zh-CN" sz="1600" dirty="0" err="1"/>
              <a:t>alice</a:t>
            </a:r>
            <a:r>
              <a:rPr lang="en-US" altLang="zh-CN" sz="1600" dirty="0"/>
              <a:t>/</a:t>
            </a:r>
          </a:p>
          <a:p>
            <a:pPr lvl="1">
              <a:buNone/>
            </a:pPr>
            <a:r>
              <a:rPr lang="en-US" altLang="zh-CN" sz="1600" dirty="0"/>
              <a:t>[</a:t>
            </a:r>
            <a:r>
              <a:rPr lang="en-US" altLang="zh-CN" sz="1600" dirty="0" err="1"/>
              <a:t>root@localhost</a:t>
            </a:r>
            <a:r>
              <a:rPr lang="en-US" altLang="zh-CN" sz="1600" dirty="0"/>
              <a:t> ~]# </a:t>
            </a:r>
            <a:r>
              <a:rPr lang="en-US" altLang="zh-CN" sz="1600" dirty="0" err="1"/>
              <a:t>ls</a:t>
            </a:r>
            <a:r>
              <a:rPr lang="en-US" altLang="zh-CN" sz="1600" dirty="0"/>
              <a:t> /home/</a:t>
            </a:r>
          </a:p>
          <a:p>
            <a:pPr lvl="1">
              <a:buNone/>
            </a:pPr>
            <a:r>
              <a:rPr lang="en-US" altLang="zh-CN" sz="1600" dirty="0"/>
              <a:t>demo  ds  jerry  </a:t>
            </a:r>
            <a:r>
              <a:rPr lang="en-US" altLang="zh-CN" sz="1600" dirty="0" err="1"/>
              <a:t>mengxb</a:t>
            </a:r>
            <a:r>
              <a:rPr lang="en-US" altLang="zh-CN" sz="1600" dirty="0"/>
              <a:t>  tom  </a:t>
            </a:r>
            <a:r>
              <a:rPr lang="en-US" altLang="zh-CN" sz="1600" dirty="0" err="1"/>
              <a:t>zs</a:t>
            </a:r>
            <a:endParaRPr lang="en-US" altLang="zh-CN" sz="1600" dirty="0"/>
          </a:p>
          <a:p>
            <a:pPr>
              <a:buFont typeface="Wingdings" pitchFamily="2" charset="2"/>
              <a:buChar char="Ø"/>
            </a:pPr>
            <a:r>
              <a:rPr lang="en-US" altLang="zh-CN" sz="1800" dirty="0"/>
              <a:t>#</a:t>
            </a:r>
            <a:r>
              <a:rPr lang="en-US" altLang="zh-CN" sz="1800" dirty="0" err="1"/>
              <a:t>userdel</a:t>
            </a:r>
            <a:r>
              <a:rPr lang="en-US" altLang="zh-CN" sz="1800" dirty="0"/>
              <a:t>  -r   </a:t>
            </a:r>
            <a:r>
              <a:rPr lang="zh-CN" altLang="en-US" sz="1800" dirty="0"/>
              <a:t>用户名   在删除指定用户的同时删除他的</a:t>
            </a:r>
            <a:r>
              <a:rPr lang="en-US" altLang="zh-CN" sz="1800" dirty="0"/>
              <a:t>home</a:t>
            </a:r>
            <a:r>
              <a:rPr lang="zh-CN" altLang="en-US" sz="1800" dirty="0"/>
              <a:t>目录（工作中不建议使用，一个用户离职后，用户可以删掉，但是他的工作文件很可能还有用）</a:t>
            </a:r>
            <a:endParaRPr lang="en-US" altLang="zh-CN" sz="1800" dirty="0"/>
          </a:p>
          <a:p>
            <a:pPr>
              <a:buFont typeface="Wingdings" pitchFamily="2" charset="2"/>
              <a:buChar char="Ø"/>
            </a:pPr>
            <a:endParaRPr lang="zh-CN" altLang="en-US" sz="1800" dirty="0"/>
          </a:p>
        </p:txBody>
      </p:sp>
    </p:spTree>
    <p:extLst>
      <p:ext uri="{BB962C8B-B14F-4D97-AF65-F5344CB8AC3E}">
        <p14:creationId xmlns:p14="http://schemas.microsoft.com/office/powerpoint/2010/main" val="246831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用户组管理</a:t>
            </a:r>
          </a:p>
        </p:txBody>
      </p:sp>
      <p:sp>
        <p:nvSpPr>
          <p:cNvPr id="3" name="内容占位符 2"/>
          <p:cNvSpPr>
            <a:spLocks noGrp="1"/>
          </p:cNvSpPr>
          <p:nvPr>
            <p:ph sz="quarter" idx="10"/>
          </p:nvPr>
        </p:nvSpPr>
        <p:spPr>
          <a:xfrm>
            <a:off x="467545" y="1052736"/>
            <a:ext cx="8064896" cy="2431435"/>
          </a:xfrm>
        </p:spPr>
        <p:txBody>
          <a:bodyPr/>
          <a:lstStyle/>
          <a:p>
            <a:r>
              <a:rPr lang="zh-CN" altLang="zh-CN" sz="2000" dirty="0"/>
              <a:t>每个用户都有一个用户组，系统可以对一个用户组中的所有用户进行集中管理。不同</a:t>
            </a:r>
            <a:r>
              <a:rPr lang="en-US" altLang="zh-CN" sz="2000" dirty="0"/>
              <a:t>Linux </a:t>
            </a:r>
            <a:r>
              <a:rPr lang="zh-CN" altLang="zh-CN" sz="2000" dirty="0"/>
              <a:t>系统对用户组的规定有所不同，如</a:t>
            </a:r>
            <a:r>
              <a:rPr lang="en-US" altLang="zh-CN" sz="2000" dirty="0"/>
              <a:t>Linux</a:t>
            </a:r>
            <a:r>
              <a:rPr lang="zh-CN" altLang="zh-CN" sz="2000" dirty="0"/>
              <a:t>下的用户属于与它同名的用户组，这个用户组在创建用户时同时创建。</a:t>
            </a:r>
          </a:p>
          <a:p>
            <a:r>
              <a:rPr lang="zh-CN" altLang="zh-CN" sz="2000" dirty="0"/>
              <a:t>用户组的管理涉及用户组的添加、删除和修改</a:t>
            </a:r>
            <a:r>
              <a:rPr lang="en-US" altLang="zh-CN" sz="2000" dirty="0"/>
              <a:t>,</a:t>
            </a:r>
            <a:r>
              <a:rPr lang="zh-CN" altLang="zh-CN" sz="2000" dirty="0"/>
              <a:t>实际上就是对</a:t>
            </a:r>
            <a:r>
              <a:rPr lang="en-US" altLang="zh-CN" sz="2000" dirty="0"/>
              <a:t>/</a:t>
            </a:r>
            <a:r>
              <a:rPr lang="en-US" altLang="zh-CN" sz="2000" dirty="0" err="1"/>
              <a:t>etc</a:t>
            </a:r>
            <a:r>
              <a:rPr lang="en-US" altLang="zh-CN" sz="2000" dirty="0"/>
              <a:t>/group</a:t>
            </a:r>
            <a:r>
              <a:rPr lang="zh-CN" altLang="zh-CN" sz="2000" dirty="0"/>
              <a:t>文件的更新。</a:t>
            </a:r>
            <a:endParaRPr lang="en-US" altLang="zh-CN" sz="2000" dirty="0"/>
          </a:p>
          <a:p>
            <a:endParaRPr lang="zh-CN" altLang="en-US" sz="2000" dirty="0"/>
          </a:p>
        </p:txBody>
      </p:sp>
    </p:spTree>
    <p:extLst>
      <p:ext uri="{BB962C8B-B14F-4D97-AF65-F5344CB8AC3E}">
        <p14:creationId xmlns:p14="http://schemas.microsoft.com/office/powerpoint/2010/main" val="1729491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用户组管理</a:t>
            </a:r>
            <a:r>
              <a:rPr lang="en-US" altLang="zh-CN" dirty="0"/>
              <a:t>—</a:t>
            </a:r>
            <a:r>
              <a:rPr lang="zh-CN" altLang="en-US" dirty="0"/>
              <a:t>添加</a:t>
            </a:r>
          </a:p>
        </p:txBody>
      </p:sp>
      <p:sp>
        <p:nvSpPr>
          <p:cNvPr id="3" name="内容占位符 2"/>
          <p:cNvSpPr>
            <a:spLocks noGrp="1"/>
          </p:cNvSpPr>
          <p:nvPr>
            <p:ph sz="quarter" idx="10"/>
          </p:nvPr>
        </p:nvSpPr>
        <p:spPr>
          <a:xfrm>
            <a:off x="467545" y="1052736"/>
            <a:ext cx="8064896" cy="3059299"/>
          </a:xfrm>
        </p:spPr>
        <p:txBody>
          <a:bodyPr/>
          <a:lstStyle/>
          <a:p>
            <a:r>
              <a:rPr lang="zh-CN" altLang="en-US" b="1" dirty="0"/>
              <a:t>其格式如下：</a:t>
            </a:r>
          </a:p>
          <a:p>
            <a:pPr>
              <a:buFont typeface="Wingdings" panose="05000000000000000000" pitchFamily="2" charset="2"/>
              <a:buChar char="Ø"/>
            </a:pPr>
            <a:r>
              <a:rPr lang="en-US" altLang="zh-CN" sz="1800" b="1" dirty="0" err="1"/>
              <a:t>groupadd</a:t>
            </a:r>
            <a:r>
              <a:rPr lang="en-US" altLang="zh-CN" sz="1800" b="1" dirty="0"/>
              <a:t> [</a:t>
            </a:r>
            <a:r>
              <a:rPr lang="zh-CN" altLang="en-US" sz="1800" b="1" dirty="0"/>
              <a:t>选项</a:t>
            </a:r>
            <a:r>
              <a:rPr lang="en-US" altLang="zh-CN" sz="1800" b="1" dirty="0"/>
              <a:t>]  </a:t>
            </a:r>
            <a:r>
              <a:rPr lang="zh-CN" altLang="en-US" sz="1800" b="1" dirty="0"/>
              <a:t>用户组</a:t>
            </a:r>
          </a:p>
          <a:p>
            <a:pPr>
              <a:buFont typeface="Wingdings" panose="05000000000000000000" pitchFamily="2" charset="2"/>
              <a:buChar char="Ø"/>
            </a:pPr>
            <a:r>
              <a:rPr lang="zh-CN" altLang="en-US" sz="1800" b="1" dirty="0"/>
              <a:t>可以使用的选项有：</a:t>
            </a:r>
          </a:p>
          <a:p>
            <a:pPr marL="400050" lvl="1" indent="0">
              <a:buNone/>
            </a:pPr>
            <a:r>
              <a:rPr lang="en-US" altLang="zh-CN" sz="2000" b="1" dirty="0"/>
              <a:t>-g GID </a:t>
            </a:r>
            <a:r>
              <a:rPr lang="zh-CN" altLang="en-US" sz="2000" b="1" dirty="0"/>
              <a:t>指定新用户组的组标识号（</a:t>
            </a:r>
            <a:r>
              <a:rPr lang="en-US" altLang="zh-CN" sz="2000" b="1" dirty="0"/>
              <a:t>GID</a:t>
            </a:r>
            <a:r>
              <a:rPr lang="zh-CN" altLang="en-US" sz="2000" b="1" dirty="0"/>
              <a:t>）。</a:t>
            </a:r>
          </a:p>
          <a:p>
            <a:pPr marL="400050" lvl="1" indent="0">
              <a:buNone/>
            </a:pPr>
            <a:r>
              <a:rPr lang="en-US" altLang="zh-CN" sz="2000" b="1" dirty="0"/>
              <a:t>-o </a:t>
            </a:r>
            <a:r>
              <a:rPr lang="zh-CN" altLang="en-US" sz="2000" b="1" dirty="0"/>
              <a:t>一般与</a:t>
            </a:r>
            <a:r>
              <a:rPr lang="en-US" altLang="zh-CN" sz="2000" b="1" dirty="0"/>
              <a:t>-g</a:t>
            </a:r>
            <a:r>
              <a:rPr lang="zh-CN" altLang="en-US" sz="2000" b="1" dirty="0"/>
              <a:t>选项同时使用，表示新用户组的</a:t>
            </a:r>
            <a:r>
              <a:rPr lang="en-US" altLang="zh-CN" sz="2000" b="1" dirty="0"/>
              <a:t>GID</a:t>
            </a:r>
            <a:r>
              <a:rPr lang="zh-CN" altLang="en-US" sz="2000" b="1" dirty="0"/>
              <a:t>可以与系统已有用户组的</a:t>
            </a:r>
            <a:r>
              <a:rPr lang="en-US" altLang="zh-CN" sz="2000" b="1" dirty="0"/>
              <a:t>GID</a:t>
            </a:r>
            <a:r>
              <a:rPr lang="zh-CN" altLang="en-US" sz="2000" b="1" dirty="0"/>
              <a:t>相同。</a:t>
            </a:r>
          </a:p>
          <a:p>
            <a:endParaRPr lang="zh-CN" altLang="en-US" b="1" dirty="0"/>
          </a:p>
        </p:txBody>
      </p:sp>
    </p:spTree>
    <p:extLst>
      <p:ext uri="{BB962C8B-B14F-4D97-AF65-F5344CB8AC3E}">
        <p14:creationId xmlns:p14="http://schemas.microsoft.com/office/powerpoint/2010/main" val="188761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用户组管理</a:t>
            </a:r>
            <a:r>
              <a:rPr lang="en-US" altLang="zh-CN" dirty="0"/>
              <a:t>—</a:t>
            </a:r>
            <a:r>
              <a:rPr lang="zh-CN" altLang="en-US" dirty="0"/>
              <a:t>添加</a:t>
            </a:r>
          </a:p>
        </p:txBody>
      </p:sp>
      <p:sp>
        <p:nvSpPr>
          <p:cNvPr id="3" name="内容占位符 2"/>
          <p:cNvSpPr>
            <a:spLocks noGrp="1"/>
          </p:cNvSpPr>
          <p:nvPr>
            <p:ph sz="quarter" idx="10"/>
          </p:nvPr>
        </p:nvSpPr>
        <p:spPr>
          <a:xfrm>
            <a:off x="467545" y="1052736"/>
            <a:ext cx="8064896" cy="3397853"/>
          </a:xfrm>
        </p:spPr>
        <p:txBody>
          <a:bodyPr/>
          <a:lstStyle/>
          <a:p>
            <a:pPr>
              <a:buFont typeface="Wingdings" pitchFamily="2" charset="2"/>
              <a:buChar char="Ø"/>
            </a:pPr>
            <a:r>
              <a:rPr lang="zh-CN" altLang="en-US" sz="1800" dirty="0"/>
              <a:t>主组、附件组</a:t>
            </a:r>
            <a:endParaRPr lang="en-US" altLang="zh-CN" sz="1800" dirty="0"/>
          </a:p>
          <a:p>
            <a:pPr>
              <a:buFont typeface="Wingdings" pitchFamily="2" charset="2"/>
              <a:buChar char="Ø"/>
            </a:pPr>
            <a:r>
              <a:rPr lang="zh-CN" altLang="en-US" sz="1800" dirty="0"/>
              <a:t>添加用户组</a:t>
            </a:r>
            <a:r>
              <a:rPr lang="en-US" altLang="zh-CN" sz="1800" dirty="0" err="1"/>
              <a:t>emp</a:t>
            </a:r>
            <a:endParaRPr lang="en-US" altLang="zh-CN" sz="1800" dirty="0"/>
          </a:p>
          <a:p>
            <a:pPr marL="457200" lvl="1" indent="0">
              <a:buNone/>
            </a:pPr>
            <a:r>
              <a:rPr lang="en-US" altLang="zh-CN" sz="1600" dirty="0"/>
              <a:t>#</a:t>
            </a:r>
            <a:r>
              <a:rPr lang="en-US" altLang="zh-CN" sz="1600" dirty="0" err="1"/>
              <a:t>groupadd</a:t>
            </a:r>
            <a:r>
              <a:rPr lang="en-US" altLang="zh-CN" sz="1600" dirty="0"/>
              <a:t> </a:t>
            </a:r>
            <a:r>
              <a:rPr lang="en-US" altLang="zh-CN" sz="1600" dirty="0" err="1"/>
              <a:t>emp</a:t>
            </a:r>
            <a:endParaRPr lang="en-US" altLang="zh-CN" sz="1600" dirty="0"/>
          </a:p>
          <a:p>
            <a:pPr>
              <a:buFont typeface="Wingdings" pitchFamily="2" charset="2"/>
              <a:buChar char="Ø"/>
            </a:pPr>
            <a:r>
              <a:rPr lang="zh-CN" altLang="en-US" sz="1800" dirty="0"/>
              <a:t>添加用户组</a:t>
            </a:r>
            <a:r>
              <a:rPr lang="en-US" altLang="zh-CN" sz="1800" dirty="0"/>
              <a:t>market</a:t>
            </a:r>
            <a:r>
              <a:rPr lang="zh-CN" altLang="en-US" sz="1800" dirty="0"/>
              <a:t>，并指定</a:t>
            </a:r>
            <a:r>
              <a:rPr lang="zh-CN" altLang="zh-CN" sz="1800" dirty="0"/>
              <a:t>标识号</a:t>
            </a:r>
            <a:r>
              <a:rPr lang="zh-CN" altLang="en-US" sz="1800" dirty="0"/>
              <a:t>为</a:t>
            </a:r>
            <a:r>
              <a:rPr lang="en-US" altLang="zh-CN" sz="1800" dirty="0"/>
              <a:t>8000</a:t>
            </a:r>
          </a:p>
          <a:p>
            <a:pPr marL="457200" lvl="1" indent="0">
              <a:buNone/>
            </a:pPr>
            <a:r>
              <a:rPr lang="en-US" altLang="zh-CN" sz="1600" dirty="0"/>
              <a:t>#</a:t>
            </a:r>
            <a:r>
              <a:rPr lang="en-US" altLang="zh-CN" sz="1600" dirty="0" err="1"/>
              <a:t>groupadd</a:t>
            </a:r>
            <a:r>
              <a:rPr lang="en-US" altLang="zh-CN" sz="1600" dirty="0"/>
              <a:t> –g  8000  market</a:t>
            </a:r>
          </a:p>
          <a:p>
            <a:pPr>
              <a:buFont typeface="Wingdings" pitchFamily="2" charset="2"/>
              <a:buChar char="Ø"/>
            </a:pPr>
            <a:r>
              <a:rPr lang="zh-CN" altLang="en-US" sz="1800" dirty="0"/>
              <a:t>将用户添加到附加组</a:t>
            </a:r>
            <a:endParaRPr lang="en-US" altLang="zh-CN" sz="1800" dirty="0"/>
          </a:p>
          <a:p>
            <a:pPr marL="457200" lvl="1" indent="0">
              <a:buNone/>
            </a:pPr>
            <a:r>
              <a:rPr lang="en-US" altLang="zh-CN" sz="1600" dirty="0"/>
              <a:t>#</a:t>
            </a:r>
            <a:r>
              <a:rPr lang="en-US" altLang="zh-CN" sz="1600" dirty="0" err="1"/>
              <a:t>usermod</a:t>
            </a:r>
            <a:r>
              <a:rPr lang="en-US" altLang="zh-CN" sz="1600" dirty="0"/>
              <a:t> –</a:t>
            </a:r>
            <a:r>
              <a:rPr lang="en-US" altLang="zh-CN" sz="1600" dirty="0" err="1"/>
              <a:t>aG</a:t>
            </a:r>
            <a:r>
              <a:rPr lang="en-US" altLang="zh-CN" sz="1600" dirty="0"/>
              <a:t>  market   tom   </a:t>
            </a:r>
            <a:r>
              <a:rPr lang="zh-CN" altLang="en-US" sz="1600" dirty="0"/>
              <a:t>（</a:t>
            </a:r>
            <a:r>
              <a:rPr lang="en-US" altLang="zh-CN" sz="1600" dirty="0"/>
              <a:t>a:append  G:</a:t>
            </a:r>
            <a:r>
              <a:rPr lang="zh-CN" altLang="en-US" sz="1600" dirty="0"/>
              <a:t>附加组）</a:t>
            </a:r>
            <a:endParaRPr lang="en-US" altLang="zh-CN" sz="1600" dirty="0"/>
          </a:p>
          <a:p>
            <a:pPr marL="342900" lvl="1" indent="-342900">
              <a:buFont typeface="Wingdings" pitchFamily="2" charset="2"/>
              <a:buChar char="Ø"/>
            </a:pPr>
            <a:r>
              <a:rPr lang="zh-CN" altLang="en-US" sz="1800" dirty="0"/>
              <a:t>创建一个用户组与</a:t>
            </a:r>
            <a:r>
              <a:rPr lang="en-US" altLang="zh-CN" sz="1800" dirty="0"/>
              <a:t>root</a:t>
            </a:r>
            <a:r>
              <a:rPr lang="zh-CN" altLang="en-US" sz="1800" dirty="0"/>
              <a:t>用户组</a:t>
            </a:r>
            <a:r>
              <a:rPr lang="en-US" altLang="zh-CN" sz="1800" dirty="0"/>
              <a:t>GID</a:t>
            </a:r>
            <a:r>
              <a:rPr lang="zh-CN" altLang="en-US" sz="1800" dirty="0"/>
              <a:t>系统</a:t>
            </a:r>
            <a:endParaRPr lang="en-US" altLang="zh-CN" sz="1600" dirty="0"/>
          </a:p>
          <a:p>
            <a:pPr marL="457200" lvl="1" indent="0">
              <a:buNone/>
            </a:pPr>
            <a:r>
              <a:rPr lang="en-US" altLang="zh-CN" sz="1600" dirty="0"/>
              <a:t> #</a:t>
            </a:r>
            <a:r>
              <a:rPr lang="zh-CN" altLang="en-US" sz="1600" dirty="0"/>
              <a:t> </a:t>
            </a:r>
            <a:r>
              <a:rPr lang="en-US" altLang="zh-CN" sz="1600" dirty="0" err="1"/>
              <a:t>groupadd</a:t>
            </a:r>
            <a:r>
              <a:rPr lang="en-US" altLang="zh-CN" sz="1600" dirty="0"/>
              <a:t> –g 0 –o </a:t>
            </a:r>
            <a:r>
              <a:rPr lang="en-US" altLang="zh-CN" sz="1600" dirty="0" err="1"/>
              <a:t>testroot</a:t>
            </a:r>
            <a:endParaRPr lang="en-US" altLang="zh-CN" sz="1600" dirty="0"/>
          </a:p>
        </p:txBody>
      </p:sp>
    </p:spTree>
    <p:extLst>
      <p:ext uri="{BB962C8B-B14F-4D97-AF65-F5344CB8AC3E}">
        <p14:creationId xmlns:p14="http://schemas.microsoft.com/office/powerpoint/2010/main" val="306829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用户组管理</a:t>
            </a:r>
            <a:r>
              <a:rPr lang="en-US" altLang="zh-CN" dirty="0"/>
              <a:t>—</a:t>
            </a:r>
            <a:r>
              <a:rPr lang="zh-CN" altLang="en-US" dirty="0"/>
              <a:t>删除</a:t>
            </a:r>
          </a:p>
        </p:txBody>
      </p:sp>
      <p:sp>
        <p:nvSpPr>
          <p:cNvPr id="3" name="内容占位符 2"/>
          <p:cNvSpPr>
            <a:spLocks noGrp="1"/>
          </p:cNvSpPr>
          <p:nvPr>
            <p:ph sz="quarter" idx="10"/>
          </p:nvPr>
        </p:nvSpPr>
        <p:spPr>
          <a:xfrm>
            <a:off x="467545" y="1052736"/>
            <a:ext cx="8064896" cy="3323987"/>
          </a:xfrm>
        </p:spPr>
        <p:txBody>
          <a:bodyPr/>
          <a:lstStyle/>
          <a:p>
            <a:r>
              <a:rPr lang="zh-CN" altLang="en-US" dirty="0"/>
              <a:t>从系统中删除组</a:t>
            </a:r>
            <a:r>
              <a:rPr lang="en-US" altLang="zh-CN" dirty="0"/>
              <a:t>group1</a:t>
            </a:r>
          </a:p>
          <a:p>
            <a:pPr lvl="1">
              <a:buFont typeface="Wingdings" panose="05000000000000000000" pitchFamily="2" charset="2"/>
              <a:buChar char="Ø"/>
            </a:pPr>
            <a:r>
              <a:rPr lang="en-US" altLang="zh-CN" dirty="0"/>
              <a:t># </a:t>
            </a:r>
            <a:r>
              <a:rPr lang="en-US" altLang="zh-CN" dirty="0" err="1"/>
              <a:t>groupdel</a:t>
            </a:r>
            <a:r>
              <a:rPr lang="en-US" altLang="zh-CN" dirty="0"/>
              <a:t> group1</a:t>
            </a:r>
          </a:p>
          <a:p>
            <a:pPr lvl="1">
              <a:buFont typeface="Wingdings" panose="05000000000000000000" pitchFamily="2" charset="2"/>
              <a:buChar char="Ø"/>
            </a:pPr>
            <a:r>
              <a:rPr lang="zh-CN" altLang="en-US" dirty="0"/>
              <a:t>如果删除的用户组，已经被用户追加为附件组，对应的所有用户的该附件组会被撤销掉。</a:t>
            </a:r>
            <a:endParaRPr lang="en-US" altLang="zh-CN" dirty="0"/>
          </a:p>
          <a:p>
            <a:pPr lvl="1">
              <a:buFont typeface="Wingdings" panose="05000000000000000000" pitchFamily="2" charset="2"/>
              <a:buChar char="Ø"/>
            </a:pPr>
            <a:r>
              <a:rPr lang="zh-CN" altLang="en-US" dirty="0"/>
              <a:t>如果被删除的用户组，已经被用户指定为主组，则该用户组无法被删除。</a:t>
            </a:r>
            <a:r>
              <a:rPr lang="en-US" altLang="zh-CN" sz="1600" dirty="0"/>
              <a:t>(</a:t>
            </a:r>
            <a:r>
              <a:rPr lang="zh-CN" altLang="en-US" sz="1600" dirty="0"/>
              <a:t>可以理解为像</a:t>
            </a:r>
            <a:r>
              <a:rPr lang="en-US" altLang="zh-CN" sz="1600" dirty="0"/>
              <a:t>Windows</a:t>
            </a:r>
            <a:r>
              <a:rPr lang="zh-CN" altLang="en-US" sz="1600" dirty="0"/>
              <a:t>中文件被占用时不能被删除。</a:t>
            </a:r>
            <a:r>
              <a:rPr lang="en-US" altLang="zh-CN" sz="1600" dirty="0"/>
              <a:t>)</a:t>
            </a:r>
          </a:p>
          <a:p>
            <a:endParaRPr lang="zh-CN" altLang="en-US" dirty="0"/>
          </a:p>
        </p:txBody>
      </p:sp>
    </p:spTree>
    <p:extLst>
      <p:ext uri="{BB962C8B-B14F-4D97-AF65-F5344CB8AC3E}">
        <p14:creationId xmlns:p14="http://schemas.microsoft.com/office/powerpoint/2010/main" val="77374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用户组管理</a:t>
            </a:r>
            <a:r>
              <a:rPr lang="en-US" altLang="zh-CN" dirty="0"/>
              <a:t>—</a:t>
            </a:r>
            <a:r>
              <a:rPr lang="zh-CN" altLang="en-US" dirty="0"/>
              <a:t>修改</a:t>
            </a:r>
          </a:p>
        </p:txBody>
      </p:sp>
      <p:sp>
        <p:nvSpPr>
          <p:cNvPr id="3" name="内容占位符 2"/>
          <p:cNvSpPr>
            <a:spLocks noGrp="1"/>
          </p:cNvSpPr>
          <p:nvPr>
            <p:ph sz="quarter" idx="10"/>
          </p:nvPr>
        </p:nvSpPr>
        <p:spPr>
          <a:xfrm>
            <a:off x="467545" y="1052736"/>
            <a:ext cx="8064896" cy="3465564"/>
          </a:xfrm>
        </p:spPr>
        <p:txBody>
          <a:bodyPr/>
          <a:lstStyle/>
          <a:p>
            <a:r>
              <a:rPr lang="zh-CN" altLang="en-US" dirty="0"/>
              <a:t>其语法如下：</a:t>
            </a:r>
          </a:p>
          <a:p>
            <a:pPr>
              <a:buFont typeface="Wingdings" panose="05000000000000000000" pitchFamily="2" charset="2"/>
              <a:buChar char="Ø"/>
            </a:pPr>
            <a:r>
              <a:rPr lang="en-US" altLang="zh-CN" sz="2000" dirty="0" err="1"/>
              <a:t>groupmod</a:t>
            </a:r>
            <a:r>
              <a:rPr lang="en-US" altLang="zh-CN" sz="2000" dirty="0"/>
              <a:t>  [</a:t>
            </a:r>
            <a:r>
              <a:rPr lang="zh-CN" altLang="en-US" sz="2000" dirty="0"/>
              <a:t>选项</a:t>
            </a:r>
            <a:r>
              <a:rPr lang="en-US" altLang="zh-CN" sz="2000" dirty="0"/>
              <a:t>]  </a:t>
            </a:r>
            <a:r>
              <a:rPr lang="zh-CN" altLang="en-US" sz="2000" dirty="0"/>
              <a:t>用户组</a:t>
            </a:r>
          </a:p>
          <a:p>
            <a:pPr>
              <a:buFont typeface="Wingdings" panose="05000000000000000000" pitchFamily="2" charset="2"/>
              <a:buChar char="Ø"/>
            </a:pPr>
            <a:r>
              <a:rPr lang="zh-CN" altLang="en-US" sz="2000" dirty="0"/>
              <a:t>常用的选项有： </a:t>
            </a:r>
          </a:p>
          <a:p>
            <a:pPr marL="400050" lvl="1" indent="0">
              <a:buNone/>
            </a:pPr>
            <a:r>
              <a:rPr lang="en-US" altLang="zh-CN" sz="1800" dirty="0"/>
              <a:t>-g GID </a:t>
            </a:r>
            <a:r>
              <a:rPr lang="zh-CN" altLang="en-US" sz="1800" dirty="0"/>
              <a:t>为用户组指定新的组标识号。</a:t>
            </a:r>
          </a:p>
          <a:p>
            <a:pPr marL="400050" lvl="1" indent="0">
              <a:buNone/>
            </a:pPr>
            <a:r>
              <a:rPr lang="en-US" altLang="zh-CN" sz="1800" dirty="0"/>
              <a:t>-o </a:t>
            </a:r>
            <a:r>
              <a:rPr lang="zh-CN" altLang="en-US" sz="1800" dirty="0"/>
              <a:t>与</a:t>
            </a:r>
            <a:r>
              <a:rPr lang="en-US" altLang="zh-CN" sz="1800" dirty="0"/>
              <a:t>-g</a:t>
            </a:r>
            <a:r>
              <a:rPr lang="zh-CN" altLang="en-US" sz="1800" dirty="0"/>
              <a:t>选项同时使用，用户组的新</a:t>
            </a:r>
            <a:r>
              <a:rPr lang="en-US" altLang="zh-CN" sz="1800" dirty="0"/>
              <a:t>GID</a:t>
            </a:r>
            <a:r>
              <a:rPr lang="zh-CN" altLang="en-US" sz="1800" dirty="0"/>
              <a:t>可以与系统已有用户组的</a:t>
            </a:r>
            <a:r>
              <a:rPr lang="en-US" altLang="zh-CN" sz="1800" dirty="0"/>
              <a:t>GID</a:t>
            </a:r>
            <a:r>
              <a:rPr lang="zh-CN" altLang="en-US" sz="1800" dirty="0"/>
              <a:t>相同。</a:t>
            </a:r>
          </a:p>
          <a:p>
            <a:pPr marL="400050" lvl="1" indent="0">
              <a:buNone/>
            </a:pPr>
            <a:r>
              <a:rPr lang="en-US" altLang="zh-CN" sz="1800" dirty="0"/>
              <a:t>-n</a:t>
            </a:r>
            <a:r>
              <a:rPr lang="zh-CN" altLang="en-US" sz="1800" dirty="0"/>
              <a:t>新用户组名 将用户组的名字改为新名字</a:t>
            </a:r>
            <a:endParaRPr lang="en-US" altLang="zh-CN" sz="1800" dirty="0"/>
          </a:p>
          <a:p>
            <a:pPr marL="400050" lvl="1" indent="0">
              <a:buNone/>
            </a:pPr>
            <a:r>
              <a:rPr lang="en-US" altLang="zh-CN" sz="1800" dirty="0"/>
              <a:t>	(</a:t>
            </a:r>
            <a:r>
              <a:rPr lang="zh-CN" altLang="en-US" sz="1800" dirty="0"/>
              <a:t>改名格式，</a:t>
            </a:r>
            <a:r>
              <a:rPr lang="en-US" altLang="zh-CN" sz="1800" dirty="0" err="1"/>
              <a:t>groupmod</a:t>
            </a:r>
            <a:r>
              <a:rPr lang="en-US" altLang="zh-CN" sz="1800" dirty="0"/>
              <a:t> –n </a:t>
            </a:r>
            <a:r>
              <a:rPr lang="en-US" altLang="zh-CN" sz="1800" dirty="0" err="1"/>
              <a:t>newGroupName</a:t>
            </a:r>
            <a:r>
              <a:rPr lang="en-US" altLang="zh-CN" sz="1800" dirty="0"/>
              <a:t> </a:t>
            </a:r>
            <a:r>
              <a:rPr lang="en-US" altLang="zh-CN" sz="1800" dirty="0" err="1"/>
              <a:t>oldGroupName</a:t>
            </a:r>
            <a:r>
              <a:rPr lang="en-US" altLang="zh-CN" sz="1800" dirty="0"/>
              <a:t>)</a:t>
            </a:r>
            <a:endParaRPr lang="zh-CN" altLang="en-US" sz="1800" dirty="0"/>
          </a:p>
          <a:p>
            <a:endParaRPr lang="zh-CN" altLang="en-US" dirty="0"/>
          </a:p>
        </p:txBody>
      </p:sp>
    </p:spTree>
    <p:extLst>
      <p:ext uri="{BB962C8B-B14F-4D97-AF65-F5344CB8AC3E}">
        <p14:creationId xmlns:p14="http://schemas.microsoft.com/office/powerpoint/2010/main" val="190664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84784"/>
            <a:ext cx="9144000" cy="3672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84761396"/>
              </p:ext>
            </p:extLst>
          </p:nvPr>
        </p:nvGraphicFramePr>
        <p:xfrm>
          <a:off x="1115616" y="2060848"/>
          <a:ext cx="7200801" cy="2900892"/>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20000"/>
                    </a:ext>
                  </a:extLst>
                </a:gridCol>
                <a:gridCol w="3648406">
                  <a:extLst>
                    <a:ext uri="{9D8B030D-6E8A-4147-A177-3AD203B41FA5}">
                      <a16:colId xmlns:a16="http://schemas.microsoft.com/office/drawing/2014/main" val="20001"/>
                    </a:ext>
                  </a:extLst>
                </a:gridCol>
                <a:gridCol w="2400267">
                  <a:extLst>
                    <a:ext uri="{9D8B030D-6E8A-4147-A177-3AD203B41FA5}">
                      <a16:colId xmlns:a16="http://schemas.microsoft.com/office/drawing/2014/main" val="20002"/>
                    </a:ext>
                  </a:extLst>
                </a:gridCol>
              </a:tblGrid>
              <a:tr h="483482">
                <a:tc rowSpan="3">
                  <a:txBody>
                    <a:bodyPr/>
                    <a:lstStyle/>
                    <a:p>
                      <a:pPr algn="ctr"/>
                      <a:r>
                        <a:rPr lang="zh-CN" altLang="en-US" b="1" dirty="0">
                          <a:latin typeface="微软雅黑" panose="020B0503020204020204" pitchFamily="34" charset="-122"/>
                          <a:ea typeface="微软雅黑" panose="020B0503020204020204" pitchFamily="34" charset="-122"/>
                        </a:rPr>
                        <a:t>上午</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dirty="0">
                          <a:latin typeface="微软雅黑" panose="020B0503020204020204" pitchFamily="34" charset="-122"/>
                          <a:ea typeface="微软雅黑" panose="020B0503020204020204" pitchFamily="34" charset="-122"/>
                        </a:rPr>
                        <a:t>09:00 ~ 09:50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marL="0" algn="l"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！！！用户、用户组和权限</a:t>
                      </a:r>
                      <a:endParaRPr lang="en-US" altLang="zh-CN" sz="1800" b="1"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3482">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微软雅黑" panose="020B0503020204020204" pitchFamily="34" charset="-122"/>
                          <a:ea typeface="微软雅黑" panose="020B0503020204020204" pitchFamily="34" charset="-122"/>
                        </a:rPr>
                        <a:t>10:00 ~ 10:50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a:endParaRPr lang="en-US" altLang="zh-CN"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3482">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微软雅黑" panose="020B0503020204020204" pitchFamily="34" charset="-122"/>
                          <a:ea typeface="微软雅黑" panose="020B0503020204020204" pitchFamily="34" charset="-122"/>
                        </a:rPr>
                        <a:t>11:00 ~ 12:00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l"/>
                      <a:r>
                        <a:rPr lang="zh-CN" altLang="en-US" b="1" dirty="0">
                          <a:latin typeface="微软雅黑" panose="020B0503020204020204" pitchFamily="34" charset="-122"/>
                          <a:ea typeface="微软雅黑" panose="020B0503020204020204" pitchFamily="34" charset="-122"/>
                        </a:rPr>
                        <a:t>磁盘和文件系统</a:t>
                      </a:r>
                      <a:endParaRPr lang="en-US" altLang="zh-CN"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3482">
                <a:tc rowSpan="3">
                  <a:txBody>
                    <a:bodyPr/>
                    <a:lstStyle/>
                    <a:p>
                      <a:pPr algn="ctr"/>
                      <a:r>
                        <a:rPr lang="zh-CN" altLang="en-US" b="1" dirty="0">
                          <a:latin typeface="微软雅黑" panose="020B0503020204020204" pitchFamily="34" charset="-122"/>
                          <a:ea typeface="微软雅黑" panose="020B0503020204020204" pitchFamily="34" charset="-122"/>
                        </a:rPr>
                        <a:t>下午</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dirty="0">
                          <a:latin typeface="微软雅黑" panose="020B0503020204020204" pitchFamily="34" charset="-122"/>
                          <a:ea typeface="微软雅黑" panose="020B0503020204020204" pitchFamily="34" charset="-122"/>
                        </a:rPr>
                        <a:t>14:00 ~ 14:50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3482">
                <a:tc vMerge="1">
                  <a:txBody>
                    <a:bodyPr/>
                    <a:lstStyle/>
                    <a:p>
                      <a:endParaRPr lang="zh-CN" altLang="en-US" dirty="0"/>
                    </a:p>
                  </a:txBody>
                  <a:tcPr/>
                </a:tc>
                <a:tc>
                  <a:txBody>
                    <a:bodyPr/>
                    <a:lstStyle/>
                    <a:p>
                      <a:pPr algn="ctr"/>
                      <a:r>
                        <a:rPr lang="en-US" altLang="zh-CN" b="1" dirty="0">
                          <a:latin typeface="微软雅黑" panose="020B0503020204020204" pitchFamily="34" charset="-122"/>
                          <a:ea typeface="微软雅黑" panose="020B0503020204020204" pitchFamily="34" charset="-122"/>
                        </a:rPr>
                        <a:t>15:00 ~ 15:50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l"/>
                      <a:r>
                        <a:rPr lang="zh-CN" altLang="en-US" b="1" dirty="0">
                          <a:latin typeface="微软雅黑" panose="020B0503020204020204" pitchFamily="34" charset="-122"/>
                          <a:ea typeface="微软雅黑" panose="020B0503020204020204" pitchFamily="34" charset="-122"/>
                        </a:rPr>
                        <a:t>网络</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3482">
                <a:tc vMerge="1">
                  <a:txBody>
                    <a:bodyPr/>
                    <a:lstStyle/>
                    <a:p>
                      <a:endParaRPr lang="zh-CN" altLang="en-US" dirty="0"/>
                    </a:p>
                  </a:txBody>
                  <a:tcPr/>
                </a:tc>
                <a:tc>
                  <a:txBody>
                    <a:bodyPr/>
                    <a:lstStyle/>
                    <a:p>
                      <a:pPr algn="ctr"/>
                      <a:r>
                        <a:rPr lang="en-US" altLang="zh-CN" b="1" dirty="0">
                          <a:latin typeface="微软雅黑" panose="020B0503020204020204" pitchFamily="34" charset="-122"/>
                          <a:ea typeface="微软雅黑" panose="020B0503020204020204" pitchFamily="34" charset="-122"/>
                        </a:rPr>
                        <a:t>16:00 ~ 17:00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894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用户组管理</a:t>
            </a:r>
            <a:r>
              <a:rPr lang="en-US" altLang="zh-CN" dirty="0"/>
              <a:t>—</a:t>
            </a:r>
            <a:r>
              <a:rPr lang="zh-CN" altLang="en-US" dirty="0"/>
              <a:t>修改</a:t>
            </a:r>
          </a:p>
        </p:txBody>
      </p:sp>
      <p:sp>
        <p:nvSpPr>
          <p:cNvPr id="3" name="内容占位符 2"/>
          <p:cNvSpPr>
            <a:spLocks noGrp="1"/>
          </p:cNvSpPr>
          <p:nvPr>
            <p:ph sz="quarter" idx="10"/>
          </p:nvPr>
        </p:nvSpPr>
        <p:spPr>
          <a:xfrm>
            <a:off x="467545" y="1052736"/>
            <a:ext cx="8064896" cy="2917722"/>
          </a:xfrm>
        </p:spPr>
        <p:txBody>
          <a:bodyPr/>
          <a:lstStyle/>
          <a:p>
            <a:r>
              <a:rPr lang="zh-CN" altLang="en-US" dirty="0"/>
              <a:t>练习</a:t>
            </a:r>
            <a:r>
              <a:rPr lang="en-US" altLang="zh-CN" dirty="0"/>
              <a:t>1</a:t>
            </a:r>
            <a:r>
              <a:rPr lang="zh-CN" altLang="en-US" dirty="0"/>
              <a:t>：将组</a:t>
            </a:r>
            <a:r>
              <a:rPr lang="en-US" altLang="zh-CN" dirty="0"/>
              <a:t>group2</a:t>
            </a:r>
            <a:r>
              <a:rPr lang="zh-CN" altLang="en-US" dirty="0"/>
              <a:t>的组标识号修改为</a:t>
            </a:r>
            <a:r>
              <a:rPr lang="en-US" altLang="zh-CN" dirty="0"/>
              <a:t>102</a:t>
            </a:r>
          </a:p>
          <a:p>
            <a:pPr marL="400050" lvl="1" indent="0">
              <a:buNone/>
            </a:pPr>
            <a:r>
              <a:rPr lang="en-US" altLang="zh-CN" dirty="0"/>
              <a:t># </a:t>
            </a:r>
            <a:r>
              <a:rPr lang="en-US" altLang="zh-CN" dirty="0" err="1"/>
              <a:t>groupmod</a:t>
            </a:r>
            <a:r>
              <a:rPr lang="en-US" altLang="zh-CN" dirty="0"/>
              <a:t> -g 102 group2</a:t>
            </a:r>
          </a:p>
          <a:p>
            <a:r>
              <a:rPr lang="zh-CN" altLang="en-US" dirty="0"/>
              <a:t>练习</a:t>
            </a:r>
            <a:r>
              <a:rPr lang="en-US" altLang="zh-CN" dirty="0"/>
              <a:t>2</a:t>
            </a:r>
            <a:r>
              <a:rPr lang="zh-CN" altLang="en-US" dirty="0"/>
              <a:t>：将组</a:t>
            </a:r>
            <a:r>
              <a:rPr lang="en-US" altLang="zh-CN" dirty="0"/>
              <a:t>group2</a:t>
            </a:r>
            <a:r>
              <a:rPr lang="zh-CN" altLang="en-US" dirty="0"/>
              <a:t>的标识号改为</a:t>
            </a:r>
            <a:r>
              <a:rPr lang="en-US" altLang="zh-CN" dirty="0"/>
              <a:t>10000</a:t>
            </a:r>
            <a:r>
              <a:rPr lang="zh-CN" altLang="en-US" dirty="0"/>
              <a:t>，组名修改为</a:t>
            </a:r>
            <a:r>
              <a:rPr lang="en-US" altLang="zh-CN" dirty="0"/>
              <a:t>group3</a:t>
            </a:r>
          </a:p>
          <a:p>
            <a:pPr marL="400050" lvl="1" indent="0">
              <a:buNone/>
            </a:pPr>
            <a:r>
              <a:rPr lang="en-US" altLang="zh-CN" dirty="0"/>
              <a:t># </a:t>
            </a:r>
            <a:r>
              <a:rPr lang="en-US" altLang="zh-CN" dirty="0" err="1"/>
              <a:t>groupmod</a:t>
            </a:r>
            <a:r>
              <a:rPr lang="en-US" altLang="zh-CN" dirty="0"/>
              <a:t> –g 10000 -n group3 group2</a:t>
            </a:r>
          </a:p>
          <a:p>
            <a:pPr marL="400050" lvl="1" indent="0">
              <a:buNone/>
            </a:pPr>
            <a:endParaRPr lang="zh-CN" altLang="en-US" dirty="0"/>
          </a:p>
        </p:txBody>
      </p:sp>
    </p:spTree>
    <p:extLst>
      <p:ext uri="{BB962C8B-B14F-4D97-AF65-F5344CB8AC3E}">
        <p14:creationId xmlns:p14="http://schemas.microsoft.com/office/powerpoint/2010/main" val="754005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用户组管理</a:t>
            </a:r>
            <a:r>
              <a:rPr lang="en-US" altLang="zh-CN" dirty="0"/>
              <a:t>—</a:t>
            </a:r>
            <a:r>
              <a:rPr lang="zh-CN" altLang="en-US" dirty="0"/>
              <a:t>当前用户切换用户组</a:t>
            </a:r>
          </a:p>
        </p:txBody>
      </p:sp>
      <p:sp>
        <p:nvSpPr>
          <p:cNvPr id="3" name="内容占位符 2"/>
          <p:cNvSpPr>
            <a:spLocks noGrp="1"/>
          </p:cNvSpPr>
          <p:nvPr>
            <p:ph sz="quarter" idx="10"/>
          </p:nvPr>
        </p:nvSpPr>
        <p:spPr>
          <a:xfrm>
            <a:off x="467545" y="1052736"/>
            <a:ext cx="8064896" cy="4918269"/>
          </a:xfrm>
        </p:spPr>
        <p:txBody>
          <a:bodyPr/>
          <a:lstStyle/>
          <a:p>
            <a:r>
              <a:rPr lang="zh-CN" altLang="en-US" dirty="0"/>
              <a:t>如果一个用户同时属于多个用户组，那么用户可以在用户组之间切换，以便具有其他用户组的权限。</a:t>
            </a:r>
          </a:p>
          <a:p>
            <a:r>
              <a:rPr lang="zh-CN" altLang="en-US" dirty="0"/>
              <a:t>用户可以在登录后，使用命令</a:t>
            </a:r>
            <a:r>
              <a:rPr lang="en-US" altLang="zh-CN" dirty="0" err="1"/>
              <a:t>newgrp</a:t>
            </a:r>
            <a:r>
              <a:rPr lang="zh-CN" altLang="en-US" dirty="0"/>
              <a:t>切换到其他用户组，这个命令的参数就是目的用户组。例如：</a:t>
            </a:r>
          </a:p>
          <a:p>
            <a:r>
              <a:rPr lang="en-US" altLang="zh-CN" dirty="0"/>
              <a:t>$ </a:t>
            </a:r>
            <a:r>
              <a:rPr lang="en-US" altLang="zh-CN" dirty="0" err="1"/>
              <a:t>newgrp</a:t>
            </a:r>
            <a:r>
              <a:rPr lang="en-US" altLang="zh-CN" dirty="0"/>
              <a:t> root</a:t>
            </a:r>
          </a:p>
          <a:p>
            <a:r>
              <a:rPr lang="zh-CN" altLang="en-US" dirty="0"/>
              <a:t>这条命令将当前用户切换到</a:t>
            </a:r>
            <a:r>
              <a:rPr lang="en-US" altLang="zh-CN" dirty="0"/>
              <a:t>root</a:t>
            </a:r>
            <a:r>
              <a:rPr lang="zh-CN" altLang="en-US" dirty="0"/>
              <a:t>用户组，前提条件是</a:t>
            </a:r>
            <a:r>
              <a:rPr lang="en-US" altLang="zh-CN" dirty="0"/>
              <a:t>root</a:t>
            </a:r>
            <a:r>
              <a:rPr lang="zh-CN" altLang="en-US" dirty="0"/>
              <a:t>用户组确实是该用户的主组或附加组</a:t>
            </a:r>
            <a:endParaRPr lang="en-US" altLang="zh-CN" dirty="0"/>
          </a:p>
          <a:p>
            <a:r>
              <a:rPr lang="zh-CN" altLang="en-US" sz="1600" dirty="0"/>
              <a:t>此时直接输入</a:t>
            </a:r>
            <a:r>
              <a:rPr lang="en-US" altLang="zh-CN" sz="1600" dirty="0"/>
              <a:t>id</a:t>
            </a:r>
            <a:r>
              <a:rPr lang="zh-CN" altLang="en-US" sz="1600" dirty="0"/>
              <a:t>后可直接查看到用户的当前组已被切换（但注意这里成为组内成员并不代表拥有了</a:t>
            </a:r>
            <a:r>
              <a:rPr lang="en-US" altLang="zh-CN" sz="1600" dirty="0"/>
              <a:t>root</a:t>
            </a:r>
            <a:r>
              <a:rPr lang="zh-CN" altLang="en-US" sz="1600" dirty="0"/>
              <a:t>权限，想像一下你的情书是否愿意让组员查看。）</a:t>
            </a:r>
            <a:endParaRPr lang="en-US" altLang="zh-CN" sz="1600" dirty="0"/>
          </a:p>
          <a:p>
            <a:r>
              <a:rPr lang="en-US" altLang="zh-CN" sz="1400" dirty="0"/>
              <a:t>[</a:t>
            </a:r>
            <a:r>
              <a:rPr lang="en-US" altLang="zh-CN" sz="1400" dirty="0" err="1"/>
              <a:t>mengxb@CentOS</a:t>
            </a:r>
            <a:r>
              <a:rPr lang="en-US" altLang="zh-CN" sz="1400" dirty="0"/>
              <a:t> ~]$ id</a:t>
            </a:r>
          </a:p>
          <a:p>
            <a:r>
              <a:rPr lang="en-US" altLang="zh-CN" sz="1400" dirty="0" err="1"/>
              <a:t>uid</a:t>
            </a:r>
            <a:r>
              <a:rPr lang="en-US" altLang="zh-CN" sz="1400" dirty="0"/>
              <a:t>=500(</a:t>
            </a:r>
            <a:r>
              <a:rPr lang="en-US" altLang="zh-CN" sz="1400" dirty="0" err="1"/>
              <a:t>mengxb</a:t>
            </a:r>
            <a:r>
              <a:rPr lang="en-US" altLang="zh-CN" sz="1400" dirty="0"/>
              <a:t>) </a:t>
            </a:r>
            <a:r>
              <a:rPr lang="en-US" altLang="zh-CN" sz="1400" b="1" dirty="0" err="1">
                <a:solidFill>
                  <a:srgbClr val="FF0000"/>
                </a:solidFill>
              </a:rPr>
              <a:t>gid</a:t>
            </a:r>
            <a:r>
              <a:rPr lang="en-US" altLang="zh-CN" sz="1400" b="1" dirty="0">
                <a:solidFill>
                  <a:srgbClr val="FF0000"/>
                </a:solidFill>
              </a:rPr>
              <a:t>=0(root) </a:t>
            </a:r>
            <a:r>
              <a:rPr lang="zh-CN" altLang="en-US" sz="1400" dirty="0"/>
              <a:t>组</a:t>
            </a:r>
            <a:r>
              <a:rPr lang="en-US" altLang="zh-CN" sz="1400" dirty="0"/>
              <a:t>=500(</a:t>
            </a:r>
            <a:r>
              <a:rPr lang="en-US" altLang="zh-CN" sz="1400" dirty="0" err="1"/>
              <a:t>mengxb</a:t>
            </a:r>
            <a:r>
              <a:rPr lang="en-US" altLang="zh-CN" sz="1400" dirty="0"/>
              <a:t>),0(root) </a:t>
            </a:r>
            <a:r>
              <a:rPr lang="zh-CN" altLang="en-US" sz="1400" dirty="0"/>
              <a:t>环境</a:t>
            </a:r>
            <a:r>
              <a:rPr lang="en-US" altLang="zh-CN" sz="1400" dirty="0"/>
              <a:t>=unconfined_u:unconfined_r:unconfined_t:s0-s0:c0.c1023</a:t>
            </a:r>
            <a:endParaRPr lang="zh-CN" altLang="en-US" sz="1400" dirty="0"/>
          </a:p>
        </p:txBody>
      </p:sp>
    </p:spTree>
    <p:extLst>
      <p:ext uri="{BB962C8B-B14F-4D97-AF65-F5344CB8AC3E}">
        <p14:creationId xmlns:p14="http://schemas.microsoft.com/office/powerpoint/2010/main" val="246895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467545" y="1052736"/>
            <a:ext cx="8064896" cy="4179606"/>
          </a:xfrm>
        </p:spPr>
        <p:txBody>
          <a:bodyPr/>
          <a:lstStyle/>
          <a:p>
            <a:r>
              <a:rPr lang="en-US" altLang="zh-CN" sz="2000" dirty="0"/>
              <a:t>[</a:t>
            </a:r>
            <a:r>
              <a:rPr lang="en-US" altLang="zh-CN" sz="2000" dirty="0" err="1"/>
              <a:t>root@localhost</a:t>
            </a:r>
            <a:r>
              <a:rPr lang="en-US" altLang="zh-CN" sz="2000" dirty="0"/>
              <a:t> ~]# cat /</a:t>
            </a:r>
            <a:r>
              <a:rPr lang="en-US" altLang="zh-CN" sz="2000" dirty="0" err="1"/>
              <a:t>etc</a:t>
            </a:r>
            <a:r>
              <a:rPr lang="en-US" altLang="zh-CN" sz="2000" dirty="0"/>
              <a:t>/</a:t>
            </a:r>
            <a:r>
              <a:rPr lang="en-US" altLang="zh-CN" sz="2000" dirty="0" err="1"/>
              <a:t>passwd</a:t>
            </a:r>
            <a:endParaRPr lang="en-US" altLang="zh-CN" sz="2000" dirty="0"/>
          </a:p>
          <a:p>
            <a:pPr marL="400050" lvl="1" indent="0">
              <a:buNone/>
            </a:pPr>
            <a:r>
              <a:rPr lang="en-US" altLang="zh-CN" sz="1800" dirty="0"/>
              <a:t>gm:x:802:0::/home/z:/bin/bash</a:t>
            </a:r>
          </a:p>
          <a:p>
            <a:pPr marL="400050" lvl="1" indent="0">
              <a:buNone/>
            </a:pPr>
            <a:r>
              <a:rPr lang="en-US" altLang="zh-CN" sz="1800" dirty="0"/>
              <a:t>tom:x:803:803::/home/tom:/bin/bash</a:t>
            </a:r>
          </a:p>
          <a:p>
            <a:r>
              <a:rPr lang="en-US" altLang="zh-CN" sz="2000" dirty="0"/>
              <a:t>/</a:t>
            </a:r>
            <a:r>
              <a:rPr lang="en-US" altLang="zh-CN" sz="2000" dirty="0" err="1"/>
              <a:t>etc</a:t>
            </a:r>
            <a:r>
              <a:rPr lang="en-US" altLang="zh-CN" sz="2000" dirty="0"/>
              <a:t>/</a:t>
            </a:r>
            <a:r>
              <a:rPr lang="en-US" altLang="zh-CN" sz="2000" dirty="0" err="1"/>
              <a:t>passwd</a:t>
            </a:r>
            <a:r>
              <a:rPr lang="zh-CN" altLang="zh-CN" sz="2000" dirty="0"/>
              <a:t>中一行记录对应着一个用户，每行记录又被冒号</a:t>
            </a:r>
            <a:r>
              <a:rPr lang="en-US" altLang="zh-CN" sz="2000" dirty="0"/>
              <a:t>(:)</a:t>
            </a:r>
            <a:r>
              <a:rPr lang="zh-CN" altLang="zh-CN" sz="2000" dirty="0"/>
              <a:t>分隔为</a:t>
            </a:r>
            <a:r>
              <a:rPr lang="en-US" altLang="zh-CN" sz="2000" dirty="0"/>
              <a:t>7</a:t>
            </a:r>
            <a:r>
              <a:rPr lang="zh-CN" altLang="zh-CN" sz="2000" dirty="0"/>
              <a:t>个字段，其格式和具体含义如下：</a:t>
            </a:r>
          </a:p>
          <a:p>
            <a:r>
              <a:rPr lang="zh-CN" altLang="zh-CN" sz="2000" b="1" dirty="0"/>
              <a:t>用户名</a:t>
            </a:r>
            <a:r>
              <a:rPr lang="en-US" altLang="zh-CN" sz="2000" b="1" dirty="0"/>
              <a:t>:</a:t>
            </a:r>
            <a:r>
              <a:rPr lang="zh-CN" altLang="zh-CN" sz="2000" b="1" dirty="0"/>
              <a:t>口令</a:t>
            </a:r>
            <a:r>
              <a:rPr lang="en-US" altLang="zh-CN" sz="2000" b="1" dirty="0"/>
              <a:t>:</a:t>
            </a:r>
            <a:r>
              <a:rPr lang="zh-CN" altLang="zh-CN" sz="2000" b="1" dirty="0"/>
              <a:t>用户标识号</a:t>
            </a:r>
            <a:r>
              <a:rPr lang="en-US" altLang="zh-CN" sz="2000" b="1" dirty="0"/>
              <a:t>:</a:t>
            </a:r>
            <a:r>
              <a:rPr lang="zh-CN" altLang="zh-CN" sz="2000" b="1" dirty="0"/>
              <a:t>组标识号</a:t>
            </a:r>
            <a:r>
              <a:rPr lang="en-US" altLang="zh-CN" sz="2000" b="1" dirty="0"/>
              <a:t>:</a:t>
            </a:r>
            <a:r>
              <a:rPr lang="zh-CN" altLang="zh-CN" sz="2000" b="1" dirty="0"/>
              <a:t>注释性描述</a:t>
            </a:r>
            <a:r>
              <a:rPr lang="en-US" altLang="zh-CN" sz="2000" b="1" dirty="0"/>
              <a:t>:</a:t>
            </a:r>
            <a:r>
              <a:rPr lang="zh-CN" altLang="zh-CN" sz="2000" b="1" dirty="0"/>
              <a:t>主目录</a:t>
            </a:r>
            <a:r>
              <a:rPr lang="en-US" altLang="zh-CN" sz="2000" b="1" dirty="0"/>
              <a:t>:</a:t>
            </a:r>
            <a:r>
              <a:rPr lang="zh-CN" altLang="zh-CN" sz="2000" b="1" dirty="0"/>
              <a:t>登录</a:t>
            </a:r>
            <a:r>
              <a:rPr lang="en-US" altLang="zh-CN" sz="2000" b="1" dirty="0"/>
              <a:t>Shell</a:t>
            </a:r>
          </a:p>
          <a:p>
            <a:pPr>
              <a:buFont typeface="Wingdings" panose="05000000000000000000" pitchFamily="2" charset="2"/>
              <a:buChar char="Ø"/>
            </a:pPr>
            <a:r>
              <a:rPr lang="en-US" altLang="zh-CN" sz="2000" dirty="0"/>
              <a:t>1</a:t>
            </a:r>
            <a:r>
              <a:rPr lang="zh-CN" altLang="en-US" sz="2000" dirty="0"/>
              <a:t>、</a:t>
            </a:r>
            <a:r>
              <a:rPr lang="en-US" altLang="zh-CN" sz="2000" dirty="0"/>
              <a:t>"</a:t>
            </a:r>
            <a:r>
              <a:rPr lang="zh-CN" altLang="en-US" sz="2000" dirty="0"/>
              <a:t>用户名</a:t>
            </a:r>
            <a:r>
              <a:rPr lang="en-US" altLang="zh-CN" sz="2000" dirty="0"/>
              <a:t>"</a:t>
            </a:r>
            <a:r>
              <a:rPr lang="zh-CN" altLang="en-US" sz="2000" dirty="0"/>
              <a:t>是代表用户账号的字符串。</a:t>
            </a:r>
          </a:p>
          <a:p>
            <a:pPr marL="400050" lvl="1" indent="0">
              <a:buNone/>
            </a:pPr>
            <a:r>
              <a:rPr lang="zh-CN" altLang="en-US" sz="1600" dirty="0"/>
              <a:t>通常长度不超过</a:t>
            </a:r>
            <a:r>
              <a:rPr lang="en-US" altLang="zh-CN" sz="1600" dirty="0"/>
              <a:t>8</a:t>
            </a:r>
            <a:r>
              <a:rPr lang="zh-CN" altLang="en-US" sz="1600" dirty="0"/>
              <a:t>个字符，并且由大小写字母或数字组成。登录名中不能有冒号</a:t>
            </a:r>
            <a:r>
              <a:rPr lang="en-US" altLang="zh-CN" sz="1600" dirty="0"/>
              <a:t>(:)</a:t>
            </a:r>
            <a:r>
              <a:rPr lang="zh-CN" altLang="en-US" sz="1600" dirty="0"/>
              <a:t>，因为冒号在这里是分隔符。</a:t>
            </a:r>
          </a:p>
          <a:p>
            <a:pPr marL="400050" lvl="1" indent="0">
              <a:buNone/>
            </a:pPr>
            <a:r>
              <a:rPr lang="zh-CN" altLang="en-US" sz="1600" dirty="0"/>
              <a:t>为了兼容起见，登录名中最好不要包含点字符</a:t>
            </a:r>
            <a:r>
              <a:rPr lang="en-US" altLang="zh-CN" sz="1600" dirty="0"/>
              <a:t>(.)</a:t>
            </a:r>
            <a:r>
              <a:rPr lang="zh-CN" altLang="en-US" sz="1600" dirty="0"/>
              <a:t>，并且不使用连字符</a:t>
            </a:r>
            <a:r>
              <a:rPr lang="en-US" altLang="zh-CN" sz="1600" dirty="0"/>
              <a:t>(-)</a:t>
            </a:r>
            <a:r>
              <a:rPr lang="zh-CN" altLang="en-US" sz="1600" dirty="0"/>
              <a:t>和加号</a:t>
            </a:r>
            <a:r>
              <a:rPr lang="en-US" altLang="zh-CN" sz="1600" dirty="0"/>
              <a:t>(+)</a:t>
            </a:r>
            <a:r>
              <a:rPr lang="zh-CN" altLang="en-US" sz="1600" dirty="0"/>
              <a:t>打头。</a:t>
            </a:r>
          </a:p>
        </p:txBody>
      </p:sp>
    </p:spTree>
    <p:extLst>
      <p:ext uri="{BB962C8B-B14F-4D97-AF65-F5344CB8AC3E}">
        <p14:creationId xmlns:p14="http://schemas.microsoft.com/office/powerpoint/2010/main" val="1619535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467545" y="1052736"/>
            <a:ext cx="8064896" cy="5576911"/>
          </a:xfrm>
        </p:spPr>
        <p:txBody>
          <a:bodyPr/>
          <a:lstStyle/>
          <a:p>
            <a:pPr>
              <a:buFont typeface="Wingdings" panose="05000000000000000000" pitchFamily="2" charset="2"/>
              <a:buChar char="Ø"/>
            </a:pPr>
            <a:r>
              <a:rPr lang="en-US" altLang="zh-CN" sz="2000" dirty="0"/>
              <a:t>2</a:t>
            </a:r>
            <a:r>
              <a:rPr lang="zh-CN" altLang="en-US" sz="2000" dirty="0"/>
              <a:t>、“口令”一些系统中，存放着加密后的用户口令。</a:t>
            </a:r>
          </a:p>
          <a:p>
            <a:pPr marL="0" indent="0">
              <a:buNone/>
            </a:pPr>
            <a:r>
              <a:rPr lang="en-US" altLang="zh-CN" sz="1800" dirty="0"/>
              <a:t>       </a:t>
            </a:r>
            <a:r>
              <a:rPr lang="zh-CN" altLang="en-US" sz="1800" dirty="0"/>
              <a:t>虽然这个字段存放的只是用户口令的加密串，不是明文，但是由于</a:t>
            </a:r>
            <a:r>
              <a:rPr lang="en-US" altLang="zh-CN" sz="1800" dirty="0"/>
              <a:t>/</a:t>
            </a:r>
            <a:r>
              <a:rPr lang="en-US" altLang="zh-CN" sz="1800" dirty="0" err="1"/>
              <a:t>etc</a:t>
            </a:r>
            <a:r>
              <a:rPr lang="en-US" altLang="zh-CN" sz="1800" dirty="0"/>
              <a:t>/</a:t>
            </a:r>
            <a:r>
              <a:rPr lang="en-US" altLang="zh-CN" sz="1800" dirty="0" err="1"/>
              <a:t>passwd</a:t>
            </a:r>
            <a:r>
              <a:rPr lang="zh-CN" altLang="en-US" sz="1800" dirty="0"/>
              <a:t>文件对所有用户都可读，所以这仍是一个安全隐患。因此，现在许多</a:t>
            </a:r>
            <a:r>
              <a:rPr lang="en-US" altLang="zh-CN" sz="1800" dirty="0"/>
              <a:t>Linux </a:t>
            </a:r>
            <a:r>
              <a:rPr lang="zh-CN" altLang="en-US" sz="1800" dirty="0"/>
              <a:t>系统（如</a:t>
            </a:r>
            <a:r>
              <a:rPr lang="en-US" altLang="zh-CN" sz="1800" dirty="0"/>
              <a:t>SVR4</a:t>
            </a:r>
            <a:r>
              <a:rPr lang="zh-CN" altLang="en-US" sz="1800" dirty="0"/>
              <a:t>）都使用了</a:t>
            </a:r>
            <a:r>
              <a:rPr lang="en-US" altLang="zh-CN" sz="1800" dirty="0"/>
              <a:t>shadow</a:t>
            </a:r>
            <a:r>
              <a:rPr lang="zh-CN" altLang="en-US" sz="1800" dirty="0"/>
              <a:t>技术，把真正的加密后的用户口令字存放到</a:t>
            </a:r>
            <a:r>
              <a:rPr lang="en-US" altLang="zh-CN" sz="1800" dirty="0"/>
              <a:t>/</a:t>
            </a:r>
            <a:r>
              <a:rPr lang="en-US" altLang="zh-CN" sz="1800" dirty="0" err="1"/>
              <a:t>etc</a:t>
            </a:r>
            <a:r>
              <a:rPr lang="en-US" altLang="zh-CN" sz="1800" dirty="0"/>
              <a:t>/shadow</a:t>
            </a:r>
            <a:r>
              <a:rPr lang="zh-CN" altLang="en-US" sz="1800" dirty="0"/>
              <a:t>文件中，而在</a:t>
            </a:r>
            <a:r>
              <a:rPr lang="en-US" altLang="zh-CN" sz="1800" dirty="0"/>
              <a:t>/</a:t>
            </a:r>
            <a:r>
              <a:rPr lang="en-US" altLang="zh-CN" sz="1800" dirty="0" err="1"/>
              <a:t>etc</a:t>
            </a:r>
            <a:r>
              <a:rPr lang="en-US" altLang="zh-CN" sz="1800" dirty="0"/>
              <a:t>/</a:t>
            </a:r>
            <a:r>
              <a:rPr lang="en-US" altLang="zh-CN" sz="1800" dirty="0" err="1"/>
              <a:t>passwd</a:t>
            </a:r>
            <a:r>
              <a:rPr lang="zh-CN" altLang="en-US" sz="1800" dirty="0"/>
              <a:t>文件的口令字段中只存放一个特殊的字符，例如“</a:t>
            </a:r>
            <a:r>
              <a:rPr lang="en-US" altLang="zh-CN" sz="1800" dirty="0"/>
              <a:t>x”</a:t>
            </a:r>
            <a:r>
              <a:rPr lang="zh-CN" altLang="en-US" sz="1800" dirty="0"/>
              <a:t>或者“*”。</a:t>
            </a:r>
          </a:p>
          <a:p>
            <a:pPr>
              <a:buFont typeface="Wingdings" panose="05000000000000000000" pitchFamily="2" charset="2"/>
              <a:buChar char="Ø"/>
            </a:pPr>
            <a:r>
              <a:rPr lang="en-US" altLang="zh-CN" sz="2000" dirty="0"/>
              <a:t>3</a:t>
            </a:r>
            <a:r>
              <a:rPr lang="zh-CN" altLang="en-US" sz="2000" dirty="0"/>
              <a:t>、“用户标识号”是一个整数，系统内部用它来标识用户。</a:t>
            </a:r>
          </a:p>
          <a:p>
            <a:pPr marL="0" indent="0">
              <a:buNone/>
            </a:pPr>
            <a:r>
              <a:rPr lang="zh-CN" altLang="en-US" sz="1800" dirty="0"/>
              <a:t>       一般情况下它与用户名是一 一对应的。如果几个用户名对应的用户标识号是一样的，系统内部将把它们视为同一个用户，但是它们可以有不同的口令、不同的主目录以及不同的登录</a:t>
            </a:r>
            <a:r>
              <a:rPr lang="en-US" altLang="zh-CN" sz="1800" dirty="0"/>
              <a:t>Shell</a:t>
            </a:r>
            <a:r>
              <a:rPr lang="zh-CN" altLang="en-US" sz="1800" dirty="0"/>
              <a:t>等。</a:t>
            </a:r>
          </a:p>
          <a:p>
            <a:pPr marL="0" indent="0">
              <a:buNone/>
            </a:pPr>
            <a:r>
              <a:rPr lang="zh-CN" altLang="en-US" sz="1800" dirty="0"/>
              <a:t>       通常用户标识号的取值范围是</a:t>
            </a:r>
            <a:r>
              <a:rPr lang="en-US" altLang="zh-CN" sz="1800" dirty="0"/>
              <a:t>0</a:t>
            </a:r>
            <a:r>
              <a:rPr lang="zh-CN" altLang="en-US" sz="1800" dirty="0"/>
              <a:t>～</a:t>
            </a:r>
            <a:r>
              <a:rPr lang="en-US" altLang="zh-CN" sz="1800" dirty="0"/>
              <a:t>65535</a:t>
            </a:r>
            <a:r>
              <a:rPr lang="zh-CN" altLang="en-US" sz="1800" dirty="0"/>
              <a:t>。</a:t>
            </a:r>
            <a:r>
              <a:rPr lang="en-US" altLang="zh-CN" sz="1800" dirty="0"/>
              <a:t>0</a:t>
            </a:r>
            <a:r>
              <a:rPr lang="zh-CN" altLang="en-US" sz="1800" dirty="0"/>
              <a:t>是超级用户</a:t>
            </a:r>
            <a:r>
              <a:rPr lang="en-US" altLang="zh-CN" sz="1800" dirty="0"/>
              <a:t>root</a:t>
            </a:r>
            <a:r>
              <a:rPr lang="zh-CN" altLang="en-US" sz="1800" dirty="0"/>
              <a:t>的标识号，</a:t>
            </a:r>
            <a:r>
              <a:rPr lang="en-US" altLang="zh-CN" sz="1800" dirty="0"/>
              <a:t>1</a:t>
            </a:r>
            <a:r>
              <a:rPr lang="zh-CN" altLang="en-US" sz="1800" dirty="0"/>
              <a:t>～</a:t>
            </a:r>
            <a:r>
              <a:rPr lang="en-US" altLang="zh-CN" sz="1800" dirty="0"/>
              <a:t>499</a:t>
            </a:r>
            <a:r>
              <a:rPr lang="zh-CN" altLang="en-US" sz="1800" dirty="0"/>
              <a:t>由系统保留，作为管理账号，普通用户的标识号从</a:t>
            </a:r>
            <a:r>
              <a:rPr lang="en-US" altLang="zh-CN" sz="1800" dirty="0"/>
              <a:t>500</a:t>
            </a:r>
            <a:r>
              <a:rPr lang="zh-CN" altLang="en-US" sz="1800" dirty="0"/>
              <a:t>开始。在</a:t>
            </a:r>
            <a:r>
              <a:rPr lang="en-US" altLang="zh-CN" sz="1800" dirty="0"/>
              <a:t>Linux</a:t>
            </a:r>
            <a:r>
              <a:rPr lang="zh-CN" altLang="en-US" sz="1800" dirty="0"/>
              <a:t>系统中，这个界限是</a:t>
            </a:r>
            <a:r>
              <a:rPr lang="en-US" altLang="zh-CN" sz="1800" dirty="0"/>
              <a:t>65535</a:t>
            </a:r>
            <a:r>
              <a:rPr lang="zh-CN" altLang="en-US" sz="1800" dirty="0"/>
              <a:t>。</a:t>
            </a:r>
          </a:p>
          <a:p>
            <a:pPr>
              <a:buFont typeface="Wingdings" panose="05000000000000000000" pitchFamily="2" charset="2"/>
              <a:buChar char="Ø"/>
            </a:pPr>
            <a:r>
              <a:rPr lang="en-US" altLang="zh-CN" sz="2000" dirty="0"/>
              <a:t>4</a:t>
            </a:r>
            <a:r>
              <a:rPr lang="zh-CN" altLang="en-US" sz="2000" dirty="0"/>
              <a:t>、“组标识号”字段记录的是用户所属的主用户组。</a:t>
            </a:r>
          </a:p>
          <a:p>
            <a:pPr marL="400050" lvl="1" indent="0">
              <a:buNone/>
            </a:pPr>
            <a:r>
              <a:rPr lang="zh-CN" altLang="en-US" sz="1800" dirty="0"/>
              <a:t>它对应着</a:t>
            </a:r>
            <a:r>
              <a:rPr lang="en-US" altLang="zh-CN" sz="1800" dirty="0"/>
              <a:t>/</a:t>
            </a:r>
            <a:r>
              <a:rPr lang="en-US" altLang="zh-CN" sz="1800" dirty="0" err="1"/>
              <a:t>etc</a:t>
            </a:r>
            <a:r>
              <a:rPr lang="en-US" altLang="zh-CN" sz="1800" dirty="0"/>
              <a:t>/group</a:t>
            </a:r>
            <a:r>
              <a:rPr lang="zh-CN" altLang="en-US" sz="1800" dirty="0"/>
              <a:t>文件中的一条记录。</a:t>
            </a:r>
          </a:p>
        </p:txBody>
      </p:sp>
    </p:spTree>
    <p:extLst>
      <p:ext uri="{BB962C8B-B14F-4D97-AF65-F5344CB8AC3E}">
        <p14:creationId xmlns:p14="http://schemas.microsoft.com/office/powerpoint/2010/main" val="1228417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467545" y="1052736"/>
            <a:ext cx="8064896" cy="3847207"/>
          </a:xfrm>
        </p:spPr>
        <p:txBody>
          <a:bodyPr/>
          <a:lstStyle/>
          <a:p>
            <a:pPr>
              <a:buFont typeface="Wingdings" panose="05000000000000000000" pitchFamily="2" charset="2"/>
              <a:buChar char="Ø"/>
            </a:pPr>
            <a:r>
              <a:rPr lang="en-US" altLang="zh-CN" sz="2000" dirty="0"/>
              <a:t>5</a:t>
            </a:r>
            <a:r>
              <a:rPr lang="zh-CN" altLang="en-US" sz="2000" dirty="0"/>
              <a:t>、</a:t>
            </a:r>
            <a:r>
              <a:rPr lang="en-US" altLang="zh-CN" sz="2000" dirty="0"/>
              <a:t>“</a:t>
            </a:r>
            <a:r>
              <a:rPr lang="zh-CN" altLang="en-US" sz="2000" dirty="0"/>
              <a:t>注释性描述”字段记录着用户的一些个人情况。</a:t>
            </a:r>
          </a:p>
          <a:p>
            <a:pPr marL="0" indent="0">
              <a:buNone/>
            </a:pPr>
            <a:r>
              <a:rPr lang="zh-CN" altLang="en-US" sz="1800" dirty="0"/>
              <a:t>       例如用户的真实姓名、电话、地址等，这个字段并没有什么实际的用途。在不同的</a:t>
            </a:r>
            <a:r>
              <a:rPr lang="en-US" altLang="zh-CN" sz="1800" dirty="0"/>
              <a:t>Linux </a:t>
            </a:r>
            <a:r>
              <a:rPr lang="zh-CN" altLang="en-US" sz="1800" dirty="0"/>
              <a:t>系统中，这个字段的格式并没有统一。在许多</a:t>
            </a:r>
            <a:r>
              <a:rPr lang="en-US" altLang="zh-CN" sz="1800" dirty="0"/>
              <a:t>Linux</a:t>
            </a:r>
            <a:r>
              <a:rPr lang="zh-CN" altLang="en-US" sz="1800" dirty="0"/>
              <a:t>系统中，这个字段存放的是一段任意的注释性描述文字，用做</a:t>
            </a:r>
            <a:r>
              <a:rPr lang="en-US" altLang="zh-CN" sz="1800" dirty="0"/>
              <a:t>finger</a:t>
            </a:r>
            <a:r>
              <a:rPr lang="zh-CN" altLang="en-US" sz="1800" dirty="0"/>
              <a:t>命令的输出。</a:t>
            </a:r>
          </a:p>
          <a:p>
            <a:pPr>
              <a:buFont typeface="Wingdings" panose="05000000000000000000" pitchFamily="2" charset="2"/>
              <a:buChar char="Ø"/>
            </a:pPr>
            <a:r>
              <a:rPr lang="en-US" altLang="zh-CN" sz="2000" dirty="0"/>
              <a:t>6</a:t>
            </a:r>
            <a:r>
              <a:rPr lang="zh-CN" altLang="en-US" sz="2000" dirty="0"/>
              <a:t>、</a:t>
            </a:r>
            <a:r>
              <a:rPr lang="en-US" altLang="zh-CN" sz="2000" dirty="0"/>
              <a:t>“</a:t>
            </a:r>
            <a:r>
              <a:rPr lang="zh-CN" altLang="en-US" sz="2000" dirty="0"/>
              <a:t>主目录”，也就是用户的起始工作目录。</a:t>
            </a:r>
          </a:p>
          <a:p>
            <a:pPr marL="0" indent="0">
              <a:buNone/>
            </a:pPr>
            <a:r>
              <a:rPr lang="zh-CN" altLang="en-US" sz="1800" dirty="0"/>
              <a:t>       它是用户在登录到系统之后所处的目录。在大多数系统中，各用户的主目录都被组织在同一个特定的目录下，而用户主目录的名称就是该用户的登录名。各用户对权限，其他用户对此目录的访问权限则根据具体情况设置。自己的主目录有读、写、执行（搜索）</a:t>
            </a:r>
          </a:p>
          <a:p>
            <a:endParaRPr lang="zh-CN" altLang="en-US" dirty="0"/>
          </a:p>
        </p:txBody>
      </p:sp>
    </p:spTree>
    <p:extLst>
      <p:ext uri="{BB962C8B-B14F-4D97-AF65-F5344CB8AC3E}">
        <p14:creationId xmlns:p14="http://schemas.microsoft.com/office/powerpoint/2010/main" val="710746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467545" y="1052736"/>
            <a:ext cx="8064896" cy="5078313"/>
          </a:xfrm>
        </p:spPr>
        <p:txBody>
          <a:bodyPr/>
          <a:lstStyle/>
          <a:p>
            <a:r>
              <a:rPr lang="en-US" altLang="zh-CN" sz="2000" dirty="0"/>
              <a:t>7</a:t>
            </a:r>
            <a:r>
              <a:rPr lang="zh-CN" altLang="en-US" sz="2000" dirty="0"/>
              <a:t>、用户登录后，要启动一个进程，负责将用户的操作传给内核，这个进程是用户登录到系统后运行的命令解释器或某个特定的程序，即</a:t>
            </a:r>
            <a:r>
              <a:rPr lang="en-US" altLang="zh-CN" sz="2000" dirty="0"/>
              <a:t>Shell</a:t>
            </a:r>
            <a:r>
              <a:rPr lang="zh-CN" altLang="en-US" sz="2000" dirty="0"/>
              <a:t>。</a:t>
            </a:r>
          </a:p>
          <a:p>
            <a:pPr marL="0" indent="0">
              <a:buNone/>
            </a:pPr>
            <a:r>
              <a:rPr lang="en-US" altLang="zh-CN" sz="1800" dirty="0"/>
              <a:t>       Shell</a:t>
            </a:r>
            <a:r>
              <a:rPr lang="zh-CN" altLang="en-US" sz="1800" dirty="0"/>
              <a:t>是用户与</a:t>
            </a:r>
            <a:r>
              <a:rPr lang="en-US" altLang="zh-CN" sz="1800" dirty="0"/>
              <a:t>Linux</a:t>
            </a:r>
            <a:r>
              <a:rPr lang="zh-CN" altLang="en-US" sz="1800" dirty="0"/>
              <a:t>系统之间的接口。</a:t>
            </a:r>
            <a:r>
              <a:rPr lang="en-US" altLang="zh-CN" sz="1800" dirty="0"/>
              <a:t>Linux</a:t>
            </a:r>
            <a:r>
              <a:rPr lang="zh-CN" altLang="en-US" sz="1800" dirty="0"/>
              <a:t>的</a:t>
            </a:r>
            <a:r>
              <a:rPr lang="en-US" altLang="zh-CN" sz="1800" dirty="0"/>
              <a:t>Shell</a:t>
            </a:r>
            <a:r>
              <a:rPr lang="zh-CN" altLang="en-US" sz="1800" dirty="0"/>
              <a:t>有许多种，每种都有不同的特点。常用的有</a:t>
            </a:r>
            <a:r>
              <a:rPr lang="en-US" altLang="zh-CN" sz="1800" dirty="0" err="1"/>
              <a:t>sh</a:t>
            </a:r>
            <a:r>
              <a:rPr lang="en-US" altLang="zh-CN" sz="1800" dirty="0"/>
              <a:t>(Bourne Shell), </a:t>
            </a:r>
            <a:r>
              <a:rPr lang="en-US" altLang="zh-CN" sz="1800" dirty="0" err="1"/>
              <a:t>csh</a:t>
            </a:r>
            <a:r>
              <a:rPr lang="en-US" altLang="zh-CN" sz="1800" dirty="0"/>
              <a:t>(C Shell), </a:t>
            </a:r>
            <a:r>
              <a:rPr lang="en-US" altLang="zh-CN" sz="1800" dirty="0" err="1"/>
              <a:t>ksh</a:t>
            </a:r>
            <a:r>
              <a:rPr lang="en-US" altLang="zh-CN" sz="1800" dirty="0"/>
              <a:t>(</a:t>
            </a:r>
            <a:r>
              <a:rPr lang="en-US" altLang="zh-CN" sz="1800" dirty="0" err="1"/>
              <a:t>Korn</a:t>
            </a:r>
            <a:r>
              <a:rPr lang="en-US" altLang="zh-CN" sz="1800" dirty="0"/>
              <a:t> Shell), </a:t>
            </a:r>
            <a:r>
              <a:rPr lang="en-US" altLang="zh-CN" sz="1800" dirty="0" err="1"/>
              <a:t>tcsh</a:t>
            </a:r>
            <a:r>
              <a:rPr lang="en-US" altLang="zh-CN" sz="1800" dirty="0"/>
              <a:t>(TENEX/TOPS-20 type C Shell), bash(Bourne Again Shell)</a:t>
            </a:r>
            <a:r>
              <a:rPr lang="zh-CN" altLang="en-US" sz="1800" dirty="0"/>
              <a:t>等。 </a:t>
            </a:r>
          </a:p>
          <a:p>
            <a:pPr marL="0" indent="0">
              <a:buNone/>
            </a:pPr>
            <a:r>
              <a:rPr lang="zh-CN" altLang="en-US" sz="1800" dirty="0"/>
              <a:t>       系统管理员可以根据系统情况和用户习惯为用户指定某个</a:t>
            </a:r>
            <a:r>
              <a:rPr lang="en-US" altLang="zh-CN" sz="1800" dirty="0"/>
              <a:t>Shell</a:t>
            </a:r>
            <a:r>
              <a:rPr lang="zh-CN" altLang="en-US" sz="1800" dirty="0"/>
              <a:t>。如果不指定</a:t>
            </a:r>
            <a:r>
              <a:rPr lang="en-US" altLang="zh-CN" sz="1800" dirty="0"/>
              <a:t>Shell</a:t>
            </a:r>
            <a:r>
              <a:rPr lang="zh-CN" altLang="en-US" sz="1800" dirty="0"/>
              <a:t>，那么系统使用</a:t>
            </a:r>
            <a:r>
              <a:rPr lang="en-US" altLang="zh-CN" sz="1800" dirty="0" err="1"/>
              <a:t>sh</a:t>
            </a:r>
            <a:r>
              <a:rPr lang="en-US" altLang="zh-CN" sz="1800" dirty="0"/>
              <a:t>(</a:t>
            </a:r>
            <a:r>
              <a:rPr lang="zh-CN" altLang="en-US" sz="1800" dirty="0"/>
              <a:t>或</a:t>
            </a:r>
            <a:r>
              <a:rPr lang="en-US" altLang="zh-CN" sz="1800" dirty="0"/>
              <a:t>bash)</a:t>
            </a:r>
            <a:r>
              <a:rPr lang="zh-CN" altLang="en-US" sz="1800" dirty="0"/>
              <a:t>为默认的登录</a:t>
            </a:r>
            <a:r>
              <a:rPr lang="en-US" altLang="zh-CN" sz="1800" dirty="0"/>
              <a:t>Shell</a:t>
            </a:r>
            <a:r>
              <a:rPr lang="zh-CN" altLang="en-US" sz="1800" dirty="0"/>
              <a:t>，即这个字段的值为</a:t>
            </a:r>
            <a:r>
              <a:rPr lang="en-US" altLang="zh-CN" sz="1800" dirty="0"/>
              <a:t>/bin/</a:t>
            </a:r>
            <a:r>
              <a:rPr lang="en-US" altLang="zh-CN" sz="1800" dirty="0" err="1"/>
              <a:t>sh</a:t>
            </a:r>
            <a:r>
              <a:rPr lang="zh-CN" altLang="en-US" sz="1800" dirty="0"/>
              <a:t>（或</a:t>
            </a:r>
            <a:r>
              <a:rPr lang="en-US" altLang="zh-CN" sz="1800" dirty="0"/>
              <a:t>/bin/bash</a:t>
            </a:r>
            <a:r>
              <a:rPr lang="zh-CN" altLang="en-US" sz="1800" dirty="0"/>
              <a:t>）。</a:t>
            </a:r>
          </a:p>
          <a:p>
            <a:pPr marL="0" indent="0">
              <a:buNone/>
            </a:pPr>
            <a:r>
              <a:rPr lang="zh-CN" altLang="en-US" sz="1800" dirty="0"/>
              <a:t>       用户的登录</a:t>
            </a:r>
            <a:r>
              <a:rPr lang="en-US" altLang="zh-CN" sz="1800" dirty="0"/>
              <a:t>Shell</a:t>
            </a:r>
            <a:r>
              <a:rPr lang="zh-CN" altLang="en-US" sz="1800" dirty="0"/>
              <a:t>也可以指定为某个特定的程序（此程序不是一个命令解释器）。</a:t>
            </a:r>
          </a:p>
          <a:p>
            <a:pPr marL="0" indent="0">
              <a:buNone/>
            </a:pPr>
            <a:r>
              <a:rPr lang="zh-CN" altLang="en-US" sz="1800" dirty="0"/>
              <a:t>       利用这一特点，我们可以限制用户只能运行指定的应用程序，在该应用程序运行结束后，用户就自动退出了系统。有些</a:t>
            </a:r>
            <a:r>
              <a:rPr lang="en-US" altLang="zh-CN" sz="1800" dirty="0"/>
              <a:t>Linux </a:t>
            </a:r>
            <a:r>
              <a:rPr lang="zh-CN" altLang="en-US" sz="1800" dirty="0"/>
              <a:t>系统要求只有那些在系统中登记了的程序才能出现在这个字段中。</a:t>
            </a:r>
          </a:p>
        </p:txBody>
      </p:sp>
    </p:spTree>
    <p:extLst>
      <p:ext uri="{BB962C8B-B14F-4D97-AF65-F5344CB8AC3E}">
        <p14:creationId xmlns:p14="http://schemas.microsoft.com/office/powerpoint/2010/main" val="1660948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467545" y="1052736"/>
            <a:ext cx="8064896" cy="4284250"/>
          </a:xfrm>
        </p:spPr>
        <p:txBody>
          <a:bodyPr/>
          <a:lstStyle/>
          <a:p>
            <a:pPr>
              <a:buFont typeface="Wingdings" panose="05000000000000000000" pitchFamily="2" charset="2"/>
              <a:buChar char="Ø"/>
            </a:pPr>
            <a:r>
              <a:rPr lang="en-US" altLang="zh-CN" sz="2000" dirty="0"/>
              <a:t>8</a:t>
            </a:r>
            <a:r>
              <a:rPr lang="zh-CN" altLang="en-US" sz="2000" dirty="0"/>
              <a:t>、系统中有一类用户称为伪用户（</a:t>
            </a:r>
            <a:r>
              <a:rPr lang="en-US" altLang="zh-CN" sz="2000" dirty="0" err="1"/>
              <a:t>psuedo</a:t>
            </a:r>
            <a:r>
              <a:rPr lang="en-US" altLang="zh-CN" sz="2000" dirty="0"/>
              <a:t> users</a:t>
            </a:r>
            <a:r>
              <a:rPr lang="zh-CN" altLang="en-US" sz="2000" dirty="0"/>
              <a:t>）。</a:t>
            </a:r>
          </a:p>
          <a:p>
            <a:pPr lvl="1"/>
            <a:r>
              <a:rPr lang="zh-CN" altLang="en-US" sz="1600" dirty="0"/>
              <a:t>这些用户在</a:t>
            </a:r>
            <a:r>
              <a:rPr lang="en-US" altLang="zh-CN" sz="1600" dirty="0"/>
              <a:t>/</a:t>
            </a:r>
            <a:r>
              <a:rPr lang="en-US" altLang="zh-CN" sz="1600" dirty="0" err="1"/>
              <a:t>etc</a:t>
            </a:r>
            <a:r>
              <a:rPr lang="en-US" altLang="zh-CN" sz="1600" dirty="0"/>
              <a:t>/</a:t>
            </a:r>
            <a:r>
              <a:rPr lang="en-US" altLang="zh-CN" sz="1600" dirty="0" err="1"/>
              <a:t>passwd</a:t>
            </a:r>
            <a:r>
              <a:rPr lang="zh-CN" altLang="en-US" sz="1600" dirty="0"/>
              <a:t>文件中也占有一条记录，但是不能登录，因为它们的登录</a:t>
            </a:r>
            <a:r>
              <a:rPr lang="en-US" altLang="zh-CN" sz="1600" dirty="0"/>
              <a:t>shell</a:t>
            </a:r>
            <a:r>
              <a:rPr lang="zh-CN" altLang="en-US" sz="1600" dirty="0"/>
              <a:t>为空</a:t>
            </a:r>
            <a:r>
              <a:rPr lang="en-US" altLang="zh-CN" sz="1600" dirty="0"/>
              <a:t>(</a:t>
            </a:r>
            <a:r>
              <a:rPr lang="zh-CN" altLang="en-US" sz="1600" dirty="0"/>
              <a:t>或</a:t>
            </a:r>
            <a:r>
              <a:rPr lang="en-US" altLang="zh-CN" sz="1600" dirty="0"/>
              <a:t>/</a:t>
            </a:r>
            <a:r>
              <a:rPr lang="en-US" altLang="zh-CN" sz="1600" dirty="0" err="1"/>
              <a:t>sbin</a:t>
            </a:r>
            <a:r>
              <a:rPr lang="en-US" altLang="zh-CN" sz="1600" dirty="0"/>
              <a:t>/</a:t>
            </a:r>
            <a:r>
              <a:rPr lang="en-US" altLang="zh-CN" sz="1600" dirty="0" err="1"/>
              <a:t>nologin</a:t>
            </a:r>
            <a:r>
              <a:rPr lang="en-US" altLang="zh-CN" sz="1600" dirty="0"/>
              <a:t>)</a:t>
            </a:r>
            <a:r>
              <a:rPr lang="zh-CN" altLang="en-US" sz="1600" dirty="0"/>
              <a:t>。它们存在的原因主要是方便系统管理，满足相应的系统进程对文件属主的要求。</a:t>
            </a:r>
          </a:p>
          <a:p>
            <a:pPr lvl="1"/>
            <a:r>
              <a:rPr lang="zh-CN" altLang="en-US" sz="1600" dirty="0"/>
              <a:t>常见的伪用户如下所示：</a:t>
            </a:r>
          </a:p>
          <a:p>
            <a:pPr lvl="1"/>
            <a:r>
              <a:rPr lang="zh-CN" altLang="en-US" sz="1600" dirty="0"/>
              <a:t>伪用户名  </a:t>
            </a:r>
            <a:r>
              <a:rPr lang="en-US" altLang="zh-CN" sz="1600" dirty="0"/>
              <a:t>	</a:t>
            </a:r>
            <a:r>
              <a:rPr lang="zh-CN" altLang="en-US" sz="1600" dirty="0"/>
              <a:t> 含义</a:t>
            </a:r>
          </a:p>
          <a:p>
            <a:pPr lvl="1"/>
            <a:r>
              <a:rPr lang="en-US" altLang="zh-CN" sz="1600" dirty="0"/>
              <a:t>bin 	</a:t>
            </a:r>
            <a:r>
              <a:rPr lang="zh-CN" altLang="en-US" sz="1600" dirty="0"/>
              <a:t>拥有可执行的用户命令文件</a:t>
            </a:r>
          </a:p>
          <a:p>
            <a:pPr lvl="1"/>
            <a:r>
              <a:rPr lang="en-US" altLang="zh-CN" sz="1600" dirty="0"/>
              <a:t>sys 	</a:t>
            </a:r>
            <a:r>
              <a:rPr lang="zh-CN" altLang="en-US" sz="1600" dirty="0"/>
              <a:t>拥有系统文件</a:t>
            </a:r>
          </a:p>
          <a:p>
            <a:pPr lvl="1"/>
            <a:r>
              <a:rPr lang="en-US" altLang="zh-CN" sz="1600" dirty="0" err="1"/>
              <a:t>adm</a:t>
            </a:r>
            <a:r>
              <a:rPr lang="en-US" altLang="zh-CN" sz="1600" dirty="0"/>
              <a:t> 	</a:t>
            </a:r>
            <a:r>
              <a:rPr lang="zh-CN" altLang="en-US" sz="1600" dirty="0"/>
              <a:t>拥有帐户文件</a:t>
            </a:r>
          </a:p>
          <a:p>
            <a:pPr lvl="1"/>
            <a:r>
              <a:rPr lang="en-US" altLang="zh-CN" sz="1600" dirty="0" err="1"/>
              <a:t>uucp</a:t>
            </a:r>
            <a:r>
              <a:rPr lang="en-US" altLang="zh-CN" sz="1600" dirty="0"/>
              <a:t> 	UUCP</a:t>
            </a:r>
            <a:r>
              <a:rPr lang="zh-CN" altLang="en-US" sz="1600" dirty="0"/>
              <a:t>使用</a:t>
            </a:r>
          </a:p>
          <a:p>
            <a:pPr lvl="1"/>
            <a:r>
              <a:rPr lang="en-US" altLang="zh-CN" sz="1600" dirty="0" err="1"/>
              <a:t>lp</a:t>
            </a:r>
            <a:r>
              <a:rPr lang="en-US" altLang="zh-CN" sz="1600" dirty="0"/>
              <a:t> </a:t>
            </a:r>
            <a:r>
              <a:rPr lang="en-US" altLang="zh-CN" sz="1600" dirty="0" err="1"/>
              <a:t>lp</a:t>
            </a:r>
            <a:r>
              <a:rPr lang="zh-CN" altLang="en-US" sz="1600" dirty="0"/>
              <a:t>或</a:t>
            </a:r>
            <a:r>
              <a:rPr lang="en-US" altLang="zh-CN" sz="1600" dirty="0" err="1"/>
              <a:t>lpd</a:t>
            </a:r>
            <a:r>
              <a:rPr lang="en-US" altLang="zh-CN" sz="1600" dirty="0"/>
              <a:t>	</a:t>
            </a:r>
            <a:r>
              <a:rPr lang="zh-CN" altLang="en-US" sz="1600" dirty="0"/>
              <a:t>子系统使用</a:t>
            </a:r>
          </a:p>
          <a:p>
            <a:pPr lvl="1"/>
            <a:r>
              <a:rPr lang="en-US" altLang="zh-CN" sz="1600" dirty="0"/>
              <a:t>nobody 	NFS</a:t>
            </a:r>
            <a:r>
              <a:rPr lang="zh-CN" altLang="en-US" sz="1600" dirty="0"/>
              <a:t>使用</a:t>
            </a:r>
          </a:p>
        </p:txBody>
      </p:sp>
    </p:spTree>
    <p:extLst>
      <p:ext uri="{BB962C8B-B14F-4D97-AF65-F5344CB8AC3E}">
        <p14:creationId xmlns:p14="http://schemas.microsoft.com/office/powerpoint/2010/main" val="2774932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251520" y="973736"/>
            <a:ext cx="8568952" cy="5628849"/>
          </a:xfrm>
        </p:spPr>
        <p:txBody>
          <a:bodyPr/>
          <a:lstStyle/>
          <a:p>
            <a:r>
              <a:rPr lang="en-US" altLang="zh-CN" sz="1600" dirty="0"/>
              <a:t>/</a:t>
            </a:r>
            <a:r>
              <a:rPr lang="en-US" altLang="zh-CN" sz="1600" dirty="0" err="1"/>
              <a:t>etc</a:t>
            </a:r>
            <a:r>
              <a:rPr lang="en-US" altLang="zh-CN" sz="1600" dirty="0"/>
              <a:t>/shadow</a:t>
            </a:r>
            <a:r>
              <a:rPr lang="zh-CN" altLang="en-US" sz="1600" dirty="0"/>
              <a:t>中的记录行与</a:t>
            </a:r>
            <a:r>
              <a:rPr lang="en-US" altLang="zh-CN" sz="1600" dirty="0"/>
              <a:t>/</a:t>
            </a:r>
            <a:r>
              <a:rPr lang="en-US" altLang="zh-CN" sz="1600" dirty="0" err="1"/>
              <a:t>etc</a:t>
            </a:r>
            <a:r>
              <a:rPr lang="en-US" altLang="zh-CN" sz="1600" dirty="0"/>
              <a:t>/</a:t>
            </a:r>
            <a:r>
              <a:rPr lang="en-US" altLang="zh-CN" sz="1600" dirty="0" err="1"/>
              <a:t>passwd</a:t>
            </a:r>
            <a:r>
              <a:rPr lang="zh-CN" altLang="en-US" sz="1600" dirty="0"/>
              <a:t>中的一一对应，它由</a:t>
            </a:r>
            <a:r>
              <a:rPr lang="en-US" altLang="zh-CN" sz="1600" dirty="0" err="1"/>
              <a:t>pwconv</a:t>
            </a:r>
            <a:r>
              <a:rPr lang="zh-CN" altLang="en-US" sz="1600" dirty="0"/>
              <a:t>命令根据</a:t>
            </a:r>
            <a:r>
              <a:rPr lang="en-US" altLang="zh-CN" sz="1600" dirty="0"/>
              <a:t>/</a:t>
            </a:r>
            <a:r>
              <a:rPr lang="en-US" altLang="zh-CN" sz="1600" dirty="0" err="1"/>
              <a:t>etc</a:t>
            </a:r>
            <a:r>
              <a:rPr lang="en-US" altLang="zh-CN" sz="1600" dirty="0"/>
              <a:t>/</a:t>
            </a:r>
            <a:r>
              <a:rPr lang="en-US" altLang="zh-CN" sz="1600" dirty="0" err="1"/>
              <a:t>passwd</a:t>
            </a:r>
            <a:r>
              <a:rPr lang="zh-CN" altLang="en-US" sz="1600" dirty="0"/>
              <a:t>中的数据</a:t>
            </a:r>
            <a:r>
              <a:rPr lang="en-US" altLang="zh-CN" sz="1600" dirty="0"/>
              <a:t>(</a:t>
            </a:r>
            <a:r>
              <a:rPr lang="zh-CN" altLang="en-US" sz="1600" dirty="0"/>
              <a:t>内容</a:t>
            </a:r>
            <a:r>
              <a:rPr lang="en-US" altLang="zh-CN" sz="1600" dirty="0"/>
              <a:t>)</a:t>
            </a:r>
            <a:r>
              <a:rPr lang="zh-CN" altLang="en-US" sz="1600" dirty="0"/>
              <a:t>自动产生</a:t>
            </a:r>
            <a:r>
              <a:rPr lang="en-US" altLang="zh-CN" sz="1600" dirty="0"/>
              <a:t>,</a:t>
            </a:r>
            <a:r>
              <a:rPr lang="zh-CN" altLang="en-US" sz="1600" dirty="0"/>
              <a:t>它的文件格式与</a:t>
            </a:r>
            <a:r>
              <a:rPr lang="en-US" altLang="zh-CN" sz="1600" dirty="0"/>
              <a:t>/</a:t>
            </a:r>
            <a:r>
              <a:rPr lang="en-US" altLang="zh-CN" sz="1600" dirty="0" err="1"/>
              <a:t>etc</a:t>
            </a:r>
            <a:r>
              <a:rPr lang="en-US" altLang="zh-CN" sz="1600" dirty="0"/>
              <a:t>/</a:t>
            </a:r>
            <a:r>
              <a:rPr lang="en-US" altLang="zh-CN" sz="1600" dirty="0" err="1"/>
              <a:t>passwd</a:t>
            </a:r>
            <a:r>
              <a:rPr lang="zh-CN" altLang="en-US" sz="1600" dirty="0"/>
              <a:t>类似，由若干个字段组成，字段之间用</a:t>
            </a:r>
            <a:r>
              <a:rPr lang="en-US" altLang="zh-CN" sz="1600" dirty="0"/>
              <a:t>":"</a:t>
            </a:r>
            <a:r>
              <a:rPr lang="zh-CN" altLang="en-US" sz="1600" dirty="0"/>
              <a:t>隔开。这些字段是：</a:t>
            </a:r>
            <a:r>
              <a:rPr lang="en-US" altLang="zh-CN" sz="1600" dirty="0" err="1"/>
              <a:t>mengxb</a:t>
            </a:r>
            <a:r>
              <a:rPr lang="en-US" altLang="zh-CN" sz="1600" dirty="0"/>
              <a:t>:$1$P3i2zUCl$QxgXUAArJQhNWFxl0EFaD1:17365:0:99999:7:::</a:t>
            </a:r>
            <a:endParaRPr lang="zh-CN" altLang="en-US" sz="1600" dirty="0"/>
          </a:p>
          <a:p>
            <a:pPr marL="457200" lvl="1" indent="0">
              <a:buNone/>
            </a:pPr>
            <a:r>
              <a:rPr lang="zh-CN" altLang="en-US" sz="1600" dirty="0"/>
              <a:t>登录名</a:t>
            </a:r>
            <a:r>
              <a:rPr lang="en-US" altLang="zh-CN" sz="1600" dirty="0"/>
              <a:t>:</a:t>
            </a:r>
            <a:r>
              <a:rPr lang="zh-CN" altLang="en-US" sz="1600" dirty="0"/>
              <a:t>加密口令</a:t>
            </a:r>
            <a:r>
              <a:rPr lang="en-US" altLang="zh-CN" sz="1600" dirty="0"/>
              <a:t>:</a:t>
            </a:r>
            <a:r>
              <a:rPr lang="zh-CN" altLang="en-US" sz="1600" dirty="0"/>
              <a:t>最后一次修改时间</a:t>
            </a:r>
            <a:r>
              <a:rPr lang="en-US" altLang="zh-CN" sz="1600" dirty="0"/>
              <a:t>:</a:t>
            </a:r>
            <a:r>
              <a:rPr lang="zh-CN" altLang="en-US" sz="1600" dirty="0"/>
              <a:t>最小时间间隔</a:t>
            </a:r>
            <a:r>
              <a:rPr lang="en-US" altLang="zh-CN" sz="1600" dirty="0"/>
              <a:t>:</a:t>
            </a:r>
            <a:r>
              <a:rPr lang="zh-CN" altLang="en-US" sz="1600" dirty="0"/>
              <a:t>最大时间间隔</a:t>
            </a:r>
            <a:r>
              <a:rPr lang="en-US" altLang="zh-CN" sz="1600" dirty="0"/>
              <a:t>:</a:t>
            </a:r>
            <a:r>
              <a:rPr lang="zh-CN" altLang="en-US" sz="1600" dirty="0"/>
              <a:t>警告时间</a:t>
            </a:r>
            <a:r>
              <a:rPr lang="en-US" altLang="zh-CN" sz="1600" dirty="0"/>
              <a:t>:</a:t>
            </a:r>
            <a:r>
              <a:rPr lang="zh-CN" altLang="en-US" sz="1600" dirty="0"/>
              <a:t>不活动时间</a:t>
            </a:r>
            <a:r>
              <a:rPr lang="en-US" altLang="zh-CN" sz="1600" dirty="0"/>
              <a:t>:</a:t>
            </a:r>
            <a:r>
              <a:rPr lang="zh-CN" altLang="en-US" sz="1600" dirty="0"/>
              <a:t>失效时间</a:t>
            </a:r>
            <a:r>
              <a:rPr lang="en-US" altLang="zh-CN" sz="1600" dirty="0"/>
              <a:t>:</a:t>
            </a:r>
            <a:r>
              <a:rPr lang="zh-CN" altLang="en-US" sz="1600" dirty="0"/>
              <a:t>标志</a:t>
            </a:r>
            <a:endParaRPr lang="en-US" altLang="zh-CN" sz="1600" dirty="0"/>
          </a:p>
          <a:p>
            <a:pPr lvl="1"/>
            <a:r>
              <a:rPr lang="en-US" altLang="zh-CN" sz="1600" dirty="0"/>
              <a:t>1."</a:t>
            </a:r>
            <a:r>
              <a:rPr lang="zh-CN" altLang="en-US" sz="1600" dirty="0"/>
              <a:t>登录名</a:t>
            </a:r>
            <a:r>
              <a:rPr lang="en-US" altLang="zh-CN" sz="1600" dirty="0"/>
              <a:t>"</a:t>
            </a:r>
            <a:r>
              <a:rPr lang="zh-CN" altLang="en-US" sz="1600" dirty="0"/>
              <a:t>是与</a:t>
            </a:r>
            <a:r>
              <a:rPr lang="en-US" altLang="zh-CN" sz="1600" dirty="0"/>
              <a:t>/</a:t>
            </a:r>
            <a:r>
              <a:rPr lang="en-US" altLang="zh-CN" sz="1600" dirty="0" err="1"/>
              <a:t>etc</a:t>
            </a:r>
            <a:r>
              <a:rPr lang="en-US" altLang="zh-CN" sz="1600" dirty="0"/>
              <a:t>/</a:t>
            </a:r>
            <a:r>
              <a:rPr lang="en-US" altLang="zh-CN" sz="1600" dirty="0" err="1"/>
              <a:t>passwd</a:t>
            </a:r>
            <a:r>
              <a:rPr lang="zh-CN" altLang="en-US" sz="1600" dirty="0"/>
              <a:t>文件中的登录名相一致的用户账号</a:t>
            </a:r>
          </a:p>
          <a:p>
            <a:pPr lvl="1"/>
            <a:r>
              <a:rPr lang="en-US" altLang="zh-CN" sz="1600" dirty="0"/>
              <a:t>2.“</a:t>
            </a:r>
            <a:r>
              <a:rPr lang="zh-CN" altLang="en-US" sz="1600" dirty="0"/>
              <a:t>口令</a:t>
            </a:r>
            <a:r>
              <a:rPr lang="en-US" altLang="zh-CN" sz="1600" dirty="0"/>
              <a:t>”</a:t>
            </a:r>
            <a:r>
              <a:rPr lang="zh-CN" altLang="en-US" sz="1600" dirty="0"/>
              <a:t>字段存放的是加密后的用户口令字，长度为</a:t>
            </a:r>
            <a:r>
              <a:rPr lang="en-US" altLang="zh-CN" sz="1600" dirty="0"/>
              <a:t>13</a:t>
            </a:r>
            <a:r>
              <a:rPr lang="zh-CN" altLang="en-US" sz="1600" dirty="0"/>
              <a:t>个字符。如果为空，则对应用户没有口令，登录时不需要口令；如果含有不属于集合 </a:t>
            </a:r>
            <a:r>
              <a:rPr lang="en-US" altLang="zh-CN" sz="1600" dirty="0"/>
              <a:t>{ $./0-9A-Za-z }</a:t>
            </a:r>
            <a:r>
              <a:rPr lang="zh-CN" altLang="en-US" sz="1600" dirty="0"/>
              <a:t>中的字符，则对应的用户不能登录。</a:t>
            </a:r>
          </a:p>
          <a:p>
            <a:pPr lvl="1"/>
            <a:r>
              <a:rPr lang="en-US" altLang="zh-CN" sz="1600" dirty="0"/>
              <a:t>3.“</a:t>
            </a:r>
            <a:r>
              <a:rPr lang="zh-CN" altLang="en-US" sz="1600" dirty="0"/>
              <a:t>自创建密码时刻起，到用户最后一次修改口令时的天数。时间起点对不同的系统可能最后一次修改时间</a:t>
            </a:r>
            <a:r>
              <a:rPr lang="en-US" altLang="zh-CN" sz="1600" dirty="0"/>
              <a:t>”</a:t>
            </a:r>
            <a:r>
              <a:rPr lang="zh-CN" altLang="en-US" sz="1600" dirty="0"/>
              <a:t>表示的是从某个不一样。例如在</a:t>
            </a:r>
            <a:r>
              <a:rPr lang="en-US" altLang="zh-CN" sz="1600" dirty="0"/>
              <a:t>SCO Linux </a:t>
            </a:r>
            <a:r>
              <a:rPr lang="zh-CN" altLang="en-US" sz="1600" dirty="0"/>
              <a:t>中，这个时间起点是</a:t>
            </a:r>
            <a:r>
              <a:rPr lang="en-US" altLang="zh-CN" sz="1600" dirty="0"/>
              <a:t>1970</a:t>
            </a:r>
            <a:r>
              <a:rPr lang="zh-CN" altLang="en-US" sz="1600" dirty="0"/>
              <a:t>年</a:t>
            </a:r>
            <a:r>
              <a:rPr lang="en-US" altLang="zh-CN" sz="1600" dirty="0"/>
              <a:t>1</a:t>
            </a:r>
            <a:r>
              <a:rPr lang="zh-CN" altLang="en-US" sz="1600" dirty="0"/>
              <a:t>月</a:t>
            </a:r>
            <a:r>
              <a:rPr lang="en-US" altLang="zh-CN" sz="1600" dirty="0"/>
              <a:t>1</a:t>
            </a:r>
            <a:r>
              <a:rPr lang="zh-CN" altLang="en-US" sz="1600" dirty="0"/>
              <a:t>日。</a:t>
            </a:r>
            <a:r>
              <a:rPr lang="en-US" altLang="zh-CN" sz="1600" b="1" dirty="0"/>
              <a:t>(</a:t>
            </a:r>
            <a:r>
              <a:rPr lang="zh-CN" altLang="en-US" sz="1600" b="1" dirty="0"/>
              <a:t>最近一次修改的日期</a:t>
            </a:r>
            <a:r>
              <a:rPr lang="en-US" altLang="zh-CN" sz="1600" b="1" dirty="0"/>
              <a:t>)</a:t>
            </a:r>
          </a:p>
          <a:p>
            <a:pPr lvl="1"/>
            <a:r>
              <a:rPr lang="en-US" altLang="zh-CN" sz="1600" dirty="0"/>
              <a:t>4.	“</a:t>
            </a:r>
            <a:r>
              <a:rPr lang="zh-CN" altLang="en-US" sz="1600" dirty="0"/>
              <a:t>最小时间间隔</a:t>
            </a:r>
            <a:r>
              <a:rPr lang="en-US" altLang="zh-CN" sz="1600" dirty="0"/>
              <a:t>”</a:t>
            </a:r>
            <a:r>
              <a:rPr lang="zh-CN" altLang="en-US" sz="1600" dirty="0"/>
              <a:t>指的是两次修改口令之间所需的最小天数。</a:t>
            </a:r>
            <a:r>
              <a:rPr lang="en-US" altLang="zh-CN" sz="1050" b="1" dirty="0"/>
              <a:t>(</a:t>
            </a:r>
            <a:r>
              <a:rPr lang="zh-CN" altLang="en-US" sz="1050" b="1" dirty="0"/>
              <a:t>自上次修改密码后多久之内不能被修改</a:t>
            </a:r>
            <a:r>
              <a:rPr lang="en-US" altLang="zh-CN" sz="1050" b="1" dirty="0"/>
              <a:t>)</a:t>
            </a:r>
            <a:endParaRPr lang="zh-CN" altLang="en-US" sz="1050" b="1" dirty="0"/>
          </a:p>
          <a:p>
            <a:pPr lvl="1"/>
            <a:r>
              <a:rPr lang="en-US" altLang="zh-CN" sz="1600" dirty="0"/>
              <a:t>5.	“</a:t>
            </a:r>
            <a:r>
              <a:rPr lang="zh-CN" altLang="en-US" sz="1600" dirty="0"/>
              <a:t>最大时间间隔</a:t>
            </a:r>
            <a:r>
              <a:rPr lang="en-US" altLang="zh-CN" sz="1600" dirty="0"/>
              <a:t>”</a:t>
            </a:r>
            <a:r>
              <a:rPr lang="zh-CN" altLang="en-US" sz="1600" dirty="0"/>
              <a:t>指的是口令保持有效的最大天数。</a:t>
            </a:r>
            <a:r>
              <a:rPr lang="en-US" altLang="zh-CN" sz="1600" b="1" dirty="0"/>
              <a:t>(</a:t>
            </a:r>
            <a:r>
              <a:rPr lang="zh-CN" altLang="en-US" sz="1600" b="1" dirty="0"/>
              <a:t>密码最久使用的时间</a:t>
            </a:r>
            <a:r>
              <a:rPr lang="en-US" altLang="zh-CN" sz="1600" b="1" dirty="0"/>
              <a:t>)</a:t>
            </a:r>
            <a:endParaRPr lang="zh-CN" altLang="en-US" sz="1600" b="1" dirty="0"/>
          </a:p>
          <a:p>
            <a:pPr lvl="1"/>
            <a:r>
              <a:rPr lang="en-US" altLang="zh-CN" sz="1600" dirty="0"/>
              <a:t>6.	“</a:t>
            </a:r>
            <a:r>
              <a:rPr lang="zh-CN" altLang="en-US" sz="1600" dirty="0"/>
              <a:t>警告时间</a:t>
            </a:r>
            <a:r>
              <a:rPr lang="en-US" altLang="zh-CN" sz="1600" dirty="0"/>
              <a:t>”</a:t>
            </a:r>
            <a:r>
              <a:rPr lang="zh-CN" altLang="en-US" sz="1600" dirty="0"/>
              <a:t>字段表示的是从系统开始警告用户到用户密码正式失效之间的天数。</a:t>
            </a:r>
            <a:r>
              <a:rPr lang="en-US" altLang="zh-CN" sz="1600" b="1" dirty="0"/>
              <a:t>(</a:t>
            </a:r>
            <a:r>
              <a:rPr lang="zh-CN" altLang="en-US" sz="1600" b="1" dirty="0"/>
              <a:t>密码到期前提醒修改的时间。</a:t>
            </a:r>
            <a:r>
              <a:rPr lang="en-US" altLang="zh-CN" sz="1600" b="1" dirty="0"/>
              <a:t>)</a:t>
            </a:r>
            <a:endParaRPr lang="zh-CN" altLang="en-US" sz="1600" b="1" dirty="0"/>
          </a:p>
        </p:txBody>
      </p:sp>
    </p:spTree>
    <p:extLst>
      <p:ext uri="{BB962C8B-B14F-4D97-AF65-F5344CB8AC3E}">
        <p14:creationId xmlns:p14="http://schemas.microsoft.com/office/powerpoint/2010/main" val="2932608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467545" y="1052736"/>
            <a:ext cx="8064896" cy="3492879"/>
          </a:xfrm>
        </p:spPr>
        <p:txBody>
          <a:bodyPr/>
          <a:lstStyle/>
          <a:p>
            <a:pPr lvl="1"/>
            <a:r>
              <a:rPr lang="en-US" altLang="zh-CN" sz="1600" dirty="0"/>
              <a:t>7.	</a:t>
            </a:r>
            <a:r>
              <a:rPr lang="zh-CN" altLang="en-US" sz="1600" dirty="0"/>
              <a:t> </a:t>
            </a:r>
            <a:r>
              <a:rPr lang="en-US" altLang="zh-CN" sz="1600" dirty="0"/>
              <a:t>“</a:t>
            </a:r>
            <a:r>
              <a:rPr lang="zh-CN" altLang="en-US" sz="1600" dirty="0"/>
              <a:t>不活动时间</a:t>
            </a:r>
            <a:r>
              <a:rPr lang="en-US" altLang="zh-CN" sz="1600" dirty="0"/>
              <a:t>”</a:t>
            </a:r>
            <a:r>
              <a:rPr lang="zh-CN" altLang="en-US" sz="1600" dirty="0"/>
              <a:t>表示密码失效后，但账号仍能保持有效的最大天数。</a:t>
            </a:r>
            <a:r>
              <a:rPr lang="en-US" altLang="zh-CN" sz="1600" dirty="0"/>
              <a:t>(</a:t>
            </a:r>
            <a:r>
              <a:rPr lang="zh-CN" altLang="en-US" sz="1600" b="1" dirty="0"/>
              <a:t>密码过期后最多几天内还能登录或着理解为密码过期后的存活期</a:t>
            </a:r>
            <a:r>
              <a:rPr lang="en-US" altLang="zh-CN" sz="1600" b="1" dirty="0"/>
              <a:t>)</a:t>
            </a:r>
            <a:r>
              <a:rPr lang="en-US" altLang="zh-CN" sz="1600" dirty="0"/>
              <a:t> </a:t>
            </a:r>
          </a:p>
          <a:p>
            <a:pPr lvl="1"/>
            <a:r>
              <a:rPr lang="en-US" altLang="zh-CN" sz="1600" dirty="0"/>
              <a:t>8.	“</a:t>
            </a:r>
            <a:r>
              <a:rPr lang="zh-CN" altLang="en-US" sz="1600" dirty="0"/>
              <a:t>失效时间</a:t>
            </a:r>
            <a:r>
              <a:rPr lang="en-US" altLang="zh-CN" sz="1600" dirty="0"/>
              <a:t>”</a:t>
            </a:r>
            <a:r>
              <a:rPr lang="zh-CN" altLang="en-US" sz="1600" dirty="0"/>
              <a:t>字段给出的是一个绝对的天数，如果使用了这个字段，那么就给出相应账号的生存期。期满后，该账号就不再是一个合法的账号，也就不能再用来登录了。</a:t>
            </a:r>
            <a:r>
              <a:rPr lang="zh-CN" altLang="en-US" sz="1600" b="1" dirty="0"/>
              <a:t>（密码无效时间）</a:t>
            </a:r>
          </a:p>
          <a:p>
            <a:r>
              <a:rPr lang="zh-CN" altLang="en-US" sz="1800" dirty="0"/>
              <a:t>下面是</a:t>
            </a:r>
            <a:r>
              <a:rPr lang="en-US" altLang="zh-CN" sz="1800" dirty="0"/>
              <a:t>/</a:t>
            </a:r>
            <a:r>
              <a:rPr lang="en-US" altLang="zh-CN" sz="1800" dirty="0" err="1"/>
              <a:t>etc</a:t>
            </a:r>
            <a:r>
              <a:rPr lang="en-US" altLang="zh-CN" sz="1800" dirty="0"/>
              <a:t>/shadow</a:t>
            </a:r>
            <a:r>
              <a:rPr lang="zh-CN" altLang="en-US" sz="1800" dirty="0"/>
              <a:t>的部分内容：</a:t>
            </a:r>
          </a:p>
          <a:p>
            <a:pPr marL="457200" lvl="1" indent="0">
              <a:buNone/>
            </a:pPr>
            <a:r>
              <a:rPr lang="en-US" altLang="zh-CN" sz="1600" dirty="0"/>
              <a:t>[</a:t>
            </a:r>
            <a:r>
              <a:rPr lang="en-US" altLang="zh-CN" sz="1600" dirty="0" err="1"/>
              <a:t>root@localhost</a:t>
            </a:r>
            <a:r>
              <a:rPr lang="en-US" altLang="zh-CN" sz="1600" dirty="0"/>
              <a:t> ~]# cat /</a:t>
            </a:r>
            <a:r>
              <a:rPr lang="en-US" altLang="zh-CN" sz="1600" dirty="0" err="1"/>
              <a:t>etc</a:t>
            </a:r>
            <a:r>
              <a:rPr lang="en-US" altLang="zh-CN" sz="1600" dirty="0"/>
              <a:t>/shadow </a:t>
            </a:r>
            <a:r>
              <a:rPr lang="en-US" altLang="zh-CN" sz="1400" dirty="0"/>
              <a:t>root:$1$wLLDHgEB$A6lPm6zobBrbncPDvKajb1:17206:0:99999:7:::</a:t>
            </a:r>
          </a:p>
          <a:p>
            <a:pPr marL="457200" lvl="1" indent="0">
              <a:buNone/>
            </a:pPr>
            <a:r>
              <a:rPr lang="en-US" altLang="zh-CN" sz="1400" dirty="0"/>
              <a:t>bin:*:15980:0:99999:7:::</a:t>
            </a:r>
          </a:p>
          <a:p>
            <a:pPr marL="457200" lvl="1" indent="0">
              <a:buNone/>
            </a:pPr>
            <a:r>
              <a:rPr lang="en-US" altLang="zh-CN" sz="1400" dirty="0"/>
              <a:t>daemon:*:15980:0:99999:7:::</a:t>
            </a:r>
          </a:p>
          <a:p>
            <a:pPr marL="457200" lvl="1" indent="0">
              <a:buNone/>
            </a:pPr>
            <a:r>
              <a:rPr lang="en-US" altLang="zh-CN" sz="1400" dirty="0" err="1"/>
              <a:t>adm</a:t>
            </a:r>
            <a:r>
              <a:rPr lang="en-US" altLang="zh-CN" sz="1400" dirty="0"/>
              <a:t>:*:15980:0:99999:7:::</a:t>
            </a:r>
            <a:endParaRPr lang="zh-CN" altLang="en-US" sz="1400" dirty="0"/>
          </a:p>
        </p:txBody>
      </p:sp>
    </p:spTree>
    <p:extLst>
      <p:ext uri="{BB962C8B-B14F-4D97-AF65-F5344CB8AC3E}">
        <p14:creationId xmlns:p14="http://schemas.microsoft.com/office/powerpoint/2010/main" val="1543969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用户账号有关的系统文件</a:t>
            </a:r>
            <a:r>
              <a:rPr lang="zh-CN" altLang="en-US" dirty="0"/>
              <a:t>详细介绍</a:t>
            </a:r>
          </a:p>
        </p:txBody>
      </p:sp>
      <p:sp>
        <p:nvSpPr>
          <p:cNvPr id="3" name="内容占位符 2"/>
          <p:cNvSpPr>
            <a:spLocks noGrp="1"/>
          </p:cNvSpPr>
          <p:nvPr>
            <p:ph sz="quarter" idx="10"/>
          </p:nvPr>
        </p:nvSpPr>
        <p:spPr>
          <a:xfrm>
            <a:off x="467545" y="1052736"/>
            <a:ext cx="8064896" cy="5613845"/>
          </a:xfrm>
        </p:spPr>
        <p:txBody>
          <a:bodyPr/>
          <a:lstStyle/>
          <a:p>
            <a:r>
              <a:rPr lang="zh-CN" altLang="en-US" sz="1800" dirty="0"/>
              <a:t>用户组的所有信息都存放在</a:t>
            </a:r>
            <a:r>
              <a:rPr lang="en-US" altLang="zh-CN" sz="1800" dirty="0"/>
              <a:t>/</a:t>
            </a:r>
            <a:r>
              <a:rPr lang="en-US" altLang="zh-CN" sz="1800" dirty="0" err="1"/>
              <a:t>etc</a:t>
            </a:r>
            <a:r>
              <a:rPr lang="en-US" altLang="zh-CN" sz="1800" dirty="0"/>
              <a:t>/group</a:t>
            </a:r>
            <a:r>
              <a:rPr lang="zh-CN" altLang="en-US" sz="1800" dirty="0"/>
              <a:t>文件中。</a:t>
            </a:r>
          </a:p>
          <a:p>
            <a:pPr>
              <a:buFont typeface="Wingdings" panose="05000000000000000000" pitchFamily="2" charset="2"/>
              <a:buChar char="Ø"/>
            </a:pPr>
            <a:r>
              <a:rPr lang="zh-CN" altLang="en-US" sz="1600" dirty="0"/>
              <a:t>将用户分组是</a:t>
            </a:r>
            <a:r>
              <a:rPr lang="en-US" altLang="zh-CN" sz="1600" dirty="0"/>
              <a:t>Linux </a:t>
            </a:r>
            <a:r>
              <a:rPr lang="zh-CN" altLang="en-US" sz="1600" dirty="0"/>
              <a:t>系统中对用户进行管理及控制访问权限的一种手段。</a:t>
            </a:r>
          </a:p>
          <a:p>
            <a:pPr>
              <a:buFont typeface="Wingdings" panose="05000000000000000000" pitchFamily="2" charset="2"/>
              <a:buChar char="Ø"/>
            </a:pPr>
            <a:r>
              <a:rPr lang="zh-CN" altLang="en-US" sz="1600" dirty="0"/>
              <a:t>每个用户都属于某个用户组；一个组中可以有多个用户，一个用户也可以属于不同的组。</a:t>
            </a:r>
          </a:p>
          <a:p>
            <a:pPr>
              <a:buFont typeface="Wingdings" panose="05000000000000000000" pitchFamily="2" charset="2"/>
              <a:buChar char="Ø"/>
            </a:pPr>
            <a:r>
              <a:rPr lang="zh-CN" altLang="en-US" sz="1600" dirty="0"/>
              <a:t>当一个用户同时是多个组中的成员时，在</a:t>
            </a:r>
            <a:r>
              <a:rPr lang="en-US" altLang="zh-CN" sz="1600" dirty="0"/>
              <a:t>/</a:t>
            </a:r>
            <a:r>
              <a:rPr lang="en-US" altLang="zh-CN" sz="1600" dirty="0" err="1"/>
              <a:t>etc</a:t>
            </a:r>
            <a:r>
              <a:rPr lang="en-US" altLang="zh-CN" sz="1600" dirty="0"/>
              <a:t>/</a:t>
            </a:r>
            <a:r>
              <a:rPr lang="en-US" altLang="zh-CN" sz="1600" dirty="0" err="1"/>
              <a:t>passwd</a:t>
            </a:r>
            <a:r>
              <a:rPr lang="zh-CN" altLang="en-US" sz="1600" dirty="0"/>
              <a:t>文件中记录的是用户所属的主组，也就是登录时所属的默认组，而其他组称为附加组。</a:t>
            </a:r>
          </a:p>
          <a:p>
            <a:pPr>
              <a:buFont typeface="Wingdings" panose="05000000000000000000" pitchFamily="2" charset="2"/>
              <a:buChar char="Ø"/>
            </a:pPr>
            <a:r>
              <a:rPr lang="zh-CN" altLang="en-US" sz="1600" dirty="0"/>
              <a:t>用户要访问属于附加组的文件时，必须首先使用</a:t>
            </a:r>
            <a:r>
              <a:rPr lang="en-US" altLang="zh-CN" sz="1600" dirty="0" err="1"/>
              <a:t>newgrp</a:t>
            </a:r>
            <a:r>
              <a:rPr lang="zh-CN" altLang="en-US" sz="1600" dirty="0"/>
              <a:t>命令使自己成为所要访问的组中的成员。 </a:t>
            </a:r>
            <a:r>
              <a:rPr lang="en-US" altLang="zh-CN" sz="1600" dirty="0"/>
              <a:t>mkt:x:8888:gm</a:t>
            </a:r>
            <a:endParaRPr lang="zh-CN" altLang="en-US" sz="1600" dirty="0"/>
          </a:p>
          <a:p>
            <a:pPr>
              <a:buFont typeface="Wingdings" panose="05000000000000000000" pitchFamily="2" charset="2"/>
              <a:buChar char="Ø"/>
            </a:pPr>
            <a:r>
              <a:rPr lang="zh-CN" altLang="en-US" sz="1600" dirty="0"/>
              <a:t>用户组的所有信息都存放在</a:t>
            </a:r>
            <a:r>
              <a:rPr lang="en-US" altLang="zh-CN" sz="1600" dirty="0"/>
              <a:t>/</a:t>
            </a:r>
            <a:r>
              <a:rPr lang="en-US" altLang="zh-CN" sz="1600" dirty="0" err="1"/>
              <a:t>etc</a:t>
            </a:r>
            <a:r>
              <a:rPr lang="en-US" altLang="zh-CN" sz="1600" dirty="0"/>
              <a:t>/group</a:t>
            </a:r>
            <a:r>
              <a:rPr lang="zh-CN" altLang="en-US" sz="1600" dirty="0"/>
              <a:t>文件中。此文件的格式也类似于</a:t>
            </a:r>
            <a:r>
              <a:rPr lang="en-US" altLang="zh-CN" sz="1600" dirty="0"/>
              <a:t>/</a:t>
            </a:r>
            <a:r>
              <a:rPr lang="en-US" altLang="zh-CN" sz="1600" dirty="0" err="1"/>
              <a:t>etc</a:t>
            </a:r>
            <a:r>
              <a:rPr lang="en-US" altLang="zh-CN" sz="1600" dirty="0"/>
              <a:t>/</a:t>
            </a:r>
            <a:r>
              <a:rPr lang="en-US" altLang="zh-CN" sz="1600" dirty="0" err="1"/>
              <a:t>passwd</a:t>
            </a:r>
            <a:r>
              <a:rPr lang="zh-CN" altLang="en-US" sz="1600" dirty="0"/>
              <a:t>文件，由冒号</a:t>
            </a:r>
            <a:r>
              <a:rPr lang="en-US" altLang="zh-CN" sz="1600" dirty="0"/>
              <a:t>(:)</a:t>
            </a:r>
            <a:r>
              <a:rPr lang="zh-CN" altLang="en-US" sz="1600" dirty="0"/>
              <a:t>隔开若干个字段，这些字段有：</a:t>
            </a:r>
          </a:p>
          <a:p>
            <a:pPr lvl="1">
              <a:buFont typeface="Wingdings" panose="05000000000000000000" pitchFamily="2" charset="2"/>
              <a:buChar char="ü"/>
            </a:pPr>
            <a:r>
              <a:rPr lang="zh-CN" altLang="en-US" sz="1400" dirty="0"/>
              <a:t>组名</a:t>
            </a:r>
            <a:r>
              <a:rPr lang="en-US" altLang="zh-CN" sz="1400" dirty="0"/>
              <a:t>:</a:t>
            </a:r>
            <a:r>
              <a:rPr lang="zh-CN" altLang="en-US" sz="1400" dirty="0"/>
              <a:t>口令</a:t>
            </a:r>
            <a:r>
              <a:rPr lang="en-US" altLang="zh-CN" sz="1400" dirty="0"/>
              <a:t>:</a:t>
            </a:r>
            <a:r>
              <a:rPr lang="zh-CN" altLang="en-US" sz="1400" dirty="0"/>
              <a:t>组标识号</a:t>
            </a:r>
            <a:r>
              <a:rPr lang="en-US" altLang="zh-CN" sz="1400" dirty="0"/>
              <a:t>:</a:t>
            </a:r>
            <a:r>
              <a:rPr lang="zh-CN" altLang="en-US" sz="1400" dirty="0"/>
              <a:t>组内用户列表</a:t>
            </a:r>
            <a:endParaRPr lang="en-US" altLang="zh-CN" sz="1400" dirty="0"/>
          </a:p>
          <a:p>
            <a:pPr lvl="1">
              <a:buFont typeface="Wingdings" panose="05000000000000000000" pitchFamily="2" charset="2"/>
              <a:buChar char="ü"/>
            </a:pPr>
            <a:r>
              <a:rPr lang="en-US" altLang="zh-CN" sz="1400" dirty="0"/>
              <a:t>1.	"</a:t>
            </a:r>
            <a:r>
              <a:rPr lang="zh-CN" altLang="en-US" sz="1400" dirty="0"/>
              <a:t>组名</a:t>
            </a:r>
            <a:r>
              <a:rPr lang="en-US" altLang="zh-CN" sz="1400" dirty="0"/>
              <a:t>"</a:t>
            </a:r>
            <a:r>
              <a:rPr lang="zh-CN" altLang="en-US" sz="1400" dirty="0"/>
              <a:t>是用户组的名称，由字母或数字构成。与</a:t>
            </a:r>
            <a:r>
              <a:rPr lang="en-US" altLang="zh-CN" sz="1400" dirty="0"/>
              <a:t>/</a:t>
            </a:r>
            <a:r>
              <a:rPr lang="en-US" altLang="zh-CN" sz="1400" dirty="0" err="1"/>
              <a:t>etc</a:t>
            </a:r>
            <a:r>
              <a:rPr lang="en-US" altLang="zh-CN" sz="1400" dirty="0"/>
              <a:t>/</a:t>
            </a:r>
            <a:r>
              <a:rPr lang="en-US" altLang="zh-CN" sz="1400" dirty="0" err="1"/>
              <a:t>passwd</a:t>
            </a:r>
            <a:r>
              <a:rPr lang="zh-CN" altLang="en-US" sz="1400" dirty="0"/>
              <a:t>中的登录名一样，组名不应重复。</a:t>
            </a:r>
          </a:p>
          <a:p>
            <a:pPr lvl="1">
              <a:buFont typeface="Wingdings" panose="05000000000000000000" pitchFamily="2" charset="2"/>
              <a:buChar char="ü"/>
            </a:pPr>
            <a:r>
              <a:rPr lang="en-US" altLang="zh-CN" sz="1400" dirty="0"/>
              <a:t>2.	"</a:t>
            </a:r>
            <a:r>
              <a:rPr lang="zh-CN" altLang="en-US" sz="1400" dirty="0"/>
              <a:t>口令</a:t>
            </a:r>
            <a:r>
              <a:rPr lang="en-US" altLang="zh-CN" sz="1400" dirty="0"/>
              <a:t>"</a:t>
            </a:r>
            <a:r>
              <a:rPr lang="zh-CN" altLang="en-US" sz="1400" dirty="0"/>
              <a:t>字段存放的是用户组加密后的口令字。一般</a:t>
            </a:r>
            <a:r>
              <a:rPr lang="en-US" altLang="zh-CN" sz="1400" dirty="0"/>
              <a:t>Linux </a:t>
            </a:r>
            <a:r>
              <a:rPr lang="zh-CN" altLang="en-US" sz="1400" dirty="0"/>
              <a:t>系统的用户组都没有口令，即这个字段一般为空，或者是*。</a:t>
            </a:r>
          </a:p>
          <a:p>
            <a:pPr lvl="1">
              <a:buFont typeface="Wingdings" panose="05000000000000000000" pitchFamily="2" charset="2"/>
              <a:buChar char="ü"/>
            </a:pPr>
            <a:r>
              <a:rPr lang="en-US" altLang="zh-CN" sz="1400" dirty="0"/>
              <a:t>3.	"</a:t>
            </a:r>
            <a:r>
              <a:rPr lang="zh-CN" altLang="en-US" sz="1400" dirty="0"/>
              <a:t>组标识号</a:t>
            </a:r>
            <a:r>
              <a:rPr lang="en-US" altLang="zh-CN" sz="1400" dirty="0"/>
              <a:t>"</a:t>
            </a:r>
            <a:r>
              <a:rPr lang="zh-CN" altLang="en-US" sz="1400" dirty="0"/>
              <a:t>与用户标识号类似，也是一个整数，被系统内部用来标识组。</a:t>
            </a:r>
          </a:p>
          <a:p>
            <a:pPr lvl="1">
              <a:buFont typeface="Wingdings" panose="05000000000000000000" pitchFamily="2" charset="2"/>
              <a:buChar char="ü"/>
            </a:pPr>
            <a:r>
              <a:rPr lang="en-US" altLang="zh-CN" sz="1400" dirty="0"/>
              <a:t>4.	"</a:t>
            </a:r>
            <a:r>
              <a:rPr lang="zh-CN" altLang="en-US" sz="1400" dirty="0"/>
              <a:t>组内用户列表</a:t>
            </a:r>
            <a:r>
              <a:rPr lang="en-US" altLang="zh-CN" sz="1400" dirty="0"/>
              <a:t>"</a:t>
            </a:r>
            <a:r>
              <a:rPr lang="zh-CN" altLang="en-US" sz="1400" dirty="0"/>
              <a:t>是属于这个组的所有用户的列表</a:t>
            </a:r>
            <a:r>
              <a:rPr lang="en-US" altLang="zh-CN" sz="1400" dirty="0"/>
              <a:t>/b]</a:t>
            </a:r>
            <a:r>
              <a:rPr lang="zh-CN" altLang="en-US" sz="1400" dirty="0"/>
              <a:t>，不同用户之间用逗号</a:t>
            </a:r>
            <a:r>
              <a:rPr lang="en-US" altLang="zh-CN" sz="1400" dirty="0"/>
              <a:t>(,)</a:t>
            </a:r>
            <a:r>
              <a:rPr lang="zh-CN" altLang="en-US" sz="1400" dirty="0"/>
              <a:t>分隔。这个用户组可能是用户的主组，也可能是附加组。</a:t>
            </a:r>
          </a:p>
        </p:txBody>
      </p:sp>
    </p:spTree>
    <p:extLst>
      <p:ext uri="{BB962C8B-B14F-4D97-AF65-F5344CB8AC3E}">
        <p14:creationId xmlns:p14="http://schemas.microsoft.com/office/powerpoint/2010/main" val="369140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3212976"/>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磁盘与文件系统</a:t>
            </a:r>
          </a:p>
        </p:txBody>
      </p:sp>
      <p:sp>
        <p:nvSpPr>
          <p:cNvPr id="20" name="圆角矩形 19"/>
          <p:cNvSpPr/>
          <p:nvPr/>
        </p:nvSpPr>
        <p:spPr>
          <a:xfrm>
            <a:off x="5148063" y="39879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swap</a:t>
            </a:r>
            <a:endParaRPr lang="zh-CN" altLang="en-US" sz="1400"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065159" y="2328018"/>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磁盘物理结构</a:t>
            </a:r>
          </a:p>
        </p:txBody>
      </p:sp>
      <p:sp>
        <p:nvSpPr>
          <p:cNvPr id="120" name="圆角矩形 119"/>
          <p:cNvSpPr/>
          <p:nvPr/>
        </p:nvSpPr>
        <p:spPr>
          <a:xfrm>
            <a:off x="5153562" y="335361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Ext2/Ext3/Ext4</a:t>
            </a:r>
            <a:r>
              <a:rPr lang="zh-CN" altLang="en-US" sz="1400" b="1" dirty="0">
                <a:latin typeface="微软雅黑" panose="020B0503020204020204" pitchFamily="34" charset="-122"/>
                <a:ea typeface="微软雅黑" panose="020B0503020204020204" pitchFamily="34" charset="-122"/>
              </a:rPr>
              <a:t>区别</a:t>
            </a:r>
            <a:endParaRPr lang="en-US" altLang="zh-CN" sz="1400" b="1"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2508018"/>
            <a:ext cx="898888" cy="987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519" y="512501"/>
            <a:ext cx="2763869" cy="485241"/>
            <a:chOff x="179511" y="102969"/>
            <a:chExt cx="2763869" cy="720766"/>
          </a:xfrm>
        </p:grpSpPr>
        <p:sp>
          <p:nvSpPr>
            <p:cNvPr id="88" name="标题 1"/>
            <p:cNvSpPr txBox="1">
              <a:spLocks/>
            </p:cNvSpPr>
            <p:nvPr/>
          </p:nvSpPr>
          <p:spPr>
            <a:xfrm>
              <a:off x="179511" y="102969"/>
              <a:ext cx="2763869"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000" b="1" dirty="0"/>
                <a:t>用户权限与文件系统</a:t>
              </a: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grpSp>
      <p:sp>
        <p:nvSpPr>
          <p:cNvPr id="22" name="圆角矩形 21"/>
          <p:cNvSpPr/>
          <p:nvPr/>
        </p:nvSpPr>
        <p:spPr>
          <a:xfrm>
            <a:off x="5148063" y="2761721"/>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磁盘分区</a:t>
            </a:r>
          </a:p>
        </p:txBody>
      </p:sp>
      <p:sp>
        <p:nvSpPr>
          <p:cNvPr id="24" name="圆角矩形 23"/>
          <p:cNvSpPr/>
          <p:nvPr/>
        </p:nvSpPr>
        <p:spPr>
          <a:xfrm>
            <a:off x="5147364" y="227687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磁盘组成</a:t>
            </a:r>
          </a:p>
        </p:txBody>
      </p:sp>
      <p:sp>
        <p:nvSpPr>
          <p:cNvPr id="26" name="圆角矩形 25"/>
          <p:cNvSpPr/>
          <p:nvPr/>
        </p:nvSpPr>
        <p:spPr>
          <a:xfrm>
            <a:off x="3143240" y="3284984"/>
            <a:ext cx="1800000" cy="527796"/>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Ext2/Ext3/Ext4</a:t>
            </a:r>
            <a:r>
              <a:rPr lang="zh-CN" altLang="en-US" sz="1400" b="1" dirty="0">
                <a:latin typeface="微软雅黑" panose="020B0503020204020204" pitchFamily="34" charset="-122"/>
                <a:ea typeface="微软雅黑" panose="020B0503020204020204" pitchFamily="34" charset="-122"/>
              </a:rPr>
              <a:t>区别</a:t>
            </a:r>
            <a:endParaRPr lang="en-US" altLang="zh-CN" sz="1400" b="1" dirty="0">
              <a:latin typeface="微软雅黑" panose="020B0503020204020204" pitchFamily="34" charset="-122"/>
              <a:ea typeface="微软雅黑" panose="020B0503020204020204" pitchFamily="34" charset="-122"/>
            </a:endParaRPr>
          </a:p>
        </p:txBody>
      </p:sp>
      <p:cxnSp>
        <p:nvCxnSpPr>
          <p:cNvPr id="27" name="直接箭头连接符 26"/>
          <p:cNvCxnSpPr>
            <a:stCxn id="11" idx="3"/>
            <a:endCxn id="26" idx="1"/>
          </p:cNvCxnSpPr>
          <p:nvPr/>
        </p:nvCxnSpPr>
        <p:spPr>
          <a:xfrm>
            <a:off x="2166271" y="3495030"/>
            <a:ext cx="976969" cy="53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143240" y="3927926"/>
            <a:ext cx="1798911"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swap</a:t>
            </a:r>
            <a:endParaRPr lang="zh-CN" altLang="en-US" sz="1400" dirty="0">
              <a:latin typeface="微软雅黑" panose="020B0503020204020204" pitchFamily="34" charset="-122"/>
              <a:ea typeface="微软雅黑" panose="020B0503020204020204" pitchFamily="34" charset="-122"/>
            </a:endParaRPr>
          </a:p>
        </p:txBody>
      </p:sp>
      <p:cxnSp>
        <p:nvCxnSpPr>
          <p:cNvPr id="47" name="直接箭头连接符 46"/>
          <p:cNvCxnSpPr>
            <a:stCxn id="11" idx="3"/>
            <a:endCxn id="21" idx="1"/>
          </p:cNvCxnSpPr>
          <p:nvPr/>
        </p:nvCxnSpPr>
        <p:spPr>
          <a:xfrm>
            <a:off x="2166271" y="3495030"/>
            <a:ext cx="976969" cy="6128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5147364" y="44966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文件系统操作</a:t>
            </a:r>
          </a:p>
        </p:txBody>
      </p:sp>
      <p:sp>
        <p:nvSpPr>
          <p:cNvPr id="28" name="圆角矩形 27"/>
          <p:cNvSpPr/>
          <p:nvPr/>
        </p:nvSpPr>
        <p:spPr>
          <a:xfrm>
            <a:off x="3143240" y="4570868"/>
            <a:ext cx="1798911"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文件系统操作</a:t>
            </a:r>
          </a:p>
        </p:txBody>
      </p:sp>
      <p:cxnSp>
        <p:nvCxnSpPr>
          <p:cNvPr id="29" name="直接箭头连接符 28"/>
          <p:cNvCxnSpPr>
            <a:stCxn id="11" idx="3"/>
            <a:endCxn id="28" idx="1"/>
          </p:cNvCxnSpPr>
          <p:nvPr/>
        </p:nvCxnSpPr>
        <p:spPr>
          <a:xfrm>
            <a:off x="2166271" y="3495030"/>
            <a:ext cx="976969" cy="1255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8" idx="3"/>
          </p:cNvCxnSpPr>
          <p:nvPr/>
        </p:nvCxnSpPr>
        <p:spPr>
          <a:xfrm flipV="1">
            <a:off x="2555776" y="588314"/>
            <a:ext cx="459613" cy="765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5098293" y="1398209"/>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权限</a:t>
            </a:r>
          </a:p>
        </p:txBody>
      </p:sp>
      <p:sp>
        <p:nvSpPr>
          <p:cNvPr id="35" name="圆角矩形 34"/>
          <p:cNvSpPr/>
          <p:nvPr/>
        </p:nvSpPr>
        <p:spPr>
          <a:xfrm>
            <a:off x="5097594" y="35716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用户操作</a:t>
            </a:r>
          </a:p>
        </p:txBody>
      </p:sp>
      <p:sp>
        <p:nvSpPr>
          <p:cNvPr id="36" name="圆角矩形 35"/>
          <p:cNvSpPr/>
          <p:nvPr/>
        </p:nvSpPr>
        <p:spPr>
          <a:xfrm>
            <a:off x="3071802" y="357166"/>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用户操作</a:t>
            </a:r>
          </a:p>
        </p:txBody>
      </p:sp>
      <p:sp>
        <p:nvSpPr>
          <p:cNvPr id="37" name="圆角矩形 36"/>
          <p:cNvSpPr/>
          <p:nvPr/>
        </p:nvSpPr>
        <p:spPr>
          <a:xfrm>
            <a:off x="3071802" y="1412816"/>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权限</a:t>
            </a:r>
          </a:p>
        </p:txBody>
      </p:sp>
      <p:sp>
        <p:nvSpPr>
          <p:cNvPr id="38" name="圆角矩形 37"/>
          <p:cNvSpPr/>
          <p:nvPr/>
        </p:nvSpPr>
        <p:spPr>
          <a:xfrm>
            <a:off x="500034" y="1071546"/>
            <a:ext cx="2055742"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latin typeface="微软雅黑" panose="020B0503020204020204" pitchFamily="34" charset="-122"/>
                <a:ea typeface="微软雅黑" panose="020B0503020204020204" pitchFamily="34" charset="-122"/>
              </a:rPr>
              <a:t>用户、用户组、</a:t>
            </a:r>
            <a:endParaRPr lang="en-US" altLang="zh-CN" sz="1600" b="1"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其他人与权限</a:t>
            </a:r>
          </a:p>
        </p:txBody>
      </p:sp>
      <p:cxnSp>
        <p:nvCxnSpPr>
          <p:cNvPr id="40" name="直接箭头连接符 39"/>
          <p:cNvCxnSpPr>
            <a:stCxn id="38" idx="3"/>
            <a:endCxn id="37" idx="1"/>
          </p:cNvCxnSpPr>
          <p:nvPr/>
        </p:nvCxnSpPr>
        <p:spPr>
          <a:xfrm>
            <a:off x="2555776" y="1353600"/>
            <a:ext cx="516026" cy="2392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097594" y="83671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用户组操作</a:t>
            </a:r>
          </a:p>
        </p:txBody>
      </p:sp>
      <p:sp>
        <p:nvSpPr>
          <p:cNvPr id="32" name="圆角矩形 31"/>
          <p:cNvSpPr/>
          <p:nvPr/>
        </p:nvSpPr>
        <p:spPr>
          <a:xfrm>
            <a:off x="3071103" y="836712"/>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用户组操作</a:t>
            </a:r>
          </a:p>
        </p:txBody>
      </p:sp>
      <p:cxnSp>
        <p:nvCxnSpPr>
          <p:cNvPr id="39" name="直接箭头连接符 38"/>
          <p:cNvCxnSpPr>
            <a:stCxn id="38" idx="3"/>
            <a:endCxn id="32" idx="1"/>
          </p:cNvCxnSpPr>
          <p:nvPr/>
        </p:nvCxnSpPr>
        <p:spPr>
          <a:xfrm flipV="1">
            <a:off x="2555776" y="1016712"/>
            <a:ext cx="515327" cy="336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91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权限！！！</a:t>
            </a:r>
          </a:p>
        </p:txBody>
      </p:sp>
      <p:sp>
        <p:nvSpPr>
          <p:cNvPr id="3" name="内容占位符 2"/>
          <p:cNvSpPr>
            <a:spLocks noGrp="1"/>
          </p:cNvSpPr>
          <p:nvPr>
            <p:ph sz="quarter" idx="10"/>
          </p:nvPr>
        </p:nvSpPr>
        <p:spPr>
          <a:xfrm>
            <a:off x="467545" y="1052736"/>
            <a:ext cx="8064896" cy="4413516"/>
          </a:xfrm>
        </p:spPr>
        <p:txBody>
          <a:bodyPr/>
          <a:lstStyle/>
          <a:p>
            <a:r>
              <a:rPr lang="zh-CN" altLang="en-US"/>
              <a:t>权限</a:t>
            </a:r>
            <a:endParaRPr lang="en-US" altLang="zh-CN" dirty="0"/>
          </a:p>
          <a:p>
            <a:pPr>
              <a:buFont typeface="Wingdings" pitchFamily="2" charset="2"/>
              <a:buChar char="Ø"/>
            </a:pPr>
            <a:r>
              <a:rPr lang="nl-NL" altLang="zh-CN" sz="1800" dirty="0"/>
              <a:t>-rw-r--r--. 1   root   root    passwd</a:t>
            </a:r>
          </a:p>
          <a:p>
            <a:pPr>
              <a:buNone/>
            </a:pPr>
            <a:r>
              <a:rPr lang="en-US" altLang="zh-CN" sz="1800" dirty="0"/>
              <a:t>[</a:t>
            </a:r>
            <a:r>
              <a:rPr lang="en-US" altLang="zh-CN" sz="1800" dirty="0" err="1"/>
              <a:t>root@localhost</a:t>
            </a:r>
            <a:r>
              <a:rPr lang="en-US" altLang="zh-CN" sz="1800" dirty="0"/>
              <a:t> demo]# cp /etc/</a:t>
            </a:r>
            <a:r>
              <a:rPr lang="en-US" altLang="zh-CN" sz="1800" dirty="0" err="1"/>
              <a:t>passwd</a:t>
            </a:r>
            <a:r>
              <a:rPr lang="en-US" altLang="zh-CN" sz="1800" dirty="0"/>
              <a:t> .</a:t>
            </a:r>
          </a:p>
          <a:p>
            <a:pPr>
              <a:buNone/>
            </a:pPr>
            <a:r>
              <a:rPr lang="en-US" altLang="zh-CN" sz="1800" dirty="0"/>
              <a:t>[</a:t>
            </a:r>
            <a:r>
              <a:rPr lang="en-US" altLang="zh-CN" sz="1800" dirty="0" err="1"/>
              <a:t>root@localhost</a:t>
            </a:r>
            <a:r>
              <a:rPr lang="en-US" altLang="zh-CN" sz="1800" dirty="0"/>
              <a:t> demo]# </a:t>
            </a:r>
            <a:r>
              <a:rPr lang="en-US" altLang="zh-CN" sz="1800" dirty="0" err="1"/>
              <a:t>ll</a:t>
            </a:r>
            <a:r>
              <a:rPr lang="en-US" altLang="zh-CN" sz="1800" dirty="0"/>
              <a:t> </a:t>
            </a:r>
            <a:r>
              <a:rPr lang="en-US" altLang="zh-CN" sz="1800" dirty="0" err="1"/>
              <a:t>passwd</a:t>
            </a:r>
            <a:r>
              <a:rPr lang="en-US" altLang="zh-CN" sz="1800" dirty="0"/>
              <a:t>  (ls</a:t>
            </a:r>
            <a:r>
              <a:rPr lang="zh-CN" altLang="en-US" sz="1800" dirty="0"/>
              <a:t> </a:t>
            </a:r>
            <a:r>
              <a:rPr lang="en-US" altLang="zh-CN" sz="1800" dirty="0"/>
              <a:t>–l</a:t>
            </a:r>
            <a:r>
              <a:rPr lang="zh-CN" altLang="en-US" sz="1800" dirty="0"/>
              <a:t> </a:t>
            </a:r>
            <a:r>
              <a:rPr lang="en-US" altLang="zh-CN" sz="1800" dirty="0" err="1"/>
              <a:t>passwd</a:t>
            </a:r>
            <a:r>
              <a:rPr lang="en-US" altLang="zh-CN" sz="1800" dirty="0"/>
              <a:t>)</a:t>
            </a:r>
          </a:p>
          <a:p>
            <a:pPr>
              <a:buNone/>
            </a:pPr>
            <a:r>
              <a:rPr lang="en-US" altLang="zh-CN" sz="1800" dirty="0"/>
              <a:t>-</a:t>
            </a:r>
            <a:r>
              <a:rPr lang="en-US" altLang="zh-CN" sz="1800" dirty="0" err="1"/>
              <a:t>rw</a:t>
            </a:r>
            <a:r>
              <a:rPr lang="en-US" altLang="zh-CN" sz="1800" dirty="0"/>
              <a:t>-r--r--. 1 root </a:t>
            </a:r>
            <a:r>
              <a:rPr lang="en-US" altLang="zh-CN" sz="1800" dirty="0" err="1"/>
              <a:t>root</a:t>
            </a:r>
            <a:r>
              <a:rPr lang="en-US" altLang="zh-CN" sz="1800" dirty="0"/>
              <a:t> 1765 Jan  3 03:24 </a:t>
            </a:r>
            <a:r>
              <a:rPr lang="en-US" altLang="zh-CN" sz="1800" dirty="0" err="1"/>
              <a:t>passwd</a:t>
            </a:r>
            <a:endParaRPr lang="en-US" altLang="zh-CN" sz="1800" dirty="0"/>
          </a:p>
          <a:p>
            <a:pPr>
              <a:buNone/>
            </a:pPr>
            <a:r>
              <a:rPr lang="en-US" altLang="zh-CN" sz="1800" dirty="0"/>
              <a:t>[</a:t>
            </a:r>
            <a:r>
              <a:rPr lang="en-US" altLang="zh-CN" sz="1800" dirty="0" err="1"/>
              <a:t>root@localhost</a:t>
            </a:r>
            <a:r>
              <a:rPr lang="en-US" altLang="zh-CN" sz="1800" dirty="0"/>
              <a:t> demo]# </a:t>
            </a:r>
            <a:r>
              <a:rPr lang="en-US" altLang="zh-CN" sz="1800" dirty="0" err="1"/>
              <a:t>su</a:t>
            </a:r>
            <a:r>
              <a:rPr lang="en-US" altLang="zh-CN" sz="1800" dirty="0"/>
              <a:t> </a:t>
            </a:r>
            <a:r>
              <a:rPr lang="en-US" altLang="zh-CN" sz="1800" dirty="0" err="1"/>
              <a:t>mengxb</a:t>
            </a:r>
            <a:endParaRPr lang="en-US" altLang="zh-CN" sz="1800" dirty="0"/>
          </a:p>
          <a:p>
            <a:pPr>
              <a:buNone/>
            </a:pPr>
            <a:r>
              <a:rPr lang="en-US" altLang="zh-CN" sz="1800" dirty="0"/>
              <a:t>[</a:t>
            </a:r>
            <a:r>
              <a:rPr lang="en-US" altLang="zh-CN" sz="1800" dirty="0" err="1"/>
              <a:t>mengxb@localhost</a:t>
            </a:r>
            <a:r>
              <a:rPr lang="en-US" altLang="zh-CN" sz="1800" dirty="0"/>
              <a:t> demo]$ tail -2 </a:t>
            </a:r>
            <a:r>
              <a:rPr lang="en-US" altLang="zh-CN" sz="1800" dirty="0" err="1"/>
              <a:t>passwd</a:t>
            </a:r>
            <a:r>
              <a:rPr lang="en-US" altLang="zh-CN" sz="1800" dirty="0"/>
              <a:t>    #</a:t>
            </a:r>
            <a:r>
              <a:rPr lang="zh-CN" altLang="en-US" sz="1800" dirty="0"/>
              <a:t>显示后两行</a:t>
            </a:r>
            <a:endParaRPr lang="en-US" altLang="zh-CN" sz="1800" dirty="0"/>
          </a:p>
          <a:p>
            <a:pPr>
              <a:buNone/>
            </a:pPr>
            <a:r>
              <a:rPr lang="en-US" altLang="zh-CN" sz="1800" dirty="0"/>
              <a:t>jerry:x:800:800::/home/jerry:/bin/bash</a:t>
            </a:r>
          </a:p>
          <a:p>
            <a:pPr>
              <a:buNone/>
            </a:pPr>
            <a:r>
              <a:rPr lang="en-US" altLang="zh-CN" sz="1800" dirty="0"/>
              <a:t>liubei:x:801:801::/home/</a:t>
            </a:r>
            <a:r>
              <a:rPr lang="en-US" altLang="zh-CN" sz="1800" dirty="0" err="1"/>
              <a:t>liubei</a:t>
            </a:r>
            <a:r>
              <a:rPr lang="en-US" altLang="zh-CN" sz="1800" dirty="0"/>
              <a:t>:/bin/bash</a:t>
            </a:r>
          </a:p>
          <a:p>
            <a:pPr>
              <a:buNone/>
            </a:pPr>
            <a:r>
              <a:rPr lang="en-US" altLang="zh-CN" sz="1800" dirty="0"/>
              <a:t>[</a:t>
            </a:r>
            <a:r>
              <a:rPr lang="en-US" altLang="zh-CN" sz="1800" dirty="0" err="1"/>
              <a:t>mengxb@localhost</a:t>
            </a:r>
            <a:r>
              <a:rPr lang="en-US" altLang="zh-CN" sz="1800" dirty="0"/>
              <a:t> demo]$ echo 'good bye' &gt;&gt; </a:t>
            </a:r>
            <a:r>
              <a:rPr lang="en-US" altLang="zh-CN" sz="1800" dirty="0" err="1"/>
              <a:t>passwd</a:t>
            </a:r>
            <a:endParaRPr lang="en-US" altLang="zh-CN" sz="1800" dirty="0"/>
          </a:p>
          <a:p>
            <a:pPr>
              <a:buNone/>
            </a:pPr>
            <a:r>
              <a:rPr lang="en-US" altLang="zh-CN" sz="1800" dirty="0"/>
              <a:t>bash: </a:t>
            </a:r>
            <a:r>
              <a:rPr lang="en-US" altLang="zh-CN" sz="1800" dirty="0" err="1"/>
              <a:t>passwd</a:t>
            </a:r>
            <a:r>
              <a:rPr lang="en-US" altLang="zh-CN" sz="1800" dirty="0"/>
              <a:t>: Permission denied</a:t>
            </a:r>
            <a:endParaRPr lang="zh-CN"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0FC95-3249-4758-98E3-332266ABBE42}"/>
              </a:ext>
            </a:extLst>
          </p:cNvPr>
          <p:cNvSpPr>
            <a:spLocks noGrp="1"/>
          </p:cNvSpPr>
          <p:nvPr>
            <p:ph type="ctrTitle"/>
          </p:nvPr>
        </p:nvSpPr>
        <p:spPr/>
        <p:txBody>
          <a:bodyPr/>
          <a:lstStyle/>
          <a:p>
            <a:r>
              <a:rPr lang="zh-CN" altLang="en-US" dirty="0"/>
              <a:t>权限修改</a:t>
            </a:r>
            <a:r>
              <a:rPr lang="en-US" altLang="zh-CN" dirty="0"/>
              <a:t>	</a:t>
            </a:r>
            <a:endParaRPr lang="zh-CN" altLang="en-US" dirty="0"/>
          </a:p>
        </p:txBody>
      </p:sp>
      <p:sp>
        <p:nvSpPr>
          <p:cNvPr id="3" name="内容占位符 2">
            <a:extLst>
              <a:ext uri="{FF2B5EF4-FFF2-40B4-BE49-F238E27FC236}">
                <a16:creationId xmlns:a16="http://schemas.microsoft.com/office/drawing/2014/main" id="{43429C3B-AB1A-47D8-A44B-72B4AC2FBE2B}"/>
              </a:ext>
            </a:extLst>
          </p:cNvPr>
          <p:cNvSpPr>
            <a:spLocks noGrp="1"/>
          </p:cNvSpPr>
          <p:nvPr>
            <p:ph sz="quarter" idx="10"/>
          </p:nvPr>
        </p:nvSpPr>
        <p:spPr>
          <a:xfrm>
            <a:off x="467545" y="1052736"/>
            <a:ext cx="8064896" cy="4776692"/>
          </a:xfrm>
        </p:spPr>
        <p:txBody>
          <a:bodyPr/>
          <a:lstStyle/>
          <a:p>
            <a:r>
              <a:rPr lang="zh-CN" altLang="en-US" dirty="0"/>
              <a:t>权限修改需要使用的命令是：</a:t>
            </a:r>
            <a:r>
              <a:rPr lang="en-US" altLang="zh-CN" dirty="0" err="1"/>
              <a:t>chmod</a:t>
            </a:r>
            <a:endParaRPr lang="en-US" altLang="zh-CN" dirty="0"/>
          </a:p>
          <a:p>
            <a:r>
              <a:rPr lang="zh-CN" altLang="en-US" dirty="0"/>
              <a:t>权限对应的数字权限：</a:t>
            </a:r>
            <a:endParaRPr lang="en-US" altLang="zh-CN" dirty="0"/>
          </a:p>
          <a:p>
            <a:pPr lvl="1"/>
            <a:r>
              <a:rPr lang="en-US" altLang="zh-CN" dirty="0"/>
              <a:t> r = 4     (</a:t>
            </a:r>
            <a:r>
              <a:rPr lang="zh-CN" altLang="en-US" dirty="0"/>
              <a:t>读</a:t>
            </a:r>
            <a:r>
              <a:rPr lang="en-US" altLang="zh-CN" dirty="0"/>
              <a:t>)</a:t>
            </a:r>
          </a:p>
          <a:p>
            <a:pPr lvl="1"/>
            <a:r>
              <a:rPr lang="en-US" altLang="zh-CN" dirty="0"/>
              <a:t> w = 2	(</a:t>
            </a:r>
            <a:r>
              <a:rPr lang="zh-CN" altLang="en-US" dirty="0"/>
              <a:t>写</a:t>
            </a:r>
            <a:r>
              <a:rPr lang="en-US" altLang="zh-CN" dirty="0"/>
              <a:t>)</a:t>
            </a:r>
          </a:p>
          <a:p>
            <a:pPr lvl="1"/>
            <a:r>
              <a:rPr lang="en-US" altLang="zh-CN" dirty="0"/>
              <a:t> x = 1	(</a:t>
            </a:r>
            <a:r>
              <a:rPr lang="zh-CN" altLang="en-US" dirty="0"/>
              <a:t>执行</a:t>
            </a:r>
            <a:r>
              <a:rPr lang="en-US" altLang="zh-CN" dirty="0"/>
              <a:t>)</a:t>
            </a:r>
          </a:p>
          <a:p>
            <a:pPr marL="457200" lvl="1" indent="0">
              <a:buNone/>
            </a:pPr>
            <a:r>
              <a:rPr lang="zh-CN" altLang="en-US" dirty="0"/>
              <a:t>如果你看到了一个文件的权限为：</a:t>
            </a:r>
            <a:r>
              <a:rPr lang="en-US" altLang="zh-CN" dirty="0"/>
              <a:t>- </a:t>
            </a:r>
            <a:r>
              <a:rPr lang="en-US" altLang="zh-CN" dirty="0" err="1"/>
              <a:t>rwx</a:t>
            </a:r>
            <a:r>
              <a:rPr lang="en-US" altLang="zh-CN" dirty="0"/>
              <a:t>   r-x 	  r--    </a:t>
            </a:r>
            <a:r>
              <a:rPr lang="zh-CN" altLang="en-US" dirty="0"/>
              <a:t>*</a:t>
            </a:r>
            <a:r>
              <a:rPr lang="en-US" altLang="zh-CN" dirty="0"/>
              <a:t>.txt</a:t>
            </a:r>
          </a:p>
          <a:p>
            <a:pPr marL="457200" lvl="1" indent="0">
              <a:buNone/>
            </a:pPr>
            <a:r>
              <a:rPr lang="en-US" altLang="zh-CN" dirty="0"/>
              <a:t>					   user  group  other</a:t>
            </a:r>
          </a:p>
          <a:p>
            <a:pPr marL="457200" lvl="1" indent="0">
              <a:buNone/>
            </a:pPr>
            <a:r>
              <a:rPr lang="zh-CN" altLang="en-US" dirty="0"/>
              <a:t>该文件的数字权限为：</a:t>
            </a:r>
            <a:r>
              <a:rPr lang="en-US" altLang="zh-CN" dirty="0"/>
              <a:t>754</a:t>
            </a:r>
            <a:r>
              <a:rPr lang="zh-CN" altLang="en-US" dirty="0"/>
              <a:t>，其含义为：用户拥有读、写、执行的权限，用户组拥有读、执行，其他人仅拥有读的权限。</a:t>
            </a:r>
            <a:endParaRPr lang="en-US" altLang="zh-CN" dirty="0"/>
          </a:p>
          <a:p>
            <a:pPr marL="457200" lvl="1" indent="0">
              <a:buNone/>
            </a:pPr>
            <a:endParaRPr lang="en-US" altLang="zh-CN" dirty="0"/>
          </a:p>
        </p:txBody>
      </p:sp>
    </p:spTree>
    <p:extLst>
      <p:ext uri="{BB962C8B-B14F-4D97-AF65-F5344CB8AC3E}">
        <p14:creationId xmlns:p14="http://schemas.microsoft.com/office/powerpoint/2010/main" val="2087966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1EA4E-1F65-4EF3-B514-6E367271A633}"/>
              </a:ext>
            </a:extLst>
          </p:cNvPr>
          <p:cNvSpPr>
            <a:spLocks noGrp="1"/>
          </p:cNvSpPr>
          <p:nvPr>
            <p:ph type="ctrTitle"/>
          </p:nvPr>
        </p:nvSpPr>
        <p:spPr/>
        <p:txBody>
          <a:bodyPr/>
          <a:lstStyle/>
          <a:p>
            <a:r>
              <a:rPr lang="zh-CN" altLang="en-US"/>
              <a:t>权限</a:t>
            </a:r>
            <a:r>
              <a:rPr lang="en-US" altLang="zh-CN"/>
              <a:t>—</a:t>
            </a:r>
            <a:r>
              <a:rPr lang="zh-CN" altLang="en-US"/>
              <a:t>思考题</a:t>
            </a:r>
          </a:p>
        </p:txBody>
      </p:sp>
      <p:sp>
        <p:nvSpPr>
          <p:cNvPr id="3" name="内容占位符 2">
            <a:extLst>
              <a:ext uri="{FF2B5EF4-FFF2-40B4-BE49-F238E27FC236}">
                <a16:creationId xmlns:a16="http://schemas.microsoft.com/office/drawing/2014/main" id="{FC8A6FD9-F478-4E7D-95B6-7CFA8AE6306B}"/>
              </a:ext>
            </a:extLst>
          </p:cNvPr>
          <p:cNvSpPr>
            <a:spLocks noGrp="1"/>
          </p:cNvSpPr>
          <p:nvPr>
            <p:ph sz="quarter" idx="10"/>
          </p:nvPr>
        </p:nvSpPr>
        <p:spPr>
          <a:xfrm>
            <a:off x="467545" y="1052736"/>
            <a:ext cx="8064896" cy="2492349"/>
          </a:xfrm>
        </p:spPr>
        <p:txBody>
          <a:bodyPr/>
          <a:lstStyle/>
          <a:p>
            <a:pPr marL="0" indent="0">
              <a:buNone/>
            </a:pPr>
            <a:r>
              <a:rPr lang="zh-CN" altLang="en-US"/>
              <a:t>在工作中有的时候偶尔会发现即使是</a:t>
            </a:r>
            <a:r>
              <a:rPr lang="en-US" altLang="zh-CN"/>
              <a:t>root</a:t>
            </a:r>
            <a:r>
              <a:rPr lang="zh-CN" altLang="en-US"/>
              <a:t>用户也不能修改某个文件。这是怎么回事？</a:t>
            </a:r>
            <a:endParaRPr lang="en-US" altLang="zh-CN"/>
          </a:p>
          <a:p>
            <a:pPr marL="0" indent="0">
              <a:buNone/>
            </a:pPr>
            <a:r>
              <a:rPr lang="zh-CN" altLang="en-US"/>
              <a:t>是因为没有给</a:t>
            </a:r>
            <a:r>
              <a:rPr lang="en-US" altLang="zh-CN"/>
              <a:t>rw</a:t>
            </a:r>
            <a:r>
              <a:rPr lang="zh-CN" altLang="en-US"/>
              <a:t>权限吗？</a:t>
            </a:r>
            <a:endParaRPr lang="en-US" altLang="zh-CN"/>
          </a:p>
          <a:p>
            <a:pPr marL="0" indent="0">
              <a:buNone/>
            </a:pPr>
            <a:r>
              <a:rPr lang="zh-CN" altLang="en-US"/>
              <a:t>是因为文件的属主不是</a:t>
            </a:r>
            <a:r>
              <a:rPr lang="en-US" altLang="zh-CN"/>
              <a:t>root</a:t>
            </a:r>
            <a:r>
              <a:rPr lang="zh-CN" altLang="en-US"/>
              <a:t>？</a:t>
            </a:r>
            <a:endParaRPr lang="en-US" altLang="zh-CN"/>
          </a:p>
          <a:p>
            <a:pPr marL="0" indent="0">
              <a:buNone/>
            </a:pPr>
            <a:r>
              <a:rPr lang="zh-CN" altLang="en-US"/>
              <a:t>还是该文件不属于任何人？</a:t>
            </a:r>
            <a:endParaRPr lang="en-US" altLang="zh-CN"/>
          </a:p>
        </p:txBody>
      </p:sp>
    </p:spTree>
    <p:extLst>
      <p:ext uri="{BB962C8B-B14F-4D97-AF65-F5344CB8AC3E}">
        <p14:creationId xmlns:p14="http://schemas.microsoft.com/office/powerpoint/2010/main" val="1553754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DE033-5080-4430-AF5D-83F1B96B1C56}"/>
              </a:ext>
            </a:extLst>
          </p:cNvPr>
          <p:cNvSpPr>
            <a:spLocks noGrp="1"/>
          </p:cNvSpPr>
          <p:nvPr>
            <p:ph type="ctrTitle"/>
          </p:nvPr>
        </p:nvSpPr>
        <p:spPr/>
        <p:txBody>
          <a:bodyPr/>
          <a:lstStyle/>
          <a:p>
            <a:r>
              <a:rPr lang="zh-CN" altLang="en-US"/>
              <a:t>权限之物理权限</a:t>
            </a:r>
          </a:p>
        </p:txBody>
      </p:sp>
      <p:sp>
        <p:nvSpPr>
          <p:cNvPr id="3" name="内容占位符 2">
            <a:extLst>
              <a:ext uri="{FF2B5EF4-FFF2-40B4-BE49-F238E27FC236}">
                <a16:creationId xmlns:a16="http://schemas.microsoft.com/office/drawing/2014/main" id="{59324247-18AE-4D4A-AD2F-4CD40580172B}"/>
              </a:ext>
            </a:extLst>
          </p:cNvPr>
          <p:cNvSpPr>
            <a:spLocks noGrp="1"/>
          </p:cNvSpPr>
          <p:nvPr>
            <p:ph sz="quarter" idx="10"/>
          </p:nvPr>
        </p:nvSpPr>
        <p:spPr>
          <a:xfrm>
            <a:off x="467545" y="1052736"/>
            <a:ext cx="8064896" cy="4382738"/>
          </a:xfrm>
        </p:spPr>
        <p:txBody>
          <a:bodyPr/>
          <a:lstStyle/>
          <a:p>
            <a:r>
              <a:rPr lang="en-US" altLang="zh-CN"/>
              <a:t>chatts</a:t>
            </a:r>
            <a:r>
              <a:rPr lang="zh-CN" altLang="en-US"/>
              <a:t>命令</a:t>
            </a:r>
            <a:endParaRPr lang="en-US" altLang="zh-CN"/>
          </a:p>
          <a:p>
            <a:pPr lvl="1"/>
            <a:r>
              <a:rPr lang="zh-CN" altLang="en-US"/>
              <a:t>此命令可以用来锁定某个文件不能被修改。系统内核</a:t>
            </a:r>
            <a:r>
              <a:rPr lang="en-US" altLang="zh-CN"/>
              <a:t>2.6</a:t>
            </a:r>
            <a:r>
              <a:rPr lang="zh-CN" altLang="en-US"/>
              <a:t>以上的版本支持。</a:t>
            </a:r>
            <a:endParaRPr lang="en-US" altLang="zh-CN"/>
          </a:p>
          <a:p>
            <a:pPr lvl="1"/>
            <a:r>
              <a:rPr lang="zh-CN" altLang="en-US"/>
              <a:t>可以通过此命令来修改文件的物理属性从而提高系统的安全性。</a:t>
            </a:r>
            <a:endParaRPr lang="en-US" altLang="zh-CN"/>
          </a:p>
          <a:p>
            <a:pPr lvl="1"/>
            <a:r>
              <a:rPr lang="zh-CN" altLang="en-US"/>
              <a:t>但不能修改保护</a:t>
            </a:r>
            <a:r>
              <a:rPr lang="en-US" altLang="zh-CN"/>
              <a:t>/  </a:t>
            </a:r>
            <a:r>
              <a:rPr lang="zh-CN" altLang="en-US"/>
              <a:t>、 </a:t>
            </a:r>
            <a:r>
              <a:rPr lang="en-US" altLang="zh-CN"/>
              <a:t>/dev </a:t>
            </a:r>
            <a:r>
              <a:rPr lang="zh-CN" altLang="en-US"/>
              <a:t>、 </a:t>
            </a:r>
            <a:r>
              <a:rPr lang="en-US" altLang="zh-CN"/>
              <a:t>/tmp </a:t>
            </a:r>
            <a:r>
              <a:rPr lang="zh-CN" altLang="en-US"/>
              <a:t>、 </a:t>
            </a:r>
            <a:r>
              <a:rPr lang="en-US" altLang="zh-CN"/>
              <a:t>/var</a:t>
            </a:r>
            <a:r>
              <a:rPr lang="zh-CN" altLang="en-US"/>
              <a:t>目录。</a:t>
            </a:r>
            <a:endParaRPr lang="en-US" altLang="zh-CN"/>
          </a:p>
          <a:p>
            <a:pPr lvl="1"/>
            <a:endParaRPr lang="en-US" altLang="zh-CN"/>
          </a:p>
          <a:p>
            <a:pPr lvl="1"/>
            <a:r>
              <a:rPr lang="zh-CN" altLang="en-US"/>
              <a:t>命令用法：</a:t>
            </a:r>
            <a:endParaRPr lang="en-US" altLang="zh-CN"/>
          </a:p>
          <a:p>
            <a:pPr lvl="2"/>
            <a:r>
              <a:rPr lang="en-US" altLang="zh-CN"/>
              <a:t>chattr [ -RVf ] [ -v version ] [ mode ] files…</a:t>
            </a:r>
            <a:endParaRPr lang="zh-CN" altLang="zh-CN"/>
          </a:p>
          <a:p>
            <a:pPr lvl="2"/>
            <a:endParaRPr lang="en-US" altLang="zh-CN"/>
          </a:p>
        </p:txBody>
      </p:sp>
    </p:spTree>
    <p:extLst>
      <p:ext uri="{BB962C8B-B14F-4D97-AF65-F5344CB8AC3E}">
        <p14:creationId xmlns:p14="http://schemas.microsoft.com/office/powerpoint/2010/main" val="2634880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A2E10-DCB3-4724-8C54-540A56E36766}"/>
              </a:ext>
            </a:extLst>
          </p:cNvPr>
          <p:cNvSpPr>
            <a:spLocks noGrp="1"/>
          </p:cNvSpPr>
          <p:nvPr>
            <p:ph type="ctrTitle"/>
          </p:nvPr>
        </p:nvSpPr>
        <p:spPr/>
        <p:txBody>
          <a:bodyPr/>
          <a:lstStyle/>
          <a:p>
            <a:r>
              <a:rPr lang="zh-CN" altLang="en-US"/>
              <a:t>权限之物理权限</a:t>
            </a:r>
          </a:p>
        </p:txBody>
      </p:sp>
      <p:sp>
        <p:nvSpPr>
          <p:cNvPr id="3" name="内容占位符 2">
            <a:extLst>
              <a:ext uri="{FF2B5EF4-FFF2-40B4-BE49-F238E27FC236}">
                <a16:creationId xmlns:a16="http://schemas.microsoft.com/office/drawing/2014/main" id="{E1C82D0B-BE45-4FEE-B1FE-70E3C5581EA4}"/>
              </a:ext>
            </a:extLst>
          </p:cNvPr>
          <p:cNvSpPr>
            <a:spLocks noGrp="1"/>
          </p:cNvSpPr>
          <p:nvPr>
            <p:ph sz="quarter" idx="10"/>
          </p:nvPr>
        </p:nvSpPr>
        <p:spPr>
          <a:xfrm>
            <a:off x="433241" y="764704"/>
            <a:ext cx="8064896" cy="6404254"/>
          </a:xfrm>
        </p:spPr>
        <p:txBody>
          <a:bodyPr/>
          <a:lstStyle/>
          <a:p>
            <a:r>
              <a:rPr lang="zh-CN" altLang="zh-CN"/>
              <a:t>选项</a:t>
            </a:r>
            <a:r>
              <a:rPr lang="zh-CN" altLang="en-US"/>
              <a:t>：</a:t>
            </a:r>
            <a:endParaRPr lang="en-US" altLang="zh-CN"/>
          </a:p>
          <a:p>
            <a:r>
              <a:rPr lang="en-US" altLang="zh-CN" sz="1800">
                <a:solidFill>
                  <a:srgbClr val="00B0F0"/>
                </a:solidFill>
              </a:rPr>
              <a:t>a</a:t>
            </a:r>
            <a:r>
              <a:rPr lang="zh-CN" altLang="zh-CN" sz="1800">
                <a:solidFill>
                  <a:srgbClr val="00B0F0"/>
                </a:solidFill>
              </a:rPr>
              <a:t>：让文件或目录仅供附加用途；</a:t>
            </a:r>
          </a:p>
          <a:p>
            <a:r>
              <a:rPr lang="en-US" altLang="zh-CN" sz="1800"/>
              <a:t>b</a:t>
            </a:r>
            <a:r>
              <a:rPr lang="zh-CN" altLang="zh-CN" sz="1800"/>
              <a:t>：不更新文件或目录的最后存取时间；</a:t>
            </a:r>
          </a:p>
          <a:p>
            <a:r>
              <a:rPr lang="en-US" altLang="zh-CN" sz="1800"/>
              <a:t>c</a:t>
            </a:r>
            <a:r>
              <a:rPr lang="zh-CN" altLang="zh-CN" sz="1800"/>
              <a:t>：将文件或目录压缩后存放；</a:t>
            </a:r>
          </a:p>
          <a:p>
            <a:r>
              <a:rPr lang="en-US" altLang="zh-CN" sz="1800"/>
              <a:t>d</a:t>
            </a:r>
            <a:r>
              <a:rPr lang="zh-CN" altLang="zh-CN" sz="1800"/>
              <a:t>：将文件或目录排除在倾倒操作之外；</a:t>
            </a:r>
          </a:p>
          <a:p>
            <a:r>
              <a:rPr lang="en-US" altLang="zh-CN" sz="1800">
                <a:solidFill>
                  <a:srgbClr val="00B0F0"/>
                </a:solidFill>
              </a:rPr>
              <a:t>i</a:t>
            </a:r>
            <a:r>
              <a:rPr lang="zh-CN" altLang="zh-CN" sz="1800">
                <a:solidFill>
                  <a:srgbClr val="00B0F0"/>
                </a:solidFill>
              </a:rPr>
              <a:t>：不得任意更动文件或目录；</a:t>
            </a:r>
          </a:p>
          <a:p>
            <a:r>
              <a:rPr lang="en-US" altLang="zh-CN" sz="1800"/>
              <a:t>s</a:t>
            </a:r>
            <a:r>
              <a:rPr lang="zh-CN" altLang="zh-CN" sz="1800"/>
              <a:t>：保密性删除文件或目录；</a:t>
            </a:r>
          </a:p>
          <a:p>
            <a:r>
              <a:rPr lang="en-US" altLang="zh-CN" sz="1800"/>
              <a:t>S</a:t>
            </a:r>
            <a:r>
              <a:rPr lang="zh-CN" altLang="zh-CN" sz="1800"/>
              <a:t>：即时更新文件或目录；</a:t>
            </a:r>
          </a:p>
          <a:p>
            <a:r>
              <a:rPr lang="en-US" altLang="zh-CN" sz="1800"/>
              <a:t>u</a:t>
            </a:r>
            <a:r>
              <a:rPr lang="zh-CN" altLang="zh-CN" sz="1800"/>
              <a:t>：预防意外删除。</a:t>
            </a:r>
          </a:p>
          <a:p>
            <a:r>
              <a:rPr lang="en-US" altLang="zh-CN" sz="1800"/>
              <a:t>-R</a:t>
            </a:r>
            <a:r>
              <a:rPr lang="zh-CN" altLang="zh-CN" sz="1800"/>
              <a:t>：递归处理，将指令目录下的所有文件及子目录一并处理；</a:t>
            </a:r>
          </a:p>
          <a:p>
            <a:r>
              <a:rPr lang="en-US" altLang="zh-CN" sz="1800"/>
              <a:t>-v&lt;</a:t>
            </a:r>
            <a:r>
              <a:rPr lang="zh-CN" altLang="zh-CN" sz="1800"/>
              <a:t>版本编号</a:t>
            </a:r>
            <a:r>
              <a:rPr lang="en-US" altLang="zh-CN" sz="1800"/>
              <a:t>&gt;</a:t>
            </a:r>
            <a:r>
              <a:rPr lang="zh-CN" altLang="zh-CN" sz="1800"/>
              <a:t>：设置文件或目录版本；</a:t>
            </a:r>
          </a:p>
          <a:p>
            <a:r>
              <a:rPr lang="en-US" altLang="zh-CN" sz="1800"/>
              <a:t>-V</a:t>
            </a:r>
            <a:r>
              <a:rPr lang="zh-CN" altLang="zh-CN" sz="1800"/>
              <a:t>：显示指令执行过程；</a:t>
            </a:r>
          </a:p>
          <a:p>
            <a:r>
              <a:rPr lang="en-US" altLang="zh-CN" sz="1800">
                <a:solidFill>
                  <a:srgbClr val="00B0F0"/>
                </a:solidFill>
              </a:rPr>
              <a:t>+&lt;</a:t>
            </a:r>
            <a:r>
              <a:rPr lang="zh-CN" altLang="zh-CN" sz="1800">
                <a:solidFill>
                  <a:srgbClr val="00B0F0"/>
                </a:solidFill>
              </a:rPr>
              <a:t>属性</a:t>
            </a:r>
            <a:r>
              <a:rPr lang="en-US" altLang="zh-CN" sz="1800">
                <a:solidFill>
                  <a:srgbClr val="00B0F0"/>
                </a:solidFill>
              </a:rPr>
              <a:t>&gt;</a:t>
            </a:r>
            <a:r>
              <a:rPr lang="zh-CN" altLang="zh-CN" sz="1800">
                <a:solidFill>
                  <a:srgbClr val="00B0F0"/>
                </a:solidFill>
              </a:rPr>
              <a:t>：开启文件或目录的该项属性；</a:t>
            </a:r>
          </a:p>
          <a:p>
            <a:r>
              <a:rPr lang="en-US" altLang="zh-CN" sz="1800">
                <a:solidFill>
                  <a:srgbClr val="00B0F0"/>
                </a:solidFill>
              </a:rPr>
              <a:t>-&lt;</a:t>
            </a:r>
            <a:r>
              <a:rPr lang="zh-CN" altLang="zh-CN" sz="1800">
                <a:solidFill>
                  <a:srgbClr val="00B0F0"/>
                </a:solidFill>
              </a:rPr>
              <a:t>属性</a:t>
            </a:r>
            <a:r>
              <a:rPr lang="en-US" altLang="zh-CN" sz="1800">
                <a:solidFill>
                  <a:srgbClr val="00B0F0"/>
                </a:solidFill>
              </a:rPr>
              <a:t>&gt;</a:t>
            </a:r>
            <a:r>
              <a:rPr lang="zh-CN" altLang="zh-CN" sz="1800">
                <a:solidFill>
                  <a:srgbClr val="00B0F0"/>
                </a:solidFill>
              </a:rPr>
              <a:t>：关闭文件或目录的该项属性；</a:t>
            </a:r>
          </a:p>
          <a:p>
            <a:r>
              <a:rPr lang="en-US" altLang="zh-CN" sz="1800">
                <a:solidFill>
                  <a:srgbClr val="00B0F0"/>
                </a:solidFill>
              </a:rPr>
              <a:t>=&lt;</a:t>
            </a:r>
            <a:r>
              <a:rPr lang="zh-CN" altLang="zh-CN" sz="1800">
                <a:solidFill>
                  <a:srgbClr val="00B0F0"/>
                </a:solidFill>
              </a:rPr>
              <a:t>属性</a:t>
            </a:r>
            <a:r>
              <a:rPr lang="en-US" altLang="zh-CN" sz="1800">
                <a:solidFill>
                  <a:srgbClr val="00B0F0"/>
                </a:solidFill>
              </a:rPr>
              <a:t>&gt;</a:t>
            </a:r>
            <a:r>
              <a:rPr lang="zh-CN" altLang="zh-CN" sz="1800">
                <a:solidFill>
                  <a:srgbClr val="00B0F0"/>
                </a:solidFill>
              </a:rPr>
              <a:t>：指定文件或目录的该项属性。</a:t>
            </a:r>
          </a:p>
          <a:p>
            <a:pPr lvl="1"/>
            <a:endParaRPr lang="zh-CN" altLang="en-US"/>
          </a:p>
        </p:txBody>
      </p:sp>
    </p:spTree>
    <p:extLst>
      <p:ext uri="{BB962C8B-B14F-4D97-AF65-F5344CB8AC3E}">
        <p14:creationId xmlns:p14="http://schemas.microsoft.com/office/powerpoint/2010/main" val="61524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0BFD8-A28D-4C9A-AC3E-6A5EECDD96DC}"/>
              </a:ext>
            </a:extLst>
          </p:cNvPr>
          <p:cNvSpPr>
            <a:spLocks noGrp="1"/>
          </p:cNvSpPr>
          <p:nvPr>
            <p:ph type="ctrTitle"/>
          </p:nvPr>
        </p:nvSpPr>
        <p:spPr/>
        <p:txBody>
          <a:bodyPr/>
          <a:lstStyle/>
          <a:p>
            <a:r>
              <a:rPr lang="zh-CN" altLang="en-US"/>
              <a:t>权限之物理权限</a:t>
            </a:r>
          </a:p>
        </p:txBody>
      </p:sp>
      <p:sp>
        <p:nvSpPr>
          <p:cNvPr id="3" name="内容占位符 2">
            <a:extLst>
              <a:ext uri="{FF2B5EF4-FFF2-40B4-BE49-F238E27FC236}">
                <a16:creationId xmlns:a16="http://schemas.microsoft.com/office/drawing/2014/main" id="{294D24EF-237B-4ED8-8DFC-FA6A8A9226EF}"/>
              </a:ext>
            </a:extLst>
          </p:cNvPr>
          <p:cNvSpPr>
            <a:spLocks noGrp="1"/>
          </p:cNvSpPr>
          <p:nvPr>
            <p:ph sz="quarter" idx="10"/>
          </p:nvPr>
        </p:nvSpPr>
        <p:spPr>
          <a:xfrm>
            <a:off x="467545" y="1052736"/>
            <a:ext cx="8064896" cy="2954655"/>
          </a:xfrm>
        </p:spPr>
        <p:txBody>
          <a:bodyPr/>
          <a:lstStyle/>
          <a:p>
            <a:r>
              <a:rPr lang="zh-CN" altLang="en-US"/>
              <a:t>实例：</a:t>
            </a:r>
            <a:endParaRPr lang="en-US" altLang="zh-CN"/>
          </a:p>
          <a:p>
            <a:pPr lvl="1"/>
            <a:r>
              <a:rPr lang="zh-CN" altLang="zh-CN"/>
              <a:t>防止系统中的某个关键文件被修改</a:t>
            </a:r>
            <a:endParaRPr lang="en-US" altLang="zh-CN"/>
          </a:p>
          <a:p>
            <a:pPr lvl="2"/>
            <a:r>
              <a:rPr lang="en-US" altLang="zh-CN"/>
              <a:t>chattr +i /etc/fstab</a:t>
            </a:r>
          </a:p>
          <a:p>
            <a:pPr lvl="1"/>
            <a:r>
              <a:rPr lang="zh-CN" altLang="en-US"/>
              <a:t>将</a:t>
            </a:r>
            <a:r>
              <a:rPr lang="en-US" altLang="zh-CN"/>
              <a:t>home</a:t>
            </a:r>
            <a:r>
              <a:rPr lang="zh-CN" altLang="en-US"/>
              <a:t>目录下的文件和目录设置为不允许任何人修改</a:t>
            </a:r>
            <a:endParaRPr lang="en-US" altLang="zh-CN"/>
          </a:p>
          <a:p>
            <a:pPr lvl="2"/>
            <a:r>
              <a:rPr lang="en-US" altLang="zh-CN"/>
              <a:t>chattr -R +i /home</a:t>
            </a:r>
          </a:p>
          <a:p>
            <a:pPr lvl="1"/>
            <a:r>
              <a:rPr lang="zh-CN" altLang="en-US"/>
              <a:t>让某个文件只能追加内容，不能删除</a:t>
            </a:r>
            <a:endParaRPr lang="en-US" altLang="zh-CN"/>
          </a:p>
          <a:p>
            <a:pPr lvl="2"/>
            <a:r>
              <a:rPr lang="en-US" altLang="zh-CN"/>
              <a:t>chattr +a /root/install.log</a:t>
            </a:r>
          </a:p>
        </p:txBody>
      </p:sp>
    </p:spTree>
    <p:extLst>
      <p:ext uri="{BB962C8B-B14F-4D97-AF65-F5344CB8AC3E}">
        <p14:creationId xmlns:p14="http://schemas.microsoft.com/office/powerpoint/2010/main" val="2155504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D24E2-31B6-4E5D-8ACE-B56E05E2F3CB}"/>
              </a:ext>
            </a:extLst>
          </p:cNvPr>
          <p:cNvSpPr>
            <a:spLocks noGrp="1"/>
          </p:cNvSpPr>
          <p:nvPr>
            <p:ph type="ctrTitle"/>
          </p:nvPr>
        </p:nvSpPr>
        <p:spPr/>
        <p:txBody>
          <a:bodyPr/>
          <a:lstStyle/>
          <a:p>
            <a:r>
              <a:rPr lang="zh-CN" altLang="en-US"/>
              <a:t>权限之物理权限查看</a:t>
            </a:r>
          </a:p>
        </p:txBody>
      </p:sp>
      <p:sp>
        <p:nvSpPr>
          <p:cNvPr id="3" name="内容占位符 2">
            <a:extLst>
              <a:ext uri="{FF2B5EF4-FFF2-40B4-BE49-F238E27FC236}">
                <a16:creationId xmlns:a16="http://schemas.microsoft.com/office/drawing/2014/main" id="{9C227879-04B2-48C5-866A-E55212029B3E}"/>
              </a:ext>
            </a:extLst>
          </p:cNvPr>
          <p:cNvSpPr>
            <a:spLocks noGrp="1"/>
          </p:cNvSpPr>
          <p:nvPr>
            <p:ph sz="quarter" idx="10"/>
          </p:nvPr>
        </p:nvSpPr>
        <p:spPr>
          <a:xfrm>
            <a:off x="467545" y="1052736"/>
            <a:ext cx="8064896" cy="4247317"/>
          </a:xfrm>
        </p:spPr>
        <p:txBody>
          <a:bodyPr/>
          <a:lstStyle/>
          <a:p>
            <a:r>
              <a:rPr lang="en-US" altLang="zh-CN"/>
              <a:t>lsattr</a:t>
            </a:r>
            <a:r>
              <a:rPr lang="zh-CN" altLang="zh-CN"/>
              <a:t>命令列出文件的隐藏属性。其语法格式为</a:t>
            </a:r>
            <a:r>
              <a:rPr lang="en-US" altLang="zh-CN"/>
              <a:t>:</a:t>
            </a:r>
          </a:p>
          <a:p>
            <a:pPr marL="571500" lvl="2"/>
            <a:r>
              <a:rPr lang="en-US" altLang="zh-CN" sz="2000">
                <a:solidFill>
                  <a:srgbClr val="00B0F0"/>
                </a:solidFill>
              </a:rPr>
              <a:t>lsattr [ -RVadv ] [ files… ]</a:t>
            </a:r>
            <a:endParaRPr lang="en-US" altLang="zh-CN" sz="2000"/>
          </a:p>
          <a:p>
            <a:pPr marL="0"/>
            <a:r>
              <a:rPr lang="zh-CN" altLang="en-US" sz="2600"/>
              <a:t>选项：</a:t>
            </a:r>
            <a:endParaRPr lang="en-US" altLang="zh-CN" sz="2600"/>
          </a:p>
          <a:p>
            <a:pPr marL="400050" lvl="1" indent="0">
              <a:buNone/>
            </a:pPr>
            <a:r>
              <a:rPr lang="en-US" altLang="zh-CN" b="1">
                <a:solidFill>
                  <a:srgbClr val="00B0F0"/>
                </a:solidFill>
              </a:rPr>
              <a:t>-R	</a:t>
            </a:r>
            <a:r>
              <a:rPr lang="zh-CN" altLang="zh-CN" b="1">
                <a:solidFill>
                  <a:srgbClr val="00B0F0"/>
                </a:solidFill>
              </a:rPr>
              <a:t>递归显示目录下所有子目录和文件的属性</a:t>
            </a:r>
          </a:p>
          <a:p>
            <a:pPr marL="400050" lvl="1" indent="0">
              <a:buNone/>
            </a:pPr>
            <a:r>
              <a:rPr lang="en-US" altLang="zh-CN"/>
              <a:t>-V	</a:t>
            </a:r>
            <a:r>
              <a:rPr lang="zh-CN" altLang="zh-CN"/>
              <a:t>显示</a:t>
            </a:r>
            <a:r>
              <a:rPr lang="en-US" altLang="zh-CN"/>
              <a:t>lsattr</a:t>
            </a:r>
            <a:r>
              <a:rPr lang="zh-CN" altLang="zh-CN"/>
              <a:t>程序的版本信息</a:t>
            </a:r>
          </a:p>
          <a:p>
            <a:pPr marL="400050" lvl="1" indent="0">
              <a:buNone/>
            </a:pPr>
            <a:r>
              <a:rPr lang="en-US" altLang="zh-CN">
                <a:solidFill>
                  <a:srgbClr val="00B0F0"/>
                </a:solidFill>
              </a:rPr>
              <a:t>-a	</a:t>
            </a:r>
            <a:r>
              <a:rPr lang="zh-CN" altLang="zh-CN">
                <a:solidFill>
                  <a:srgbClr val="00B0F0"/>
                </a:solidFill>
              </a:rPr>
              <a:t>显示所有文件的属性信息，包括以</a:t>
            </a:r>
            <a:r>
              <a:rPr lang="en-US" altLang="zh-CN">
                <a:solidFill>
                  <a:srgbClr val="00B0F0"/>
                </a:solidFill>
              </a:rPr>
              <a:t>.</a:t>
            </a:r>
            <a:r>
              <a:rPr lang="zh-CN" altLang="zh-CN">
                <a:solidFill>
                  <a:srgbClr val="00B0F0"/>
                </a:solidFill>
              </a:rPr>
              <a:t>开头的文件</a:t>
            </a:r>
          </a:p>
          <a:p>
            <a:pPr marL="400050" lvl="1" indent="0">
              <a:buNone/>
            </a:pPr>
            <a:r>
              <a:rPr lang="en-US" altLang="zh-CN">
                <a:solidFill>
                  <a:srgbClr val="00B0F0"/>
                </a:solidFill>
              </a:rPr>
              <a:t>-d	</a:t>
            </a:r>
            <a:r>
              <a:rPr lang="zh-CN" altLang="zh-CN">
                <a:solidFill>
                  <a:srgbClr val="00B0F0"/>
                </a:solidFill>
              </a:rPr>
              <a:t>显示目录的属性，而不是目录下的文件的属性</a:t>
            </a:r>
          </a:p>
          <a:p>
            <a:pPr marL="400050" lvl="1" indent="0">
              <a:buNone/>
            </a:pPr>
            <a:r>
              <a:rPr lang="en-US" altLang="zh-CN"/>
              <a:t>-v	</a:t>
            </a:r>
            <a:r>
              <a:rPr lang="zh-CN" altLang="zh-CN"/>
              <a:t>显示文件的档案号码</a:t>
            </a:r>
          </a:p>
          <a:p>
            <a:pPr marL="571500" lvl="2"/>
            <a:endParaRPr lang="en-US" altLang="zh-CN" sz="2000"/>
          </a:p>
        </p:txBody>
      </p:sp>
    </p:spTree>
    <p:extLst>
      <p:ext uri="{BB962C8B-B14F-4D97-AF65-F5344CB8AC3E}">
        <p14:creationId xmlns:p14="http://schemas.microsoft.com/office/powerpoint/2010/main" val="3261233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14864-32BC-4FC5-BB7C-AD4A63B7CE3C}"/>
              </a:ext>
            </a:extLst>
          </p:cNvPr>
          <p:cNvSpPr>
            <a:spLocks noGrp="1"/>
          </p:cNvSpPr>
          <p:nvPr>
            <p:ph type="ctrTitle"/>
          </p:nvPr>
        </p:nvSpPr>
        <p:spPr/>
        <p:txBody>
          <a:bodyPr/>
          <a:lstStyle/>
          <a:p>
            <a:r>
              <a:rPr lang="zh-CN" altLang="en-US"/>
              <a:t>权限之物理权限查看</a:t>
            </a:r>
          </a:p>
        </p:txBody>
      </p:sp>
      <p:sp>
        <p:nvSpPr>
          <p:cNvPr id="3" name="内容占位符 2">
            <a:extLst>
              <a:ext uri="{FF2B5EF4-FFF2-40B4-BE49-F238E27FC236}">
                <a16:creationId xmlns:a16="http://schemas.microsoft.com/office/drawing/2014/main" id="{F68C075C-F279-4B6D-AE55-5DBCDB40DA0D}"/>
              </a:ext>
            </a:extLst>
          </p:cNvPr>
          <p:cNvSpPr>
            <a:spLocks noGrp="1"/>
          </p:cNvSpPr>
          <p:nvPr>
            <p:ph sz="quarter" idx="10"/>
          </p:nvPr>
        </p:nvSpPr>
        <p:spPr>
          <a:xfrm>
            <a:off x="467545" y="1052736"/>
            <a:ext cx="8064896" cy="3483389"/>
          </a:xfrm>
        </p:spPr>
        <p:txBody>
          <a:bodyPr/>
          <a:lstStyle/>
          <a:p>
            <a:r>
              <a:rPr lang="zh-CN" altLang="en-US"/>
              <a:t>实例：</a:t>
            </a:r>
            <a:endParaRPr lang="en-US" altLang="zh-CN"/>
          </a:p>
          <a:p>
            <a:pPr lvl="1"/>
            <a:r>
              <a:rPr lang="zh-CN" altLang="en-US"/>
              <a:t>显示某文件隐藏的物理权限</a:t>
            </a:r>
            <a:r>
              <a:rPr lang="en-US" altLang="zh-CN"/>
              <a:t>(</a:t>
            </a:r>
            <a:r>
              <a:rPr lang="zh-CN" altLang="en-US"/>
              <a:t>属性</a:t>
            </a:r>
            <a:r>
              <a:rPr lang="en-US" altLang="zh-CN"/>
              <a:t>)</a:t>
            </a:r>
            <a:r>
              <a:rPr lang="zh-CN" altLang="en-US"/>
              <a:t>：</a:t>
            </a:r>
            <a:endParaRPr lang="en-US" altLang="zh-CN"/>
          </a:p>
          <a:p>
            <a:pPr marL="0" indent="0">
              <a:buNone/>
            </a:pPr>
            <a:r>
              <a:rPr lang="en-US" altLang="zh-CN">
                <a:solidFill>
                  <a:srgbClr val="00B0F0"/>
                </a:solidFill>
              </a:rPr>
              <a:t>	lsattr /root/install.log</a:t>
            </a:r>
            <a:endParaRPr lang="zh-CN" altLang="zh-CN">
              <a:solidFill>
                <a:srgbClr val="00B0F0"/>
              </a:solidFill>
            </a:endParaRPr>
          </a:p>
          <a:p>
            <a:pPr marL="0" indent="0">
              <a:buNone/>
            </a:pPr>
            <a:r>
              <a:rPr lang="en-US" altLang="zh-CN">
                <a:solidFill>
                  <a:srgbClr val="00B0F0"/>
                </a:solidFill>
              </a:rPr>
              <a:t>	-----a-------e- /root/install.log</a:t>
            </a:r>
          </a:p>
          <a:p>
            <a:r>
              <a:rPr lang="zh-CN" altLang="en-US"/>
              <a:t>其中的</a:t>
            </a:r>
            <a:r>
              <a:rPr lang="en-US" altLang="zh-CN"/>
              <a:t>a</a:t>
            </a:r>
            <a:r>
              <a:rPr lang="zh-CN" altLang="en-US"/>
              <a:t>表示文件只可被追加，不能被删除。</a:t>
            </a:r>
            <a:endParaRPr lang="en-US" altLang="zh-CN"/>
          </a:p>
          <a:p>
            <a:r>
              <a:rPr lang="en-US" altLang="zh-CN"/>
              <a:t>e</a:t>
            </a:r>
            <a:r>
              <a:rPr lang="zh-CN" altLang="en-US"/>
              <a:t>是</a:t>
            </a:r>
            <a:r>
              <a:rPr lang="en-US" altLang="zh-CN"/>
              <a:t>ext</a:t>
            </a:r>
            <a:r>
              <a:rPr lang="zh-CN" altLang="en-US"/>
              <a:t>文件系统的属性，表示文件的存储单位是</a:t>
            </a:r>
            <a:r>
              <a:rPr lang="en-US" altLang="zh-CN"/>
              <a:t>extent(</a:t>
            </a:r>
            <a:r>
              <a:rPr lang="zh-CN" altLang="en-US"/>
              <a:t>区段</a:t>
            </a:r>
            <a:r>
              <a:rPr lang="en-US" altLang="zh-CN"/>
              <a:t>)</a:t>
            </a:r>
            <a:r>
              <a:rPr lang="zh-CN" altLang="en-US"/>
              <a:t>，此属性仅作了解即可。</a:t>
            </a:r>
            <a:endParaRPr lang="zh-CN" altLang="zh-CN"/>
          </a:p>
        </p:txBody>
      </p:sp>
    </p:spTree>
    <p:extLst>
      <p:ext uri="{BB962C8B-B14F-4D97-AF65-F5344CB8AC3E}">
        <p14:creationId xmlns:p14="http://schemas.microsoft.com/office/powerpoint/2010/main" val="485159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7D571-7312-46D6-9EC4-92B290519992}"/>
              </a:ext>
            </a:extLst>
          </p:cNvPr>
          <p:cNvSpPr>
            <a:spLocks noGrp="1"/>
          </p:cNvSpPr>
          <p:nvPr>
            <p:ph type="ctrTitle"/>
          </p:nvPr>
        </p:nvSpPr>
        <p:spPr/>
        <p:txBody>
          <a:bodyPr/>
          <a:lstStyle/>
          <a:p>
            <a:r>
              <a:rPr lang="zh-CN" altLang="en-US"/>
              <a:t>权限</a:t>
            </a:r>
            <a:r>
              <a:rPr lang="en-US" altLang="zh-CN"/>
              <a:t>—</a:t>
            </a:r>
            <a:r>
              <a:rPr lang="zh-CN" altLang="en-US"/>
              <a:t>普通用户的</a:t>
            </a:r>
            <a:r>
              <a:rPr lang="en-US" altLang="zh-CN"/>
              <a:t>root</a:t>
            </a:r>
            <a:r>
              <a:rPr lang="zh-CN" altLang="en-US"/>
              <a:t>权限</a:t>
            </a:r>
          </a:p>
        </p:txBody>
      </p:sp>
      <p:sp>
        <p:nvSpPr>
          <p:cNvPr id="3" name="内容占位符 2">
            <a:extLst>
              <a:ext uri="{FF2B5EF4-FFF2-40B4-BE49-F238E27FC236}">
                <a16:creationId xmlns:a16="http://schemas.microsoft.com/office/drawing/2014/main" id="{2A44DD80-82B8-4F7B-A88F-C5DA0CBED51A}"/>
              </a:ext>
            </a:extLst>
          </p:cNvPr>
          <p:cNvSpPr>
            <a:spLocks noGrp="1"/>
          </p:cNvSpPr>
          <p:nvPr>
            <p:ph sz="quarter" idx="10"/>
          </p:nvPr>
        </p:nvSpPr>
        <p:spPr>
          <a:xfrm>
            <a:off x="467545" y="1052736"/>
            <a:ext cx="8064896" cy="2492349"/>
          </a:xfrm>
        </p:spPr>
        <p:txBody>
          <a:bodyPr/>
          <a:lstStyle/>
          <a:p>
            <a:r>
              <a:rPr lang="zh-CN" altLang="en-US"/>
              <a:t>工作中一般体质健全的公司通常不会允许工作人员使用</a:t>
            </a:r>
            <a:r>
              <a:rPr lang="en-US" altLang="zh-CN"/>
              <a:t>root</a:t>
            </a:r>
            <a:r>
              <a:rPr lang="zh-CN" altLang="en-US"/>
              <a:t>账户，这样可以保证</a:t>
            </a:r>
            <a:r>
              <a:rPr lang="en-US" altLang="zh-CN"/>
              <a:t>root</a:t>
            </a:r>
            <a:r>
              <a:rPr lang="zh-CN" altLang="en-US"/>
              <a:t>密码的安全。</a:t>
            </a:r>
            <a:endParaRPr lang="en-US" altLang="zh-CN"/>
          </a:p>
          <a:p>
            <a:r>
              <a:rPr lang="zh-CN" altLang="en-US"/>
              <a:t>但有些时候我们却又要用到</a:t>
            </a:r>
            <a:r>
              <a:rPr lang="en-US" altLang="zh-CN"/>
              <a:t>root</a:t>
            </a:r>
            <a:r>
              <a:rPr lang="zh-CN" altLang="en-US"/>
              <a:t>权限该怎么办？</a:t>
            </a:r>
            <a:endParaRPr lang="en-US" altLang="zh-CN"/>
          </a:p>
          <a:p>
            <a:endParaRPr lang="en-US" altLang="zh-CN"/>
          </a:p>
          <a:p>
            <a:endParaRPr lang="en-US" altLang="zh-CN"/>
          </a:p>
        </p:txBody>
      </p:sp>
    </p:spTree>
    <p:extLst>
      <p:ext uri="{BB962C8B-B14F-4D97-AF65-F5344CB8AC3E}">
        <p14:creationId xmlns:p14="http://schemas.microsoft.com/office/powerpoint/2010/main" val="2620489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15F3B-D9DF-4F46-ACDC-CDD039BE11AB}"/>
              </a:ext>
            </a:extLst>
          </p:cNvPr>
          <p:cNvSpPr>
            <a:spLocks noGrp="1"/>
          </p:cNvSpPr>
          <p:nvPr>
            <p:ph type="ctrTitle"/>
          </p:nvPr>
        </p:nvSpPr>
        <p:spPr/>
        <p:txBody>
          <a:bodyPr/>
          <a:lstStyle/>
          <a:p>
            <a:r>
              <a:rPr lang="zh-CN" altLang="en-US"/>
              <a:t>权限</a:t>
            </a:r>
            <a:r>
              <a:rPr lang="en-US" altLang="zh-CN"/>
              <a:t>—</a:t>
            </a:r>
            <a:r>
              <a:rPr lang="zh-CN" altLang="en-US"/>
              <a:t>普通用户的</a:t>
            </a:r>
            <a:r>
              <a:rPr lang="en-US" altLang="zh-CN"/>
              <a:t>root</a:t>
            </a:r>
            <a:r>
              <a:rPr lang="zh-CN" altLang="en-US"/>
              <a:t>权限</a:t>
            </a:r>
          </a:p>
        </p:txBody>
      </p:sp>
      <p:sp>
        <p:nvSpPr>
          <p:cNvPr id="3" name="内容占位符 2">
            <a:extLst>
              <a:ext uri="{FF2B5EF4-FFF2-40B4-BE49-F238E27FC236}">
                <a16:creationId xmlns:a16="http://schemas.microsoft.com/office/drawing/2014/main" id="{1006507E-DAC0-4F03-8631-1CB1243084BD}"/>
              </a:ext>
            </a:extLst>
          </p:cNvPr>
          <p:cNvSpPr>
            <a:spLocks noGrp="1"/>
          </p:cNvSpPr>
          <p:nvPr>
            <p:ph sz="quarter" idx="10"/>
          </p:nvPr>
        </p:nvSpPr>
        <p:spPr>
          <a:xfrm>
            <a:off x="395536" y="908720"/>
            <a:ext cx="8064896" cy="6665799"/>
          </a:xfrm>
        </p:spPr>
        <p:txBody>
          <a:bodyPr/>
          <a:lstStyle/>
          <a:p>
            <a:r>
              <a:rPr lang="en-US" altLang="zh-CN"/>
              <a:t>sudo</a:t>
            </a:r>
            <a:r>
              <a:rPr lang="zh-CN" altLang="en-US"/>
              <a:t>命令（</a:t>
            </a:r>
            <a:r>
              <a:rPr lang="en-US" altLang="zh-CN"/>
              <a:t>SuperUser Do</a:t>
            </a:r>
            <a:r>
              <a:rPr lang="zh-CN" altLang="en-US"/>
              <a:t>）</a:t>
            </a:r>
            <a:endParaRPr lang="en-US" altLang="zh-CN"/>
          </a:p>
          <a:p>
            <a:r>
              <a:rPr lang="zh-CN" altLang="en-US"/>
              <a:t>通过修改</a:t>
            </a:r>
            <a:r>
              <a:rPr lang="en-US" altLang="zh-CN"/>
              <a:t>/etc/sudoers</a:t>
            </a:r>
            <a:r>
              <a:rPr lang="zh-CN" altLang="en-US"/>
              <a:t>文件使普通用户可以执行</a:t>
            </a:r>
            <a:r>
              <a:rPr lang="en-US" altLang="zh-CN"/>
              <a:t>sudo</a:t>
            </a:r>
            <a:r>
              <a:rPr lang="zh-CN" altLang="en-US"/>
              <a:t>命令。该命令代表着</a:t>
            </a:r>
            <a:r>
              <a:rPr lang="en-US" altLang="zh-CN"/>
              <a:t>root</a:t>
            </a:r>
            <a:r>
              <a:rPr lang="zh-CN" altLang="en-US"/>
              <a:t>执行。</a:t>
            </a:r>
            <a:endParaRPr lang="en-US" altLang="zh-CN"/>
          </a:p>
          <a:p>
            <a:r>
              <a:rPr lang="zh-CN" altLang="en-US"/>
              <a:t>好处：</a:t>
            </a:r>
            <a:endParaRPr lang="en-US" altLang="zh-CN"/>
          </a:p>
          <a:p>
            <a:pPr lvl="2"/>
            <a:r>
              <a:rPr lang="zh-CN" altLang="en-US"/>
              <a:t>使用自己配置好的用户环境</a:t>
            </a:r>
            <a:endParaRPr lang="en-US" altLang="zh-CN"/>
          </a:p>
          <a:p>
            <a:pPr lvl="2"/>
            <a:r>
              <a:rPr lang="zh-CN" altLang="en-US"/>
              <a:t>不需要知道</a:t>
            </a:r>
            <a:r>
              <a:rPr lang="en-US" altLang="zh-CN"/>
              <a:t>root</a:t>
            </a:r>
            <a:r>
              <a:rPr lang="zh-CN" altLang="en-US"/>
              <a:t>密码，保证</a:t>
            </a:r>
            <a:r>
              <a:rPr lang="en-US" altLang="zh-CN"/>
              <a:t>root</a:t>
            </a:r>
            <a:r>
              <a:rPr lang="zh-CN" altLang="en-US"/>
              <a:t>的密码安全，不用让</a:t>
            </a:r>
            <a:r>
              <a:rPr lang="en-US" altLang="zh-CN"/>
              <a:t>root</a:t>
            </a:r>
            <a:r>
              <a:rPr lang="zh-CN" altLang="en-US"/>
              <a:t>裸奔</a:t>
            </a:r>
            <a:endParaRPr lang="en-US" altLang="zh-CN"/>
          </a:p>
          <a:p>
            <a:pPr lvl="2"/>
            <a:r>
              <a:rPr lang="zh-CN" altLang="en-US"/>
              <a:t>避免</a:t>
            </a:r>
            <a:r>
              <a:rPr lang="en-US" altLang="zh-CN"/>
              <a:t>root</a:t>
            </a:r>
            <a:r>
              <a:rPr lang="zh-CN" altLang="en-US"/>
              <a:t>账户引起管理员之间的恶性冲突、流血事件。</a:t>
            </a:r>
            <a:endParaRPr lang="en-US" altLang="zh-CN"/>
          </a:p>
          <a:p>
            <a:pPr lvl="2"/>
            <a:r>
              <a:rPr lang="zh-CN" altLang="en-US"/>
              <a:t>可以限制用户执行有限的</a:t>
            </a:r>
            <a:r>
              <a:rPr lang="en-US" altLang="zh-CN"/>
              <a:t>root</a:t>
            </a:r>
            <a:r>
              <a:rPr lang="zh-CN" altLang="en-US"/>
              <a:t>权限</a:t>
            </a:r>
            <a:endParaRPr lang="en-US" altLang="zh-CN"/>
          </a:p>
          <a:p>
            <a:pPr lvl="2"/>
            <a:r>
              <a:rPr lang="en-US" altLang="zh-CN"/>
              <a:t>sudo</a:t>
            </a:r>
            <a:r>
              <a:rPr lang="zh-CN" altLang="en-US"/>
              <a:t>执行的每条命令都会被记录，便于日后的日志审计，例如用户执行过高危操作命令。</a:t>
            </a:r>
            <a:endParaRPr lang="en-US" altLang="zh-CN"/>
          </a:p>
          <a:p>
            <a:r>
              <a:rPr lang="zh-CN" altLang="en-US" sz="1800"/>
              <a:t>友好的提示：</a:t>
            </a:r>
            <a:endParaRPr lang="en-US" altLang="zh-CN" sz="1800"/>
          </a:p>
          <a:p>
            <a:pPr lvl="2"/>
            <a:r>
              <a:rPr lang="zh-CN" altLang="en-US" sz="1600"/>
              <a:t>我们相信您已经收到了本地系统管理员的常规警告。通常归结为以下三点</a:t>
            </a:r>
            <a:r>
              <a:rPr lang="en-US" altLang="zh-CN" sz="1600"/>
              <a:t>:</a:t>
            </a:r>
          </a:p>
          <a:p>
            <a:pPr lvl="2"/>
            <a:r>
              <a:rPr lang="en-US" altLang="zh-CN" sz="1600"/>
              <a:t>1:</a:t>
            </a:r>
            <a:r>
              <a:rPr lang="zh-CN" altLang="en-US" sz="1600"/>
              <a:t>尊重他人的隐私。</a:t>
            </a:r>
          </a:p>
          <a:p>
            <a:pPr lvl="2"/>
            <a:r>
              <a:rPr lang="en-US" altLang="zh-CN" sz="1600"/>
              <a:t>2:</a:t>
            </a:r>
            <a:r>
              <a:rPr lang="zh-CN" altLang="en-US" sz="1600"/>
              <a:t>在打字前先思考。</a:t>
            </a:r>
          </a:p>
          <a:p>
            <a:pPr lvl="2"/>
            <a:r>
              <a:rPr lang="en-US" altLang="zh-CN" sz="1600"/>
              <a:t>3:</a:t>
            </a:r>
            <a:r>
              <a:rPr lang="zh-CN" altLang="en-US" sz="1600"/>
              <a:t>权力越大，责任越大。</a:t>
            </a:r>
          </a:p>
          <a:p>
            <a:pPr lvl="2"/>
            <a:endParaRPr lang="en-US" altLang="zh-CN"/>
          </a:p>
          <a:p>
            <a:pPr lvl="2"/>
            <a:endParaRPr lang="en-US" altLang="zh-CN"/>
          </a:p>
          <a:p>
            <a:endParaRPr lang="zh-CN" altLang="en-US"/>
          </a:p>
        </p:txBody>
      </p:sp>
      <p:pic>
        <p:nvPicPr>
          <p:cNvPr id="6" name="图片 5">
            <a:extLst>
              <a:ext uri="{FF2B5EF4-FFF2-40B4-BE49-F238E27FC236}">
                <a16:creationId xmlns:a16="http://schemas.microsoft.com/office/drawing/2014/main" id="{DBE37ACB-009C-4418-A284-4D2CA4C68C01}"/>
              </a:ext>
            </a:extLst>
          </p:cNvPr>
          <p:cNvPicPr>
            <a:picLocks noChangeAspect="1"/>
          </p:cNvPicPr>
          <p:nvPr/>
        </p:nvPicPr>
        <p:blipFill>
          <a:blip r:embed="rId2"/>
          <a:stretch>
            <a:fillRect/>
          </a:stretch>
        </p:blipFill>
        <p:spPr>
          <a:xfrm>
            <a:off x="3706357" y="5661248"/>
            <a:ext cx="4824536" cy="1039541"/>
          </a:xfrm>
          <a:prstGeom prst="rect">
            <a:avLst/>
          </a:prstGeom>
        </p:spPr>
      </p:pic>
    </p:spTree>
    <p:extLst>
      <p:ext uri="{BB962C8B-B14F-4D97-AF65-F5344CB8AC3E}">
        <p14:creationId xmlns:p14="http://schemas.microsoft.com/office/powerpoint/2010/main" val="353424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060848"/>
            <a:ext cx="8388424" cy="1047757"/>
          </a:xfrm>
        </p:spPr>
        <p:txBody>
          <a:bodyPr/>
          <a:lstStyle/>
          <a:p>
            <a:r>
              <a:rPr lang="zh-CN" altLang="en-US" dirty="0"/>
              <a:t>一</a:t>
            </a:r>
            <a:r>
              <a:rPr lang="en-US" altLang="zh-CN" dirty="0"/>
              <a:t>.</a:t>
            </a:r>
            <a:r>
              <a:rPr lang="zh-CN" altLang="en-US" dirty="0"/>
              <a:t>用户、用户组和权限</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0BB22-4740-48F9-91B2-7E8973C04CE9}"/>
              </a:ext>
            </a:extLst>
          </p:cNvPr>
          <p:cNvSpPr>
            <a:spLocks noGrp="1"/>
          </p:cNvSpPr>
          <p:nvPr>
            <p:ph type="ctrTitle"/>
          </p:nvPr>
        </p:nvSpPr>
        <p:spPr/>
        <p:txBody>
          <a:bodyPr/>
          <a:lstStyle/>
          <a:p>
            <a:r>
              <a:rPr lang="zh-CN" altLang="en-US"/>
              <a:t>权限</a:t>
            </a:r>
            <a:r>
              <a:rPr lang="en-US" altLang="zh-CN"/>
              <a:t>—</a:t>
            </a:r>
            <a:r>
              <a:rPr lang="zh-CN" altLang="en-US"/>
              <a:t>普通用户的</a:t>
            </a:r>
            <a:r>
              <a:rPr lang="en-US" altLang="zh-CN"/>
              <a:t>root</a:t>
            </a:r>
            <a:r>
              <a:rPr lang="zh-CN" altLang="en-US"/>
              <a:t>权限</a:t>
            </a:r>
          </a:p>
        </p:txBody>
      </p:sp>
      <p:sp>
        <p:nvSpPr>
          <p:cNvPr id="3" name="内容占位符 2">
            <a:extLst>
              <a:ext uri="{FF2B5EF4-FFF2-40B4-BE49-F238E27FC236}">
                <a16:creationId xmlns:a16="http://schemas.microsoft.com/office/drawing/2014/main" id="{3CB344DF-5B5C-4869-8EDE-71A42BAC3AD6}"/>
              </a:ext>
            </a:extLst>
          </p:cNvPr>
          <p:cNvSpPr>
            <a:spLocks noGrp="1"/>
          </p:cNvSpPr>
          <p:nvPr>
            <p:ph sz="quarter" idx="10"/>
          </p:nvPr>
        </p:nvSpPr>
        <p:spPr>
          <a:xfrm>
            <a:off x="467545" y="1052736"/>
            <a:ext cx="8064896" cy="1923027"/>
          </a:xfrm>
        </p:spPr>
        <p:txBody>
          <a:bodyPr/>
          <a:lstStyle/>
          <a:p>
            <a:r>
              <a:rPr lang="zh-CN" altLang="en-US"/>
              <a:t>在</a:t>
            </a:r>
            <a:r>
              <a:rPr lang="en-US" altLang="zh-CN"/>
              <a:t>/etc/sudoers</a:t>
            </a:r>
            <a:r>
              <a:rPr lang="zh-CN" altLang="en-US"/>
              <a:t>文件的第</a:t>
            </a:r>
            <a:r>
              <a:rPr lang="en-US" altLang="zh-CN"/>
              <a:t>98</a:t>
            </a:r>
            <a:r>
              <a:rPr lang="zh-CN" altLang="en-US"/>
              <a:t>行下面添加用户名，例如</a:t>
            </a:r>
            <a:endParaRPr lang="en-US" altLang="zh-CN"/>
          </a:p>
          <a:p>
            <a:pPr lvl="1"/>
            <a:r>
              <a:rPr lang="en-US" altLang="zh-CN"/>
              <a:t>admin   ALL=(ALL)       ALL</a:t>
            </a:r>
          </a:p>
          <a:p>
            <a:pPr marL="457200" lvl="1" indent="0">
              <a:buNone/>
            </a:pPr>
            <a:endParaRPr lang="en-US" altLang="zh-CN"/>
          </a:p>
          <a:p>
            <a:pPr marL="457200" lvl="1" indent="0">
              <a:buNone/>
            </a:pPr>
            <a:r>
              <a:rPr lang="zh-CN" altLang="en-US"/>
              <a:t>更详细的相关知识点请参阅：</a:t>
            </a:r>
            <a:r>
              <a:rPr lang="en-US" altLang="zh-CN"/>
              <a:t>《sudo</a:t>
            </a:r>
            <a:r>
              <a:rPr lang="zh-CN" altLang="en-US"/>
              <a:t>详解</a:t>
            </a:r>
            <a:r>
              <a:rPr lang="en-US" altLang="zh-CN"/>
              <a:t>》</a:t>
            </a:r>
          </a:p>
        </p:txBody>
      </p:sp>
    </p:spTree>
    <p:extLst>
      <p:ext uri="{BB962C8B-B14F-4D97-AF65-F5344CB8AC3E}">
        <p14:creationId xmlns:p14="http://schemas.microsoft.com/office/powerpoint/2010/main" val="492083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二</a:t>
            </a:r>
            <a:r>
              <a:rPr lang="en-US" altLang="zh-CN" dirty="0"/>
              <a:t>.</a:t>
            </a:r>
            <a:r>
              <a:rPr lang="zh-CN" altLang="en-US" dirty="0"/>
              <a:t>磁盘与文件系统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磁盘物理结构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59" y="1629235"/>
            <a:ext cx="5794344" cy="5222831"/>
          </a:xfrm>
          <a:prstGeom prst="rect">
            <a:avLst/>
          </a:prstGeom>
        </p:spPr>
      </p:pic>
      <p:sp>
        <p:nvSpPr>
          <p:cNvPr id="3" name="内容占位符 2"/>
          <p:cNvSpPr>
            <a:spLocks noGrp="1"/>
          </p:cNvSpPr>
          <p:nvPr>
            <p:ph sz="quarter" idx="10"/>
          </p:nvPr>
        </p:nvSpPr>
        <p:spPr>
          <a:xfrm>
            <a:off x="467545" y="1052736"/>
            <a:ext cx="8064896" cy="1015021"/>
          </a:xfrm>
        </p:spPr>
        <p:txBody>
          <a:bodyPr/>
          <a:lstStyle/>
          <a:p>
            <a:r>
              <a:rPr lang="zh-CN" altLang="en-US" dirty="0"/>
              <a:t>磁盘的主要组成部分：</a:t>
            </a:r>
            <a:endParaRPr lang="en-US" altLang="zh-CN" dirty="0"/>
          </a:p>
          <a:p>
            <a:endParaRPr lang="zh-CN" altLang="en-US" dirty="0"/>
          </a:p>
        </p:txBody>
      </p:sp>
    </p:spTree>
    <p:extLst>
      <p:ext uri="{BB962C8B-B14F-4D97-AF65-F5344CB8AC3E}">
        <p14:creationId xmlns:p14="http://schemas.microsoft.com/office/powerpoint/2010/main" val="3777015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磁盘物理结构</a:t>
            </a:r>
          </a:p>
        </p:txBody>
      </p:sp>
      <p:sp>
        <p:nvSpPr>
          <p:cNvPr id="8" name="内容占位符 7"/>
          <p:cNvSpPr>
            <a:spLocks noGrp="1"/>
          </p:cNvSpPr>
          <p:nvPr>
            <p:ph sz="quarter" idx="10"/>
          </p:nvPr>
        </p:nvSpPr>
        <p:spPr>
          <a:xfrm>
            <a:off x="467545" y="1052736"/>
            <a:ext cx="8064896" cy="3342453"/>
          </a:xfrm>
        </p:spPr>
        <p:txBody>
          <a:bodyPr/>
          <a:lstStyle/>
          <a:p>
            <a:r>
              <a:rPr lang="zh-CN" altLang="en-US" dirty="0"/>
              <a:t>磁盘，它是由一个个盘片组成的，从盘片的结构上来看 图中的一圈圈灰色同心圆为一条条磁道，从圆心向外画直线 ，可以将磁道划分为若干个弧段，每个磁道上一个弧段被称为一个扇区（图中绿色部分）。扇区是磁盘的最小组成单 元，通常是</a:t>
            </a:r>
            <a:endParaRPr lang="en-US" altLang="zh-CN" dirty="0"/>
          </a:p>
          <a:p>
            <a:r>
              <a:rPr lang="en-US" altLang="zh-CN" dirty="0"/>
              <a:t>512</a:t>
            </a:r>
            <a:r>
              <a:rPr lang="zh-CN" altLang="en-US" dirty="0"/>
              <a:t>字节。</a:t>
            </a:r>
          </a:p>
          <a:p>
            <a:endParaRPr lang="zh-CN" altLang="en-US" dirty="0"/>
          </a:p>
        </p:txBody>
      </p:sp>
      <p:pic>
        <p:nvPicPr>
          <p:cNvPr id="5" name="图片 4" descr="扇区磁道.png"/>
          <p:cNvPicPr>
            <a:picLocks noChangeAspect="1"/>
          </p:cNvPicPr>
          <p:nvPr/>
        </p:nvPicPr>
        <p:blipFill>
          <a:blip r:embed="rId2"/>
          <a:stretch>
            <a:fillRect/>
          </a:stretch>
        </p:blipFill>
        <p:spPr>
          <a:xfrm>
            <a:off x="4211960" y="3455668"/>
            <a:ext cx="4214842" cy="3402456"/>
          </a:xfrm>
          <a:prstGeom prst="rect">
            <a:avLst/>
          </a:prstGeom>
        </p:spPr>
      </p:pic>
    </p:spTree>
    <p:extLst>
      <p:ext uri="{BB962C8B-B14F-4D97-AF65-F5344CB8AC3E}">
        <p14:creationId xmlns:p14="http://schemas.microsoft.com/office/powerpoint/2010/main" val="2597558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磁盘物理结构</a:t>
            </a:r>
          </a:p>
        </p:txBody>
      </p:sp>
      <p:sp>
        <p:nvSpPr>
          <p:cNvPr id="3" name="内容占位符 2"/>
          <p:cNvSpPr>
            <a:spLocks noGrp="1"/>
          </p:cNvSpPr>
          <p:nvPr>
            <p:ph sz="quarter" idx="10"/>
          </p:nvPr>
        </p:nvSpPr>
        <p:spPr>
          <a:xfrm>
            <a:off x="467545" y="1052736"/>
            <a:ext cx="8064896" cy="3083280"/>
          </a:xfrm>
        </p:spPr>
        <p:txBody>
          <a:bodyPr/>
          <a:lstStyle/>
          <a:p>
            <a:r>
              <a:rPr lang="zh-CN" altLang="en-US" dirty="0"/>
              <a:t>磁头（</a:t>
            </a:r>
            <a:r>
              <a:rPr lang="en-US" altLang="zh-CN" dirty="0"/>
              <a:t>head</a:t>
            </a:r>
            <a:r>
              <a:rPr lang="zh-CN" altLang="en-US" dirty="0"/>
              <a:t>） </a:t>
            </a:r>
            <a:endParaRPr lang="en-US" altLang="zh-CN" dirty="0"/>
          </a:p>
          <a:p>
            <a:r>
              <a:rPr lang="zh-CN" altLang="en-US" dirty="0"/>
              <a:t>磁道（</a:t>
            </a:r>
            <a:r>
              <a:rPr lang="en-US" altLang="zh-CN" dirty="0"/>
              <a:t>track</a:t>
            </a:r>
            <a:r>
              <a:rPr lang="zh-CN" altLang="en-US" dirty="0"/>
              <a:t>） </a:t>
            </a:r>
            <a:endParaRPr lang="en-US" altLang="zh-CN" dirty="0"/>
          </a:p>
          <a:p>
            <a:r>
              <a:rPr lang="zh-CN" altLang="en-US" dirty="0"/>
              <a:t>柱面（</a:t>
            </a:r>
            <a:r>
              <a:rPr lang="en-US" altLang="zh-CN" dirty="0"/>
              <a:t>cylinder</a:t>
            </a:r>
            <a:r>
              <a:rPr lang="zh-CN" altLang="en-US" dirty="0"/>
              <a:t>） </a:t>
            </a:r>
            <a:endParaRPr lang="en-US" altLang="zh-CN" dirty="0"/>
          </a:p>
          <a:p>
            <a:r>
              <a:rPr lang="zh-CN" altLang="en-US" dirty="0"/>
              <a:t>扇区（</a:t>
            </a:r>
            <a:r>
              <a:rPr lang="en-US" altLang="zh-CN" dirty="0"/>
              <a:t>sector</a:t>
            </a:r>
            <a:r>
              <a:rPr lang="zh-CN" altLang="en-US" dirty="0"/>
              <a:t>） </a:t>
            </a:r>
            <a:endParaRPr lang="en-US" altLang="zh-CN" dirty="0"/>
          </a:p>
          <a:p>
            <a:r>
              <a:rPr lang="zh-CN" altLang="en-US" dirty="0"/>
              <a:t>盘片（</a:t>
            </a:r>
            <a:r>
              <a:rPr lang="en-US" altLang="zh-CN" dirty="0"/>
              <a:t>platter</a:t>
            </a:r>
            <a:r>
              <a:rPr lang="zh-CN" altLang="en-US" dirty="0"/>
              <a:t>）</a:t>
            </a:r>
            <a:endParaRPr lang="en-US" altLang="zh-CN" dirty="0"/>
          </a:p>
          <a:p>
            <a:endParaRPr lang="zh-CN" altLang="en-US" dirty="0"/>
          </a:p>
        </p:txBody>
      </p:sp>
      <p:pic>
        <p:nvPicPr>
          <p:cNvPr id="5" name="图片 4" descr="磁盘物理结构.png"/>
          <p:cNvPicPr>
            <a:picLocks noChangeAspect="1"/>
          </p:cNvPicPr>
          <p:nvPr/>
        </p:nvPicPr>
        <p:blipFill>
          <a:blip r:embed="rId2"/>
          <a:stretch>
            <a:fillRect/>
          </a:stretch>
        </p:blipFill>
        <p:spPr>
          <a:xfrm>
            <a:off x="4000496" y="1357298"/>
            <a:ext cx="4457143" cy="4742857"/>
          </a:xfrm>
          <a:prstGeom prst="rect">
            <a:avLst/>
          </a:prstGeom>
        </p:spPr>
      </p:pic>
    </p:spTree>
    <p:extLst>
      <p:ext uri="{BB962C8B-B14F-4D97-AF65-F5344CB8AC3E}">
        <p14:creationId xmlns:p14="http://schemas.microsoft.com/office/powerpoint/2010/main" val="3645790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磁盘物理结构</a:t>
            </a:r>
          </a:p>
        </p:txBody>
      </p:sp>
      <p:sp>
        <p:nvSpPr>
          <p:cNvPr id="3" name="内容占位符 2"/>
          <p:cNvSpPr>
            <a:spLocks noGrp="1"/>
          </p:cNvSpPr>
          <p:nvPr>
            <p:ph sz="quarter" idx="10"/>
          </p:nvPr>
        </p:nvSpPr>
        <p:spPr>
          <a:xfrm>
            <a:off x="467545" y="1052736"/>
            <a:ext cx="8064896" cy="4918269"/>
          </a:xfrm>
        </p:spPr>
        <p:txBody>
          <a:bodyPr/>
          <a:lstStyle/>
          <a:p>
            <a:r>
              <a:rPr lang="zh-CN" altLang="en-US" dirty="0"/>
              <a:t>了解了磁盘物理组成</a:t>
            </a:r>
            <a:r>
              <a:rPr lang="en-US" altLang="zh-CN" dirty="0"/>
              <a:t>,</a:t>
            </a:r>
            <a:r>
              <a:rPr lang="zh-CN" altLang="en-US" dirty="0"/>
              <a:t>还需要了解磁盘分区是什么？ </a:t>
            </a:r>
          </a:p>
          <a:p>
            <a:pPr>
              <a:buFont typeface="微软雅黑" panose="020B0503020204020204" pitchFamily="34" charset="-122"/>
              <a:buChar char="ￚ"/>
            </a:pPr>
            <a:r>
              <a:rPr lang="zh-CN" altLang="en-US" sz="2000" dirty="0"/>
              <a:t>磁盘分区：指定分割区域起始与结束磁柱 </a:t>
            </a:r>
          </a:p>
          <a:p>
            <a:pPr>
              <a:buFont typeface="微软雅黑" panose="020B0503020204020204" pitchFamily="34" charset="-122"/>
              <a:buChar char="ￚ"/>
            </a:pPr>
            <a:r>
              <a:rPr lang="zh-CN" altLang="en-US" sz="2000" dirty="0"/>
              <a:t>磁盘存取的区域 例如</a:t>
            </a:r>
            <a:r>
              <a:rPr lang="en-US" altLang="zh-CN" sz="2000" dirty="0"/>
              <a:t>A</a:t>
            </a:r>
            <a:r>
              <a:rPr lang="zh-CN" altLang="en-US" sz="2000" dirty="0"/>
              <a:t>磁柱到</a:t>
            </a:r>
            <a:r>
              <a:rPr lang="en-US" altLang="zh-CN" sz="2000" dirty="0"/>
              <a:t>B</a:t>
            </a:r>
            <a:r>
              <a:rPr lang="zh-CN" altLang="en-US" sz="2000" dirty="0"/>
              <a:t>磁柱之间的区块，如此一来操作系统就分区是告诉操作系统，磁盘在此分割区域内可以能够知道它 可以指定区块进行文件读，写，查询等操作。 </a:t>
            </a:r>
          </a:p>
          <a:p>
            <a:pPr>
              <a:buFont typeface="微软雅黑" panose="020B0503020204020204" pitchFamily="34" charset="-122"/>
              <a:buChar char="ￚ"/>
            </a:pPr>
            <a:r>
              <a:rPr lang="zh-CN" altLang="en-US" sz="2000" dirty="0"/>
              <a:t>实际操作看看，如第一章演示过的</a:t>
            </a:r>
            <a:r>
              <a:rPr lang="en-US" altLang="zh-CN" sz="2000" dirty="0"/>
              <a:t>parted/</a:t>
            </a:r>
            <a:r>
              <a:rPr lang="en-US" altLang="zh-CN" sz="2000" dirty="0" err="1"/>
              <a:t>fdisk</a:t>
            </a:r>
            <a:r>
              <a:rPr lang="zh-CN" altLang="en-US" sz="2000" dirty="0"/>
              <a:t>。 </a:t>
            </a:r>
            <a:endParaRPr lang="en-US" altLang="zh-CN" sz="2000" dirty="0"/>
          </a:p>
          <a:p>
            <a:r>
              <a:rPr lang="zh-CN" altLang="en-US" dirty="0"/>
              <a:t>使用硬盘之前为什么需要格式化呢？ </a:t>
            </a:r>
            <a:endParaRPr lang="en-US" altLang="zh-CN" dirty="0"/>
          </a:p>
          <a:p>
            <a:r>
              <a:rPr lang="zh-CN" altLang="en-US" sz="2000" dirty="0"/>
              <a:t>因为每种操作系统所设定的文件属性</a:t>
            </a:r>
            <a:r>
              <a:rPr lang="en-US" altLang="zh-CN" sz="2000" dirty="0"/>
              <a:t>/</a:t>
            </a:r>
            <a:r>
              <a:rPr lang="zh-CN" altLang="en-US" sz="2000" dirty="0"/>
              <a:t>权限，以及存放数据的格式 有所不同</a:t>
            </a:r>
          </a:p>
          <a:p>
            <a:pPr marL="0" indent="0">
              <a:buNone/>
            </a:pPr>
            <a:endParaRPr lang="zh-CN" altLang="en-US" dirty="0"/>
          </a:p>
          <a:p>
            <a:endParaRPr lang="zh-CN" altLang="en-US" dirty="0"/>
          </a:p>
        </p:txBody>
      </p:sp>
    </p:spTree>
    <p:extLst>
      <p:ext uri="{BB962C8B-B14F-4D97-AF65-F5344CB8AC3E}">
        <p14:creationId xmlns:p14="http://schemas.microsoft.com/office/powerpoint/2010/main" val="3873373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Ext2/Ext3/Ext4</a:t>
            </a:r>
            <a:r>
              <a:rPr lang="zh-CN" altLang="en-US" dirty="0"/>
              <a:t>区别 </a:t>
            </a:r>
          </a:p>
        </p:txBody>
      </p:sp>
      <p:sp>
        <p:nvSpPr>
          <p:cNvPr id="3" name="内容占位符 2"/>
          <p:cNvSpPr>
            <a:spLocks noGrp="1"/>
          </p:cNvSpPr>
          <p:nvPr>
            <p:ph sz="quarter" idx="10"/>
          </p:nvPr>
        </p:nvSpPr>
        <p:spPr>
          <a:xfrm>
            <a:off x="467545" y="1052736"/>
            <a:ext cx="8064896" cy="5733429"/>
          </a:xfrm>
        </p:spPr>
        <p:txBody>
          <a:bodyPr/>
          <a:lstStyle/>
          <a:p>
            <a:r>
              <a:rPr lang="zh-CN" altLang="en-US" dirty="0"/>
              <a:t>这仨都是文件系统格式  </a:t>
            </a:r>
            <a:r>
              <a:rPr lang="en-US" altLang="zh-CN" dirty="0"/>
              <a:t>NTFS</a:t>
            </a:r>
            <a:r>
              <a:rPr lang="zh-CN" altLang="en-US" dirty="0"/>
              <a:t>和</a:t>
            </a:r>
            <a:r>
              <a:rPr lang="en-US" altLang="zh-CN" dirty="0"/>
              <a:t>FAT32</a:t>
            </a:r>
            <a:r>
              <a:rPr lang="zh-CN" altLang="en-US" dirty="0"/>
              <a:t> </a:t>
            </a:r>
          </a:p>
          <a:p>
            <a:r>
              <a:rPr lang="en-US" altLang="zh-CN" dirty="0"/>
              <a:t>Linux kernel</a:t>
            </a:r>
            <a:r>
              <a:rPr lang="zh-CN" altLang="en-US" dirty="0"/>
              <a:t>自</a:t>
            </a:r>
            <a:r>
              <a:rPr lang="en-US" altLang="zh-CN" dirty="0"/>
              <a:t>2.6.28</a:t>
            </a:r>
            <a:r>
              <a:rPr lang="zh-CN" altLang="en-US" dirty="0"/>
              <a:t>开始正式支持新的文件系统</a:t>
            </a:r>
            <a:r>
              <a:rPr lang="en-US" altLang="zh-CN" dirty="0"/>
              <a:t>Ext4 </a:t>
            </a:r>
            <a:endParaRPr lang="zh-CN" altLang="en-US" dirty="0"/>
          </a:p>
          <a:p>
            <a:r>
              <a:rPr lang="en-US" altLang="zh-CN" dirty="0"/>
              <a:t>Ext4</a:t>
            </a:r>
            <a:r>
              <a:rPr lang="zh-CN" altLang="en-US" dirty="0"/>
              <a:t>是</a:t>
            </a:r>
            <a:r>
              <a:rPr lang="en-US" altLang="zh-CN" dirty="0"/>
              <a:t>Ext3</a:t>
            </a:r>
            <a:r>
              <a:rPr lang="zh-CN" altLang="en-US" dirty="0"/>
              <a:t>的改进版，修改了</a:t>
            </a:r>
            <a:r>
              <a:rPr lang="en-US" altLang="zh-CN" dirty="0"/>
              <a:t>Ext3</a:t>
            </a:r>
            <a:r>
              <a:rPr lang="zh-CN" altLang="en-US" dirty="0"/>
              <a:t>中部分重要的数据结构。</a:t>
            </a:r>
            <a:endParaRPr lang="en-US" altLang="zh-CN" dirty="0"/>
          </a:p>
          <a:p>
            <a:r>
              <a:rPr lang="en-US" altLang="zh-CN"/>
              <a:t>Ext3</a:t>
            </a:r>
            <a:r>
              <a:rPr lang="zh-CN" altLang="en-US" dirty="0"/>
              <a:t>对</a:t>
            </a:r>
            <a:r>
              <a:rPr lang="en-US" altLang="zh-CN" dirty="0"/>
              <a:t>Ext2</a:t>
            </a:r>
            <a:r>
              <a:rPr lang="zh-CN" altLang="en-US" dirty="0"/>
              <a:t>，只是增加了一个日志功能而已。</a:t>
            </a:r>
            <a:r>
              <a:rPr lang="en-US" altLang="zh-CN" dirty="0"/>
              <a:t>Ext4</a:t>
            </a:r>
            <a:r>
              <a:rPr lang="zh-CN" altLang="en-US" dirty="0"/>
              <a:t>可以提供更佳的性能和可靠性，还有更为丰富的功能，更大的文件系统和更大的文件。 </a:t>
            </a:r>
          </a:p>
          <a:p>
            <a:pPr lvl="1">
              <a:buFont typeface="微软雅黑" panose="020B0503020204020204" pitchFamily="34" charset="-122"/>
              <a:buChar char="ￚ"/>
            </a:pPr>
            <a:r>
              <a:rPr lang="zh-CN" altLang="en-US" sz="1800" dirty="0"/>
              <a:t>较之</a:t>
            </a:r>
            <a:r>
              <a:rPr lang="en-US" altLang="zh-CN" sz="1800" dirty="0"/>
              <a:t>Ext3</a:t>
            </a:r>
            <a:r>
              <a:rPr lang="zh-CN" altLang="en-US" sz="1800" dirty="0"/>
              <a:t>所支持的最大</a:t>
            </a:r>
            <a:r>
              <a:rPr lang="en-US" altLang="zh-CN" sz="1800" dirty="0"/>
              <a:t>16TB</a:t>
            </a:r>
            <a:r>
              <a:rPr lang="zh-CN" altLang="en-US" sz="1800" dirty="0"/>
              <a:t>文件系统和最大</a:t>
            </a:r>
            <a:r>
              <a:rPr lang="en-US" altLang="zh-CN" sz="1800" dirty="0"/>
              <a:t>2TB</a:t>
            </a:r>
            <a:r>
              <a:rPr lang="zh-CN" altLang="en-US" sz="1800" dirty="0"/>
              <a:t>文件，</a:t>
            </a:r>
            <a:r>
              <a:rPr lang="en-US" altLang="zh-CN" sz="1800" dirty="0"/>
              <a:t>Ext4</a:t>
            </a:r>
            <a:r>
              <a:rPr lang="zh-CN" altLang="en-US" sz="1800" dirty="0"/>
              <a:t>分别 支持</a:t>
            </a:r>
            <a:r>
              <a:rPr lang="en-US" altLang="zh-CN" sz="1800" dirty="0"/>
              <a:t>1EB</a:t>
            </a:r>
            <a:r>
              <a:rPr lang="zh-CN" altLang="en-US" sz="1800" dirty="0"/>
              <a:t>（</a:t>
            </a:r>
            <a:r>
              <a:rPr lang="en-US" altLang="zh-CN" sz="1800" dirty="0"/>
              <a:t>1,048,576TB</a:t>
            </a:r>
            <a:r>
              <a:rPr lang="zh-CN" altLang="en-US" sz="1800" dirty="0"/>
              <a:t>，</a:t>
            </a:r>
            <a:r>
              <a:rPr lang="en-US" altLang="zh-CN" sz="1800" dirty="0"/>
              <a:t>1EB=1024PB</a:t>
            </a:r>
            <a:r>
              <a:rPr lang="zh-CN" altLang="en-US" sz="1800" dirty="0"/>
              <a:t>，</a:t>
            </a:r>
            <a:r>
              <a:rPr lang="en-US" altLang="zh-CN" sz="1800" dirty="0"/>
              <a:t>1PB=1024TB</a:t>
            </a:r>
            <a:r>
              <a:rPr lang="zh-CN" altLang="en-US" sz="1800" dirty="0"/>
              <a:t>）的文件系统，以及</a:t>
            </a:r>
            <a:r>
              <a:rPr lang="en-US" altLang="zh-CN" sz="1800" dirty="0"/>
              <a:t>16TB</a:t>
            </a:r>
            <a:r>
              <a:rPr lang="zh-CN" altLang="en-US" sz="1800" dirty="0"/>
              <a:t>的</a:t>
            </a:r>
            <a:r>
              <a:rPr lang="zh-CN" altLang="en-US" sz="1800"/>
              <a:t>文件。 </a:t>
            </a:r>
            <a:endParaRPr lang="en-US" altLang="zh-CN" sz="1800"/>
          </a:p>
          <a:p>
            <a:r>
              <a:rPr lang="zh-CN" altLang="en-US" b="1"/>
              <a:t>无限数量的子目录 </a:t>
            </a:r>
          </a:p>
          <a:p>
            <a:pPr lvl="1">
              <a:buFont typeface="微软雅黑" panose="020B0503020204020204" pitchFamily="34" charset="-122"/>
              <a:buChar char="ￚ"/>
            </a:pPr>
            <a:r>
              <a:rPr lang="en-US" altLang="zh-CN" sz="1600"/>
              <a:t>Ext3</a:t>
            </a:r>
            <a:r>
              <a:rPr lang="zh-CN" altLang="en-US" sz="1600"/>
              <a:t>只支持</a:t>
            </a:r>
            <a:r>
              <a:rPr lang="en-US" altLang="zh-CN" sz="1600"/>
              <a:t>32,000</a:t>
            </a:r>
            <a:r>
              <a:rPr lang="zh-CN" altLang="en-US" sz="1600"/>
              <a:t>个子目录，而</a:t>
            </a:r>
            <a:r>
              <a:rPr lang="en-US" altLang="zh-CN" sz="1600"/>
              <a:t>Ext4</a:t>
            </a:r>
            <a:r>
              <a:rPr lang="zh-CN" altLang="en-US" sz="1600"/>
              <a:t>支持理论值的无限数量的子目录</a:t>
            </a:r>
            <a:endParaRPr lang="en-US" altLang="zh-CN" sz="1600"/>
          </a:p>
          <a:p>
            <a:pPr marL="457200" lvl="1" indent="0">
              <a:buNone/>
            </a:pPr>
            <a:endParaRPr lang="zh-CN" altLang="en-US" sz="1800" dirty="0"/>
          </a:p>
        </p:txBody>
      </p:sp>
    </p:spTree>
    <p:extLst>
      <p:ext uri="{BB962C8B-B14F-4D97-AF65-F5344CB8AC3E}">
        <p14:creationId xmlns:p14="http://schemas.microsoft.com/office/powerpoint/2010/main" val="3123789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Ext2/Ext3/Ext4</a:t>
            </a:r>
            <a:r>
              <a:rPr lang="zh-CN" altLang="en-US" dirty="0"/>
              <a:t>区别 </a:t>
            </a:r>
          </a:p>
        </p:txBody>
      </p:sp>
      <p:sp>
        <p:nvSpPr>
          <p:cNvPr id="3" name="内容占位符 2"/>
          <p:cNvSpPr>
            <a:spLocks noGrp="1"/>
          </p:cNvSpPr>
          <p:nvPr>
            <p:ph sz="quarter" idx="10"/>
          </p:nvPr>
        </p:nvSpPr>
        <p:spPr>
          <a:xfrm>
            <a:off x="467544" y="1052736"/>
            <a:ext cx="8676455" cy="3268587"/>
          </a:xfrm>
        </p:spPr>
        <p:txBody>
          <a:bodyPr/>
          <a:lstStyle/>
          <a:p>
            <a:r>
              <a:rPr lang="zh-CN" altLang="en-US" b="1" dirty="0"/>
              <a:t>延迟分配 </a:t>
            </a:r>
          </a:p>
          <a:p>
            <a:pPr>
              <a:buFont typeface="微软雅黑" panose="020B0503020204020204" pitchFamily="34" charset="-122"/>
              <a:buChar char="ￚ"/>
            </a:pPr>
            <a:r>
              <a:rPr lang="en-US" altLang="zh-CN" sz="1800" dirty="0"/>
              <a:t>Ext3</a:t>
            </a:r>
            <a:r>
              <a:rPr lang="zh-CN" altLang="en-US" sz="1800" dirty="0"/>
              <a:t>的数据块分配策略是尽快分配，而</a:t>
            </a:r>
            <a:r>
              <a:rPr lang="en-US" altLang="zh-CN" sz="1800" dirty="0"/>
              <a:t>Ext4</a:t>
            </a:r>
            <a:r>
              <a:rPr lang="zh-CN" altLang="en-US" sz="1800" dirty="0"/>
              <a:t>是尽可能地延迟分配</a:t>
            </a:r>
            <a:r>
              <a:rPr lang="zh-CN" altLang="en-US" sz="1800"/>
              <a:t>，直 到</a:t>
            </a:r>
            <a:r>
              <a:rPr lang="zh-CN" altLang="en-US" sz="1800" dirty="0"/>
              <a:t>文件在</a:t>
            </a:r>
            <a:r>
              <a:rPr lang="en-US" altLang="zh-CN" sz="1800" dirty="0"/>
              <a:t>cache</a:t>
            </a:r>
            <a:r>
              <a:rPr lang="zh-CN" altLang="en-US" sz="1800" dirty="0"/>
              <a:t>中写完才开始分配数据块并写入磁盘。 </a:t>
            </a:r>
          </a:p>
          <a:p>
            <a:pPr>
              <a:buFont typeface="微软雅黑" panose="020B0503020204020204" pitchFamily="34" charset="-122"/>
              <a:buChar char="ￚ"/>
            </a:pPr>
            <a:r>
              <a:rPr lang="zh-CN" altLang="en-US" sz="1800" dirty="0"/>
              <a:t>如此能优化整个文件的数据块分配，显著提升性能。 </a:t>
            </a:r>
          </a:p>
          <a:p>
            <a:r>
              <a:rPr lang="zh-CN" altLang="en-US" b="1" dirty="0"/>
              <a:t>快速</a:t>
            </a:r>
            <a:r>
              <a:rPr lang="en-US" altLang="zh-CN" b="1" dirty="0" err="1"/>
              <a:t>fsck</a:t>
            </a:r>
            <a:r>
              <a:rPr lang="zh-CN" altLang="en-US" b="1" dirty="0"/>
              <a:t>（文件系统检查） </a:t>
            </a:r>
          </a:p>
          <a:p>
            <a:pPr>
              <a:buFont typeface="微软雅黑" panose="020B0503020204020204" pitchFamily="34" charset="-122"/>
              <a:buChar char="ￚ"/>
            </a:pPr>
            <a:r>
              <a:rPr lang="zh-CN" altLang="en-US" sz="1800" dirty="0"/>
              <a:t>老的</a:t>
            </a:r>
            <a:r>
              <a:rPr lang="en-US" altLang="zh-CN" sz="1800" dirty="0" err="1"/>
              <a:t>fsck</a:t>
            </a:r>
            <a:r>
              <a:rPr lang="zh-CN" altLang="en-US" sz="1800" dirty="0"/>
              <a:t>会很慢，因为它要检查所</a:t>
            </a:r>
            <a:r>
              <a:rPr lang="zh-CN" altLang="en-US" sz="1800"/>
              <a:t>有的索引节点</a:t>
            </a:r>
            <a:r>
              <a:rPr lang="en-US" altLang="zh-CN" sz="1800"/>
              <a:t>(inode) </a:t>
            </a:r>
            <a:endParaRPr lang="zh-CN" altLang="en-US" sz="1800" dirty="0"/>
          </a:p>
          <a:p>
            <a:pPr>
              <a:buFont typeface="微软雅黑" panose="020B0503020204020204" pitchFamily="34" charset="-122"/>
              <a:buChar char="ￚ"/>
            </a:pPr>
            <a:r>
              <a:rPr lang="en-US" altLang="zh-CN" sz="1800" dirty="0"/>
              <a:t>Ext4</a:t>
            </a:r>
            <a:r>
              <a:rPr lang="zh-CN" altLang="en-US" sz="1800" dirty="0"/>
              <a:t>给每个</a:t>
            </a:r>
            <a:r>
              <a:rPr lang="zh-CN" altLang="en-US" sz="1800"/>
              <a:t>组的索引节点表中添加</a:t>
            </a:r>
            <a:r>
              <a:rPr lang="zh-CN" altLang="en-US" sz="1800" dirty="0"/>
              <a:t>了一份</a:t>
            </a:r>
            <a:r>
              <a:rPr lang="zh-CN" altLang="en-US" sz="1800"/>
              <a:t>未使用</a:t>
            </a:r>
            <a:r>
              <a:rPr lang="en-US" altLang="zh-CN" sz="1800"/>
              <a:t>inode</a:t>
            </a:r>
            <a:r>
              <a:rPr lang="zh-CN" altLang="en-US" sz="1800"/>
              <a:t>的</a:t>
            </a:r>
            <a:r>
              <a:rPr lang="zh-CN" altLang="en-US" sz="1800" dirty="0"/>
              <a:t>列表</a:t>
            </a:r>
            <a:r>
              <a:rPr lang="zh-CN" altLang="en-US" sz="1800"/>
              <a:t>，执行</a:t>
            </a:r>
            <a:r>
              <a:rPr lang="en-US" altLang="zh-CN" sz="1800"/>
              <a:t>fsck</a:t>
            </a:r>
            <a:r>
              <a:rPr lang="zh-CN" altLang="en-US" sz="1800" dirty="0"/>
              <a:t>就可以跳过它们而只去检查那些在</a:t>
            </a:r>
            <a:r>
              <a:rPr lang="zh-CN" altLang="en-US" sz="1800"/>
              <a:t>用的索引节点。 </a:t>
            </a:r>
            <a:endParaRPr lang="zh-CN" altLang="en-US" sz="1800" dirty="0"/>
          </a:p>
        </p:txBody>
      </p:sp>
    </p:spTree>
    <p:extLst>
      <p:ext uri="{BB962C8B-B14F-4D97-AF65-F5344CB8AC3E}">
        <p14:creationId xmlns:p14="http://schemas.microsoft.com/office/powerpoint/2010/main" val="3336274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Ext2/Ext3/Ext4</a:t>
            </a:r>
            <a:r>
              <a:rPr lang="zh-CN" altLang="en-US" dirty="0"/>
              <a:t>区别 </a:t>
            </a:r>
          </a:p>
        </p:txBody>
      </p:sp>
      <p:sp>
        <p:nvSpPr>
          <p:cNvPr id="3" name="内容占位符 2"/>
          <p:cNvSpPr>
            <a:spLocks noGrp="1"/>
          </p:cNvSpPr>
          <p:nvPr>
            <p:ph sz="quarter" idx="10"/>
          </p:nvPr>
        </p:nvSpPr>
        <p:spPr>
          <a:xfrm>
            <a:off x="467545" y="1052736"/>
            <a:ext cx="8064896" cy="2505301"/>
          </a:xfrm>
        </p:spPr>
        <p:txBody>
          <a:bodyPr/>
          <a:lstStyle/>
          <a:p>
            <a:r>
              <a:rPr lang="zh-CN" altLang="en-US" dirty="0"/>
              <a:t>持久预分配（</a:t>
            </a:r>
            <a:r>
              <a:rPr lang="en-US" altLang="zh-CN" dirty="0" err="1"/>
              <a:t>Persistentpreallocation</a:t>
            </a:r>
            <a:r>
              <a:rPr lang="zh-CN" altLang="en-US" dirty="0"/>
              <a:t>）</a:t>
            </a:r>
            <a:endParaRPr lang="en-US" altLang="zh-CN" dirty="0"/>
          </a:p>
          <a:p>
            <a:pPr>
              <a:buFont typeface="微软雅黑" panose="020B0503020204020204" pitchFamily="34" charset="-122"/>
              <a:buChar char="ￚ"/>
            </a:pPr>
            <a:r>
              <a:rPr lang="en-US" altLang="zh-CN" sz="2000" dirty="0"/>
              <a:t>P2P</a:t>
            </a:r>
            <a:r>
              <a:rPr lang="zh-CN" altLang="en-US" sz="2000" dirty="0"/>
              <a:t>软件为了保证下载文件有足够的空间存放，常常会预先创建 一个与所下载文件大小相同的空文件，以免未来的数小时或数天 之内磁盘空间不足导致下载失败。</a:t>
            </a:r>
            <a:r>
              <a:rPr lang="en-US" altLang="zh-CN" sz="2000" dirty="0"/>
              <a:t>Ext4</a:t>
            </a:r>
            <a:r>
              <a:rPr lang="zh-CN" altLang="en-US" sz="2000" dirty="0"/>
              <a:t>在文件系统层面实现了持久预分配并提供相应的</a:t>
            </a:r>
            <a:r>
              <a:rPr lang="en-US" altLang="zh-CN" sz="2000" dirty="0"/>
              <a:t>API</a:t>
            </a:r>
            <a:r>
              <a:rPr lang="zh-CN" altLang="en-US" sz="2000" dirty="0"/>
              <a:t>，比应用软件自己实现更有效率。 </a:t>
            </a:r>
          </a:p>
          <a:p>
            <a:pPr>
              <a:buFont typeface="微软雅黑" panose="020B0503020204020204" pitchFamily="34" charset="-122"/>
              <a:buChar char="ￚ"/>
            </a:pPr>
            <a:endParaRPr lang="zh-CN" altLang="en-US" sz="2000" dirty="0"/>
          </a:p>
        </p:txBody>
      </p:sp>
      <p:pic>
        <p:nvPicPr>
          <p:cNvPr id="4" name="图片 3">
            <a:extLst>
              <a:ext uri="{FF2B5EF4-FFF2-40B4-BE49-F238E27FC236}">
                <a16:creationId xmlns:a16="http://schemas.microsoft.com/office/drawing/2014/main" id="{0B39A817-C0AE-4552-A659-AB50202D2D18}"/>
              </a:ext>
            </a:extLst>
          </p:cNvPr>
          <p:cNvPicPr>
            <a:picLocks noChangeAspect="1"/>
          </p:cNvPicPr>
          <p:nvPr/>
        </p:nvPicPr>
        <p:blipFill>
          <a:blip r:embed="rId2"/>
          <a:stretch>
            <a:fillRect/>
          </a:stretch>
        </p:blipFill>
        <p:spPr>
          <a:xfrm>
            <a:off x="477477" y="3313001"/>
            <a:ext cx="8684165" cy="648072"/>
          </a:xfrm>
          <a:prstGeom prst="rect">
            <a:avLst/>
          </a:prstGeom>
        </p:spPr>
      </p:pic>
    </p:spTree>
    <p:extLst>
      <p:ext uri="{BB962C8B-B14F-4D97-AF65-F5344CB8AC3E}">
        <p14:creationId xmlns:p14="http://schemas.microsoft.com/office/powerpoint/2010/main" val="2420951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Swap</a:t>
            </a:r>
            <a:r>
              <a:rPr lang="zh-CN" altLang="en-US" dirty="0"/>
              <a:t>介绍</a:t>
            </a:r>
          </a:p>
        </p:txBody>
      </p:sp>
      <p:sp>
        <p:nvSpPr>
          <p:cNvPr id="3" name="内容占位符 2"/>
          <p:cNvSpPr>
            <a:spLocks noGrp="1"/>
          </p:cNvSpPr>
          <p:nvPr>
            <p:ph sz="quarter" idx="10"/>
          </p:nvPr>
        </p:nvSpPr>
        <p:spPr>
          <a:xfrm>
            <a:off x="467545" y="1052736"/>
            <a:ext cx="8064896" cy="4997778"/>
          </a:xfrm>
        </p:spPr>
        <p:txBody>
          <a:bodyPr/>
          <a:lstStyle/>
          <a:p>
            <a:r>
              <a:rPr lang="en-US" altLang="zh-CN" dirty="0"/>
              <a:t>Swap</a:t>
            </a:r>
            <a:r>
              <a:rPr lang="zh-CN" altLang="en-US" dirty="0"/>
              <a:t>（交换分区）概述 </a:t>
            </a:r>
          </a:p>
          <a:p>
            <a:pPr>
              <a:buFont typeface="微软雅黑" panose="020B0503020204020204" pitchFamily="34" charset="-122"/>
              <a:buChar char="ￚ"/>
            </a:pPr>
            <a:r>
              <a:rPr lang="zh-CN" altLang="en-US" sz="2000" dirty="0"/>
              <a:t>使用磁盘存储内存不够而“溢出来”的内容</a:t>
            </a:r>
            <a:r>
              <a:rPr lang="en-US" altLang="zh-CN" sz="2000" dirty="0"/>
              <a:t>(</a:t>
            </a:r>
            <a:r>
              <a:rPr lang="zh-CN" altLang="en-US" sz="2000" dirty="0"/>
              <a:t>拿硬盘空间来存储内存“溢出”的数据）。</a:t>
            </a:r>
          </a:p>
          <a:p>
            <a:pPr>
              <a:buFont typeface="微软雅黑" panose="020B0503020204020204" pitchFamily="34" charset="-122"/>
              <a:buChar char="ￚ"/>
            </a:pPr>
            <a:r>
              <a:rPr lang="zh-CN" altLang="en-US" sz="2000" dirty="0"/>
              <a:t>当系统的物理内存不够用的时候，就需要将物理内存中的一部分 空间释放出来，以供当前运行的程序使用。 </a:t>
            </a:r>
          </a:p>
          <a:p>
            <a:pPr>
              <a:buFont typeface="微软雅黑" panose="020B0503020204020204" pitchFamily="34" charset="-122"/>
              <a:buChar char="ￚ"/>
            </a:pPr>
            <a:r>
              <a:rPr lang="zh-CN" altLang="en-US" sz="2000" dirty="0"/>
              <a:t>最容易成为被释放的对象：一些很长时间没有什么操作的程序。 </a:t>
            </a:r>
            <a:r>
              <a:rPr lang="en-US" altLang="zh-CN" sz="2000" dirty="0"/>
              <a:t>–</a:t>
            </a:r>
            <a:r>
              <a:rPr lang="zh-CN" altLang="en-US" sz="2000" dirty="0"/>
              <a:t>被 保存到</a:t>
            </a:r>
            <a:r>
              <a:rPr lang="en-US" altLang="zh-CN" sz="2000" dirty="0"/>
              <a:t>Swap</a:t>
            </a:r>
            <a:r>
              <a:rPr lang="zh-CN" altLang="en-US" sz="2000" dirty="0"/>
              <a:t>空间中。等到那些被换出的程序要继续运行时，再从</a:t>
            </a:r>
            <a:r>
              <a:rPr lang="en-US" altLang="zh-CN" sz="2000" dirty="0"/>
              <a:t>Swap</a:t>
            </a:r>
            <a:r>
              <a:rPr lang="zh-CN" altLang="en-US" sz="2000" dirty="0"/>
              <a:t>中恢复保存的数据到内存中。 </a:t>
            </a:r>
          </a:p>
          <a:p>
            <a:pPr>
              <a:buFont typeface="微软雅黑" panose="020B0503020204020204" pitchFamily="34" charset="-122"/>
              <a:buChar char="ￚ"/>
            </a:pPr>
            <a:r>
              <a:rPr lang="zh-CN" altLang="en-US" sz="2000" dirty="0"/>
              <a:t>一般来说可以按照如下规则设置</a:t>
            </a:r>
            <a:r>
              <a:rPr lang="en-US" altLang="zh-CN" sz="2000" dirty="0"/>
              <a:t>swap</a:t>
            </a:r>
            <a:r>
              <a:rPr lang="zh-CN" altLang="en-US" sz="2000" dirty="0"/>
              <a:t>大小： </a:t>
            </a:r>
          </a:p>
          <a:p>
            <a:pPr marL="0" indent="0">
              <a:buNone/>
            </a:pPr>
            <a:r>
              <a:rPr lang="en-US" altLang="zh-CN" sz="2000" dirty="0"/>
              <a:t>     •8G</a:t>
            </a:r>
            <a:r>
              <a:rPr lang="zh-CN" altLang="en-US" sz="2000" dirty="0"/>
              <a:t>以内的物理内存，</a:t>
            </a:r>
            <a:r>
              <a:rPr lang="en-US" altLang="zh-CN" sz="2000" dirty="0"/>
              <a:t>SWAP </a:t>
            </a:r>
            <a:r>
              <a:rPr lang="zh-CN" altLang="en-US" sz="2000" dirty="0"/>
              <a:t>设置为内存的</a:t>
            </a:r>
            <a:r>
              <a:rPr lang="en-US" altLang="zh-CN" sz="2000" dirty="0"/>
              <a:t>2</a:t>
            </a:r>
            <a:r>
              <a:rPr lang="zh-CN" altLang="en-US" sz="2000" dirty="0"/>
              <a:t>倍。 </a:t>
            </a:r>
          </a:p>
          <a:p>
            <a:pPr marL="0" indent="0">
              <a:buNone/>
            </a:pPr>
            <a:r>
              <a:rPr lang="en-US" altLang="zh-CN" sz="2000" dirty="0"/>
              <a:t>     •8G-16G</a:t>
            </a:r>
            <a:r>
              <a:rPr lang="zh-CN" altLang="en-US" sz="2000" dirty="0"/>
              <a:t>以内的的物理内存，</a:t>
            </a:r>
            <a:r>
              <a:rPr lang="en-US" altLang="zh-CN" sz="2000" dirty="0"/>
              <a:t>SWAP </a:t>
            </a:r>
            <a:r>
              <a:rPr lang="zh-CN" altLang="en-US" sz="2000" dirty="0"/>
              <a:t>等于内存大小或者设置为</a:t>
            </a:r>
            <a:r>
              <a:rPr lang="en-US" altLang="zh-CN" sz="2000" dirty="0"/>
              <a:t>8G</a:t>
            </a:r>
            <a:r>
              <a:rPr lang="zh-CN" altLang="en-US" sz="2000" dirty="0"/>
              <a:t>。 </a:t>
            </a:r>
          </a:p>
          <a:p>
            <a:pPr marL="0" indent="0">
              <a:buNone/>
            </a:pPr>
            <a:r>
              <a:rPr lang="en-US" altLang="zh-CN" sz="2000" dirty="0"/>
              <a:t>     •16G-256G </a:t>
            </a:r>
            <a:r>
              <a:rPr lang="zh-CN" altLang="en-US" sz="2000" dirty="0"/>
              <a:t>的物理内存，</a:t>
            </a:r>
            <a:r>
              <a:rPr lang="en-US" altLang="zh-CN" sz="2000" dirty="0"/>
              <a:t>SWAP </a:t>
            </a:r>
            <a:r>
              <a:rPr lang="zh-CN" altLang="en-US" sz="2000" dirty="0"/>
              <a:t>设置为实际内存的</a:t>
            </a:r>
            <a:r>
              <a:rPr lang="en-US" altLang="zh-CN" sz="2000" dirty="0"/>
              <a:t>1/2</a:t>
            </a:r>
            <a:r>
              <a:rPr lang="zh-CN" altLang="en-US" sz="2000" dirty="0"/>
              <a:t>即可。 </a:t>
            </a:r>
          </a:p>
        </p:txBody>
      </p:sp>
    </p:spTree>
    <p:extLst>
      <p:ext uri="{BB962C8B-B14F-4D97-AF65-F5344CB8AC3E}">
        <p14:creationId xmlns:p14="http://schemas.microsoft.com/office/powerpoint/2010/main" val="122114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用户身份与用户组记录的文件</a:t>
            </a:r>
            <a:endParaRPr lang="zh-CN" altLang="en-US" dirty="0"/>
          </a:p>
        </p:txBody>
      </p:sp>
      <p:sp>
        <p:nvSpPr>
          <p:cNvPr id="3" name="内容占位符 2"/>
          <p:cNvSpPr>
            <a:spLocks noGrp="1"/>
          </p:cNvSpPr>
          <p:nvPr>
            <p:ph sz="quarter" idx="10"/>
          </p:nvPr>
        </p:nvSpPr>
        <p:spPr>
          <a:xfrm>
            <a:off x="467545" y="1052736"/>
            <a:ext cx="8064896" cy="3650230"/>
          </a:xfrm>
        </p:spPr>
        <p:txBody>
          <a:bodyPr/>
          <a:lstStyle/>
          <a:p>
            <a:r>
              <a:rPr lang="zh-CN" altLang="zh-CN" sz="1800" dirty="0"/>
              <a:t>在</a:t>
            </a:r>
            <a:r>
              <a:rPr lang="en-US" altLang="zh-CN" sz="1800" dirty="0"/>
              <a:t>Linux</a:t>
            </a:r>
            <a:r>
              <a:rPr lang="zh-CN" altLang="zh-CN" sz="1800" dirty="0"/>
              <a:t>系统当中</a:t>
            </a:r>
            <a:r>
              <a:rPr lang="en-US" altLang="zh-CN" sz="1800" dirty="0"/>
              <a:t>,</a:t>
            </a:r>
            <a:r>
              <a:rPr lang="zh-CN" altLang="zh-CN" sz="1800" dirty="0"/>
              <a:t>默认情况下所有的系统上的账号信息都记录在</a:t>
            </a:r>
            <a:r>
              <a:rPr lang="en-US" altLang="zh-CN" sz="1800" dirty="0"/>
              <a:t>/</a:t>
            </a:r>
            <a:r>
              <a:rPr lang="en-US" altLang="zh-CN" sz="1800" dirty="0" err="1"/>
              <a:t>etc</a:t>
            </a:r>
            <a:r>
              <a:rPr lang="en-US" altLang="zh-CN" sz="1800" dirty="0"/>
              <a:t>/</a:t>
            </a:r>
            <a:r>
              <a:rPr lang="en-US" altLang="zh-CN" sz="1800" dirty="0" err="1"/>
              <a:t>passwd</a:t>
            </a:r>
            <a:r>
              <a:rPr lang="zh-CN" altLang="zh-CN" sz="1800" dirty="0"/>
              <a:t>这个文件内</a:t>
            </a:r>
            <a:r>
              <a:rPr lang="en-US" altLang="zh-CN" sz="1800" dirty="0"/>
              <a:t>(</a:t>
            </a:r>
            <a:r>
              <a:rPr lang="zh-CN" altLang="zh-CN" sz="1800" dirty="0"/>
              <a:t>包括</a:t>
            </a:r>
            <a:r>
              <a:rPr lang="en-US" altLang="zh-CN" sz="1800" dirty="0"/>
              <a:t>root</a:t>
            </a:r>
            <a:r>
              <a:rPr lang="zh-CN" altLang="zh-CN" sz="1800" dirty="0"/>
              <a:t>用户</a:t>
            </a:r>
            <a:r>
              <a:rPr lang="en-US" altLang="zh-CN" sz="1800" dirty="0"/>
              <a:t>)</a:t>
            </a:r>
            <a:r>
              <a:rPr lang="zh-CN" altLang="zh-CN" sz="1800" dirty="0"/>
              <a:t>。而个人密码记录在</a:t>
            </a:r>
            <a:r>
              <a:rPr lang="en-US" altLang="zh-CN" sz="1800" dirty="0"/>
              <a:t>/</a:t>
            </a:r>
            <a:r>
              <a:rPr lang="en-US" altLang="zh-CN" sz="1800" dirty="0" err="1"/>
              <a:t>etc</a:t>
            </a:r>
            <a:r>
              <a:rPr lang="en-US" altLang="zh-CN" sz="1800" dirty="0"/>
              <a:t>/shadow</a:t>
            </a:r>
            <a:r>
              <a:rPr lang="zh-CN" altLang="zh-CN" sz="1800" dirty="0"/>
              <a:t>这个文件内。所有</a:t>
            </a:r>
            <a:r>
              <a:rPr lang="en-US" altLang="zh-CN" sz="1800" dirty="0"/>
              <a:t>Linux</a:t>
            </a:r>
            <a:r>
              <a:rPr lang="zh-CN" altLang="zh-CN" sz="1800" dirty="0"/>
              <a:t>的组名都记录在</a:t>
            </a:r>
            <a:r>
              <a:rPr lang="en-US" altLang="zh-CN" sz="1800" dirty="0"/>
              <a:t>/</a:t>
            </a:r>
            <a:r>
              <a:rPr lang="en-US" altLang="zh-CN" sz="1800" dirty="0" err="1"/>
              <a:t>etc</a:t>
            </a:r>
            <a:r>
              <a:rPr lang="en-US" altLang="zh-CN" sz="1800" dirty="0"/>
              <a:t>/group</a:t>
            </a:r>
            <a:r>
              <a:rPr lang="zh-CN" altLang="zh-CN" sz="1800" dirty="0"/>
              <a:t>内。这三个文件非常重要</a:t>
            </a:r>
            <a:r>
              <a:rPr lang="en-US" altLang="zh-CN" sz="1800" dirty="0"/>
              <a:t>,</a:t>
            </a:r>
            <a:r>
              <a:rPr lang="zh-CN" altLang="zh-CN" sz="1800" dirty="0"/>
              <a:t>不要轻易做变动。在后续内容中</a:t>
            </a:r>
            <a:r>
              <a:rPr lang="en-US" altLang="zh-CN" sz="1800" dirty="0"/>
              <a:t>,</a:t>
            </a:r>
            <a:r>
              <a:rPr lang="zh-CN" altLang="zh-CN" sz="1800" dirty="0"/>
              <a:t>我们还会详细做介绍。</a:t>
            </a:r>
          </a:p>
          <a:p>
            <a:r>
              <a:rPr lang="zh-CN" altLang="zh-CN" sz="1800" dirty="0"/>
              <a:t>综上</a:t>
            </a:r>
            <a:r>
              <a:rPr lang="en-US" altLang="zh-CN" sz="1800" dirty="0"/>
              <a:t>,</a:t>
            </a:r>
            <a:r>
              <a:rPr lang="zh-CN" altLang="zh-CN" sz="1800" dirty="0"/>
              <a:t>用户身份与用户组的概念</a:t>
            </a:r>
            <a:r>
              <a:rPr lang="en-US" altLang="zh-CN" sz="1800" dirty="0"/>
              <a:t>,</a:t>
            </a:r>
            <a:r>
              <a:rPr lang="zh-CN" altLang="zh-CN" sz="1800" dirty="0"/>
              <a:t>能够帮助我们的</a:t>
            </a:r>
            <a:r>
              <a:rPr lang="en-US" altLang="zh-CN" sz="1800" dirty="0"/>
              <a:t>Linux</a:t>
            </a:r>
            <a:r>
              <a:rPr lang="zh-CN" altLang="zh-CN" sz="1800" dirty="0"/>
              <a:t>多任务环境变得更为容易管理。</a:t>
            </a:r>
            <a:endParaRPr lang="en-US" altLang="zh-CN" sz="1800" dirty="0"/>
          </a:p>
          <a:p>
            <a:r>
              <a:rPr lang="zh-CN" altLang="zh-CN" sz="1800" dirty="0"/>
              <a:t>实现用户账号的管理，要完成的工作主要有如下几个方面：</a:t>
            </a:r>
          </a:p>
          <a:p>
            <a:pPr lvl="1"/>
            <a:r>
              <a:rPr lang="zh-CN" altLang="zh-CN" sz="1600" dirty="0"/>
              <a:t>用户账号的添加、删除与修改</a:t>
            </a:r>
            <a:r>
              <a:rPr lang="zh-CN" altLang="en-US" sz="1600" dirty="0"/>
              <a:t>（以及更改用户所属用户组）</a:t>
            </a:r>
            <a:r>
              <a:rPr lang="zh-CN" altLang="zh-CN" sz="1600" dirty="0"/>
              <a:t>。 </a:t>
            </a:r>
          </a:p>
          <a:p>
            <a:pPr lvl="1"/>
            <a:r>
              <a:rPr lang="zh-CN" altLang="zh-CN" sz="1600" dirty="0"/>
              <a:t>用户口令的管理。</a:t>
            </a:r>
          </a:p>
          <a:p>
            <a:pPr lvl="1"/>
            <a:r>
              <a:rPr lang="zh-CN" altLang="zh-CN" sz="1600" dirty="0"/>
              <a:t>用户组的</a:t>
            </a:r>
            <a:r>
              <a:rPr lang="zh-CN" altLang="en-US" sz="1600" dirty="0"/>
              <a:t>添加、删除</a:t>
            </a:r>
            <a:r>
              <a:rPr lang="zh-CN" altLang="zh-CN" sz="1600" dirty="0"/>
              <a:t>管理。</a:t>
            </a:r>
            <a:endParaRPr lang="zh-CN" altLang="en-US" sz="1600" dirty="0"/>
          </a:p>
        </p:txBody>
      </p:sp>
    </p:spTree>
    <p:extLst>
      <p:ext uri="{BB962C8B-B14F-4D97-AF65-F5344CB8AC3E}">
        <p14:creationId xmlns:p14="http://schemas.microsoft.com/office/powerpoint/2010/main" val="1355758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swap</a:t>
            </a:r>
            <a:r>
              <a:rPr lang="zh-CN" altLang="en-US" dirty="0"/>
              <a:t>介绍</a:t>
            </a:r>
          </a:p>
        </p:txBody>
      </p:sp>
      <p:sp>
        <p:nvSpPr>
          <p:cNvPr id="3" name="内容占位符 2"/>
          <p:cNvSpPr>
            <a:spLocks noGrp="1"/>
          </p:cNvSpPr>
          <p:nvPr>
            <p:ph sz="quarter" idx="10"/>
          </p:nvPr>
        </p:nvSpPr>
        <p:spPr>
          <a:xfrm>
            <a:off x="467545" y="1052736"/>
            <a:ext cx="8064896" cy="5090624"/>
          </a:xfrm>
        </p:spPr>
        <p:txBody>
          <a:bodyPr/>
          <a:lstStyle/>
          <a:p>
            <a:r>
              <a:rPr lang="zh-CN" altLang="en-US" dirty="0"/>
              <a:t>系统什么时候会使用</a:t>
            </a:r>
            <a:r>
              <a:rPr lang="en-US" altLang="zh-CN" dirty="0"/>
              <a:t>swap</a:t>
            </a:r>
          </a:p>
          <a:p>
            <a:r>
              <a:rPr lang="zh-CN" altLang="en-US" dirty="0"/>
              <a:t>实际上，并不是等所有的物理内存都消耗完毕之后，才去使用 </a:t>
            </a:r>
            <a:r>
              <a:rPr lang="en-US" altLang="zh-CN" dirty="0"/>
              <a:t>swap</a:t>
            </a:r>
            <a:r>
              <a:rPr lang="zh-CN" altLang="en-US" dirty="0"/>
              <a:t>的空间，什么时候使用是由</a:t>
            </a:r>
            <a:r>
              <a:rPr lang="en-US" altLang="zh-CN" dirty="0" err="1"/>
              <a:t>swappiness</a:t>
            </a:r>
            <a:r>
              <a:rPr lang="en-US" altLang="zh-CN" dirty="0"/>
              <a:t> </a:t>
            </a:r>
            <a:r>
              <a:rPr lang="zh-CN" altLang="en-US" dirty="0"/>
              <a:t>参数值控制。</a:t>
            </a:r>
            <a:endParaRPr lang="en-US" altLang="zh-CN" dirty="0"/>
          </a:p>
          <a:p>
            <a:r>
              <a:rPr lang="en-US" altLang="zh-CN" dirty="0"/>
              <a:t>[</a:t>
            </a:r>
            <a:r>
              <a:rPr lang="en-US" altLang="zh-CN" dirty="0" err="1"/>
              <a:t>root@localhost</a:t>
            </a:r>
            <a:r>
              <a:rPr lang="en-US" altLang="zh-CN" dirty="0"/>
              <a:t> ~]# cat  /proc/sys/</a:t>
            </a:r>
            <a:r>
              <a:rPr lang="en-US" altLang="zh-CN" dirty="0" err="1"/>
              <a:t>vm</a:t>
            </a:r>
            <a:r>
              <a:rPr lang="en-US" altLang="zh-CN" dirty="0"/>
              <a:t>/</a:t>
            </a:r>
            <a:r>
              <a:rPr lang="en-US" altLang="zh-CN" dirty="0" err="1"/>
              <a:t>swappiness</a:t>
            </a:r>
            <a:r>
              <a:rPr lang="en-US" altLang="zh-CN" dirty="0"/>
              <a:t> </a:t>
            </a:r>
          </a:p>
          <a:p>
            <a:r>
              <a:rPr lang="en-US" altLang="zh-CN" dirty="0"/>
              <a:t>60</a:t>
            </a:r>
          </a:p>
          <a:p>
            <a:r>
              <a:rPr lang="en-US" altLang="zh-CN" dirty="0"/>
              <a:t>[</a:t>
            </a:r>
            <a:r>
              <a:rPr lang="en-US" altLang="zh-CN" dirty="0" err="1"/>
              <a:t>root@localhost</a:t>
            </a:r>
            <a:r>
              <a:rPr lang="en-US" altLang="zh-CN" dirty="0"/>
              <a:t> ~]# </a:t>
            </a:r>
            <a:endParaRPr lang="zh-CN" altLang="en-US" dirty="0"/>
          </a:p>
          <a:p>
            <a:pPr>
              <a:buFont typeface="微软雅黑" panose="020B0503020204020204" pitchFamily="34" charset="-122"/>
              <a:buChar char="ￚ"/>
            </a:pPr>
            <a:r>
              <a:rPr lang="zh-CN" altLang="en-US" sz="2000" dirty="0"/>
              <a:t>默认值是</a:t>
            </a:r>
            <a:r>
              <a:rPr lang="en-US" altLang="zh-CN" sz="2000" dirty="0"/>
              <a:t>60</a:t>
            </a:r>
            <a:r>
              <a:rPr lang="zh-CN" altLang="en-US" sz="2000" dirty="0"/>
              <a:t>。</a:t>
            </a:r>
            <a:r>
              <a:rPr lang="en-US" altLang="zh-CN" sz="2000" dirty="0" err="1"/>
              <a:t>swappiness</a:t>
            </a:r>
            <a:r>
              <a:rPr lang="en-US" altLang="zh-CN" sz="2000" dirty="0"/>
              <a:t>=0</a:t>
            </a:r>
            <a:r>
              <a:rPr lang="zh-CN" altLang="en-US" sz="2000" dirty="0"/>
              <a:t>的时候表示最大限度使用物理内存 ，然后才是 </a:t>
            </a:r>
            <a:r>
              <a:rPr lang="en-US" altLang="zh-CN" sz="2000" dirty="0"/>
              <a:t>swap</a:t>
            </a:r>
            <a:r>
              <a:rPr lang="zh-CN" altLang="en-US" sz="2000" dirty="0"/>
              <a:t>空间，</a:t>
            </a:r>
            <a:r>
              <a:rPr lang="en-US" altLang="zh-CN" sz="2000" dirty="0" err="1"/>
              <a:t>swappiness</a:t>
            </a:r>
            <a:r>
              <a:rPr lang="zh-CN" altLang="en-US" sz="2000" dirty="0"/>
              <a:t>＝</a:t>
            </a:r>
            <a:r>
              <a:rPr lang="en-US" altLang="zh-CN" sz="2000" dirty="0"/>
              <a:t>100</a:t>
            </a:r>
            <a:r>
              <a:rPr lang="zh-CN" altLang="en-US" sz="2000" dirty="0"/>
              <a:t>的时候表示积极的使 用</a:t>
            </a:r>
            <a:r>
              <a:rPr lang="en-US" altLang="zh-CN" sz="2000" dirty="0"/>
              <a:t>swap</a:t>
            </a:r>
            <a:r>
              <a:rPr lang="zh-CN" altLang="en-US" sz="2000" dirty="0"/>
              <a:t>分区，并且把内存上的数据及时的搬运到</a:t>
            </a:r>
            <a:r>
              <a:rPr lang="en-US" altLang="zh-CN" sz="2000" dirty="0"/>
              <a:t>swap</a:t>
            </a:r>
            <a:r>
              <a:rPr lang="zh-CN" altLang="en-US" sz="2000" dirty="0"/>
              <a:t>空间里面。 </a:t>
            </a:r>
          </a:p>
          <a:p>
            <a:pPr>
              <a:buFont typeface="微软雅黑" panose="020B0503020204020204" pitchFamily="34" charset="-122"/>
              <a:buChar char="ￚ"/>
            </a:pPr>
            <a:endParaRPr lang="zh-CN" altLang="en-US" sz="2000" dirty="0"/>
          </a:p>
        </p:txBody>
      </p:sp>
    </p:spTree>
    <p:extLst>
      <p:ext uri="{BB962C8B-B14F-4D97-AF65-F5344CB8AC3E}">
        <p14:creationId xmlns:p14="http://schemas.microsoft.com/office/powerpoint/2010/main" val="1019100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swap</a:t>
            </a:r>
            <a:r>
              <a:rPr lang="zh-CN" altLang="en-US" dirty="0"/>
              <a:t>介绍</a:t>
            </a:r>
          </a:p>
        </p:txBody>
      </p:sp>
      <p:sp>
        <p:nvSpPr>
          <p:cNvPr id="3" name="内容占位符 2"/>
          <p:cNvSpPr>
            <a:spLocks noGrp="1"/>
          </p:cNvSpPr>
          <p:nvPr>
            <p:ph sz="quarter" idx="10"/>
          </p:nvPr>
        </p:nvSpPr>
        <p:spPr>
          <a:xfrm>
            <a:off x="467545" y="1052736"/>
            <a:ext cx="8064896" cy="5146024"/>
          </a:xfrm>
        </p:spPr>
        <p:txBody>
          <a:bodyPr/>
          <a:lstStyle/>
          <a:p>
            <a:r>
              <a:rPr lang="zh-CN" altLang="en-US" dirty="0"/>
              <a:t>如何修改</a:t>
            </a:r>
            <a:r>
              <a:rPr lang="en-US" altLang="zh-CN" dirty="0"/>
              <a:t>swap</a:t>
            </a:r>
            <a:r>
              <a:rPr lang="zh-CN" altLang="en-US" dirty="0"/>
              <a:t>参数 </a:t>
            </a:r>
          </a:p>
          <a:p>
            <a:pPr>
              <a:buFont typeface="微软雅黑" panose="020B0503020204020204" pitchFamily="34" charset="-122"/>
              <a:buChar char="ￚ"/>
            </a:pPr>
            <a:r>
              <a:rPr lang="zh-CN" altLang="en-US" sz="2000" dirty="0"/>
              <a:t>临时性修改： </a:t>
            </a:r>
          </a:p>
          <a:p>
            <a:pPr marL="400050" lvl="1" indent="0">
              <a:buNone/>
            </a:pPr>
            <a:r>
              <a:rPr lang="en-US" altLang="zh-CN" sz="1800" dirty="0"/>
              <a:t>[</a:t>
            </a:r>
            <a:r>
              <a:rPr lang="en-US" altLang="zh-CN" sz="1800" dirty="0" err="1"/>
              <a:t>root@localhost</a:t>
            </a:r>
            <a:r>
              <a:rPr lang="en-US" altLang="zh-CN" sz="1800" dirty="0"/>
              <a:t> ~]# </a:t>
            </a:r>
            <a:r>
              <a:rPr lang="en-US" altLang="zh-CN" sz="1800" dirty="0" err="1"/>
              <a:t>sysctl</a:t>
            </a:r>
            <a:r>
              <a:rPr lang="en-US" altLang="zh-CN" sz="1800" dirty="0"/>
              <a:t> </a:t>
            </a:r>
            <a:r>
              <a:rPr lang="en-US" altLang="zh-CN" sz="1800" dirty="0" err="1"/>
              <a:t>vm.swappiness</a:t>
            </a:r>
            <a:r>
              <a:rPr lang="en-US" altLang="zh-CN" sz="1800" dirty="0"/>
              <a:t>=10 </a:t>
            </a:r>
          </a:p>
          <a:p>
            <a:pPr marL="400050" lvl="1" indent="0">
              <a:buNone/>
            </a:pPr>
            <a:r>
              <a:rPr lang="en-US" altLang="zh-CN" sz="1800" dirty="0" err="1"/>
              <a:t>vm.swappiness</a:t>
            </a:r>
            <a:r>
              <a:rPr lang="en-US" altLang="zh-CN" sz="1800" dirty="0"/>
              <a:t> = 10 </a:t>
            </a:r>
          </a:p>
          <a:p>
            <a:pPr marL="400050" lvl="1" indent="0">
              <a:buNone/>
            </a:pPr>
            <a:r>
              <a:rPr lang="en-US" altLang="zh-CN" sz="1800" dirty="0"/>
              <a:t>[</a:t>
            </a:r>
            <a:r>
              <a:rPr lang="en-US" altLang="zh-CN" sz="1800" dirty="0" err="1"/>
              <a:t>root@localhost</a:t>
            </a:r>
            <a:r>
              <a:rPr lang="en-US" altLang="zh-CN" sz="1800" dirty="0"/>
              <a:t> ~]# cat /proc/sys/</a:t>
            </a:r>
            <a:r>
              <a:rPr lang="en-US" altLang="zh-CN" sz="1800" dirty="0" err="1"/>
              <a:t>vm</a:t>
            </a:r>
            <a:r>
              <a:rPr lang="en-US" altLang="zh-CN" sz="1800" dirty="0"/>
              <a:t>/</a:t>
            </a:r>
            <a:r>
              <a:rPr lang="en-US" altLang="zh-CN" sz="1800" dirty="0" err="1"/>
              <a:t>swappiness</a:t>
            </a:r>
            <a:r>
              <a:rPr lang="en-US" altLang="zh-CN" sz="1800" dirty="0"/>
              <a:t> </a:t>
            </a:r>
          </a:p>
          <a:p>
            <a:pPr marL="0" indent="0">
              <a:buNone/>
            </a:pPr>
            <a:r>
              <a:rPr lang="en-US" altLang="zh-CN" sz="2000" dirty="0"/>
              <a:t>     10 </a:t>
            </a:r>
          </a:p>
          <a:p>
            <a:pPr marL="0" indent="0">
              <a:buNone/>
            </a:pPr>
            <a:r>
              <a:rPr lang="zh-CN" altLang="en-US" sz="2000" dirty="0"/>
              <a:t>这里我们的修改已经生效，但是如果我们重启了系统，又会变成</a:t>
            </a:r>
            <a:r>
              <a:rPr lang="en-US" altLang="zh-CN" sz="2000" dirty="0"/>
              <a:t>60.</a:t>
            </a:r>
            <a:endParaRPr lang="zh-CN" altLang="en-US" sz="2000" dirty="0"/>
          </a:p>
          <a:p>
            <a:pPr>
              <a:buFont typeface="微软雅黑" panose="020B0503020204020204" pitchFamily="34" charset="-122"/>
              <a:buChar char="ￚ"/>
            </a:pPr>
            <a:r>
              <a:rPr lang="zh-CN" altLang="en-US" sz="2000" dirty="0"/>
              <a:t>永久修改：</a:t>
            </a:r>
          </a:p>
          <a:p>
            <a:pPr marL="0" indent="0">
              <a:buNone/>
            </a:pPr>
            <a:r>
              <a:rPr lang="zh-CN" altLang="en-US" sz="2000" dirty="0"/>
              <a:t>    在</a:t>
            </a:r>
            <a:r>
              <a:rPr lang="en-US" altLang="zh-CN" sz="2000" dirty="0"/>
              <a:t>/</a:t>
            </a:r>
            <a:r>
              <a:rPr lang="en-US" altLang="zh-CN" sz="2000" dirty="0" err="1"/>
              <a:t>etc</a:t>
            </a:r>
            <a:r>
              <a:rPr lang="en-US" altLang="zh-CN" sz="2000" dirty="0"/>
              <a:t>/</a:t>
            </a:r>
            <a:r>
              <a:rPr lang="en-US" altLang="zh-CN" sz="2000" dirty="0" err="1"/>
              <a:t>sysctl.conf</a:t>
            </a:r>
            <a:r>
              <a:rPr lang="en-US" altLang="zh-CN" sz="2000" dirty="0"/>
              <a:t> </a:t>
            </a:r>
            <a:r>
              <a:rPr lang="zh-CN" altLang="en-US" sz="2000" dirty="0"/>
              <a:t>文件里添加如下参数： </a:t>
            </a:r>
            <a:r>
              <a:rPr lang="en-US" altLang="zh-CN" sz="2000" dirty="0" err="1"/>
              <a:t>vm.swappiness</a:t>
            </a:r>
            <a:r>
              <a:rPr lang="en-US" altLang="zh-CN" sz="2000" dirty="0"/>
              <a:t>=10 </a:t>
            </a:r>
          </a:p>
          <a:p>
            <a:pPr marL="0" indent="0">
              <a:buNone/>
            </a:pPr>
            <a:r>
              <a:rPr lang="en-US" altLang="zh-CN" sz="2000" dirty="0"/>
              <a:t>     vim /</a:t>
            </a:r>
            <a:r>
              <a:rPr lang="en-US" altLang="zh-CN" sz="2000" dirty="0" err="1"/>
              <a:t>etc</a:t>
            </a:r>
            <a:r>
              <a:rPr lang="en-US" altLang="zh-CN" sz="2000" dirty="0"/>
              <a:t>/</a:t>
            </a:r>
            <a:r>
              <a:rPr lang="en-US" altLang="zh-CN" sz="2000" dirty="0" err="1"/>
              <a:t>sysctl.conf</a:t>
            </a:r>
            <a:r>
              <a:rPr lang="en-US" altLang="zh-CN" sz="2000" dirty="0"/>
              <a:t>  -&gt;</a:t>
            </a:r>
            <a:r>
              <a:rPr lang="en-US" altLang="zh-CN" sz="2000" dirty="0" err="1"/>
              <a:t>i</a:t>
            </a:r>
            <a:r>
              <a:rPr lang="en-US" altLang="zh-CN" sz="2000" dirty="0"/>
              <a:t>-&gt;</a:t>
            </a:r>
            <a:r>
              <a:rPr lang="zh-CN" altLang="en-US" sz="2000" dirty="0"/>
              <a:t>修改</a:t>
            </a:r>
            <a:r>
              <a:rPr lang="en-US" altLang="zh-CN" sz="2000" dirty="0">
                <a:sym typeface="Wingdings" pitchFamily="2" charset="2"/>
              </a:rPr>
              <a:t>esc-&gt;</a:t>
            </a:r>
            <a:r>
              <a:rPr lang="en-US" altLang="zh-CN" sz="2000" dirty="0" err="1">
                <a:sym typeface="Wingdings" pitchFamily="2" charset="2"/>
              </a:rPr>
              <a:t>wq</a:t>
            </a:r>
            <a:endParaRPr lang="en-US" altLang="zh-CN" sz="2000" dirty="0"/>
          </a:p>
          <a:p>
            <a:pPr marL="0" indent="0">
              <a:buNone/>
            </a:pPr>
            <a:endParaRPr lang="zh-CN" altLang="en-US" sz="2000" dirty="0"/>
          </a:p>
          <a:p>
            <a:pPr marL="0" indent="0">
              <a:buNone/>
            </a:pPr>
            <a:endParaRPr lang="zh-CN" altLang="en-US" sz="2000" dirty="0"/>
          </a:p>
        </p:txBody>
      </p:sp>
    </p:spTree>
    <p:extLst>
      <p:ext uri="{BB962C8B-B14F-4D97-AF65-F5344CB8AC3E}">
        <p14:creationId xmlns:p14="http://schemas.microsoft.com/office/powerpoint/2010/main" val="718846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swap</a:t>
            </a:r>
            <a:r>
              <a:rPr lang="zh-CN" altLang="en-US" dirty="0"/>
              <a:t>介绍**</a:t>
            </a:r>
          </a:p>
        </p:txBody>
      </p:sp>
      <p:sp>
        <p:nvSpPr>
          <p:cNvPr id="3" name="内容占位符 2"/>
          <p:cNvSpPr>
            <a:spLocks noGrp="1"/>
          </p:cNvSpPr>
          <p:nvPr>
            <p:ph sz="quarter" idx="10"/>
          </p:nvPr>
        </p:nvSpPr>
        <p:spPr>
          <a:xfrm>
            <a:off x="467545" y="1052736"/>
            <a:ext cx="8064896" cy="2259080"/>
          </a:xfrm>
        </p:spPr>
        <p:txBody>
          <a:bodyPr/>
          <a:lstStyle/>
          <a:p>
            <a:r>
              <a:rPr lang="en-US" altLang="zh-CN" dirty="0"/>
              <a:t>swap</a:t>
            </a:r>
            <a:r>
              <a:rPr lang="zh-CN" altLang="en-US" dirty="0"/>
              <a:t>开启与关闭</a:t>
            </a:r>
            <a:endParaRPr lang="en-US" altLang="zh-CN" dirty="0"/>
          </a:p>
          <a:p>
            <a:pPr>
              <a:buFont typeface="微软雅黑" panose="020B0503020204020204" pitchFamily="34" charset="-122"/>
              <a:buChar char="ￚ"/>
            </a:pPr>
            <a:r>
              <a:rPr lang="en-US" altLang="zh-CN" sz="2000" dirty="0" err="1"/>
              <a:t>swapon</a:t>
            </a:r>
            <a:r>
              <a:rPr lang="en-US" altLang="zh-CN" sz="2000" dirty="0"/>
              <a:t> -a </a:t>
            </a:r>
          </a:p>
          <a:p>
            <a:pPr>
              <a:buFont typeface="微软雅黑" panose="020B0503020204020204" pitchFamily="34" charset="-122"/>
              <a:buChar char="ￚ"/>
            </a:pPr>
            <a:r>
              <a:rPr lang="en-US" altLang="zh-CN" sz="2000" dirty="0" err="1"/>
              <a:t>swapoff</a:t>
            </a:r>
            <a:r>
              <a:rPr lang="en-US" altLang="zh-CN" sz="2000" dirty="0"/>
              <a:t> –a</a:t>
            </a:r>
          </a:p>
          <a:p>
            <a:pPr marL="0" indent="0">
              <a:buNone/>
            </a:pPr>
            <a:endParaRPr lang="en-US" altLang="zh-CN" sz="2000" dirty="0"/>
          </a:p>
          <a:p>
            <a:pPr>
              <a:buFont typeface="微软雅黑" panose="020B0503020204020204" pitchFamily="34" charset="-122"/>
              <a:buChar char="ￚ"/>
            </a:pPr>
            <a:endParaRPr lang="zh-CN" altLang="en-US" sz="2000" dirty="0"/>
          </a:p>
        </p:txBody>
      </p:sp>
    </p:spTree>
    <p:extLst>
      <p:ext uri="{BB962C8B-B14F-4D97-AF65-F5344CB8AC3E}">
        <p14:creationId xmlns:p14="http://schemas.microsoft.com/office/powerpoint/2010/main" val="3434876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p>
        </p:txBody>
      </p:sp>
      <p:sp>
        <p:nvSpPr>
          <p:cNvPr id="3" name="内容占位符 2"/>
          <p:cNvSpPr>
            <a:spLocks noGrp="1"/>
          </p:cNvSpPr>
          <p:nvPr>
            <p:ph sz="quarter" idx="10"/>
          </p:nvPr>
        </p:nvSpPr>
        <p:spPr>
          <a:xfrm>
            <a:off x="467545" y="1052736"/>
            <a:ext cx="8064896" cy="2135969"/>
          </a:xfrm>
        </p:spPr>
        <p:txBody>
          <a:bodyPr/>
          <a:lstStyle/>
          <a:p>
            <a:r>
              <a:rPr lang="zh-CN" altLang="en-US" dirty="0"/>
              <a:t>挂载点的意义</a:t>
            </a:r>
            <a:endParaRPr lang="en-US" altLang="zh-CN" dirty="0"/>
          </a:p>
          <a:p>
            <a:pPr>
              <a:buFont typeface="微软雅黑" panose="020B0503020204020204" pitchFamily="34" charset="-122"/>
              <a:buChar char="ￚ"/>
            </a:pPr>
            <a:r>
              <a:rPr lang="zh-CN" altLang="en-US" sz="2000" dirty="0"/>
              <a:t>每个文件系统都</a:t>
            </a:r>
            <a:r>
              <a:rPr lang="zh-CN" altLang="en-US" sz="2000"/>
              <a:t>有独立的</a:t>
            </a:r>
            <a:r>
              <a:rPr lang="en-US" altLang="zh-CN" sz="2000"/>
              <a:t>inode/</a:t>
            </a:r>
            <a:r>
              <a:rPr lang="en-US" altLang="zh-CN" sz="2000" dirty="0"/>
              <a:t>block/superblock</a:t>
            </a:r>
            <a:r>
              <a:rPr lang="zh-CN" altLang="en-US" sz="2000" dirty="0"/>
              <a:t>等信 息</a:t>
            </a:r>
            <a:r>
              <a:rPr lang="en-US" altLang="zh-CN" sz="2000" dirty="0"/>
              <a:t>,</a:t>
            </a:r>
            <a:r>
              <a:rPr lang="zh-CN" altLang="en-US" sz="2000" dirty="0"/>
              <a:t>这个文件系统要能够链接到目录树才能被我们使用。将 文件系统和目录树结合的动作我们称为挂载 </a:t>
            </a:r>
          </a:p>
          <a:p>
            <a:pPr>
              <a:buFont typeface="微软雅黑" panose="020B0503020204020204" pitchFamily="34" charset="-122"/>
              <a:buChar char="ￚ"/>
            </a:pPr>
            <a:r>
              <a:rPr lang="zh-CN" altLang="en-US" sz="2000" dirty="0"/>
              <a:t>挂载点：一定是目录，此目录为文件系统的入口 </a:t>
            </a:r>
          </a:p>
        </p:txBody>
      </p:sp>
    </p:spTree>
    <p:extLst>
      <p:ext uri="{BB962C8B-B14F-4D97-AF65-F5344CB8AC3E}">
        <p14:creationId xmlns:p14="http://schemas.microsoft.com/office/powerpoint/2010/main" val="663488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p>
        </p:txBody>
      </p:sp>
      <p:sp>
        <p:nvSpPr>
          <p:cNvPr id="3" name="内容占位符 2"/>
          <p:cNvSpPr>
            <a:spLocks noGrp="1"/>
          </p:cNvSpPr>
          <p:nvPr>
            <p:ph sz="quarter" idx="10"/>
          </p:nvPr>
        </p:nvSpPr>
        <p:spPr>
          <a:xfrm>
            <a:off x="467545" y="1052736"/>
            <a:ext cx="8064896" cy="4930581"/>
          </a:xfrm>
        </p:spPr>
        <p:txBody>
          <a:bodyPr/>
          <a:lstStyle/>
          <a:p>
            <a:r>
              <a:rPr lang="en-US" altLang="zh-CN" dirty="0"/>
              <a:t>mount</a:t>
            </a:r>
            <a:r>
              <a:rPr lang="zh-CN" altLang="en-US" dirty="0"/>
              <a:t>命令</a:t>
            </a:r>
            <a:r>
              <a:rPr lang="en-US" altLang="zh-CN" dirty="0"/>
              <a:t>:</a:t>
            </a:r>
            <a:r>
              <a:rPr lang="zh-CN" altLang="en-US" dirty="0"/>
              <a:t>将设备挂载到某个目录 </a:t>
            </a:r>
            <a:r>
              <a:rPr lang="en-US" altLang="zh-CN" dirty="0"/>
              <a:t>#</a:t>
            </a:r>
            <a:endParaRPr lang="zh-CN" altLang="en-US" dirty="0"/>
          </a:p>
          <a:p>
            <a:r>
              <a:rPr lang="en-US" altLang="zh-CN" dirty="0"/>
              <a:t>mount</a:t>
            </a:r>
            <a:r>
              <a:rPr lang="zh-CN" altLang="en-US" dirty="0"/>
              <a:t>常用参数 </a:t>
            </a:r>
          </a:p>
          <a:p>
            <a:pPr>
              <a:buFont typeface="微软雅黑" panose="020B0503020204020204" pitchFamily="34" charset="-122"/>
              <a:buChar char="ￚ"/>
            </a:pPr>
            <a:r>
              <a:rPr lang="en-US" altLang="zh-CN" sz="2000" dirty="0"/>
              <a:t>t </a:t>
            </a:r>
            <a:r>
              <a:rPr lang="zh-CN" altLang="en-US" sz="2000" dirty="0"/>
              <a:t>指定设备的文件系统类型 </a:t>
            </a:r>
          </a:p>
          <a:p>
            <a:pPr marL="0" indent="0">
              <a:buNone/>
            </a:pPr>
            <a:r>
              <a:rPr lang="en-US" altLang="zh-CN" sz="2000" dirty="0"/>
              <a:t>	ext4 </a:t>
            </a:r>
            <a:r>
              <a:rPr lang="en-US" altLang="zh-CN" sz="2000" dirty="0" err="1"/>
              <a:t>linux</a:t>
            </a:r>
            <a:r>
              <a:rPr lang="zh-CN" altLang="en-US" sz="2000" dirty="0"/>
              <a:t>目前常用的文件系统 </a:t>
            </a:r>
            <a:endParaRPr lang="en-US" altLang="zh-CN" sz="2000" dirty="0"/>
          </a:p>
          <a:p>
            <a:pPr marL="0" indent="0">
              <a:buNone/>
            </a:pPr>
            <a:r>
              <a:rPr lang="en-US" altLang="zh-CN" sz="2000" dirty="0"/>
              <a:t>	</a:t>
            </a:r>
            <a:r>
              <a:rPr lang="en-US" altLang="zh-CN" sz="2000" dirty="0" err="1"/>
              <a:t>nfs</a:t>
            </a:r>
            <a:r>
              <a:rPr lang="en-US" altLang="zh-CN" sz="2000" dirty="0"/>
              <a:t> </a:t>
            </a:r>
            <a:r>
              <a:rPr lang="zh-CN" altLang="en-US" sz="2000" dirty="0"/>
              <a:t>网络文件系统 </a:t>
            </a:r>
          </a:p>
          <a:p>
            <a:pPr marL="0" indent="0">
              <a:buNone/>
            </a:pPr>
            <a:r>
              <a:rPr lang="en-US" altLang="zh-CN" sz="2000" dirty="0"/>
              <a:t>	iso9660 CD-ROM</a:t>
            </a:r>
            <a:r>
              <a:rPr lang="zh-CN" altLang="en-US" sz="2000" dirty="0"/>
              <a:t>光盘标准文件系统 </a:t>
            </a:r>
            <a:endParaRPr lang="en-US" altLang="zh-CN" sz="2000" dirty="0"/>
          </a:p>
          <a:p>
            <a:pPr marL="0" indent="0">
              <a:buNone/>
            </a:pPr>
            <a:r>
              <a:rPr lang="en-US" altLang="zh-CN" sz="2000" dirty="0"/>
              <a:t>	auto </a:t>
            </a:r>
            <a:r>
              <a:rPr lang="zh-CN" altLang="en-US" sz="2000" dirty="0"/>
              <a:t>自动检测文件系统 </a:t>
            </a:r>
          </a:p>
          <a:p>
            <a:pPr>
              <a:buFont typeface="微软雅黑" panose="020B0503020204020204" pitchFamily="34" charset="-122"/>
              <a:buChar char="ￚ"/>
            </a:pPr>
            <a:r>
              <a:rPr lang="en-US" altLang="zh-CN" sz="2000" dirty="0"/>
              <a:t>o </a:t>
            </a:r>
            <a:r>
              <a:rPr lang="zh-CN" altLang="en-US" sz="2000" dirty="0"/>
              <a:t>指定挂载文件系统时的选项 </a:t>
            </a:r>
            <a:endParaRPr lang="en-US" altLang="zh-CN" sz="2000" dirty="0"/>
          </a:p>
          <a:p>
            <a:pPr marL="0" indent="0">
              <a:buNone/>
            </a:pPr>
            <a:r>
              <a:rPr lang="en-US" altLang="zh-CN" sz="2000" dirty="0"/>
              <a:t>	</a:t>
            </a:r>
            <a:r>
              <a:rPr lang="en-US" altLang="zh-CN" sz="2000" dirty="0" err="1"/>
              <a:t>ro</a:t>
            </a:r>
            <a:r>
              <a:rPr lang="en-US" altLang="zh-CN" sz="2000" dirty="0"/>
              <a:t> </a:t>
            </a:r>
            <a:r>
              <a:rPr lang="zh-CN" altLang="en-US" sz="2000" dirty="0"/>
              <a:t>以只读方式挂载 </a:t>
            </a:r>
          </a:p>
          <a:p>
            <a:pPr marL="0" indent="0">
              <a:buNone/>
            </a:pPr>
            <a:r>
              <a:rPr lang="en-US" altLang="zh-CN" sz="2000" dirty="0"/>
              <a:t>	</a:t>
            </a:r>
            <a:r>
              <a:rPr lang="en-US" altLang="zh-CN" sz="2000" dirty="0" err="1"/>
              <a:t>rw</a:t>
            </a:r>
            <a:r>
              <a:rPr lang="en-US" altLang="zh-CN" sz="2000" dirty="0"/>
              <a:t> </a:t>
            </a:r>
            <a:r>
              <a:rPr lang="zh-CN" altLang="en-US" sz="2000" dirty="0"/>
              <a:t>以读写方式 </a:t>
            </a:r>
            <a:endParaRPr lang="en-US" altLang="zh-CN" sz="2000" dirty="0"/>
          </a:p>
          <a:p>
            <a:pPr marL="400050" lvl="1" indent="0">
              <a:buNone/>
            </a:pPr>
            <a:r>
              <a:rPr lang="en-US" altLang="zh-CN" sz="1800" dirty="0"/>
              <a:t>mount [-</a:t>
            </a:r>
            <a:r>
              <a:rPr lang="en-US" altLang="zh-CN" sz="1800" dirty="0" err="1"/>
              <a:t>fnrsvw</a:t>
            </a:r>
            <a:r>
              <a:rPr lang="en-US" altLang="zh-CN" sz="1800" dirty="0"/>
              <a:t>] [-o option[,option]...]   </a:t>
            </a:r>
            <a:r>
              <a:rPr lang="zh-CN" altLang="en-US" sz="1800" dirty="0"/>
              <a:t>设备文件</a:t>
            </a:r>
            <a:r>
              <a:rPr lang="en-US" altLang="zh-CN" sz="1800" dirty="0"/>
              <a:t>   </a:t>
            </a:r>
            <a:r>
              <a:rPr lang="zh-CN" altLang="en-US" sz="1800" dirty="0"/>
              <a:t>挂载点</a:t>
            </a:r>
          </a:p>
        </p:txBody>
      </p:sp>
    </p:spTree>
    <p:extLst>
      <p:ext uri="{BB962C8B-B14F-4D97-AF65-F5344CB8AC3E}">
        <p14:creationId xmlns:p14="http://schemas.microsoft.com/office/powerpoint/2010/main" val="344420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r>
              <a:rPr lang="en-US" altLang="zh-CN" dirty="0"/>
              <a:t>—</a:t>
            </a:r>
            <a:r>
              <a:rPr lang="zh-CN" altLang="en-US" dirty="0"/>
              <a:t>挂载镜像文件</a:t>
            </a:r>
          </a:p>
        </p:txBody>
      </p:sp>
      <p:sp>
        <p:nvSpPr>
          <p:cNvPr id="3" name="内容占位符 2"/>
          <p:cNvSpPr>
            <a:spLocks noGrp="1"/>
          </p:cNvSpPr>
          <p:nvPr>
            <p:ph sz="quarter" idx="10"/>
          </p:nvPr>
        </p:nvSpPr>
        <p:spPr>
          <a:xfrm>
            <a:off x="467545" y="1052736"/>
            <a:ext cx="8064896" cy="497957"/>
          </a:xfrm>
        </p:spPr>
        <p:txBody>
          <a:bodyPr/>
          <a:lstStyle/>
          <a:p>
            <a:r>
              <a:rPr lang="zh-CN" altLang="en-US" dirty="0"/>
              <a:t>将</a:t>
            </a:r>
            <a:r>
              <a:rPr lang="en-US" altLang="zh-CN" dirty="0"/>
              <a:t>ISO</a:t>
            </a:r>
            <a:r>
              <a:rPr lang="zh-CN" altLang="en-US" dirty="0"/>
              <a:t>镜像文件挂载到</a:t>
            </a:r>
            <a:r>
              <a:rPr lang="en-US" altLang="zh-CN" dirty="0"/>
              <a:t>Linux</a:t>
            </a:r>
            <a:r>
              <a:rPr lang="zh-CN" altLang="en-US" dirty="0"/>
              <a:t>虚拟机中，准备工作：</a:t>
            </a:r>
          </a:p>
        </p:txBody>
      </p:sp>
      <p:pic>
        <p:nvPicPr>
          <p:cNvPr id="4" name="图片 3"/>
          <p:cNvPicPr>
            <a:picLocks noChangeAspect="1"/>
          </p:cNvPicPr>
          <p:nvPr/>
        </p:nvPicPr>
        <p:blipFill rotWithShape="1">
          <a:blip r:embed="rId2"/>
          <a:srcRect r="-217" b="35619"/>
          <a:stretch/>
        </p:blipFill>
        <p:spPr>
          <a:xfrm>
            <a:off x="2389264" y="2492896"/>
            <a:ext cx="6552728" cy="4111448"/>
          </a:xfrm>
          <a:prstGeom prst="rect">
            <a:avLst/>
          </a:prstGeom>
        </p:spPr>
      </p:pic>
      <p:pic>
        <p:nvPicPr>
          <p:cNvPr id="5" name="图片 4"/>
          <p:cNvPicPr>
            <a:picLocks noChangeAspect="1"/>
          </p:cNvPicPr>
          <p:nvPr/>
        </p:nvPicPr>
        <p:blipFill>
          <a:blip r:embed="rId3"/>
          <a:stretch>
            <a:fillRect/>
          </a:stretch>
        </p:blipFill>
        <p:spPr>
          <a:xfrm>
            <a:off x="2389264" y="1857562"/>
            <a:ext cx="1882303" cy="236240"/>
          </a:xfrm>
          <a:prstGeom prst="rect">
            <a:avLst/>
          </a:prstGeom>
        </p:spPr>
      </p:pic>
    </p:spTree>
    <p:extLst>
      <p:ext uri="{BB962C8B-B14F-4D97-AF65-F5344CB8AC3E}">
        <p14:creationId xmlns:p14="http://schemas.microsoft.com/office/powerpoint/2010/main" val="213680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r>
              <a:rPr lang="en-US" altLang="zh-CN" dirty="0"/>
              <a:t>—</a:t>
            </a:r>
            <a:r>
              <a:rPr lang="zh-CN" altLang="en-US" dirty="0"/>
              <a:t>挂载镜像文件</a:t>
            </a:r>
          </a:p>
        </p:txBody>
      </p:sp>
      <p:sp>
        <p:nvSpPr>
          <p:cNvPr id="3" name="内容占位符 2"/>
          <p:cNvSpPr>
            <a:spLocks noGrp="1"/>
          </p:cNvSpPr>
          <p:nvPr>
            <p:ph sz="quarter" idx="10"/>
          </p:nvPr>
        </p:nvSpPr>
        <p:spPr>
          <a:xfrm>
            <a:off x="467545" y="1052736"/>
            <a:ext cx="8064896" cy="2926570"/>
          </a:xfrm>
        </p:spPr>
        <p:txBody>
          <a:bodyPr/>
          <a:lstStyle/>
          <a:p>
            <a:r>
              <a:rPr lang="zh-CN" altLang="en-US" dirty="0"/>
              <a:t>挂载到某个目录</a:t>
            </a:r>
            <a:endParaRPr lang="en-US" altLang="zh-CN" dirty="0"/>
          </a:p>
          <a:p>
            <a:pPr marL="400050" lvl="1" indent="0">
              <a:buNone/>
            </a:pPr>
            <a:r>
              <a:rPr lang="en-US" altLang="zh-CN" sz="1400" dirty="0"/>
              <a:t>[</a:t>
            </a:r>
            <a:r>
              <a:rPr lang="en-US" altLang="zh-CN" sz="1400" dirty="0" err="1"/>
              <a:t>root@localhost</a:t>
            </a:r>
            <a:r>
              <a:rPr lang="en-US" altLang="zh-CN" sz="1400" dirty="0"/>
              <a:t> ~]# mount /dev/</a:t>
            </a:r>
            <a:r>
              <a:rPr lang="en-US" altLang="zh-CN" sz="1400" dirty="0" err="1"/>
              <a:t>cdrom</a:t>
            </a:r>
            <a:r>
              <a:rPr lang="en-US" altLang="zh-CN" sz="1400" dirty="0"/>
              <a:t> /media</a:t>
            </a:r>
            <a:endParaRPr lang="zh-CN" altLang="en-US" sz="1400" dirty="0"/>
          </a:p>
          <a:p>
            <a:pPr marL="400050" lvl="1" indent="0">
              <a:buNone/>
            </a:pPr>
            <a:r>
              <a:rPr lang="en-US" altLang="zh-CN" sz="1400" dirty="0"/>
              <a:t>[</a:t>
            </a:r>
            <a:r>
              <a:rPr lang="en-US" altLang="zh-CN" sz="1400" dirty="0" err="1"/>
              <a:t>root@localhost</a:t>
            </a:r>
            <a:r>
              <a:rPr lang="en-US" altLang="zh-CN" sz="1400" dirty="0"/>
              <a:t> ~]# </a:t>
            </a:r>
            <a:r>
              <a:rPr lang="en-US" altLang="zh-CN" sz="1400" dirty="0" err="1"/>
              <a:t>df</a:t>
            </a:r>
            <a:r>
              <a:rPr lang="en-US" altLang="zh-CN" sz="1400" dirty="0"/>
              <a:t> -h</a:t>
            </a:r>
          </a:p>
          <a:p>
            <a:pPr marL="400050" lvl="1" indent="0">
              <a:buNone/>
            </a:pPr>
            <a:r>
              <a:rPr lang="en-US" altLang="zh-CN" sz="1400" dirty="0" err="1"/>
              <a:t>Filesystem</a:t>
            </a:r>
            <a:r>
              <a:rPr lang="en-US" altLang="zh-CN" sz="1400" dirty="0"/>
              <a:t>      Size  Used Avail Use% Mounted on</a:t>
            </a:r>
          </a:p>
          <a:p>
            <a:pPr marL="400050" lvl="1" indent="0">
              <a:buNone/>
            </a:pPr>
            <a:r>
              <a:rPr lang="en-US" altLang="zh-CN" sz="1400" dirty="0"/>
              <a:t>/</a:t>
            </a:r>
            <a:r>
              <a:rPr lang="en-US" altLang="zh-CN" sz="1400" dirty="0" err="1"/>
              <a:t>dev</a:t>
            </a:r>
            <a:r>
              <a:rPr lang="en-US" altLang="zh-CN" sz="1400" dirty="0"/>
              <a:t>/sr0        4.2G  </a:t>
            </a:r>
            <a:r>
              <a:rPr lang="en-US" altLang="zh-CN" sz="1400" dirty="0" err="1"/>
              <a:t>4.2G</a:t>
            </a:r>
            <a:r>
              <a:rPr lang="en-US" altLang="zh-CN" sz="1400" dirty="0"/>
              <a:t>     0 100% /media/CentOS_6.5_Final</a:t>
            </a:r>
          </a:p>
          <a:p>
            <a:pPr marL="400050" lvl="1" indent="0">
              <a:buNone/>
            </a:pPr>
            <a:r>
              <a:rPr lang="en-US" altLang="zh-CN" sz="1400" dirty="0"/>
              <a:t>[</a:t>
            </a:r>
            <a:r>
              <a:rPr lang="en-US" altLang="zh-CN" sz="1400" dirty="0" err="1"/>
              <a:t>root@localhost</a:t>
            </a:r>
            <a:r>
              <a:rPr lang="en-US" altLang="zh-CN" sz="1400" dirty="0"/>
              <a:t> ~]# </a:t>
            </a:r>
            <a:r>
              <a:rPr lang="en-US" altLang="zh-CN" sz="1400" dirty="0" err="1"/>
              <a:t>ll</a:t>
            </a:r>
            <a:r>
              <a:rPr lang="en-US" altLang="zh-CN" sz="1400" dirty="0"/>
              <a:t> /</a:t>
            </a:r>
            <a:r>
              <a:rPr lang="en-US" altLang="zh-CN" sz="1400" dirty="0" err="1"/>
              <a:t>dev</a:t>
            </a:r>
            <a:r>
              <a:rPr lang="en-US" altLang="zh-CN" sz="1400" dirty="0"/>
              <a:t>/cdrom1 </a:t>
            </a:r>
          </a:p>
          <a:p>
            <a:pPr marL="400050" lvl="1" indent="0">
              <a:buNone/>
            </a:pPr>
            <a:r>
              <a:rPr lang="en-US" altLang="zh-CN" sz="1400" dirty="0" err="1"/>
              <a:t>lrwxrwxrwx</a:t>
            </a:r>
            <a:r>
              <a:rPr lang="en-US" altLang="zh-CN" sz="1400" dirty="0"/>
              <a:t>. 1 root </a:t>
            </a:r>
            <a:r>
              <a:rPr lang="en-US" altLang="zh-CN" sz="1400" dirty="0" err="1"/>
              <a:t>root</a:t>
            </a:r>
            <a:r>
              <a:rPr lang="en-US" altLang="zh-CN" sz="1400" dirty="0"/>
              <a:t> 3 Feb  9 14:53 /</a:t>
            </a:r>
            <a:r>
              <a:rPr lang="en-US" altLang="zh-CN" sz="1400" dirty="0" err="1"/>
              <a:t>dev</a:t>
            </a:r>
            <a:r>
              <a:rPr lang="en-US" altLang="zh-CN" sz="1400" dirty="0"/>
              <a:t>/cdrom1 -&gt; sr0</a:t>
            </a:r>
          </a:p>
          <a:p>
            <a:pPr marL="400050" lvl="1" indent="0">
              <a:buNone/>
            </a:pPr>
            <a:r>
              <a:rPr lang="en-US" altLang="zh-CN" sz="1400" dirty="0"/>
              <a:t>[</a:t>
            </a:r>
            <a:r>
              <a:rPr lang="en-US" altLang="zh-CN" sz="1400" dirty="0" err="1"/>
              <a:t>root@localhost</a:t>
            </a:r>
            <a:r>
              <a:rPr lang="en-US" altLang="zh-CN" sz="1400" dirty="0"/>
              <a:t> ~]# </a:t>
            </a:r>
            <a:r>
              <a:rPr lang="en-US" altLang="zh-CN" sz="1400" dirty="0" err="1"/>
              <a:t>ls</a:t>
            </a:r>
            <a:r>
              <a:rPr lang="en-US" altLang="zh-CN" sz="1400" dirty="0"/>
              <a:t> /media</a:t>
            </a:r>
          </a:p>
          <a:p>
            <a:pPr marL="400050" lvl="1" indent="0">
              <a:buNone/>
            </a:pPr>
            <a:r>
              <a:rPr lang="en-US" altLang="zh-CN" sz="1400" dirty="0"/>
              <a:t>CentOS_6.5_Final  </a:t>
            </a:r>
            <a:r>
              <a:rPr lang="zh-CN" altLang="en-US" sz="1400" dirty="0"/>
              <a:t>（因为</a:t>
            </a:r>
            <a:r>
              <a:rPr lang="en-US" altLang="zh-CN" sz="1400" dirty="0"/>
              <a:t>ppt</a:t>
            </a:r>
            <a:r>
              <a:rPr lang="zh-CN" altLang="en-US" sz="1400" dirty="0"/>
              <a:t>内容模版的问题，所以这里不展示光盘镜像中的文件内容。）</a:t>
            </a:r>
          </a:p>
        </p:txBody>
      </p:sp>
    </p:spTree>
    <p:extLst>
      <p:ext uri="{BB962C8B-B14F-4D97-AF65-F5344CB8AC3E}">
        <p14:creationId xmlns:p14="http://schemas.microsoft.com/office/powerpoint/2010/main" val="15911090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r>
              <a:rPr lang="en-US" altLang="zh-CN" dirty="0"/>
              <a:t>—</a:t>
            </a:r>
            <a:r>
              <a:rPr lang="zh-CN" altLang="en-US" dirty="0"/>
              <a:t>挂载与卸载</a:t>
            </a:r>
          </a:p>
        </p:txBody>
      </p:sp>
      <p:sp>
        <p:nvSpPr>
          <p:cNvPr id="3" name="内容占位符 2"/>
          <p:cNvSpPr>
            <a:spLocks noGrp="1"/>
          </p:cNvSpPr>
          <p:nvPr>
            <p:ph sz="quarter" idx="10"/>
          </p:nvPr>
        </p:nvSpPr>
        <p:spPr>
          <a:xfrm>
            <a:off x="467545" y="1052736"/>
            <a:ext cx="8064896" cy="5706177"/>
          </a:xfrm>
        </p:spPr>
        <p:txBody>
          <a:bodyPr/>
          <a:lstStyle/>
          <a:p>
            <a:r>
              <a:rPr lang="zh-CN" altLang="en-US" dirty="0"/>
              <a:t>挂载到某个目录</a:t>
            </a:r>
          </a:p>
          <a:p>
            <a:pPr marL="400050" lvl="1" indent="0">
              <a:buNone/>
            </a:pPr>
            <a:r>
              <a:rPr lang="en-US" altLang="zh-CN" sz="1400" dirty="0"/>
              <a:t>[</a:t>
            </a:r>
            <a:r>
              <a:rPr lang="en-US" altLang="zh-CN" sz="1400" dirty="0" err="1"/>
              <a:t>root@localhost</a:t>
            </a:r>
            <a:r>
              <a:rPr lang="en-US" altLang="zh-CN" sz="1400" dirty="0"/>
              <a:t> ~]# </a:t>
            </a:r>
            <a:r>
              <a:rPr lang="en-US" altLang="zh-CN" sz="1400" dirty="0" err="1"/>
              <a:t>mkdir</a:t>
            </a:r>
            <a:r>
              <a:rPr lang="en-US" altLang="zh-CN" sz="1400" dirty="0"/>
              <a:t> /</a:t>
            </a:r>
            <a:r>
              <a:rPr lang="en-US" altLang="zh-CN" sz="1400" dirty="0" err="1"/>
              <a:t>mnt</a:t>
            </a:r>
            <a:r>
              <a:rPr lang="en-US" altLang="zh-CN" sz="1400" dirty="0"/>
              <a:t>/</a:t>
            </a:r>
            <a:r>
              <a:rPr lang="en-US" altLang="zh-CN" sz="1400" dirty="0" err="1"/>
              <a:t>cdrom</a:t>
            </a:r>
            <a:endParaRPr lang="en-US" altLang="zh-CN" sz="1400" dirty="0"/>
          </a:p>
          <a:p>
            <a:pPr marL="400050" lvl="1" indent="0">
              <a:buNone/>
            </a:pPr>
            <a:r>
              <a:rPr lang="en-US" altLang="zh-CN" sz="1400" dirty="0"/>
              <a:t>[</a:t>
            </a:r>
            <a:r>
              <a:rPr lang="en-US" altLang="zh-CN" sz="1400" dirty="0" err="1"/>
              <a:t>root@localhost</a:t>
            </a:r>
            <a:r>
              <a:rPr lang="en-US" altLang="zh-CN" sz="1400" dirty="0"/>
              <a:t> ~]# mount -t iso9660 /dev/cdrom1  /</a:t>
            </a:r>
            <a:r>
              <a:rPr lang="en-US" altLang="zh-CN" sz="1400" dirty="0" err="1"/>
              <a:t>mnt</a:t>
            </a:r>
            <a:r>
              <a:rPr lang="en-US" altLang="zh-CN" sz="1400" dirty="0"/>
              <a:t>/</a:t>
            </a:r>
            <a:r>
              <a:rPr lang="en-US" altLang="zh-CN" sz="1400" dirty="0" err="1"/>
              <a:t>cdrom</a:t>
            </a:r>
            <a:endParaRPr lang="en-US" altLang="zh-CN" sz="1400" dirty="0"/>
          </a:p>
          <a:p>
            <a:pPr marL="400050" lvl="1" indent="0">
              <a:buNone/>
            </a:pPr>
            <a:r>
              <a:rPr lang="en-US" altLang="zh-CN" sz="1400" dirty="0"/>
              <a:t>mount: block device /</a:t>
            </a:r>
            <a:r>
              <a:rPr lang="en-US" altLang="zh-CN" sz="1400" dirty="0" err="1"/>
              <a:t>dev</a:t>
            </a:r>
            <a:r>
              <a:rPr lang="en-US" altLang="zh-CN" sz="1400" dirty="0"/>
              <a:t>/sr0 is write-protected, mounting read-only</a:t>
            </a:r>
          </a:p>
          <a:p>
            <a:pPr marL="400050" lvl="1" indent="0">
              <a:buNone/>
            </a:pPr>
            <a:r>
              <a:rPr lang="en-US" altLang="zh-CN" sz="1400" dirty="0"/>
              <a:t>[</a:t>
            </a:r>
            <a:r>
              <a:rPr lang="en-US" altLang="zh-CN" sz="1400" dirty="0" err="1"/>
              <a:t>root@localhost</a:t>
            </a:r>
            <a:r>
              <a:rPr lang="en-US" altLang="zh-CN" sz="1400" dirty="0"/>
              <a:t> ~]# </a:t>
            </a:r>
            <a:r>
              <a:rPr lang="en-US" altLang="zh-CN" sz="1400" dirty="0" err="1"/>
              <a:t>df</a:t>
            </a:r>
            <a:r>
              <a:rPr lang="en-US" altLang="zh-CN" sz="1400" dirty="0"/>
              <a:t> -h</a:t>
            </a:r>
          </a:p>
          <a:p>
            <a:pPr marL="400050" lvl="1" indent="0">
              <a:buNone/>
            </a:pPr>
            <a:r>
              <a:rPr lang="en-US" altLang="zh-CN" sz="1400" dirty="0" err="1"/>
              <a:t>Filesystem</a:t>
            </a:r>
            <a:r>
              <a:rPr lang="en-US" altLang="zh-CN" sz="1400" dirty="0"/>
              <a:t>      Size  Used Avail Use% Mounted on</a:t>
            </a:r>
          </a:p>
          <a:p>
            <a:pPr marL="400050" lvl="1" indent="0">
              <a:buNone/>
            </a:pPr>
            <a:r>
              <a:rPr lang="en-US" altLang="zh-CN" sz="1400" dirty="0"/>
              <a:t>/</a:t>
            </a:r>
            <a:r>
              <a:rPr lang="en-US" altLang="zh-CN" sz="1400" dirty="0" err="1"/>
              <a:t>dev</a:t>
            </a:r>
            <a:r>
              <a:rPr lang="en-US" altLang="zh-CN" sz="1400" dirty="0"/>
              <a:t>/sr0        4.2G  </a:t>
            </a:r>
            <a:r>
              <a:rPr lang="en-US" altLang="zh-CN" sz="1400" dirty="0" err="1"/>
              <a:t>4.2G</a:t>
            </a:r>
            <a:r>
              <a:rPr lang="en-US" altLang="zh-CN" sz="1400" dirty="0"/>
              <a:t>     0 100% /</a:t>
            </a:r>
            <a:r>
              <a:rPr lang="en-US" altLang="zh-CN" sz="1400" dirty="0" err="1"/>
              <a:t>mnt</a:t>
            </a:r>
            <a:r>
              <a:rPr lang="en-US" altLang="zh-CN" sz="1400" dirty="0"/>
              <a:t>/</a:t>
            </a:r>
            <a:r>
              <a:rPr lang="en-US" altLang="zh-CN" sz="1400" dirty="0" err="1"/>
              <a:t>cdrom</a:t>
            </a:r>
            <a:endParaRPr lang="en-US" altLang="zh-CN" sz="1400" dirty="0"/>
          </a:p>
          <a:p>
            <a:pPr marL="400050" lvl="1" indent="0">
              <a:buNone/>
            </a:pPr>
            <a:r>
              <a:rPr lang="en-US" altLang="zh-CN" sz="1400" dirty="0"/>
              <a:t>[</a:t>
            </a:r>
            <a:r>
              <a:rPr lang="en-US" altLang="zh-CN" sz="1400" dirty="0" err="1"/>
              <a:t>root@localhost</a:t>
            </a:r>
            <a:r>
              <a:rPr lang="en-US" altLang="zh-CN" sz="1400" dirty="0"/>
              <a:t> ~]# </a:t>
            </a:r>
            <a:r>
              <a:rPr lang="en-US" altLang="zh-CN" sz="1400" dirty="0" err="1"/>
              <a:t>lsblk</a:t>
            </a:r>
            <a:r>
              <a:rPr lang="en-US" altLang="zh-CN" sz="1400" dirty="0"/>
              <a:t>      #</a:t>
            </a:r>
            <a:r>
              <a:rPr lang="zh-CN" altLang="en-US" sz="1400" dirty="0"/>
              <a:t>查看块设备</a:t>
            </a:r>
            <a:endParaRPr lang="en-US" altLang="zh-CN" sz="1400" dirty="0"/>
          </a:p>
          <a:p>
            <a:pPr marL="400050" lvl="1" indent="0">
              <a:buNone/>
            </a:pPr>
            <a:r>
              <a:rPr lang="en-US" altLang="zh-CN" sz="1400" dirty="0"/>
              <a:t>NAME   MAJ:MIN RM  SIZE RO TYPE MOUNTPOINT</a:t>
            </a:r>
          </a:p>
          <a:p>
            <a:pPr marL="400050" lvl="1" indent="0">
              <a:buNone/>
            </a:pPr>
            <a:r>
              <a:rPr lang="en-US" altLang="zh-CN" sz="1400" dirty="0"/>
              <a:t>sr0     11:0    1  4.2G  0 rom </a:t>
            </a:r>
          </a:p>
          <a:p>
            <a:pPr marL="342900" lvl="1" indent="-342900">
              <a:buFont typeface="Arial" pitchFamily="34" charset="0"/>
              <a:buChar char="•"/>
            </a:pPr>
            <a:r>
              <a:rPr lang="en-US" altLang="zh-CN" sz="2400" dirty="0" err="1"/>
              <a:t>umount</a:t>
            </a:r>
            <a:r>
              <a:rPr lang="zh-CN" altLang="en-US" sz="2400" dirty="0"/>
              <a:t>命令</a:t>
            </a:r>
            <a:r>
              <a:rPr lang="en-US" altLang="zh-CN" sz="2400" dirty="0"/>
              <a:t>:</a:t>
            </a:r>
            <a:r>
              <a:rPr lang="zh-CN" altLang="en-US" sz="2400" dirty="0"/>
              <a:t>取消挂载</a:t>
            </a:r>
            <a:endParaRPr lang="en-US" altLang="zh-CN" sz="2400" dirty="0"/>
          </a:p>
          <a:p>
            <a:pPr marL="342900" lvl="1" indent="-342900">
              <a:buFont typeface="Arial" pitchFamily="34" charset="0"/>
              <a:buChar char="•"/>
            </a:pPr>
            <a:r>
              <a:rPr lang="zh-CN" altLang="en-US" sz="2400" dirty="0"/>
              <a:t>卸载 ：</a:t>
            </a:r>
            <a:r>
              <a:rPr lang="en-US" altLang="zh-CN" sz="2400" dirty="0" err="1"/>
              <a:t>umount</a:t>
            </a:r>
            <a:r>
              <a:rPr lang="en-US" altLang="zh-CN" sz="2400" dirty="0"/>
              <a:t> </a:t>
            </a:r>
            <a:r>
              <a:rPr lang="zh-CN" altLang="en-US" sz="2400" dirty="0"/>
              <a:t>设备或是挂载点</a:t>
            </a:r>
            <a:br>
              <a:rPr lang="zh-CN" altLang="en-US" sz="1400" dirty="0"/>
            </a:br>
            <a:r>
              <a:rPr lang="en-US" altLang="zh-CN" sz="1400" dirty="0" err="1"/>
              <a:t>umount</a:t>
            </a:r>
            <a:r>
              <a:rPr lang="en-US" altLang="zh-CN" sz="1400" dirty="0"/>
              <a:t> /</a:t>
            </a:r>
            <a:r>
              <a:rPr lang="en-US" altLang="zh-CN" sz="1400" dirty="0" err="1"/>
              <a:t>mnt</a:t>
            </a:r>
            <a:r>
              <a:rPr lang="en-US" altLang="zh-CN" sz="1400" dirty="0"/>
              <a:t>/</a:t>
            </a:r>
            <a:r>
              <a:rPr lang="en-US" altLang="zh-CN" sz="1400" dirty="0" err="1"/>
              <a:t>cdrom</a:t>
            </a:r>
            <a:endParaRPr lang="en-US" altLang="zh-CN" sz="1400" dirty="0"/>
          </a:p>
          <a:p>
            <a:pPr marL="400050" lvl="1" indent="0">
              <a:buNone/>
            </a:pPr>
            <a:r>
              <a:rPr lang="zh-CN" altLang="en-US" sz="1400" dirty="0"/>
              <a:t>或</a:t>
            </a:r>
            <a:br>
              <a:rPr lang="zh-CN" altLang="en-US" sz="1400" dirty="0"/>
            </a:br>
            <a:r>
              <a:rPr lang="en-US" altLang="zh-CN" sz="1400" dirty="0" err="1"/>
              <a:t>umount</a:t>
            </a:r>
            <a:r>
              <a:rPr lang="en-US" altLang="zh-CN" sz="1400" dirty="0"/>
              <a:t> /</a:t>
            </a:r>
            <a:r>
              <a:rPr lang="en-US" altLang="zh-CN" sz="1400" dirty="0" err="1"/>
              <a:t>dev</a:t>
            </a:r>
            <a:r>
              <a:rPr lang="en-US" altLang="zh-CN" sz="1400" dirty="0"/>
              <a:t>/cdrom1 </a:t>
            </a:r>
          </a:p>
          <a:p>
            <a:pPr marL="400050" lvl="1" indent="0">
              <a:buNone/>
            </a:pPr>
            <a:r>
              <a:rPr lang="zh-CN" altLang="en-US" sz="1400" dirty="0"/>
              <a:t>或</a:t>
            </a:r>
            <a:endParaRPr lang="en-US" altLang="zh-CN" sz="1400" dirty="0"/>
          </a:p>
          <a:p>
            <a:pPr marL="400050" lvl="1" indent="0">
              <a:buNone/>
            </a:pPr>
            <a:r>
              <a:rPr lang="en-US" altLang="zh-CN" sz="1400" dirty="0"/>
              <a:t># </a:t>
            </a:r>
            <a:r>
              <a:rPr lang="en-US" altLang="zh-CN" sz="1400" dirty="0" err="1"/>
              <a:t>umount</a:t>
            </a:r>
            <a:r>
              <a:rPr lang="en-US" altLang="zh-CN" sz="1400" dirty="0"/>
              <a:t> /</a:t>
            </a:r>
            <a:r>
              <a:rPr lang="en-US" altLang="zh-CN" sz="1400" dirty="0" err="1"/>
              <a:t>dev</a:t>
            </a:r>
            <a:r>
              <a:rPr lang="en-US" altLang="zh-CN" sz="1400" dirty="0"/>
              <a:t>/sr0</a:t>
            </a:r>
          </a:p>
        </p:txBody>
      </p:sp>
    </p:spTree>
    <p:extLst>
      <p:ext uri="{BB962C8B-B14F-4D97-AF65-F5344CB8AC3E}">
        <p14:creationId xmlns:p14="http://schemas.microsoft.com/office/powerpoint/2010/main" val="3856830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挂载</a:t>
            </a:r>
            <a:r>
              <a:rPr lang="en-US" altLang="zh-CN" dirty="0"/>
              <a:t>U</a:t>
            </a:r>
            <a:r>
              <a:rPr lang="zh-CN" altLang="en-US" dirty="0"/>
              <a:t>盘</a:t>
            </a:r>
            <a:r>
              <a:rPr lang="en-US" altLang="zh-CN" dirty="0"/>
              <a:t>—</a:t>
            </a:r>
            <a:r>
              <a:rPr lang="zh-CN" altLang="en-US" dirty="0"/>
              <a:t>准备工作</a:t>
            </a:r>
          </a:p>
        </p:txBody>
      </p:sp>
      <p:pic>
        <p:nvPicPr>
          <p:cNvPr id="3" name="图片 2"/>
          <p:cNvPicPr>
            <a:picLocks noChangeAspect="1"/>
          </p:cNvPicPr>
          <p:nvPr/>
        </p:nvPicPr>
        <p:blipFill>
          <a:blip r:embed="rId2"/>
          <a:stretch>
            <a:fillRect/>
          </a:stretch>
        </p:blipFill>
        <p:spPr>
          <a:xfrm>
            <a:off x="971600" y="1484784"/>
            <a:ext cx="6418110" cy="720080"/>
          </a:xfrm>
          <a:prstGeom prst="rect">
            <a:avLst/>
          </a:prstGeom>
        </p:spPr>
      </p:pic>
    </p:spTree>
    <p:extLst>
      <p:ext uri="{BB962C8B-B14F-4D97-AF65-F5344CB8AC3E}">
        <p14:creationId xmlns:p14="http://schemas.microsoft.com/office/powerpoint/2010/main" val="4374743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挂载</a:t>
            </a:r>
            <a:r>
              <a:rPr lang="en-US" altLang="zh-CN" dirty="0"/>
              <a:t>U</a:t>
            </a:r>
            <a:r>
              <a:rPr lang="zh-CN" altLang="en-US" dirty="0"/>
              <a:t>盘</a:t>
            </a:r>
          </a:p>
        </p:txBody>
      </p:sp>
      <p:sp>
        <p:nvSpPr>
          <p:cNvPr id="3" name="内容占位符 2"/>
          <p:cNvSpPr>
            <a:spLocks noGrp="1"/>
          </p:cNvSpPr>
          <p:nvPr>
            <p:ph sz="quarter" idx="10"/>
          </p:nvPr>
        </p:nvSpPr>
        <p:spPr>
          <a:xfrm>
            <a:off x="467545" y="1052736"/>
            <a:ext cx="8064896" cy="5780044"/>
          </a:xfrm>
        </p:spPr>
        <p:txBody>
          <a:bodyPr/>
          <a:lstStyle/>
          <a:p>
            <a:pPr marL="0" indent="0">
              <a:buNone/>
            </a:pPr>
            <a:r>
              <a:rPr lang="en-US" altLang="zh-CN" sz="1400" dirty="0"/>
              <a:t>[</a:t>
            </a:r>
            <a:r>
              <a:rPr lang="en-US" altLang="zh-CN" sz="1400" dirty="0" err="1"/>
              <a:t>root@localhost</a:t>
            </a:r>
            <a:r>
              <a:rPr lang="en-US" altLang="zh-CN" sz="1400" dirty="0"/>
              <a:t> /]# </a:t>
            </a:r>
            <a:r>
              <a:rPr lang="en-US" altLang="zh-CN" sz="1400" dirty="0" err="1"/>
              <a:t>df</a:t>
            </a:r>
            <a:r>
              <a:rPr lang="en-US" altLang="zh-CN" sz="1400" dirty="0"/>
              <a:t> -h</a:t>
            </a:r>
          </a:p>
          <a:p>
            <a:pPr marL="0" indent="0">
              <a:buNone/>
            </a:pPr>
            <a:r>
              <a:rPr lang="en-US" altLang="zh-CN" sz="1400" dirty="0" err="1"/>
              <a:t>Filesystem</a:t>
            </a:r>
            <a:r>
              <a:rPr lang="en-US" altLang="zh-CN" sz="1400" dirty="0"/>
              <a:t>      Size  Used Avail Use% Mounted on</a:t>
            </a:r>
          </a:p>
          <a:p>
            <a:pPr marL="0" indent="0">
              <a:buNone/>
            </a:pPr>
            <a:r>
              <a:rPr lang="en-US" altLang="zh-CN" sz="1400" dirty="0"/>
              <a:t>/</a:t>
            </a:r>
            <a:r>
              <a:rPr lang="en-US" altLang="zh-CN" sz="1400" dirty="0" err="1"/>
              <a:t>dev</a:t>
            </a:r>
            <a:r>
              <a:rPr lang="en-US" altLang="zh-CN" sz="1400" dirty="0"/>
              <a:t>/sdb1        29G  2.3G   27G   8% /media/7E4E-815B</a:t>
            </a:r>
          </a:p>
          <a:p>
            <a:pPr marL="0" indent="0">
              <a:buNone/>
            </a:pPr>
            <a:r>
              <a:rPr lang="en-US" altLang="zh-CN" sz="1400" dirty="0"/>
              <a:t>[</a:t>
            </a:r>
            <a:r>
              <a:rPr lang="en-US" altLang="zh-CN" sz="1400" dirty="0" err="1"/>
              <a:t>root@localhost</a:t>
            </a:r>
            <a:r>
              <a:rPr lang="en-US" altLang="zh-CN" sz="1400" dirty="0"/>
              <a:t> /]# </a:t>
            </a:r>
            <a:r>
              <a:rPr lang="en-US" altLang="zh-CN" sz="1400" dirty="0" err="1"/>
              <a:t>lsblk</a:t>
            </a:r>
            <a:endParaRPr lang="en-US" altLang="zh-CN" sz="1400" dirty="0"/>
          </a:p>
          <a:p>
            <a:pPr marL="0" indent="0">
              <a:buNone/>
            </a:pPr>
            <a:r>
              <a:rPr lang="en-US" altLang="zh-CN" sz="1400" dirty="0"/>
              <a:t>NAME   MAJ:MIN RM  SIZE RO TYPE MOUNTPOINT</a:t>
            </a:r>
          </a:p>
          <a:p>
            <a:pPr marL="0" indent="0">
              <a:buNone/>
            </a:pPr>
            <a:r>
              <a:rPr lang="en-US" altLang="zh-CN" sz="1400" dirty="0"/>
              <a:t>sr0     11:0    1  4.2G  0 rom  </a:t>
            </a:r>
          </a:p>
          <a:p>
            <a:pPr marL="0" indent="0">
              <a:buNone/>
            </a:pPr>
            <a:r>
              <a:rPr lang="en-US" altLang="zh-CN" sz="1400" dirty="0" err="1"/>
              <a:t>sdb</a:t>
            </a:r>
            <a:r>
              <a:rPr lang="en-US" altLang="zh-CN" sz="1400" dirty="0"/>
              <a:t>      8:16   1 28.9G  0 disk </a:t>
            </a:r>
          </a:p>
          <a:p>
            <a:pPr marL="0" indent="0">
              <a:buNone/>
            </a:pPr>
            <a:r>
              <a:rPr lang="en-US" altLang="zh-CN" sz="1400" dirty="0"/>
              <a:t>└─sdb1   8:17   1 28.9G  0 part /media/7E4E-815B</a:t>
            </a:r>
          </a:p>
          <a:p>
            <a:pPr marL="0" indent="0">
              <a:buNone/>
            </a:pPr>
            <a:r>
              <a:rPr lang="en-US" altLang="zh-CN" sz="1400" dirty="0"/>
              <a:t>[</a:t>
            </a:r>
            <a:r>
              <a:rPr lang="en-US" altLang="zh-CN" sz="1400" dirty="0" err="1"/>
              <a:t>root@localhost</a:t>
            </a:r>
            <a:r>
              <a:rPr lang="en-US" altLang="zh-CN" sz="1400" dirty="0"/>
              <a:t> /]# </a:t>
            </a:r>
            <a:r>
              <a:rPr lang="en-US" altLang="zh-CN" sz="1400" dirty="0" err="1"/>
              <a:t>mkdir</a:t>
            </a:r>
            <a:r>
              <a:rPr lang="en-US" altLang="zh-CN" sz="1400" dirty="0"/>
              <a:t> /</a:t>
            </a:r>
            <a:r>
              <a:rPr lang="en-US" altLang="zh-CN" sz="1400" dirty="0" err="1"/>
              <a:t>mnt</a:t>
            </a:r>
            <a:r>
              <a:rPr lang="en-US" altLang="zh-CN" sz="1400" dirty="0"/>
              <a:t>/</a:t>
            </a:r>
            <a:r>
              <a:rPr lang="en-US" altLang="zh-CN" sz="1400" dirty="0" err="1"/>
              <a:t>udisk</a:t>
            </a:r>
            <a:endParaRPr lang="en-US" altLang="zh-CN" sz="1400" dirty="0"/>
          </a:p>
          <a:p>
            <a:pPr marL="0" indent="0">
              <a:buNone/>
            </a:pPr>
            <a:r>
              <a:rPr lang="en-US" altLang="zh-CN" sz="1400" dirty="0"/>
              <a:t>[</a:t>
            </a:r>
            <a:r>
              <a:rPr lang="en-US" altLang="zh-CN" sz="1400" dirty="0" err="1"/>
              <a:t>root@localhost</a:t>
            </a:r>
            <a:r>
              <a:rPr lang="en-US" altLang="zh-CN" sz="1400" dirty="0"/>
              <a:t> /]# mount /</a:t>
            </a:r>
            <a:r>
              <a:rPr lang="en-US" altLang="zh-CN" sz="1400" dirty="0" err="1"/>
              <a:t>dev</a:t>
            </a:r>
            <a:r>
              <a:rPr lang="en-US" altLang="zh-CN" sz="1400" dirty="0"/>
              <a:t>/sdb1 /</a:t>
            </a:r>
            <a:r>
              <a:rPr lang="en-US" altLang="zh-CN" sz="1400" dirty="0" err="1"/>
              <a:t>mnt</a:t>
            </a:r>
            <a:r>
              <a:rPr lang="en-US" altLang="zh-CN" sz="1400" dirty="0"/>
              <a:t>/</a:t>
            </a:r>
            <a:r>
              <a:rPr lang="en-US" altLang="zh-CN" sz="1400" dirty="0" err="1"/>
              <a:t>udisk</a:t>
            </a:r>
            <a:r>
              <a:rPr lang="en-US" altLang="zh-CN" sz="1400" dirty="0"/>
              <a:t>/</a:t>
            </a:r>
          </a:p>
          <a:p>
            <a:pPr marL="0" indent="0">
              <a:buNone/>
            </a:pPr>
            <a:r>
              <a:rPr lang="en-US" altLang="zh-CN" sz="1400" dirty="0"/>
              <a:t>[</a:t>
            </a:r>
            <a:r>
              <a:rPr lang="en-US" altLang="zh-CN" sz="1400" dirty="0" err="1"/>
              <a:t>root@localhost</a:t>
            </a:r>
            <a:r>
              <a:rPr lang="en-US" altLang="zh-CN" sz="1400" dirty="0"/>
              <a:t> /]# </a:t>
            </a:r>
            <a:r>
              <a:rPr lang="en-US" altLang="zh-CN" sz="1400" dirty="0" err="1"/>
              <a:t>lsblk</a:t>
            </a:r>
            <a:endParaRPr lang="en-US" altLang="zh-CN" sz="1400" dirty="0"/>
          </a:p>
          <a:p>
            <a:pPr marL="0" indent="0">
              <a:buNone/>
            </a:pPr>
            <a:r>
              <a:rPr lang="en-US" altLang="zh-CN" sz="1400" dirty="0"/>
              <a:t>NAME   MAJ:MIN RM  SIZE RO TYPE MOUNTPOINT</a:t>
            </a:r>
          </a:p>
          <a:p>
            <a:pPr marL="0" indent="0">
              <a:buNone/>
            </a:pPr>
            <a:r>
              <a:rPr lang="en-US" altLang="zh-CN" sz="1400" dirty="0" err="1"/>
              <a:t>sdb</a:t>
            </a:r>
            <a:r>
              <a:rPr lang="en-US" altLang="zh-CN" sz="1400" dirty="0"/>
              <a:t>      8:16   1 28.9G  0 disk </a:t>
            </a:r>
          </a:p>
          <a:p>
            <a:pPr marL="0" indent="0">
              <a:buNone/>
            </a:pPr>
            <a:r>
              <a:rPr lang="en-US" altLang="zh-CN" sz="1400" dirty="0"/>
              <a:t>└─sdb1   8:17   1 28.9G  0 part /media/7E4E-815B</a:t>
            </a:r>
          </a:p>
          <a:p>
            <a:pPr marL="0" indent="0">
              <a:buNone/>
            </a:pPr>
            <a:r>
              <a:rPr lang="en-US" altLang="zh-CN" sz="1400" dirty="0"/>
              <a:t>[</a:t>
            </a:r>
            <a:r>
              <a:rPr lang="en-US" altLang="zh-CN" sz="1400" dirty="0" err="1"/>
              <a:t>root@localhost</a:t>
            </a:r>
            <a:r>
              <a:rPr lang="en-US" altLang="zh-CN" sz="1400" dirty="0"/>
              <a:t> /]# </a:t>
            </a:r>
            <a:r>
              <a:rPr lang="en-US" altLang="zh-CN" sz="1400" dirty="0" err="1"/>
              <a:t>df</a:t>
            </a:r>
            <a:r>
              <a:rPr lang="en-US" altLang="zh-CN" sz="1400" dirty="0"/>
              <a:t> -h</a:t>
            </a:r>
          </a:p>
          <a:p>
            <a:pPr marL="0" indent="0">
              <a:buNone/>
            </a:pPr>
            <a:r>
              <a:rPr lang="en-US" altLang="zh-CN" sz="1400" dirty="0" err="1"/>
              <a:t>Filesystem</a:t>
            </a:r>
            <a:r>
              <a:rPr lang="en-US" altLang="zh-CN" sz="1400" dirty="0"/>
              <a:t>      Size  Used Avail Use% Mounted on</a:t>
            </a:r>
          </a:p>
          <a:p>
            <a:pPr marL="0" indent="0">
              <a:buNone/>
            </a:pPr>
            <a:r>
              <a:rPr lang="en-US" altLang="zh-CN" sz="1400" dirty="0"/>
              <a:t>/</a:t>
            </a:r>
            <a:r>
              <a:rPr lang="en-US" altLang="zh-CN" sz="1400" dirty="0" err="1"/>
              <a:t>dev</a:t>
            </a:r>
            <a:r>
              <a:rPr lang="en-US" altLang="zh-CN" sz="1400" dirty="0"/>
              <a:t>/sdb1        29G  2.3G   27G   8% /media/7E4E-815B</a:t>
            </a:r>
          </a:p>
          <a:p>
            <a:pPr marL="0" indent="0">
              <a:buNone/>
            </a:pPr>
            <a:r>
              <a:rPr lang="en-US" altLang="zh-CN" sz="1400" dirty="0"/>
              <a:t>/</a:t>
            </a:r>
            <a:r>
              <a:rPr lang="en-US" altLang="zh-CN" sz="1400" dirty="0" err="1"/>
              <a:t>dev</a:t>
            </a:r>
            <a:r>
              <a:rPr lang="en-US" altLang="zh-CN" sz="1400" dirty="0"/>
              <a:t>/sdb1        29G  2.3G   27G   8% /</a:t>
            </a:r>
            <a:r>
              <a:rPr lang="en-US" altLang="zh-CN" sz="1400" dirty="0" err="1"/>
              <a:t>mnt</a:t>
            </a:r>
            <a:r>
              <a:rPr lang="en-US" altLang="zh-CN" sz="1400" dirty="0"/>
              <a:t>/</a:t>
            </a:r>
            <a:r>
              <a:rPr lang="en-US" altLang="zh-CN" sz="1400" dirty="0" err="1"/>
              <a:t>udisk</a:t>
            </a:r>
            <a:endParaRPr lang="en-US" altLang="zh-CN" sz="1400" dirty="0"/>
          </a:p>
          <a:p>
            <a:pPr marL="0" indent="0">
              <a:buNone/>
            </a:pPr>
            <a:endParaRPr lang="zh-CN" altLang="en-US" sz="1400" dirty="0"/>
          </a:p>
        </p:txBody>
      </p:sp>
    </p:spTree>
    <p:extLst>
      <p:ext uri="{BB962C8B-B14F-4D97-AF65-F5344CB8AC3E}">
        <p14:creationId xmlns:p14="http://schemas.microsoft.com/office/powerpoint/2010/main" val="144898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用户管理</a:t>
            </a:r>
            <a:r>
              <a:rPr lang="en-US" altLang="zh-CN" dirty="0"/>
              <a:t>—</a:t>
            </a:r>
            <a:r>
              <a:rPr lang="zh-CN" altLang="en-US" dirty="0"/>
              <a:t>添加用户</a:t>
            </a:r>
          </a:p>
        </p:txBody>
      </p:sp>
      <p:sp>
        <p:nvSpPr>
          <p:cNvPr id="3" name="内容占位符 2"/>
          <p:cNvSpPr>
            <a:spLocks noGrp="1"/>
          </p:cNvSpPr>
          <p:nvPr>
            <p:ph sz="quarter" idx="10"/>
          </p:nvPr>
        </p:nvSpPr>
        <p:spPr>
          <a:xfrm>
            <a:off x="467545" y="1052736"/>
            <a:ext cx="8064896" cy="5189113"/>
          </a:xfrm>
        </p:spPr>
        <p:txBody>
          <a:bodyPr/>
          <a:lstStyle/>
          <a:p>
            <a:r>
              <a:rPr lang="zh-CN" altLang="zh-CN" sz="1800" dirty="0"/>
              <a:t>用户账号的管理工作主要涉及到用户账号的添加、修改和删除。 </a:t>
            </a:r>
          </a:p>
          <a:p>
            <a:r>
              <a:rPr lang="zh-CN" altLang="zh-CN" sz="1800" dirty="0"/>
              <a:t>添加用户账号就是在系统中创建一个新账号，然后为新账号分配用户号、用户组、主目录和登录</a:t>
            </a:r>
            <a:r>
              <a:rPr lang="en-US" altLang="zh-CN" sz="1800" dirty="0"/>
              <a:t>Shell</a:t>
            </a:r>
            <a:r>
              <a:rPr lang="zh-CN" altLang="zh-CN" sz="1800" dirty="0"/>
              <a:t>等资源。刚添加的账号是被锁定的，无法使用。</a:t>
            </a:r>
            <a:endParaRPr lang="en-US" altLang="zh-CN" sz="1800" dirty="0"/>
          </a:p>
          <a:p>
            <a:r>
              <a:rPr lang="en-US" altLang="zh-CN" sz="1800" dirty="0" err="1"/>
              <a:t>useradd</a:t>
            </a:r>
            <a:r>
              <a:rPr lang="en-US" altLang="zh-CN" sz="1800" dirty="0"/>
              <a:t> [</a:t>
            </a:r>
            <a:r>
              <a:rPr lang="zh-CN" altLang="en-US" sz="1800" dirty="0"/>
              <a:t>选项</a:t>
            </a:r>
            <a:r>
              <a:rPr lang="en-US" altLang="zh-CN" sz="1800" dirty="0"/>
              <a:t>]</a:t>
            </a:r>
            <a:r>
              <a:rPr lang="zh-CN" altLang="en-US" sz="1800" dirty="0"/>
              <a:t>  用户名</a:t>
            </a:r>
          </a:p>
          <a:p>
            <a:r>
              <a:rPr lang="zh-CN" altLang="en-US" sz="1800" dirty="0"/>
              <a:t>参数说明：</a:t>
            </a:r>
          </a:p>
          <a:p>
            <a:r>
              <a:rPr lang="zh-CN" altLang="en-US" sz="1800" dirty="0"/>
              <a:t>选项</a:t>
            </a:r>
            <a:r>
              <a:rPr lang="en-US" altLang="zh-CN" sz="1800" dirty="0"/>
              <a:t>: </a:t>
            </a:r>
          </a:p>
          <a:p>
            <a:pPr marL="400050" lvl="1" indent="0">
              <a:buNone/>
            </a:pPr>
            <a:r>
              <a:rPr lang="en-US" altLang="zh-CN" sz="1600" dirty="0"/>
              <a:t>-c comment </a:t>
            </a:r>
            <a:r>
              <a:rPr lang="zh-CN" altLang="zh-CN" sz="1600" dirty="0"/>
              <a:t>指定一段注释性描述</a:t>
            </a:r>
            <a:r>
              <a:rPr lang="en-US" altLang="zh-CN" sz="1600" dirty="0"/>
              <a:t>  </a:t>
            </a:r>
          </a:p>
          <a:p>
            <a:pPr marL="400050" lvl="1" indent="0">
              <a:buNone/>
            </a:pPr>
            <a:r>
              <a:rPr lang="en-US" altLang="zh-CN" sz="1600" dirty="0"/>
              <a:t>-d </a:t>
            </a:r>
            <a:r>
              <a:rPr lang="zh-CN" altLang="en-US" sz="1600" dirty="0"/>
              <a:t>目录 指定用户主目录，如果此目录不存在，则同时使用</a:t>
            </a:r>
            <a:r>
              <a:rPr lang="en-US" altLang="zh-CN" sz="1600" dirty="0"/>
              <a:t>-m</a:t>
            </a:r>
            <a:r>
              <a:rPr lang="zh-CN" altLang="en-US" sz="1600" dirty="0"/>
              <a:t>选项，可以创建主目录。</a:t>
            </a:r>
          </a:p>
          <a:p>
            <a:pPr marL="400050" lvl="1" indent="0">
              <a:buNone/>
            </a:pPr>
            <a:r>
              <a:rPr lang="en-US" altLang="zh-CN" sz="1600" dirty="0"/>
              <a:t>-g </a:t>
            </a:r>
            <a:r>
              <a:rPr lang="zh-CN" altLang="en-US" sz="1600" dirty="0"/>
              <a:t>用户组 指定用户所属的用户组。</a:t>
            </a:r>
          </a:p>
          <a:p>
            <a:pPr marL="400050" lvl="1" indent="0">
              <a:buNone/>
            </a:pPr>
            <a:r>
              <a:rPr lang="en-US" altLang="zh-CN" sz="1600" dirty="0"/>
              <a:t>-G </a:t>
            </a:r>
            <a:r>
              <a:rPr lang="zh-CN" altLang="en-US" sz="1600" dirty="0"/>
              <a:t>用户组，用户组 指定用户所属的附加组。</a:t>
            </a:r>
          </a:p>
          <a:p>
            <a:pPr marL="400050" lvl="1" indent="0">
              <a:buNone/>
            </a:pPr>
            <a:r>
              <a:rPr lang="en-US" altLang="zh-CN" sz="1600" dirty="0"/>
              <a:t>-s Shell</a:t>
            </a:r>
            <a:r>
              <a:rPr lang="zh-CN" altLang="en-US" sz="1600" dirty="0"/>
              <a:t>文件 指定用户的登录</a:t>
            </a:r>
            <a:r>
              <a:rPr lang="en-US" altLang="zh-CN" sz="1600" dirty="0"/>
              <a:t>Shell</a:t>
            </a:r>
            <a:r>
              <a:rPr lang="zh-CN" altLang="en-US" sz="1600" dirty="0"/>
              <a:t>。</a:t>
            </a:r>
          </a:p>
          <a:p>
            <a:pPr marL="400050" lvl="1" indent="0">
              <a:buNone/>
            </a:pPr>
            <a:r>
              <a:rPr lang="en-US" altLang="zh-CN" sz="1600" dirty="0"/>
              <a:t>-u </a:t>
            </a:r>
            <a:r>
              <a:rPr lang="zh-CN" altLang="en-US" sz="1600" dirty="0"/>
              <a:t>用户号 指定用户的用户号</a:t>
            </a:r>
            <a:endParaRPr lang="en-US" altLang="zh-CN" sz="1600" dirty="0"/>
          </a:p>
          <a:p>
            <a:endParaRPr lang="zh-CN" altLang="en-US" dirty="0"/>
          </a:p>
        </p:txBody>
      </p:sp>
    </p:spTree>
    <p:extLst>
      <p:ext uri="{BB962C8B-B14F-4D97-AF65-F5344CB8AC3E}">
        <p14:creationId xmlns:p14="http://schemas.microsoft.com/office/powerpoint/2010/main" val="2879173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挂载</a:t>
            </a:r>
            <a:r>
              <a:rPr lang="en-US" altLang="zh-CN" dirty="0"/>
              <a:t>U</a:t>
            </a:r>
            <a:r>
              <a:rPr lang="zh-CN" altLang="en-US" dirty="0"/>
              <a:t>盘</a:t>
            </a:r>
          </a:p>
        </p:txBody>
      </p:sp>
      <p:sp>
        <p:nvSpPr>
          <p:cNvPr id="3" name="内容占位符 2"/>
          <p:cNvSpPr>
            <a:spLocks noGrp="1"/>
          </p:cNvSpPr>
          <p:nvPr>
            <p:ph sz="quarter" idx="10"/>
          </p:nvPr>
        </p:nvSpPr>
        <p:spPr>
          <a:xfrm>
            <a:off x="467545" y="1052736"/>
            <a:ext cx="8064896" cy="3637919"/>
          </a:xfrm>
        </p:spPr>
        <p:txBody>
          <a:bodyPr/>
          <a:lstStyle/>
          <a:p>
            <a:r>
              <a:rPr lang="zh-CN" altLang="en-US" dirty="0"/>
              <a:t>如果挂载后查看</a:t>
            </a:r>
            <a:r>
              <a:rPr lang="en-US" altLang="zh-CN" dirty="0"/>
              <a:t>U</a:t>
            </a:r>
            <a:r>
              <a:rPr lang="zh-CN" altLang="en-US" dirty="0"/>
              <a:t>盘内容出现乱码？</a:t>
            </a:r>
            <a:endParaRPr lang="en-US" altLang="zh-CN" dirty="0"/>
          </a:p>
          <a:p>
            <a:pPr marL="0" indent="0">
              <a:buNone/>
            </a:pPr>
            <a:r>
              <a:rPr lang="en-US" altLang="zh-CN" sz="1400" dirty="0"/>
              <a:t>[</a:t>
            </a:r>
            <a:r>
              <a:rPr lang="en-US" altLang="zh-CN" sz="1400" dirty="0" err="1"/>
              <a:t>root@localhost</a:t>
            </a:r>
            <a:r>
              <a:rPr lang="en-US" altLang="zh-CN" sz="1400" dirty="0"/>
              <a:t> ~]# locale</a:t>
            </a:r>
          </a:p>
          <a:p>
            <a:pPr marL="0" indent="0">
              <a:buNone/>
            </a:pPr>
            <a:r>
              <a:rPr lang="en-US" altLang="zh-CN" sz="1200" dirty="0"/>
              <a:t>LANG=en_US.UTF-8</a:t>
            </a:r>
          </a:p>
          <a:p>
            <a:pPr marL="0" indent="0">
              <a:buNone/>
            </a:pPr>
            <a:r>
              <a:rPr lang="en-US" altLang="zh-CN" sz="1200" dirty="0"/>
              <a:t>LC_CTYPE="en_US.UTF-8"</a:t>
            </a:r>
          </a:p>
          <a:p>
            <a:pPr marL="0" indent="0">
              <a:buNone/>
            </a:pPr>
            <a:r>
              <a:rPr lang="en-US" altLang="zh-CN" sz="1200" dirty="0"/>
              <a:t>LC_NUMERIC="en_US.UTF-8"</a:t>
            </a:r>
          </a:p>
          <a:p>
            <a:pPr marL="0" indent="0">
              <a:buNone/>
            </a:pPr>
            <a:r>
              <a:rPr lang="en-US" altLang="zh-CN" sz="1200" dirty="0"/>
              <a:t>LC_TIME="en_US.UTF-8“</a:t>
            </a:r>
          </a:p>
          <a:p>
            <a:pPr marL="0" indent="0">
              <a:buNone/>
            </a:pPr>
            <a:r>
              <a:rPr lang="en-US" altLang="zh-CN" sz="1400" dirty="0">
                <a:solidFill>
                  <a:prstClr val="white"/>
                </a:solidFill>
              </a:rPr>
              <a:t>[</a:t>
            </a:r>
            <a:r>
              <a:rPr lang="en-US" altLang="zh-CN" sz="1400" dirty="0" err="1">
                <a:solidFill>
                  <a:prstClr val="white"/>
                </a:solidFill>
              </a:rPr>
              <a:t>root@localhost</a:t>
            </a:r>
            <a:r>
              <a:rPr lang="en-US" altLang="zh-CN" sz="1400" dirty="0">
                <a:solidFill>
                  <a:prstClr val="white"/>
                </a:solidFill>
              </a:rPr>
              <a:t> ~]#man mount</a:t>
            </a:r>
          </a:p>
          <a:p>
            <a:pPr marL="0" indent="0">
              <a:buNone/>
            </a:pPr>
            <a:r>
              <a:rPr lang="zh-CN" altLang="en-US" sz="1400" dirty="0">
                <a:solidFill>
                  <a:prstClr val="white"/>
                </a:solidFill>
              </a:rPr>
              <a:t>使用</a:t>
            </a:r>
            <a:r>
              <a:rPr lang="en-US" altLang="zh-CN" sz="1400" dirty="0">
                <a:solidFill>
                  <a:prstClr val="white"/>
                </a:solidFill>
              </a:rPr>
              <a:t>”/</a:t>
            </a:r>
            <a:r>
              <a:rPr lang="en-US" altLang="zh-CN" sz="1400" dirty="0" err="1">
                <a:solidFill>
                  <a:prstClr val="white"/>
                </a:solidFill>
              </a:rPr>
              <a:t>iocharset</a:t>
            </a:r>
            <a:r>
              <a:rPr lang="en-US" altLang="zh-CN" sz="1400" dirty="0">
                <a:solidFill>
                  <a:prstClr val="white"/>
                </a:solidFill>
              </a:rPr>
              <a:t>”</a:t>
            </a:r>
            <a:r>
              <a:rPr lang="zh-CN" altLang="en-US" sz="1400" dirty="0">
                <a:solidFill>
                  <a:prstClr val="white"/>
                </a:solidFill>
              </a:rPr>
              <a:t>查找</a:t>
            </a:r>
            <a:endParaRPr lang="en-US" altLang="zh-CN" sz="1400" dirty="0">
              <a:solidFill>
                <a:prstClr val="white"/>
              </a:solidFill>
            </a:endParaRPr>
          </a:p>
          <a:p>
            <a:pPr marL="0" indent="0">
              <a:buNone/>
            </a:pPr>
            <a:endParaRPr lang="en-US" altLang="zh-CN" sz="1200" dirty="0"/>
          </a:p>
          <a:p>
            <a:pPr marL="0" indent="0">
              <a:buNone/>
            </a:pPr>
            <a:r>
              <a:rPr lang="en-US" altLang="zh-CN" sz="1400" dirty="0"/>
              <a:t>[</a:t>
            </a:r>
            <a:r>
              <a:rPr lang="en-US" altLang="zh-CN" sz="1400" dirty="0" err="1"/>
              <a:t>root@localhost</a:t>
            </a:r>
            <a:r>
              <a:rPr lang="en-US" altLang="zh-CN" sz="1400" dirty="0"/>
              <a:t> ~]# mount -o </a:t>
            </a:r>
            <a:r>
              <a:rPr lang="en-US" altLang="zh-CN" sz="1400" dirty="0" err="1"/>
              <a:t>iocharset</a:t>
            </a:r>
            <a:r>
              <a:rPr lang="en-US" altLang="zh-CN" sz="1400" dirty="0"/>
              <a:t>=utf8 /</a:t>
            </a:r>
            <a:r>
              <a:rPr lang="en-US" altLang="zh-CN" sz="1400" dirty="0" err="1"/>
              <a:t>dev</a:t>
            </a:r>
            <a:r>
              <a:rPr lang="en-US" altLang="zh-CN" sz="1400" dirty="0"/>
              <a:t>/sdb1 /</a:t>
            </a:r>
            <a:r>
              <a:rPr lang="en-US" altLang="zh-CN" sz="1400" dirty="0" err="1"/>
              <a:t>mnt</a:t>
            </a:r>
            <a:r>
              <a:rPr lang="en-US" altLang="zh-CN" sz="1400" dirty="0"/>
              <a:t>/</a:t>
            </a:r>
            <a:r>
              <a:rPr lang="en-US" altLang="zh-CN" sz="1400" dirty="0" err="1"/>
              <a:t>udisk</a:t>
            </a:r>
            <a:endParaRPr lang="en-US" altLang="zh-CN" sz="1400" dirty="0"/>
          </a:p>
          <a:p>
            <a:pPr marL="0" indent="0">
              <a:buNone/>
            </a:pPr>
            <a:r>
              <a:rPr lang="en-US" altLang="zh-CN" sz="1400" dirty="0" err="1"/>
              <a:t>Ntfs</a:t>
            </a:r>
            <a:r>
              <a:rPr lang="zh-CN" altLang="en-US" sz="1400" dirty="0"/>
              <a:t>需要下载</a:t>
            </a:r>
            <a:r>
              <a:rPr lang="en-US" altLang="zh-CN" sz="1400" dirty="0"/>
              <a:t>ntfs-3g</a:t>
            </a:r>
            <a:r>
              <a:rPr lang="zh-CN" altLang="en-US" sz="1400" dirty="0"/>
              <a:t>驱动</a:t>
            </a:r>
            <a:endParaRPr lang="en-US" altLang="zh-CN" sz="1400" dirty="0"/>
          </a:p>
          <a:p>
            <a:pPr marL="0" indent="0">
              <a:buNone/>
            </a:pPr>
            <a:r>
              <a:rPr lang="en-US" altLang="zh-CN" sz="1400" dirty="0"/>
              <a:t>yum install ntfs-3g</a:t>
            </a:r>
            <a:endParaRPr lang="zh-CN" altLang="en-US" sz="1400" dirty="0"/>
          </a:p>
        </p:txBody>
      </p:sp>
      <p:pic>
        <p:nvPicPr>
          <p:cNvPr id="4" name="图片 3"/>
          <p:cNvPicPr>
            <a:picLocks noChangeAspect="1"/>
          </p:cNvPicPr>
          <p:nvPr/>
        </p:nvPicPr>
        <p:blipFill>
          <a:blip r:embed="rId2"/>
          <a:stretch>
            <a:fillRect/>
          </a:stretch>
        </p:blipFill>
        <p:spPr>
          <a:xfrm>
            <a:off x="4139952" y="2780928"/>
            <a:ext cx="4724400" cy="809625"/>
          </a:xfrm>
          <a:prstGeom prst="rect">
            <a:avLst/>
          </a:prstGeom>
        </p:spPr>
      </p:pic>
      <p:sp>
        <p:nvSpPr>
          <p:cNvPr id="5" name="云形标注 4"/>
          <p:cNvSpPr/>
          <p:nvPr/>
        </p:nvSpPr>
        <p:spPr>
          <a:xfrm>
            <a:off x="4283968" y="4437112"/>
            <a:ext cx="3384376" cy="1728192"/>
          </a:xfrm>
          <a:prstGeom prst="cloudCallout">
            <a:avLst>
              <a:gd name="adj1" fmla="val -66032"/>
              <a:gd name="adj2" fmla="val -58651"/>
            </a:avLst>
          </a:prstGeom>
          <a:solidFill>
            <a:srgbClr val="68FA2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latin typeface="微软雅黑" panose="020B0503020204020204" pitchFamily="34" charset="-122"/>
                <a:ea typeface="微软雅黑" panose="020B0503020204020204" pitchFamily="34" charset="-122"/>
              </a:rPr>
              <a:t>用完要记得使用</a:t>
            </a:r>
            <a:r>
              <a:rPr lang="en-US" altLang="zh-CN" sz="1600" b="1" dirty="0" err="1">
                <a:solidFill>
                  <a:schemeClr val="tx1"/>
                </a:solidFill>
                <a:latin typeface="微软雅黑" panose="020B0503020204020204" pitchFamily="34" charset="-122"/>
                <a:ea typeface="微软雅黑" panose="020B0503020204020204" pitchFamily="34" charset="-122"/>
              </a:rPr>
              <a:t>umount</a:t>
            </a:r>
            <a:r>
              <a:rPr lang="zh-CN" altLang="en-US" sz="1600" b="1" dirty="0">
                <a:solidFill>
                  <a:schemeClr val="tx1"/>
                </a:solidFill>
                <a:latin typeface="微软雅黑" panose="020B0503020204020204" pitchFamily="34" charset="-122"/>
                <a:ea typeface="微软雅黑" panose="020B0503020204020204" pitchFamily="34" charset="-122"/>
              </a:rPr>
              <a:t>“弹出”</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并断开连接</a:t>
            </a:r>
          </a:p>
        </p:txBody>
      </p:sp>
    </p:spTree>
    <p:extLst>
      <p:ext uri="{BB962C8B-B14F-4D97-AF65-F5344CB8AC3E}">
        <p14:creationId xmlns:p14="http://schemas.microsoft.com/office/powerpoint/2010/main" val="31447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p>
        </p:txBody>
      </p:sp>
      <p:sp>
        <p:nvSpPr>
          <p:cNvPr id="3" name="内容占位符 2"/>
          <p:cNvSpPr>
            <a:spLocks noGrp="1"/>
          </p:cNvSpPr>
          <p:nvPr>
            <p:ph sz="quarter" idx="10"/>
          </p:nvPr>
        </p:nvSpPr>
        <p:spPr>
          <a:xfrm>
            <a:off x="467545" y="1052736"/>
            <a:ext cx="8064896" cy="1409617"/>
          </a:xfrm>
        </p:spPr>
        <p:txBody>
          <a:bodyPr/>
          <a:lstStyle/>
          <a:p>
            <a:r>
              <a:rPr lang="en-US" altLang="zh-CN" dirty="0"/>
              <a:t>/</a:t>
            </a:r>
            <a:r>
              <a:rPr lang="en-US" altLang="zh-CN" dirty="0" err="1"/>
              <a:t>etc</a:t>
            </a:r>
            <a:r>
              <a:rPr lang="en-US" altLang="zh-CN" dirty="0"/>
              <a:t>/</a:t>
            </a:r>
            <a:r>
              <a:rPr lang="en-US" altLang="zh-CN" dirty="0" err="1"/>
              <a:t>fstab</a:t>
            </a:r>
            <a:r>
              <a:rPr lang="zh-CN" altLang="en-US" dirty="0"/>
              <a:t>文件：开机引导的时候自动挂载到</a:t>
            </a:r>
            <a:r>
              <a:rPr lang="en-US" altLang="zh-CN" dirty="0" err="1"/>
              <a:t>linux</a:t>
            </a:r>
            <a:r>
              <a:rPr lang="zh-CN" altLang="en-US" dirty="0"/>
              <a:t>的文件系统 </a:t>
            </a:r>
          </a:p>
          <a:p>
            <a:pPr>
              <a:buFont typeface="微软雅黑" panose="020B0503020204020204" pitchFamily="34" charset="-122"/>
              <a:buChar char="ￚ"/>
            </a:pPr>
            <a:endParaRPr lang="zh-CN" altLang="en-US" sz="2000" dirty="0"/>
          </a:p>
        </p:txBody>
      </p:sp>
      <p:pic>
        <p:nvPicPr>
          <p:cNvPr id="4" name="图片 3"/>
          <p:cNvPicPr>
            <a:picLocks noChangeAspect="1"/>
          </p:cNvPicPr>
          <p:nvPr/>
        </p:nvPicPr>
        <p:blipFill>
          <a:blip r:embed="rId2"/>
          <a:stretch>
            <a:fillRect/>
          </a:stretch>
        </p:blipFill>
        <p:spPr>
          <a:xfrm>
            <a:off x="467544" y="2541353"/>
            <a:ext cx="8504762" cy="3276190"/>
          </a:xfrm>
          <a:prstGeom prst="rect">
            <a:avLst/>
          </a:prstGeom>
        </p:spPr>
      </p:pic>
    </p:spTree>
    <p:extLst>
      <p:ext uri="{BB962C8B-B14F-4D97-AF65-F5344CB8AC3E}">
        <p14:creationId xmlns:p14="http://schemas.microsoft.com/office/powerpoint/2010/main" val="843266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p>
        </p:txBody>
      </p:sp>
      <p:sp>
        <p:nvSpPr>
          <p:cNvPr id="3" name="内容占位符 2"/>
          <p:cNvSpPr>
            <a:spLocks noGrp="1"/>
          </p:cNvSpPr>
          <p:nvPr>
            <p:ph sz="quarter" idx="10"/>
          </p:nvPr>
        </p:nvSpPr>
        <p:spPr>
          <a:xfrm>
            <a:off x="467545" y="1052736"/>
            <a:ext cx="8064896" cy="2689967"/>
          </a:xfrm>
        </p:spPr>
        <p:txBody>
          <a:bodyPr/>
          <a:lstStyle/>
          <a:p>
            <a:r>
              <a:rPr lang="en-US" altLang="zh-CN" dirty="0" err="1"/>
              <a:t>df</a:t>
            </a:r>
            <a:r>
              <a:rPr lang="zh-CN" altLang="en-US" dirty="0"/>
              <a:t>：列出文件系统整体磁盘使用情况 </a:t>
            </a:r>
          </a:p>
          <a:p>
            <a:pPr>
              <a:buFont typeface="微软雅黑" panose="020B0503020204020204" pitchFamily="34" charset="-122"/>
              <a:buChar char="ￚ"/>
            </a:pPr>
            <a:r>
              <a:rPr lang="en-US" altLang="zh-CN" sz="2000" dirty="0"/>
              <a:t>a:</a:t>
            </a:r>
            <a:r>
              <a:rPr lang="zh-CN" altLang="en-US" sz="2000" dirty="0"/>
              <a:t>列出所有文件系统 </a:t>
            </a:r>
          </a:p>
          <a:p>
            <a:pPr>
              <a:buFont typeface="微软雅黑" panose="020B0503020204020204" pitchFamily="34" charset="-122"/>
              <a:buChar char="ￚ"/>
            </a:pPr>
            <a:r>
              <a:rPr lang="en-US" altLang="zh-CN" sz="2000" dirty="0"/>
              <a:t>k:</a:t>
            </a:r>
            <a:r>
              <a:rPr lang="zh-CN" altLang="en-US" sz="2000" dirty="0"/>
              <a:t>以</a:t>
            </a:r>
            <a:r>
              <a:rPr lang="en-US" altLang="zh-CN" sz="2000" dirty="0" err="1"/>
              <a:t>KBytes</a:t>
            </a:r>
            <a:r>
              <a:rPr lang="zh-CN" altLang="en-US" sz="2000" dirty="0"/>
              <a:t>的容量显示文件系统 </a:t>
            </a:r>
          </a:p>
          <a:p>
            <a:pPr>
              <a:buFont typeface="微软雅黑" panose="020B0503020204020204" pitchFamily="34" charset="-122"/>
              <a:buChar char="ￚ"/>
            </a:pPr>
            <a:r>
              <a:rPr lang="en-US" altLang="zh-CN" sz="2000" dirty="0"/>
              <a:t>m:</a:t>
            </a:r>
            <a:r>
              <a:rPr lang="zh-CN" altLang="en-US" sz="2000" dirty="0"/>
              <a:t>以</a:t>
            </a:r>
            <a:r>
              <a:rPr lang="en-US" altLang="zh-CN" sz="2000" dirty="0" err="1"/>
              <a:t>MBytes</a:t>
            </a:r>
            <a:r>
              <a:rPr lang="zh-CN" altLang="en-US" sz="2000" dirty="0"/>
              <a:t>的容量显示文件系统 </a:t>
            </a:r>
          </a:p>
          <a:p>
            <a:pPr>
              <a:buFont typeface="微软雅黑" panose="020B0503020204020204" pitchFamily="34" charset="-122"/>
              <a:buChar char="ￚ"/>
            </a:pPr>
            <a:r>
              <a:rPr lang="en-US" altLang="zh-CN" sz="2000" dirty="0"/>
              <a:t>h:GBytes,MBytes,KBytes</a:t>
            </a:r>
            <a:r>
              <a:rPr lang="zh-CN" altLang="en-US" sz="2000" dirty="0"/>
              <a:t>等格式自行显示</a:t>
            </a:r>
            <a:endParaRPr lang="en-US" altLang="zh-CN" sz="2000" dirty="0"/>
          </a:p>
          <a:p>
            <a:pPr>
              <a:buFont typeface="微软雅黑" panose="020B0503020204020204" pitchFamily="34" charset="-122"/>
              <a:buChar char="ￚ"/>
            </a:pPr>
            <a:r>
              <a:rPr lang="zh-CN" altLang="en-US" sz="2000" dirty="0"/>
              <a:t> </a:t>
            </a:r>
            <a:r>
              <a:rPr lang="en-US" altLang="zh-CN" sz="2000" dirty="0"/>
              <a:t>-</a:t>
            </a:r>
            <a:r>
              <a:rPr lang="en-US" altLang="zh-CN" sz="2000" dirty="0" err="1"/>
              <a:t>i</a:t>
            </a:r>
            <a:r>
              <a:rPr lang="en-US" altLang="zh-CN" sz="2000"/>
              <a:t>:</a:t>
            </a:r>
            <a:r>
              <a:rPr lang="zh-CN" altLang="en-US" sz="2000"/>
              <a:t>以</a:t>
            </a:r>
            <a:r>
              <a:rPr lang="en-US" altLang="zh-CN" sz="2000"/>
              <a:t>inode</a:t>
            </a:r>
            <a:r>
              <a:rPr lang="zh-CN" altLang="en-US" sz="2000"/>
              <a:t>数量</a:t>
            </a:r>
            <a:r>
              <a:rPr lang="zh-CN" altLang="en-US" sz="2000" dirty="0"/>
              <a:t>显示 </a:t>
            </a:r>
          </a:p>
        </p:txBody>
      </p:sp>
      <p:pic>
        <p:nvPicPr>
          <p:cNvPr id="4" name="图片 3"/>
          <p:cNvPicPr>
            <a:picLocks noChangeAspect="1"/>
          </p:cNvPicPr>
          <p:nvPr/>
        </p:nvPicPr>
        <p:blipFill>
          <a:blip r:embed="rId2"/>
          <a:stretch>
            <a:fillRect/>
          </a:stretch>
        </p:blipFill>
        <p:spPr>
          <a:xfrm>
            <a:off x="443463" y="3841050"/>
            <a:ext cx="8048795" cy="1715898"/>
          </a:xfrm>
          <a:prstGeom prst="rect">
            <a:avLst/>
          </a:prstGeom>
        </p:spPr>
      </p:pic>
    </p:spTree>
    <p:extLst>
      <p:ext uri="{BB962C8B-B14F-4D97-AF65-F5344CB8AC3E}">
        <p14:creationId xmlns:p14="http://schemas.microsoft.com/office/powerpoint/2010/main" val="35614083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p>
        </p:txBody>
      </p:sp>
      <p:sp>
        <p:nvSpPr>
          <p:cNvPr id="3" name="内容占位符 2"/>
          <p:cNvSpPr>
            <a:spLocks noGrp="1"/>
          </p:cNvSpPr>
          <p:nvPr>
            <p:ph sz="quarter" idx="10"/>
          </p:nvPr>
        </p:nvSpPr>
        <p:spPr>
          <a:xfrm>
            <a:off x="467545" y="1052736"/>
            <a:ext cx="8064896" cy="2689967"/>
          </a:xfrm>
        </p:spPr>
        <p:txBody>
          <a:bodyPr/>
          <a:lstStyle/>
          <a:p>
            <a:r>
              <a:rPr lang="en-US" altLang="zh-CN" dirty="0"/>
              <a:t>du:</a:t>
            </a:r>
            <a:r>
              <a:rPr lang="zh-CN" altLang="en-US" dirty="0"/>
              <a:t>文件系统的磁盘使用量或是目录使用量 </a:t>
            </a:r>
          </a:p>
          <a:p>
            <a:pPr>
              <a:buFont typeface="微软雅黑" panose="020B0503020204020204" pitchFamily="34" charset="-122"/>
              <a:buChar char="ￚ"/>
            </a:pPr>
            <a:r>
              <a:rPr lang="en-US" altLang="zh-CN" sz="2000" dirty="0"/>
              <a:t>a :</a:t>
            </a:r>
            <a:r>
              <a:rPr lang="zh-CN" altLang="en-US" sz="2000" dirty="0"/>
              <a:t>列出所有的文件与目录容量 </a:t>
            </a:r>
          </a:p>
          <a:p>
            <a:pPr>
              <a:buFont typeface="微软雅黑" panose="020B0503020204020204" pitchFamily="34" charset="-122"/>
              <a:buChar char="ￚ"/>
            </a:pPr>
            <a:r>
              <a:rPr lang="en-US" altLang="zh-CN" sz="2000" dirty="0"/>
              <a:t>h :</a:t>
            </a:r>
            <a:r>
              <a:rPr lang="zh-CN" altLang="en-US" sz="2000" dirty="0"/>
              <a:t>以人们较易读的容量格式</a:t>
            </a:r>
            <a:r>
              <a:rPr lang="en-US" altLang="zh-CN" sz="2000" dirty="0"/>
              <a:t>(G/M)</a:t>
            </a:r>
            <a:r>
              <a:rPr lang="zh-CN" altLang="en-US" sz="2000" dirty="0"/>
              <a:t>显示 </a:t>
            </a:r>
          </a:p>
          <a:p>
            <a:pPr>
              <a:buFont typeface="微软雅黑" panose="020B0503020204020204" pitchFamily="34" charset="-122"/>
              <a:buChar char="ￚ"/>
            </a:pPr>
            <a:r>
              <a:rPr lang="en-US" altLang="zh-CN" sz="2000" dirty="0"/>
              <a:t>s :</a:t>
            </a:r>
            <a:r>
              <a:rPr lang="zh-CN" altLang="en-US" sz="2000" dirty="0"/>
              <a:t>列出总量而已</a:t>
            </a:r>
            <a:r>
              <a:rPr lang="en-US" altLang="zh-CN" sz="2000" dirty="0"/>
              <a:t>,</a:t>
            </a:r>
            <a:r>
              <a:rPr lang="zh-CN" altLang="en-US" sz="2000" dirty="0"/>
              <a:t>而不列出每个各别的目录占用容量</a:t>
            </a:r>
            <a:endParaRPr lang="en-US" altLang="zh-CN" sz="2000" dirty="0"/>
          </a:p>
          <a:p>
            <a:pPr>
              <a:buFont typeface="微软雅黑" panose="020B0503020204020204" pitchFamily="34" charset="-122"/>
              <a:buChar char="ￚ"/>
            </a:pPr>
            <a:r>
              <a:rPr lang="en-US" altLang="zh-CN" sz="2000" dirty="0"/>
              <a:t>k :</a:t>
            </a:r>
            <a:r>
              <a:rPr lang="zh-CN" altLang="en-US" sz="2000" dirty="0"/>
              <a:t>以 </a:t>
            </a:r>
            <a:r>
              <a:rPr lang="en-US" altLang="zh-CN" sz="2000" dirty="0" err="1"/>
              <a:t>KBytes</a:t>
            </a:r>
            <a:r>
              <a:rPr lang="en-US" altLang="zh-CN" sz="2000" dirty="0"/>
              <a:t> </a:t>
            </a:r>
            <a:r>
              <a:rPr lang="zh-CN" altLang="en-US" sz="2000" dirty="0"/>
              <a:t>列出容量显示 </a:t>
            </a:r>
          </a:p>
          <a:p>
            <a:pPr>
              <a:buFont typeface="微软雅黑" panose="020B0503020204020204" pitchFamily="34" charset="-122"/>
              <a:buChar char="ￚ"/>
            </a:pPr>
            <a:r>
              <a:rPr lang="en-US" altLang="zh-CN" sz="2000" dirty="0"/>
              <a:t>m :</a:t>
            </a:r>
            <a:r>
              <a:rPr lang="zh-CN" altLang="en-US" sz="2000" dirty="0"/>
              <a:t>以 </a:t>
            </a:r>
            <a:r>
              <a:rPr lang="en-US" altLang="zh-CN" sz="2000" dirty="0" err="1"/>
              <a:t>MBytes</a:t>
            </a:r>
            <a:r>
              <a:rPr lang="en-US" altLang="zh-CN" sz="2000" dirty="0"/>
              <a:t> </a:t>
            </a:r>
            <a:r>
              <a:rPr lang="zh-CN" altLang="en-US" sz="2000" dirty="0"/>
              <a:t>列出容量显示 </a:t>
            </a:r>
          </a:p>
        </p:txBody>
      </p:sp>
      <p:pic>
        <p:nvPicPr>
          <p:cNvPr id="4" name="图片 3"/>
          <p:cNvPicPr>
            <a:picLocks noChangeAspect="1"/>
          </p:cNvPicPr>
          <p:nvPr/>
        </p:nvPicPr>
        <p:blipFill>
          <a:blip r:embed="rId2"/>
          <a:stretch>
            <a:fillRect/>
          </a:stretch>
        </p:blipFill>
        <p:spPr>
          <a:xfrm>
            <a:off x="683568" y="3681148"/>
            <a:ext cx="7488832" cy="2988963"/>
          </a:xfrm>
          <a:prstGeom prst="rect">
            <a:avLst/>
          </a:prstGeom>
        </p:spPr>
      </p:pic>
    </p:spTree>
    <p:extLst>
      <p:ext uri="{BB962C8B-B14F-4D97-AF65-F5344CB8AC3E}">
        <p14:creationId xmlns:p14="http://schemas.microsoft.com/office/powerpoint/2010/main" val="1881287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文件系统的操作</a:t>
            </a:r>
          </a:p>
        </p:txBody>
      </p:sp>
      <p:sp>
        <p:nvSpPr>
          <p:cNvPr id="3" name="内容占位符 2"/>
          <p:cNvSpPr>
            <a:spLocks noGrp="1"/>
          </p:cNvSpPr>
          <p:nvPr>
            <p:ph sz="quarter" idx="10"/>
          </p:nvPr>
        </p:nvSpPr>
        <p:spPr>
          <a:xfrm>
            <a:off x="467545" y="1052736"/>
            <a:ext cx="8064896" cy="1828193"/>
          </a:xfrm>
        </p:spPr>
        <p:txBody>
          <a:bodyPr/>
          <a:lstStyle/>
          <a:p>
            <a:r>
              <a:rPr lang="en-US" altLang="zh-CN" dirty="0"/>
              <a:t>dumpe2fs</a:t>
            </a:r>
            <a:r>
              <a:rPr lang="zh-CN" altLang="en-US" dirty="0"/>
              <a:t>：观察文件系统 </a:t>
            </a:r>
            <a:endParaRPr lang="en-US" altLang="zh-CN" dirty="0"/>
          </a:p>
          <a:p>
            <a:pPr>
              <a:buFont typeface="微软雅黑" panose="020B0503020204020204" pitchFamily="34" charset="-122"/>
              <a:buChar char="ￚ"/>
            </a:pPr>
            <a:r>
              <a:rPr lang="en-US" altLang="zh-CN" sz="2000" dirty="0"/>
              <a:t>dumpe2fs  [options] &lt; device&gt;</a:t>
            </a:r>
          </a:p>
          <a:p>
            <a:pPr lvl="1">
              <a:buNone/>
            </a:pPr>
            <a:r>
              <a:rPr lang="en-US" sz="1800" dirty="0"/>
              <a:t>-h ：</a:t>
            </a:r>
            <a:r>
              <a:rPr lang="zh-CN" altLang="en-US" sz="1800" dirty="0"/>
              <a:t>仅列出 </a:t>
            </a:r>
            <a:r>
              <a:rPr lang="en-US" sz="1800" dirty="0"/>
              <a:t>superblock </a:t>
            </a:r>
            <a:r>
              <a:rPr lang="zh-CN" altLang="en-US" sz="1800" dirty="0"/>
              <a:t>的数据，不会列出其他的区段内容</a:t>
            </a:r>
            <a:endParaRPr lang="en-US" altLang="zh-CN" sz="1800" dirty="0"/>
          </a:p>
          <a:p>
            <a:pPr>
              <a:buFont typeface="微软雅黑" panose="020B0503020204020204" pitchFamily="34" charset="-122"/>
              <a:buChar char="ￚ"/>
            </a:pPr>
            <a:r>
              <a:rPr lang="en-US" altLang="zh-CN" sz="2000" dirty="0"/>
              <a:t>#dumpe2fs  -h /dev/sda1</a:t>
            </a:r>
            <a:endParaRPr lang="zh-CN" altLang="en-US" sz="2000" dirty="0"/>
          </a:p>
        </p:txBody>
      </p:sp>
    </p:spTree>
    <p:extLst>
      <p:ext uri="{BB962C8B-B14F-4D97-AF65-F5344CB8AC3E}">
        <p14:creationId xmlns:p14="http://schemas.microsoft.com/office/powerpoint/2010/main" val="31180962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47048"/>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网络</a:t>
            </a:r>
            <a:endParaRPr lang="zh-CN" altLang="en-US" sz="1600" b="1" dirty="0">
              <a:latin typeface="微软雅黑" panose="020B0503020204020204" pitchFamily="34" charset="-122"/>
              <a:ea typeface="微软雅黑" panose="020B0503020204020204" pitchFamily="34" charset="-122"/>
            </a:endParaRPr>
          </a:p>
        </p:txBody>
      </p:sp>
      <p:sp>
        <p:nvSpPr>
          <p:cNvPr id="13" name="圆角矩形 12"/>
          <p:cNvSpPr/>
          <p:nvPr/>
        </p:nvSpPr>
        <p:spPr>
          <a:xfrm>
            <a:off x="3065159" y="2283182"/>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网络配置及修改</a:t>
            </a:r>
          </a:p>
        </p:txBody>
      </p:sp>
      <p:sp>
        <p:nvSpPr>
          <p:cNvPr id="19" name="圆角矩形 18"/>
          <p:cNvSpPr/>
          <p:nvPr/>
        </p:nvSpPr>
        <p:spPr>
          <a:xfrm>
            <a:off x="5148063" y="321297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SSH</a:t>
            </a:r>
            <a:r>
              <a:rPr lang="zh-CN" altLang="en-US" sz="1400" dirty="0">
                <a:latin typeface="微软雅黑" panose="020B0503020204020204" pitchFamily="34" charset="-122"/>
                <a:ea typeface="微软雅黑" panose="020B0503020204020204" pitchFamily="34" charset="-122"/>
              </a:rPr>
              <a:t>免密登录</a:t>
            </a:r>
          </a:p>
        </p:txBody>
      </p:sp>
      <p:sp>
        <p:nvSpPr>
          <p:cNvPr id="105" name="圆角矩形 104"/>
          <p:cNvSpPr/>
          <p:nvPr/>
        </p:nvSpPr>
        <p:spPr>
          <a:xfrm>
            <a:off x="3065159" y="878221"/>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网络基本知识</a:t>
            </a:r>
          </a:p>
        </p:txBody>
      </p:sp>
      <p:sp>
        <p:nvSpPr>
          <p:cNvPr id="109" name="圆角矩形 108"/>
          <p:cNvSpPr/>
          <p:nvPr/>
        </p:nvSpPr>
        <p:spPr>
          <a:xfrm>
            <a:off x="5148063" y="1764301"/>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网关、</a:t>
            </a:r>
            <a:r>
              <a:rPr lang="en-US" altLang="zh-CN" sz="1400" dirty="0">
                <a:latin typeface="微软雅黑" panose="020B0503020204020204" pitchFamily="34" charset="-122"/>
                <a:ea typeface="微软雅黑" panose="020B0503020204020204" pitchFamily="34" charset="-122"/>
              </a:rPr>
              <a:t>DNS</a:t>
            </a:r>
            <a:r>
              <a:rPr lang="zh-CN" altLang="en-US" sz="1400" dirty="0">
                <a:latin typeface="微软雅黑" panose="020B0503020204020204" pitchFamily="34" charset="-122"/>
                <a:ea typeface="微软雅黑" panose="020B0503020204020204" pitchFamily="34" charset="-122"/>
              </a:rPr>
              <a:t>域名解析</a:t>
            </a:r>
          </a:p>
        </p:txBody>
      </p:sp>
      <p:sp>
        <p:nvSpPr>
          <p:cNvPr id="120" name="圆角矩形 119"/>
          <p:cNvSpPr/>
          <p:nvPr/>
        </p:nvSpPr>
        <p:spPr>
          <a:xfrm>
            <a:off x="5153562" y="227691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网络配置及修改</a:t>
            </a:r>
          </a:p>
        </p:txBody>
      </p:sp>
      <p:cxnSp>
        <p:nvCxnSpPr>
          <p:cNvPr id="132" name="直接箭头连接符 131"/>
          <p:cNvCxnSpPr>
            <a:stCxn id="11" idx="3"/>
            <a:endCxn id="105" idx="1"/>
          </p:cNvCxnSpPr>
          <p:nvPr/>
        </p:nvCxnSpPr>
        <p:spPr>
          <a:xfrm flipV="1">
            <a:off x="2166271" y="1058221"/>
            <a:ext cx="898888" cy="1970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13" idx="1"/>
          </p:cNvCxnSpPr>
          <p:nvPr/>
        </p:nvCxnSpPr>
        <p:spPr>
          <a:xfrm flipV="1">
            <a:off x="2166271" y="2463182"/>
            <a:ext cx="898888" cy="565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400" b="1" dirty="0"/>
                <a:t>网络</a:t>
              </a: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grpSp>
      <p:sp>
        <p:nvSpPr>
          <p:cNvPr id="22" name="圆角矩形 21"/>
          <p:cNvSpPr/>
          <p:nvPr/>
        </p:nvSpPr>
        <p:spPr>
          <a:xfrm>
            <a:off x="5148063" y="131192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地址、子网掩码</a:t>
            </a:r>
          </a:p>
        </p:txBody>
      </p:sp>
      <p:sp>
        <p:nvSpPr>
          <p:cNvPr id="24" name="圆角矩形 23"/>
          <p:cNvSpPr/>
          <p:nvPr/>
        </p:nvSpPr>
        <p:spPr>
          <a:xfrm>
            <a:off x="5147364" y="827075"/>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400" dirty="0">
                <a:latin typeface="微软雅黑" panose="020B0503020204020204" pitchFamily="34" charset="-122"/>
                <a:ea typeface="微软雅黑" panose="020B0503020204020204" pitchFamily="34" charset="-122"/>
              </a:rPr>
              <a:t>OSI</a:t>
            </a:r>
            <a:r>
              <a:rPr lang="zh-CN" altLang="en-US" sz="1400" dirty="0">
                <a:latin typeface="微软雅黑" panose="020B0503020204020204" pitchFamily="34" charset="-122"/>
                <a:ea typeface="微软雅黑" panose="020B0503020204020204" pitchFamily="34" charset="-122"/>
              </a:rPr>
              <a:t>七层网络模型、</a:t>
            </a:r>
            <a:r>
              <a:rPr lang="en-US" altLang="zh-CN" sz="1400" dirty="0">
                <a:latin typeface="微软雅黑" panose="020B0503020204020204" pitchFamily="34" charset="-122"/>
                <a:ea typeface="微软雅黑" panose="020B0503020204020204" pitchFamily="34" charset="-122"/>
              </a:rPr>
              <a:t>TCP\IP</a:t>
            </a:r>
            <a:r>
              <a:rPr lang="zh-CN" altLang="en-US" sz="1400" dirty="0">
                <a:latin typeface="微软雅黑" panose="020B0503020204020204" pitchFamily="34" charset="-122"/>
                <a:ea typeface="微软雅黑" panose="020B0503020204020204" pitchFamily="34" charset="-122"/>
              </a:rPr>
              <a:t>四层模型</a:t>
            </a:r>
          </a:p>
        </p:txBody>
      </p:sp>
      <p:sp>
        <p:nvSpPr>
          <p:cNvPr id="26" name="圆角矩形 25"/>
          <p:cNvSpPr/>
          <p:nvPr/>
        </p:nvSpPr>
        <p:spPr>
          <a:xfrm>
            <a:off x="3065159" y="2780928"/>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网络操作</a:t>
            </a:r>
          </a:p>
        </p:txBody>
      </p:sp>
      <p:cxnSp>
        <p:nvCxnSpPr>
          <p:cNvPr id="27" name="直接箭头连接符 26"/>
          <p:cNvCxnSpPr>
            <a:stCxn id="11" idx="3"/>
            <a:endCxn id="26" idx="1"/>
          </p:cNvCxnSpPr>
          <p:nvPr/>
        </p:nvCxnSpPr>
        <p:spPr>
          <a:xfrm flipV="1">
            <a:off x="2166271" y="2960928"/>
            <a:ext cx="898888" cy="68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066248" y="4191331"/>
            <a:ext cx="1798911"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网络下载</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a:t>
            </a:r>
          </a:p>
        </p:txBody>
      </p:sp>
      <p:sp>
        <p:nvSpPr>
          <p:cNvPr id="31" name="圆角矩形 30"/>
          <p:cNvSpPr/>
          <p:nvPr/>
        </p:nvSpPr>
        <p:spPr>
          <a:xfrm>
            <a:off x="5169069" y="37170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查看</a:t>
            </a:r>
            <a:r>
              <a:rPr lang="en-US" altLang="zh-CN" sz="1400" dirty="0">
                <a:latin typeface="微软雅黑" panose="020B0503020204020204" pitchFamily="34" charset="-122"/>
                <a:ea typeface="微软雅黑" panose="020B0503020204020204" pitchFamily="34" charset="-122"/>
              </a:rPr>
              <a:t>IP</a:t>
            </a:r>
            <a:r>
              <a:rPr lang="zh-CN" altLang="en-US" sz="1400">
                <a:latin typeface="微软雅黑" panose="020B0503020204020204" pitchFamily="34" charset="-122"/>
                <a:ea typeface="微软雅黑" panose="020B0503020204020204" pitchFamily="34" charset="-122"/>
              </a:rPr>
              <a:t>和端口号</a:t>
            </a:r>
            <a:endParaRPr lang="zh-CN" altLang="en-US" sz="1400" dirty="0">
              <a:latin typeface="微软雅黑" panose="020B0503020204020204" pitchFamily="34" charset="-122"/>
              <a:ea typeface="微软雅黑" panose="020B0503020204020204" pitchFamily="34" charset="-122"/>
            </a:endParaRPr>
          </a:p>
        </p:txBody>
      </p:sp>
      <p:cxnSp>
        <p:nvCxnSpPr>
          <p:cNvPr id="47" name="直接箭头连接符 46"/>
          <p:cNvCxnSpPr>
            <a:stCxn id="11" idx="3"/>
            <a:endCxn id="21" idx="1"/>
          </p:cNvCxnSpPr>
          <p:nvPr/>
        </p:nvCxnSpPr>
        <p:spPr>
          <a:xfrm>
            <a:off x="2166271" y="3029102"/>
            <a:ext cx="899977" cy="13422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5147364" y="278092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远程操作</a:t>
            </a:r>
          </a:p>
        </p:txBody>
      </p:sp>
    </p:spTree>
    <p:extLst>
      <p:ext uri="{BB962C8B-B14F-4D97-AF65-F5344CB8AC3E}">
        <p14:creationId xmlns:p14="http://schemas.microsoft.com/office/powerpoint/2010/main" val="10708149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三</a:t>
            </a:r>
            <a:r>
              <a:rPr lang="en-US" altLang="zh-CN" dirty="0"/>
              <a:t>.</a:t>
            </a:r>
            <a:r>
              <a:rPr lang="zh-CN" altLang="en-US" dirty="0"/>
              <a:t>网络</a:t>
            </a:r>
          </a:p>
        </p:txBody>
      </p:sp>
    </p:spTree>
    <p:extLst>
      <p:ext uri="{BB962C8B-B14F-4D97-AF65-F5344CB8AC3E}">
        <p14:creationId xmlns:p14="http://schemas.microsoft.com/office/powerpoint/2010/main" val="2279368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880241"/>
          </a:xfrm>
        </p:spPr>
        <p:txBody>
          <a:bodyPr/>
          <a:lstStyle/>
          <a:p>
            <a:pPr>
              <a:buFont typeface="Wingdings" panose="05000000000000000000" pitchFamily="2" charset="2"/>
              <a:buChar char="l"/>
            </a:pPr>
            <a:r>
              <a:rPr lang="en-US" altLang="zh-CN" b="1" dirty="0"/>
              <a:t>OSI</a:t>
            </a:r>
            <a:r>
              <a:rPr lang="zh-CN" altLang="en-US" b="1" dirty="0"/>
              <a:t>七层和</a:t>
            </a:r>
            <a:r>
              <a:rPr lang="en-US" altLang="zh-CN" b="1" dirty="0"/>
              <a:t>TCP/IP</a:t>
            </a:r>
            <a:r>
              <a:rPr lang="zh-CN" altLang="en-US" b="1" dirty="0"/>
              <a:t>四层的关系</a:t>
            </a:r>
            <a:endParaRPr lang="en-US" altLang="zh-CN" b="1" dirty="0"/>
          </a:p>
          <a:p>
            <a:pPr lvl="1">
              <a:buNone/>
            </a:pPr>
            <a:r>
              <a:rPr lang="zh-CN" altLang="en-US" sz="1600" dirty="0"/>
              <a:t>七层结构记忆方法：应、表、会、传、网、数、物</a:t>
            </a:r>
            <a:endParaRPr lang="en-US"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3059829451"/>
              </p:ext>
            </p:extLst>
          </p:nvPr>
        </p:nvGraphicFramePr>
        <p:xfrm>
          <a:off x="428596" y="2000240"/>
          <a:ext cx="8143932" cy="4731476"/>
        </p:xfrm>
        <a:graphic>
          <a:graphicData uri="http://schemas.openxmlformats.org/drawingml/2006/table">
            <a:tbl>
              <a:tblPr firstRow="1" bandRow="1">
                <a:tableStyleId>{5C22544A-7EE6-4342-B048-85BDC9FD1C3A}</a:tableStyleId>
              </a:tblPr>
              <a:tblGrid>
                <a:gridCol w="3063565">
                  <a:extLst>
                    <a:ext uri="{9D8B030D-6E8A-4147-A177-3AD203B41FA5}">
                      <a16:colId xmlns:a16="http://schemas.microsoft.com/office/drawing/2014/main" val="20000"/>
                    </a:ext>
                  </a:extLst>
                </a:gridCol>
                <a:gridCol w="1761550">
                  <a:extLst>
                    <a:ext uri="{9D8B030D-6E8A-4147-A177-3AD203B41FA5}">
                      <a16:colId xmlns:a16="http://schemas.microsoft.com/office/drawing/2014/main" val="20001"/>
                    </a:ext>
                  </a:extLst>
                </a:gridCol>
                <a:gridCol w="3318817">
                  <a:extLst>
                    <a:ext uri="{9D8B030D-6E8A-4147-A177-3AD203B41FA5}">
                      <a16:colId xmlns:a16="http://schemas.microsoft.com/office/drawing/2014/main" val="20002"/>
                    </a:ext>
                  </a:extLst>
                </a:gridCol>
              </a:tblGrid>
              <a:tr h="845632">
                <a:tc>
                  <a:txBody>
                    <a:bodyPr/>
                    <a:lstStyle/>
                    <a:p>
                      <a:pPr algn="ctr">
                        <a:lnSpc>
                          <a:spcPct val="150000"/>
                        </a:lnSpc>
                      </a:pPr>
                      <a:r>
                        <a:rPr lang="en-US" altLang="zh-CN" sz="2000" dirty="0"/>
                        <a:t>OSI</a:t>
                      </a:r>
                      <a:r>
                        <a:rPr lang="zh-CN" altLang="en-US" sz="2000" dirty="0"/>
                        <a:t>七层网络模型</a:t>
                      </a:r>
                    </a:p>
                  </a:txBody>
                  <a:tcPr marL="0" marR="0" marT="0" marB="0" anchor="ctr"/>
                </a:tc>
                <a:tc>
                  <a:txBody>
                    <a:bodyPr/>
                    <a:lstStyle/>
                    <a:p>
                      <a:pPr algn="ctr">
                        <a:lnSpc>
                          <a:spcPct val="150000"/>
                        </a:lnSpc>
                      </a:pPr>
                      <a:r>
                        <a:rPr lang="en-US" sz="2000" dirty="0"/>
                        <a:t>TCP/IP</a:t>
                      </a:r>
                      <a:r>
                        <a:rPr lang="zh-CN" altLang="en-US" sz="2000" dirty="0"/>
                        <a:t>四层</a:t>
                      </a:r>
                      <a:endParaRPr lang="en-US" altLang="zh-CN" sz="2000" dirty="0"/>
                    </a:p>
                    <a:p>
                      <a:pPr algn="ctr">
                        <a:lnSpc>
                          <a:spcPct val="150000"/>
                        </a:lnSpc>
                      </a:pPr>
                      <a:r>
                        <a:rPr lang="zh-CN" altLang="en-US" sz="2000" dirty="0"/>
                        <a:t>概念模型  </a:t>
                      </a:r>
                    </a:p>
                  </a:txBody>
                  <a:tcPr marL="0" marR="0" marT="0" marB="0" anchor="ctr"/>
                </a:tc>
                <a:tc>
                  <a:txBody>
                    <a:bodyPr/>
                    <a:lstStyle/>
                    <a:p>
                      <a:pPr algn="ctr">
                        <a:lnSpc>
                          <a:spcPct val="150000"/>
                        </a:lnSpc>
                      </a:pPr>
                      <a:r>
                        <a:rPr lang="zh-CN" altLang="en-US" sz="2000" dirty="0"/>
                        <a:t>对应网络协议</a:t>
                      </a:r>
                    </a:p>
                  </a:txBody>
                  <a:tcPr marL="0" marR="0" marT="0" marB="0" anchor="ctr"/>
                </a:tc>
                <a:extLst>
                  <a:ext uri="{0D108BD9-81ED-4DB2-BD59-A6C34878D82A}">
                    <a16:rowId xmlns:a16="http://schemas.microsoft.com/office/drawing/2014/main" val="10000"/>
                  </a:ext>
                </a:extLst>
              </a:tr>
              <a:tr h="678379">
                <a:tc>
                  <a:txBody>
                    <a:bodyPr/>
                    <a:lstStyle/>
                    <a:p>
                      <a:pPr algn="l"/>
                      <a:r>
                        <a:rPr lang="zh-CN" altLang="en-US" sz="2000" dirty="0"/>
                        <a:t>应用层（</a:t>
                      </a:r>
                      <a:r>
                        <a:rPr lang="en-US" sz="2000" dirty="0"/>
                        <a:t>Application）</a:t>
                      </a:r>
                    </a:p>
                  </a:txBody>
                  <a:tcPr marL="0" marR="0" marT="0" marB="0" anchor="ctr"/>
                </a:tc>
                <a:tc rowSpan="3">
                  <a:txBody>
                    <a:bodyPr/>
                    <a:lstStyle/>
                    <a:p>
                      <a:pPr algn="ctr"/>
                      <a:r>
                        <a:rPr lang="zh-CN" altLang="en-US" sz="2000" dirty="0"/>
                        <a:t>应用层</a:t>
                      </a:r>
                    </a:p>
                  </a:txBody>
                  <a:tcPr marL="0" marR="0" marT="0" marB="0" anchor="ctr"/>
                </a:tc>
                <a:tc>
                  <a:txBody>
                    <a:bodyPr/>
                    <a:lstStyle/>
                    <a:p>
                      <a:pPr algn="l"/>
                      <a:r>
                        <a:rPr lang="en-US" sz="2000" dirty="0">
                          <a:solidFill>
                            <a:srgbClr val="FF0000"/>
                          </a:solidFill>
                        </a:rPr>
                        <a:t>HTTP</a:t>
                      </a:r>
                      <a:r>
                        <a:rPr lang="en-US" sz="2000" dirty="0"/>
                        <a:t>、TFTP,</a:t>
                      </a:r>
                      <a:r>
                        <a:rPr lang="en-US" sz="2000" dirty="0">
                          <a:solidFill>
                            <a:srgbClr val="FF0000"/>
                          </a:solidFill>
                        </a:rPr>
                        <a:t> FTP</a:t>
                      </a:r>
                      <a:r>
                        <a:rPr lang="en-US" sz="2000" dirty="0"/>
                        <a:t>, NFS, WAIS、</a:t>
                      </a:r>
                    </a:p>
                  </a:txBody>
                  <a:tcPr marL="0" marR="0" marT="0" marB="0" anchor="ctr"/>
                </a:tc>
                <a:extLst>
                  <a:ext uri="{0D108BD9-81ED-4DB2-BD59-A6C34878D82A}">
                    <a16:rowId xmlns:a16="http://schemas.microsoft.com/office/drawing/2014/main" val="10001"/>
                  </a:ext>
                </a:extLst>
              </a:tr>
              <a:tr h="458534">
                <a:tc>
                  <a:txBody>
                    <a:bodyPr/>
                    <a:lstStyle/>
                    <a:p>
                      <a:pPr algn="l"/>
                      <a:r>
                        <a:rPr lang="zh-CN" altLang="en-US" sz="2000" dirty="0"/>
                        <a:t>表示层（</a:t>
                      </a:r>
                      <a:r>
                        <a:rPr lang="en-US" sz="2000" dirty="0"/>
                        <a:t>Presentation）</a:t>
                      </a:r>
                    </a:p>
                  </a:txBody>
                  <a:tcPr marL="0" marR="0" marT="0" marB="0" anchor="ctr"/>
                </a:tc>
                <a:tc vMerge="1">
                  <a:txBody>
                    <a:bodyPr/>
                    <a:lstStyle/>
                    <a:p>
                      <a:endParaRPr lang="zh-CN" altLang="en-US"/>
                    </a:p>
                  </a:txBody>
                  <a:tcPr/>
                </a:tc>
                <a:tc>
                  <a:txBody>
                    <a:bodyPr/>
                    <a:lstStyle/>
                    <a:p>
                      <a:pPr algn="l"/>
                      <a:r>
                        <a:rPr lang="en-US" sz="2000" dirty="0"/>
                        <a:t>Telnet, Rlogin, SNMP, Gopher</a:t>
                      </a:r>
                    </a:p>
                  </a:txBody>
                  <a:tcPr marL="0" marR="0" marT="0" marB="0" anchor="ctr"/>
                </a:tc>
                <a:extLst>
                  <a:ext uri="{0D108BD9-81ED-4DB2-BD59-A6C34878D82A}">
                    <a16:rowId xmlns:a16="http://schemas.microsoft.com/office/drawing/2014/main" val="10002"/>
                  </a:ext>
                </a:extLst>
              </a:tr>
              <a:tr h="458534">
                <a:tc>
                  <a:txBody>
                    <a:bodyPr/>
                    <a:lstStyle/>
                    <a:p>
                      <a:pPr algn="l"/>
                      <a:r>
                        <a:rPr lang="zh-CN" altLang="en-US" sz="2000" dirty="0"/>
                        <a:t>会话层（</a:t>
                      </a:r>
                      <a:r>
                        <a:rPr lang="en-US" sz="2000" dirty="0"/>
                        <a:t>Session）</a:t>
                      </a:r>
                    </a:p>
                  </a:txBody>
                  <a:tcPr marL="0" marR="0" marT="0" marB="0" anchor="ctr"/>
                </a:tc>
                <a:tc vMerge="1">
                  <a:txBody>
                    <a:bodyPr/>
                    <a:lstStyle/>
                    <a:p>
                      <a:endParaRPr lang="zh-CN" altLang="en-US"/>
                    </a:p>
                  </a:txBody>
                  <a:tcPr/>
                </a:tc>
                <a:tc>
                  <a:txBody>
                    <a:bodyPr/>
                    <a:lstStyle/>
                    <a:p>
                      <a:pPr algn="l"/>
                      <a:r>
                        <a:rPr lang="en-US" sz="2000" dirty="0">
                          <a:solidFill>
                            <a:srgbClr val="FF0000"/>
                          </a:solidFill>
                        </a:rPr>
                        <a:t>SMTP, DNS</a:t>
                      </a:r>
                      <a:endParaRPr lang="en-US" sz="2000" dirty="0"/>
                    </a:p>
                  </a:txBody>
                  <a:tcPr marL="0" marR="0" marT="0" marB="0" anchor="ctr"/>
                </a:tc>
                <a:extLst>
                  <a:ext uri="{0D108BD9-81ED-4DB2-BD59-A6C34878D82A}">
                    <a16:rowId xmlns:a16="http://schemas.microsoft.com/office/drawing/2014/main" val="10003"/>
                  </a:ext>
                </a:extLst>
              </a:tr>
              <a:tr h="458534">
                <a:tc>
                  <a:txBody>
                    <a:bodyPr/>
                    <a:lstStyle/>
                    <a:p>
                      <a:pPr algn="l"/>
                      <a:r>
                        <a:rPr lang="zh-CN" altLang="en-US" sz="2000" dirty="0"/>
                        <a:t>传输层（</a:t>
                      </a:r>
                      <a:r>
                        <a:rPr lang="en-US" sz="2000" dirty="0"/>
                        <a:t>Transport）</a:t>
                      </a:r>
                    </a:p>
                  </a:txBody>
                  <a:tcPr marL="0" marR="0" marT="0" marB="0" anchor="ctr"/>
                </a:tc>
                <a:tc>
                  <a:txBody>
                    <a:bodyPr/>
                    <a:lstStyle/>
                    <a:p>
                      <a:pPr algn="ctr"/>
                      <a:r>
                        <a:rPr lang="zh-CN" altLang="en-US" sz="2000" dirty="0"/>
                        <a:t>传输层</a:t>
                      </a:r>
                    </a:p>
                  </a:txBody>
                  <a:tcPr marL="0" marR="0" marT="0" marB="0" anchor="ctr"/>
                </a:tc>
                <a:tc>
                  <a:txBody>
                    <a:bodyPr/>
                    <a:lstStyle/>
                    <a:p>
                      <a:pPr algn="l"/>
                      <a:r>
                        <a:rPr lang="en-US" sz="2000" dirty="0"/>
                        <a:t>TCP, UDP</a:t>
                      </a:r>
                    </a:p>
                  </a:txBody>
                  <a:tcPr marL="0" marR="0" marT="0" marB="0" anchor="ctr"/>
                </a:tc>
                <a:extLst>
                  <a:ext uri="{0D108BD9-81ED-4DB2-BD59-A6C34878D82A}">
                    <a16:rowId xmlns:a16="http://schemas.microsoft.com/office/drawing/2014/main" val="10004"/>
                  </a:ext>
                </a:extLst>
              </a:tr>
              <a:tr h="458534">
                <a:tc>
                  <a:txBody>
                    <a:bodyPr/>
                    <a:lstStyle/>
                    <a:p>
                      <a:pPr algn="l"/>
                      <a:r>
                        <a:rPr lang="zh-CN" altLang="en-US" sz="2000" dirty="0"/>
                        <a:t>网络层（</a:t>
                      </a:r>
                      <a:r>
                        <a:rPr lang="en-US" sz="2000" dirty="0"/>
                        <a:t>Network）</a:t>
                      </a:r>
                    </a:p>
                  </a:txBody>
                  <a:tcPr marL="0" marR="0" marT="0" marB="0" anchor="ctr"/>
                </a:tc>
                <a:tc>
                  <a:txBody>
                    <a:bodyPr/>
                    <a:lstStyle/>
                    <a:p>
                      <a:pPr algn="ctr"/>
                      <a:r>
                        <a:rPr lang="zh-CN" altLang="en-US" sz="2000" dirty="0"/>
                        <a:t>网络层</a:t>
                      </a:r>
                    </a:p>
                  </a:txBody>
                  <a:tcPr marL="0" marR="0" marT="0" marB="0" anchor="ctr"/>
                </a:tc>
                <a:tc>
                  <a:txBody>
                    <a:bodyPr/>
                    <a:lstStyle/>
                    <a:p>
                      <a:pPr algn="l"/>
                      <a:r>
                        <a:rPr lang="en-US" sz="2000" dirty="0"/>
                        <a:t>IP, ICMP, ARP, RARP, AKP, UUCP</a:t>
                      </a:r>
                    </a:p>
                  </a:txBody>
                  <a:tcPr marL="0" marR="0" marT="0" marB="0" anchor="ctr"/>
                </a:tc>
                <a:extLst>
                  <a:ext uri="{0D108BD9-81ED-4DB2-BD59-A6C34878D82A}">
                    <a16:rowId xmlns:a16="http://schemas.microsoft.com/office/drawing/2014/main" val="10005"/>
                  </a:ext>
                </a:extLst>
              </a:tr>
              <a:tr h="678379">
                <a:tc>
                  <a:txBody>
                    <a:bodyPr/>
                    <a:lstStyle/>
                    <a:p>
                      <a:pPr algn="l"/>
                      <a:r>
                        <a:rPr lang="zh-CN" altLang="en-US" sz="2000" dirty="0"/>
                        <a:t>数据链路层（</a:t>
                      </a:r>
                      <a:r>
                        <a:rPr lang="en-US" sz="2000" dirty="0"/>
                        <a:t>Data Link）</a:t>
                      </a:r>
                    </a:p>
                  </a:txBody>
                  <a:tcPr marL="0" marR="0" marT="0" marB="0" anchor="ctr"/>
                </a:tc>
                <a:tc rowSpan="2">
                  <a:txBody>
                    <a:bodyPr/>
                    <a:lstStyle/>
                    <a:p>
                      <a:pPr algn="ctr"/>
                      <a:r>
                        <a:rPr lang="zh-CN" altLang="en-US" sz="2000" dirty="0"/>
                        <a:t>数据链路层</a:t>
                      </a:r>
                    </a:p>
                  </a:txBody>
                  <a:tcPr marL="0" marR="0" marT="0" marB="0" anchor="ctr"/>
                </a:tc>
                <a:tc>
                  <a:txBody>
                    <a:bodyPr/>
                    <a:lstStyle/>
                    <a:p>
                      <a:pPr algn="l"/>
                      <a:r>
                        <a:rPr lang="en-US" sz="2000" dirty="0"/>
                        <a:t>FDDI, Ethernet, Arpanet, PDN, SLIP, PPP</a:t>
                      </a:r>
                    </a:p>
                  </a:txBody>
                  <a:tcPr marL="0" marR="0" marT="0" marB="0" anchor="ctr"/>
                </a:tc>
                <a:extLst>
                  <a:ext uri="{0D108BD9-81ED-4DB2-BD59-A6C34878D82A}">
                    <a16:rowId xmlns:a16="http://schemas.microsoft.com/office/drawing/2014/main" val="10006"/>
                  </a:ext>
                </a:extLst>
              </a:tr>
              <a:tr h="678379">
                <a:tc>
                  <a:txBody>
                    <a:bodyPr/>
                    <a:lstStyle/>
                    <a:p>
                      <a:pPr algn="l"/>
                      <a:r>
                        <a:rPr lang="zh-CN" altLang="en-US" sz="2000" dirty="0"/>
                        <a:t>物理层（</a:t>
                      </a:r>
                      <a:r>
                        <a:rPr lang="en-US" sz="2000" dirty="0"/>
                        <a:t>Physical）</a:t>
                      </a:r>
                    </a:p>
                  </a:txBody>
                  <a:tcPr marL="0" marR="0" marT="0" marB="0" anchor="ctr"/>
                </a:tc>
                <a:tc vMerge="1">
                  <a:txBody>
                    <a:bodyPr/>
                    <a:lstStyle/>
                    <a:p>
                      <a:endParaRPr lang="zh-CN" altLang="en-US"/>
                    </a:p>
                  </a:txBody>
                  <a:tcPr/>
                </a:tc>
                <a:tc>
                  <a:txBody>
                    <a:bodyPr/>
                    <a:lstStyle/>
                    <a:p>
                      <a:pPr algn="l"/>
                      <a:r>
                        <a:rPr lang="en-US" sz="2000" dirty="0"/>
                        <a:t>IEEE 802.1A, IEEE 802.2</a:t>
                      </a:r>
                      <a:r>
                        <a:rPr lang="zh-CN" altLang="en-US" sz="2000" dirty="0"/>
                        <a:t>到</a:t>
                      </a:r>
                      <a:r>
                        <a:rPr lang="en-US" sz="2000" dirty="0"/>
                        <a:t>IEEE 802.11</a:t>
                      </a:r>
                    </a:p>
                  </a:txBody>
                  <a:tcPr marL="0" marR="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20873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4745915"/>
          </a:xfrm>
        </p:spPr>
        <p:txBody>
          <a:bodyPr/>
          <a:lstStyle/>
          <a:p>
            <a:pPr>
              <a:buFont typeface="Wingdings" panose="05000000000000000000" pitchFamily="2" charset="2"/>
              <a:buChar char="l"/>
            </a:pPr>
            <a:r>
              <a:rPr lang="en-US" altLang="zh-CN" b="1" dirty="0"/>
              <a:t>OSI</a:t>
            </a:r>
            <a:r>
              <a:rPr lang="zh-CN" altLang="en-US" b="1" dirty="0"/>
              <a:t>七层和</a:t>
            </a:r>
            <a:r>
              <a:rPr lang="en-US" altLang="zh-CN" b="1" dirty="0"/>
              <a:t>TCP/IP</a:t>
            </a:r>
            <a:r>
              <a:rPr lang="zh-CN" altLang="en-US" b="1" dirty="0"/>
              <a:t>四层的关系</a:t>
            </a:r>
            <a:endParaRPr lang="en-US" altLang="zh-CN" dirty="0"/>
          </a:p>
          <a:p>
            <a:pPr>
              <a:buFont typeface="Wingdings" panose="05000000000000000000" pitchFamily="2" charset="2"/>
              <a:buChar char="Ø"/>
            </a:pPr>
            <a:r>
              <a:rPr lang="en-US" altLang="zh-CN" sz="2000" dirty="0"/>
              <a:t>1 OSI</a:t>
            </a:r>
            <a:r>
              <a:rPr lang="zh-CN" altLang="en-US" sz="2000" dirty="0"/>
              <a:t>引入了服务、接口、协议、分层的概念，</a:t>
            </a:r>
            <a:r>
              <a:rPr lang="en-US" altLang="zh-CN" sz="2000" dirty="0"/>
              <a:t>TCP/IP</a:t>
            </a:r>
            <a:r>
              <a:rPr lang="zh-CN" altLang="en-US" sz="2000" dirty="0"/>
              <a:t>借鉴了</a:t>
            </a:r>
            <a:r>
              <a:rPr lang="en-US" altLang="zh-CN" sz="2000" dirty="0"/>
              <a:t>OSI</a:t>
            </a:r>
            <a:r>
              <a:rPr lang="zh-CN" altLang="en-US" sz="2000" dirty="0"/>
              <a:t>的这些概念建立</a:t>
            </a:r>
            <a:r>
              <a:rPr lang="en-US" altLang="zh-CN" sz="2000" dirty="0"/>
              <a:t>TCP/IP</a:t>
            </a:r>
            <a:r>
              <a:rPr lang="zh-CN" altLang="en-US" sz="2000" dirty="0"/>
              <a:t>模型。</a:t>
            </a:r>
          </a:p>
          <a:p>
            <a:pPr>
              <a:buFont typeface="Wingdings" panose="05000000000000000000" pitchFamily="2" charset="2"/>
              <a:buChar char="Ø"/>
            </a:pPr>
            <a:r>
              <a:rPr lang="en-US" altLang="zh-CN" sz="2000" dirty="0"/>
              <a:t>2 OSI</a:t>
            </a:r>
            <a:r>
              <a:rPr lang="zh-CN" altLang="en-US" sz="2000" dirty="0"/>
              <a:t>先有模型，后有协议，先有标准，后进行实践；而</a:t>
            </a:r>
            <a:r>
              <a:rPr lang="en-US" altLang="zh-CN" sz="2000" dirty="0"/>
              <a:t>TCP/IP</a:t>
            </a:r>
            <a:r>
              <a:rPr lang="zh-CN" altLang="en-US" sz="2000" dirty="0"/>
              <a:t>则相反，先有协议和应用再提出了模型，且是参照的</a:t>
            </a:r>
            <a:r>
              <a:rPr lang="en-US" altLang="zh-CN" sz="2000" dirty="0"/>
              <a:t>OSI</a:t>
            </a:r>
            <a:r>
              <a:rPr lang="zh-CN" altLang="en-US" sz="2000" dirty="0"/>
              <a:t>模型。</a:t>
            </a:r>
          </a:p>
          <a:p>
            <a:pPr>
              <a:buFont typeface="Wingdings" panose="05000000000000000000" pitchFamily="2" charset="2"/>
              <a:buChar char="Ø"/>
            </a:pPr>
            <a:r>
              <a:rPr lang="en-US" altLang="zh-CN" sz="2000" dirty="0"/>
              <a:t>3 OSI</a:t>
            </a:r>
            <a:r>
              <a:rPr lang="zh-CN" altLang="en-US" sz="2000" dirty="0"/>
              <a:t>是一种理论下的模型，而</a:t>
            </a:r>
            <a:r>
              <a:rPr lang="en-US" altLang="zh-CN" sz="2000" dirty="0"/>
              <a:t>TCP/IP</a:t>
            </a:r>
            <a:r>
              <a:rPr lang="zh-CN" altLang="en-US" sz="2000" dirty="0"/>
              <a:t>已被广泛使用，成为网络互联事实上的标准。</a:t>
            </a:r>
          </a:p>
          <a:p>
            <a:pPr>
              <a:buFont typeface="Wingdings" panose="05000000000000000000" pitchFamily="2" charset="2"/>
              <a:buChar char="Ø"/>
            </a:pPr>
            <a:r>
              <a:rPr lang="en-US" altLang="zh-CN" sz="2000" dirty="0"/>
              <a:t>TCP</a:t>
            </a:r>
            <a:r>
              <a:rPr lang="zh-CN" altLang="en-US" sz="2000" dirty="0"/>
              <a:t>：</a:t>
            </a:r>
            <a:r>
              <a:rPr lang="en-US" altLang="zh-CN" sz="2000" dirty="0"/>
              <a:t>transmission control protocol </a:t>
            </a:r>
            <a:r>
              <a:rPr lang="zh-CN" altLang="en-US" sz="2000" dirty="0"/>
              <a:t>传输控制协议</a:t>
            </a:r>
          </a:p>
          <a:p>
            <a:pPr>
              <a:buFont typeface="Wingdings" panose="05000000000000000000" pitchFamily="2" charset="2"/>
              <a:buChar char="Ø"/>
            </a:pPr>
            <a:r>
              <a:rPr lang="en-US" altLang="zh-CN" sz="2000" dirty="0"/>
              <a:t>UDP</a:t>
            </a:r>
            <a:r>
              <a:rPr lang="zh-CN" altLang="en-US" sz="2000" dirty="0"/>
              <a:t>：</a:t>
            </a:r>
            <a:r>
              <a:rPr lang="en-US" altLang="zh-CN" sz="2000" dirty="0"/>
              <a:t>user data protocol </a:t>
            </a:r>
            <a:r>
              <a:rPr lang="zh-CN" altLang="en-US" sz="2000" dirty="0"/>
              <a:t>用户数据包协议</a:t>
            </a:r>
            <a:endParaRPr lang="en-US" altLang="zh-CN" sz="2000" dirty="0"/>
          </a:p>
          <a:p>
            <a:pPr marL="0" indent="0">
              <a:buNone/>
            </a:pPr>
            <a:endParaRPr lang="zh-CN" altLang="en-US" sz="2000"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144980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6B5CB-E36C-46BE-AA74-0798F6C7369F}"/>
              </a:ext>
            </a:extLst>
          </p:cNvPr>
          <p:cNvSpPr>
            <a:spLocks noGrp="1"/>
          </p:cNvSpPr>
          <p:nvPr>
            <p:ph type="ctrTitle"/>
          </p:nvPr>
        </p:nvSpPr>
        <p:spPr/>
        <p:txBody>
          <a:bodyPr/>
          <a:lstStyle/>
          <a:p>
            <a:r>
              <a:rPr lang="en-US" altLang="zh-CN" dirty="0" err="1"/>
              <a:t>DDos</a:t>
            </a:r>
            <a:r>
              <a:rPr lang="zh-CN" altLang="en-US" dirty="0"/>
              <a:t>攻击</a:t>
            </a:r>
          </a:p>
        </p:txBody>
      </p:sp>
      <p:sp>
        <p:nvSpPr>
          <p:cNvPr id="3" name="内容占位符 2">
            <a:extLst>
              <a:ext uri="{FF2B5EF4-FFF2-40B4-BE49-F238E27FC236}">
                <a16:creationId xmlns:a16="http://schemas.microsoft.com/office/drawing/2014/main" id="{33BCD6A3-DF3C-40D2-AF12-8E1A46E0E3A8}"/>
              </a:ext>
            </a:extLst>
          </p:cNvPr>
          <p:cNvSpPr>
            <a:spLocks noGrp="1"/>
          </p:cNvSpPr>
          <p:nvPr>
            <p:ph sz="quarter" idx="10"/>
          </p:nvPr>
        </p:nvSpPr>
        <p:spPr>
          <a:xfrm>
            <a:off x="467545" y="1052736"/>
            <a:ext cx="8064896" cy="5385705"/>
          </a:xfrm>
        </p:spPr>
        <p:txBody>
          <a:bodyPr/>
          <a:lstStyle/>
          <a:p>
            <a:r>
              <a:rPr lang="zh-CN" altLang="en-US" sz="1600" dirty="0"/>
              <a:t>什么是</a:t>
            </a:r>
            <a:r>
              <a:rPr lang="en-US" altLang="zh-CN" sz="1600" dirty="0" err="1"/>
              <a:t>Ddos</a:t>
            </a:r>
            <a:r>
              <a:rPr lang="zh-CN" altLang="en-US" sz="1600" dirty="0"/>
              <a:t>？是“</a:t>
            </a:r>
            <a:r>
              <a:rPr lang="en-US" altLang="zh-CN" sz="1600" dirty="0"/>
              <a:t>Distributed Denial of Service</a:t>
            </a:r>
            <a:r>
              <a:rPr lang="zh-CN" altLang="en-US" sz="1600" dirty="0"/>
              <a:t>的缩写”，全称是“分布式拒绝服务”攻击。一般理解为无法承载高负荷工作而导致瘫痪。</a:t>
            </a:r>
            <a:endParaRPr lang="en-US" altLang="zh-CN" sz="1600" dirty="0"/>
          </a:p>
          <a:p>
            <a:r>
              <a:rPr lang="zh-CN" altLang="en-US" sz="1600" dirty="0"/>
              <a:t>比如说：某饭店可以容纳</a:t>
            </a:r>
            <a:r>
              <a:rPr lang="en-US" altLang="zh-CN" sz="1600" dirty="0"/>
              <a:t>100</a:t>
            </a:r>
            <a:r>
              <a:rPr lang="zh-CN" altLang="en-US" sz="1600" dirty="0"/>
              <a:t>人同时就餐，某日老王因为自己的生意不好也不想让别人家好，就恶意竞争，雇佣了</a:t>
            </a:r>
            <a:r>
              <a:rPr lang="en-US" altLang="zh-CN" sz="1600" dirty="0"/>
              <a:t>200</a:t>
            </a:r>
            <a:r>
              <a:rPr lang="zh-CN" altLang="en-US" sz="1600" dirty="0"/>
              <a:t>个人来这家饭店问东问西但就是不点菜，导致饭店内空间爆满，无法正常营业，这个时候老王就成功的捣毁了他的竞争对手。（</a:t>
            </a:r>
            <a:r>
              <a:rPr lang="en-US" altLang="zh-CN" sz="1600" dirty="0" err="1"/>
              <a:t>Ddos</a:t>
            </a:r>
            <a:r>
              <a:rPr lang="zh-CN" altLang="en-US" sz="1600" dirty="0"/>
              <a:t>攻击成功）</a:t>
            </a:r>
            <a:endParaRPr lang="en-US" altLang="zh-CN" sz="1600" dirty="0"/>
          </a:p>
          <a:p>
            <a:r>
              <a:rPr lang="zh-CN" altLang="en-US" sz="1600" dirty="0"/>
              <a:t>老板当即大怒，派人把不吃不喝影响正常营业的人全部轰出去，且派人在门口看守阻止这些人再来进来捣乱，饭店恢复正常营业（添加规则和黑名单进行</a:t>
            </a:r>
            <a:r>
              <a:rPr lang="en-US" altLang="zh-CN" sz="1600" dirty="0" err="1"/>
              <a:t>Ddos</a:t>
            </a:r>
            <a:r>
              <a:rPr lang="zh-CN" altLang="en-US" sz="1600" dirty="0"/>
              <a:t>防御，防御成功）</a:t>
            </a:r>
            <a:endParaRPr lang="en-US" altLang="zh-CN" sz="1600" dirty="0"/>
          </a:p>
          <a:p>
            <a:r>
              <a:rPr lang="zh-CN" altLang="en-US" sz="1600" dirty="0"/>
              <a:t>然而老王这个时候因自己的失败而更不爽，再次花钱雇佣了</a:t>
            </a:r>
            <a:r>
              <a:rPr lang="en-US" altLang="zh-CN" sz="1600" dirty="0"/>
              <a:t>5000</a:t>
            </a:r>
            <a:r>
              <a:rPr lang="zh-CN" altLang="en-US" sz="1600" dirty="0"/>
              <a:t>人，让他们批次来捣乱，导致饭店再次无法正常营业。（增加</a:t>
            </a:r>
            <a:r>
              <a:rPr lang="en-US" altLang="zh-CN" sz="1600" dirty="0" err="1"/>
              <a:t>Ddos</a:t>
            </a:r>
            <a:r>
              <a:rPr lang="zh-CN" altLang="en-US" sz="1600" dirty="0"/>
              <a:t>流量，改变了攻击方式）</a:t>
            </a:r>
            <a:endParaRPr lang="en-US" altLang="zh-CN" sz="1600" dirty="0"/>
          </a:p>
          <a:p>
            <a:r>
              <a:rPr lang="zh-CN" altLang="en-US" sz="1600" dirty="0"/>
              <a:t>老板把那些捣乱的人轰出之后，另一批人到来了，那这个时候有效的解决方法只能是扩大饭店到同时可以容纳更多人的规模，比如说</a:t>
            </a:r>
            <a:r>
              <a:rPr lang="en-US" altLang="zh-CN" sz="1600" dirty="0"/>
              <a:t>1</a:t>
            </a:r>
            <a:r>
              <a:rPr lang="zh-CN" altLang="en-US" sz="1600" dirty="0"/>
              <a:t>万人。那么这个时候</a:t>
            </a:r>
            <a:r>
              <a:rPr lang="en-US" altLang="zh-CN" sz="1600" dirty="0"/>
              <a:t>5000</a:t>
            </a:r>
            <a:r>
              <a:rPr lang="zh-CN" altLang="en-US" sz="1600" dirty="0"/>
              <a:t>人同时来捣乱也不会影响饭店的正常营业。（增加硬防与其抗衡）</a:t>
            </a:r>
            <a:endParaRPr lang="en-US" altLang="zh-CN" sz="1600" dirty="0"/>
          </a:p>
          <a:p>
            <a:endParaRPr lang="en-US" altLang="zh-CN" sz="1600" dirty="0"/>
          </a:p>
          <a:p>
            <a:r>
              <a:rPr lang="zh-CN" altLang="en-US" sz="1600" dirty="0"/>
              <a:t>更简单的一个例子：在某年抢春运火车票，</a:t>
            </a:r>
            <a:r>
              <a:rPr lang="en-US" altLang="zh-CN" sz="1600" dirty="0"/>
              <a:t>12306</a:t>
            </a:r>
            <a:r>
              <a:rPr lang="zh-CN" altLang="en-US" sz="1600" dirty="0"/>
              <a:t>的服务器因为无法抵抗瞬间的大流量访问导致了系统瘫痪。</a:t>
            </a:r>
          </a:p>
        </p:txBody>
      </p:sp>
    </p:spTree>
    <p:extLst>
      <p:ext uri="{BB962C8B-B14F-4D97-AF65-F5344CB8AC3E}">
        <p14:creationId xmlns:p14="http://schemas.microsoft.com/office/powerpoint/2010/main" val="366920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用户管理</a:t>
            </a:r>
            <a:r>
              <a:rPr lang="en-US" altLang="zh-CN" dirty="0"/>
              <a:t>—</a:t>
            </a:r>
            <a:r>
              <a:rPr lang="zh-CN" altLang="en-US" dirty="0"/>
              <a:t>添加用户</a:t>
            </a:r>
          </a:p>
        </p:txBody>
      </p:sp>
      <p:sp>
        <p:nvSpPr>
          <p:cNvPr id="3" name="内容占位符 2"/>
          <p:cNvSpPr>
            <a:spLocks noGrp="1"/>
          </p:cNvSpPr>
          <p:nvPr>
            <p:ph sz="quarter" idx="10"/>
          </p:nvPr>
        </p:nvSpPr>
        <p:spPr>
          <a:xfrm>
            <a:off x="467545" y="1052736"/>
            <a:ext cx="8064896" cy="5632311"/>
          </a:xfrm>
        </p:spPr>
        <p:txBody>
          <a:bodyPr/>
          <a:lstStyle/>
          <a:p>
            <a:pPr>
              <a:buFont typeface="Wingdings" pitchFamily="2" charset="2"/>
              <a:buChar char="Ø"/>
            </a:pPr>
            <a:r>
              <a:rPr lang="zh-CN" altLang="en-US" sz="1800" dirty="0"/>
              <a:t>创建用户</a:t>
            </a:r>
            <a:endParaRPr lang="en-US" altLang="zh-CN" sz="1800" dirty="0"/>
          </a:p>
          <a:p>
            <a:pPr lvl="1">
              <a:buNone/>
            </a:pPr>
            <a:r>
              <a:rPr lang="en-US" altLang="zh-CN" sz="1600" dirty="0"/>
              <a:t>#</a:t>
            </a:r>
            <a:r>
              <a:rPr lang="en-US" altLang="zh-CN" sz="1600" dirty="0" err="1"/>
              <a:t>useradd</a:t>
            </a:r>
            <a:r>
              <a:rPr lang="en-US" altLang="zh-CN" sz="1600" dirty="0"/>
              <a:t>  tom</a:t>
            </a:r>
          </a:p>
          <a:p>
            <a:pPr>
              <a:buFont typeface="Wingdings" pitchFamily="2" charset="2"/>
              <a:buChar char="Ø"/>
            </a:pPr>
            <a:r>
              <a:rPr lang="zh-CN" altLang="en-US" sz="1800" dirty="0"/>
              <a:t>查看用户信息</a:t>
            </a:r>
            <a:endParaRPr lang="en-US" altLang="zh-CN" sz="1800" dirty="0"/>
          </a:p>
          <a:p>
            <a:pPr lvl="1">
              <a:buNone/>
            </a:pPr>
            <a:r>
              <a:rPr lang="en-US" altLang="zh-CN" sz="1600" dirty="0"/>
              <a:t>#id tom     -&gt;</a:t>
            </a:r>
            <a:r>
              <a:rPr lang="zh-CN" altLang="en-US" sz="1600" dirty="0"/>
              <a:t>显示</a:t>
            </a:r>
            <a:r>
              <a:rPr lang="en-US" altLang="zh-CN" sz="1600" dirty="0"/>
              <a:t>UID/GID</a:t>
            </a:r>
            <a:r>
              <a:rPr lang="zh-CN" altLang="en-US" sz="1600" dirty="0"/>
              <a:t>以及</a:t>
            </a:r>
            <a:r>
              <a:rPr lang="en-US" altLang="zh-CN" sz="1600" dirty="0"/>
              <a:t>tom</a:t>
            </a:r>
            <a:r>
              <a:rPr lang="zh-CN" altLang="en-US" sz="1600" dirty="0"/>
              <a:t>还属于哪些组</a:t>
            </a:r>
            <a:endParaRPr lang="en-US" altLang="zh-CN" sz="1600" dirty="0"/>
          </a:p>
          <a:p>
            <a:pPr lvl="1">
              <a:buNone/>
            </a:pPr>
            <a:r>
              <a:rPr lang="en-US" altLang="zh-CN" sz="1600" dirty="0"/>
              <a:t>[</a:t>
            </a:r>
            <a:r>
              <a:rPr lang="en-US" altLang="zh-CN" sz="1600" dirty="0" err="1"/>
              <a:t>root@localhost</a:t>
            </a:r>
            <a:r>
              <a:rPr lang="en-US" altLang="zh-CN" sz="1600" dirty="0"/>
              <a:t> ~]# </a:t>
            </a:r>
            <a:r>
              <a:rPr lang="en-US" altLang="zh-CN" sz="1600" dirty="0" err="1"/>
              <a:t>useradd</a:t>
            </a:r>
            <a:r>
              <a:rPr lang="en-US" altLang="zh-CN" sz="1600" dirty="0"/>
              <a:t> tom</a:t>
            </a:r>
          </a:p>
          <a:p>
            <a:pPr lvl="1">
              <a:buNone/>
            </a:pPr>
            <a:r>
              <a:rPr lang="en-US" altLang="zh-CN" sz="1600" dirty="0"/>
              <a:t>[</a:t>
            </a:r>
            <a:r>
              <a:rPr lang="en-US" altLang="zh-CN" sz="1600" dirty="0" err="1"/>
              <a:t>root@localhost</a:t>
            </a:r>
            <a:r>
              <a:rPr lang="en-US" altLang="zh-CN" sz="1600" dirty="0"/>
              <a:t> ~]# id tom</a:t>
            </a:r>
          </a:p>
          <a:p>
            <a:pPr lvl="1">
              <a:buNone/>
            </a:pPr>
            <a:r>
              <a:rPr lang="en-US" altLang="zh-CN" sz="1600" dirty="0" err="1"/>
              <a:t>uid</a:t>
            </a:r>
            <a:r>
              <a:rPr lang="en-US" altLang="zh-CN" sz="1600" dirty="0"/>
              <a:t>=500(tom) </a:t>
            </a:r>
            <a:r>
              <a:rPr lang="en-US" altLang="zh-CN" sz="1600" dirty="0" err="1"/>
              <a:t>gid</a:t>
            </a:r>
            <a:r>
              <a:rPr lang="en-US" altLang="zh-CN" sz="1600" dirty="0"/>
              <a:t>=500(tom) groups=500(tom)</a:t>
            </a:r>
          </a:p>
          <a:p>
            <a:pPr>
              <a:buFont typeface="Wingdings" pitchFamily="2" charset="2"/>
              <a:buChar char="Ø"/>
            </a:pPr>
            <a:r>
              <a:rPr lang="zh-CN" altLang="en-US" sz="1800" dirty="0"/>
              <a:t>创建用户，指定其</a:t>
            </a:r>
            <a:r>
              <a:rPr lang="en-US" altLang="zh-CN" sz="1800" dirty="0"/>
              <a:t>UID</a:t>
            </a:r>
            <a:r>
              <a:rPr lang="zh-CN" altLang="en-US" sz="1800" dirty="0"/>
              <a:t>为</a:t>
            </a:r>
            <a:r>
              <a:rPr lang="en-US" altLang="zh-CN" sz="1800" dirty="0"/>
              <a:t>800</a:t>
            </a:r>
          </a:p>
          <a:p>
            <a:pPr lvl="1">
              <a:buNone/>
            </a:pPr>
            <a:r>
              <a:rPr lang="en-US" altLang="zh-CN" sz="1600" dirty="0"/>
              <a:t>[</a:t>
            </a:r>
            <a:r>
              <a:rPr lang="en-US" altLang="zh-CN" sz="1600" dirty="0" err="1"/>
              <a:t>root@localhost</a:t>
            </a:r>
            <a:r>
              <a:rPr lang="en-US" altLang="zh-CN" sz="1600" dirty="0"/>
              <a:t> ~]# </a:t>
            </a:r>
            <a:r>
              <a:rPr lang="en-US" altLang="zh-CN" sz="1600" dirty="0" err="1"/>
              <a:t>useradd</a:t>
            </a:r>
            <a:r>
              <a:rPr lang="en-US" altLang="zh-CN" sz="1600" dirty="0"/>
              <a:t> -u 800 jerry</a:t>
            </a:r>
          </a:p>
          <a:p>
            <a:pPr lvl="1">
              <a:buNone/>
            </a:pPr>
            <a:r>
              <a:rPr lang="en-US" altLang="zh-CN" sz="1600" dirty="0"/>
              <a:t>[</a:t>
            </a:r>
            <a:r>
              <a:rPr lang="en-US" altLang="zh-CN" sz="1600" dirty="0" err="1"/>
              <a:t>root@localhost</a:t>
            </a:r>
            <a:r>
              <a:rPr lang="en-US" altLang="zh-CN" sz="1600" dirty="0"/>
              <a:t> ~]# id jerry</a:t>
            </a:r>
          </a:p>
          <a:p>
            <a:pPr lvl="1">
              <a:buNone/>
            </a:pPr>
            <a:r>
              <a:rPr lang="en-US" altLang="zh-CN" sz="1600" dirty="0" err="1"/>
              <a:t>uid</a:t>
            </a:r>
            <a:r>
              <a:rPr lang="en-US" altLang="zh-CN" sz="1600" dirty="0"/>
              <a:t>=800(jerry) </a:t>
            </a:r>
            <a:r>
              <a:rPr lang="en-US" altLang="zh-CN" sz="1600" dirty="0" err="1"/>
              <a:t>gid</a:t>
            </a:r>
            <a:r>
              <a:rPr lang="en-US" altLang="zh-CN" sz="1600" dirty="0"/>
              <a:t>=800(jerry) groups=800(jerry)</a:t>
            </a:r>
          </a:p>
          <a:p>
            <a:pPr marL="342900" lvl="1" indent="-342900">
              <a:buFont typeface="Wingdings" pitchFamily="2" charset="2"/>
              <a:buChar char="Ø"/>
            </a:pPr>
            <a:r>
              <a:rPr lang="zh-CN" altLang="en-US" sz="1800" dirty="0"/>
              <a:t>添加用户</a:t>
            </a:r>
            <a:r>
              <a:rPr lang="en-US" altLang="zh-CN" sz="1800" dirty="0" err="1"/>
              <a:t>lucy</a:t>
            </a:r>
            <a:r>
              <a:rPr lang="en-US" altLang="zh-CN" sz="1800" dirty="0"/>
              <a:t>,</a:t>
            </a:r>
            <a:r>
              <a:rPr lang="zh-CN" altLang="en-US" sz="1800" dirty="0"/>
              <a:t>并设置他的个人主目录练习</a:t>
            </a:r>
          </a:p>
          <a:p>
            <a:pPr lvl="1">
              <a:buNone/>
            </a:pPr>
            <a:r>
              <a:rPr lang="en-US" altLang="zh-CN" sz="1600" dirty="0"/>
              <a:t># </a:t>
            </a:r>
            <a:r>
              <a:rPr lang="en-US" altLang="zh-CN" sz="1600" dirty="0" err="1"/>
              <a:t>useradd</a:t>
            </a:r>
            <a:r>
              <a:rPr lang="en-US" altLang="zh-CN" sz="1600" dirty="0"/>
              <a:t> –d /</a:t>
            </a:r>
            <a:r>
              <a:rPr lang="en-US" altLang="zh-CN" sz="1600" dirty="0" err="1"/>
              <a:t>usr</a:t>
            </a:r>
            <a:r>
              <a:rPr lang="en-US" altLang="zh-CN" sz="1600" dirty="0"/>
              <a:t>/</a:t>
            </a:r>
            <a:r>
              <a:rPr lang="en-US" altLang="zh-CN" sz="1600" dirty="0" err="1"/>
              <a:t>lucy</a:t>
            </a:r>
            <a:r>
              <a:rPr lang="en-US" altLang="zh-CN" sz="1600" dirty="0"/>
              <a:t> -m </a:t>
            </a:r>
            <a:r>
              <a:rPr lang="en-US" altLang="zh-CN" sz="1600" dirty="0" err="1"/>
              <a:t>lucy</a:t>
            </a:r>
            <a:endParaRPr lang="en-US" altLang="zh-CN" sz="1600" dirty="0"/>
          </a:p>
          <a:p>
            <a:pPr lvl="1">
              <a:buNone/>
            </a:pPr>
            <a:r>
              <a:rPr lang="zh-CN" altLang="en-US" sz="1600" dirty="0"/>
              <a:t>此命令创建了一个用户</a:t>
            </a:r>
            <a:r>
              <a:rPr lang="en-US" altLang="zh-CN" sz="1600" dirty="0" err="1"/>
              <a:t>lucy</a:t>
            </a:r>
            <a:r>
              <a:rPr lang="zh-CN" altLang="en-US" sz="1600" dirty="0"/>
              <a:t>，其中</a:t>
            </a:r>
            <a:r>
              <a:rPr lang="en-US" altLang="zh-CN" sz="1600" dirty="0"/>
              <a:t>-d</a:t>
            </a:r>
            <a:r>
              <a:rPr lang="zh-CN" altLang="en-US" sz="1600" dirty="0"/>
              <a:t>和</a:t>
            </a:r>
            <a:r>
              <a:rPr lang="en-US" altLang="zh-CN" sz="1600" dirty="0"/>
              <a:t>-m</a:t>
            </a:r>
            <a:r>
              <a:rPr lang="zh-CN" altLang="en-US" sz="1600" dirty="0"/>
              <a:t>选项用来为登录名</a:t>
            </a:r>
            <a:r>
              <a:rPr lang="en-US" altLang="zh-CN" sz="1600" dirty="0" err="1"/>
              <a:t>lucy</a:t>
            </a:r>
            <a:r>
              <a:rPr lang="zh-CN" altLang="en-US" sz="1600" dirty="0"/>
              <a:t>产生一个主目录</a:t>
            </a:r>
            <a:r>
              <a:rPr lang="en-US" altLang="zh-CN" sz="1600" dirty="0"/>
              <a:t>/</a:t>
            </a:r>
            <a:r>
              <a:rPr lang="en-US" altLang="zh-CN" sz="1600" dirty="0" err="1"/>
              <a:t>usr</a:t>
            </a:r>
            <a:r>
              <a:rPr lang="en-US" altLang="zh-CN" sz="1600" dirty="0"/>
              <a:t>/</a:t>
            </a:r>
            <a:r>
              <a:rPr lang="en-US" altLang="zh-CN" sz="1600" dirty="0" err="1"/>
              <a:t>lucy</a:t>
            </a:r>
            <a:r>
              <a:rPr lang="zh-CN" altLang="en-US" sz="1600" dirty="0"/>
              <a:t>（</a:t>
            </a:r>
            <a:r>
              <a:rPr lang="en-US" altLang="zh-CN" sz="1600" dirty="0"/>
              <a:t>/home</a:t>
            </a:r>
            <a:r>
              <a:rPr lang="zh-CN" altLang="en-US" sz="1600" dirty="0"/>
              <a:t>为默认的用户主目录所在的父目录）。</a:t>
            </a:r>
          </a:p>
          <a:p>
            <a:pPr lvl="1">
              <a:buNone/>
            </a:pPr>
            <a:endParaRPr lang="en-US" altLang="zh-CN" sz="1600" dirty="0"/>
          </a:p>
        </p:txBody>
      </p:sp>
    </p:spTree>
    <p:extLst>
      <p:ext uri="{BB962C8B-B14F-4D97-AF65-F5344CB8AC3E}">
        <p14:creationId xmlns:p14="http://schemas.microsoft.com/office/powerpoint/2010/main" val="33732321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497957"/>
          </a:xfrm>
        </p:spPr>
        <p:txBody>
          <a:bodyPr/>
          <a:lstStyle/>
          <a:p>
            <a:pPr>
              <a:buFont typeface="Wingdings" panose="05000000000000000000" pitchFamily="2" charset="2"/>
              <a:buChar char="l"/>
            </a:pPr>
            <a:r>
              <a:rPr lang="en-US" altLang="zh-CN" dirty="0"/>
              <a:t> </a:t>
            </a:r>
            <a:r>
              <a:rPr lang="zh-CN" altLang="en-US" dirty="0"/>
              <a:t>常用设备：交换机</a:t>
            </a:r>
            <a:endParaRPr lang="en-US" altLang="zh-CN" dirty="0"/>
          </a:p>
        </p:txBody>
      </p:sp>
      <p:grpSp>
        <p:nvGrpSpPr>
          <p:cNvPr id="9" name="组合 8"/>
          <p:cNvGrpSpPr/>
          <p:nvPr/>
        </p:nvGrpSpPr>
        <p:grpSpPr>
          <a:xfrm>
            <a:off x="2571736" y="2071678"/>
            <a:ext cx="3857652" cy="642942"/>
            <a:chOff x="2071670" y="2000240"/>
            <a:chExt cx="3857652" cy="642942"/>
          </a:xfrm>
        </p:grpSpPr>
        <p:sp>
          <p:nvSpPr>
            <p:cNvPr id="4" name="矩形 3"/>
            <p:cNvSpPr/>
            <p:nvPr/>
          </p:nvSpPr>
          <p:spPr>
            <a:xfrm>
              <a:off x="2071670" y="2000240"/>
              <a:ext cx="3857652" cy="642942"/>
            </a:xfrm>
            <a:prstGeom prst="rect">
              <a:avLst/>
            </a:prstGeom>
            <a:solidFill>
              <a:schemeClr val="accent6">
                <a:lumMod val="40000"/>
                <a:lumOff val="6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357422" y="2214554"/>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2857488" y="2214554"/>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357554" y="2214554"/>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857620" y="2214554"/>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grpSp>
      <p:pic>
        <p:nvPicPr>
          <p:cNvPr id="6145" name="Picture 1"/>
          <p:cNvPicPr>
            <a:picLocks noChangeAspect="1" noChangeArrowheads="1"/>
          </p:cNvPicPr>
          <p:nvPr/>
        </p:nvPicPr>
        <p:blipFill>
          <a:blip r:embed="rId2"/>
          <a:srcRect/>
          <a:stretch>
            <a:fillRect/>
          </a:stretch>
        </p:blipFill>
        <p:spPr bwMode="auto">
          <a:xfrm>
            <a:off x="1928794" y="4572008"/>
            <a:ext cx="838200" cy="847725"/>
          </a:xfrm>
          <a:prstGeom prst="rect">
            <a:avLst/>
          </a:prstGeom>
          <a:noFill/>
          <a:ln w="9525">
            <a:noFill/>
            <a:miter lim="800000"/>
            <a:headEnd/>
            <a:tailEnd/>
          </a:ln>
          <a:effectLst/>
        </p:spPr>
      </p:pic>
      <p:pic>
        <p:nvPicPr>
          <p:cNvPr id="12" name="Picture 1"/>
          <p:cNvPicPr>
            <a:picLocks noChangeAspect="1" noChangeArrowheads="1"/>
          </p:cNvPicPr>
          <p:nvPr/>
        </p:nvPicPr>
        <p:blipFill>
          <a:blip r:embed="rId2"/>
          <a:srcRect/>
          <a:stretch>
            <a:fillRect/>
          </a:stretch>
        </p:blipFill>
        <p:spPr bwMode="auto">
          <a:xfrm>
            <a:off x="3214678" y="4572008"/>
            <a:ext cx="838200" cy="847725"/>
          </a:xfrm>
          <a:prstGeom prst="rect">
            <a:avLst/>
          </a:prstGeom>
          <a:noFill/>
          <a:ln w="9525">
            <a:noFill/>
            <a:miter lim="800000"/>
            <a:headEnd/>
            <a:tailEnd/>
          </a:ln>
          <a:effectLst/>
        </p:spPr>
      </p:pic>
      <p:cxnSp>
        <p:nvCxnSpPr>
          <p:cNvPr id="14" name="直接箭头连接符 13"/>
          <p:cNvCxnSpPr>
            <a:stCxn id="6145" idx="0"/>
            <a:endCxn id="5" idx="2"/>
          </p:cNvCxnSpPr>
          <p:nvPr/>
        </p:nvCxnSpPr>
        <p:spPr>
          <a:xfrm rot="5400000" flipH="1" flipV="1">
            <a:off x="1691856" y="3227782"/>
            <a:ext cx="2000264" cy="68818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2" idx="0"/>
          </p:cNvCxnSpPr>
          <p:nvPr/>
        </p:nvCxnSpPr>
        <p:spPr>
          <a:xfrm rot="16200000" flipH="1">
            <a:off x="2638411" y="3576640"/>
            <a:ext cx="1928827" cy="6190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14612" y="2214554"/>
            <a:ext cx="2000264" cy="369332"/>
          </a:xfrm>
          <a:prstGeom prst="rect">
            <a:avLst/>
          </a:prstGeom>
          <a:noFill/>
        </p:spPr>
        <p:txBody>
          <a:bodyPr wrap="square" rtlCol="0">
            <a:spAutoFit/>
          </a:bodyPr>
          <a:lstStyle/>
          <a:p>
            <a:r>
              <a:rPr lang="en-US" altLang="zh-CN" dirty="0"/>
              <a:t>   1        2</a:t>
            </a:r>
            <a:endParaRPr lang="zh-CN" altLang="en-US" dirty="0"/>
          </a:p>
        </p:txBody>
      </p:sp>
      <p:sp>
        <p:nvSpPr>
          <p:cNvPr id="19" name="TextBox 18"/>
          <p:cNvSpPr txBox="1"/>
          <p:nvPr/>
        </p:nvSpPr>
        <p:spPr>
          <a:xfrm>
            <a:off x="1928794" y="5429264"/>
            <a:ext cx="1285884" cy="369332"/>
          </a:xfrm>
          <a:prstGeom prst="rect">
            <a:avLst/>
          </a:prstGeom>
          <a:noFill/>
        </p:spPr>
        <p:txBody>
          <a:bodyPr wrap="square" rtlCol="0">
            <a:spAutoFit/>
          </a:bodyPr>
          <a:lstStyle/>
          <a:p>
            <a:r>
              <a:rPr lang="en-US" altLang="zh-CN" dirty="0"/>
              <a:t>A</a:t>
            </a:r>
            <a:endParaRPr lang="zh-CN" altLang="en-US" dirty="0"/>
          </a:p>
        </p:txBody>
      </p:sp>
      <p:sp>
        <p:nvSpPr>
          <p:cNvPr id="20" name="TextBox 19"/>
          <p:cNvSpPr txBox="1"/>
          <p:nvPr/>
        </p:nvSpPr>
        <p:spPr>
          <a:xfrm>
            <a:off x="3214678" y="5429264"/>
            <a:ext cx="1357322" cy="369332"/>
          </a:xfrm>
          <a:prstGeom prst="rect">
            <a:avLst/>
          </a:prstGeom>
          <a:noFill/>
        </p:spPr>
        <p:txBody>
          <a:bodyPr wrap="square" rtlCol="0">
            <a:spAutoFit/>
          </a:bodyPr>
          <a:lstStyle/>
          <a:p>
            <a:r>
              <a:rPr lang="en-US" altLang="zh-CN" dirty="0"/>
              <a:t>B</a:t>
            </a:r>
            <a:endParaRPr lang="zh-CN" altLang="en-US" dirty="0"/>
          </a:p>
        </p:txBody>
      </p:sp>
      <p:sp>
        <p:nvSpPr>
          <p:cNvPr id="21" name="TextBox 20"/>
          <p:cNvSpPr txBox="1"/>
          <p:nvPr/>
        </p:nvSpPr>
        <p:spPr>
          <a:xfrm>
            <a:off x="561944" y="1751476"/>
            <a:ext cx="1928826" cy="1785104"/>
          </a:xfrm>
          <a:prstGeom prst="rect">
            <a:avLst/>
          </a:prstGeom>
          <a:noFill/>
        </p:spPr>
        <p:txBody>
          <a:bodyPr wrap="square" rtlCol="0">
            <a:spAutoFit/>
          </a:bodyPr>
          <a:lstStyle/>
          <a:p>
            <a:r>
              <a:rPr lang="en-US" altLang="zh-CN" dirty="0"/>
              <a:t>MAC</a:t>
            </a:r>
            <a:r>
              <a:rPr lang="zh-CN" altLang="en-US" dirty="0"/>
              <a:t>信息表</a:t>
            </a:r>
            <a:endParaRPr lang="en-US" altLang="zh-CN" dirty="0"/>
          </a:p>
          <a:p>
            <a:r>
              <a:rPr lang="en-US" altLang="zh-CN" dirty="0"/>
              <a:t>A</a:t>
            </a:r>
            <a:r>
              <a:rPr lang="en-US" altLang="zh-CN" dirty="0">
                <a:sym typeface="Wingdings" pitchFamily="2" charset="2"/>
              </a:rPr>
              <a:t>1</a:t>
            </a:r>
          </a:p>
          <a:p>
            <a:r>
              <a:rPr lang="en-US" altLang="zh-CN" dirty="0">
                <a:sym typeface="Wingdings" pitchFamily="2" charset="2"/>
              </a:rPr>
              <a:t>B2</a:t>
            </a:r>
          </a:p>
          <a:p>
            <a:r>
              <a:rPr lang="en-US" altLang="zh-CN" sz="1400" dirty="0">
                <a:sym typeface="Wingdings" pitchFamily="2" charset="2"/>
              </a:rPr>
              <a:t>Mac</a:t>
            </a:r>
            <a:r>
              <a:rPr lang="zh-CN" altLang="en-US" sz="1400" dirty="0">
                <a:sym typeface="Wingdings" pitchFamily="2" charset="2"/>
              </a:rPr>
              <a:t>地址是</a:t>
            </a:r>
            <a:r>
              <a:rPr lang="en-US" altLang="zh-CN" sz="1400" dirty="0">
                <a:sym typeface="Wingdings" pitchFamily="2" charset="2"/>
              </a:rPr>
              <a:t>48</a:t>
            </a:r>
            <a:r>
              <a:rPr lang="zh-CN" altLang="en-US" sz="1400" dirty="0">
                <a:sym typeface="Wingdings" pitchFamily="2" charset="2"/>
              </a:rPr>
              <a:t>位二进制数组成</a:t>
            </a:r>
            <a:r>
              <a:rPr lang="en-US" altLang="zh-CN" sz="1400" dirty="0">
                <a:sym typeface="Wingdings" pitchFamily="2" charset="2"/>
              </a:rPr>
              <a:t>,</a:t>
            </a:r>
            <a:r>
              <a:rPr lang="zh-CN" altLang="en-US" sz="1400" dirty="0">
                <a:sym typeface="Wingdings" pitchFamily="2" charset="2"/>
              </a:rPr>
              <a:t>方便起见转换为</a:t>
            </a:r>
            <a:r>
              <a:rPr lang="en-US" altLang="zh-CN" sz="1400" dirty="0">
                <a:sym typeface="Wingdings" pitchFamily="2" charset="2"/>
              </a:rPr>
              <a:t>12</a:t>
            </a:r>
            <a:r>
              <a:rPr lang="zh-CN" altLang="en-US" sz="1400" dirty="0">
                <a:sym typeface="Wingdings" pitchFamily="2" charset="2"/>
              </a:rPr>
              <a:t>位</a:t>
            </a:r>
            <a:r>
              <a:rPr lang="en-US" altLang="zh-CN" sz="1400" dirty="0">
                <a:sym typeface="Wingdings" pitchFamily="2" charset="2"/>
              </a:rPr>
              <a:t>16</a:t>
            </a:r>
            <a:r>
              <a:rPr lang="zh-CN" altLang="en-US" sz="1400" dirty="0">
                <a:sym typeface="Wingdings" pitchFamily="2" charset="2"/>
              </a:rPr>
              <a:t>进制数</a:t>
            </a:r>
            <a:endParaRPr lang="en-US" altLang="zh-CN" sz="1400" dirty="0">
              <a:sym typeface="Wingdings" pitchFamily="2" charset="2"/>
            </a:endParaRPr>
          </a:p>
          <a:p>
            <a:r>
              <a:rPr lang="en-US" altLang="zh-CN" sz="1400" dirty="0"/>
              <a:t>00:0C:29:5E:8B:43</a:t>
            </a:r>
            <a:endParaRPr lang="zh-CN" altLang="en-US" sz="1400" dirty="0"/>
          </a:p>
        </p:txBody>
      </p:sp>
      <p:sp>
        <p:nvSpPr>
          <p:cNvPr id="22" name="TextBox 21"/>
          <p:cNvSpPr txBox="1"/>
          <p:nvPr/>
        </p:nvSpPr>
        <p:spPr>
          <a:xfrm>
            <a:off x="6572264" y="2068289"/>
            <a:ext cx="2571736" cy="3693319"/>
          </a:xfrm>
          <a:prstGeom prst="rect">
            <a:avLst/>
          </a:prstGeom>
          <a:noFill/>
        </p:spPr>
        <p:txBody>
          <a:bodyPr wrap="square" rtlCol="0">
            <a:spAutoFit/>
          </a:bodyPr>
          <a:lstStyle/>
          <a:p>
            <a:r>
              <a:rPr lang="en-US" altLang="zh-CN" dirty="0"/>
              <a:t>HUB</a:t>
            </a:r>
            <a:r>
              <a:rPr lang="zh-CN" altLang="en-US" dirty="0"/>
              <a:t>设备（已基本淘汰）</a:t>
            </a:r>
            <a:endParaRPr lang="en-US" altLang="zh-CN" dirty="0"/>
          </a:p>
          <a:p>
            <a:r>
              <a:rPr lang="en-US" altLang="zh-CN" sz="1400" dirty="0"/>
              <a:t>A</a:t>
            </a:r>
            <a:r>
              <a:rPr lang="zh-CN" altLang="en-US" sz="1400" dirty="0"/>
              <a:t>想向</a:t>
            </a:r>
            <a:r>
              <a:rPr lang="en-US" altLang="zh-CN" sz="1400" dirty="0"/>
              <a:t>B</a:t>
            </a:r>
            <a:r>
              <a:rPr lang="zh-CN" altLang="en-US" sz="1400" dirty="0"/>
              <a:t>发消息，</a:t>
            </a:r>
            <a:r>
              <a:rPr lang="en-US" altLang="zh-CN" sz="1400" dirty="0"/>
              <a:t>B</a:t>
            </a:r>
            <a:r>
              <a:rPr lang="zh-CN" altLang="en-US" sz="1400" dirty="0"/>
              <a:t>、</a:t>
            </a:r>
            <a:r>
              <a:rPr lang="en-US" altLang="zh-CN" sz="1400" dirty="0"/>
              <a:t>C</a:t>
            </a:r>
            <a:r>
              <a:rPr lang="zh-CN" altLang="en-US" sz="1400" dirty="0"/>
              <a:t>都会收到消息，只是</a:t>
            </a:r>
            <a:r>
              <a:rPr lang="en-US" altLang="zh-CN" sz="1400" dirty="0"/>
              <a:t>C</a:t>
            </a:r>
            <a:r>
              <a:rPr lang="zh-CN" altLang="en-US" sz="1400" dirty="0"/>
              <a:t>一看不是发给自己的没有接收而已。</a:t>
            </a:r>
            <a:endParaRPr lang="en-US" altLang="zh-CN" sz="1400" dirty="0"/>
          </a:p>
          <a:p>
            <a:endParaRPr lang="en-US" altLang="zh-CN" sz="1400" dirty="0"/>
          </a:p>
          <a:p>
            <a:r>
              <a:rPr lang="zh-CN" altLang="en-US" sz="1400" dirty="0"/>
              <a:t>网络传输单位：</a:t>
            </a:r>
            <a:endParaRPr lang="en-US" altLang="zh-CN" sz="1400" dirty="0"/>
          </a:p>
          <a:p>
            <a:r>
              <a:rPr lang="en-US" altLang="zh-CN" sz="1400" dirty="0"/>
              <a:t>bit/s</a:t>
            </a:r>
            <a:r>
              <a:rPr lang="zh-CN" altLang="en-US" sz="1400" dirty="0"/>
              <a:t>或</a:t>
            </a:r>
            <a:r>
              <a:rPr lang="en-US" altLang="zh-CN" sz="1400" dirty="0"/>
              <a:t>bps/s</a:t>
            </a:r>
          </a:p>
          <a:p>
            <a:r>
              <a:rPr lang="zh-CN" altLang="en-US" sz="1400" dirty="0"/>
              <a:t>百兆光纤：</a:t>
            </a:r>
            <a:r>
              <a:rPr lang="en-US" altLang="zh-CN" sz="1400" dirty="0"/>
              <a:t>100Mb/s</a:t>
            </a:r>
          </a:p>
          <a:p>
            <a:r>
              <a:rPr lang="zh-CN" altLang="en-US" sz="1400" dirty="0"/>
              <a:t>文件大小单位：</a:t>
            </a:r>
            <a:r>
              <a:rPr lang="en-US" altLang="zh-CN" sz="1400" dirty="0"/>
              <a:t>byte-&gt;B</a:t>
            </a:r>
          </a:p>
          <a:p>
            <a:endParaRPr lang="en-US" altLang="zh-CN" sz="1400" dirty="0"/>
          </a:p>
          <a:p>
            <a:endParaRPr lang="en-US" altLang="zh-CN" dirty="0"/>
          </a:p>
          <a:p>
            <a:endParaRPr lang="en-US" altLang="zh-CN" dirty="0"/>
          </a:p>
          <a:p>
            <a:endParaRPr lang="en-US" altLang="zh-CN" dirty="0"/>
          </a:p>
          <a:p>
            <a:endParaRPr lang="en-US" altLang="zh-CN" dirty="0"/>
          </a:p>
          <a:p>
            <a:endParaRPr lang="zh-CN" altLang="en-US" dirty="0"/>
          </a:p>
        </p:txBody>
      </p:sp>
      <p:pic>
        <p:nvPicPr>
          <p:cNvPr id="23" name="Picture 1"/>
          <p:cNvPicPr>
            <a:picLocks noChangeAspect="1" noChangeArrowheads="1"/>
          </p:cNvPicPr>
          <p:nvPr/>
        </p:nvPicPr>
        <p:blipFill>
          <a:blip r:embed="rId2"/>
          <a:srcRect/>
          <a:stretch>
            <a:fillRect/>
          </a:stretch>
        </p:blipFill>
        <p:spPr bwMode="auto">
          <a:xfrm>
            <a:off x="4214810" y="4572006"/>
            <a:ext cx="838200" cy="847725"/>
          </a:xfrm>
          <a:prstGeom prst="rect">
            <a:avLst/>
          </a:prstGeom>
          <a:noFill/>
          <a:ln w="9525">
            <a:noFill/>
            <a:miter lim="800000"/>
            <a:headEnd/>
            <a:tailEnd/>
          </a:ln>
          <a:effectLst/>
        </p:spPr>
      </p:pic>
      <p:cxnSp>
        <p:nvCxnSpPr>
          <p:cNvPr id="24" name="直接箭头连接符 23"/>
          <p:cNvCxnSpPr>
            <a:endCxn id="23" idx="0"/>
          </p:cNvCxnSpPr>
          <p:nvPr/>
        </p:nvCxnSpPr>
        <p:spPr>
          <a:xfrm rot="16200000" flipH="1">
            <a:off x="3352792" y="3290888"/>
            <a:ext cx="2000262" cy="56197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14810" y="5429262"/>
            <a:ext cx="1357322" cy="369332"/>
          </a:xfrm>
          <a:prstGeom prst="rect">
            <a:avLst/>
          </a:prstGeom>
          <a:noFill/>
        </p:spPr>
        <p:txBody>
          <a:bodyPr wrap="square" rtlCol="0">
            <a:spAutoFit/>
          </a:bodyPr>
          <a:lstStyle/>
          <a:p>
            <a:r>
              <a:rPr lang="en-US" altLang="zh-CN" dirty="0"/>
              <a:t>C</a:t>
            </a:r>
            <a:endParaRPr lang="zh-CN" altLang="en-US" dirty="0"/>
          </a:p>
        </p:txBody>
      </p:sp>
    </p:spTree>
    <p:extLst>
      <p:ext uri="{BB962C8B-B14F-4D97-AF65-F5344CB8AC3E}">
        <p14:creationId xmlns:p14="http://schemas.microsoft.com/office/powerpoint/2010/main" val="256474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1495794"/>
          </a:xfrm>
        </p:spPr>
        <p:txBody>
          <a:bodyPr/>
          <a:lstStyle/>
          <a:p>
            <a:pPr>
              <a:buFont typeface="Wingdings" panose="05000000000000000000" pitchFamily="2" charset="2"/>
              <a:buChar char="l"/>
            </a:pPr>
            <a:r>
              <a:rPr lang="zh-CN" altLang="en-US" dirty="0"/>
              <a:t>思考：</a:t>
            </a:r>
            <a:r>
              <a:rPr lang="en-US" altLang="zh-CN" dirty="0"/>
              <a:t>MAC</a:t>
            </a:r>
            <a:r>
              <a:rPr lang="zh-CN" altLang="en-US" dirty="0"/>
              <a:t>地址是全球唯一，为何不使用</a:t>
            </a:r>
            <a:r>
              <a:rPr lang="en-US" altLang="zh-CN" dirty="0"/>
              <a:t>MAC</a:t>
            </a:r>
            <a:r>
              <a:rPr lang="zh-CN" altLang="en-US" dirty="0"/>
              <a:t>地址连入互联网，而是使用</a:t>
            </a:r>
            <a:r>
              <a:rPr lang="en-US" altLang="zh-CN" dirty="0"/>
              <a:t>IP</a:t>
            </a:r>
            <a:r>
              <a:rPr lang="zh-CN" altLang="en-US" dirty="0"/>
              <a:t>地址呢？</a:t>
            </a:r>
          </a:p>
          <a:p>
            <a:pPr>
              <a:buNone/>
            </a:pPr>
            <a:r>
              <a:rPr lang="en-US" altLang="zh-CN" dirty="0"/>
              <a:t> </a:t>
            </a:r>
          </a:p>
        </p:txBody>
      </p:sp>
      <p:sp>
        <p:nvSpPr>
          <p:cNvPr id="4" name="TextBox 3"/>
          <p:cNvSpPr txBox="1"/>
          <p:nvPr/>
        </p:nvSpPr>
        <p:spPr>
          <a:xfrm>
            <a:off x="611560" y="6457890"/>
            <a:ext cx="7286676" cy="400110"/>
          </a:xfrm>
          <a:prstGeom prst="rect">
            <a:avLst/>
          </a:prstGeom>
          <a:noFill/>
        </p:spPr>
        <p:txBody>
          <a:bodyPr wrap="square" rtlCol="0">
            <a:spAutoFit/>
          </a:bodyPr>
          <a:lstStyle/>
          <a:p>
            <a:r>
              <a:rPr lang="zh-CN" altLang="en-US" sz="2000" dirty="0"/>
              <a:t>身份证号也是唯一的，发快递时为何使用收件地址相同的道理</a:t>
            </a:r>
          </a:p>
        </p:txBody>
      </p:sp>
    </p:spTree>
    <p:extLst>
      <p:ext uri="{BB962C8B-B14F-4D97-AF65-F5344CB8AC3E}">
        <p14:creationId xmlns:p14="http://schemas.microsoft.com/office/powerpoint/2010/main" val="239331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535531"/>
          </a:xfrm>
        </p:spPr>
        <p:txBody>
          <a:bodyPr/>
          <a:lstStyle/>
          <a:p>
            <a:pPr>
              <a:buFont typeface="Wingdings" panose="05000000000000000000" pitchFamily="2" charset="2"/>
              <a:buChar char="l"/>
            </a:pPr>
            <a:r>
              <a:rPr lang="en-US" altLang="zh-CN" dirty="0"/>
              <a:t> </a:t>
            </a:r>
            <a:r>
              <a:rPr lang="zh-CN" altLang="en-US" dirty="0"/>
              <a:t>常用设备：交换机和路由器</a:t>
            </a:r>
            <a:endParaRPr lang="en-US" altLang="zh-CN" dirty="0"/>
          </a:p>
        </p:txBody>
      </p:sp>
      <p:grpSp>
        <p:nvGrpSpPr>
          <p:cNvPr id="29" name="组合 28"/>
          <p:cNvGrpSpPr/>
          <p:nvPr/>
        </p:nvGrpSpPr>
        <p:grpSpPr>
          <a:xfrm>
            <a:off x="428596" y="3071810"/>
            <a:ext cx="3643338" cy="2941100"/>
            <a:chOff x="285720" y="2857496"/>
            <a:chExt cx="3643338" cy="2941100"/>
          </a:xfrm>
        </p:grpSpPr>
        <p:sp>
          <p:nvSpPr>
            <p:cNvPr id="4" name="矩形 3"/>
            <p:cNvSpPr/>
            <p:nvPr/>
          </p:nvSpPr>
          <p:spPr>
            <a:xfrm>
              <a:off x="857224" y="2857496"/>
              <a:ext cx="2500330" cy="642942"/>
            </a:xfrm>
            <a:prstGeom prst="rect">
              <a:avLst/>
            </a:prstGeom>
            <a:solidFill>
              <a:schemeClr val="accent6">
                <a:lumMod val="40000"/>
                <a:lumOff val="6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1142976"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1643042"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2143108"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2643174"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pic>
          <p:nvPicPr>
            <p:cNvPr id="6145" name="Picture 1"/>
            <p:cNvPicPr>
              <a:picLocks noChangeAspect="1" noChangeArrowheads="1"/>
            </p:cNvPicPr>
            <p:nvPr/>
          </p:nvPicPr>
          <p:blipFill>
            <a:blip r:embed="rId2"/>
            <a:srcRect/>
            <a:stretch>
              <a:fillRect/>
            </a:stretch>
          </p:blipFill>
          <p:spPr bwMode="auto">
            <a:xfrm>
              <a:off x="285720" y="4572008"/>
              <a:ext cx="838200" cy="847725"/>
            </a:xfrm>
            <a:prstGeom prst="rect">
              <a:avLst/>
            </a:prstGeom>
            <a:noFill/>
            <a:ln w="9525">
              <a:noFill/>
              <a:miter lim="800000"/>
              <a:headEnd/>
              <a:tailEnd/>
            </a:ln>
            <a:effectLst/>
          </p:spPr>
        </p:pic>
        <p:pic>
          <p:nvPicPr>
            <p:cNvPr id="12" name="Picture 1"/>
            <p:cNvPicPr>
              <a:picLocks noChangeAspect="1" noChangeArrowheads="1"/>
            </p:cNvPicPr>
            <p:nvPr/>
          </p:nvPicPr>
          <p:blipFill>
            <a:blip r:embed="rId2"/>
            <a:srcRect/>
            <a:stretch>
              <a:fillRect/>
            </a:stretch>
          </p:blipFill>
          <p:spPr bwMode="auto">
            <a:xfrm>
              <a:off x="1571604" y="4572008"/>
              <a:ext cx="838200" cy="847725"/>
            </a:xfrm>
            <a:prstGeom prst="rect">
              <a:avLst/>
            </a:prstGeom>
            <a:noFill/>
            <a:ln w="9525">
              <a:noFill/>
              <a:miter lim="800000"/>
              <a:headEnd/>
              <a:tailEnd/>
            </a:ln>
            <a:effectLst/>
          </p:spPr>
        </p:pic>
        <p:cxnSp>
          <p:nvCxnSpPr>
            <p:cNvPr id="14" name="直接箭头连接符 13"/>
            <p:cNvCxnSpPr>
              <a:stCxn id="6145" idx="0"/>
            </p:cNvCxnSpPr>
            <p:nvPr/>
          </p:nvCxnSpPr>
          <p:spPr>
            <a:xfrm rot="5400000" flipH="1" flipV="1">
              <a:off x="405972" y="3656410"/>
              <a:ext cx="1214446" cy="61675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2" idx="0"/>
            </p:cNvCxnSpPr>
            <p:nvPr/>
          </p:nvCxnSpPr>
          <p:spPr>
            <a:xfrm rot="16200000" flipH="1">
              <a:off x="1298947" y="3880251"/>
              <a:ext cx="1214446" cy="169067"/>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00100" y="3000372"/>
              <a:ext cx="2000264" cy="369332"/>
            </a:xfrm>
            <a:prstGeom prst="rect">
              <a:avLst/>
            </a:prstGeom>
            <a:noFill/>
          </p:spPr>
          <p:txBody>
            <a:bodyPr wrap="square" rtlCol="0">
              <a:spAutoFit/>
            </a:bodyPr>
            <a:lstStyle/>
            <a:p>
              <a:r>
                <a:rPr lang="en-US" altLang="zh-CN" dirty="0"/>
                <a:t>   1        2</a:t>
              </a:r>
              <a:endParaRPr lang="zh-CN" altLang="en-US" dirty="0"/>
            </a:p>
          </p:txBody>
        </p:sp>
        <p:sp>
          <p:nvSpPr>
            <p:cNvPr id="19" name="TextBox 18"/>
            <p:cNvSpPr txBox="1"/>
            <p:nvPr/>
          </p:nvSpPr>
          <p:spPr>
            <a:xfrm>
              <a:off x="285720" y="5429264"/>
              <a:ext cx="1285884" cy="369332"/>
            </a:xfrm>
            <a:prstGeom prst="rect">
              <a:avLst/>
            </a:prstGeom>
            <a:noFill/>
          </p:spPr>
          <p:txBody>
            <a:bodyPr wrap="square" rtlCol="0">
              <a:spAutoFit/>
            </a:bodyPr>
            <a:lstStyle/>
            <a:p>
              <a:r>
                <a:rPr lang="en-US" altLang="zh-CN" dirty="0"/>
                <a:t>A</a:t>
              </a:r>
              <a:endParaRPr lang="zh-CN" altLang="en-US" dirty="0"/>
            </a:p>
          </p:txBody>
        </p:sp>
        <p:sp>
          <p:nvSpPr>
            <p:cNvPr id="20" name="TextBox 19"/>
            <p:cNvSpPr txBox="1"/>
            <p:nvPr/>
          </p:nvSpPr>
          <p:spPr>
            <a:xfrm>
              <a:off x="1571604" y="5429264"/>
              <a:ext cx="1357322" cy="369332"/>
            </a:xfrm>
            <a:prstGeom prst="rect">
              <a:avLst/>
            </a:prstGeom>
            <a:noFill/>
          </p:spPr>
          <p:txBody>
            <a:bodyPr wrap="square" rtlCol="0">
              <a:spAutoFit/>
            </a:bodyPr>
            <a:lstStyle/>
            <a:p>
              <a:r>
                <a:rPr lang="en-US" altLang="zh-CN" dirty="0"/>
                <a:t>B</a:t>
              </a:r>
              <a:endParaRPr lang="zh-CN" altLang="en-US" dirty="0"/>
            </a:p>
          </p:txBody>
        </p:sp>
        <p:pic>
          <p:nvPicPr>
            <p:cNvPr id="23" name="Picture 1"/>
            <p:cNvPicPr>
              <a:picLocks noChangeAspect="1" noChangeArrowheads="1"/>
            </p:cNvPicPr>
            <p:nvPr/>
          </p:nvPicPr>
          <p:blipFill>
            <a:blip r:embed="rId2"/>
            <a:srcRect/>
            <a:stretch>
              <a:fillRect/>
            </a:stretch>
          </p:blipFill>
          <p:spPr bwMode="auto">
            <a:xfrm>
              <a:off x="2571736" y="4572006"/>
              <a:ext cx="838200" cy="847725"/>
            </a:xfrm>
            <a:prstGeom prst="rect">
              <a:avLst/>
            </a:prstGeom>
            <a:noFill/>
            <a:ln w="9525">
              <a:noFill/>
              <a:miter lim="800000"/>
              <a:headEnd/>
              <a:tailEnd/>
            </a:ln>
            <a:effectLst/>
          </p:spPr>
        </p:pic>
        <p:cxnSp>
          <p:nvCxnSpPr>
            <p:cNvPr id="24" name="直接箭头连接符 23"/>
            <p:cNvCxnSpPr>
              <a:endCxn id="23" idx="0"/>
            </p:cNvCxnSpPr>
            <p:nvPr/>
          </p:nvCxnSpPr>
          <p:spPr>
            <a:xfrm rot="16200000" flipH="1">
              <a:off x="2049047" y="3630217"/>
              <a:ext cx="1214444" cy="66913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71736" y="5429262"/>
              <a:ext cx="1357322" cy="369332"/>
            </a:xfrm>
            <a:prstGeom prst="rect">
              <a:avLst/>
            </a:prstGeom>
            <a:noFill/>
          </p:spPr>
          <p:txBody>
            <a:bodyPr wrap="square" rtlCol="0">
              <a:spAutoFit/>
            </a:bodyPr>
            <a:lstStyle/>
            <a:p>
              <a:r>
                <a:rPr lang="en-US" altLang="zh-CN" dirty="0"/>
                <a:t>C</a:t>
              </a:r>
              <a:endParaRPr lang="zh-CN" altLang="en-US" dirty="0"/>
            </a:p>
          </p:txBody>
        </p:sp>
      </p:grpSp>
      <p:cxnSp>
        <p:nvCxnSpPr>
          <p:cNvPr id="33" name="直接连接符 32"/>
          <p:cNvCxnSpPr>
            <a:stCxn id="4" idx="3"/>
            <a:endCxn id="34" idx="1"/>
          </p:cNvCxnSpPr>
          <p:nvPr/>
        </p:nvCxnSpPr>
        <p:spPr>
          <a:xfrm flipV="1">
            <a:off x="3500430" y="2857496"/>
            <a:ext cx="571504" cy="535785"/>
          </a:xfrm>
          <a:prstGeom prst="line">
            <a:avLst/>
          </a:prstGeom>
          <a:ln w="31750">
            <a:solidFill>
              <a:schemeClr val="tx1">
                <a:alpha val="74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071934" y="2571744"/>
            <a:ext cx="1357322" cy="571504"/>
          </a:xfrm>
          <a:prstGeom prst="rect">
            <a:avLst/>
          </a:prstGeom>
          <a:solidFill>
            <a:srgbClr val="68FA2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5429256" y="2285992"/>
            <a:ext cx="571504" cy="535785"/>
          </a:xfrm>
          <a:prstGeom prst="line">
            <a:avLst/>
          </a:prstGeom>
          <a:ln w="31750">
            <a:solidFill>
              <a:schemeClr val="tx1">
                <a:alpha val="74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14348" y="1571612"/>
            <a:ext cx="2786082" cy="923330"/>
          </a:xfrm>
          <a:prstGeom prst="rect">
            <a:avLst/>
          </a:prstGeom>
          <a:noFill/>
        </p:spPr>
        <p:txBody>
          <a:bodyPr wrap="square" rtlCol="0">
            <a:spAutoFit/>
          </a:bodyPr>
          <a:lstStyle/>
          <a:p>
            <a:r>
              <a:rPr lang="en-US" altLang="zh-CN" dirty="0"/>
              <a:t>IP4:32</a:t>
            </a:r>
            <a:r>
              <a:rPr lang="zh-CN" altLang="en-US" dirty="0"/>
              <a:t>位二进制数</a:t>
            </a:r>
            <a:endParaRPr lang="en-US" altLang="zh-CN" dirty="0"/>
          </a:p>
          <a:p>
            <a:r>
              <a:rPr lang="zh-CN" altLang="en-US" dirty="0"/>
              <a:t>点分</a:t>
            </a:r>
            <a:r>
              <a:rPr lang="en-US" altLang="zh-CN" dirty="0"/>
              <a:t>10</a:t>
            </a:r>
            <a:r>
              <a:rPr lang="zh-CN" altLang="en-US" dirty="0"/>
              <a:t>进制</a:t>
            </a:r>
            <a:endParaRPr lang="en-US" altLang="zh-CN" dirty="0"/>
          </a:p>
          <a:p>
            <a:r>
              <a:rPr lang="en-US" altLang="zh-CN" dirty="0"/>
              <a:t>4294967296</a:t>
            </a:r>
            <a:r>
              <a:rPr lang="zh-CN" altLang="en-US" dirty="0"/>
              <a:t>（</a:t>
            </a:r>
            <a:r>
              <a:rPr lang="en-US" altLang="zh-CN" dirty="0"/>
              <a:t>256^4</a:t>
            </a:r>
            <a:r>
              <a:rPr lang="zh-CN" altLang="en-US" dirty="0"/>
              <a:t>）</a:t>
            </a:r>
          </a:p>
        </p:txBody>
      </p:sp>
      <p:sp>
        <p:nvSpPr>
          <p:cNvPr id="42" name="TextBox 41"/>
          <p:cNvSpPr txBox="1"/>
          <p:nvPr/>
        </p:nvSpPr>
        <p:spPr>
          <a:xfrm>
            <a:off x="4143372" y="4357694"/>
            <a:ext cx="3214710" cy="369332"/>
          </a:xfrm>
          <a:prstGeom prst="rect">
            <a:avLst/>
          </a:prstGeom>
          <a:noFill/>
        </p:spPr>
        <p:txBody>
          <a:bodyPr wrap="square" rtlCol="0">
            <a:spAutoFit/>
          </a:bodyPr>
          <a:lstStyle/>
          <a:p>
            <a:r>
              <a:rPr lang="en-US" altLang="zh-CN" dirty="0"/>
              <a:t>IP4</a:t>
            </a:r>
            <a:r>
              <a:rPr lang="zh-CN" altLang="en-US" dirty="0"/>
              <a:t>地址明显不够用，怎么办？</a:t>
            </a:r>
          </a:p>
        </p:txBody>
      </p:sp>
      <p:sp>
        <p:nvSpPr>
          <p:cNvPr id="43" name="TextBox 42"/>
          <p:cNvSpPr txBox="1"/>
          <p:nvPr/>
        </p:nvSpPr>
        <p:spPr>
          <a:xfrm>
            <a:off x="4000496" y="4857760"/>
            <a:ext cx="4071966" cy="1200329"/>
          </a:xfrm>
          <a:prstGeom prst="rect">
            <a:avLst/>
          </a:prstGeom>
          <a:noFill/>
        </p:spPr>
        <p:txBody>
          <a:bodyPr wrap="square" rtlCol="0">
            <a:spAutoFit/>
          </a:bodyPr>
          <a:lstStyle/>
          <a:p>
            <a:r>
              <a:rPr lang="en-US" altLang="zh-CN" dirty="0"/>
              <a:t>IP6</a:t>
            </a:r>
            <a:r>
              <a:rPr lang="zh-CN" altLang="en-US" dirty="0"/>
              <a:t>未普及之前的解决方案是私有地址。</a:t>
            </a:r>
            <a:endParaRPr lang="en-US" altLang="zh-CN" dirty="0"/>
          </a:p>
          <a:p>
            <a:r>
              <a:rPr lang="en-US" altLang="zh-CN" dirty="0"/>
              <a:t>10.x.x.x</a:t>
            </a:r>
          </a:p>
          <a:p>
            <a:r>
              <a:rPr lang="en-US" altLang="zh-CN" dirty="0"/>
              <a:t>172.16.x.x-172.31.x.x</a:t>
            </a:r>
          </a:p>
          <a:p>
            <a:r>
              <a:rPr lang="en-US" altLang="zh-CN" dirty="0"/>
              <a:t>192.168.x.x</a:t>
            </a:r>
            <a:endParaRPr lang="zh-CN" altLang="en-US" dirty="0"/>
          </a:p>
        </p:txBody>
      </p:sp>
      <p:sp>
        <p:nvSpPr>
          <p:cNvPr id="44" name="TextBox 43"/>
          <p:cNvSpPr txBox="1"/>
          <p:nvPr/>
        </p:nvSpPr>
        <p:spPr>
          <a:xfrm>
            <a:off x="4071934" y="3429000"/>
            <a:ext cx="3000396" cy="369332"/>
          </a:xfrm>
          <a:prstGeom prst="rect">
            <a:avLst/>
          </a:prstGeom>
          <a:noFill/>
        </p:spPr>
        <p:txBody>
          <a:bodyPr wrap="square" rtlCol="0">
            <a:spAutoFit/>
          </a:bodyPr>
          <a:lstStyle/>
          <a:p>
            <a:r>
              <a:rPr lang="zh-CN" altLang="en-US" dirty="0"/>
              <a:t>私有地址</a:t>
            </a:r>
            <a:r>
              <a:rPr lang="en-US" altLang="zh-CN" dirty="0">
                <a:sym typeface="Wingdings" pitchFamily="2" charset="2"/>
              </a:rPr>
              <a:t></a:t>
            </a:r>
            <a:r>
              <a:rPr lang="zh-CN" altLang="en-US" dirty="0">
                <a:sym typeface="Wingdings" pitchFamily="2" charset="2"/>
              </a:rPr>
              <a:t>对应的设备</a:t>
            </a:r>
            <a:endParaRPr lang="zh-CN" altLang="en-US" dirty="0"/>
          </a:p>
        </p:txBody>
      </p:sp>
      <p:sp>
        <p:nvSpPr>
          <p:cNvPr id="45" name="TextBox 44"/>
          <p:cNvSpPr txBox="1"/>
          <p:nvPr/>
        </p:nvSpPr>
        <p:spPr>
          <a:xfrm>
            <a:off x="3428992" y="6215082"/>
            <a:ext cx="5429288" cy="369332"/>
          </a:xfrm>
          <a:prstGeom prst="rect">
            <a:avLst/>
          </a:prstGeom>
          <a:noFill/>
        </p:spPr>
        <p:txBody>
          <a:bodyPr wrap="square" rtlCol="0">
            <a:spAutoFit/>
          </a:bodyPr>
          <a:lstStyle/>
          <a:p>
            <a:r>
              <a:rPr lang="zh-CN" altLang="en-US" dirty="0"/>
              <a:t>原理类似公司电话（分机号）</a:t>
            </a:r>
          </a:p>
        </p:txBody>
      </p:sp>
    </p:spTree>
    <p:extLst>
      <p:ext uri="{BB962C8B-B14F-4D97-AF65-F5344CB8AC3E}">
        <p14:creationId xmlns:p14="http://schemas.microsoft.com/office/powerpoint/2010/main" val="216571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randombar(horizontal)">
                                      <p:cBhvr>
                                        <p:cTn id="12" dur="500"/>
                                        <p:tgtEl>
                                          <p:spTgt spid="33"/>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par>
                          <p:cTn id="21" fill="hold">
                            <p:stCondLst>
                              <p:cond delay="1500"/>
                            </p:stCondLst>
                            <p:childTnLst>
                              <p:par>
                                <p:cTn id="22" presetID="13" presetClass="entr" presetSubtype="16"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plus(in)">
                                      <p:cBhvr>
                                        <p:cTn id="24" dur="20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3" presetClass="entr" presetSubtype="16" fill="hold" grpId="1"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plus(in)">
                                      <p:cBhvr>
                                        <p:cTn id="29" dur="2000"/>
                                        <p:tgtEl>
                                          <p:spTgt spid="42"/>
                                        </p:tgtEl>
                                      </p:cBhvr>
                                    </p:animEffect>
                                  </p:childTnLst>
                                </p:cTn>
                              </p:par>
                            </p:childTnLst>
                          </p:cTn>
                        </p:par>
                        <p:par>
                          <p:cTn id="30" fill="hold">
                            <p:stCondLst>
                              <p:cond delay="2000"/>
                            </p:stCondLst>
                            <p:childTnLst>
                              <p:par>
                                <p:cTn id="31" presetID="6" presetClass="emph" presetSubtype="0" fill="hold" grpId="0" nodeType="afterEffect">
                                  <p:stCondLst>
                                    <p:cond delay="0"/>
                                  </p:stCondLst>
                                  <p:childTnLst>
                                    <p:animScale>
                                      <p:cBhvr>
                                        <p:cTn id="32" dur="2000" fill="hold"/>
                                        <p:tgtEl>
                                          <p:spTgt spid="42"/>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54" presetClass="entr" presetSubtype="0" accel="10000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strVal val="#ppt_w*0.05"/>
                                          </p:val>
                                        </p:tav>
                                        <p:tav tm="100000">
                                          <p:val>
                                            <p:strVal val="#ppt_w"/>
                                          </p:val>
                                        </p:tav>
                                      </p:tavLst>
                                    </p:anim>
                                    <p:anim calcmode="lin" valueType="num">
                                      <p:cBhvr>
                                        <p:cTn id="38" dur="500" fill="hold"/>
                                        <p:tgtEl>
                                          <p:spTgt spid="43"/>
                                        </p:tgtEl>
                                        <p:attrNameLst>
                                          <p:attrName>ppt_h</p:attrName>
                                        </p:attrNameLst>
                                      </p:cBhvr>
                                      <p:tavLst>
                                        <p:tav tm="0">
                                          <p:val>
                                            <p:strVal val="#ppt_h"/>
                                          </p:val>
                                        </p:tav>
                                        <p:tav tm="100000">
                                          <p:val>
                                            <p:strVal val="#ppt_h"/>
                                          </p:val>
                                        </p:tav>
                                      </p:tavLst>
                                    </p:anim>
                                    <p:anim calcmode="lin" valueType="num">
                                      <p:cBhvr>
                                        <p:cTn id="39" dur="500" fill="hold"/>
                                        <p:tgtEl>
                                          <p:spTgt spid="43"/>
                                        </p:tgtEl>
                                        <p:attrNameLst>
                                          <p:attrName>ppt_x</p:attrName>
                                        </p:attrNameLst>
                                      </p:cBhvr>
                                      <p:tavLst>
                                        <p:tav tm="0">
                                          <p:val>
                                            <p:strVal val="#ppt_x-.2"/>
                                          </p:val>
                                        </p:tav>
                                        <p:tav tm="100000">
                                          <p:val>
                                            <p:strVal val="#ppt_x"/>
                                          </p:val>
                                        </p:tav>
                                      </p:tavLst>
                                    </p:anim>
                                    <p:anim calcmode="lin" valueType="num">
                                      <p:cBhvr>
                                        <p:cTn id="40" dur="500" fill="hold"/>
                                        <p:tgtEl>
                                          <p:spTgt spid="43"/>
                                        </p:tgtEl>
                                        <p:attrNameLst>
                                          <p:attrName>ppt_y</p:attrName>
                                        </p:attrNameLst>
                                      </p:cBhvr>
                                      <p:tavLst>
                                        <p:tav tm="0">
                                          <p:val>
                                            <p:strVal val="#ppt_y"/>
                                          </p:val>
                                        </p:tav>
                                        <p:tav tm="100000">
                                          <p:val>
                                            <p:strVal val="#ppt_y"/>
                                          </p:val>
                                        </p:tav>
                                      </p:tavLst>
                                    </p:anim>
                                    <p:animEffect transition="in" filter="fade">
                                      <p:cBhvr>
                                        <p:cTn id="41" dur="500"/>
                                        <p:tgtEl>
                                          <p:spTgt spid="43"/>
                                        </p:tgtEl>
                                      </p:cBhvr>
                                    </p:animEffect>
                                  </p:childTnLst>
                                </p:cTn>
                              </p:par>
                            </p:childTnLst>
                          </p:cTn>
                        </p:par>
                        <p:par>
                          <p:cTn id="42" fill="hold">
                            <p:stCondLst>
                              <p:cond delay="500"/>
                            </p:stCondLst>
                            <p:childTnLst>
                              <p:par>
                                <p:cTn id="43" presetID="4" presetClass="entr" presetSubtype="16"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ox(in)">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ppt_x"/>
                                          </p:val>
                                        </p:tav>
                                        <p:tav tm="100000">
                                          <p:val>
                                            <p:strVal val="#ppt_x"/>
                                          </p:val>
                                        </p:tav>
                                      </p:tavLst>
                                    </p:anim>
                                    <p:anim calcmode="lin" valueType="num">
                                      <p:cBhvr additive="base">
                                        <p:cTn id="51"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1" grpId="0"/>
      <p:bldP spid="42" grpId="0"/>
      <p:bldP spid="42" grpId="1"/>
      <p:bldP spid="43" grpId="0"/>
      <p:bldP spid="44" grpId="0"/>
      <p:bldP spid="4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1052596"/>
          </a:xfrm>
        </p:spPr>
        <p:txBody>
          <a:bodyPr/>
          <a:lstStyle/>
          <a:p>
            <a:pPr>
              <a:buFont typeface="Wingdings" panose="05000000000000000000" pitchFamily="2" charset="2"/>
              <a:buChar char="l"/>
            </a:pPr>
            <a:r>
              <a:rPr lang="en-US" altLang="zh-CN" dirty="0"/>
              <a:t> </a:t>
            </a:r>
            <a:r>
              <a:rPr lang="zh-CN" altLang="en-US" dirty="0"/>
              <a:t>家用无线路由器大概是在</a:t>
            </a:r>
            <a:r>
              <a:rPr lang="en-US" altLang="zh-CN" dirty="0"/>
              <a:t>2008</a:t>
            </a:r>
            <a:r>
              <a:rPr lang="zh-CN" altLang="en-US" dirty="0"/>
              <a:t>年左右在中国开始普及</a:t>
            </a:r>
            <a:endParaRPr lang="en-US" altLang="zh-CN" dirty="0"/>
          </a:p>
          <a:p>
            <a:pPr>
              <a:buFont typeface="Wingdings" panose="05000000000000000000" pitchFamily="2" charset="2"/>
              <a:buChar char="Ø"/>
            </a:pPr>
            <a:r>
              <a:rPr lang="en-US" altLang="zh-CN" dirty="0"/>
              <a:t> </a:t>
            </a:r>
            <a:r>
              <a:rPr lang="zh-CN" altLang="en-US" sz="2000" dirty="0"/>
              <a:t>将交换机和路由器合在了一体</a:t>
            </a:r>
          </a:p>
        </p:txBody>
      </p:sp>
      <p:pic>
        <p:nvPicPr>
          <p:cNvPr id="4" name="图片 3" descr="路由器.jpg"/>
          <p:cNvPicPr>
            <a:picLocks noChangeAspect="1"/>
          </p:cNvPicPr>
          <p:nvPr/>
        </p:nvPicPr>
        <p:blipFill>
          <a:blip r:embed="rId2"/>
          <a:stretch>
            <a:fillRect/>
          </a:stretch>
        </p:blipFill>
        <p:spPr>
          <a:xfrm>
            <a:off x="1214414" y="2500306"/>
            <a:ext cx="5715000" cy="3810000"/>
          </a:xfrm>
          <a:prstGeom prst="rect">
            <a:avLst/>
          </a:prstGeom>
        </p:spPr>
      </p:pic>
    </p:spTree>
    <p:extLst>
      <p:ext uri="{BB962C8B-B14F-4D97-AF65-F5344CB8AC3E}">
        <p14:creationId xmlns:p14="http://schemas.microsoft.com/office/powerpoint/2010/main" val="3937876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2259080"/>
          </a:xfrm>
        </p:spPr>
        <p:txBody>
          <a:bodyPr/>
          <a:lstStyle/>
          <a:p>
            <a:r>
              <a:rPr lang="zh-CN" altLang="en-US" dirty="0"/>
              <a:t>网络连接涉及概念</a:t>
            </a:r>
            <a:endParaRPr lang="en-US" altLang="zh-CN" dirty="0"/>
          </a:p>
          <a:p>
            <a:pPr>
              <a:buFont typeface="Wingdings" pitchFamily="2" charset="2"/>
              <a:buChar char="Ø"/>
            </a:pPr>
            <a:r>
              <a:rPr lang="en-US" altLang="zh-CN" sz="2000" dirty="0"/>
              <a:t>IP</a:t>
            </a:r>
            <a:r>
              <a:rPr lang="zh-CN" altLang="en-US" sz="2000" dirty="0"/>
              <a:t>地址</a:t>
            </a:r>
            <a:endParaRPr lang="en-US" altLang="zh-CN" sz="2000" dirty="0"/>
          </a:p>
          <a:p>
            <a:pPr>
              <a:buFont typeface="Wingdings" pitchFamily="2" charset="2"/>
              <a:buChar char="Ø"/>
            </a:pPr>
            <a:r>
              <a:rPr lang="zh-CN" altLang="en-US" sz="2000" dirty="0"/>
              <a:t>子网掩码</a:t>
            </a:r>
            <a:endParaRPr lang="en-US" altLang="zh-CN" sz="2000" dirty="0"/>
          </a:p>
          <a:p>
            <a:pPr>
              <a:buFont typeface="Wingdings" pitchFamily="2" charset="2"/>
              <a:buChar char="Ø"/>
            </a:pPr>
            <a:r>
              <a:rPr lang="zh-CN" altLang="en-US" sz="2000" dirty="0"/>
              <a:t>网关</a:t>
            </a:r>
            <a:endParaRPr lang="en-US" altLang="zh-CN" sz="2000" dirty="0"/>
          </a:p>
          <a:p>
            <a:pPr>
              <a:buFont typeface="Wingdings" pitchFamily="2" charset="2"/>
              <a:buChar char="Ø"/>
            </a:pPr>
            <a:r>
              <a:rPr lang="en-US" altLang="zh-CN" sz="2000" dirty="0"/>
              <a:t>DNS</a:t>
            </a:r>
            <a:endParaRPr lang="zh-CN" altLang="en-US" sz="2000" dirty="0"/>
          </a:p>
        </p:txBody>
      </p:sp>
      <p:pic>
        <p:nvPicPr>
          <p:cNvPr id="33794" name="Picture 2"/>
          <p:cNvPicPr>
            <a:picLocks noChangeAspect="1" noChangeArrowheads="1"/>
          </p:cNvPicPr>
          <p:nvPr/>
        </p:nvPicPr>
        <p:blipFill>
          <a:blip r:embed="rId2"/>
          <a:srcRect/>
          <a:stretch>
            <a:fillRect/>
          </a:stretch>
        </p:blipFill>
        <p:spPr bwMode="auto">
          <a:xfrm>
            <a:off x="3143240" y="2000240"/>
            <a:ext cx="3943350" cy="4095750"/>
          </a:xfrm>
          <a:prstGeom prst="rect">
            <a:avLst/>
          </a:prstGeom>
          <a:noFill/>
          <a:ln w="9525">
            <a:noFill/>
            <a:miter lim="800000"/>
            <a:headEnd/>
            <a:tailEnd/>
          </a:ln>
          <a:effectLst/>
        </p:spPr>
      </p:pic>
    </p:spTree>
    <p:extLst>
      <p:ext uri="{BB962C8B-B14F-4D97-AF65-F5344CB8AC3E}">
        <p14:creationId xmlns:p14="http://schemas.microsoft.com/office/powerpoint/2010/main" val="2370077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4637616"/>
          </a:xfrm>
        </p:spPr>
        <p:txBody>
          <a:bodyPr/>
          <a:lstStyle/>
          <a:p>
            <a:pPr>
              <a:buFont typeface="Wingdings" panose="05000000000000000000" pitchFamily="2" charset="2"/>
              <a:buChar char="l"/>
            </a:pPr>
            <a:r>
              <a:rPr lang="en-US" altLang="zh-CN" dirty="0"/>
              <a:t>IP</a:t>
            </a:r>
            <a:r>
              <a:rPr lang="zh-CN" altLang="en-US" dirty="0"/>
              <a:t>地址分析</a:t>
            </a:r>
            <a:r>
              <a:rPr lang="en-US" altLang="zh-CN" dirty="0"/>
              <a:t> </a:t>
            </a:r>
          </a:p>
          <a:p>
            <a:pPr>
              <a:buFont typeface="Wingdings" panose="05000000000000000000" pitchFamily="2" charset="2"/>
              <a:buChar char="Ø"/>
            </a:pPr>
            <a:r>
              <a:rPr lang="en-US" altLang="zh-CN" sz="2000" dirty="0"/>
              <a:t> IP</a:t>
            </a:r>
            <a:r>
              <a:rPr lang="zh-CN" altLang="en-US" sz="2000" dirty="0"/>
              <a:t>地址</a:t>
            </a:r>
            <a:r>
              <a:rPr lang="en-US" altLang="zh-CN" sz="2000" dirty="0"/>
              <a:t>=</a:t>
            </a:r>
            <a:r>
              <a:rPr lang="zh-CN" altLang="en-US" sz="2000" dirty="0"/>
              <a:t>网络位</a:t>
            </a:r>
            <a:r>
              <a:rPr lang="en-US" altLang="zh-CN" sz="2000" dirty="0"/>
              <a:t>+</a:t>
            </a:r>
            <a:r>
              <a:rPr lang="zh-CN" altLang="en-US" sz="2000" dirty="0"/>
              <a:t>主机位</a:t>
            </a:r>
            <a:endParaRPr lang="en-US" altLang="zh-CN" sz="2000" dirty="0"/>
          </a:p>
          <a:p>
            <a:pPr lvl="1">
              <a:buNone/>
            </a:pPr>
            <a:r>
              <a:rPr lang="zh-CN" altLang="en-US" sz="1800" dirty="0"/>
              <a:t>相同的网络，网络位肯定相同，主机位不一样</a:t>
            </a:r>
            <a:endParaRPr lang="en-US" altLang="zh-CN" sz="1800" dirty="0"/>
          </a:p>
          <a:p>
            <a:pPr lvl="1">
              <a:buNone/>
            </a:pPr>
            <a:r>
              <a:rPr lang="zh-CN" altLang="en-US" sz="1800" dirty="0"/>
              <a:t>不同的网络，网络位肯定不同，主机位可能一样</a:t>
            </a:r>
            <a:endParaRPr lang="en-US" altLang="zh-CN" sz="1800" dirty="0"/>
          </a:p>
          <a:p>
            <a:pPr lvl="1">
              <a:buNone/>
            </a:pPr>
            <a:r>
              <a:rPr lang="zh-CN" altLang="en-US" sz="1800" dirty="0"/>
              <a:t>比如：电话号码</a:t>
            </a:r>
            <a:endParaRPr lang="en-US" altLang="zh-CN" sz="1800" dirty="0"/>
          </a:p>
          <a:p>
            <a:pPr lvl="1">
              <a:buNone/>
            </a:pPr>
            <a:r>
              <a:rPr lang="en-US" altLang="zh-CN" sz="1800" dirty="0"/>
              <a:t>		   </a:t>
            </a:r>
            <a:r>
              <a:rPr lang="zh-CN" altLang="en-US" sz="1800" dirty="0"/>
              <a:t>网络     主机</a:t>
            </a:r>
            <a:endParaRPr lang="en-US" altLang="zh-CN" sz="1800" dirty="0"/>
          </a:p>
          <a:p>
            <a:pPr lvl="1">
              <a:buNone/>
            </a:pPr>
            <a:r>
              <a:rPr lang="zh-CN" altLang="en-US" sz="1800" dirty="0"/>
              <a:t>北京：</a:t>
            </a:r>
            <a:r>
              <a:rPr lang="en-US" altLang="zh-CN" sz="1800" dirty="0"/>
              <a:t>010-88889999</a:t>
            </a:r>
          </a:p>
          <a:p>
            <a:pPr lvl="1">
              <a:buNone/>
            </a:pPr>
            <a:r>
              <a:rPr lang="zh-CN" altLang="en-US" sz="1800" dirty="0"/>
              <a:t>上海：</a:t>
            </a:r>
            <a:r>
              <a:rPr lang="en-US" altLang="zh-CN" sz="1800" dirty="0"/>
              <a:t>021-12345678</a:t>
            </a:r>
          </a:p>
          <a:p>
            <a:pPr lvl="1">
              <a:buNone/>
            </a:pPr>
            <a:r>
              <a:rPr lang="en-US" altLang="zh-CN" sz="1800" dirty="0"/>
              <a:t>		    021-88889999</a:t>
            </a:r>
          </a:p>
          <a:p>
            <a:pPr lvl="0">
              <a:buFont typeface="Wingdings" panose="05000000000000000000" pitchFamily="2" charset="2"/>
              <a:buChar char="Ø"/>
            </a:pPr>
            <a:r>
              <a:rPr lang="en-US" altLang="zh-CN" dirty="0">
                <a:solidFill>
                  <a:prstClr val="white"/>
                </a:solidFill>
              </a:rPr>
              <a:t> </a:t>
            </a:r>
            <a:r>
              <a:rPr lang="zh-CN" altLang="en-US" sz="2000" dirty="0">
                <a:solidFill>
                  <a:prstClr val="white"/>
                </a:solidFill>
              </a:rPr>
              <a:t>交换机连接相同的网络，路由器连接不同的网络</a:t>
            </a:r>
            <a:endParaRPr lang="en-US" altLang="zh-CN" sz="2000" dirty="0">
              <a:solidFill>
                <a:prstClr val="white"/>
              </a:solidFill>
            </a:endParaRPr>
          </a:p>
          <a:p>
            <a:pPr lvl="1">
              <a:buNone/>
            </a:pPr>
            <a:endParaRPr lang="zh-CN" altLang="en-US" dirty="0"/>
          </a:p>
        </p:txBody>
      </p:sp>
    </p:spTree>
    <p:extLst>
      <p:ext uri="{BB962C8B-B14F-4D97-AF65-F5344CB8AC3E}">
        <p14:creationId xmlns:p14="http://schemas.microsoft.com/office/powerpoint/2010/main" val="2693633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5792355"/>
          </a:xfrm>
        </p:spPr>
        <p:txBody>
          <a:bodyPr/>
          <a:lstStyle/>
          <a:p>
            <a:pPr>
              <a:buFont typeface="Wingdings" panose="05000000000000000000" pitchFamily="2" charset="2"/>
              <a:buChar char="l"/>
            </a:pPr>
            <a:r>
              <a:rPr lang="zh-CN" altLang="en-US" dirty="0"/>
              <a:t>子网掩码</a:t>
            </a:r>
            <a:endParaRPr lang="en-US" altLang="zh-CN" dirty="0"/>
          </a:p>
          <a:p>
            <a:pPr>
              <a:buFont typeface="Wingdings" panose="05000000000000000000" pitchFamily="2" charset="2"/>
              <a:buChar char="Ø"/>
            </a:pPr>
            <a:r>
              <a:rPr lang="zh-CN" altLang="en-US" sz="2000" dirty="0"/>
              <a:t>子网掩码</a:t>
            </a:r>
            <a:r>
              <a:rPr lang="en-US" altLang="zh-CN" sz="2000" dirty="0"/>
              <a:t>(subnet mask)</a:t>
            </a:r>
            <a:r>
              <a:rPr lang="zh-CN" altLang="en-US" sz="2000" dirty="0"/>
              <a:t>又叫网络掩码、地址掩码、子网络遮罩，它是一种用来指明一个</a:t>
            </a:r>
            <a:r>
              <a:rPr lang="en-US" altLang="zh-CN" sz="2000" dirty="0"/>
              <a:t>IP</a:t>
            </a:r>
            <a:r>
              <a:rPr lang="zh-CN" altLang="en-US" sz="2000" dirty="0"/>
              <a:t>地址的哪些位标识的是主机所在的子网，以及哪些位标识的是主机的位掩码。子网掩码不能单独存在，它必须结合</a:t>
            </a:r>
            <a:r>
              <a:rPr lang="en-US" altLang="zh-CN" sz="2000" dirty="0"/>
              <a:t>IP</a:t>
            </a:r>
            <a:r>
              <a:rPr lang="zh-CN" altLang="en-US" sz="2000" dirty="0"/>
              <a:t>地址一起使用。子网掩码只有一个作用，就是将某个</a:t>
            </a:r>
            <a:r>
              <a:rPr lang="en-US" altLang="zh-CN" sz="2000" dirty="0"/>
              <a:t>IP</a:t>
            </a:r>
            <a:r>
              <a:rPr lang="zh-CN" altLang="en-US" sz="2000" dirty="0"/>
              <a:t>地址划分成网络地址和主机地址两部分。</a:t>
            </a:r>
          </a:p>
          <a:p>
            <a:pPr>
              <a:buFont typeface="Wingdings" panose="05000000000000000000" pitchFamily="2" charset="2"/>
              <a:buChar char="Ø"/>
            </a:pPr>
            <a:r>
              <a:rPr lang="zh-CN" altLang="en-US" sz="2000" dirty="0"/>
              <a:t>子网掩码是一个</a:t>
            </a:r>
            <a:r>
              <a:rPr lang="en-US" altLang="zh-CN" sz="2000" dirty="0"/>
              <a:t>32</a:t>
            </a:r>
            <a:r>
              <a:rPr lang="zh-CN" altLang="en-US" sz="2000" dirty="0"/>
              <a:t>位地址，用于屏蔽</a:t>
            </a:r>
            <a:r>
              <a:rPr lang="en-US" altLang="zh-CN" sz="2000" dirty="0"/>
              <a:t>IP</a:t>
            </a:r>
            <a:r>
              <a:rPr lang="zh-CN" altLang="en-US" sz="2000" dirty="0"/>
              <a:t>地址的一部分以区别网络标识和主机标识，并说明该</a:t>
            </a:r>
            <a:r>
              <a:rPr lang="en-US" altLang="zh-CN" sz="2000" dirty="0"/>
              <a:t>IP</a:t>
            </a:r>
            <a:r>
              <a:rPr lang="zh-CN" altLang="en-US" sz="2000" dirty="0"/>
              <a:t>地址是在局域网上，还是在远程网上。</a:t>
            </a:r>
            <a:endParaRPr lang="en-US" altLang="zh-CN" sz="2000" dirty="0"/>
          </a:p>
          <a:p>
            <a:pPr lvl="0">
              <a:buFont typeface="Wingdings" panose="05000000000000000000" pitchFamily="2" charset="2"/>
              <a:buChar char="Ø"/>
            </a:pPr>
            <a:r>
              <a:rPr lang="zh-CN" altLang="en-US" sz="2000" dirty="0">
                <a:solidFill>
                  <a:prstClr val="white"/>
                </a:solidFill>
              </a:rPr>
              <a:t>子网掩码：在二进制的前提下，将网络位全置</a:t>
            </a:r>
            <a:r>
              <a:rPr lang="en-US" altLang="zh-CN" sz="2000" dirty="0">
                <a:solidFill>
                  <a:prstClr val="white"/>
                </a:solidFill>
              </a:rPr>
              <a:t>1</a:t>
            </a:r>
            <a:r>
              <a:rPr lang="zh-CN" altLang="en-US" sz="2000" dirty="0">
                <a:solidFill>
                  <a:prstClr val="white"/>
                </a:solidFill>
              </a:rPr>
              <a:t>，主机位全置</a:t>
            </a:r>
            <a:r>
              <a:rPr lang="en-US" altLang="zh-CN" sz="2000" dirty="0">
                <a:solidFill>
                  <a:prstClr val="white"/>
                </a:solidFill>
              </a:rPr>
              <a:t>0</a:t>
            </a:r>
            <a:r>
              <a:rPr lang="zh-CN" altLang="en-US" sz="2000" dirty="0">
                <a:solidFill>
                  <a:prstClr val="white"/>
                </a:solidFill>
              </a:rPr>
              <a:t>，作用是判断一个</a:t>
            </a:r>
            <a:r>
              <a:rPr lang="en-US" altLang="zh-CN" sz="2000" dirty="0">
                <a:solidFill>
                  <a:prstClr val="white"/>
                </a:solidFill>
              </a:rPr>
              <a:t>IP</a:t>
            </a:r>
            <a:r>
              <a:rPr lang="zh-CN" altLang="en-US" sz="2000" dirty="0">
                <a:solidFill>
                  <a:prstClr val="white"/>
                </a:solidFill>
              </a:rPr>
              <a:t>地址属于哪个网络。用法将</a:t>
            </a:r>
            <a:r>
              <a:rPr lang="en-US" altLang="zh-CN" sz="2000" dirty="0">
                <a:solidFill>
                  <a:prstClr val="white"/>
                </a:solidFill>
              </a:rPr>
              <a:t>IP</a:t>
            </a:r>
            <a:r>
              <a:rPr lang="zh-CN" altLang="en-US" sz="2000" dirty="0">
                <a:solidFill>
                  <a:prstClr val="white"/>
                </a:solidFill>
              </a:rPr>
              <a:t>地址与子网掩码按位做与运算。</a:t>
            </a:r>
            <a:endParaRPr lang="en-US" altLang="zh-CN" sz="2000" dirty="0">
              <a:solidFill>
                <a:prstClr val="white"/>
              </a:solidFill>
            </a:endParaRPr>
          </a:p>
          <a:p>
            <a:pPr>
              <a:buNone/>
            </a:pPr>
            <a:endParaRPr lang="zh-CN" altLang="en-US"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4516313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5447645"/>
          </a:xfrm>
        </p:spPr>
        <p:txBody>
          <a:bodyPr/>
          <a:lstStyle/>
          <a:p>
            <a:pPr>
              <a:buFont typeface="Wingdings" panose="05000000000000000000" pitchFamily="2" charset="2"/>
              <a:buChar char="l"/>
            </a:pPr>
            <a:r>
              <a:rPr lang="zh-CN" altLang="en-US" dirty="0"/>
              <a:t>子网掩码</a:t>
            </a:r>
            <a:endParaRPr lang="en-US" altLang="zh-CN" dirty="0"/>
          </a:p>
          <a:p>
            <a:pPr>
              <a:buFont typeface="Wingdings" panose="05000000000000000000" pitchFamily="2" charset="2"/>
              <a:buChar char="Ø"/>
            </a:pPr>
            <a:r>
              <a:rPr lang="en-US" altLang="zh-CN" sz="2000" dirty="0"/>
              <a:t> IP</a:t>
            </a:r>
            <a:r>
              <a:rPr lang="zh-CN" altLang="en-US" sz="2000" dirty="0"/>
              <a:t>地址与子网掩码按位做与运算</a:t>
            </a:r>
            <a:endParaRPr lang="en-US" altLang="zh-CN" sz="2000" dirty="0"/>
          </a:p>
          <a:p>
            <a:pPr>
              <a:buFont typeface="Wingdings" panose="05000000000000000000" pitchFamily="2" charset="2"/>
              <a:buChar char="Ø"/>
            </a:pPr>
            <a:r>
              <a:rPr lang="en-US" altLang="zh-CN" sz="2000" dirty="0"/>
              <a:t> IP</a:t>
            </a:r>
            <a:r>
              <a:rPr lang="zh-CN" altLang="en-US" sz="2000" dirty="0"/>
              <a:t>地址                                                      子网掩码</a:t>
            </a:r>
            <a:endParaRPr lang="en-US" altLang="zh-CN" sz="2000" dirty="0"/>
          </a:p>
          <a:p>
            <a:pPr>
              <a:buNone/>
            </a:pPr>
            <a:r>
              <a:rPr lang="en-US" altLang="zh-CN" sz="2000" dirty="0"/>
              <a:t> 192.168.1.10/24 (</a:t>
            </a:r>
            <a:r>
              <a:rPr lang="zh-CN" altLang="en-US" sz="2000" dirty="0"/>
              <a:t>前</a:t>
            </a:r>
            <a:r>
              <a:rPr lang="en-US" altLang="zh-CN" sz="2000" dirty="0"/>
              <a:t>24</a:t>
            </a:r>
            <a:r>
              <a:rPr lang="zh-CN" altLang="en-US" sz="2000" dirty="0"/>
              <a:t>位为网络位</a:t>
            </a:r>
            <a:r>
              <a:rPr lang="en-US" altLang="zh-CN" sz="2000" dirty="0"/>
              <a:t>)           255.255.255.0</a:t>
            </a:r>
          </a:p>
          <a:p>
            <a:pPr>
              <a:buNone/>
            </a:pPr>
            <a:r>
              <a:rPr lang="en-US" altLang="zh-CN" sz="2000" dirty="0"/>
              <a:t> 192.168.1.8/24</a:t>
            </a:r>
          </a:p>
          <a:p>
            <a:pPr>
              <a:buNone/>
            </a:pPr>
            <a:r>
              <a:rPr lang="zh-CN" altLang="en-US" sz="2000" dirty="0"/>
              <a:t>运算演示：</a:t>
            </a:r>
            <a:endParaRPr lang="en-US" altLang="zh-CN" sz="2000" dirty="0"/>
          </a:p>
          <a:p>
            <a:pPr>
              <a:buNone/>
            </a:pPr>
            <a:r>
              <a:rPr lang="en-US" altLang="zh-CN" sz="2000" dirty="0"/>
              <a:t>11000000  10101000  00000001  00001010</a:t>
            </a:r>
          </a:p>
          <a:p>
            <a:pPr>
              <a:buNone/>
            </a:pPr>
            <a:r>
              <a:rPr lang="en-US" altLang="zh-CN" sz="2000" dirty="0"/>
              <a:t>11111111  11111111  11111111  00000000</a:t>
            </a:r>
          </a:p>
          <a:p>
            <a:pPr>
              <a:buNone/>
            </a:pPr>
            <a:r>
              <a:rPr lang="en-US" altLang="zh-CN" sz="2000" dirty="0"/>
              <a:t>-------------------------------------------------</a:t>
            </a:r>
          </a:p>
          <a:p>
            <a:pPr>
              <a:buNone/>
            </a:pPr>
            <a:r>
              <a:rPr lang="en-US" altLang="zh-CN" sz="2000" dirty="0"/>
              <a:t>11000000  10101000  00000001  00000000=192.168.1.0</a:t>
            </a:r>
          </a:p>
          <a:p>
            <a:pPr>
              <a:buFont typeface="Wingdings" panose="05000000000000000000" pitchFamily="2" charset="2"/>
              <a:buChar char="Ø"/>
            </a:pPr>
            <a:endParaRPr lang="en-US" altLang="zh-CN" sz="2000"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0371144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1471172"/>
          </a:xfrm>
        </p:spPr>
        <p:txBody>
          <a:bodyPr/>
          <a:lstStyle/>
          <a:p>
            <a:pPr>
              <a:buFont typeface="Wingdings" panose="05000000000000000000" pitchFamily="2" charset="2"/>
              <a:buChar char="l"/>
            </a:pPr>
            <a:r>
              <a:rPr lang="en-US" altLang="zh-CN" dirty="0"/>
              <a:t> </a:t>
            </a:r>
            <a:r>
              <a:rPr lang="zh-CN" altLang="en-US" dirty="0"/>
              <a:t>网关（</a:t>
            </a:r>
            <a:r>
              <a:rPr lang="en-US" altLang="zh-CN" dirty="0"/>
              <a:t>Gateway)</a:t>
            </a:r>
            <a:r>
              <a:rPr lang="zh-CN" altLang="en-US" dirty="0"/>
              <a:t>又称网间连接器、协议转换器</a:t>
            </a:r>
            <a:endParaRPr lang="en-US" altLang="zh-CN" dirty="0"/>
          </a:p>
          <a:p>
            <a:pPr>
              <a:buFont typeface="Wingdings" pitchFamily="2" charset="2"/>
              <a:buChar char="Ø"/>
            </a:pPr>
            <a:r>
              <a:rPr lang="zh-CN" altLang="en-US" sz="1600" dirty="0"/>
              <a:t>从一个房间走到另一个房间，必然要经过一扇门。同样，从一个网络向另一个网络发送信息，也必须经过一道“关口”，这道关口就是网关。顾名思义，网关（</a:t>
            </a:r>
            <a:r>
              <a:rPr lang="en-US" altLang="zh-CN" sz="1600" dirty="0"/>
              <a:t>Gateway</a:t>
            </a:r>
            <a:r>
              <a:rPr lang="zh-CN" altLang="en-US" sz="1600" dirty="0"/>
              <a:t>）</a:t>
            </a:r>
            <a:r>
              <a:rPr lang="en-US" altLang="zh-CN" sz="1600" dirty="0"/>
              <a:t> </a:t>
            </a:r>
            <a:r>
              <a:rPr lang="zh-CN" altLang="en-US" sz="1600" dirty="0"/>
              <a:t>就是一个网络连接到另一个网络的“关口”。也就是网络关卡。</a:t>
            </a:r>
            <a:endParaRPr lang="en-US" altLang="zh-CN" sz="1600" dirty="0"/>
          </a:p>
        </p:txBody>
      </p:sp>
      <p:grpSp>
        <p:nvGrpSpPr>
          <p:cNvPr id="9" name="组合 28"/>
          <p:cNvGrpSpPr/>
          <p:nvPr/>
        </p:nvGrpSpPr>
        <p:grpSpPr>
          <a:xfrm>
            <a:off x="928662" y="3845486"/>
            <a:ext cx="3643338" cy="2941100"/>
            <a:chOff x="285720" y="2857496"/>
            <a:chExt cx="3643338" cy="2941100"/>
          </a:xfrm>
        </p:grpSpPr>
        <p:sp>
          <p:nvSpPr>
            <p:cNvPr id="4" name="矩形 3"/>
            <p:cNvSpPr/>
            <p:nvPr/>
          </p:nvSpPr>
          <p:spPr>
            <a:xfrm>
              <a:off x="857224" y="2857496"/>
              <a:ext cx="2500330" cy="642942"/>
            </a:xfrm>
            <a:prstGeom prst="rect">
              <a:avLst/>
            </a:prstGeom>
            <a:solidFill>
              <a:schemeClr val="accent6">
                <a:lumMod val="40000"/>
                <a:lumOff val="6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1142976"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1643042"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2143108"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2643174" y="3071810"/>
              <a:ext cx="357190" cy="285752"/>
            </a:xfrm>
            <a:prstGeom prst="rect">
              <a:avLst/>
            </a:prstGeom>
            <a:solidFill>
              <a:schemeClr val="bg1">
                <a:lumMod val="50000"/>
                <a:lumOff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pic>
          <p:nvPicPr>
            <p:cNvPr id="6145" name="Picture 1"/>
            <p:cNvPicPr>
              <a:picLocks noChangeAspect="1" noChangeArrowheads="1"/>
            </p:cNvPicPr>
            <p:nvPr/>
          </p:nvPicPr>
          <p:blipFill>
            <a:blip r:embed="rId2"/>
            <a:srcRect/>
            <a:stretch>
              <a:fillRect/>
            </a:stretch>
          </p:blipFill>
          <p:spPr bwMode="auto">
            <a:xfrm>
              <a:off x="285720" y="4572008"/>
              <a:ext cx="838200" cy="847725"/>
            </a:xfrm>
            <a:prstGeom prst="rect">
              <a:avLst/>
            </a:prstGeom>
            <a:noFill/>
            <a:ln w="9525">
              <a:noFill/>
              <a:miter lim="800000"/>
              <a:headEnd/>
              <a:tailEnd/>
            </a:ln>
            <a:effectLst/>
          </p:spPr>
        </p:pic>
        <p:pic>
          <p:nvPicPr>
            <p:cNvPr id="12" name="Picture 1"/>
            <p:cNvPicPr>
              <a:picLocks noChangeAspect="1" noChangeArrowheads="1"/>
            </p:cNvPicPr>
            <p:nvPr/>
          </p:nvPicPr>
          <p:blipFill>
            <a:blip r:embed="rId2"/>
            <a:srcRect/>
            <a:stretch>
              <a:fillRect/>
            </a:stretch>
          </p:blipFill>
          <p:spPr bwMode="auto">
            <a:xfrm>
              <a:off x="1571604" y="4572008"/>
              <a:ext cx="838200" cy="847725"/>
            </a:xfrm>
            <a:prstGeom prst="rect">
              <a:avLst/>
            </a:prstGeom>
            <a:noFill/>
            <a:ln w="9525">
              <a:noFill/>
              <a:miter lim="800000"/>
              <a:headEnd/>
              <a:tailEnd/>
            </a:ln>
            <a:effectLst/>
          </p:spPr>
        </p:pic>
        <p:cxnSp>
          <p:nvCxnSpPr>
            <p:cNvPr id="14" name="直接箭头连接符 13"/>
            <p:cNvCxnSpPr>
              <a:stCxn id="6145" idx="0"/>
            </p:cNvCxnSpPr>
            <p:nvPr/>
          </p:nvCxnSpPr>
          <p:spPr>
            <a:xfrm rot="5400000" flipH="1" flipV="1">
              <a:off x="405972" y="3656410"/>
              <a:ext cx="1214446" cy="61675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2" idx="0"/>
            </p:cNvCxnSpPr>
            <p:nvPr/>
          </p:nvCxnSpPr>
          <p:spPr>
            <a:xfrm rot="16200000" flipH="1">
              <a:off x="1298947" y="3880251"/>
              <a:ext cx="1214446" cy="169067"/>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00100" y="3000372"/>
              <a:ext cx="2000264" cy="369332"/>
            </a:xfrm>
            <a:prstGeom prst="rect">
              <a:avLst/>
            </a:prstGeom>
            <a:noFill/>
          </p:spPr>
          <p:txBody>
            <a:bodyPr wrap="square" rtlCol="0">
              <a:spAutoFit/>
            </a:bodyPr>
            <a:lstStyle/>
            <a:p>
              <a:r>
                <a:rPr lang="en-US" altLang="zh-CN" dirty="0"/>
                <a:t>   1        2</a:t>
              </a:r>
              <a:endParaRPr lang="zh-CN" altLang="en-US" dirty="0"/>
            </a:p>
          </p:txBody>
        </p:sp>
        <p:sp>
          <p:nvSpPr>
            <p:cNvPr id="19" name="TextBox 18"/>
            <p:cNvSpPr txBox="1"/>
            <p:nvPr/>
          </p:nvSpPr>
          <p:spPr>
            <a:xfrm>
              <a:off x="285720" y="5429264"/>
              <a:ext cx="1285884" cy="369332"/>
            </a:xfrm>
            <a:prstGeom prst="rect">
              <a:avLst/>
            </a:prstGeom>
            <a:noFill/>
          </p:spPr>
          <p:txBody>
            <a:bodyPr wrap="square" rtlCol="0">
              <a:spAutoFit/>
            </a:bodyPr>
            <a:lstStyle/>
            <a:p>
              <a:r>
                <a:rPr lang="en-US" altLang="zh-CN" dirty="0"/>
                <a:t>A</a:t>
              </a:r>
              <a:endParaRPr lang="zh-CN" altLang="en-US" dirty="0"/>
            </a:p>
          </p:txBody>
        </p:sp>
        <p:sp>
          <p:nvSpPr>
            <p:cNvPr id="20" name="TextBox 19"/>
            <p:cNvSpPr txBox="1"/>
            <p:nvPr/>
          </p:nvSpPr>
          <p:spPr>
            <a:xfrm>
              <a:off x="1571604" y="5429264"/>
              <a:ext cx="1357322" cy="369332"/>
            </a:xfrm>
            <a:prstGeom prst="rect">
              <a:avLst/>
            </a:prstGeom>
            <a:noFill/>
          </p:spPr>
          <p:txBody>
            <a:bodyPr wrap="square" rtlCol="0">
              <a:spAutoFit/>
            </a:bodyPr>
            <a:lstStyle/>
            <a:p>
              <a:r>
                <a:rPr lang="en-US" altLang="zh-CN" dirty="0"/>
                <a:t>B</a:t>
              </a:r>
              <a:endParaRPr lang="zh-CN" altLang="en-US" dirty="0"/>
            </a:p>
          </p:txBody>
        </p:sp>
        <p:pic>
          <p:nvPicPr>
            <p:cNvPr id="23" name="Picture 1"/>
            <p:cNvPicPr>
              <a:picLocks noChangeAspect="1" noChangeArrowheads="1"/>
            </p:cNvPicPr>
            <p:nvPr/>
          </p:nvPicPr>
          <p:blipFill>
            <a:blip r:embed="rId2"/>
            <a:srcRect/>
            <a:stretch>
              <a:fillRect/>
            </a:stretch>
          </p:blipFill>
          <p:spPr bwMode="auto">
            <a:xfrm>
              <a:off x="2571736" y="4572006"/>
              <a:ext cx="838200" cy="847725"/>
            </a:xfrm>
            <a:prstGeom prst="rect">
              <a:avLst/>
            </a:prstGeom>
            <a:noFill/>
            <a:ln w="9525">
              <a:noFill/>
              <a:miter lim="800000"/>
              <a:headEnd/>
              <a:tailEnd/>
            </a:ln>
            <a:effectLst/>
          </p:spPr>
        </p:pic>
        <p:cxnSp>
          <p:nvCxnSpPr>
            <p:cNvPr id="24" name="直接箭头连接符 23"/>
            <p:cNvCxnSpPr>
              <a:endCxn id="23" idx="0"/>
            </p:cNvCxnSpPr>
            <p:nvPr/>
          </p:nvCxnSpPr>
          <p:spPr>
            <a:xfrm rot="16200000" flipH="1">
              <a:off x="2049047" y="3630217"/>
              <a:ext cx="1214444" cy="66913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71736" y="5429262"/>
              <a:ext cx="1357322" cy="369332"/>
            </a:xfrm>
            <a:prstGeom prst="rect">
              <a:avLst/>
            </a:prstGeom>
            <a:noFill/>
          </p:spPr>
          <p:txBody>
            <a:bodyPr wrap="square" rtlCol="0">
              <a:spAutoFit/>
            </a:bodyPr>
            <a:lstStyle/>
            <a:p>
              <a:r>
                <a:rPr lang="en-US" altLang="zh-CN" dirty="0"/>
                <a:t>C</a:t>
              </a:r>
              <a:endParaRPr lang="zh-CN" altLang="en-US" dirty="0"/>
            </a:p>
          </p:txBody>
        </p:sp>
      </p:grpSp>
      <p:cxnSp>
        <p:nvCxnSpPr>
          <p:cNvPr id="33" name="直接连接符 32"/>
          <p:cNvCxnSpPr>
            <a:endCxn id="34" idx="1"/>
          </p:cNvCxnSpPr>
          <p:nvPr/>
        </p:nvCxnSpPr>
        <p:spPr>
          <a:xfrm flipV="1">
            <a:off x="4000496" y="3631172"/>
            <a:ext cx="571504" cy="535785"/>
          </a:xfrm>
          <a:prstGeom prst="line">
            <a:avLst/>
          </a:prstGeom>
          <a:ln w="31750">
            <a:solidFill>
              <a:schemeClr val="tx1">
                <a:alpha val="74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3345420"/>
            <a:ext cx="1357322" cy="571504"/>
          </a:xfrm>
          <a:prstGeom prst="rect">
            <a:avLst/>
          </a:prstGeom>
          <a:solidFill>
            <a:srgbClr val="68FA2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5929322" y="3059668"/>
            <a:ext cx="571504" cy="535785"/>
          </a:xfrm>
          <a:prstGeom prst="line">
            <a:avLst/>
          </a:prstGeom>
          <a:ln w="31750">
            <a:solidFill>
              <a:schemeClr val="tx1">
                <a:alpha val="74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00100" y="2862860"/>
            <a:ext cx="2143140" cy="923330"/>
          </a:xfrm>
          <a:prstGeom prst="rect">
            <a:avLst/>
          </a:prstGeom>
        </p:spPr>
        <p:txBody>
          <a:bodyPr wrap="square">
            <a:spAutoFit/>
          </a:bodyPr>
          <a:lstStyle/>
          <a:p>
            <a:r>
              <a:rPr lang="en-US" altLang="zh-CN" dirty="0"/>
              <a:t>MAC</a:t>
            </a:r>
            <a:r>
              <a:rPr lang="zh-CN" altLang="en-US" dirty="0"/>
              <a:t>信息表</a:t>
            </a:r>
            <a:endParaRPr lang="en-US" altLang="zh-CN" dirty="0"/>
          </a:p>
          <a:p>
            <a:r>
              <a:rPr lang="en-US" altLang="zh-CN" dirty="0"/>
              <a:t>A</a:t>
            </a:r>
            <a:r>
              <a:rPr lang="en-US" altLang="zh-CN" dirty="0">
                <a:sym typeface="Wingdings" pitchFamily="2" charset="2"/>
              </a:rPr>
              <a:t>1</a:t>
            </a:r>
          </a:p>
          <a:p>
            <a:r>
              <a:rPr lang="en-US" altLang="zh-CN" dirty="0">
                <a:sym typeface="Wingdings" pitchFamily="2" charset="2"/>
              </a:rPr>
              <a:t>B2</a:t>
            </a:r>
          </a:p>
        </p:txBody>
      </p:sp>
      <p:sp>
        <p:nvSpPr>
          <p:cNvPr id="29" name="TextBox 28"/>
          <p:cNvSpPr txBox="1"/>
          <p:nvPr/>
        </p:nvSpPr>
        <p:spPr>
          <a:xfrm>
            <a:off x="1071538" y="4917056"/>
            <a:ext cx="1000132" cy="369332"/>
          </a:xfrm>
          <a:prstGeom prst="rect">
            <a:avLst/>
          </a:prstGeom>
          <a:noFill/>
        </p:spPr>
        <p:txBody>
          <a:bodyPr wrap="square" rtlCol="0">
            <a:spAutoFit/>
          </a:bodyPr>
          <a:lstStyle/>
          <a:p>
            <a:r>
              <a:rPr lang="en-US" altLang="zh-CN" dirty="0"/>
              <a:t>1.10</a:t>
            </a:r>
            <a:endParaRPr lang="zh-CN" altLang="en-US" dirty="0"/>
          </a:p>
        </p:txBody>
      </p:sp>
      <p:sp>
        <p:nvSpPr>
          <p:cNvPr id="30" name="TextBox 29"/>
          <p:cNvSpPr txBox="1"/>
          <p:nvPr/>
        </p:nvSpPr>
        <p:spPr>
          <a:xfrm>
            <a:off x="2071670" y="4917056"/>
            <a:ext cx="785818" cy="369332"/>
          </a:xfrm>
          <a:prstGeom prst="rect">
            <a:avLst/>
          </a:prstGeom>
          <a:noFill/>
        </p:spPr>
        <p:txBody>
          <a:bodyPr wrap="square" rtlCol="0">
            <a:spAutoFit/>
          </a:bodyPr>
          <a:lstStyle/>
          <a:p>
            <a:r>
              <a:rPr lang="en-US" altLang="zh-CN" dirty="0"/>
              <a:t>1.8</a:t>
            </a:r>
            <a:endParaRPr lang="zh-CN" altLang="en-US" dirty="0"/>
          </a:p>
        </p:txBody>
      </p:sp>
      <p:sp>
        <p:nvSpPr>
          <p:cNvPr id="32" name="椭圆形标注 31"/>
          <p:cNvSpPr/>
          <p:nvPr/>
        </p:nvSpPr>
        <p:spPr>
          <a:xfrm>
            <a:off x="3428992" y="2631040"/>
            <a:ext cx="1000132" cy="785818"/>
          </a:xfrm>
          <a:prstGeom prst="wedgeEllipseCallout">
            <a:avLst>
              <a:gd name="adj1" fmla="val 63066"/>
              <a:gd name="adj2" fmla="val 77559"/>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网关</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本质：</a:t>
            </a:r>
            <a:r>
              <a:rPr lang="en-US" altLang="zh-CN" sz="1000" b="1" dirty="0">
                <a:solidFill>
                  <a:schemeClr val="tx1"/>
                </a:solidFill>
                <a:latin typeface="微软雅黑" panose="020B0503020204020204" pitchFamily="34" charset="-122"/>
                <a:ea typeface="微软雅黑" panose="020B0503020204020204" pitchFamily="34" charset="-122"/>
              </a:rPr>
              <a:t>IP</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4572000" y="3559734"/>
            <a:ext cx="142876" cy="14287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4572000" y="4357694"/>
            <a:ext cx="3857652" cy="1477328"/>
          </a:xfrm>
          <a:prstGeom prst="rect">
            <a:avLst/>
          </a:prstGeom>
          <a:noFill/>
        </p:spPr>
        <p:txBody>
          <a:bodyPr wrap="square" rtlCol="0">
            <a:spAutoFit/>
          </a:bodyPr>
          <a:lstStyle/>
          <a:p>
            <a:r>
              <a:rPr lang="zh-CN" altLang="en-US" dirty="0"/>
              <a:t>由于历史的原因，许多有关</a:t>
            </a:r>
            <a:r>
              <a:rPr lang="en-US" altLang="zh-CN" dirty="0"/>
              <a:t>TCP/IP</a:t>
            </a:r>
            <a:r>
              <a:rPr lang="zh-CN" altLang="en-US" dirty="0"/>
              <a:t>的文献曾经把网络层使用的路由器称为网关，在今天很多局域网采用都是路由来接入网络，因此通常指的网关就是路由器的</a:t>
            </a:r>
            <a:r>
              <a:rPr lang="en-US" altLang="zh-CN" dirty="0"/>
              <a:t>IP</a:t>
            </a:r>
            <a:endParaRPr lang="zh-CN" altLang="en-US" dirty="0"/>
          </a:p>
        </p:txBody>
      </p:sp>
    </p:spTree>
    <p:extLst>
      <p:ext uri="{BB962C8B-B14F-4D97-AF65-F5344CB8AC3E}">
        <p14:creationId xmlns:p14="http://schemas.microsoft.com/office/powerpoint/2010/main" val="29914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randombar(horizontal)">
                                      <p:cBhvr>
                                        <p:cTn id="15" dur="500"/>
                                        <p:tgtEl>
                                          <p:spTgt spid="34"/>
                                        </p:tgtEl>
                                      </p:cBhvr>
                                    </p:animEffect>
                                  </p:childTnLst>
                                </p:cTn>
                              </p:par>
                            </p:childTnLst>
                          </p:cTn>
                        </p:par>
                        <p:par>
                          <p:cTn id="16" fill="hold">
                            <p:stCondLst>
                              <p:cond delay="1500"/>
                            </p:stCondLst>
                            <p:childTnLst>
                              <p:par>
                                <p:cTn id="17" presetID="14" presetClass="entr" presetSubtype="10" fill="hold" grpId="1"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randombar(horizontal)">
                                      <p:cBhvr>
                                        <p:cTn id="19" dur="500"/>
                                        <p:tgtEl>
                                          <p:spTgt spid="35"/>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randombar(horizontal)">
                                      <p:cBhvr>
                                        <p:cTn id="23" dur="500"/>
                                        <p:tgtEl>
                                          <p:spTgt spid="40"/>
                                        </p:tgtEl>
                                      </p:cBhvr>
                                    </p:animEffect>
                                  </p:childTnLst>
                                </p:cTn>
                              </p:par>
                            </p:childTnLst>
                          </p:cTn>
                        </p:par>
                        <p:par>
                          <p:cTn id="24" fill="hold">
                            <p:stCondLst>
                              <p:cond delay="2500"/>
                            </p:stCondLst>
                            <p:childTnLst>
                              <p:par>
                                <p:cTn id="25" presetID="8" presetClass="emph" presetSubtype="0" fill="hold" grpId="0" nodeType="afterEffect">
                                  <p:stCondLst>
                                    <p:cond delay="0"/>
                                  </p:stCondLst>
                                  <p:childTnLst>
                                    <p:animRot by="21600000">
                                      <p:cBhvr>
                                        <p:cTn id="26" dur="2000" fill="hold"/>
                                        <p:tgtEl>
                                          <p:spTgt spid="35"/>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heckerboard(across)">
                                      <p:cBhvr>
                                        <p:cTn id="31" dur="500"/>
                                        <p:tgtEl>
                                          <p:spTgt spid="32"/>
                                        </p:tgtEl>
                                      </p:cBhvr>
                                    </p:animEffect>
                                  </p:childTnLst>
                                </p:cTn>
                              </p:par>
                            </p:childTnLst>
                          </p:cTn>
                        </p:par>
                        <p:par>
                          <p:cTn id="32" fill="hold">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checkerboard(across)">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2" grpId="0" animBg="1"/>
      <p:bldP spid="35" grpId="0" animBg="1"/>
      <p:bldP spid="35" grpId="1" animBg="1"/>
      <p:bldP spid="3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网络基本知识</a:t>
            </a:r>
          </a:p>
        </p:txBody>
      </p:sp>
      <p:sp>
        <p:nvSpPr>
          <p:cNvPr id="3" name="内容占位符 2"/>
          <p:cNvSpPr>
            <a:spLocks noGrp="1"/>
          </p:cNvSpPr>
          <p:nvPr>
            <p:ph sz="quarter" idx="10"/>
          </p:nvPr>
        </p:nvSpPr>
        <p:spPr>
          <a:xfrm>
            <a:off x="467545" y="1052736"/>
            <a:ext cx="8064896" cy="4271939"/>
          </a:xfrm>
        </p:spPr>
        <p:txBody>
          <a:bodyPr/>
          <a:lstStyle/>
          <a:p>
            <a:r>
              <a:rPr lang="en-US" altLang="zh-CN" dirty="0"/>
              <a:t>DNS</a:t>
            </a:r>
            <a:r>
              <a:rPr lang="zh-CN" altLang="en-US" dirty="0"/>
              <a:t>（</a:t>
            </a:r>
            <a:r>
              <a:rPr lang="en-US" altLang="zh-CN" dirty="0"/>
              <a:t>Domain Name System</a:t>
            </a:r>
            <a:r>
              <a:rPr lang="zh-CN" altLang="en-US" dirty="0"/>
              <a:t>，域名系统）</a:t>
            </a:r>
            <a:endParaRPr lang="en-US" altLang="zh-CN" dirty="0"/>
          </a:p>
          <a:p>
            <a:pPr>
              <a:buFont typeface="Wingdings" pitchFamily="2" charset="2"/>
              <a:buChar char="Ø"/>
            </a:pPr>
            <a:r>
              <a:rPr lang="zh-CN" altLang="en-US" sz="1800" dirty="0"/>
              <a:t>因特网上使用户更方便的访问互联网，而不用去记住作为域名和</a:t>
            </a:r>
            <a:r>
              <a:rPr lang="en-US" altLang="zh-CN" sz="1800" dirty="0"/>
              <a:t>IP</a:t>
            </a:r>
            <a:r>
              <a:rPr lang="zh-CN" altLang="en-US" sz="1800" dirty="0"/>
              <a:t>地址相互映射的一个分布式数据库，能够能够被机器直接读取的</a:t>
            </a:r>
            <a:r>
              <a:rPr lang="en-US" altLang="zh-CN" sz="1800" dirty="0"/>
              <a:t>IP</a:t>
            </a:r>
            <a:r>
              <a:rPr lang="zh-CN" altLang="en-US" sz="1800" dirty="0"/>
              <a:t>数串。通过主机名，最终得到该主机名对应的</a:t>
            </a:r>
            <a:r>
              <a:rPr lang="en-US" altLang="zh-CN" sz="1800" dirty="0"/>
              <a:t>IP</a:t>
            </a:r>
            <a:r>
              <a:rPr lang="zh-CN" altLang="en-US" sz="1800" dirty="0"/>
              <a:t>地址的过程叫做域名解析（或主机名解析）。</a:t>
            </a:r>
            <a:r>
              <a:rPr lang="en-US" altLang="zh-CN" sz="1800" dirty="0"/>
              <a:t>DNS</a:t>
            </a:r>
            <a:r>
              <a:rPr lang="zh-CN" altLang="en-US" sz="1800" dirty="0"/>
              <a:t>协议运行在</a:t>
            </a:r>
            <a:r>
              <a:rPr lang="en-US" altLang="zh-CN" sz="1800" dirty="0"/>
              <a:t>UDP</a:t>
            </a:r>
            <a:r>
              <a:rPr lang="zh-CN" altLang="en-US" sz="1800" dirty="0"/>
              <a:t>协议之上，使用端口号</a:t>
            </a:r>
            <a:r>
              <a:rPr lang="en-US" altLang="zh-CN" sz="1800" dirty="0"/>
              <a:t>53</a:t>
            </a:r>
            <a:r>
              <a:rPr lang="zh-CN" altLang="en-US" sz="1800" dirty="0"/>
              <a:t>。</a:t>
            </a:r>
            <a:endParaRPr lang="en-US" altLang="zh-CN" sz="1800" dirty="0"/>
          </a:p>
          <a:p>
            <a:pPr>
              <a:buFont typeface="Wingdings" pitchFamily="2" charset="2"/>
              <a:buChar char="Ø"/>
            </a:pPr>
            <a:r>
              <a:rPr lang="zh-CN" altLang="en-US" sz="1800" dirty="0"/>
              <a:t>主机名到</a:t>
            </a:r>
            <a:r>
              <a:rPr lang="en-US" altLang="zh-CN" sz="1800" dirty="0"/>
              <a:t>IP</a:t>
            </a:r>
            <a:r>
              <a:rPr lang="zh-CN" altLang="en-US" sz="1800" dirty="0"/>
              <a:t>地址的映射有两种方式： </a:t>
            </a:r>
          </a:p>
          <a:p>
            <a:pPr lvl="1">
              <a:buFont typeface="Wingdings" pitchFamily="2" charset="2"/>
              <a:buChar char="ü"/>
            </a:pPr>
            <a:r>
              <a:rPr lang="en-US" altLang="zh-CN" sz="1600" dirty="0"/>
              <a:t>1</a:t>
            </a:r>
            <a:r>
              <a:rPr lang="zh-CN" altLang="en-US" sz="1600" dirty="0"/>
              <a:t>）静态映射，每台设备上都配置主机到</a:t>
            </a:r>
            <a:r>
              <a:rPr lang="en-US" altLang="zh-CN" sz="1600" dirty="0"/>
              <a:t>IP</a:t>
            </a:r>
            <a:r>
              <a:rPr lang="zh-CN" altLang="en-US" sz="1600" dirty="0"/>
              <a:t>地址的映射，各设备独立维护自己的映射表，而且只供本设备使用；</a:t>
            </a:r>
          </a:p>
          <a:p>
            <a:pPr lvl="1">
              <a:buFont typeface="Wingdings" pitchFamily="2" charset="2"/>
              <a:buChar char="ü"/>
            </a:pPr>
            <a:r>
              <a:rPr lang="en-US" altLang="zh-CN" sz="1600" dirty="0"/>
              <a:t>2</a:t>
            </a:r>
            <a:r>
              <a:rPr lang="zh-CN" altLang="en-US" sz="1600" dirty="0"/>
              <a:t>）动态映射，建立一套域名解析系统（</a:t>
            </a:r>
            <a:r>
              <a:rPr lang="en-US" altLang="zh-CN" sz="1600" dirty="0"/>
              <a:t>DNS</a:t>
            </a:r>
            <a:r>
              <a:rPr lang="zh-CN" altLang="en-US" sz="1600" dirty="0"/>
              <a:t>），只在专门的</a:t>
            </a:r>
            <a:r>
              <a:rPr lang="en-US" altLang="zh-CN" sz="1600" dirty="0"/>
              <a:t>DNS</a:t>
            </a:r>
            <a:r>
              <a:rPr lang="zh-CN" altLang="en-US" sz="1600" dirty="0"/>
              <a:t>服务器上配置主机到</a:t>
            </a:r>
            <a:r>
              <a:rPr lang="en-US" altLang="zh-CN" sz="1600" dirty="0"/>
              <a:t>IP</a:t>
            </a:r>
            <a:r>
              <a:rPr lang="zh-CN" altLang="en-US" sz="1600" dirty="0"/>
              <a:t>地址的映射，网络上需要使用主机名通信的设备，首先需要到</a:t>
            </a:r>
            <a:r>
              <a:rPr lang="en-US" altLang="zh-CN" sz="1600" dirty="0"/>
              <a:t>DNS</a:t>
            </a:r>
            <a:r>
              <a:rPr lang="zh-CN" altLang="en-US" sz="1600" dirty="0"/>
              <a:t>服务器查询主机所对应的</a:t>
            </a:r>
            <a:r>
              <a:rPr lang="en-US" altLang="zh-CN" sz="1600" dirty="0"/>
              <a:t>IP</a:t>
            </a:r>
            <a:r>
              <a:rPr lang="zh-CN" altLang="en-US" sz="1600" dirty="0"/>
              <a:t>地址。</a:t>
            </a:r>
            <a:endParaRPr lang="en-US" altLang="zh-CN" sz="1600" dirty="0"/>
          </a:p>
          <a:p>
            <a:pPr>
              <a:buNone/>
            </a:pPr>
            <a:r>
              <a:rPr lang="zh-CN" altLang="en-US" sz="1800" dirty="0"/>
              <a:t>            类似手机中通讯录（姓名</a:t>
            </a:r>
            <a:r>
              <a:rPr lang="en-US" altLang="zh-CN" sz="1800" dirty="0"/>
              <a:t>-</a:t>
            </a:r>
            <a:r>
              <a:rPr lang="zh-CN" altLang="en-US" sz="1800" dirty="0"/>
              <a:t>电话号码）</a:t>
            </a:r>
          </a:p>
        </p:txBody>
      </p:sp>
    </p:spTree>
    <p:extLst>
      <p:ext uri="{BB962C8B-B14F-4D97-AF65-F5344CB8AC3E}">
        <p14:creationId xmlns:p14="http://schemas.microsoft.com/office/powerpoint/2010/main" val="29139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par>
                          <p:cTn id="8" fill="hold">
                            <p:stCondLst>
                              <p:cond delay="500"/>
                            </p:stCondLst>
                            <p:childTnLst>
                              <p:par>
                                <p:cTn id="9" presetID="6" presetClass="emph" presetSubtype="0" fill="hold" nodeType="afterEffect">
                                  <p:stCondLst>
                                    <p:cond delay="0"/>
                                  </p:stCondLst>
                                  <p:childTnLst>
                                    <p:animScale>
                                      <p:cBhvr>
                                        <p:cTn id="10" dur="2000" fill="hold"/>
                                        <p:tgtEl>
                                          <p:spTgt spid="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用户管理</a:t>
            </a:r>
            <a:r>
              <a:rPr lang="en-US" altLang="zh-CN" dirty="0"/>
              <a:t>—</a:t>
            </a:r>
            <a:r>
              <a:rPr lang="zh-CN" altLang="en-US" dirty="0"/>
              <a:t>添加用户</a:t>
            </a:r>
          </a:p>
        </p:txBody>
      </p:sp>
      <p:sp>
        <p:nvSpPr>
          <p:cNvPr id="3" name="内容占位符 2"/>
          <p:cNvSpPr>
            <a:spLocks noGrp="1"/>
          </p:cNvSpPr>
          <p:nvPr>
            <p:ph sz="quarter" idx="10"/>
          </p:nvPr>
        </p:nvSpPr>
        <p:spPr>
          <a:xfrm>
            <a:off x="467545" y="1052736"/>
            <a:ext cx="8064896" cy="4967514"/>
          </a:xfrm>
        </p:spPr>
        <p:txBody>
          <a:bodyPr/>
          <a:lstStyle/>
          <a:p>
            <a:pPr>
              <a:buFont typeface="Wingdings" pitchFamily="2" charset="2"/>
              <a:buChar char="Ø"/>
            </a:pPr>
            <a:r>
              <a:rPr lang="zh-CN" altLang="zh-CN" sz="1800" dirty="0"/>
              <a:t>创建用户</a:t>
            </a:r>
            <a:r>
              <a:rPr lang="en-US" altLang="zh-CN" sz="1800" dirty="0"/>
              <a:t>gm</a:t>
            </a:r>
            <a:r>
              <a:rPr lang="zh-CN" altLang="zh-CN" sz="1800" dirty="0"/>
              <a:t>，指定他属于主用户组</a:t>
            </a:r>
            <a:r>
              <a:rPr lang="en-US" altLang="zh-CN" sz="1800" dirty="0"/>
              <a:t>“jerry”</a:t>
            </a:r>
            <a:r>
              <a:rPr lang="zh-CN" altLang="zh-CN" sz="1800" dirty="0"/>
              <a:t>，附加组</a:t>
            </a:r>
            <a:r>
              <a:rPr lang="en-US" altLang="zh-CN" sz="1800" dirty="0"/>
              <a:t>“</a:t>
            </a:r>
            <a:r>
              <a:rPr lang="en-US" altLang="zh-CN" sz="1800" dirty="0" err="1"/>
              <a:t>adm</a:t>
            </a:r>
            <a:r>
              <a:rPr lang="zh-CN" altLang="zh-CN" sz="1800" dirty="0"/>
              <a:t>、</a:t>
            </a:r>
            <a:r>
              <a:rPr lang="en-US" altLang="zh-CN" sz="1800" dirty="0"/>
              <a:t>root”</a:t>
            </a:r>
            <a:r>
              <a:rPr lang="zh-CN" altLang="zh-CN" sz="1800" dirty="0"/>
              <a:t>，登录</a:t>
            </a:r>
            <a:r>
              <a:rPr lang="zh-CN" altLang="en-US" sz="1800" dirty="0"/>
              <a:t>使用</a:t>
            </a:r>
            <a:r>
              <a:rPr lang="zh-CN" altLang="zh-CN" sz="1800" dirty="0"/>
              <a:t>的</a:t>
            </a:r>
            <a:r>
              <a:rPr lang="en-US" altLang="zh-CN" sz="1800" dirty="0"/>
              <a:t>shell</a:t>
            </a:r>
            <a:r>
              <a:rPr lang="zh-CN" altLang="zh-CN" sz="1800" dirty="0"/>
              <a:t>是</a:t>
            </a:r>
            <a:r>
              <a:rPr lang="en-US" altLang="zh-CN" sz="1800" dirty="0"/>
              <a:t>/bin/</a:t>
            </a:r>
            <a:r>
              <a:rPr lang="en-US" altLang="zh-CN" sz="1800" dirty="0" err="1"/>
              <a:t>sh</a:t>
            </a:r>
            <a:endParaRPr lang="en-US" altLang="zh-CN" sz="1800" dirty="0"/>
          </a:p>
          <a:p>
            <a:pPr marL="457200" lvl="1" indent="0">
              <a:buNone/>
            </a:pPr>
            <a:r>
              <a:rPr lang="en-US" altLang="zh-CN" sz="1600" dirty="0"/>
              <a:t>[</a:t>
            </a:r>
            <a:r>
              <a:rPr lang="en-US" altLang="zh-CN" sz="1600" dirty="0" err="1"/>
              <a:t>root@localhost</a:t>
            </a:r>
            <a:r>
              <a:rPr lang="en-US" altLang="zh-CN" sz="1600" dirty="0"/>
              <a:t> ~]# </a:t>
            </a:r>
            <a:r>
              <a:rPr lang="en-US" altLang="zh-CN" sz="1600" dirty="0" err="1"/>
              <a:t>useradd</a:t>
            </a:r>
            <a:r>
              <a:rPr lang="en-US" altLang="zh-CN" sz="1600" dirty="0"/>
              <a:t> -s /bin/</a:t>
            </a:r>
            <a:r>
              <a:rPr lang="en-US" altLang="zh-CN" sz="1600" dirty="0" err="1"/>
              <a:t>sh</a:t>
            </a:r>
            <a:r>
              <a:rPr lang="en-US" altLang="zh-CN" sz="1600" dirty="0"/>
              <a:t> -g jerry -G </a:t>
            </a:r>
            <a:r>
              <a:rPr lang="en-US" altLang="zh-CN" sz="1600" dirty="0" err="1"/>
              <a:t>adm,root</a:t>
            </a:r>
            <a:r>
              <a:rPr lang="en-US" altLang="zh-CN" sz="1600" dirty="0"/>
              <a:t> gm</a:t>
            </a:r>
          </a:p>
          <a:p>
            <a:pPr marL="457200" lvl="1" indent="0">
              <a:buNone/>
            </a:pPr>
            <a:r>
              <a:rPr lang="en-US" altLang="zh-CN" sz="1600" dirty="0"/>
              <a:t>[</a:t>
            </a:r>
            <a:r>
              <a:rPr lang="en-US" altLang="zh-CN" sz="1600" dirty="0" err="1"/>
              <a:t>root@localhost</a:t>
            </a:r>
            <a:r>
              <a:rPr lang="en-US" altLang="zh-CN" sz="1600" dirty="0"/>
              <a:t> ~]# id gm</a:t>
            </a:r>
          </a:p>
          <a:p>
            <a:pPr marL="457200" lvl="1" indent="0">
              <a:buNone/>
            </a:pPr>
            <a:r>
              <a:rPr lang="en-US" altLang="zh-CN" sz="1600" dirty="0" err="1"/>
              <a:t>uid</a:t>
            </a:r>
            <a:r>
              <a:rPr lang="en-US" altLang="zh-CN" sz="1600" dirty="0"/>
              <a:t>=801(gm) </a:t>
            </a:r>
            <a:r>
              <a:rPr lang="en-US" altLang="zh-CN" sz="1600" dirty="0" err="1"/>
              <a:t>gid</a:t>
            </a:r>
            <a:r>
              <a:rPr lang="en-US" altLang="zh-CN" sz="1600" dirty="0"/>
              <a:t>=800(jerry) groups=800(jerry),0(root),4(</a:t>
            </a:r>
            <a:r>
              <a:rPr lang="en-US" altLang="zh-CN" sz="1600" dirty="0" err="1"/>
              <a:t>adm</a:t>
            </a:r>
            <a:r>
              <a:rPr lang="en-US" altLang="zh-CN" sz="1600" dirty="0"/>
              <a:t>)</a:t>
            </a:r>
          </a:p>
          <a:p>
            <a:pPr marL="457200" lvl="1" indent="0">
              <a:buNone/>
            </a:pPr>
            <a:r>
              <a:rPr lang="zh-CN" altLang="en-US" sz="1400" dirty="0"/>
              <a:t>此命令新建了一个用户</a:t>
            </a:r>
            <a:r>
              <a:rPr lang="en-US" altLang="zh-CN" sz="1400" dirty="0"/>
              <a:t>gm</a:t>
            </a:r>
            <a:r>
              <a:rPr lang="zh-CN" altLang="en-US" sz="1400" dirty="0"/>
              <a:t>，该用户的登录</a:t>
            </a:r>
            <a:r>
              <a:rPr lang="en-US" altLang="zh-CN" sz="1400" dirty="0"/>
              <a:t>Shell</a:t>
            </a:r>
            <a:r>
              <a:rPr lang="zh-CN" altLang="en-US" sz="1400" dirty="0"/>
              <a:t>是 </a:t>
            </a:r>
            <a:r>
              <a:rPr lang="en-US" altLang="zh-CN" sz="1400" dirty="0"/>
              <a:t>/bin/</a:t>
            </a:r>
            <a:r>
              <a:rPr lang="en-US" altLang="zh-CN" sz="1400" dirty="0" err="1"/>
              <a:t>sh</a:t>
            </a:r>
            <a:r>
              <a:rPr lang="zh-CN" altLang="en-US" sz="1400" dirty="0"/>
              <a:t>，它属于</a:t>
            </a:r>
            <a:r>
              <a:rPr lang="en-US" altLang="zh-CN" sz="1400" dirty="0"/>
              <a:t>jerry</a:t>
            </a:r>
            <a:r>
              <a:rPr lang="zh-CN" altLang="en-US" sz="1400" dirty="0"/>
              <a:t>用户组，同时又属于</a:t>
            </a:r>
            <a:r>
              <a:rPr lang="en-US" altLang="zh-CN" sz="1400" dirty="0" err="1"/>
              <a:t>adm</a:t>
            </a:r>
            <a:r>
              <a:rPr lang="zh-CN" altLang="en-US" sz="1400" dirty="0"/>
              <a:t>和</a:t>
            </a:r>
            <a:r>
              <a:rPr lang="en-US" altLang="zh-CN" sz="1400" dirty="0"/>
              <a:t>root</a:t>
            </a:r>
            <a:r>
              <a:rPr lang="zh-CN" altLang="en-US" sz="1400" dirty="0"/>
              <a:t>用户组，其中</a:t>
            </a:r>
            <a:r>
              <a:rPr lang="en-US" altLang="zh-CN" sz="1400" dirty="0"/>
              <a:t>jerry</a:t>
            </a:r>
            <a:r>
              <a:rPr lang="zh-CN" altLang="en-US" sz="1400" dirty="0"/>
              <a:t>用户组是其主组。</a:t>
            </a:r>
            <a:endParaRPr lang="en-US" altLang="zh-CN" sz="1400" dirty="0"/>
          </a:p>
          <a:p>
            <a:pPr>
              <a:buFont typeface="Wingdings" pitchFamily="2" charset="2"/>
              <a:buChar char="Ø"/>
            </a:pPr>
            <a:r>
              <a:rPr lang="zh-CN" altLang="en-US" sz="1800" dirty="0"/>
              <a:t>创建用户</a:t>
            </a:r>
            <a:r>
              <a:rPr lang="en-US" altLang="zh-CN" sz="1800" dirty="0"/>
              <a:t>(</a:t>
            </a:r>
            <a:r>
              <a:rPr lang="zh-CN" altLang="en-US" sz="1800" dirty="0"/>
              <a:t>伪用户</a:t>
            </a:r>
            <a:r>
              <a:rPr lang="en-US" altLang="zh-CN" sz="1800" dirty="0"/>
              <a:t>)</a:t>
            </a:r>
            <a:r>
              <a:rPr lang="zh-CN" altLang="en-US" sz="1800" dirty="0"/>
              <a:t>，没有可登陆的</a:t>
            </a:r>
            <a:r>
              <a:rPr lang="en-US" altLang="zh-CN" sz="1800" dirty="0"/>
              <a:t>shell  </a:t>
            </a:r>
            <a:r>
              <a:rPr lang="zh-CN" altLang="en-US" sz="1100" dirty="0"/>
              <a:t>（没有可登录的</a:t>
            </a:r>
            <a:r>
              <a:rPr lang="en-US" altLang="zh-CN" sz="1100" dirty="0"/>
              <a:t>shell</a:t>
            </a:r>
            <a:r>
              <a:rPr lang="zh-CN" altLang="en-US" sz="1100" dirty="0"/>
              <a:t>意味着什么？）</a:t>
            </a:r>
            <a:endParaRPr lang="en-US" altLang="zh-CN" sz="1800" dirty="0"/>
          </a:p>
          <a:p>
            <a:pPr lvl="1">
              <a:buNone/>
            </a:pPr>
            <a:r>
              <a:rPr lang="en-US" altLang="zh-CN" sz="1400" dirty="0"/>
              <a:t>[</a:t>
            </a:r>
            <a:r>
              <a:rPr lang="en-US" altLang="zh-CN" sz="1400" dirty="0" err="1"/>
              <a:t>root@localhost</a:t>
            </a:r>
            <a:r>
              <a:rPr lang="en-US" altLang="zh-CN" sz="1400" dirty="0"/>
              <a:t> ~]# </a:t>
            </a:r>
            <a:r>
              <a:rPr lang="en-US" altLang="zh-CN" sz="1400" dirty="0" err="1"/>
              <a:t>useradd</a:t>
            </a:r>
            <a:r>
              <a:rPr lang="en-US" altLang="zh-CN" sz="1400" dirty="0"/>
              <a:t> -s /</a:t>
            </a:r>
            <a:r>
              <a:rPr lang="en-US" altLang="zh-CN" sz="1400" dirty="0" err="1"/>
              <a:t>sbin</a:t>
            </a:r>
            <a:r>
              <a:rPr lang="en-US" altLang="zh-CN" sz="1400" dirty="0"/>
              <a:t>/</a:t>
            </a:r>
            <a:r>
              <a:rPr lang="en-US" altLang="zh-CN" sz="1400" dirty="0" err="1"/>
              <a:t>nologin</a:t>
            </a:r>
            <a:r>
              <a:rPr lang="en-US" altLang="zh-CN" sz="1400" dirty="0"/>
              <a:t> </a:t>
            </a:r>
            <a:r>
              <a:rPr lang="en-US" altLang="zh-CN" sz="1400" dirty="0" err="1"/>
              <a:t>alice</a:t>
            </a:r>
            <a:endParaRPr lang="en-US" altLang="zh-CN" sz="1400" dirty="0"/>
          </a:p>
          <a:p>
            <a:pPr lvl="1">
              <a:buNone/>
            </a:pPr>
            <a:r>
              <a:rPr lang="en-US" altLang="zh-CN" sz="1400" dirty="0"/>
              <a:t>[</a:t>
            </a:r>
            <a:r>
              <a:rPr lang="en-US" altLang="zh-CN" sz="1400" dirty="0" err="1"/>
              <a:t>root@localhost</a:t>
            </a:r>
            <a:r>
              <a:rPr lang="en-US" altLang="zh-CN" sz="1400" dirty="0"/>
              <a:t> ~]# </a:t>
            </a:r>
            <a:r>
              <a:rPr lang="en-US" altLang="zh-CN" sz="1400" dirty="0" err="1"/>
              <a:t>su</a:t>
            </a:r>
            <a:r>
              <a:rPr lang="en-US" altLang="zh-CN" sz="1400" dirty="0"/>
              <a:t> - tom</a:t>
            </a:r>
          </a:p>
          <a:p>
            <a:pPr lvl="1">
              <a:buNone/>
            </a:pPr>
            <a:r>
              <a:rPr lang="en-US" altLang="zh-CN" sz="1400" dirty="0"/>
              <a:t>[</a:t>
            </a:r>
            <a:r>
              <a:rPr lang="en-US" altLang="zh-CN" sz="1400" dirty="0" err="1"/>
              <a:t>tom@localhost</a:t>
            </a:r>
            <a:r>
              <a:rPr lang="en-US" altLang="zh-CN" sz="1400" dirty="0"/>
              <a:t> ~]$ exit</a:t>
            </a:r>
          </a:p>
          <a:p>
            <a:pPr lvl="1">
              <a:buNone/>
            </a:pPr>
            <a:r>
              <a:rPr lang="en-US" altLang="zh-CN" sz="1400" dirty="0"/>
              <a:t>[</a:t>
            </a:r>
            <a:r>
              <a:rPr lang="en-US" altLang="zh-CN" sz="1400" dirty="0" err="1"/>
              <a:t>root@localhost</a:t>
            </a:r>
            <a:r>
              <a:rPr lang="en-US" altLang="zh-CN" sz="1400" dirty="0"/>
              <a:t> ~]# </a:t>
            </a:r>
            <a:r>
              <a:rPr lang="en-US" altLang="zh-CN" sz="1400" dirty="0" err="1"/>
              <a:t>su</a:t>
            </a:r>
            <a:r>
              <a:rPr lang="en-US" altLang="zh-CN" sz="1400" dirty="0"/>
              <a:t> - </a:t>
            </a:r>
            <a:r>
              <a:rPr lang="en-US" altLang="zh-CN" sz="1400" dirty="0" err="1"/>
              <a:t>alice</a:t>
            </a:r>
            <a:endParaRPr lang="en-US" altLang="zh-CN" sz="1400" dirty="0"/>
          </a:p>
          <a:p>
            <a:pPr lvl="1">
              <a:buNone/>
            </a:pPr>
            <a:r>
              <a:rPr lang="en-US" altLang="zh-CN" sz="1400" dirty="0"/>
              <a:t>This account is currently not available.</a:t>
            </a:r>
          </a:p>
          <a:p>
            <a:pPr>
              <a:buFont typeface="Wingdings" pitchFamily="2" charset="2"/>
              <a:buChar char="Ø"/>
            </a:pPr>
            <a:r>
              <a:rPr lang="zh-CN" altLang="zh-CN" sz="1800" dirty="0"/>
              <a:t>增加用户账号就是在</a:t>
            </a:r>
            <a:r>
              <a:rPr lang="en-US" altLang="zh-CN" sz="1800" dirty="0"/>
              <a:t>/</a:t>
            </a:r>
            <a:r>
              <a:rPr lang="en-US" altLang="zh-CN" sz="1800" dirty="0" err="1"/>
              <a:t>etc</a:t>
            </a:r>
            <a:r>
              <a:rPr lang="en-US" altLang="zh-CN" sz="1800" dirty="0"/>
              <a:t>/</a:t>
            </a:r>
            <a:r>
              <a:rPr lang="en-US" altLang="zh-CN" sz="1800" dirty="0" err="1"/>
              <a:t>passwd</a:t>
            </a:r>
            <a:r>
              <a:rPr lang="zh-CN" altLang="zh-CN" sz="1800" dirty="0"/>
              <a:t>文件中为新用户增加一条记录，同时更新其他系统文件如</a:t>
            </a:r>
            <a:r>
              <a:rPr lang="en-US" altLang="zh-CN" sz="1800" dirty="0"/>
              <a:t>/</a:t>
            </a:r>
            <a:r>
              <a:rPr lang="en-US" altLang="zh-CN" sz="1800" dirty="0" err="1"/>
              <a:t>etc</a:t>
            </a:r>
            <a:r>
              <a:rPr lang="en-US" altLang="zh-CN" sz="1800" dirty="0"/>
              <a:t>/shadow, /</a:t>
            </a:r>
            <a:r>
              <a:rPr lang="en-US" altLang="zh-CN" sz="1800" dirty="0" err="1"/>
              <a:t>etc</a:t>
            </a:r>
            <a:r>
              <a:rPr lang="en-US" altLang="zh-CN" sz="1800" dirty="0"/>
              <a:t>/group</a:t>
            </a:r>
            <a:r>
              <a:rPr lang="zh-CN" altLang="zh-CN" sz="1800" dirty="0"/>
              <a:t>等</a:t>
            </a:r>
            <a:endParaRPr lang="en-US" altLang="zh-CN" sz="1800" dirty="0"/>
          </a:p>
        </p:txBody>
      </p:sp>
    </p:spTree>
    <p:extLst>
      <p:ext uri="{BB962C8B-B14F-4D97-AF65-F5344CB8AC3E}">
        <p14:creationId xmlns:p14="http://schemas.microsoft.com/office/powerpoint/2010/main" val="107923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1000"/>
                                        <p:tgtEl>
                                          <p:spTgt spid="3">
                                            <p:txEl>
                                              <p:pRg st="9" end="9"/>
                                            </p:txEl>
                                          </p:spTgt>
                                        </p:tgtEl>
                                      </p:cBhvr>
                                    </p:animEffect>
                                    <p:anim calcmode="lin" valueType="num">
                                      <p:cBhvr>
                                        <p:cTn id="3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41" fill="hold">
                            <p:stCondLst>
                              <p:cond delay="4000"/>
                            </p:stCondLst>
                            <p:childTnLst>
                              <p:par>
                                <p:cTn id="42" presetID="42" presetClass="entr" presetSubtype="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1000"/>
                                        <p:tgtEl>
                                          <p:spTgt spid="3">
                                            <p:txEl>
                                              <p:pRg st="10" end="10"/>
                                            </p:txEl>
                                          </p:spTgt>
                                        </p:tgtEl>
                                      </p:cBhvr>
                                    </p:animEffect>
                                    <p:anim calcmode="lin" valueType="num">
                                      <p:cBhvr>
                                        <p:cTn id="4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网络配置</a:t>
            </a:r>
          </a:p>
        </p:txBody>
      </p:sp>
      <p:sp>
        <p:nvSpPr>
          <p:cNvPr id="3" name="内容占位符 2"/>
          <p:cNvSpPr>
            <a:spLocks noGrp="1"/>
          </p:cNvSpPr>
          <p:nvPr>
            <p:ph sz="quarter" idx="10"/>
          </p:nvPr>
        </p:nvSpPr>
        <p:spPr>
          <a:xfrm>
            <a:off x="467545" y="1052736"/>
            <a:ext cx="8064896" cy="3662541"/>
          </a:xfrm>
        </p:spPr>
        <p:txBody>
          <a:bodyPr/>
          <a:lstStyle/>
          <a:p>
            <a:r>
              <a:rPr lang="en-US" altLang="zh-CN" dirty="0" err="1"/>
              <a:t>ifconfig</a:t>
            </a:r>
            <a:r>
              <a:rPr lang="zh-CN" altLang="en-US" dirty="0"/>
              <a:t>显示或设置网络设备</a:t>
            </a:r>
            <a:endParaRPr lang="en-US" altLang="zh-CN" dirty="0"/>
          </a:p>
          <a:p>
            <a:pPr lvl="1"/>
            <a:r>
              <a:rPr lang="zh-CN" altLang="en-US" sz="1800" dirty="0"/>
              <a:t>类似</a:t>
            </a:r>
            <a:r>
              <a:rPr lang="en-US" altLang="zh-CN" sz="1800" dirty="0"/>
              <a:t>Windows</a:t>
            </a:r>
            <a:r>
              <a:rPr lang="zh-CN" altLang="en-US" sz="1800" dirty="0"/>
              <a:t>下的</a:t>
            </a:r>
            <a:r>
              <a:rPr lang="en-US" altLang="zh-CN" sz="1800" dirty="0" err="1"/>
              <a:t>ipconfig</a:t>
            </a:r>
            <a:endParaRPr lang="en-US" altLang="zh-CN" sz="1800" dirty="0"/>
          </a:p>
          <a:p>
            <a:pPr lvl="1">
              <a:buNone/>
            </a:pPr>
            <a:r>
              <a:rPr lang="en-US" altLang="zh-CN" sz="1800" dirty="0"/>
              <a:t>[</a:t>
            </a:r>
            <a:r>
              <a:rPr lang="en-US" altLang="zh-CN" sz="1800" dirty="0" err="1"/>
              <a:t>root@localhost</a:t>
            </a:r>
            <a:r>
              <a:rPr lang="en-US" altLang="zh-CN" sz="1800" dirty="0"/>
              <a:t> ~]# </a:t>
            </a:r>
            <a:r>
              <a:rPr lang="en-US" altLang="zh-CN" sz="1800" dirty="0" err="1"/>
              <a:t>ifconfig</a:t>
            </a:r>
            <a:endParaRPr lang="en-US" altLang="zh-CN" sz="1800" dirty="0"/>
          </a:p>
          <a:p>
            <a:pPr lvl="1">
              <a:buNone/>
            </a:pPr>
            <a:r>
              <a:rPr lang="en-US" altLang="zh-CN" sz="1800" dirty="0"/>
              <a:t>eth0   Link </a:t>
            </a:r>
            <a:r>
              <a:rPr lang="en-US" altLang="zh-CN" sz="1800" dirty="0" err="1"/>
              <a:t>encap:Ethernet</a:t>
            </a:r>
            <a:r>
              <a:rPr lang="en-US" altLang="zh-CN" sz="1800" dirty="0"/>
              <a:t>  </a:t>
            </a:r>
            <a:r>
              <a:rPr lang="en-US" altLang="zh-CN" sz="1800" dirty="0" err="1"/>
              <a:t>HWaddr</a:t>
            </a:r>
            <a:r>
              <a:rPr lang="en-US" altLang="zh-CN" sz="1800" dirty="0"/>
              <a:t> 00:0C:29:5E:8B:43  </a:t>
            </a:r>
          </a:p>
          <a:p>
            <a:pPr lvl="1">
              <a:buNone/>
            </a:pPr>
            <a:r>
              <a:rPr lang="en-US" altLang="zh-CN" sz="1800" dirty="0"/>
              <a:t>          </a:t>
            </a:r>
            <a:r>
              <a:rPr lang="en-US" altLang="zh-CN" sz="1800" dirty="0" err="1"/>
              <a:t>inet</a:t>
            </a:r>
            <a:r>
              <a:rPr lang="en-US" altLang="zh-CN" sz="1800" dirty="0"/>
              <a:t> addr:192.168.93.128  Bcast:192.168.93.255 </a:t>
            </a:r>
          </a:p>
          <a:p>
            <a:pPr lvl="1">
              <a:buNone/>
            </a:pPr>
            <a:r>
              <a:rPr lang="en-US" altLang="zh-CN" sz="1800" dirty="0"/>
              <a:t>          Mask:255.255.255.0</a:t>
            </a:r>
          </a:p>
          <a:p>
            <a:pPr lvl="1">
              <a:buNone/>
            </a:pPr>
            <a:r>
              <a:rPr lang="en-US" altLang="zh-CN" sz="1800" dirty="0"/>
              <a:t>          inet6 </a:t>
            </a:r>
            <a:r>
              <a:rPr lang="en-US" altLang="zh-CN" sz="1800" dirty="0" err="1"/>
              <a:t>addr</a:t>
            </a:r>
            <a:r>
              <a:rPr lang="en-US" altLang="zh-CN" sz="1800" dirty="0"/>
              <a:t>: fe80::20c:29ff:fe5e:8b43/64 </a:t>
            </a:r>
            <a:r>
              <a:rPr lang="en-US" altLang="zh-CN" sz="1800" dirty="0" err="1"/>
              <a:t>Scope:Link</a:t>
            </a:r>
            <a:endParaRPr lang="en-US" altLang="zh-CN" sz="1800" dirty="0"/>
          </a:p>
          <a:p>
            <a:pPr>
              <a:buFont typeface="Wingdings" pitchFamily="2" charset="2"/>
              <a:buChar char="Ø"/>
            </a:pPr>
            <a:r>
              <a:rPr lang="en-US" altLang="zh-CN" sz="2000" dirty="0"/>
              <a:t>eth</a:t>
            </a:r>
            <a:r>
              <a:rPr lang="zh-CN" altLang="en-US" sz="2000" dirty="0">
                <a:sym typeface="Wingdings" pitchFamily="2" charset="2"/>
              </a:rPr>
              <a:t>（</a:t>
            </a:r>
            <a:r>
              <a:rPr lang="en-US" altLang="zh-CN" sz="2000" dirty="0">
                <a:sym typeface="Wingdings" pitchFamily="2" charset="2"/>
              </a:rPr>
              <a:t>Ethernet</a:t>
            </a:r>
            <a:r>
              <a:rPr lang="zh-CN" altLang="en-US" sz="2000" dirty="0">
                <a:sym typeface="Wingdings" pitchFamily="2" charset="2"/>
              </a:rPr>
              <a:t>的缩写）新安装的虚拟机为</a:t>
            </a:r>
            <a:r>
              <a:rPr lang="en-US" altLang="zh-CN" sz="2000" dirty="0">
                <a:sym typeface="Wingdings" pitchFamily="2" charset="2"/>
              </a:rPr>
              <a:t>eth0,</a:t>
            </a:r>
            <a:r>
              <a:rPr lang="zh-CN" altLang="en-US" sz="2000" dirty="0"/>
              <a:t>为什么原来的</a:t>
            </a:r>
            <a:r>
              <a:rPr lang="en-US" altLang="zh-CN" sz="2000" dirty="0"/>
              <a:t>eth0</a:t>
            </a:r>
            <a:r>
              <a:rPr lang="zh-CN" altLang="en-US" sz="2000" dirty="0"/>
              <a:t>会变成</a:t>
            </a:r>
            <a:r>
              <a:rPr lang="en-US" altLang="zh-CN" sz="2000" dirty="0"/>
              <a:t>eth1</a:t>
            </a:r>
            <a:r>
              <a:rPr lang="zh-CN" altLang="en-US" sz="2000" dirty="0"/>
              <a:t>？</a:t>
            </a:r>
          </a:p>
        </p:txBody>
      </p:sp>
    </p:spTree>
    <p:extLst>
      <p:ext uri="{BB962C8B-B14F-4D97-AF65-F5344CB8AC3E}">
        <p14:creationId xmlns:p14="http://schemas.microsoft.com/office/powerpoint/2010/main" val="11215959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网络配置</a:t>
            </a:r>
          </a:p>
        </p:txBody>
      </p:sp>
      <p:sp>
        <p:nvSpPr>
          <p:cNvPr id="3" name="内容占位符 2"/>
          <p:cNvSpPr>
            <a:spLocks noGrp="1"/>
          </p:cNvSpPr>
          <p:nvPr>
            <p:ph sz="quarter" idx="10"/>
          </p:nvPr>
        </p:nvSpPr>
        <p:spPr>
          <a:xfrm>
            <a:off x="467545" y="1052736"/>
            <a:ext cx="8064896" cy="3305520"/>
          </a:xfrm>
        </p:spPr>
        <p:txBody>
          <a:bodyPr/>
          <a:lstStyle/>
          <a:p>
            <a:r>
              <a:rPr lang="zh-CN" altLang="en-US" dirty="0"/>
              <a:t>为什么原来的</a:t>
            </a:r>
            <a:r>
              <a:rPr lang="en-US" altLang="zh-CN" dirty="0"/>
              <a:t>eth0</a:t>
            </a:r>
            <a:r>
              <a:rPr lang="zh-CN" altLang="en-US" dirty="0"/>
              <a:t>会变成</a:t>
            </a:r>
            <a:r>
              <a:rPr lang="en-US" altLang="zh-CN" dirty="0"/>
              <a:t>eth1</a:t>
            </a:r>
            <a:r>
              <a:rPr lang="zh-CN" altLang="en-US" dirty="0"/>
              <a:t>？</a:t>
            </a:r>
            <a:endParaRPr lang="en-US" altLang="zh-CN" dirty="0"/>
          </a:p>
          <a:p>
            <a:pPr>
              <a:buFont typeface="Wingdings" pitchFamily="2" charset="2"/>
              <a:buChar char="Ø"/>
            </a:pPr>
            <a:r>
              <a:rPr lang="zh-CN" altLang="en-US" sz="1800" dirty="0"/>
              <a:t>很多</a:t>
            </a:r>
            <a:r>
              <a:rPr lang="en-US" altLang="zh-CN" sz="1800" dirty="0"/>
              <a:t>Linux distribution</a:t>
            </a:r>
            <a:r>
              <a:rPr lang="zh-CN" altLang="en-US" sz="1800" dirty="0"/>
              <a:t>使用</a:t>
            </a:r>
            <a:r>
              <a:rPr lang="en-US" altLang="zh-CN" sz="1800" dirty="0" err="1"/>
              <a:t>udev</a:t>
            </a:r>
            <a:r>
              <a:rPr lang="zh-CN" altLang="en-US" sz="1800" dirty="0"/>
              <a:t>动态管理设备文件，并根据设备的信息对其进行持久化命名。</a:t>
            </a:r>
          </a:p>
          <a:p>
            <a:pPr>
              <a:buFont typeface="Wingdings" pitchFamily="2" charset="2"/>
              <a:buChar char="Ø"/>
            </a:pPr>
            <a:r>
              <a:rPr lang="en-US" altLang="zh-CN" sz="1800" dirty="0" err="1"/>
              <a:t>udev</a:t>
            </a:r>
            <a:r>
              <a:rPr lang="zh-CN" altLang="en-US" sz="1800" dirty="0"/>
              <a:t>会在系统引导的过程中识别网卡，将</a:t>
            </a:r>
            <a:r>
              <a:rPr lang="en-US" altLang="zh-CN" sz="1800" dirty="0" err="1"/>
              <a:t>mac</a:t>
            </a:r>
            <a:r>
              <a:rPr lang="zh-CN" altLang="en-US" sz="1800" dirty="0"/>
              <a:t>地址和网卡名称对应起来记录在</a:t>
            </a:r>
            <a:r>
              <a:rPr lang="en-US" altLang="zh-CN" sz="1800" dirty="0" err="1"/>
              <a:t>udev</a:t>
            </a:r>
            <a:r>
              <a:rPr lang="zh-CN" altLang="en-US" sz="1800" dirty="0"/>
              <a:t>的规则脚本中。而对于新的虚拟机，会自动为虚拟机的网卡生成</a:t>
            </a:r>
            <a:r>
              <a:rPr lang="en-US" altLang="zh-CN" sz="1800" dirty="0"/>
              <a:t>MAC</a:t>
            </a:r>
            <a:r>
              <a:rPr lang="zh-CN" altLang="en-US" sz="1800" dirty="0"/>
              <a:t>地址，当你克隆或者重装虚拟机软件时，由于你使用的是以前系统虚拟硬盘的信息，而该系统中已经有</a:t>
            </a:r>
            <a:r>
              <a:rPr lang="en-US" altLang="zh-CN" sz="1800" dirty="0"/>
              <a:t>eth0</a:t>
            </a:r>
            <a:r>
              <a:rPr lang="zh-CN" altLang="en-US" sz="1800" dirty="0"/>
              <a:t>的信息，对于这个新的网卡，</a:t>
            </a:r>
            <a:r>
              <a:rPr lang="en-US" altLang="zh-CN" sz="1800" dirty="0" err="1"/>
              <a:t>udev</a:t>
            </a:r>
            <a:r>
              <a:rPr lang="zh-CN" altLang="en-US" sz="1800" dirty="0"/>
              <a:t>会自动将其命名为</a:t>
            </a:r>
            <a:r>
              <a:rPr lang="en-US" altLang="zh-CN" sz="1800" dirty="0"/>
              <a:t>eth1 </a:t>
            </a:r>
            <a:r>
              <a:rPr lang="zh-CN" altLang="en-US" sz="1800" dirty="0"/>
              <a:t>（累加的原则），所以在你的系统启动后，你使用</a:t>
            </a:r>
            <a:r>
              <a:rPr lang="en-US" altLang="zh-CN" sz="1800" dirty="0" err="1"/>
              <a:t>ifconfig</a:t>
            </a:r>
            <a:r>
              <a:rPr lang="zh-CN" altLang="en-US" sz="1800" dirty="0"/>
              <a:t>看到的网卡名为</a:t>
            </a:r>
            <a:r>
              <a:rPr lang="en-US" altLang="zh-CN" sz="1800" dirty="0"/>
              <a:t>eth1</a:t>
            </a:r>
            <a:r>
              <a:rPr lang="zh-CN" altLang="en-US" sz="1800" dirty="0"/>
              <a:t>。</a:t>
            </a:r>
            <a:endParaRPr lang="zh-CN" altLang="en-US" dirty="0"/>
          </a:p>
        </p:txBody>
      </p:sp>
    </p:spTree>
    <p:extLst>
      <p:ext uri="{BB962C8B-B14F-4D97-AF65-F5344CB8AC3E}">
        <p14:creationId xmlns:p14="http://schemas.microsoft.com/office/powerpoint/2010/main" val="21665367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如何修改</a:t>
            </a:r>
            <a:r>
              <a:rPr lang="en-US" altLang="zh-CN" dirty="0"/>
              <a:t>eth1</a:t>
            </a:r>
            <a:r>
              <a:rPr lang="zh-CN" altLang="en-US" dirty="0"/>
              <a:t>为</a:t>
            </a:r>
            <a:r>
              <a:rPr lang="en-US" altLang="zh-CN" dirty="0"/>
              <a:t>eth0</a:t>
            </a:r>
            <a:endParaRPr lang="zh-CN" altLang="en-US" dirty="0"/>
          </a:p>
        </p:txBody>
      </p:sp>
      <p:sp>
        <p:nvSpPr>
          <p:cNvPr id="3" name="内容占位符 2"/>
          <p:cNvSpPr>
            <a:spLocks noGrp="1"/>
          </p:cNvSpPr>
          <p:nvPr>
            <p:ph sz="quarter" idx="10"/>
          </p:nvPr>
        </p:nvSpPr>
        <p:spPr>
          <a:xfrm>
            <a:off x="467545" y="1052736"/>
            <a:ext cx="8064896" cy="2449901"/>
          </a:xfrm>
        </p:spPr>
        <p:txBody>
          <a:bodyPr/>
          <a:lstStyle/>
          <a:p>
            <a:pPr>
              <a:buNone/>
            </a:pPr>
            <a:r>
              <a:rPr lang="en-US" altLang="zh-CN" sz="1800" dirty="0"/>
              <a:t>[</a:t>
            </a:r>
            <a:r>
              <a:rPr lang="en-US" altLang="zh-CN" sz="1800" dirty="0" err="1"/>
              <a:t>root@localhost</a:t>
            </a:r>
            <a:r>
              <a:rPr lang="en-US" altLang="zh-CN" sz="1800" dirty="0"/>
              <a:t> ~]# vim /etc/</a:t>
            </a:r>
            <a:r>
              <a:rPr lang="en-US" altLang="zh-CN" sz="1800" dirty="0" err="1"/>
              <a:t>udev</a:t>
            </a:r>
            <a:r>
              <a:rPr lang="en-US" altLang="zh-CN" sz="1800" dirty="0"/>
              <a:t>/</a:t>
            </a:r>
            <a:r>
              <a:rPr lang="en-US" altLang="zh-CN" sz="1800" dirty="0" err="1"/>
              <a:t>rules.d</a:t>
            </a:r>
            <a:r>
              <a:rPr lang="en-US" altLang="zh-CN" sz="1800" dirty="0"/>
              <a:t>/70-persistent-net.rules</a:t>
            </a:r>
            <a:endParaRPr lang="en-US" altLang="zh-CN" sz="1400" dirty="0"/>
          </a:p>
          <a:p>
            <a:pPr>
              <a:buNone/>
            </a:pPr>
            <a:r>
              <a:rPr lang="en-US" altLang="zh-CN" sz="1400" dirty="0"/>
              <a:t># PCI device 0x8086:0x100f (e1000)</a:t>
            </a:r>
          </a:p>
          <a:p>
            <a:pPr>
              <a:buNone/>
            </a:pPr>
            <a:r>
              <a:rPr lang="en-US" altLang="zh-CN" sz="1400" dirty="0"/>
              <a:t>SUBSYSTEM=="net", ACTION=="add", DRIVERS=="?*", ATTR{address}=="00:0c:29:0f:fe:1a", ATTR{type}=="1", KERNEL=="eth*", NAME="eth0"</a:t>
            </a:r>
          </a:p>
          <a:p>
            <a:pPr>
              <a:buNone/>
            </a:pPr>
            <a:endParaRPr lang="en-US" altLang="zh-CN" sz="1400" dirty="0"/>
          </a:p>
          <a:p>
            <a:pPr>
              <a:buNone/>
            </a:pPr>
            <a:r>
              <a:rPr lang="en-US" altLang="zh-CN" sz="1400" dirty="0"/>
              <a:t># PCI device 0x8086:0x100f (e1000)</a:t>
            </a:r>
          </a:p>
          <a:p>
            <a:pPr>
              <a:buNone/>
            </a:pPr>
            <a:r>
              <a:rPr lang="en-US" altLang="zh-CN" sz="1400" dirty="0"/>
              <a:t>SUBSYSTEM=="net", ACTION=="add", DRIVERS=="?*", ATTR{address}=="00:0c:29:5e:8b:43", ATTR{type}=="1", KERNEL=="eth*", NAME="eth1"</a:t>
            </a:r>
            <a:endParaRPr lang="zh-CN" altLang="en-US" sz="1400" dirty="0"/>
          </a:p>
        </p:txBody>
      </p:sp>
    </p:spTree>
    <p:extLst>
      <p:ext uri="{BB962C8B-B14F-4D97-AF65-F5344CB8AC3E}">
        <p14:creationId xmlns:p14="http://schemas.microsoft.com/office/powerpoint/2010/main" val="2346133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网络配置</a:t>
            </a:r>
          </a:p>
        </p:txBody>
      </p:sp>
      <p:sp>
        <p:nvSpPr>
          <p:cNvPr id="3" name="内容占位符 2"/>
          <p:cNvSpPr>
            <a:spLocks noGrp="1"/>
          </p:cNvSpPr>
          <p:nvPr>
            <p:ph sz="quarter" idx="10"/>
          </p:nvPr>
        </p:nvSpPr>
        <p:spPr>
          <a:xfrm>
            <a:off x="539552" y="973736"/>
            <a:ext cx="8064896" cy="4191917"/>
          </a:xfrm>
        </p:spPr>
        <p:txBody>
          <a:bodyPr/>
          <a:lstStyle/>
          <a:p>
            <a:r>
              <a:rPr lang="zh-CN" altLang="en-US" dirty="0"/>
              <a:t>如何把名字改回</a:t>
            </a:r>
            <a:r>
              <a:rPr lang="en-US" dirty="0"/>
              <a:t>eth0？</a:t>
            </a:r>
          </a:p>
          <a:p>
            <a:pPr>
              <a:buFont typeface="Wingdings" pitchFamily="2" charset="2"/>
              <a:buChar char="Ø"/>
            </a:pPr>
            <a:r>
              <a:rPr lang="en-US" altLang="zh-CN" sz="1800" dirty="0" err="1"/>
              <a:t>udev</a:t>
            </a:r>
            <a:r>
              <a:rPr lang="zh-CN" altLang="en-US" sz="1800" dirty="0"/>
              <a:t>记录网络规则的脚本为：</a:t>
            </a:r>
            <a:r>
              <a:rPr lang="en-US" altLang="zh-CN" sz="1800" dirty="0"/>
              <a:t>/etc/</a:t>
            </a:r>
            <a:r>
              <a:rPr lang="en-US" altLang="zh-CN" sz="1800" dirty="0" err="1"/>
              <a:t>udev</a:t>
            </a:r>
            <a:r>
              <a:rPr lang="en-US" altLang="zh-CN" sz="1800" dirty="0"/>
              <a:t>/</a:t>
            </a:r>
            <a:r>
              <a:rPr lang="en-US" altLang="zh-CN" sz="1800" dirty="0" err="1"/>
              <a:t>rules.d</a:t>
            </a:r>
            <a:r>
              <a:rPr lang="en-US" altLang="zh-CN" sz="1800" dirty="0"/>
              <a:t>/70-persistent-net.rules</a:t>
            </a:r>
          </a:p>
          <a:p>
            <a:pPr>
              <a:buFont typeface="Wingdings" pitchFamily="2" charset="2"/>
              <a:buChar char="Ø"/>
            </a:pPr>
            <a:r>
              <a:rPr lang="zh-CN" altLang="en-US" sz="1800" dirty="0"/>
              <a:t>打开该文件，这时你会发现，里面有</a:t>
            </a:r>
            <a:r>
              <a:rPr lang="en-US" altLang="zh-CN" sz="1800" dirty="0"/>
              <a:t>eth0</a:t>
            </a:r>
            <a:r>
              <a:rPr lang="zh-CN" altLang="en-US" sz="1800" dirty="0"/>
              <a:t>，</a:t>
            </a:r>
            <a:r>
              <a:rPr lang="en-US" altLang="zh-CN" sz="1800" dirty="0"/>
              <a:t>eth1 </a:t>
            </a:r>
            <a:r>
              <a:rPr lang="zh-CN" altLang="en-US" sz="1800" dirty="0"/>
              <a:t>这两个网卡的信息，但实际上你</a:t>
            </a:r>
            <a:r>
              <a:rPr lang="en-US" altLang="zh-CN" sz="1800" dirty="0" err="1"/>
              <a:t>ifconfig</a:t>
            </a:r>
            <a:r>
              <a:rPr lang="zh-CN" altLang="en-US" sz="1800" dirty="0"/>
              <a:t>时只能发现</a:t>
            </a:r>
            <a:r>
              <a:rPr lang="en-US" altLang="zh-CN" sz="1800" dirty="0"/>
              <a:t>eth1</a:t>
            </a:r>
            <a:r>
              <a:rPr lang="zh-CN" altLang="en-US" sz="1800" dirty="0"/>
              <a:t>这一个网卡的信息，这时因为</a:t>
            </a:r>
            <a:r>
              <a:rPr lang="en-US" altLang="zh-CN" sz="1800" dirty="0"/>
              <a:t>eth0</a:t>
            </a:r>
            <a:r>
              <a:rPr lang="zh-CN" altLang="en-US" sz="1800" dirty="0"/>
              <a:t>根本就不存在。将其中</a:t>
            </a:r>
            <a:r>
              <a:rPr lang="en-US" altLang="zh-CN" sz="1800" dirty="0"/>
              <a:t>eth0 </a:t>
            </a:r>
            <a:r>
              <a:rPr lang="zh-CN" altLang="en-US" sz="1800" dirty="0"/>
              <a:t>的信息删掉，并将</a:t>
            </a:r>
            <a:r>
              <a:rPr lang="en-US" altLang="zh-CN" sz="1800" dirty="0"/>
              <a:t>eth1</a:t>
            </a:r>
            <a:r>
              <a:rPr lang="zh-CN" altLang="en-US" sz="1800" dirty="0"/>
              <a:t>这行信息中的设备名改为</a:t>
            </a:r>
            <a:r>
              <a:rPr lang="en-US" altLang="zh-CN" sz="1800" dirty="0"/>
              <a:t>eth0</a:t>
            </a:r>
            <a:r>
              <a:rPr lang="zh-CN" altLang="en-US" sz="1800" dirty="0"/>
              <a:t>，重启系统，你看到的网卡就是</a:t>
            </a:r>
            <a:r>
              <a:rPr lang="en-US" altLang="zh-CN" sz="1800" dirty="0"/>
              <a:t>eth0</a:t>
            </a:r>
            <a:r>
              <a:rPr lang="zh-CN" altLang="en-US" sz="1800" dirty="0"/>
              <a:t>了，或者删掉其中所有的信息重启系统</a:t>
            </a:r>
            <a:r>
              <a:rPr lang="en-US" altLang="zh-CN" sz="1800" dirty="0" err="1"/>
              <a:t>udev</a:t>
            </a:r>
            <a:r>
              <a:rPr lang="zh-CN" altLang="en-US" sz="1800" dirty="0"/>
              <a:t>会帮你发现新的设备的。</a:t>
            </a:r>
            <a:endParaRPr lang="en-US" altLang="zh-CN" sz="1800" dirty="0"/>
          </a:p>
          <a:p>
            <a:pPr lvl="1">
              <a:buNone/>
            </a:pPr>
            <a:r>
              <a:rPr lang="en-US" altLang="zh-CN" sz="1800" dirty="0"/>
              <a:t>[</a:t>
            </a:r>
            <a:r>
              <a:rPr lang="en-US" altLang="zh-CN" sz="1800" dirty="0" err="1"/>
              <a:t>root@localhost</a:t>
            </a:r>
            <a:r>
              <a:rPr lang="en-US" altLang="zh-CN" sz="1800" dirty="0"/>
              <a:t> ~]# vim /</a:t>
            </a:r>
            <a:r>
              <a:rPr lang="en-US" altLang="zh-CN" sz="1800" dirty="0" err="1"/>
              <a:t>etc</a:t>
            </a:r>
            <a:r>
              <a:rPr lang="en-US" altLang="zh-CN" sz="1800" dirty="0"/>
              <a:t>/</a:t>
            </a:r>
            <a:r>
              <a:rPr lang="en-US" altLang="zh-CN" sz="1800" dirty="0" err="1"/>
              <a:t>sysconfig</a:t>
            </a:r>
            <a:r>
              <a:rPr lang="en-US" altLang="zh-CN" sz="1800" dirty="0"/>
              <a:t>/network-scripts/ifcfg-eth0</a:t>
            </a:r>
          </a:p>
          <a:p>
            <a:pPr lvl="1">
              <a:buNone/>
            </a:pPr>
            <a:r>
              <a:rPr lang="en-US" altLang="zh-CN" sz="1800" dirty="0"/>
              <a:t>[</a:t>
            </a:r>
            <a:r>
              <a:rPr lang="en-US" altLang="zh-CN" sz="1800" dirty="0" err="1"/>
              <a:t>root@localhost</a:t>
            </a:r>
            <a:r>
              <a:rPr lang="en-US" altLang="zh-CN" sz="1800" dirty="0"/>
              <a:t> ~]# service network restart</a:t>
            </a:r>
          </a:p>
          <a:p>
            <a:pPr lvl="1">
              <a:buNone/>
            </a:pPr>
            <a:r>
              <a:rPr lang="zh-CN" altLang="en-US" sz="1800" dirty="0"/>
              <a:t>也等于：</a:t>
            </a:r>
            <a:r>
              <a:rPr lang="en-US" altLang="zh-CN" sz="1800" dirty="0"/>
              <a:t>service network stop</a:t>
            </a:r>
          </a:p>
          <a:p>
            <a:pPr lvl="1">
              <a:buNone/>
            </a:pPr>
            <a:r>
              <a:rPr lang="en-US" altLang="zh-CN" sz="1800" dirty="0"/>
              <a:t>	             service network start</a:t>
            </a:r>
            <a:endParaRPr lang="zh-CN" altLang="en-US" sz="1800" dirty="0"/>
          </a:p>
        </p:txBody>
      </p:sp>
    </p:spTree>
    <p:extLst>
      <p:ext uri="{BB962C8B-B14F-4D97-AF65-F5344CB8AC3E}">
        <p14:creationId xmlns:p14="http://schemas.microsoft.com/office/powerpoint/2010/main" val="42945707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网络配置</a:t>
            </a:r>
          </a:p>
        </p:txBody>
      </p:sp>
      <p:sp>
        <p:nvSpPr>
          <p:cNvPr id="3" name="内容占位符 2"/>
          <p:cNvSpPr>
            <a:spLocks noGrp="1"/>
          </p:cNvSpPr>
          <p:nvPr>
            <p:ph sz="quarter" idx="10"/>
          </p:nvPr>
        </p:nvSpPr>
        <p:spPr>
          <a:xfrm>
            <a:off x="467545" y="1052736"/>
            <a:ext cx="8064896" cy="4376583"/>
          </a:xfrm>
        </p:spPr>
        <p:txBody>
          <a:bodyPr/>
          <a:lstStyle/>
          <a:p>
            <a:r>
              <a:rPr lang="zh-CN" altLang="en-US" dirty="0"/>
              <a:t>虚拟机的几种连接方式</a:t>
            </a:r>
            <a:endParaRPr lang="en-US" altLang="zh-CN" dirty="0"/>
          </a:p>
          <a:p>
            <a:pPr>
              <a:buFont typeface="Wingdings" pitchFamily="2" charset="2"/>
              <a:buChar char="Ø"/>
            </a:pPr>
            <a:r>
              <a:rPr lang="en-US" altLang="zh-CN" sz="1800" dirty="0"/>
              <a:t>1.NAT</a:t>
            </a:r>
            <a:r>
              <a:rPr lang="zh-CN" altLang="en-US" sz="1800" dirty="0"/>
              <a:t>即为网络地址转换，通常它的名称为</a:t>
            </a:r>
            <a:r>
              <a:rPr lang="en-US" altLang="zh-CN" sz="1800" dirty="0"/>
              <a:t>VMnet8</a:t>
            </a:r>
            <a:r>
              <a:rPr lang="zh-CN" altLang="en-US" sz="1800" dirty="0"/>
              <a:t>，通过</a:t>
            </a:r>
            <a:r>
              <a:rPr lang="en-US" altLang="zh-CN" sz="1800" dirty="0" err="1"/>
              <a:t>nat</a:t>
            </a:r>
            <a:r>
              <a:rPr lang="zh-CN" altLang="en-US" sz="1800" dirty="0"/>
              <a:t>的连接方式可以使得虚拟机和真实机的网卡在不同的网段中，从而实现联网。</a:t>
            </a:r>
          </a:p>
          <a:p>
            <a:pPr>
              <a:buFont typeface="Wingdings" pitchFamily="2" charset="2"/>
              <a:buChar char="Ø"/>
            </a:pPr>
            <a:r>
              <a:rPr lang="en-US" altLang="zh-CN" sz="1800" dirty="0"/>
              <a:t>2.bridge</a:t>
            </a:r>
            <a:r>
              <a:rPr lang="zh-CN" altLang="en-US" sz="1800" dirty="0"/>
              <a:t>即为桥接</a:t>
            </a:r>
            <a:r>
              <a:rPr lang="en-US" altLang="zh-CN" sz="1800" dirty="0"/>
              <a:t>,</a:t>
            </a:r>
            <a:r>
              <a:rPr lang="zh-CN" altLang="en-US" sz="1800" dirty="0"/>
              <a:t>通常它的名称为</a:t>
            </a:r>
            <a:r>
              <a:rPr lang="en-US" altLang="zh-CN" sz="1800" dirty="0"/>
              <a:t>VMnet0</a:t>
            </a:r>
            <a:r>
              <a:rPr lang="zh-CN" altLang="en-US" sz="1800" dirty="0"/>
              <a:t>，使用桥接的方式使得自己的虚拟机和自己的真实机网卡在同一个网段，从而实现联网。</a:t>
            </a:r>
          </a:p>
          <a:p>
            <a:pPr>
              <a:buFont typeface="Wingdings" pitchFamily="2" charset="2"/>
              <a:buChar char="Ø"/>
            </a:pPr>
            <a:r>
              <a:rPr lang="en-US" altLang="zh-CN" sz="1800" dirty="0"/>
              <a:t>3.host-only</a:t>
            </a:r>
            <a:r>
              <a:rPr lang="zh-CN" altLang="en-US" sz="1800" dirty="0"/>
              <a:t>即为仅主机，通常它的名称是</a:t>
            </a:r>
            <a:r>
              <a:rPr lang="en-US" altLang="zh-CN" sz="1800" dirty="0"/>
              <a:t>VMnet1</a:t>
            </a:r>
            <a:r>
              <a:rPr lang="zh-CN" altLang="en-US" sz="1800" dirty="0"/>
              <a:t>，使用</a:t>
            </a:r>
            <a:r>
              <a:rPr lang="en-US" altLang="zh-CN" sz="1800" dirty="0"/>
              <a:t>host-only</a:t>
            </a:r>
            <a:r>
              <a:rPr lang="zh-CN" altLang="en-US" sz="1800" dirty="0"/>
              <a:t>的方式是不能和外界通信的，只能够和本机的物理网卡通信。</a:t>
            </a:r>
            <a:endParaRPr lang="en-US" altLang="zh-CN" sz="1800" dirty="0"/>
          </a:p>
          <a:p>
            <a:pPr marL="342900" lvl="1" indent="-342900">
              <a:buFont typeface="Wingdings" pitchFamily="2" charset="2"/>
              <a:buChar char="Ø"/>
            </a:pPr>
            <a:r>
              <a:rPr lang="zh-CN" altLang="en-US" sz="1800" dirty="0"/>
              <a:t>修改网络链接方式后，记得执行以下命令：</a:t>
            </a:r>
            <a:endParaRPr lang="en-US" altLang="zh-CN" sz="1800" dirty="0"/>
          </a:p>
          <a:p>
            <a:pPr marL="0" lvl="1" indent="0">
              <a:buNone/>
            </a:pPr>
            <a:r>
              <a:rPr lang="en-US" altLang="zh-CN" sz="1800" dirty="0"/>
              <a:t>     [</a:t>
            </a:r>
            <a:r>
              <a:rPr lang="en-US" altLang="zh-CN" sz="1800" dirty="0" err="1"/>
              <a:t>root@localhost</a:t>
            </a:r>
            <a:r>
              <a:rPr lang="en-US" altLang="zh-CN" sz="1800" dirty="0"/>
              <a:t> ~]# service network restart/status/start/stop</a:t>
            </a:r>
            <a:endParaRPr lang="zh-CN" altLang="en-US" sz="1800" dirty="0"/>
          </a:p>
          <a:p>
            <a:pPr>
              <a:buFont typeface="Wingdings" pitchFamily="2" charset="2"/>
              <a:buChar char="Ø"/>
            </a:pPr>
            <a:endParaRPr lang="zh-CN" altLang="en-US" sz="1800" b="1" dirty="0"/>
          </a:p>
          <a:p>
            <a:endParaRPr lang="zh-CN" altLang="en-US" dirty="0"/>
          </a:p>
        </p:txBody>
      </p:sp>
    </p:spTree>
    <p:extLst>
      <p:ext uri="{BB962C8B-B14F-4D97-AF65-F5344CB8AC3E}">
        <p14:creationId xmlns:p14="http://schemas.microsoft.com/office/powerpoint/2010/main" val="17199548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网络操作</a:t>
            </a:r>
          </a:p>
        </p:txBody>
      </p:sp>
      <p:sp>
        <p:nvSpPr>
          <p:cNvPr id="3" name="内容占位符 2"/>
          <p:cNvSpPr>
            <a:spLocks noGrp="1"/>
          </p:cNvSpPr>
          <p:nvPr>
            <p:ph sz="quarter" idx="10"/>
          </p:nvPr>
        </p:nvSpPr>
        <p:spPr>
          <a:xfrm>
            <a:off x="467545" y="1052736"/>
            <a:ext cx="8064896" cy="2800767"/>
          </a:xfrm>
        </p:spPr>
        <p:txBody>
          <a:bodyPr/>
          <a:lstStyle/>
          <a:p>
            <a:r>
              <a:rPr lang="zh-CN" altLang="en-US" dirty="0"/>
              <a:t>通过主机名查看</a:t>
            </a:r>
            <a:r>
              <a:rPr lang="en-US" altLang="zh-CN" dirty="0"/>
              <a:t>IP</a:t>
            </a:r>
          </a:p>
          <a:p>
            <a:pPr marL="400050" lvl="1" indent="0">
              <a:buNone/>
            </a:pPr>
            <a:r>
              <a:rPr lang="en-US" altLang="zh-CN" dirty="0"/>
              <a:t> [</a:t>
            </a:r>
            <a:r>
              <a:rPr lang="en-US" altLang="zh-CN" dirty="0" err="1"/>
              <a:t>root@localhost</a:t>
            </a:r>
            <a:r>
              <a:rPr lang="en-US" altLang="zh-CN" dirty="0"/>
              <a:t> ~]# host www.tedu.cn </a:t>
            </a:r>
          </a:p>
          <a:p>
            <a:r>
              <a:rPr lang="zh-CN" altLang="en-US" dirty="0"/>
              <a:t>远程管理  </a:t>
            </a:r>
            <a:r>
              <a:rPr lang="en-US" altLang="zh-CN" dirty="0"/>
              <a:t>70-&gt;71</a:t>
            </a:r>
          </a:p>
          <a:p>
            <a:pPr>
              <a:buFont typeface="Wingdings" pitchFamily="2" charset="2"/>
              <a:buChar char="Ø"/>
            </a:pPr>
            <a:r>
              <a:rPr lang="en-US" altLang="zh-CN" sz="2000" dirty="0"/>
              <a:t>#</a:t>
            </a:r>
            <a:r>
              <a:rPr lang="en-US" altLang="zh-CN" sz="2000" dirty="0" err="1"/>
              <a:t>scp</a:t>
            </a:r>
            <a:r>
              <a:rPr lang="en-US" altLang="zh-CN" sz="2000" dirty="0"/>
              <a:t> –r  /home/demo  root@</a:t>
            </a:r>
            <a:r>
              <a:rPr lang="zh-CN" altLang="en-US" sz="2000" dirty="0"/>
              <a:t>服务器</a:t>
            </a:r>
            <a:r>
              <a:rPr lang="en-US" altLang="zh-CN" sz="2000" dirty="0"/>
              <a:t>IP:/root  </a:t>
            </a:r>
            <a:r>
              <a:rPr lang="zh-CN" altLang="en-US" sz="2000" dirty="0"/>
              <a:t>将本地的</a:t>
            </a:r>
            <a:r>
              <a:rPr lang="en-US" altLang="zh-CN" sz="2000" dirty="0"/>
              <a:t>demo</a:t>
            </a:r>
            <a:r>
              <a:rPr lang="zh-CN" altLang="en-US" sz="2000" dirty="0"/>
              <a:t>目录拷贝到服务器</a:t>
            </a:r>
            <a:r>
              <a:rPr lang="en-US" altLang="zh-CN" sz="2000" dirty="0"/>
              <a:t>IP</a:t>
            </a:r>
            <a:r>
              <a:rPr lang="zh-CN" altLang="en-US" sz="2000" dirty="0"/>
              <a:t>的</a:t>
            </a:r>
            <a:r>
              <a:rPr lang="en-US" altLang="zh-CN" sz="2000" dirty="0"/>
              <a:t>/root</a:t>
            </a:r>
            <a:r>
              <a:rPr lang="zh-CN" altLang="en-US" sz="2000" dirty="0"/>
              <a:t>目录下</a:t>
            </a:r>
          </a:p>
          <a:p>
            <a:pPr>
              <a:buFont typeface="Wingdings" pitchFamily="2" charset="2"/>
              <a:buChar char="Ø"/>
            </a:pPr>
            <a:r>
              <a:rPr lang="en-US" altLang="zh-CN" sz="2000" dirty="0"/>
              <a:t>#</a:t>
            </a:r>
            <a:r>
              <a:rPr lang="en-US" altLang="zh-CN" sz="2000" dirty="0" err="1"/>
              <a:t>ssh</a:t>
            </a:r>
            <a:r>
              <a:rPr lang="en-US" altLang="zh-CN" sz="2000" dirty="0"/>
              <a:t>  </a:t>
            </a:r>
            <a:r>
              <a:rPr lang="zh-CN" altLang="en-US" sz="2000" dirty="0"/>
              <a:t>用户名</a:t>
            </a:r>
            <a:r>
              <a:rPr lang="en-US" altLang="zh-CN" sz="2000" dirty="0"/>
              <a:t>@</a:t>
            </a:r>
            <a:r>
              <a:rPr lang="zh-CN" altLang="en-US" sz="2000" dirty="0"/>
              <a:t>服务器</a:t>
            </a:r>
            <a:r>
              <a:rPr lang="en-US" altLang="zh-CN" sz="2000" dirty="0"/>
              <a:t>IP     </a:t>
            </a:r>
            <a:r>
              <a:rPr lang="zh-CN" altLang="en-US" sz="2000" dirty="0"/>
              <a:t>从本机中登录远程服务器</a:t>
            </a:r>
            <a:endParaRPr lang="en-US" altLang="zh-CN" sz="2000" dirty="0"/>
          </a:p>
        </p:txBody>
      </p:sp>
    </p:spTree>
    <p:extLst>
      <p:ext uri="{BB962C8B-B14F-4D97-AF65-F5344CB8AC3E}">
        <p14:creationId xmlns:p14="http://schemas.microsoft.com/office/powerpoint/2010/main" val="31683852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网络操作</a:t>
            </a:r>
          </a:p>
        </p:txBody>
      </p:sp>
      <p:sp>
        <p:nvSpPr>
          <p:cNvPr id="3" name="内容占位符 2"/>
          <p:cNvSpPr>
            <a:spLocks noGrp="1"/>
          </p:cNvSpPr>
          <p:nvPr>
            <p:ph sz="quarter" idx="10"/>
          </p:nvPr>
        </p:nvSpPr>
        <p:spPr>
          <a:xfrm>
            <a:off x="467545" y="1052736"/>
            <a:ext cx="8064896" cy="2135969"/>
          </a:xfrm>
        </p:spPr>
        <p:txBody>
          <a:bodyPr/>
          <a:lstStyle/>
          <a:p>
            <a:r>
              <a:rPr lang="zh-CN" altLang="en-US" dirty="0"/>
              <a:t>远程管理练习</a:t>
            </a:r>
            <a:endParaRPr lang="en-US" altLang="zh-CN" dirty="0"/>
          </a:p>
          <a:p>
            <a:pPr>
              <a:buFont typeface="Wingdings" pitchFamily="2" charset="2"/>
              <a:buChar char="Ø"/>
            </a:pPr>
            <a:r>
              <a:rPr lang="zh-CN" altLang="en-US" sz="2000" dirty="0"/>
              <a:t>将本地的</a:t>
            </a:r>
            <a:r>
              <a:rPr lang="en-US" altLang="zh-CN" sz="2000" dirty="0"/>
              <a:t>/root</a:t>
            </a:r>
            <a:r>
              <a:rPr lang="zh-CN" altLang="en-US" sz="2000" dirty="0"/>
              <a:t>目录下的</a:t>
            </a:r>
            <a:r>
              <a:rPr lang="de-DE" altLang="zh-CN" sz="2000" dirty="0"/>
              <a:t>erlang-solutions-1.0-1.noarch.rpm</a:t>
            </a:r>
            <a:r>
              <a:rPr lang="zh-CN" altLang="en-US" sz="2000" dirty="0"/>
              <a:t>拷贝到</a:t>
            </a:r>
            <a:r>
              <a:rPr lang="de-DE" altLang="zh-CN" sz="2000" dirty="0"/>
              <a:t>192.168.93.129</a:t>
            </a:r>
            <a:r>
              <a:rPr lang="zh-CN" altLang="en-US" sz="2000" dirty="0"/>
              <a:t>的</a:t>
            </a:r>
            <a:r>
              <a:rPr lang="en-US" altLang="zh-CN" sz="2000" dirty="0"/>
              <a:t>/root</a:t>
            </a:r>
            <a:r>
              <a:rPr lang="zh-CN" altLang="en-US" sz="2000" dirty="0"/>
              <a:t>目录下</a:t>
            </a:r>
            <a:endParaRPr lang="en-US" altLang="zh-CN" sz="2000" dirty="0"/>
          </a:p>
          <a:p>
            <a:pPr>
              <a:buNone/>
            </a:pPr>
            <a:r>
              <a:rPr lang="de-DE" altLang="zh-CN" sz="1800" dirty="0"/>
              <a:t>[root@localhost ~]# scp /root/erlang-solutions-1.0-1.noarch.rpm root@192.168.93.129:/root</a:t>
            </a:r>
            <a:endParaRPr lang="zh-CN" altLang="en-US" sz="1800" dirty="0"/>
          </a:p>
        </p:txBody>
      </p:sp>
    </p:spTree>
    <p:extLst>
      <p:ext uri="{BB962C8B-B14F-4D97-AF65-F5344CB8AC3E}">
        <p14:creationId xmlns:p14="http://schemas.microsoft.com/office/powerpoint/2010/main" val="2706429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网络操作</a:t>
            </a:r>
          </a:p>
        </p:txBody>
      </p:sp>
      <p:sp>
        <p:nvSpPr>
          <p:cNvPr id="3" name="内容占位符 2"/>
          <p:cNvSpPr>
            <a:spLocks noGrp="1"/>
          </p:cNvSpPr>
          <p:nvPr>
            <p:ph sz="quarter" idx="10"/>
          </p:nvPr>
        </p:nvSpPr>
        <p:spPr>
          <a:xfrm>
            <a:off x="467545" y="1052736"/>
            <a:ext cx="8064896" cy="3317831"/>
          </a:xfrm>
        </p:spPr>
        <p:txBody>
          <a:bodyPr/>
          <a:lstStyle/>
          <a:p>
            <a:r>
              <a:rPr lang="zh-CN" altLang="en-US" dirty="0"/>
              <a:t>远程管理练习</a:t>
            </a:r>
            <a:endParaRPr lang="en-US" altLang="zh-CN" dirty="0"/>
          </a:p>
          <a:p>
            <a:pPr>
              <a:buFont typeface="Wingdings" pitchFamily="2" charset="2"/>
              <a:buChar char="Ø"/>
            </a:pPr>
            <a:r>
              <a:rPr lang="zh-CN" altLang="en-US" sz="2000" dirty="0"/>
              <a:t>从当前虚拟机（</a:t>
            </a:r>
            <a:r>
              <a:rPr lang="en-US" altLang="zh-CN" sz="2000" dirty="0"/>
              <a:t>61</a:t>
            </a:r>
            <a:r>
              <a:rPr lang="zh-CN" altLang="en-US" sz="2000" dirty="0"/>
              <a:t>）中</a:t>
            </a:r>
            <a:r>
              <a:rPr lang="en-US" altLang="zh-CN" sz="2000" dirty="0" err="1"/>
              <a:t>ssh</a:t>
            </a:r>
            <a:r>
              <a:rPr lang="zh-CN" altLang="en-US" sz="2000" dirty="0"/>
              <a:t>到</a:t>
            </a:r>
            <a:r>
              <a:rPr lang="en-US" altLang="zh-CN" sz="2000" dirty="0"/>
              <a:t>192.168.80.62</a:t>
            </a:r>
            <a:r>
              <a:rPr lang="zh-CN" altLang="en-US" sz="2000" dirty="0"/>
              <a:t>中，创建一个文件，查看；退出后再次查看。</a:t>
            </a:r>
            <a:endParaRPr lang="en-US" altLang="zh-CN" sz="2000" dirty="0"/>
          </a:p>
          <a:p>
            <a:pPr lvl="1">
              <a:buNone/>
            </a:pPr>
            <a:r>
              <a:rPr lang="en-US" altLang="zh-CN" sz="1800" dirty="0"/>
              <a:t>[</a:t>
            </a:r>
            <a:r>
              <a:rPr lang="en-US" altLang="zh-CN" sz="1800" dirty="0" err="1"/>
              <a:t>root@localhost</a:t>
            </a:r>
            <a:r>
              <a:rPr lang="en-US" altLang="zh-CN" sz="1800" dirty="0"/>
              <a:t> ~]#</a:t>
            </a:r>
            <a:r>
              <a:rPr lang="en-US" altLang="zh-CN" sz="1800" dirty="0" err="1"/>
              <a:t>ssh</a:t>
            </a:r>
            <a:r>
              <a:rPr lang="en-US" altLang="zh-CN" sz="1800" dirty="0"/>
              <a:t>  root@192.168.80.62</a:t>
            </a:r>
          </a:p>
          <a:p>
            <a:pPr lvl="1">
              <a:buNone/>
            </a:pPr>
            <a:r>
              <a:rPr lang="en-US" altLang="zh-CN" sz="1800" dirty="0">
                <a:solidFill>
                  <a:prstClr val="white"/>
                </a:solidFill>
              </a:rPr>
              <a:t>[</a:t>
            </a:r>
            <a:r>
              <a:rPr lang="en-US" altLang="zh-CN" sz="1800" dirty="0" err="1">
                <a:solidFill>
                  <a:prstClr val="white"/>
                </a:solidFill>
              </a:rPr>
              <a:t>root@localhost</a:t>
            </a:r>
            <a:r>
              <a:rPr lang="en-US" altLang="zh-CN" sz="1800" dirty="0">
                <a:solidFill>
                  <a:prstClr val="white"/>
                </a:solidFill>
              </a:rPr>
              <a:t> ~]#touch  61dcyy</a:t>
            </a:r>
          </a:p>
          <a:p>
            <a:pPr lvl="1">
              <a:buNone/>
            </a:pPr>
            <a:r>
              <a:rPr lang="en-US" altLang="zh-CN" sz="1800" dirty="0">
                <a:solidFill>
                  <a:prstClr val="white"/>
                </a:solidFill>
              </a:rPr>
              <a:t>[</a:t>
            </a:r>
            <a:r>
              <a:rPr lang="en-US" altLang="zh-CN" sz="1800" dirty="0" err="1">
                <a:solidFill>
                  <a:prstClr val="white"/>
                </a:solidFill>
              </a:rPr>
              <a:t>root@localhost</a:t>
            </a:r>
            <a:r>
              <a:rPr lang="en-US" altLang="zh-CN" sz="1800" dirty="0">
                <a:solidFill>
                  <a:prstClr val="white"/>
                </a:solidFill>
              </a:rPr>
              <a:t> ~]#</a:t>
            </a:r>
            <a:r>
              <a:rPr lang="en-US" altLang="zh-CN" sz="1800" dirty="0" err="1">
                <a:solidFill>
                  <a:prstClr val="white"/>
                </a:solidFill>
              </a:rPr>
              <a:t>ls</a:t>
            </a:r>
            <a:endParaRPr lang="en-US" altLang="zh-CN" sz="1800" dirty="0">
              <a:solidFill>
                <a:prstClr val="white"/>
              </a:solidFill>
            </a:endParaRPr>
          </a:p>
          <a:p>
            <a:pPr lvl="1">
              <a:buNone/>
            </a:pPr>
            <a:r>
              <a:rPr lang="en-US" altLang="zh-CN" sz="1800" dirty="0">
                <a:solidFill>
                  <a:prstClr val="white"/>
                </a:solidFill>
              </a:rPr>
              <a:t>[</a:t>
            </a:r>
            <a:r>
              <a:rPr lang="en-US" altLang="zh-CN" sz="1800" dirty="0" err="1">
                <a:solidFill>
                  <a:prstClr val="white"/>
                </a:solidFill>
              </a:rPr>
              <a:t>root@localhost</a:t>
            </a:r>
            <a:r>
              <a:rPr lang="en-US" altLang="zh-CN" sz="1800" dirty="0">
                <a:solidFill>
                  <a:prstClr val="white"/>
                </a:solidFill>
              </a:rPr>
              <a:t> ~]#logout</a:t>
            </a:r>
          </a:p>
          <a:p>
            <a:pPr lvl="1">
              <a:buNone/>
            </a:pPr>
            <a:r>
              <a:rPr lang="en-US" altLang="zh-CN" sz="1800" dirty="0"/>
              <a:t>[</a:t>
            </a:r>
            <a:r>
              <a:rPr lang="en-US" altLang="zh-CN" sz="1800" dirty="0" err="1"/>
              <a:t>root@localhost</a:t>
            </a:r>
            <a:r>
              <a:rPr lang="en-US" altLang="zh-CN" sz="1800" dirty="0"/>
              <a:t> ~]#ls</a:t>
            </a:r>
          </a:p>
        </p:txBody>
      </p:sp>
      <p:sp>
        <p:nvSpPr>
          <p:cNvPr id="4" name="爆炸形 1 3"/>
          <p:cNvSpPr/>
          <p:nvPr/>
        </p:nvSpPr>
        <p:spPr>
          <a:xfrm>
            <a:off x="2714612" y="3929066"/>
            <a:ext cx="5786478" cy="2643206"/>
          </a:xfrm>
          <a:prstGeom prst="irregularSeal1">
            <a:avLst/>
          </a:prstGeom>
          <a:solidFill>
            <a:srgbClr val="68FA2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微软雅黑" panose="020B0503020204020204" pitchFamily="34" charset="-122"/>
                <a:ea typeface="微软雅黑" panose="020B0503020204020204" pitchFamily="34" charset="-122"/>
              </a:rPr>
              <a:t>在服务器上每次</a:t>
            </a:r>
            <a:r>
              <a:rPr lang="en-US" altLang="zh-CN" sz="2000" b="1" dirty="0" err="1">
                <a:solidFill>
                  <a:srgbClr val="FF0000"/>
                </a:solidFill>
                <a:latin typeface="微软雅黑" panose="020B0503020204020204" pitchFamily="34" charset="-122"/>
                <a:ea typeface="微软雅黑" panose="020B0503020204020204" pitchFamily="34" charset="-122"/>
              </a:rPr>
              <a:t>ssh</a:t>
            </a:r>
            <a:r>
              <a:rPr lang="zh-CN" altLang="en-US" sz="2000" b="1" dirty="0">
                <a:solidFill>
                  <a:srgbClr val="FF0000"/>
                </a:solidFill>
                <a:latin typeface="微软雅黑" panose="020B0503020204020204" pitchFamily="34" charset="-122"/>
                <a:ea typeface="微软雅黑" panose="020B0503020204020204" pitchFamily="34" charset="-122"/>
              </a:rPr>
              <a:t>别的服务器都需要输入密码，如果解决这种麻烦的操作？</a:t>
            </a:r>
          </a:p>
        </p:txBody>
      </p:sp>
    </p:spTree>
    <p:extLst>
      <p:ext uri="{BB962C8B-B14F-4D97-AF65-F5344CB8AC3E}">
        <p14:creationId xmlns:p14="http://schemas.microsoft.com/office/powerpoint/2010/main" val="41258296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SSH</a:t>
            </a:r>
            <a:r>
              <a:rPr lang="zh-CN" altLang="en-US" dirty="0"/>
              <a:t>远程免密登录</a:t>
            </a:r>
            <a:r>
              <a:rPr lang="en-US" altLang="zh-CN" dirty="0"/>
              <a:t>!!!</a:t>
            </a:r>
            <a:endParaRPr lang="zh-CN" altLang="en-US" dirty="0"/>
          </a:p>
        </p:txBody>
      </p:sp>
      <p:sp>
        <p:nvSpPr>
          <p:cNvPr id="3" name="内容占位符 2"/>
          <p:cNvSpPr>
            <a:spLocks noGrp="1"/>
          </p:cNvSpPr>
          <p:nvPr>
            <p:ph sz="quarter" idx="10"/>
          </p:nvPr>
        </p:nvSpPr>
        <p:spPr>
          <a:xfrm>
            <a:off x="467545" y="1052736"/>
            <a:ext cx="8064896" cy="2436949"/>
          </a:xfrm>
        </p:spPr>
        <p:txBody>
          <a:bodyPr/>
          <a:lstStyle/>
          <a:p>
            <a:r>
              <a:rPr lang="en-US" altLang="zh-CN" dirty="0"/>
              <a:t>SSH</a:t>
            </a:r>
            <a:r>
              <a:rPr lang="zh-CN" altLang="en-US" dirty="0"/>
              <a:t>最常用的</a:t>
            </a:r>
            <a:r>
              <a:rPr lang="en-US" altLang="zh-CN" dirty="0"/>
              <a:t>Linux</a:t>
            </a:r>
            <a:r>
              <a:rPr lang="zh-CN" altLang="en-US" dirty="0"/>
              <a:t>远程登录工具</a:t>
            </a:r>
          </a:p>
          <a:p>
            <a:pPr lvl="1">
              <a:buNone/>
            </a:pPr>
            <a:r>
              <a:rPr lang="en-US" altLang="zh-CN" sz="2000" dirty="0"/>
              <a:t>– </a:t>
            </a:r>
            <a:r>
              <a:rPr lang="zh-CN" altLang="en-US" sz="2000" dirty="0"/>
              <a:t>免密码登录设置（在集群管理等场景会经常使用到）</a:t>
            </a:r>
          </a:p>
          <a:p>
            <a:pPr>
              <a:buFont typeface="Wingdings" pitchFamily="2" charset="2"/>
              <a:buChar char="Ø"/>
            </a:pPr>
            <a:r>
              <a:rPr lang="zh-CN" altLang="en-US" dirty="0"/>
              <a:t>先说</a:t>
            </a:r>
            <a:r>
              <a:rPr lang="en-US" altLang="zh-CN" dirty="0"/>
              <a:t>RSA</a:t>
            </a:r>
          </a:p>
          <a:p>
            <a:pPr lvl="1">
              <a:buNone/>
            </a:pPr>
            <a:r>
              <a:rPr lang="en-US" altLang="zh-CN" sz="2000" dirty="0"/>
              <a:t>– </a:t>
            </a:r>
            <a:r>
              <a:rPr lang="zh-CN" altLang="en-US" sz="2000" dirty="0"/>
              <a:t>非对称加密算法，秘钥对分为公钥、私钥对</a:t>
            </a:r>
          </a:p>
          <a:p>
            <a:pPr lvl="1">
              <a:buNone/>
            </a:pPr>
            <a:r>
              <a:rPr lang="en-US" altLang="zh-CN" sz="2000" dirty="0"/>
              <a:t>– </a:t>
            </a:r>
            <a:r>
              <a:rPr lang="zh-CN" altLang="en-US" sz="2000" dirty="0"/>
              <a:t>公钥加密的内容，只有拥有私钥者才可解密</a:t>
            </a:r>
          </a:p>
        </p:txBody>
      </p:sp>
      <p:pic>
        <p:nvPicPr>
          <p:cNvPr id="1026" name="Picture 2"/>
          <p:cNvPicPr>
            <a:picLocks noChangeAspect="1" noChangeArrowheads="1"/>
          </p:cNvPicPr>
          <p:nvPr/>
        </p:nvPicPr>
        <p:blipFill>
          <a:blip r:embed="rId2"/>
          <a:srcRect/>
          <a:stretch>
            <a:fillRect/>
          </a:stretch>
        </p:blipFill>
        <p:spPr bwMode="auto">
          <a:xfrm>
            <a:off x="571472" y="3786190"/>
            <a:ext cx="7618413" cy="1981200"/>
          </a:xfrm>
          <a:prstGeom prst="rect">
            <a:avLst/>
          </a:prstGeom>
          <a:noFill/>
          <a:ln w="9525">
            <a:noFill/>
            <a:miter lim="800000"/>
            <a:headEnd/>
            <a:tailEnd/>
          </a:ln>
          <a:effectLst/>
        </p:spPr>
      </p:pic>
    </p:spTree>
    <p:extLst>
      <p:ext uri="{BB962C8B-B14F-4D97-AF65-F5344CB8AC3E}">
        <p14:creationId xmlns:p14="http://schemas.microsoft.com/office/powerpoint/2010/main" val="32781570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SSH</a:t>
            </a:r>
            <a:r>
              <a:rPr lang="zh-CN" altLang="en-US" dirty="0"/>
              <a:t>远程免密登录</a:t>
            </a:r>
          </a:p>
        </p:txBody>
      </p:sp>
      <p:sp>
        <p:nvSpPr>
          <p:cNvPr id="3" name="内容占位符 2"/>
          <p:cNvSpPr>
            <a:spLocks noGrp="1"/>
          </p:cNvSpPr>
          <p:nvPr>
            <p:ph sz="quarter" idx="10"/>
          </p:nvPr>
        </p:nvSpPr>
        <p:spPr>
          <a:xfrm>
            <a:off x="467545" y="1052736"/>
            <a:ext cx="8064896" cy="3422475"/>
          </a:xfrm>
        </p:spPr>
        <p:txBody>
          <a:bodyPr/>
          <a:lstStyle/>
          <a:p>
            <a:r>
              <a:rPr lang="zh-CN" altLang="en-US" dirty="0"/>
              <a:t> 免密码操作</a:t>
            </a:r>
          </a:p>
          <a:p>
            <a:pPr>
              <a:buFont typeface="Wingdings" pitchFamily="2" charset="2"/>
              <a:buChar char="Ø"/>
            </a:pPr>
            <a:r>
              <a:rPr lang="zh-CN" altLang="en-US" sz="2000" dirty="0"/>
              <a:t>具体实现方法，客户端执行</a:t>
            </a:r>
          </a:p>
          <a:p>
            <a:pPr>
              <a:buFont typeface="Wingdings" pitchFamily="2" charset="2"/>
              <a:buChar char="Ø"/>
            </a:pPr>
            <a:r>
              <a:rPr lang="en-US" altLang="zh-CN" sz="2000" dirty="0"/>
              <a:t>– </a:t>
            </a:r>
            <a:r>
              <a:rPr lang="zh-CN" altLang="en-US" sz="2000" dirty="0"/>
              <a:t>生成公钥</a:t>
            </a:r>
            <a:r>
              <a:rPr lang="en-US" altLang="zh-CN" sz="2000" dirty="0"/>
              <a:t>/</a:t>
            </a:r>
            <a:r>
              <a:rPr lang="zh-CN" altLang="en-US" sz="2000" dirty="0"/>
              <a:t>私钥对</a:t>
            </a:r>
            <a:r>
              <a:rPr lang="en-US" altLang="zh-CN" sz="2000" dirty="0"/>
              <a:t>(70)  #70</a:t>
            </a:r>
            <a:r>
              <a:rPr lang="zh-CN" altLang="en-US" sz="2000" dirty="0"/>
              <a:t>是当时做</a:t>
            </a:r>
            <a:r>
              <a:rPr lang="en-US" altLang="zh-CN" sz="2000" dirty="0"/>
              <a:t>PPT</a:t>
            </a:r>
            <a:r>
              <a:rPr lang="zh-CN" altLang="en-US" sz="2000" dirty="0"/>
              <a:t>时用的虚拟机的</a:t>
            </a:r>
            <a:r>
              <a:rPr lang="en-US" altLang="zh-CN" sz="2000" dirty="0"/>
              <a:t>IP</a:t>
            </a:r>
            <a:r>
              <a:rPr lang="zh-CN" altLang="en-US" sz="2000" dirty="0"/>
              <a:t>地址</a:t>
            </a:r>
          </a:p>
          <a:p>
            <a:r>
              <a:rPr lang="en-US" altLang="zh-CN" dirty="0" err="1"/>
              <a:t>ssh-keygen</a:t>
            </a:r>
            <a:endParaRPr lang="en-US" altLang="zh-CN" dirty="0"/>
          </a:p>
          <a:p>
            <a:pPr>
              <a:buFont typeface="Wingdings" pitchFamily="2" charset="2"/>
              <a:buChar char="Ø"/>
            </a:pPr>
            <a:r>
              <a:rPr lang="en-US" altLang="zh-CN" sz="2000" dirty="0"/>
              <a:t>– </a:t>
            </a:r>
            <a:r>
              <a:rPr lang="zh-CN" altLang="en-US" sz="2000" dirty="0"/>
              <a:t>将公钥拷贝到服务器端（</a:t>
            </a:r>
            <a:r>
              <a:rPr lang="en-US" altLang="zh-CN" sz="2000" dirty="0"/>
              <a:t>71</a:t>
            </a:r>
            <a:r>
              <a:rPr lang="zh-CN" altLang="en-US" sz="2000" dirty="0"/>
              <a:t>）  </a:t>
            </a:r>
            <a:r>
              <a:rPr lang="en-US" altLang="zh-CN" sz="2000" dirty="0"/>
              <a:t># </a:t>
            </a:r>
            <a:r>
              <a:rPr lang="zh-CN" altLang="en-US" sz="2000" dirty="0"/>
              <a:t>同上</a:t>
            </a:r>
          </a:p>
          <a:p>
            <a:r>
              <a:rPr lang="en-US" altLang="zh-CN" sz="1600" dirty="0" err="1"/>
              <a:t>ssh</a:t>
            </a:r>
            <a:r>
              <a:rPr lang="en-US" altLang="zh-CN" sz="1600" dirty="0"/>
              <a:t>-copy-id  &lt;username&gt;@&lt;server&gt;</a:t>
            </a:r>
          </a:p>
          <a:p>
            <a:pPr marL="342900" lvl="1" indent="-342900">
              <a:buFont typeface="Arial" pitchFamily="34" charset="0"/>
              <a:buChar char="•"/>
            </a:pPr>
            <a:r>
              <a:rPr lang="en-US" altLang="zh-CN" sz="1800" dirty="0"/>
              <a:t>(10</a:t>
            </a:r>
            <a:r>
              <a:rPr lang="zh-CN" altLang="en-US" sz="1800" dirty="0"/>
              <a:t>上</a:t>
            </a:r>
            <a:r>
              <a:rPr lang="en-US" altLang="zh-CN" sz="1800" dirty="0"/>
              <a:t>)[</a:t>
            </a:r>
            <a:r>
              <a:rPr lang="en-US" altLang="zh-CN" sz="1800" dirty="0" err="1"/>
              <a:t>root@localhost</a:t>
            </a:r>
            <a:r>
              <a:rPr lang="en-US" altLang="zh-CN" sz="1800" dirty="0"/>
              <a:t> ~]#</a:t>
            </a:r>
            <a:r>
              <a:rPr lang="en-US" altLang="zh-CN" sz="1800" dirty="0" err="1"/>
              <a:t>ssh</a:t>
            </a:r>
            <a:r>
              <a:rPr lang="en-US" altLang="zh-CN" sz="1800" dirty="0"/>
              <a:t>  root@192.168.80.71</a:t>
            </a:r>
          </a:p>
          <a:p>
            <a:endParaRPr lang="en-US" altLang="zh-CN" sz="1600" dirty="0"/>
          </a:p>
        </p:txBody>
      </p:sp>
    </p:spTree>
    <p:extLst>
      <p:ext uri="{BB962C8B-B14F-4D97-AF65-F5344CB8AC3E}">
        <p14:creationId xmlns:p14="http://schemas.microsoft.com/office/powerpoint/2010/main" val="218830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用户管理</a:t>
            </a:r>
            <a:r>
              <a:rPr lang="en-US" altLang="zh-CN" dirty="0"/>
              <a:t>—</a:t>
            </a:r>
            <a:r>
              <a:rPr lang="zh-CN" altLang="en-US" dirty="0"/>
              <a:t>修改用户</a:t>
            </a:r>
          </a:p>
        </p:txBody>
      </p:sp>
      <p:sp>
        <p:nvSpPr>
          <p:cNvPr id="3" name="内容占位符 2"/>
          <p:cNvSpPr>
            <a:spLocks noGrp="1"/>
          </p:cNvSpPr>
          <p:nvPr>
            <p:ph sz="quarter" idx="10"/>
          </p:nvPr>
        </p:nvSpPr>
        <p:spPr>
          <a:xfrm>
            <a:off x="467545" y="1052736"/>
            <a:ext cx="8064896" cy="3858877"/>
          </a:xfrm>
        </p:spPr>
        <p:txBody>
          <a:bodyPr/>
          <a:lstStyle/>
          <a:p>
            <a:r>
              <a:rPr lang="zh-CN" altLang="en-US" dirty="0"/>
              <a:t>修改用户账号就是根据实际情况更改用户的有关属性，如用户号、主目录、用户组、登录</a:t>
            </a:r>
            <a:r>
              <a:rPr lang="en-US" altLang="zh-CN" dirty="0"/>
              <a:t>Shell</a:t>
            </a:r>
            <a:r>
              <a:rPr lang="zh-CN" altLang="en-US" dirty="0"/>
              <a:t>等。 </a:t>
            </a:r>
          </a:p>
          <a:p>
            <a:r>
              <a:rPr lang="zh-CN" altLang="en-US" dirty="0"/>
              <a:t>修改已有用户的信息使用</a:t>
            </a:r>
            <a:r>
              <a:rPr lang="en-US" altLang="zh-CN" dirty="0" err="1"/>
              <a:t>usermod</a:t>
            </a:r>
            <a:r>
              <a:rPr lang="zh-CN" altLang="en-US" dirty="0"/>
              <a:t>命令，其格式如下： </a:t>
            </a:r>
          </a:p>
          <a:p>
            <a:pPr>
              <a:buFont typeface="Wingdings" panose="05000000000000000000" pitchFamily="2" charset="2"/>
              <a:buChar char="Ø"/>
            </a:pPr>
            <a:r>
              <a:rPr lang="en-US" altLang="zh-CN" sz="1800" dirty="0" err="1"/>
              <a:t>usermod</a:t>
            </a:r>
            <a:r>
              <a:rPr lang="en-US" altLang="zh-CN" sz="1800" dirty="0"/>
              <a:t>  [</a:t>
            </a:r>
            <a:r>
              <a:rPr lang="zh-CN" altLang="en-US" sz="1800" dirty="0"/>
              <a:t>选项</a:t>
            </a:r>
            <a:r>
              <a:rPr lang="en-US" altLang="zh-CN" sz="1800" dirty="0"/>
              <a:t>]  </a:t>
            </a:r>
            <a:r>
              <a:rPr lang="zh-CN" altLang="en-US" sz="1800" dirty="0"/>
              <a:t>用户名</a:t>
            </a:r>
          </a:p>
          <a:p>
            <a:pPr>
              <a:buFont typeface="Wingdings" panose="05000000000000000000" pitchFamily="2" charset="2"/>
              <a:buChar char="Ø"/>
            </a:pPr>
            <a:r>
              <a:rPr lang="zh-CN" altLang="en-US" sz="1800" dirty="0"/>
              <a:t>常用的选项包括</a:t>
            </a:r>
            <a:r>
              <a:rPr lang="en-US" altLang="zh-CN" sz="1800" dirty="0"/>
              <a:t>-c, -d, -m, -g, -G, -s, -u</a:t>
            </a:r>
            <a:r>
              <a:rPr lang="zh-CN" altLang="en-US" sz="1800" dirty="0"/>
              <a:t>等，这些选项的意义与</a:t>
            </a:r>
            <a:r>
              <a:rPr lang="en-US" altLang="zh-CN" sz="1800" dirty="0" err="1"/>
              <a:t>useradd</a:t>
            </a:r>
            <a:r>
              <a:rPr lang="zh-CN" altLang="en-US" sz="1800" dirty="0"/>
              <a:t>命令中的选项一样，可以为用户指定新的资源值。 </a:t>
            </a:r>
          </a:p>
          <a:p>
            <a:pPr>
              <a:buFont typeface="Wingdings" panose="05000000000000000000" pitchFamily="2" charset="2"/>
              <a:buChar char="Ø"/>
            </a:pPr>
            <a:r>
              <a:rPr lang="zh-CN" altLang="en-US" sz="1800" dirty="0"/>
              <a:t>另外，</a:t>
            </a:r>
            <a:r>
              <a:rPr lang="en-US" altLang="zh-CN" sz="1800" dirty="0"/>
              <a:t> ,</a:t>
            </a:r>
            <a:r>
              <a:rPr lang="zh-CN" altLang="en-US" sz="1800" dirty="0"/>
              <a:t>这个选项指定一个新的账号，即将原来的用户名改为新的用户名。</a:t>
            </a:r>
            <a:endParaRPr lang="en-US" altLang="zh-CN" sz="1800" dirty="0"/>
          </a:p>
          <a:p>
            <a:pPr marL="0" indent="0">
              <a:buNone/>
            </a:pPr>
            <a:endParaRPr lang="zh-CN" altLang="en-US" sz="1800" dirty="0"/>
          </a:p>
          <a:p>
            <a:endParaRPr lang="zh-CN" altLang="en-US" dirty="0"/>
          </a:p>
        </p:txBody>
      </p:sp>
    </p:spTree>
    <p:extLst>
      <p:ext uri="{BB962C8B-B14F-4D97-AF65-F5344CB8AC3E}">
        <p14:creationId xmlns:p14="http://schemas.microsoft.com/office/powerpoint/2010/main" val="22574557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网络下载</a:t>
            </a:r>
          </a:p>
        </p:txBody>
      </p:sp>
      <p:sp>
        <p:nvSpPr>
          <p:cNvPr id="3" name="内容占位符 2"/>
          <p:cNvSpPr>
            <a:spLocks noGrp="1"/>
          </p:cNvSpPr>
          <p:nvPr>
            <p:ph sz="quarter" idx="10"/>
          </p:nvPr>
        </p:nvSpPr>
        <p:spPr>
          <a:xfrm>
            <a:off x="467545" y="1052736"/>
            <a:ext cx="8064896" cy="3188565"/>
          </a:xfrm>
        </p:spPr>
        <p:txBody>
          <a:bodyPr/>
          <a:lstStyle/>
          <a:p>
            <a:r>
              <a:rPr lang="zh-CN" altLang="en-US" dirty="0"/>
              <a:t> </a:t>
            </a:r>
            <a:r>
              <a:rPr lang="en-US" altLang="zh-CN" dirty="0" err="1"/>
              <a:t>wget</a:t>
            </a:r>
            <a:r>
              <a:rPr lang="zh-CN" altLang="en-US" dirty="0"/>
              <a:t>命令</a:t>
            </a:r>
          </a:p>
          <a:p>
            <a:pPr>
              <a:buFont typeface="Wingdings" pitchFamily="2" charset="2"/>
              <a:buChar char="Ø"/>
            </a:pPr>
            <a:r>
              <a:rPr lang="zh-CN" altLang="en-US" sz="2000" dirty="0"/>
              <a:t>用于从网络上下载资源，没有指定目录，下载资源默认存储到当前目录。</a:t>
            </a:r>
          </a:p>
          <a:p>
            <a:pPr>
              <a:buFont typeface="Wingdings" pitchFamily="2" charset="2"/>
              <a:buChar char="Ø"/>
            </a:pPr>
            <a:r>
              <a:rPr lang="en-US" altLang="zh-CN" sz="2000" dirty="0" err="1"/>
              <a:t>wget</a:t>
            </a:r>
            <a:r>
              <a:rPr lang="en-US" altLang="zh-CN" sz="2000" dirty="0"/>
              <a:t> [</a:t>
            </a:r>
            <a:r>
              <a:rPr lang="zh-CN" altLang="en-US" sz="2000" dirty="0"/>
              <a:t>参数</a:t>
            </a:r>
            <a:r>
              <a:rPr lang="en-US" altLang="zh-CN" sz="2000" dirty="0"/>
              <a:t>] [URL</a:t>
            </a:r>
            <a:r>
              <a:rPr lang="zh-CN" altLang="en-US" sz="2000" dirty="0"/>
              <a:t>地址</a:t>
            </a:r>
            <a:r>
              <a:rPr lang="en-US" altLang="zh-CN" sz="2000" dirty="0"/>
              <a:t>]</a:t>
            </a:r>
          </a:p>
          <a:p>
            <a:pPr lvl="1">
              <a:buNone/>
            </a:pPr>
            <a:r>
              <a:rPr lang="en-US" altLang="zh-CN" dirty="0"/>
              <a:t>–</a:t>
            </a:r>
            <a:r>
              <a:rPr lang="zh-CN" altLang="en-US" dirty="0"/>
              <a:t>支持断点下载功能</a:t>
            </a:r>
          </a:p>
          <a:p>
            <a:pPr lvl="1">
              <a:buNone/>
            </a:pPr>
            <a:r>
              <a:rPr lang="en-US" altLang="zh-CN" dirty="0"/>
              <a:t>–</a:t>
            </a:r>
            <a:r>
              <a:rPr lang="zh-CN" altLang="en-US" dirty="0"/>
              <a:t>同时支持</a:t>
            </a:r>
            <a:r>
              <a:rPr lang="en-US" altLang="zh-CN" dirty="0"/>
              <a:t>FTP</a:t>
            </a:r>
            <a:r>
              <a:rPr lang="zh-CN" altLang="en-US" dirty="0"/>
              <a:t>和</a:t>
            </a:r>
            <a:r>
              <a:rPr lang="en-US" altLang="zh-CN" dirty="0"/>
              <a:t>HTTP</a:t>
            </a:r>
            <a:r>
              <a:rPr lang="zh-CN" altLang="en-US" dirty="0"/>
              <a:t>下载方式</a:t>
            </a:r>
          </a:p>
          <a:p>
            <a:pPr lvl="1">
              <a:buNone/>
            </a:pPr>
            <a:r>
              <a:rPr lang="en-US" altLang="zh-CN" dirty="0"/>
              <a:t>–</a:t>
            </a:r>
            <a:r>
              <a:rPr lang="zh-CN" altLang="en-US" dirty="0"/>
              <a:t>支持代理服务器</a:t>
            </a:r>
          </a:p>
        </p:txBody>
      </p:sp>
    </p:spTree>
    <p:extLst>
      <p:ext uri="{BB962C8B-B14F-4D97-AF65-F5344CB8AC3E}">
        <p14:creationId xmlns:p14="http://schemas.microsoft.com/office/powerpoint/2010/main" val="16710889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网络下载</a:t>
            </a:r>
          </a:p>
        </p:txBody>
      </p:sp>
      <p:sp>
        <p:nvSpPr>
          <p:cNvPr id="3" name="内容占位符 2"/>
          <p:cNvSpPr>
            <a:spLocks noGrp="1"/>
          </p:cNvSpPr>
          <p:nvPr>
            <p:ph sz="quarter" idx="10"/>
          </p:nvPr>
        </p:nvSpPr>
        <p:spPr>
          <a:xfrm>
            <a:off x="467545" y="1052736"/>
            <a:ext cx="8064896" cy="3970318"/>
          </a:xfrm>
        </p:spPr>
        <p:txBody>
          <a:bodyPr/>
          <a:lstStyle/>
          <a:p>
            <a:r>
              <a:rPr lang="zh-CN" altLang="en-US" sz="2000" dirty="0"/>
              <a:t>使用</a:t>
            </a:r>
            <a:r>
              <a:rPr lang="en-US" altLang="zh-CN" sz="2000" dirty="0" err="1"/>
              <a:t>wget</a:t>
            </a:r>
            <a:r>
              <a:rPr lang="zh-CN" altLang="en-US" sz="2000" dirty="0"/>
              <a:t>下载单个文件</a:t>
            </a:r>
          </a:p>
          <a:p>
            <a:pPr lvl="1">
              <a:buNone/>
            </a:pPr>
            <a:r>
              <a:rPr lang="en-US" altLang="zh-CN" sz="1800" dirty="0" err="1"/>
              <a:t>wget</a:t>
            </a:r>
            <a:r>
              <a:rPr lang="en-US" altLang="zh-CN" sz="1800" dirty="0"/>
              <a:t> http://www.tedu.cn</a:t>
            </a:r>
          </a:p>
          <a:p>
            <a:r>
              <a:rPr lang="zh-CN" altLang="en-US" sz="2000" dirty="0"/>
              <a:t>使用</a:t>
            </a:r>
            <a:r>
              <a:rPr lang="en-US" altLang="zh-CN" sz="2000" dirty="0" err="1"/>
              <a:t>wget</a:t>
            </a:r>
            <a:r>
              <a:rPr lang="en-US" altLang="zh-CN" sz="2000" dirty="0"/>
              <a:t> -O</a:t>
            </a:r>
            <a:r>
              <a:rPr lang="zh-CN" altLang="en-US" sz="2000" dirty="0"/>
              <a:t>下载并以不同的文件名保存</a:t>
            </a:r>
          </a:p>
          <a:p>
            <a:pPr lvl="1">
              <a:buNone/>
            </a:pPr>
            <a:r>
              <a:rPr lang="en-US" altLang="zh-CN" sz="1800" dirty="0" err="1"/>
              <a:t>wget</a:t>
            </a:r>
            <a:r>
              <a:rPr lang="en-US" altLang="zh-CN" sz="1800" dirty="0"/>
              <a:t> -O </a:t>
            </a:r>
            <a:r>
              <a:rPr lang="en-US" altLang="zh-CN" sz="1800" dirty="0" err="1"/>
              <a:t>newname.new</a:t>
            </a:r>
            <a:r>
              <a:rPr lang="en-US" altLang="zh-CN" sz="1800" dirty="0"/>
              <a:t>  http://www.tedu.cn</a:t>
            </a:r>
          </a:p>
          <a:p>
            <a:r>
              <a:rPr lang="zh-CN" altLang="en-US" sz="2000" dirty="0"/>
              <a:t>使用</a:t>
            </a:r>
            <a:r>
              <a:rPr lang="en-US" altLang="zh-CN" sz="2000" dirty="0" err="1"/>
              <a:t>wget</a:t>
            </a:r>
            <a:r>
              <a:rPr lang="en-US" altLang="zh-CN" sz="2000" dirty="0"/>
              <a:t> --limit-rate</a:t>
            </a:r>
            <a:r>
              <a:rPr lang="zh-CN" altLang="en-US" sz="2000" dirty="0"/>
              <a:t>限速下载（单位，</a:t>
            </a:r>
            <a:r>
              <a:rPr lang="en-US" altLang="zh-CN" sz="2000" dirty="0"/>
              <a:t>byte/</a:t>
            </a:r>
            <a:r>
              <a:rPr lang="zh-CN" altLang="en-US" sz="2000" dirty="0"/>
              <a:t>秒）</a:t>
            </a:r>
          </a:p>
          <a:p>
            <a:pPr lvl="1">
              <a:buNone/>
            </a:pPr>
            <a:r>
              <a:rPr lang="en-US" altLang="zh-CN" sz="1800" dirty="0" err="1"/>
              <a:t>wget</a:t>
            </a:r>
            <a:r>
              <a:rPr lang="en-US" altLang="zh-CN" sz="1800" dirty="0"/>
              <a:t> --limit-rate=300k  http://mirrors.hust.edu.cn/apache/httpd/httpd-2.2.34.tar.bz2</a:t>
            </a:r>
          </a:p>
          <a:p>
            <a:r>
              <a:rPr lang="en-US" altLang="zh-CN" sz="2000" dirty="0"/>
              <a:t> </a:t>
            </a:r>
            <a:r>
              <a:rPr lang="zh-CN" altLang="en-US" sz="2000" dirty="0"/>
              <a:t>使用</a:t>
            </a:r>
            <a:r>
              <a:rPr lang="en-US" altLang="zh-CN" sz="2000" dirty="0" err="1"/>
              <a:t>wget</a:t>
            </a:r>
            <a:r>
              <a:rPr lang="en-US" altLang="zh-CN" sz="2000" dirty="0"/>
              <a:t> -c</a:t>
            </a:r>
            <a:r>
              <a:rPr lang="zh-CN" altLang="en-US" sz="2000" dirty="0"/>
              <a:t>断点续传</a:t>
            </a:r>
          </a:p>
          <a:p>
            <a:pPr lvl="1">
              <a:buNone/>
            </a:pPr>
            <a:r>
              <a:rPr lang="en-US" altLang="zh-CN" sz="1800" dirty="0" err="1"/>
              <a:t>wget</a:t>
            </a:r>
            <a:r>
              <a:rPr lang="en-US" altLang="zh-CN" sz="1800" dirty="0"/>
              <a:t> -c http://mirrors.hust.edu.cn/apache/httpd/httpd-2.4.25.tar.bz2</a:t>
            </a:r>
            <a:endParaRPr lang="zh-CN" altLang="en-US" sz="1800" dirty="0"/>
          </a:p>
        </p:txBody>
      </p:sp>
    </p:spTree>
    <p:extLst>
      <p:ext uri="{BB962C8B-B14F-4D97-AF65-F5344CB8AC3E}">
        <p14:creationId xmlns:p14="http://schemas.microsoft.com/office/powerpoint/2010/main" val="1427895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网络下载</a:t>
            </a:r>
          </a:p>
        </p:txBody>
      </p:sp>
      <p:sp>
        <p:nvSpPr>
          <p:cNvPr id="3" name="内容占位符 2"/>
          <p:cNvSpPr>
            <a:spLocks noGrp="1"/>
          </p:cNvSpPr>
          <p:nvPr>
            <p:ph sz="quarter" idx="10"/>
          </p:nvPr>
        </p:nvSpPr>
        <p:spPr>
          <a:xfrm>
            <a:off x="467545" y="1052736"/>
            <a:ext cx="8064896" cy="3176254"/>
          </a:xfrm>
        </p:spPr>
        <p:txBody>
          <a:bodyPr/>
          <a:lstStyle/>
          <a:p>
            <a:r>
              <a:rPr lang="zh-CN" altLang="en-US" sz="2000" dirty="0"/>
              <a:t>使用</a:t>
            </a:r>
            <a:r>
              <a:rPr lang="en-US" altLang="zh-CN" sz="2000" dirty="0" err="1"/>
              <a:t>wget</a:t>
            </a:r>
            <a:r>
              <a:rPr lang="en-US" altLang="zh-CN" sz="2000" dirty="0"/>
              <a:t> -b</a:t>
            </a:r>
            <a:r>
              <a:rPr lang="zh-CN" altLang="en-US" sz="2000" dirty="0"/>
              <a:t>后台下载</a:t>
            </a:r>
          </a:p>
          <a:p>
            <a:r>
              <a:rPr lang="en-US" altLang="zh-CN" sz="1400" dirty="0" err="1"/>
              <a:t>wget</a:t>
            </a:r>
            <a:r>
              <a:rPr lang="en-US" altLang="zh-CN" sz="1400" dirty="0"/>
              <a:t> -b </a:t>
            </a:r>
            <a:r>
              <a:rPr lang="en-US" altLang="zh-CN" sz="1400" dirty="0">
                <a:hlinkClick r:id="rId2"/>
              </a:rPr>
              <a:t>http://mirrors.hust.edu.cn/apache//httpd/mod_fcgid/mod_fcgid-2.3.9.tar.gz</a:t>
            </a:r>
            <a:endParaRPr lang="en-US" altLang="zh-CN" sz="1400" dirty="0"/>
          </a:p>
          <a:p>
            <a:r>
              <a:rPr lang="en-US" altLang="zh-CN" sz="1400" dirty="0" err="1"/>
              <a:t>wget</a:t>
            </a:r>
            <a:r>
              <a:rPr lang="en-US" altLang="zh-CN" sz="1400" dirty="0"/>
              <a:t>  http://mirrors.hust.edu.cn/apache//httpd/mod_fcgid/mod_fcgid-2.3.9.tar.gz</a:t>
            </a:r>
          </a:p>
          <a:p>
            <a:endParaRPr lang="en-US" altLang="zh-CN" sz="1400" dirty="0"/>
          </a:p>
          <a:p>
            <a:r>
              <a:rPr lang="zh-CN" altLang="en-US" sz="2000" dirty="0"/>
              <a:t>使用</a:t>
            </a:r>
            <a:r>
              <a:rPr lang="en-US" altLang="zh-CN" sz="2000" dirty="0" err="1"/>
              <a:t>wget</a:t>
            </a:r>
            <a:r>
              <a:rPr lang="en-US" altLang="zh-CN" sz="2000" dirty="0"/>
              <a:t> -</a:t>
            </a:r>
            <a:r>
              <a:rPr lang="en-US" altLang="zh-CN" sz="2000" dirty="0" err="1"/>
              <a:t>i</a:t>
            </a:r>
            <a:r>
              <a:rPr lang="zh-CN" altLang="en-US" sz="2000" dirty="0"/>
              <a:t>下载多个文件</a:t>
            </a:r>
          </a:p>
          <a:p>
            <a:pPr lvl="1">
              <a:buNone/>
            </a:pPr>
            <a:r>
              <a:rPr lang="en-US" altLang="zh-CN" sz="1600" dirty="0" err="1"/>
              <a:t>wget</a:t>
            </a:r>
            <a:r>
              <a:rPr lang="en-US" altLang="zh-CN" sz="1600" dirty="0"/>
              <a:t> -</a:t>
            </a:r>
            <a:r>
              <a:rPr lang="en-US" altLang="zh-CN" sz="1600" dirty="0" err="1"/>
              <a:t>i</a:t>
            </a:r>
            <a:r>
              <a:rPr lang="en-US" altLang="zh-CN" sz="1600" dirty="0"/>
              <a:t> urlfile.txt</a:t>
            </a:r>
          </a:p>
          <a:p>
            <a:pPr lvl="1">
              <a:buNone/>
            </a:pPr>
            <a:r>
              <a:rPr lang="en-US" altLang="zh-CN" sz="1600" dirty="0"/>
              <a:t>urlfile.txt</a:t>
            </a:r>
            <a:r>
              <a:rPr lang="zh-CN" altLang="en-US" sz="1600" dirty="0"/>
              <a:t>内容为</a:t>
            </a:r>
          </a:p>
          <a:p>
            <a:pPr lvl="1">
              <a:buNone/>
            </a:pPr>
            <a:r>
              <a:rPr lang="en-US" altLang="zh-CN" sz="1600" dirty="0"/>
              <a:t>http://www.tedu.cn</a:t>
            </a:r>
          </a:p>
          <a:p>
            <a:pPr lvl="1">
              <a:buNone/>
            </a:pPr>
            <a:r>
              <a:rPr lang="en-US" altLang="zh-CN" sz="1600" dirty="0"/>
              <a:t>http://big.tedu.cn/index.html</a:t>
            </a:r>
            <a:endParaRPr lang="zh-CN" altLang="en-US" sz="1600" dirty="0"/>
          </a:p>
        </p:txBody>
      </p:sp>
    </p:spTree>
    <p:extLst>
      <p:ext uri="{BB962C8B-B14F-4D97-AF65-F5344CB8AC3E}">
        <p14:creationId xmlns:p14="http://schemas.microsoft.com/office/powerpoint/2010/main" val="37964460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总结和答疑</a:t>
            </a:r>
          </a:p>
        </p:txBody>
      </p:sp>
    </p:spTree>
    <p:extLst>
      <p:ext uri="{BB962C8B-B14F-4D97-AF65-F5344CB8AC3E}">
        <p14:creationId xmlns:p14="http://schemas.microsoft.com/office/powerpoint/2010/main" val="28059719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8FA2E"/>
        </a:solidFill>
        <a:ln w="19050">
          <a:noFill/>
        </a:ln>
      </a:spPr>
      <a:bodyPr rtlCol="0" anchor="ctr"/>
      <a:lstStyle>
        <a:defPPr algn="ctr">
          <a:defRPr sz="1400" b="1" dirty="0" smtClean="0">
            <a:solidFill>
              <a:schemeClr val="tx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27525</TotalTime>
  <Words>8546</Words>
  <Application>Microsoft Office PowerPoint</Application>
  <PresentationFormat>全屏显示(4:3)</PresentationFormat>
  <Paragraphs>768</Paragraphs>
  <Slides>93</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93</vt:i4>
      </vt:variant>
    </vt:vector>
  </HeadingPairs>
  <TitlesOfParts>
    <vt:vector size="99" baseType="lpstr">
      <vt:lpstr>宋体</vt:lpstr>
      <vt:lpstr>微软雅黑</vt:lpstr>
      <vt:lpstr>Arial</vt:lpstr>
      <vt:lpstr>Calibri</vt:lpstr>
      <vt:lpstr>Wingdings</vt:lpstr>
      <vt:lpstr>Office 主题</vt:lpstr>
      <vt:lpstr>用户、用户组、权限、文件系统和网络</vt:lpstr>
      <vt:lpstr>PowerPoint 演示文稿</vt:lpstr>
      <vt:lpstr>PowerPoint 演示文稿</vt:lpstr>
      <vt:lpstr>一.用户、用户组和权限</vt:lpstr>
      <vt:lpstr>用户身份与用户组记录的文件</vt:lpstr>
      <vt:lpstr>用户管理—添加用户</vt:lpstr>
      <vt:lpstr>用户管理—添加用户</vt:lpstr>
      <vt:lpstr>用户管理—添加用户</vt:lpstr>
      <vt:lpstr>用户管理—修改用户</vt:lpstr>
      <vt:lpstr>修改用户</vt:lpstr>
      <vt:lpstr>用户口令的管理</vt:lpstr>
      <vt:lpstr>用户口令的管理</vt:lpstr>
      <vt:lpstr>用户管理—切换用户</vt:lpstr>
      <vt:lpstr>用户管理—删除用户</vt:lpstr>
      <vt:lpstr>用户组管理</vt:lpstr>
      <vt:lpstr>用户组管理—添加</vt:lpstr>
      <vt:lpstr>用户组管理—添加</vt:lpstr>
      <vt:lpstr>用户组管理—删除</vt:lpstr>
      <vt:lpstr>用户组管理—修改</vt:lpstr>
      <vt:lpstr>用户组管理—修改</vt:lpstr>
      <vt:lpstr>用户组管理—当前用户切换用户组</vt:lpstr>
      <vt:lpstr>用户账号有关的系统文件详细介绍</vt:lpstr>
      <vt:lpstr>用户账号有关的系统文件详细介绍</vt:lpstr>
      <vt:lpstr>用户账号有关的系统文件详细介绍</vt:lpstr>
      <vt:lpstr>用户账号有关的系统文件详细介绍</vt:lpstr>
      <vt:lpstr>用户账号有关的系统文件详细介绍</vt:lpstr>
      <vt:lpstr>用户账号有关的系统文件详细介绍</vt:lpstr>
      <vt:lpstr>用户账号有关的系统文件详细介绍</vt:lpstr>
      <vt:lpstr>用户账号有关的系统文件详细介绍</vt:lpstr>
      <vt:lpstr>权限！！！</vt:lpstr>
      <vt:lpstr>权限修改 </vt:lpstr>
      <vt:lpstr>权限—思考题</vt:lpstr>
      <vt:lpstr>权限之物理权限</vt:lpstr>
      <vt:lpstr>权限之物理权限</vt:lpstr>
      <vt:lpstr>权限之物理权限</vt:lpstr>
      <vt:lpstr>权限之物理权限查看</vt:lpstr>
      <vt:lpstr>权限之物理权限查看</vt:lpstr>
      <vt:lpstr>权限—普通用户的root权限</vt:lpstr>
      <vt:lpstr>权限—普通用户的root权限</vt:lpstr>
      <vt:lpstr>权限—普通用户的root权限</vt:lpstr>
      <vt:lpstr>二.磁盘与文件系统</vt:lpstr>
      <vt:lpstr>磁盘物理结构</vt:lpstr>
      <vt:lpstr>磁盘物理结构</vt:lpstr>
      <vt:lpstr>磁盘物理结构</vt:lpstr>
      <vt:lpstr>磁盘物理结构</vt:lpstr>
      <vt:lpstr>Ext2/Ext3/Ext4区别 </vt:lpstr>
      <vt:lpstr>Ext2/Ext3/Ext4区别 </vt:lpstr>
      <vt:lpstr>Ext2/Ext3/Ext4区别 </vt:lpstr>
      <vt:lpstr>Swap介绍</vt:lpstr>
      <vt:lpstr>swap介绍</vt:lpstr>
      <vt:lpstr>swap介绍</vt:lpstr>
      <vt:lpstr>swap介绍**</vt:lpstr>
      <vt:lpstr>文件系统的操作</vt:lpstr>
      <vt:lpstr>文件系统的操作</vt:lpstr>
      <vt:lpstr>文件系统的操作—挂载镜像文件</vt:lpstr>
      <vt:lpstr>文件系统的操作—挂载镜像文件</vt:lpstr>
      <vt:lpstr>文件系统的操作—挂载与卸载</vt:lpstr>
      <vt:lpstr>挂载U盘—准备工作</vt:lpstr>
      <vt:lpstr>挂载U盘</vt:lpstr>
      <vt:lpstr>挂载U盘</vt:lpstr>
      <vt:lpstr>文件系统的操作</vt:lpstr>
      <vt:lpstr>文件系统的操作</vt:lpstr>
      <vt:lpstr>文件系统的操作</vt:lpstr>
      <vt:lpstr>文件系统的操作</vt:lpstr>
      <vt:lpstr>PowerPoint 演示文稿</vt:lpstr>
      <vt:lpstr>三.网络</vt:lpstr>
      <vt:lpstr>网络基本知识</vt:lpstr>
      <vt:lpstr>网络基本知识</vt:lpstr>
      <vt:lpstr>DDos攻击</vt:lpstr>
      <vt:lpstr>网络基本知识</vt:lpstr>
      <vt:lpstr>网络基本知识</vt:lpstr>
      <vt:lpstr>网络基本知识</vt:lpstr>
      <vt:lpstr>网络基本知识</vt:lpstr>
      <vt:lpstr>网络基本知识</vt:lpstr>
      <vt:lpstr>网络基本知识</vt:lpstr>
      <vt:lpstr>网络基本知识</vt:lpstr>
      <vt:lpstr>网络基本知识</vt:lpstr>
      <vt:lpstr>网络基本知识</vt:lpstr>
      <vt:lpstr>网络基本知识</vt:lpstr>
      <vt:lpstr>网络配置</vt:lpstr>
      <vt:lpstr>网络配置</vt:lpstr>
      <vt:lpstr>如何修改eth1为eth0</vt:lpstr>
      <vt:lpstr>网络配置</vt:lpstr>
      <vt:lpstr>网络配置</vt:lpstr>
      <vt:lpstr>网络操作</vt:lpstr>
      <vt:lpstr>网络操作</vt:lpstr>
      <vt:lpstr>网络操作</vt:lpstr>
      <vt:lpstr>SSH远程免密登录!!!</vt:lpstr>
      <vt:lpstr>SSH远程免密登录</vt:lpstr>
      <vt:lpstr>网络下载</vt:lpstr>
      <vt:lpstr>网络下载</vt:lpstr>
      <vt:lpstr>网络下载</vt:lpstr>
      <vt:lpstr>总结和答疑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Linux-day02</dc:title>
  <dc:creator>孟祥冰</dc:creator>
  <cp:lastModifiedBy>祥冰 孟</cp:lastModifiedBy>
  <cp:revision>2626</cp:revision>
  <dcterms:modified xsi:type="dcterms:W3CDTF">2018-05-22T03:23:02Z</dcterms:modified>
</cp:coreProperties>
</file>