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73"/>
  </p:notesMasterIdLst>
  <p:handoutMasterIdLst>
    <p:handoutMasterId r:id="rId74"/>
  </p:handoutMasterIdLst>
  <p:sldIdLst>
    <p:sldId id="1047" r:id="rId2"/>
    <p:sldId id="1048" r:id="rId3"/>
    <p:sldId id="1049" r:id="rId4"/>
    <p:sldId id="1050" r:id="rId5"/>
    <p:sldId id="1051" r:id="rId6"/>
    <p:sldId id="1052" r:id="rId7"/>
    <p:sldId id="1053" r:id="rId8"/>
    <p:sldId id="1054" r:id="rId9"/>
    <p:sldId id="1055" r:id="rId10"/>
    <p:sldId id="1056" r:id="rId11"/>
    <p:sldId id="1057" r:id="rId12"/>
    <p:sldId id="1058" r:id="rId13"/>
    <p:sldId id="1059" r:id="rId14"/>
    <p:sldId id="1060" r:id="rId15"/>
    <p:sldId id="1061" r:id="rId16"/>
    <p:sldId id="1062" r:id="rId17"/>
    <p:sldId id="1063" r:id="rId18"/>
    <p:sldId id="1064" r:id="rId19"/>
    <p:sldId id="1065" r:id="rId20"/>
    <p:sldId id="1066" r:id="rId21"/>
    <p:sldId id="1067" r:id="rId22"/>
    <p:sldId id="1068" r:id="rId23"/>
    <p:sldId id="1069" r:id="rId24"/>
    <p:sldId id="1070" r:id="rId25"/>
    <p:sldId id="1071" r:id="rId26"/>
    <p:sldId id="1072" r:id="rId27"/>
    <p:sldId id="1073" r:id="rId28"/>
    <p:sldId id="1074" r:id="rId29"/>
    <p:sldId id="1075" r:id="rId30"/>
    <p:sldId id="1076" r:id="rId31"/>
    <p:sldId id="1077" r:id="rId32"/>
    <p:sldId id="1078" r:id="rId33"/>
    <p:sldId id="1079" r:id="rId34"/>
    <p:sldId id="1080" r:id="rId35"/>
    <p:sldId id="1081" r:id="rId36"/>
    <p:sldId id="933" r:id="rId37"/>
    <p:sldId id="932" r:id="rId38"/>
    <p:sldId id="934" r:id="rId39"/>
    <p:sldId id="936" r:id="rId40"/>
    <p:sldId id="937" r:id="rId41"/>
    <p:sldId id="944" r:id="rId42"/>
    <p:sldId id="945" r:id="rId43"/>
    <p:sldId id="923" r:id="rId44"/>
    <p:sldId id="924" r:id="rId45"/>
    <p:sldId id="1082" r:id="rId46"/>
    <p:sldId id="947" r:id="rId47"/>
    <p:sldId id="946" r:id="rId48"/>
    <p:sldId id="953" r:id="rId49"/>
    <p:sldId id="948" r:id="rId50"/>
    <p:sldId id="949" r:id="rId51"/>
    <p:sldId id="950" r:id="rId52"/>
    <p:sldId id="951" r:id="rId53"/>
    <p:sldId id="952" r:id="rId54"/>
    <p:sldId id="954" r:id="rId55"/>
    <p:sldId id="956" r:id="rId56"/>
    <p:sldId id="961" r:id="rId57"/>
    <p:sldId id="962" r:id="rId58"/>
    <p:sldId id="963" r:id="rId59"/>
    <p:sldId id="964" r:id="rId60"/>
    <p:sldId id="965" r:id="rId61"/>
    <p:sldId id="966" r:id="rId62"/>
    <p:sldId id="967" r:id="rId63"/>
    <p:sldId id="968" r:id="rId64"/>
    <p:sldId id="969" r:id="rId65"/>
    <p:sldId id="970" r:id="rId66"/>
    <p:sldId id="971" r:id="rId67"/>
    <p:sldId id="972" r:id="rId68"/>
    <p:sldId id="973" r:id="rId69"/>
    <p:sldId id="974" r:id="rId70"/>
    <p:sldId id="975" r:id="rId71"/>
    <p:sldId id="898" r:id="rId7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徐泽" initials="徐泽"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5F523"/>
    <a:srgbClr val="FF7171"/>
    <a:srgbClr val="DAE6C3"/>
    <a:srgbClr val="231F20"/>
    <a:srgbClr val="F0F0F0"/>
    <a:srgbClr val="FF8080"/>
    <a:srgbClr val="FE801C"/>
    <a:srgbClr val="A90000"/>
    <a:srgbClr val="96F977"/>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545" autoAdjust="0"/>
    <p:restoredTop sz="95134" autoAdjust="0"/>
  </p:normalViewPr>
  <p:slideViewPr>
    <p:cSldViewPr>
      <p:cViewPr varScale="1">
        <p:scale>
          <a:sx n="86" d="100"/>
          <a:sy n="86" d="100"/>
        </p:scale>
        <p:origin x="426" y="90"/>
      </p:cViewPr>
      <p:guideLst>
        <p:guide orient="horz" pos="2160"/>
        <p:guide pos="2880"/>
      </p:guideLst>
    </p:cSldViewPr>
  </p:slideViewPr>
  <p:notesTextViewPr>
    <p:cViewPr>
      <p:scale>
        <a:sx n="100" d="100"/>
        <a:sy n="100" d="100"/>
      </p:scale>
      <p:origin x="0" y="0"/>
    </p:cViewPr>
  </p:notesTextViewPr>
  <p:notesViewPr>
    <p:cSldViewPr>
      <p:cViewPr varScale="1">
        <p:scale>
          <a:sx n="88" d="100"/>
          <a:sy n="88" d="100"/>
        </p:scale>
        <p:origin x="382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8F4DCA-3177-4375-A53D-C33BDF2D97C5}" type="datetimeFigureOut">
              <a:rPr lang="zh-CN" altLang="en-US" smtClean="0"/>
              <a:pPr/>
              <a:t>2018/5/13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B70F7D-486B-488E-8EBC-4D52E95A37CF}" type="slidenum">
              <a:rPr lang="zh-CN" altLang="en-US" smtClean="0"/>
              <a:pPr/>
              <a:t>‹#›</a:t>
            </a:fld>
            <a:endParaRPr lang="zh-CN" altLang="en-US"/>
          </a:p>
        </p:txBody>
      </p:sp>
    </p:spTree>
    <p:extLst>
      <p:ext uri="{BB962C8B-B14F-4D97-AF65-F5344CB8AC3E}">
        <p14:creationId xmlns:p14="http://schemas.microsoft.com/office/powerpoint/2010/main" val="3267777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DE3B9F-8426-4C0A-B4B6-F9877F22AD29}" type="datetimeFigureOut">
              <a:rPr lang="zh-CN" altLang="en-US" smtClean="0"/>
              <a:pPr/>
              <a:t>2018/5/13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3DBA66-0B01-47E8-A365-7C30D6EBFF28}" type="slidenum">
              <a:rPr lang="zh-CN" altLang="en-US" smtClean="0"/>
              <a:pPr/>
              <a:t>‹#›</a:t>
            </a:fld>
            <a:endParaRPr lang="zh-CN" altLang="en-US"/>
          </a:p>
        </p:txBody>
      </p:sp>
    </p:spTree>
    <p:extLst>
      <p:ext uri="{BB962C8B-B14F-4D97-AF65-F5344CB8AC3E}">
        <p14:creationId xmlns:p14="http://schemas.microsoft.com/office/powerpoint/2010/main" val="126627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2</a:t>
            </a:fld>
            <a:endParaRPr lang="zh-CN" altLang="en-US"/>
          </a:p>
        </p:txBody>
      </p:sp>
    </p:spTree>
    <p:extLst>
      <p:ext uri="{BB962C8B-B14F-4D97-AF65-F5344CB8AC3E}">
        <p14:creationId xmlns:p14="http://schemas.microsoft.com/office/powerpoint/2010/main" val="1924636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Servlet</a:t>
            </a:r>
            <a:r>
              <a:rPr lang="zh-CN" altLang="en-US" dirty="0"/>
              <a:t>基础</a:t>
            </a:r>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56</a:t>
            </a:fld>
            <a:endParaRPr lang="zh-CN" altLang="en-US"/>
          </a:p>
        </p:txBody>
      </p:sp>
    </p:spTree>
    <p:extLst>
      <p:ext uri="{BB962C8B-B14F-4D97-AF65-F5344CB8AC3E}">
        <p14:creationId xmlns:p14="http://schemas.microsoft.com/office/powerpoint/2010/main" val="2876539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Web</a:t>
            </a:r>
            <a:r>
              <a:rPr lang="zh-CN" altLang="en-US" dirty="0"/>
              <a:t>应用的演变</a:t>
            </a:r>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57</a:t>
            </a:fld>
            <a:endParaRPr lang="zh-CN" altLang="en-US"/>
          </a:p>
        </p:txBody>
      </p:sp>
    </p:spTree>
    <p:extLst>
      <p:ext uri="{BB962C8B-B14F-4D97-AF65-F5344CB8AC3E}">
        <p14:creationId xmlns:p14="http://schemas.microsoft.com/office/powerpoint/2010/main" val="2877593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Vi</a:t>
            </a:r>
            <a:r>
              <a:rPr lang="zh-CN" altLang="en-US" dirty="0"/>
              <a:t>是一个原始的文本编辑器，类似于</a:t>
            </a:r>
            <a:r>
              <a:rPr lang="en-US" altLang="zh-CN" dirty="0"/>
              <a:t>windows</a:t>
            </a:r>
            <a:r>
              <a:rPr lang="zh-CN" altLang="en-US" dirty="0"/>
              <a:t>系统的记事本，</a:t>
            </a:r>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58</a:t>
            </a:fld>
            <a:endParaRPr lang="zh-CN" altLang="en-US"/>
          </a:p>
        </p:txBody>
      </p:sp>
    </p:spTree>
    <p:extLst>
      <p:ext uri="{BB962C8B-B14F-4D97-AF65-F5344CB8AC3E}">
        <p14:creationId xmlns:p14="http://schemas.microsoft.com/office/powerpoint/2010/main" val="1250977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举例来说，当你使用</a:t>
            </a:r>
            <a:r>
              <a:rPr lang="en-US" altLang="zh-CN" dirty="0"/>
              <a:t>vim</a:t>
            </a:r>
            <a:r>
              <a:rPr lang="zh-CN" altLang="en-US" dirty="0"/>
              <a:t>去编辑一个</a:t>
            </a:r>
            <a:r>
              <a:rPr lang="en-US" altLang="zh-CN" dirty="0"/>
              <a:t>C</a:t>
            </a:r>
            <a:r>
              <a:rPr lang="zh-CN" altLang="en-US" dirty="0"/>
              <a:t>语言的文件，或者是</a:t>
            </a:r>
            <a:r>
              <a:rPr lang="en-US" altLang="zh-CN" dirty="0"/>
              <a:t>shell</a:t>
            </a:r>
            <a:r>
              <a:rPr lang="en-US" altLang="zh-CN" baseline="0" dirty="0"/>
              <a:t> script</a:t>
            </a:r>
            <a:r>
              <a:rPr lang="zh-CN" altLang="en-US" baseline="0" dirty="0"/>
              <a:t>程序文件时，</a:t>
            </a:r>
            <a:r>
              <a:rPr lang="en-US" altLang="zh-CN" baseline="0" dirty="0"/>
              <a:t>vim</a:t>
            </a:r>
            <a:r>
              <a:rPr lang="zh-CN" altLang="en-US" baseline="0" dirty="0"/>
              <a:t>会依据文件的扩展名或文件内的开头信息判断该文件的内容自动调用该程序的语法判断式。</a:t>
            </a:r>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59</a:t>
            </a:fld>
            <a:endParaRPr lang="zh-CN" altLang="en-US"/>
          </a:p>
        </p:txBody>
      </p:sp>
    </p:spTree>
    <p:extLst>
      <p:ext uri="{BB962C8B-B14F-4D97-AF65-F5344CB8AC3E}">
        <p14:creationId xmlns:p14="http://schemas.microsoft.com/office/powerpoint/2010/main" val="1100013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60</a:t>
            </a:fld>
            <a:endParaRPr lang="zh-CN" altLang="en-US"/>
          </a:p>
        </p:txBody>
      </p:sp>
    </p:spTree>
    <p:extLst>
      <p:ext uri="{BB962C8B-B14F-4D97-AF65-F5344CB8AC3E}">
        <p14:creationId xmlns:p14="http://schemas.microsoft.com/office/powerpoint/2010/main" val="361345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61</a:t>
            </a:fld>
            <a:endParaRPr lang="zh-CN" altLang="en-US"/>
          </a:p>
        </p:txBody>
      </p:sp>
    </p:spTree>
    <p:extLst>
      <p:ext uri="{BB962C8B-B14F-4D97-AF65-F5344CB8AC3E}">
        <p14:creationId xmlns:p14="http://schemas.microsoft.com/office/powerpoint/2010/main" val="2632783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test</a:t>
            </a:r>
            <a:r>
              <a:rPr lang="zh-CN" altLang="en-US" dirty="0"/>
              <a:t>文件存在则打开，不存在则新建一个。</a:t>
            </a:r>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62</a:t>
            </a:fld>
            <a:endParaRPr lang="zh-CN" altLang="en-US"/>
          </a:p>
        </p:txBody>
      </p:sp>
    </p:spTree>
    <p:extLst>
      <p:ext uri="{BB962C8B-B14F-4D97-AF65-F5344CB8AC3E}">
        <p14:creationId xmlns:p14="http://schemas.microsoft.com/office/powerpoint/2010/main" val="2935651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64</a:t>
            </a:fld>
            <a:endParaRPr lang="zh-CN" altLang="en-US"/>
          </a:p>
        </p:txBody>
      </p:sp>
    </p:spTree>
    <p:extLst>
      <p:ext uri="{BB962C8B-B14F-4D97-AF65-F5344CB8AC3E}">
        <p14:creationId xmlns:p14="http://schemas.microsoft.com/office/powerpoint/2010/main" val="20136916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总结和答疑</a:t>
            </a:r>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71</a:t>
            </a:fld>
            <a:endParaRPr lang="zh-CN" altLang="en-US"/>
          </a:p>
        </p:txBody>
      </p:sp>
    </p:spTree>
    <p:extLst>
      <p:ext uri="{BB962C8B-B14F-4D97-AF65-F5344CB8AC3E}">
        <p14:creationId xmlns:p14="http://schemas.microsoft.com/office/powerpoint/2010/main" val="972090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Web</a:t>
            </a:r>
            <a:r>
              <a:rPr lang="zh-CN" altLang="en-US" dirty="0"/>
              <a:t>应用的演变</a:t>
            </a:r>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3</a:t>
            </a:fld>
            <a:endParaRPr lang="zh-CN" altLang="en-US"/>
          </a:p>
        </p:txBody>
      </p:sp>
    </p:spTree>
    <p:extLst>
      <p:ext uri="{BB962C8B-B14F-4D97-AF65-F5344CB8AC3E}">
        <p14:creationId xmlns:p14="http://schemas.microsoft.com/office/powerpoint/2010/main" val="315534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Web</a:t>
            </a:r>
            <a:r>
              <a:rPr lang="zh-CN" altLang="en-US" dirty="0"/>
              <a:t>应用的演变</a:t>
            </a:r>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9</a:t>
            </a:fld>
            <a:endParaRPr lang="zh-CN" altLang="en-US"/>
          </a:p>
        </p:txBody>
      </p:sp>
    </p:spTree>
    <p:extLst>
      <p:ext uri="{BB962C8B-B14F-4D97-AF65-F5344CB8AC3E}">
        <p14:creationId xmlns:p14="http://schemas.microsoft.com/office/powerpoint/2010/main" val="1041551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Web</a:t>
            </a:r>
            <a:r>
              <a:rPr lang="zh-CN" altLang="en-US" dirty="0"/>
              <a:t>应用的演变</a:t>
            </a:r>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23</a:t>
            </a:fld>
            <a:endParaRPr lang="zh-CN" altLang="en-US"/>
          </a:p>
        </p:txBody>
      </p:sp>
    </p:spTree>
    <p:extLst>
      <p:ext uri="{BB962C8B-B14F-4D97-AF65-F5344CB8AC3E}">
        <p14:creationId xmlns:p14="http://schemas.microsoft.com/office/powerpoint/2010/main" val="3424775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27</a:t>
            </a:fld>
            <a:endParaRPr lang="zh-CN" altLang="en-US"/>
          </a:p>
        </p:txBody>
      </p:sp>
    </p:spTree>
    <p:extLst>
      <p:ext uri="{BB962C8B-B14F-4D97-AF65-F5344CB8AC3E}">
        <p14:creationId xmlns:p14="http://schemas.microsoft.com/office/powerpoint/2010/main" val="1833202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Web</a:t>
            </a:r>
            <a:r>
              <a:rPr lang="zh-CN" altLang="en-US" dirty="0"/>
              <a:t>应用的演变</a:t>
            </a:r>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28</a:t>
            </a:fld>
            <a:endParaRPr lang="zh-CN" altLang="en-US"/>
          </a:p>
        </p:txBody>
      </p:sp>
    </p:spTree>
    <p:extLst>
      <p:ext uri="{BB962C8B-B14F-4D97-AF65-F5344CB8AC3E}">
        <p14:creationId xmlns:p14="http://schemas.microsoft.com/office/powerpoint/2010/main" val="2707823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Web</a:t>
            </a:r>
            <a:r>
              <a:rPr lang="zh-CN" altLang="en-US" dirty="0"/>
              <a:t>应用的演变</a:t>
            </a:r>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43</a:t>
            </a:fld>
            <a:endParaRPr lang="zh-CN" altLang="en-US"/>
          </a:p>
        </p:txBody>
      </p:sp>
    </p:spTree>
    <p:extLst>
      <p:ext uri="{BB962C8B-B14F-4D97-AF65-F5344CB8AC3E}">
        <p14:creationId xmlns:p14="http://schemas.microsoft.com/office/powerpoint/2010/main" val="2512426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Ctrl+C</a:t>
            </a:r>
            <a:r>
              <a:rPr lang="en-US" altLang="zh-CN" dirty="0"/>
              <a:t>:</a:t>
            </a:r>
            <a:r>
              <a:rPr lang="zh-CN" altLang="en-US" dirty="0"/>
              <a:t>可以关闭 </a:t>
            </a:r>
            <a:r>
              <a:rPr lang="en-US" altLang="zh-CN" dirty="0"/>
              <a:t>tail –f ** </a:t>
            </a:r>
            <a:r>
              <a:rPr lang="zh-CN" altLang="en-US" dirty="0"/>
              <a:t>进程</a:t>
            </a:r>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44</a:t>
            </a:fld>
            <a:endParaRPr lang="zh-CN" altLang="en-US"/>
          </a:p>
        </p:txBody>
      </p:sp>
    </p:spTree>
    <p:extLst>
      <p:ext uri="{BB962C8B-B14F-4D97-AF65-F5344CB8AC3E}">
        <p14:creationId xmlns:p14="http://schemas.microsoft.com/office/powerpoint/2010/main" val="1228486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48</a:t>
            </a:fld>
            <a:endParaRPr lang="zh-CN" altLang="en-US"/>
          </a:p>
        </p:txBody>
      </p:sp>
    </p:spTree>
    <p:extLst>
      <p:ext uri="{BB962C8B-B14F-4D97-AF65-F5344CB8AC3E}">
        <p14:creationId xmlns:p14="http://schemas.microsoft.com/office/powerpoint/2010/main" val="253421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知识讲解">
    <p:spTree>
      <p:nvGrpSpPr>
        <p:cNvPr id="1" name=""/>
        <p:cNvGrpSpPr/>
        <p:nvPr/>
      </p:nvGrpSpPr>
      <p:grpSpPr>
        <a:xfrm>
          <a:off x="0" y="0"/>
          <a:ext cx="0" cy="0"/>
          <a:chOff x="0" y="0"/>
          <a:chExt cx="0" cy="0"/>
        </a:xfrm>
      </p:grpSpPr>
      <p:sp>
        <p:nvSpPr>
          <p:cNvPr id="12" name="矩形 11"/>
          <p:cNvSpPr/>
          <p:nvPr userDrawn="1"/>
        </p:nvSpPr>
        <p:spPr>
          <a:xfrm>
            <a:off x="4067944" y="108"/>
            <a:ext cx="5076056" cy="6840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68797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内容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28662" y="2060848"/>
            <a:ext cx="6786610" cy="1047757"/>
          </a:xfrm>
        </p:spPr>
        <p:txBody>
          <a:bodyPr>
            <a:noAutofit/>
          </a:bodyPr>
          <a:lstStyle>
            <a:lvl1pPr algn="l">
              <a:defRPr sz="4800" b="1"/>
            </a:lvl1pPr>
          </a:lstStyle>
          <a:p>
            <a:r>
              <a:rPr lang="zh-CN" altLang="en-US" dirty="0"/>
              <a:t>内容标题</a:t>
            </a:r>
          </a:p>
        </p:txBody>
      </p:sp>
      <p:pic>
        <p:nvPicPr>
          <p:cNvPr id="6" name="图片 5" descr="Logo(达内-白色)_Link.png"/>
          <p:cNvPicPr>
            <a:picLocks noChangeAspect="1"/>
          </p:cNvPicPr>
          <p:nvPr userDrawn="1"/>
        </p:nvPicPr>
        <p:blipFill>
          <a:blip r:embed="rId2" cstate="print"/>
          <a:stretch>
            <a:fillRect/>
          </a:stretch>
        </p:blipFill>
        <p:spPr>
          <a:xfrm>
            <a:off x="7000892" y="285728"/>
            <a:ext cx="1819660" cy="597409"/>
          </a:xfrm>
          <a:prstGeom prst="rect">
            <a:avLst/>
          </a:prstGeom>
        </p:spPr>
      </p:pic>
      <p:sp>
        <p:nvSpPr>
          <p:cNvPr id="9" name="圆角矩形 8"/>
          <p:cNvSpPr/>
          <p:nvPr userDrawn="1"/>
        </p:nvSpPr>
        <p:spPr>
          <a:xfrm>
            <a:off x="899592" y="3161931"/>
            <a:ext cx="6840760" cy="216024"/>
          </a:xfrm>
          <a:prstGeom prst="roundRect">
            <a:avLst/>
          </a:prstGeom>
          <a:solidFill>
            <a:srgbClr val="00B050"/>
          </a:solidFill>
          <a:ln w="38100">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b="1"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166036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3" name="副标题 2"/>
          <p:cNvSpPr>
            <a:spLocks noGrp="1"/>
          </p:cNvSpPr>
          <p:nvPr>
            <p:ph type="subTitle" idx="1" hasCustomPrompt="1"/>
          </p:nvPr>
        </p:nvSpPr>
        <p:spPr>
          <a:xfrm>
            <a:off x="971600" y="1916831"/>
            <a:ext cx="6984776" cy="3672409"/>
          </a:xfrm>
          <a:noFill/>
        </p:spPr>
        <p:txBody>
          <a:bodyPr>
            <a:normAutofit/>
          </a:bodyPr>
          <a:lstStyle>
            <a:lvl1pPr marL="457200" indent="-457200" algn="l">
              <a:buFont typeface="+mj-lt"/>
              <a:buAutoNum type="arabicPeriod"/>
              <a:defRPr sz="32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本节内容</a:t>
            </a:r>
            <a:endParaRPr lang="en-US" altLang="zh-CN" dirty="0"/>
          </a:p>
          <a:p>
            <a:r>
              <a:rPr lang="zh-CN" altLang="en-US" dirty="0"/>
              <a:t>本节内容</a:t>
            </a:r>
          </a:p>
        </p:txBody>
      </p:sp>
      <p:sp>
        <p:nvSpPr>
          <p:cNvPr id="9" name="十字形 8"/>
          <p:cNvSpPr/>
          <p:nvPr userDrawn="1"/>
        </p:nvSpPr>
        <p:spPr>
          <a:xfrm>
            <a:off x="142844" y="6215082"/>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十字形 9"/>
          <p:cNvSpPr/>
          <p:nvPr userDrawn="1"/>
        </p:nvSpPr>
        <p:spPr>
          <a:xfrm>
            <a:off x="569224" y="600076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0" y="548680"/>
            <a:ext cx="9144000" cy="936104"/>
          </a:xfrm>
          <a:prstGeom prst="rect">
            <a:avLst/>
          </a:prstGeom>
          <a:solidFill>
            <a:srgbClr val="DC1F26"/>
          </a:solidFill>
          <a:ln>
            <a:solidFill>
              <a:srgbClr val="DC1F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a:latin typeface="微软雅黑" pitchFamily="34" charset="-122"/>
                <a:ea typeface="微软雅黑" pitchFamily="34" charset="-122"/>
              </a:rPr>
              <a:t>内容</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程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77487" y="2088879"/>
            <a:ext cx="7772400" cy="1470025"/>
          </a:xfrm>
        </p:spPr>
        <p:txBody>
          <a:bodyPr>
            <a:noAutofit/>
          </a:bodyPr>
          <a:lstStyle>
            <a:lvl1pPr algn="l">
              <a:defRPr sz="6000" b="1"/>
            </a:lvl1pPr>
          </a:lstStyle>
          <a:p>
            <a:r>
              <a:rPr lang="zh-CN" altLang="en-US" dirty="0"/>
              <a:t>课程标题</a:t>
            </a:r>
          </a:p>
        </p:txBody>
      </p:sp>
      <p:sp>
        <p:nvSpPr>
          <p:cNvPr id="3" name="副标题 2"/>
          <p:cNvSpPr>
            <a:spLocks noGrp="1"/>
          </p:cNvSpPr>
          <p:nvPr>
            <p:ph type="subTitle" idx="1" hasCustomPrompt="1"/>
          </p:nvPr>
        </p:nvSpPr>
        <p:spPr>
          <a:xfrm>
            <a:off x="675255" y="3564703"/>
            <a:ext cx="4256785" cy="622920"/>
          </a:xfrm>
          <a:solidFill>
            <a:srgbClr val="DC1F26"/>
          </a:solidFill>
        </p:spPr>
        <p:txBody>
          <a:bodyPr/>
          <a:lstStyle>
            <a:lvl1pPr marL="0" indent="0" algn="l">
              <a:buNone/>
              <a:defRPr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 课程英文副标题</a:t>
            </a:r>
          </a:p>
        </p:txBody>
      </p:sp>
      <p:pic>
        <p:nvPicPr>
          <p:cNvPr id="5" name="图片 4" descr="Logo(达内-白色)_Link.png"/>
          <p:cNvPicPr>
            <a:picLocks noChangeAspect="1"/>
          </p:cNvPicPr>
          <p:nvPr userDrawn="1"/>
        </p:nvPicPr>
        <p:blipFill>
          <a:blip r:embed="rId2" cstate="print"/>
          <a:stretch>
            <a:fillRect/>
          </a:stretch>
        </p:blipFill>
        <p:spPr>
          <a:xfrm>
            <a:off x="7000892" y="285728"/>
            <a:ext cx="1819660" cy="597409"/>
          </a:xfrm>
          <a:prstGeom prst="rect">
            <a:avLst/>
          </a:prstGeom>
        </p:spPr>
      </p:pic>
      <p:sp>
        <p:nvSpPr>
          <p:cNvPr id="17" name="文本占位符 16"/>
          <p:cNvSpPr>
            <a:spLocks noGrp="1"/>
          </p:cNvSpPr>
          <p:nvPr>
            <p:ph type="body" sz="quarter" idx="10" hasCustomPrompt="1"/>
          </p:nvPr>
        </p:nvSpPr>
        <p:spPr>
          <a:xfrm>
            <a:off x="2483768" y="3558904"/>
            <a:ext cx="4392513" cy="647675"/>
          </a:xfrm>
        </p:spPr>
        <p:txBody>
          <a:bodyPr>
            <a:noAutofit/>
          </a:bodyPr>
          <a:lstStyle>
            <a:lvl1pPr algn="r">
              <a:buNone/>
              <a:defRPr sz="4000" b="1">
                <a:solidFill>
                  <a:srgbClr val="00B0F0"/>
                </a:solidFill>
              </a:defRPr>
            </a:lvl1pPr>
          </a:lstStyle>
          <a:p>
            <a:pPr lvl="0"/>
            <a:r>
              <a:rPr lang="en-US" altLang="zh-CN" dirty="0"/>
              <a:t>DAY01</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知识讲解">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467544" y="260648"/>
            <a:ext cx="6768752" cy="713088"/>
          </a:xfrm>
        </p:spPr>
        <p:txBody>
          <a:bodyPr>
            <a:noAutofit/>
          </a:bodyPr>
          <a:lstStyle>
            <a:lvl1pPr algn="l">
              <a:defRPr sz="3200" b="1"/>
            </a:lvl1pPr>
          </a:lstStyle>
          <a:p>
            <a:r>
              <a:rPr lang="zh-CN" altLang="en-US" dirty="0"/>
              <a:t>知识点标题</a:t>
            </a:r>
          </a:p>
        </p:txBody>
      </p:sp>
      <p:grpSp>
        <p:nvGrpSpPr>
          <p:cNvPr id="6" name="组合 5"/>
          <p:cNvGrpSpPr/>
          <p:nvPr userDrawn="1"/>
        </p:nvGrpSpPr>
        <p:grpSpPr>
          <a:xfrm>
            <a:off x="71406" y="6390448"/>
            <a:ext cx="396138" cy="396138"/>
            <a:chOff x="71406" y="6069958"/>
            <a:chExt cx="716628" cy="716628"/>
          </a:xfrm>
        </p:grpSpPr>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内容占位符 15"/>
          <p:cNvSpPr>
            <a:spLocks noGrp="1"/>
          </p:cNvSpPr>
          <p:nvPr>
            <p:ph sz="quarter" idx="10"/>
          </p:nvPr>
        </p:nvSpPr>
        <p:spPr>
          <a:xfrm>
            <a:off x="467545" y="1052736"/>
            <a:ext cx="8064896" cy="1009507"/>
          </a:xfrm>
        </p:spPr>
        <p:txBody>
          <a:bodyPr wrap="square">
            <a:spAutoFit/>
          </a:bodyPr>
          <a:lstStyle>
            <a:lvl1pPr>
              <a:lnSpc>
                <a:spcPct val="120000"/>
              </a:lnSpc>
              <a:defRPr sz="2400"/>
            </a:lvl1pPr>
            <a:lvl2pPr>
              <a:lnSpc>
                <a:spcPct val="120000"/>
              </a:lnSpc>
              <a:defRPr sz="2200"/>
            </a:lvl2pPr>
            <a:lvl3pPr marL="914400" indent="0">
              <a:buNone/>
              <a:defRPr sz="1800">
                <a:solidFill>
                  <a:srgbClr val="00B0F0"/>
                </a:solidFill>
              </a:defRPr>
            </a:lvl3pPr>
          </a:lstStyle>
          <a:p>
            <a:pPr lvl="0"/>
            <a:r>
              <a:rPr lang="zh-CN" altLang="en-US" dirty="0"/>
              <a:t>单击此处编辑母版文本样式</a:t>
            </a:r>
          </a:p>
          <a:p>
            <a:pPr lvl="1"/>
            <a:r>
              <a:rPr lang="zh-CN" altLang="en-US" dirty="0"/>
              <a:t>第二级</a:t>
            </a:r>
            <a:endParaRPr lang="en-US" altLang="zh-CN" dirty="0"/>
          </a:p>
        </p:txBody>
      </p:sp>
      <p:pic>
        <p:nvPicPr>
          <p:cNvPr id="10" name="图片 9" descr="Logo(达内-白色)_Link.png"/>
          <p:cNvPicPr>
            <a:picLocks noChangeAspect="1"/>
          </p:cNvPicPr>
          <p:nvPr userDrawn="1"/>
        </p:nvPicPr>
        <p:blipFill>
          <a:blip r:embed="rId2" cstate="print"/>
          <a:stretch>
            <a:fillRect/>
          </a:stretch>
        </p:blipFill>
        <p:spPr>
          <a:xfrm>
            <a:off x="7452320" y="243818"/>
            <a:ext cx="1535313" cy="504056"/>
          </a:xfrm>
          <a:prstGeom prst="rect">
            <a:avLst/>
          </a:prstGeom>
        </p:spPr>
      </p:pic>
      <p:sp>
        <p:nvSpPr>
          <p:cNvPr id="8" name="标题 1"/>
          <p:cNvSpPr txBox="1">
            <a:spLocks/>
          </p:cNvSpPr>
          <p:nvPr userDrawn="1"/>
        </p:nvSpPr>
        <p:spPr>
          <a:xfrm>
            <a:off x="0" y="2564904"/>
            <a:ext cx="468000" cy="149628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dirty="0">
                <a:solidFill>
                  <a:srgbClr val="F9FAFB"/>
                </a:solidFill>
              </a:rPr>
              <a:t>知识讲解</a:t>
            </a:r>
            <a:endParaRPr lang="en-US" altLang="zh-CN" sz="1600" b="1" dirty="0">
              <a:solidFill>
                <a:srgbClr val="F9FAFB"/>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课堂练习">
    <p:spTree>
      <p:nvGrpSpPr>
        <p:cNvPr id="1" name=""/>
        <p:cNvGrpSpPr/>
        <p:nvPr/>
      </p:nvGrpSpPr>
      <p:grpSpPr>
        <a:xfrm>
          <a:off x="0" y="0"/>
          <a:ext cx="0" cy="0"/>
          <a:chOff x="0" y="0"/>
          <a:chExt cx="0" cy="0"/>
        </a:xfrm>
      </p:grpSpPr>
      <p:sp>
        <p:nvSpPr>
          <p:cNvPr id="12" name="标题 1"/>
          <p:cNvSpPr txBox="1">
            <a:spLocks/>
          </p:cNvSpPr>
          <p:nvPr userDrawn="1"/>
        </p:nvSpPr>
        <p:spPr>
          <a:xfrm>
            <a:off x="0" y="2564904"/>
            <a:ext cx="468000" cy="1496289"/>
          </a:xfrm>
          <a:prstGeom prst="rect">
            <a:avLst/>
          </a:prstGeom>
          <a:solidFill>
            <a:schemeClr val="accent6">
              <a:lumMod val="75000"/>
            </a:schemeClr>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dirty="0">
                <a:solidFill>
                  <a:srgbClr val="F9FAFB"/>
                </a:solidFill>
              </a:rPr>
              <a:t>课</a:t>
            </a:r>
            <a:endParaRPr lang="en-US" altLang="zh-CN" sz="1600" b="1" dirty="0">
              <a:solidFill>
                <a:srgbClr val="F9FAFB"/>
              </a:solidFill>
            </a:endParaRPr>
          </a:p>
          <a:p>
            <a:pPr algn="ctr"/>
            <a:r>
              <a:rPr lang="zh-CN" altLang="en-US" sz="1600" b="1" dirty="0">
                <a:solidFill>
                  <a:srgbClr val="F9FAFB"/>
                </a:solidFill>
              </a:rPr>
              <a:t>堂</a:t>
            </a:r>
            <a:endParaRPr lang="en-US" altLang="zh-CN" sz="1600" b="1" dirty="0">
              <a:solidFill>
                <a:srgbClr val="F9FAFB"/>
              </a:solidFill>
            </a:endParaRPr>
          </a:p>
          <a:p>
            <a:pPr algn="ctr"/>
            <a:r>
              <a:rPr lang="zh-CN" altLang="en-US" sz="1600" b="1" dirty="0">
                <a:solidFill>
                  <a:srgbClr val="F9FAFB"/>
                </a:solidFill>
              </a:rPr>
              <a:t>练习</a:t>
            </a:r>
            <a:endParaRPr lang="en-US" altLang="zh-CN" sz="1600" b="1" dirty="0">
              <a:solidFill>
                <a:srgbClr val="F9FAFB"/>
              </a:solidFill>
            </a:endParaRPr>
          </a:p>
        </p:txBody>
      </p:sp>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标题 1"/>
          <p:cNvSpPr>
            <a:spLocks noGrp="1"/>
          </p:cNvSpPr>
          <p:nvPr>
            <p:ph type="ctrTitle" hasCustomPrompt="1"/>
          </p:nvPr>
        </p:nvSpPr>
        <p:spPr>
          <a:xfrm>
            <a:off x="467544" y="260648"/>
            <a:ext cx="6768752" cy="713088"/>
          </a:xfrm>
        </p:spPr>
        <p:txBody>
          <a:bodyPr>
            <a:noAutofit/>
          </a:bodyPr>
          <a:lstStyle>
            <a:lvl1pPr algn="l">
              <a:defRPr sz="3200" b="1"/>
            </a:lvl1pPr>
          </a:lstStyle>
          <a:p>
            <a:r>
              <a:rPr lang="zh-CN" altLang="en-US" dirty="0"/>
              <a:t>知识点标题</a:t>
            </a:r>
          </a:p>
        </p:txBody>
      </p:sp>
      <p:sp>
        <p:nvSpPr>
          <p:cNvPr id="17" name="内容占位符 15"/>
          <p:cNvSpPr>
            <a:spLocks noGrp="1"/>
          </p:cNvSpPr>
          <p:nvPr>
            <p:ph sz="quarter" idx="10"/>
          </p:nvPr>
        </p:nvSpPr>
        <p:spPr>
          <a:xfrm>
            <a:off x="467545" y="1052736"/>
            <a:ext cx="8064896" cy="1009507"/>
          </a:xfrm>
        </p:spPr>
        <p:txBody>
          <a:bodyPr wrap="square">
            <a:spAutoFit/>
          </a:bodyPr>
          <a:lstStyle>
            <a:lvl1pPr>
              <a:lnSpc>
                <a:spcPct val="120000"/>
              </a:lnSpc>
              <a:defRPr sz="2400"/>
            </a:lvl1pPr>
            <a:lvl2pPr>
              <a:lnSpc>
                <a:spcPct val="120000"/>
              </a:lnSpc>
              <a:defRPr sz="2200"/>
            </a:lvl2pPr>
            <a:lvl3pPr marL="914400" indent="0">
              <a:buNone/>
              <a:defRPr sz="1800">
                <a:solidFill>
                  <a:srgbClr val="00B0F0"/>
                </a:solidFill>
              </a:defRPr>
            </a:lvl3pPr>
          </a:lstStyle>
          <a:p>
            <a:pPr lvl="0"/>
            <a:r>
              <a:rPr lang="zh-CN" altLang="en-US" dirty="0"/>
              <a:t>单击此处编辑母版文本样式</a:t>
            </a:r>
          </a:p>
          <a:p>
            <a:pPr lvl="1"/>
            <a:r>
              <a:rPr lang="zh-CN" altLang="en-US" dirty="0"/>
              <a:t>第二级</a:t>
            </a:r>
            <a:endParaRPr lang="en-US" altLang="zh-CN" dirty="0"/>
          </a:p>
        </p:txBody>
      </p:sp>
      <p:pic>
        <p:nvPicPr>
          <p:cNvPr id="18" name="图片 17" descr="Logo(达内-白色)_Link.png"/>
          <p:cNvPicPr>
            <a:picLocks noChangeAspect="1"/>
          </p:cNvPicPr>
          <p:nvPr userDrawn="1"/>
        </p:nvPicPr>
        <p:blipFill>
          <a:blip r:embed="rId2" cstate="print"/>
          <a:stretch>
            <a:fillRect/>
          </a:stretch>
        </p:blipFill>
        <p:spPr>
          <a:xfrm>
            <a:off x="7452320" y="243818"/>
            <a:ext cx="1535313" cy="50405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知识讲解">
    <p:spTree>
      <p:nvGrpSpPr>
        <p:cNvPr id="1" name=""/>
        <p:cNvGrpSpPr/>
        <p:nvPr/>
      </p:nvGrpSpPr>
      <p:grpSpPr>
        <a:xfrm>
          <a:off x="0" y="0"/>
          <a:ext cx="0" cy="0"/>
          <a:chOff x="0" y="0"/>
          <a:chExt cx="0" cy="0"/>
        </a:xfrm>
      </p:grpSpPr>
      <p:sp>
        <p:nvSpPr>
          <p:cNvPr id="9" name="标题 1"/>
          <p:cNvSpPr txBox="1">
            <a:spLocks/>
          </p:cNvSpPr>
          <p:nvPr userDrawn="1"/>
        </p:nvSpPr>
        <p:spPr>
          <a:xfrm>
            <a:off x="0" y="2566527"/>
            <a:ext cx="468000" cy="1496289"/>
          </a:xfrm>
          <a:prstGeom prst="rect">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dirty="0">
                <a:solidFill>
                  <a:srgbClr val="F9FAFB"/>
                </a:solidFill>
              </a:rPr>
              <a:t>代码</a:t>
            </a:r>
            <a:endParaRPr lang="en-US" altLang="zh-CN" sz="1600" b="1" dirty="0">
              <a:solidFill>
                <a:srgbClr val="F9FAFB"/>
              </a:solidFill>
            </a:endParaRPr>
          </a:p>
          <a:p>
            <a:pPr algn="ctr"/>
            <a:r>
              <a:rPr lang="zh-CN" altLang="en-US" sz="1600" b="1" dirty="0">
                <a:solidFill>
                  <a:srgbClr val="F9FAFB"/>
                </a:solidFill>
              </a:rPr>
              <a:t>实践</a:t>
            </a:r>
            <a:endParaRPr lang="en-US" altLang="zh-CN" sz="1600" b="1" dirty="0">
              <a:solidFill>
                <a:srgbClr val="F9FAFB"/>
              </a:solidFill>
            </a:endParaRPr>
          </a:p>
        </p:txBody>
      </p:sp>
      <p:sp>
        <p:nvSpPr>
          <p:cNvPr id="2" name="标题 1"/>
          <p:cNvSpPr>
            <a:spLocks noGrp="1"/>
          </p:cNvSpPr>
          <p:nvPr>
            <p:ph type="ctrTitle" hasCustomPrompt="1"/>
          </p:nvPr>
        </p:nvSpPr>
        <p:spPr>
          <a:xfrm>
            <a:off x="467544" y="260648"/>
            <a:ext cx="6768752" cy="713088"/>
          </a:xfrm>
        </p:spPr>
        <p:txBody>
          <a:bodyPr>
            <a:noAutofit/>
          </a:bodyPr>
          <a:lstStyle>
            <a:lvl1pPr algn="l">
              <a:defRPr sz="3200" b="1"/>
            </a:lvl1pPr>
          </a:lstStyle>
          <a:p>
            <a:r>
              <a:rPr lang="zh-CN" altLang="en-US" dirty="0"/>
              <a:t>知识点标题</a:t>
            </a:r>
          </a:p>
        </p:txBody>
      </p:sp>
      <p:grpSp>
        <p:nvGrpSpPr>
          <p:cNvPr id="6" name="组合 5"/>
          <p:cNvGrpSpPr/>
          <p:nvPr userDrawn="1"/>
        </p:nvGrpSpPr>
        <p:grpSpPr>
          <a:xfrm>
            <a:off x="71406" y="6390448"/>
            <a:ext cx="396138" cy="396138"/>
            <a:chOff x="71406" y="6069958"/>
            <a:chExt cx="716628" cy="716628"/>
          </a:xfrm>
        </p:grpSpPr>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内容占位符 15"/>
          <p:cNvSpPr>
            <a:spLocks noGrp="1"/>
          </p:cNvSpPr>
          <p:nvPr>
            <p:ph sz="quarter" idx="10"/>
          </p:nvPr>
        </p:nvSpPr>
        <p:spPr>
          <a:xfrm>
            <a:off x="467545" y="1052736"/>
            <a:ext cx="8064896" cy="1009507"/>
          </a:xfrm>
        </p:spPr>
        <p:txBody>
          <a:bodyPr wrap="square">
            <a:spAutoFit/>
          </a:bodyPr>
          <a:lstStyle>
            <a:lvl1pPr>
              <a:lnSpc>
                <a:spcPct val="120000"/>
              </a:lnSpc>
              <a:defRPr sz="2400"/>
            </a:lvl1pPr>
            <a:lvl2pPr>
              <a:lnSpc>
                <a:spcPct val="120000"/>
              </a:lnSpc>
              <a:defRPr sz="2200"/>
            </a:lvl2pPr>
            <a:lvl3pPr marL="914400" indent="0">
              <a:buNone/>
              <a:defRPr sz="1800">
                <a:solidFill>
                  <a:srgbClr val="00B0F0"/>
                </a:solidFill>
              </a:defRPr>
            </a:lvl3pPr>
          </a:lstStyle>
          <a:p>
            <a:pPr lvl="0"/>
            <a:r>
              <a:rPr lang="zh-CN" altLang="en-US" dirty="0"/>
              <a:t>单击此处编辑母版文本样式</a:t>
            </a:r>
          </a:p>
          <a:p>
            <a:pPr lvl="1"/>
            <a:r>
              <a:rPr lang="zh-CN" altLang="en-US" dirty="0"/>
              <a:t>第二级</a:t>
            </a:r>
            <a:endParaRPr lang="en-US" altLang="zh-CN" dirty="0"/>
          </a:p>
        </p:txBody>
      </p:sp>
      <p:pic>
        <p:nvPicPr>
          <p:cNvPr id="10" name="图片 9" descr="Logo(达内-白色)_Link.png"/>
          <p:cNvPicPr>
            <a:picLocks noChangeAspect="1"/>
          </p:cNvPicPr>
          <p:nvPr userDrawn="1"/>
        </p:nvPicPr>
        <p:blipFill>
          <a:blip r:embed="rId2" cstate="print"/>
          <a:stretch>
            <a:fillRect/>
          </a:stretch>
        </p:blipFill>
        <p:spPr>
          <a:xfrm>
            <a:off x="7452320" y="243818"/>
            <a:ext cx="1535313" cy="504056"/>
          </a:xfrm>
          <a:prstGeom prst="rect">
            <a:avLst/>
          </a:prstGeom>
        </p:spPr>
      </p:pic>
    </p:spTree>
    <p:extLst>
      <p:ext uri="{BB962C8B-B14F-4D97-AF65-F5344CB8AC3E}">
        <p14:creationId xmlns:p14="http://schemas.microsoft.com/office/powerpoint/2010/main" val="2685007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知识讲解">
    <p:spTree>
      <p:nvGrpSpPr>
        <p:cNvPr id="1" name=""/>
        <p:cNvGrpSpPr/>
        <p:nvPr/>
      </p:nvGrpSpPr>
      <p:grpSpPr>
        <a:xfrm>
          <a:off x="0" y="0"/>
          <a:ext cx="0" cy="0"/>
          <a:chOff x="0" y="0"/>
          <a:chExt cx="0" cy="0"/>
        </a:xfrm>
      </p:grpSpPr>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内容占位符 15"/>
          <p:cNvSpPr>
            <a:spLocks noGrp="1"/>
          </p:cNvSpPr>
          <p:nvPr>
            <p:ph sz="quarter" idx="10"/>
          </p:nvPr>
        </p:nvSpPr>
        <p:spPr>
          <a:xfrm>
            <a:off x="611561" y="404664"/>
            <a:ext cx="7920880" cy="6048672"/>
          </a:xfrm>
        </p:spPr>
        <p:txBody>
          <a:bodyPr/>
          <a:lstStyle>
            <a:lvl1pPr>
              <a:defRPr sz="2400"/>
            </a:lvl1pPr>
            <a:lvl2pPr>
              <a:defRPr sz="1800"/>
            </a:lvl2pPr>
          </a:lstStyle>
          <a:p>
            <a:pPr lvl="0"/>
            <a:r>
              <a:rPr lang="zh-CN" altLang="en-US" dirty="0"/>
              <a:t>单击此处编辑母版文本样式</a:t>
            </a:r>
          </a:p>
          <a:p>
            <a:pPr lvl="1"/>
            <a:r>
              <a:rPr lang="zh-CN" altLang="en-US" dirty="0"/>
              <a:t>第二级</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代码实践">
    <p:spTree>
      <p:nvGrpSpPr>
        <p:cNvPr id="1" name=""/>
        <p:cNvGrpSpPr/>
        <p:nvPr/>
      </p:nvGrpSpPr>
      <p:grpSpPr>
        <a:xfrm>
          <a:off x="0" y="0"/>
          <a:ext cx="0" cy="0"/>
          <a:chOff x="0" y="0"/>
          <a:chExt cx="0" cy="0"/>
        </a:xfrm>
      </p:grpSpPr>
      <p:sp>
        <p:nvSpPr>
          <p:cNvPr id="15" name="标题 1"/>
          <p:cNvSpPr txBox="1">
            <a:spLocks/>
          </p:cNvSpPr>
          <p:nvPr userDrawn="1"/>
        </p:nvSpPr>
        <p:spPr>
          <a:xfrm>
            <a:off x="0" y="2564904"/>
            <a:ext cx="468000" cy="1496289"/>
          </a:xfrm>
          <a:prstGeom prst="rect">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dirty="0">
                <a:solidFill>
                  <a:srgbClr val="F9FAFB"/>
                </a:solidFill>
              </a:rPr>
              <a:t>代码</a:t>
            </a:r>
            <a:endParaRPr lang="en-US" altLang="zh-CN" sz="1600" b="1" dirty="0">
              <a:solidFill>
                <a:srgbClr val="F9FAFB"/>
              </a:solidFill>
            </a:endParaRPr>
          </a:p>
          <a:p>
            <a:pPr algn="ctr"/>
            <a:r>
              <a:rPr lang="zh-CN" altLang="en-US" sz="1600" b="1" dirty="0">
                <a:solidFill>
                  <a:srgbClr val="F9FAFB"/>
                </a:solidFill>
              </a:rPr>
              <a:t>实践</a:t>
            </a:r>
            <a:endParaRPr lang="en-US" altLang="zh-CN" sz="1600" b="1" dirty="0">
              <a:solidFill>
                <a:srgbClr val="F9FAFB"/>
              </a:solidFill>
            </a:endParaRPr>
          </a:p>
        </p:txBody>
      </p:sp>
      <p:sp>
        <p:nvSpPr>
          <p:cNvPr id="2" name="标题 1"/>
          <p:cNvSpPr>
            <a:spLocks noGrp="1"/>
          </p:cNvSpPr>
          <p:nvPr>
            <p:ph type="ctrTitle" hasCustomPrompt="1"/>
          </p:nvPr>
        </p:nvSpPr>
        <p:spPr>
          <a:xfrm>
            <a:off x="571472" y="571482"/>
            <a:ext cx="5643602" cy="1047757"/>
          </a:xfrm>
        </p:spPr>
        <p:txBody>
          <a:bodyPr>
            <a:noAutofit/>
          </a:bodyPr>
          <a:lstStyle>
            <a:lvl1pPr algn="l">
              <a:defRPr sz="2800" b="1"/>
            </a:lvl1pPr>
          </a:lstStyle>
          <a:p>
            <a:r>
              <a:rPr lang="zh-CN" altLang="en-US" dirty="0"/>
              <a:t>代码实践标题</a:t>
            </a:r>
          </a:p>
        </p:txBody>
      </p:sp>
      <p:sp>
        <p:nvSpPr>
          <p:cNvPr id="9" name="半闭框 8"/>
          <p:cNvSpPr/>
          <p:nvPr userDrawn="1"/>
        </p:nvSpPr>
        <p:spPr>
          <a:xfrm rot="10800000">
            <a:off x="3923928" y="2969498"/>
            <a:ext cx="2071702" cy="2143140"/>
          </a:xfrm>
          <a:prstGeom prst="halfFrame">
            <a:avLst>
              <a:gd name="adj1" fmla="val 3684"/>
              <a:gd name="adj2" fmla="val 506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ffectLst>
                <a:glow rad="101600">
                  <a:schemeClr val="tx1">
                    <a:alpha val="60000"/>
                  </a:schemeClr>
                </a:glow>
              </a:effectLst>
            </a:endParaRPr>
          </a:p>
        </p:txBody>
      </p:sp>
      <p:sp>
        <p:nvSpPr>
          <p:cNvPr id="10" name="半闭框 9"/>
          <p:cNvSpPr/>
          <p:nvPr userDrawn="1"/>
        </p:nvSpPr>
        <p:spPr>
          <a:xfrm rot="10800000">
            <a:off x="7419964" y="5143489"/>
            <a:ext cx="1724036" cy="1714511"/>
          </a:xfrm>
          <a:prstGeom prst="halfFrame">
            <a:avLst>
              <a:gd name="adj1" fmla="val 2490"/>
              <a:gd name="adj2" fmla="val 249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ffectLst>
                <a:glow rad="101600">
                  <a:schemeClr val="tx1">
                    <a:alpha val="60000"/>
                  </a:schemeClr>
                </a:glow>
              </a:effectLst>
            </a:endParaRPr>
          </a:p>
        </p:txBody>
      </p:sp>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descr="Logo(达内-白色)_Link.png"/>
          <p:cNvPicPr>
            <a:picLocks noChangeAspect="1"/>
          </p:cNvPicPr>
          <p:nvPr userDrawn="1"/>
        </p:nvPicPr>
        <p:blipFill>
          <a:blip r:embed="rId2" cstate="print"/>
          <a:stretch>
            <a:fillRect/>
          </a:stretch>
        </p:blipFill>
        <p:spPr>
          <a:xfrm>
            <a:off x="7000892" y="285728"/>
            <a:ext cx="1819660" cy="597409"/>
          </a:xfrm>
          <a:prstGeom prst="rect">
            <a:avLst/>
          </a:prstGeom>
        </p:spPr>
      </p:pic>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15"/>
          <p:cNvSpPr>
            <a:spLocks noGrp="1"/>
          </p:cNvSpPr>
          <p:nvPr>
            <p:ph sz="quarter" idx="10"/>
          </p:nvPr>
        </p:nvSpPr>
        <p:spPr>
          <a:xfrm>
            <a:off x="611560" y="1628800"/>
            <a:ext cx="8136903" cy="4824536"/>
          </a:xfrm>
        </p:spPr>
        <p:txBody>
          <a:bodyPr>
            <a:normAutofit/>
          </a:bodyPr>
          <a:lstStyle>
            <a:lvl1pPr>
              <a:defRPr sz="2400"/>
            </a:lvl1pPr>
            <a:lvl2pPr>
              <a:defRPr sz="2400"/>
            </a:lvl2pPr>
          </a:lstStyle>
          <a:p>
            <a:pPr lvl="0"/>
            <a:r>
              <a:rPr lang="zh-CN" altLang="en-US" dirty="0"/>
              <a:t>单击此处编辑母版文本样式</a:t>
            </a:r>
          </a:p>
          <a:p>
            <a:pPr lvl="1"/>
            <a:r>
              <a:rPr lang="zh-CN" altLang="en-US" dirty="0"/>
              <a:t>第二级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知识案例">
    <p:spTree>
      <p:nvGrpSpPr>
        <p:cNvPr id="1" name=""/>
        <p:cNvGrpSpPr/>
        <p:nvPr/>
      </p:nvGrpSpPr>
      <p:grpSpPr>
        <a:xfrm>
          <a:off x="0" y="0"/>
          <a:ext cx="0" cy="0"/>
          <a:chOff x="0" y="0"/>
          <a:chExt cx="0" cy="0"/>
        </a:xfrm>
      </p:grpSpPr>
      <p:sp>
        <p:nvSpPr>
          <p:cNvPr id="15" name="标题 1"/>
          <p:cNvSpPr txBox="1">
            <a:spLocks/>
          </p:cNvSpPr>
          <p:nvPr userDrawn="1"/>
        </p:nvSpPr>
        <p:spPr>
          <a:xfrm>
            <a:off x="0" y="2564904"/>
            <a:ext cx="468000" cy="1496289"/>
          </a:xfrm>
          <a:prstGeom prst="rect">
            <a:avLst/>
          </a:prstGeom>
          <a:solidFill>
            <a:srgbClr val="7030A0"/>
          </a:solidFill>
          <a:ln>
            <a:solidFill>
              <a:srgbClr val="7030A0"/>
            </a:solid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dirty="0">
                <a:solidFill>
                  <a:srgbClr val="F9FAFB"/>
                </a:solidFill>
              </a:rPr>
              <a:t>知识案例</a:t>
            </a:r>
            <a:endParaRPr lang="en-US" altLang="zh-CN" sz="1600" b="1" dirty="0">
              <a:solidFill>
                <a:srgbClr val="F9FAFB"/>
              </a:solidFill>
            </a:endParaRPr>
          </a:p>
        </p:txBody>
      </p:sp>
      <p:sp>
        <p:nvSpPr>
          <p:cNvPr id="2" name="标题 1"/>
          <p:cNvSpPr>
            <a:spLocks noGrp="1"/>
          </p:cNvSpPr>
          <p:nvPr>
            <p:ph type="ctrTitle" hasCustomPrompt="1"/>
          </p:nvPr>
        </p:nvSpPr>
        <p:spPr>
          <a:xfrm>
            <a:off x="571472" y="571482"/>
            <a:ext cx="5643602" cy="1047757"/>
          </a:xfrm>
        </p:spPr>
        <p:txBody>
          <a:bodyPr>
            <a:noAutofit/>
          </a:bodyPr>
          <a:lstStyle>
            <a:lvl1pPr algn="l">
              <a:defRPr sz="3200" b="1"/>
            </a:lvl1pPr>
          </a:lstStyle>
          <a:p>
            <a:r>
              <a:rPr lang="zh-CN" altLang="en-US" dirty="0"/>
              <a:t>知识案例标题</a:t>
            </a:r>
          </a:p>
        </p:txBody>
      </p:sp>
      <p:sp>
        <p:nvSpPr>
          <p:cNvPr id="3" name="副标题 2"/>
          <p:cNvSpPr>
            <a:spLocks noGrp="1"/>
          </p:cNvSpPr>
          <p:nvPr>
            <p:ph type="subTitle" idx="1" hasCustomPrompt="1"/>
          </p:nvPr>
        </p:nvSpPr>
        <p:spPr>
          <a:xfrm>
            <a:off x="571472" y="1714488"/>
            <a:ext cx="8215370" cy="4667283"/>
          </a:xfrm>
        </p:spPr>
        <p:txBody>
          <a:bodyPr>
            <a:normAutofit/>
          </a:bodyPr>
          <a:lstStyle>
            <a:lvl1pPr marL="0" indent="0" algn="l">
              <a:buFont typeface="Arial" pitchFamily="34" charset="0"/>
              <a:buNone/>
              <a:defRPr sz="2400" b="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知识案例内容</a:t>
            </a:r>
          </a:p>
        </p:txBody>
      </p:sp>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descr="Logo(达内-白色)_Link.png"/>
          <p:cNvPicPr>
            <a:picLocks noChangeAspect="1"/>
          </p:cNvPicPr>
          <p:nvPr userDrawn="1"/>
        </p:nvPicPr>
        <p:blipFill>
          <a:blip r:embed="rId2" cstate="print"/>
          <a:stretch>
            <a:fillRect/>
          </a:stretch>
        </p:blipFill>
        <p:spPr>
          <a:xfrm>
            <a:off x="7000892" y="285728"/>
            <a:ext cx="1819660" cy="597409"/>
          </a:xfrm>
          <a:prstGeom prst="rect">
            <a:avLst/>
          </a:prstGeom>
        </p:spPr>
      </p:pic>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28662" y="2060848"/>
            <a:ext cx="6786610" cy="1047757"/>
          </a:xfrm>
        </p:spPr>
        <p:txBody>
          <a:bodyPr>
            <a:noAutofit/>
          </a:bodyPr>
          <a:lstStyle>
            <a:lvl1pPr algn="l">
              <a:defRPr sz="4800" b="1"/>
            </a:lvl1pPr>
          </a:lstStyle>
          <a:p>
            <a:r>
              <a:rPr lang="zh-CN" altLang="en-US" dirty="0"/>
              <a:t>内容标题</a:t>
            </a:r>
          </a:p>
        </p:txBody>
      </p:sp>
      <p:pic>
        <p:nvPicPr>
          <p:cNvPr id="6" name="图片 5" descr="Logo(达内-白色)_Link.png"/>
          <p:cNvPicPr>
            <a:picLocks noChangeAspect="1"/>
          </p:cNvPicPr>
          <p:nvPr userDrawn="1"/>
        </p:nvPicPr>
        <p:blipFill>
          <a:blip r:embed="rId2" cstate="print"/>
          <a:stretch>
            <a:fillRect/>
          </a:stretch>
        </p:blipFill>
        <p:spPr>
          <a:xfrm>
            <a:off x="7000892" y="285728"/>
            <a:ext cx="1819660" cy="597409"/>
          </a:xfrm>
          <a:prstGeom prst="rect">
            <a:avLst/>
          </a:prstGeom>
        </p:spPr>
      </p:pic>
      <p:sp>
        <p:nvSpPr>
          <p:cNvPr id="9" name="圆角矩形 8"/>
          <p:cNvSpPr/>
          <p:nvPr userDrawn="1"/>
        </p:nvSpPr>
        <p:spPr>
          <a:xfrm>
            <a:off x="899592" y="3161931"/>
            <a:ext cx="6840760" cy="216024"/>
          </a:xfrm>
          <a:prstGeom prst="roundRect">
            <a:avLst/>
          </a:prstGeom>
          <a:solidFill>
            <a:srgbClr val="DC1F26"/>
          </a:solidFill>
          <a:ln w="38100">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b="1" dirty="0">
              <a:solidFill>
                <a:schemeClr val="tx1"/>
              </a:solidFill>
              <a:latin typeface="微软雅黑" pitchFamily="34" charset="-122"/>
              <a:ea typeface="微软雅黑"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31F20"/>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dk1" tx1="lt1" bg2="dk2" tx2="lt2" accent1="accent1" accent2="accent2" accent3="accent3" accent4="accent4" accent5="accent5" accent6="accent6" hlink="hlink" folHlink="folHlink"/>
  <p:sldLayoutIdLst>
    <p:sldLayoutId id="2147483730" r:id="rId1"/>
    <p:sldLayoutId id="2147483709" r:id="rId2"/>
    <p:sldLayoutId id="2147483722" r:id="rId3"/>
    <p:sldLayoutId id="2147483726" r:id="rId4"/>
    <p:sldLayoutId id="2147483732" r:id="rId5"/>
    <p:sldLayoutId id="2147483728" r:id="rId6"/>
    <p:sldLayoutId id="2147483725" r:id="rId7"/>
    <p:sldLayoutId id="2147483727" r:id="rId8"/>
    <p:sldLayoutId id="2147483723" r:id="rId9"/>
    <p:sldLayoutId id="2147483731" r:id="rId10"/>
    <p:sldLayoutId id="2147483724" r:id="rId11"/>
  </p:sldLayoutIdLst>
  <p:txStyles>
    <p:titleStyle>
      <a:lvl1pPr algn="ctr" defTabSz="914400" rtl="0" eaLnBrk="1" latinLnBrk="0" hangingPunct="1">
        <a:spcBef>
          <a:spcPct val="0"/>
        </a:spcBef>
        <a:buNone/>
        <a:defRPr sz="4400" kern="1200">
          <a:solidFill>
            <a:schemeClr val="tx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b="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b="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b="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b="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进程和</a:t>
            </a:r>
            <a:r>
              <a:rPr lang="en-US" altLang="zh-CN" dirty="0"/>
              <a:t>Vim</a:t>
            </a:r>
            <a:endParaRPr lang="zh-CN" altLang="en-US" dirty="0"/>
          </a:p>
        </p:txBody>
      </p:sp>
      <p:sp>
        <p:nvSpPr>
          <p:cNvPr id="3" name="副标题 2"/>
          <p:cNvSpPr>
            <a:spLocks noGrp="1"/>
          </p:cNvSpPr>
          <p:nvPr>
            <p:ph type="subTitle" idx="1"/>
          </p:nvPr>
        </p:nvSpPr>
        <p:spPr/>
        <p:txBody>
          <a:bodyPr/>
          <a:lstStyle/>
          <a:p>
            <a:r>
              <a:rPr lang="en-US" altLang="zh-CN" dirty="0"/>
              <a:t>process &amp; vim</a:t>
            </a:r>
          </a:p>
        </p:txBody>
      </p:sp>
      <p:sp>
        <p:nvSpPr>
          <p:cNvPr id="4" name="文本占位符 3"/>
          <p:cNvSpPr>
            <a:spLocks noGrp="1"/>
          </p:cNvSpPr>
          <p:nvPr>
            <p:ph type="body" sz="quarter" idx="10"/>
          </p:nvPr>
        </p:nvSpPr>
        <p:spPr/>
        <p:txBody>
          <a:bodyPr/>
          <a:lstStyle/>
          <a:p>
            <a:r>
              <a:rPr lang="en-US" altLang="zh-CN" dirty="0"/>
              <a:t>DAY03</a:t>
            </a:r>
            <a:endParaRPr lang="zh-CN" altLang="en-US" dirty="0"/>
          </a:p>
        </p:txBody>
      </p:sp>
    </p:spTree>
    <p:extLst>
      <p:ext uri="{BB962C8B-B14F-4D97-AF65-F5344CB8AC3E}">
        <p14:creationId xmlns:p14="http://schemas.microsoft.com/office/powerpoint/2010/main" val="1277071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第二节、如何查看进程</a:t>
            </a:r>
          </a:p>
        </p:txBody>
      </p:sp>
      <p:sp>
        <p:nvSpPr>
          <p:cNvPr id="3" name="内容占位符 2"/>
          <p:cNvSpPr>
            <a:spLocks noGrp="1"/>
          </p:cNvSpPr>
          <p:nvPr>
            <p:ph sz="quarter" idx="10"/>
          </p:nvPr>
        </p:nvSpPr>
        <p:spPr>
          <a:xfrm>
            <a:off x="467545" y="1052736"/>
            <a:ext cx="8064896" cy="5742469"/>
          </a:xfrm>
        </p:spPr>
        <p:txBody>
          <a:bodyPr/>
          <a:lstStyle/>
          <a:p>
            <a:pPr>
              <a:buFont typeface="Wingdings" panose="05000000000000000000" pitchFamily="2" charset="2"/>
              <a:buChar char="l"/>
            </a:pPr>
            <a:r>
              <a:rPr lang="zh-CN" altLang="en-US" dirty="0"/>
              <a:t>进程查看命令</a:t>
            </a:r>
            <a:endParaRPr lang="en-US" altLang="zh-CN" dirty="0"/>
          </a:p>
          <a:p>
            <a:pPr>
              <a:buFont typeface="Wingdings" panose="05000000000000000000" pitchFamily="2" charset="2"/>
              <a:buChar char="Ø"/>
            </a:pPr>
            <a:r>
              <a:rPr lang="en-US" altLang="zh-CN" sz="1800" dirty="0" err="1"/>
              <a:t>ps</a:t>
            </a:r>
            <a:r>
              <a:rPr lang="en-US" altLang="zh-CN" sz="1800" dirty="0"/>
              <a:t>(process status) :</a:t>
            </a:r>
            <a:r>
              <a:rPr lang="zh-CN" altLang="en-US" sz="1800" dirty="0"/>
              <a:t>将某个时间点的程序运作情况截取下来 </a:t>
            </a:r>
          </a:p>
          <a:p>
            <a:pPr>
              <a:buFont typeface="Wingdings" panose="05000000000000000000" pitchFamily="2" charset="2"/>
              <a:buChar char="Ø"/>
            </a:pPr>
            <a:r>
              <a:rPr lang="zh-CN" altLang="en-US" sz="1800" dirty="0"/>
              <a:t>选项和参数</a:t>
            </a:r>
          </a:p>
          <a:p>
            <a:pPr>
              <a:buFont typeface="Wingdings" panose="05000000000000000000" pitchFamily="2" charset="2"/>
              <a:buChar char="Ø"/>
            </a:pPr>
            <a:r>
              <a:rPr lang="en-US" altLang="zh-CN" sz="1800" dirty="0"/>
              <a:t>a :</a:t>
            </a:r>
            <a:r>
              <a:rPr lang="zh-CN" altLang="en-US" sz="1800" dirty="0"/>
              <a:t>（</a:t>
            </a:r>
            <a:r>
              <a:rPr lang="en-US" altLang="zh-CN" sz="1800" dirty="0"/>
              <a:t>all</a:t>
            </a:r>
            <a:r>
              <a:rPr lang="zh-CN" altLang="en-US" sz="1800" dirty="0"/>
              <a:t>）（和输入终端（</a:t>
            </a:r>
            <a:r>
              <a:rPr lang="en-US" altLang="zh-CN" sz="1800" dirty="0"/>
              <a:t>terminal</a:t>
            </a:r>
            <a:r>
              <a:rPr lang="zh-CN" altLang="en-US" sz="1800" dirty="0"/>
              <a:t>） 关联的所有 </a:t>
            </a:r>
            <a:r>
              <a:rPr lang="en-US" altLang="zh-CN" sz="1800" dirty="0"/>
              <a:t>process</a:t>
            </a:r>
            <a:r>
              <a:rPr lang="zh-CN" altLang="en-US" sz="1800" dirty="0"/>
              <a:t>，通常与</a:t>
            </a:r>
            <a:r>
              <a:rPr lang="en-US" altLang="zh-CN" sz="1800" dirty="0"/>
              <a:t>x</a:t>
            </a:r>
            <a:r>
              <a:rPr lang="zh-CN" altLang="en-US" sz="1800" dirty="0"/>
              <a:t>一起使用，</a:t>
            </a:r>
          </a:p>
          <a:p>
            <a:pPr marL="0" indent="0">
              <a:buNone/>
            </a:pPr>
            <a:r>
              <a:rPr lang="zh-CN" altLang="en-US" sz="1800" dirty="0"/>
              <a:t>列出完整信息。</a:t>
            </a:r>
            <a:endParaRPr lang="en-US" altLang="zh-CN" sz="1800" dirty="0"/>
          </a:p>
          <a:p>
            <a:pPr>
              <a:buFont typeface="Wingdings" panose="05000000000000000000" pitchFamily="2" charset="2"/>
              <a:buChar char="Ø"/>
            </a:pPr>
            <a:r>
              <a:rPr lang="en-US" altLang="zh-CN" sz="1800" dirty="0"/>
              <a:t>x :</a:t>
            </a:r>
            <a:r>
              <a:rPr lang="zh-CN" altLang="en-US" sz="1800" dirty="0"/>
              <a:t>后台进程，通常与 </a:t>
            </a:r>
            <a:r>
              <a:rPr lang="en-US" altLang="zh-CN" sz="1800" dirty="0"/>
              <a:t>a </a:t>
            </a:r>
            <a:r>
              <a:rPr lang="zh-CN" altLang="en-US" sz="1800" dirty="0"/>
              <a:t>这个参数一起使用</a:t>
            </a:r>
            <a:r>
              <a:rPr lang="en-US" altLang="zh-CN" sz="1800" dirty="0"/>
              <a:t>,</a:t>
            </a:r>
            <a:r>
              <a:rPr lang="zh-CN" altLang="en-US" sz="1800" dirty="0"/>
              <a:t>可列出较完整信息</a:t>
            </a:r>
            <a:endParaRPr lang="en-US" altLang="zh-CN" sz="1800" dirty="0"/>
          </a:p>
          <a:p>
            <a:pPr>
              <a:buFont typeface="Wingdings" panose="05000000000000000000" pitchFamily="2" charset="2"/>
              <a:buChar char="Ø"/>
            </a:pPr>
            <a:r>
              <a:rPr lang="en-US" altLang="zh-CN" sz="1800" dirty="0"/>
              <a:t>u :</a:t>
            </a:r>
            <a:r>
              <a:rPr lang="zh-CN" altLang="en-US" sz="1800" dirty="0"/>
              <a:t>有效使用者 </a:t>
            </a:r>
            <a:r>
              <a:rPr lang="en-US" altLang="zh-CN" sz="1800" dirty="0"/>
              <a:t>(effective user) </a:t>
            </a:r>
            <a:r>
              <a:rPr lang="zh-CN" altLang="en-US" sz="1800" dirty="0"/>
              <a:t>相关的 </a:t>
            </a:r>
            <a:r>
              <a:rPr lang="en-US" altLang="zh-CN" sz="1800" dirty="0"/>
              <a:t>process  </a:t>
            </a:r>
          </a:p>
          <a:p>
            <a:pPr>
              <a:buFont typeface="Wingdings" panose="05000000000000000000" pitchFamily="2" charset="2"/>
              <a:buChar char="l"/>
            </a:pPr>
            <a:r>
              <a:rPr lang="zh-CN" altLang="en-US" sz="1800" dirty="0"/>
              <a:t>常用组合 </a:t>
            </a:r>
            <a:endParaRPr lang="en-US" altLang="zh-CN" sz="1800" dirty="0"/>
          </a:p>
          <a:p>
            <a:pPr>
              <a:buFont typeface="Wingdings" panose="05000000000000000000" pitchFamily="2" charset="2"/>
              <a:buChar char="Ø"/>
            </a:pPr>
            <a:r>
              <a:rPr lang="en-US" altLang="zh-CN" sz="1800" dirty="0" err="1"/>
              <a:t>ps</a:t>
            </a:r>
            <a:r>
              <a:rPr lang="en-US" altLang="zh-CN" sz="1800" dirty="0"/>
              <a:t> -aux </a:t>
            </a:r>
            <a:r>
              <a:rPr lang="zh-CN" altLang="en-US" sz="1800" dirty="0"/>
              <a:t>观察系统所有的程序数据 （常用）</a:t>
            </a:r>
            <a:endParaRPr lang="en-US" altLang="zh-CN" sz="1800" dirty="0"/>
          </a:p>
          <a:p>
            <a:pPr>
              <a:buFont typeface="Wingdings" panose="05000000000000000000" pitchFamily="2" charset="2"/>
              <a:buChar char="Ø"/>
            </a:pPr>
            <a:endParaRPr lang="en-US" altLang="zh-CN" sz="1800" dirty="0"/>
          </a:p>
          <a:p>
            <a:pPr>
              <a:buFont typeface="Wingdings" panose="05000000000000000000" pitchFamily="2" charset="2"/>
              <a:buChar char="Ø"/>
            </a:pPr>
            <a:endParaRPr lang="en-US" altLang="zh-CN" sz="1800" dirty="0"/>
          </a:p>
          <a:p>
            <a:pPr marL="0" indent="0">
              <a:buNone/>
            </a:pPr>
            <a:r>
              <a:rPr lang="zh-CN" altLang="en-US" dirty="0"/>
              <a:t> </a:t>
            </a:r>
          </a:p>
          <a:p>
            <a:endParaRPr lang="zh-CN" altLang="en-US" dirty="0"/>
          </a:p>
        </p:txBody>
      </p:sp>
    </p:spTree>
    <p:extLst>
      <p:ext uri="{BB962C8B-B14F-4D97-AF65-F5344CB8AC3E}">
        <p14:creationId xmlns:p14="http://schemas.microsoft.com/office/powerpoint/2010/main" val="707961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第二节、如何查看进程</a:t>
            </a:r>
          </a:p>
        </p:txBody>
      </p:sp>
      <p:sp>
        <p:nvSpPr>
          <p:cNvPr id="3" name="内容占位符 2"/>
          <p:cNvSpPr>
            <a:spLocks noGrp="1"/>
          </p:cNvSpPr>
          <p:nvPr>
            <p:ph sz="quarter" idx="10"/>
          </p:nvPr>
        </p:nvSpPr>
        <p:spPr>
          <a:xfrm>
            <a:off x="467544" y="1052736"/>
            <a:ext cx="8064896" cy="2345257"/>
          </a:xfrm>
        </p:spPr>
        <p:txBody>
          <a:bodyPr/>
          <a:lstStyle/>
          <a:p>
            <a:pPr>
              <a:buFont typeface="Wingdings" panose="05000000000000000000" pitchFamily="2" charset="2"/>
              <a:buChar char="l"/>
            </a:pPr>
            <a:r>
              <a:rPr lang="zh-CN" altLang="en-US" dirty="0"/>
              <a:t>常用组合 </a:t>
            </a:r>
            <a:endParaRPr lang="en-US" altLang="zh-CN" dirty="0"/>
          </a:p>
          <a:p>
            <a:pPr>
              <a:buFont typeface="Wingdings" panose="05000000000000000000" pitchFamily="2" charset="2"/>
              <a:buChar char="Ø"/>
            </a:pPr>
            <a:r>
              <a:rPr lang="en-US" altLang="zh-CN" sz="2000" dirty="0" err="1"/>
              <a:t>ps</a:t>
            </a:r>
            <a:r>
              <a:rPr lang="en-US" altLang="zh-CN" sz="2000" dirty="0"/>
              <a:t> -aux </a:t>
            </a:r>
            <a:r>
              <a:rPr lang="zh-CN" altLang="en-US" sz="2000" dirty="0"/>
              <a:t>观察系统所有的程序数据 （常用）！！！</a:t>
            </a:r>
            <a:endParaRPr lang="en-US" altLang="zh-CN" sz="2000" dirty="0"/>
          </a:p>
          <a:p>
            <a:pPr>
              <a:buFont typeface="Wingdings" panose="05000000000000000000" pitchFamily="2" charset="2"/>
              <a:buChar char="Ø"/>
            </a:pPr>
            <a:r>
              <a:rPr lang="en-US" altLang="zh-CN" sz="2000" dirty="0" err="1"/>
              <a:t>ps</a:t>
            </a:r>
            <a:r>
              <a:rPr lang="en-US" altLang="zh-CN" sz="2000" dirty="0"/>
              <a:t> </a:t>
            </a:r>
            <a:r>
              <a:rPr lang="en-US" altLang="zh-CN" sz="2000" dirty="0" err="1"/>
              <a:t>axjf</a:t>
            </a:r>
            <a:r>
              <a:rPr lang="en-US" altLang="zh-CN" sz="2000" dirty="0"/>
              <a:t> </a:t>
            </a:r>
            <a:r>
              <a:rPr lang="zh-CN" altLang="en-US" sz="2000" dirty="0"/>
              <a:t>可以用类似于树状的形式显示</a:t>
            </a:r>
            <a:endParaRPr lang="en-US" altLang="zh-CN" sz="2000" dirty="0"/>
          </a:p>
          <a:p>
            <a:pPr>
              <a:buFont typeface="Wingdings" panose="05000000000000000000" pitchFamily="2" charset="2"/>
              <a:buChar char="Ø"/>
            </a:pPr>
            <a:r>
              <a:rPr lang="zh-CN" altLang="en-US" sz="2000" dirty="0"/>
              <a:t>参数不用背，可以通过</a:t>
            </a:r>
            <a:r>
              <a:rPr lang="en-US" altLang="zh-CN" sz="2000" dirty="0"/>
              <a:t>man </a:t>
            </a:r>
            <a:r>
              <a:rPr lang="en-US" altLang="zh-CN" sz="2000" dirty="0" err="1"/>
              <a:t>ps</a:t>
            </a:r>
            <a:r>
              <a:rPr lang="zh-CN" altLang="en-US" sz="2000" dirty="0"/>
              <a:t>或使用</a:t>
            </a:r>
            <a:r>
              <a:rPr lang="en-US" altLang="zh-CN" sz="2000" dirty="0"/>
              <a:t>Linux</a:t>
            </a:r>
            <a:r>
              <a:rPr lang="zh-CN" altLang="en-US" sz="2000" dirty="0"/>
              <a:t>的命令大全查看（推荐）</a:t>
            </a:r>
            <a:endParaRPr lang="en-US" altLang="zh-CN" sz="2000" dirty="0"/>
          </a:p>
          <a:p>
            <a:pPr marL="0" indent="0">
              <a:buNone/>
            </a:pPr>
            <a:r>
              <a:rPr lang="zh-CN" altLang="en-US" dirty="0"/>
              <a:t></a:t>
            </a:r>
          </a:p>
        </p:txBody>
      </p:sp>
    </p:spTree>
    <p:extLst>
      <p:ext uri="{BB962C8B-B14F-4D97-AF65-F5344CB8AC3E}">
        <p14:creationId xmlns:p14="http://schemas.microsoft.com/office/powerpoint/2010/main" val="448213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第二节、如何查看进程</a:t>
            </a:r>
          </a:p>
        </p:txBody>
      </p:sp>
      <p:sp>
        <p:nvSpPr>
          <p:cNvPr id="3" name="内容占位符 2"/>
          <p:cNvSpPr>
            <a:spLocks noGrp="1"/>
          </p:cNvSpPr>
          <p:nvPr>
            <p:ph sz="quarter" idx="10"/>
          </p:nvPr>
        </p:nvSpPr>
        <p:spPr>
          <a:xfrm>
            <a:off x="467545" y="1052736"/>
            <a:ext cx="8064896" cy="2000548"/>
          </a:xfrm>
        </p:spPr>
        <p:txBody>
          <a:bodyPr/>
          <a:lstStyle/>
          <a:p>
            <a:r>
              <a:rPr lang="zh-CN" altLang="en-US" dirty="0"/>
              <a:t>仅查看自己的</a:t>
            </a:r>
            <a:r>
              <a:rPr lang="en-US" altLang="zh-CN" dirty="0"/>
              <a:t>bash</a:t>
            </a:r>
            <a:r>
              <a:rPr lang="zh-CN" altLang="en-US" dirty="0"/>
              <a:t>相关的进程</a:t>
            </a:r>
            <a:endParaRPr lang="en-US" altLang="zh-CN" dirty="0"/>
          </a:p>
          <a:p>
            <a:pPr marL="0" indent="0">
              <a:buNone/>
            </a:pPr>
            <a:r>
              <a:rPr lang="en-US" altLang="zh-CN" sz="1800" dirty="0"/>
              <a:t>[</a:t>
            </a:r>
            <a:r>
              <a:rPr lang="en-US" altLang="zh-CN" sz="1800" dirty="0" err="1"/>
              <a:t>root@tedu</a:t>
            </a:r>
            <a:r>
              <a:rPr lang="en-US" altLang="zh-CN" sz="1800" dirty="0"/>
              <a:t> ~]# </a:t>
            </a:r>
            <a:r>
              <a:rPr lang="en-US" altLang="zh-CN" sz="1800" dirty="0" err="1"/>
              <a:t>ps</a:t>
            </a:r>
            <a:r>
              <a:rPr lang="en-US" altLang="zh-CN" sz="1800" dirty="0"/>
              <a:t> -l </a:t>
            </a:r>
          </a:p>
          <a:p>
            <a:pPr marL="400050" lvl="1" indent="0">
              <a:buNone/>
            </a:pPr>
            <a:r>
              <a:rPr lang="en-US" altLang="zh-CN" sz="1600" dirty="0"/>
              <a:t>F S   UID   PID  PPID  C PRI  NI ADDR SZ WCHAN  TTY          TIME CMD</a:t>
            </a:r>
          </a:p>
          <a:p>
            <a:pPr marL="400050" lvl="1" indent="0">
              <a:buNone/>
            </a:pPr>
            <a:r>
              <a:rPr lang="en-US" altLang="zh-CN" sz="1600" dirty="0"/>
              <a:t>4 S     0  2305  2301  0  80   0 - 27084 wait   pts/0    00:00:00 bash</a:t>
            </a:r>
          </a:p>
          <a:p>
            <a:pPr marL="400050" lvl="1" indent="0">
              <a:buNone/>
            </a:pPr>
            <a:r>
              <a:rPr lang="en-US" altLang="zh-CN" sz="1600" dirty="0"/>
              <a:t>4 R     0  2357  2305  0  80   0 - 27035 -      </a:t>
            </a:r>
            <a:r>
              <a:rPr lang="en-US" altLang="zh-CN" sz="1600" dirty="0" err="1"/>
              <a:t>pts</a:t>
            </a:r>
            <a:r>
              <a:rPr lang="en-US" altLang="zh-CN" sz="1600" dirty="0"/>
              <a:t>/0    00:00:00 </a:t>
            </a:r>
            <a:r>
              <a:rPr lang="en-US" altLang="zh-CN" sz="1600" dirty="0" err="1"/>
              <a:t>ps</a:t>
            </a:r>
            <a:endParaRPr lang="zh-CN" altLang="en-US" sz="1600" dirty="0"/>
          </a:p>
        </p:txBody>
      </p:sp>
    </p:spTree>
    <p:extLst>
      <p:ext uri="{BB962C8B-B14F-4D97-AF65-F5344CB8AC3E}">
        <p14:creationId xmlns:p14="http://schemas.microsoft.com/office/powerpoint/2010/main" val="3655491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第二节、如何查看进程</a:t>
            </a:r>
          </a:p>
        </p:txBody>
      </p:sp>
      <p:sp>
        <p:nvSpPr>
          <p:cNvPr id="3" name="内容占位符 2"/>
          <p:cNvSpPr>
            <a:spLocks noGrp="1"/>
          </p:cNvSpPr>
          <p:nvPr>
            <p:ph sz="quarter" idx="10"/>
          </p:nvPr>
        </p:nvSpPr>
        <p:spPr>
          <a:xfrm>
            <a:off x="395536" y="1052736"/>
            <a:ext cx="8064896" cy="5447645"/>
          </a:xfrm>
        </p:spPr>
        <p:txBody>
          <a:bodyPr/>
          <a:lstStyle/>
          <a:p>
            <a:r>
              <a:rPr lang="zh-CN" altLang="en-US" dirty="0"/>
              <a:t>观察系统所有程序</a:t>
            </a:r>
            <a:r>
              <a:rPr lang="en-US" altLang="zh-CN" dirty="0"/>
              <a:t>: </a:t>
            </a:r>
            <a:r>
              <a:rPr lang="en-US" altLang="zh-CN" dirty="0" err="1"/>
              <a:t>ps</a:t>
            </a:r>
            <a:r>
              <a:rPr lang="en-US" altLang="zh-CN" dirty="0"/>
              <a:t> aux</a:t>
            </a:r>
            <a:r>
              <a:rPr lang="zh-CN" altLang="en-US" dirty="0"/>
              <a:t>（非常常用）</a:t>
            </a:r>
            <a:endParaRPr lang="en-US" altLang="zh-CN" dirty="0"/>
          </a:p>
          <a:p>
            <a:pPr marL="0" indent="0">
              <a:buNone/>
            </a:pPr>
            <a:r>
              <a:rPr lang="en-US" altLang="zh-CN" sz="1800" dirty="0"/>
              <a:t>[</a:t>
            </a:r>
            <a:r>
              <a:rPr lang="en-US" altLang="zh-CN" sz="1800" dirty="0" err="1"/>
              <a:t>root@tedu</a:t>
            </a:r>
            <a:r>
              <a:rPr lang="en-US" altLang="zh-CN" sz="1800" dirty="0"/>
              <a:t> ~]# </a:t>
            </a:r>
            <a:r>
              <a:rPr lang="en-US" altLang="zh-CN" sz="1800" dirty="0" err="1"/>
              <a:t>ps</a:t>
            </a:r>
            <a:r>
              <a:rPr lang="en-US" altLang="zh-CN" sz="1800" dirty="0"/>
              <a:t> aux | head -4</a:t>
            </a:r>
          </a:p>
          <a:p>
            <a:pPr marL="0" indent="0">
              <a:buNone/>
            </a:pPr>
            <a:r>
              <a:rPr lang="en-US" altLang="zh-CN" sz="1800" dirty="0"/>
              <a:t>USER  PID %CPU %MEM  VSZ   RSS TTY  STAT START   TIME COMMAND</a:t>
            </a:r>
          </a:p>
          <a:p>
            <a:pPr marL="0" indent="0">
              <a:buNone/>
            </a:pPr>
            <a:r>
              <a:rPr lang="en-US" altLang="zh-CN" sz="1800" dirty="0"/>
              <a:t>root      1  0.1       0.1  19360  1540    ?        </a:t>
            </a:r>
            <a:r>
              <a:rPr lang="en-US" altLang="zh-CN" sz="1800" dirty="0" err="1"/>
              <a:t>Ss</a:t>
            </a:r>
            <a:r>
              <a:rPr lang="en-US" altLang="zh-CN" sz="1800" dirty="0"/>
              <a:t>   05:07   0:01 /</a:t>
            </a:r>
            <a:r>
              <a:rPr lang="en-US" altLang="zh-CN" sz="1800" dirty="0" err="1"/>
              <a:t>sbin</a:t>
            </a:r>
            <a:r>
              <a:rPr lang="en-US" altLang="zh-CN" sz="1800" dirty="0"/>
              <a:t>/</a:t>
            </a:r>
            <a:r>
              <a:rPr lang="en-US" altLang="zh-CN" sz="1800" dirty="0" err="1"/>
              <a:t>init</a:t>
            </a:r>
            <a:endParaRPr lang="en-US" altLang="zh-CN" sz="1800" dirty="0"/>
          </a:p>
          <a:p>
            <a:pPr marL="0" indent="0">
              <a:buNone/>
            </a:pPr>
            <a:r>
              <a:rPr lang="en-US" altLang="zh-CN" sz="1800" dirty="0"/>
              <a:t>root      2  0.0       0.0      0     0           ?        S    05:07   0:00 [</a:t>
            </a:r>
            <a:r>
              <a:rPr lang="en-US" altLang="zh-CN" sz="1800" dirty="0" err="1"/>
              <a:t>kthreadd</a:t>
            </a:r>
            <a:r>
              <a:rPr lang="en-US" altLang="zh-CN" sz="1800" dirty="0"/>
              <a:t>]</a:t>
            </a:r>
          </a:p>
          <a:p>
            <a:pPr marL="0" indent="0">
              <a:buNone/>
            </a:pPr>
            <a:r>
              <a:rPr lang="en-US" altLang="zh-CN" sz="1800" dirty="0"/>
              <a:t>root      3  0.0       0.0      0     0           ?        S    05:07   0:00 [migration/0]</a:t>
            </a:r>
          </a:p>
          <a:p>
            <a:pPr lvl="0"/>
            <a:r>
              <a:rPr lang="zh-CN" altLang="en-US" dirty="0">
                <a:solidFill>
                  <a:prstClr val="white"/>
                </a:solidFill>
              </a:rPr>
              <a:t>以下为各选项的含义</a:t>
            </a:r>
            <a:endParaRPr lang="en-US" altLang="zh-CN" sz="1800" dirty="0"/>
          </a:p>
          <a:p>
            <a:pPr marL="400050" lvl="1" indent="0">
              <a:buNone/>
            </a:pPr>
            <a:r>
              <a:rPr lang="en-US" altLang="zh-CN" sz="1600" dirty="0"/>
              <a:t>USER:</a:t>
            </a:r>
            <a:r>
              <a:rPr lang="zh-CN" altLang="en-US" sz="1600" dirty="0"/>
              <a:t>该 </a:t>
            </a:r>
            <a:r>
              <a:rPr lang="en-US" altLang="zh-CN" sz="1600" dirty="0"/>
              <a:t>process </a:t>
            </a:r>
            <a:r>
              <a:rPr lang="zh-CN" altLang="en-US" sz="1600" dirty="0"/>
              <a:t>属于那个使用者</a:t>
            </a:r>
            <a:endParaRPr lang="en-US" altLang="zh-CN" sz="1600" dirty="0"/>
          </a:p>
          <a:p>
            <a:pPr marL="400050" lvl="1" indent="0">
              <a:buNone/>
            </a:pPr>
            <a:r>
              <a:rPr lang="en-US" altLang="zh-CN" sz="1600" dirty="0"/>
              <a:t>PID :</a:t>
            </a:r>
            <a:r>
              <a:rPr lang="zh-CN" altLang="en-US" sz="1600" dirty="0"/>
              <a:t>该 </a:t>
            </a:r>
            <a:r>
              <a:rPr lang="en-US" altLang="zh-CN" sz="1600" dirty="0"/>
              <a:t>process </a:t>
            </a:r>
            <a:r>
              <a:rPr lang="zh-CN" altLang="en-US" sz="1600" dirty="0"/>
              <a:t>的程序标识符。 </a:t>
            </a:r>
          </a:p>
          <a:p>
            <a:pPr marL="400050" lvl="1" indent="0">
              <a:buNone/>
            </a:pPr>
            <a:r>
              <a:rPr lang="en-US" altLang="zh-CN" sz="1600" dirty="0"/>
              <a:t>%CPU:</a:t>
            </a:r>
            <a:r>
              <a:rPr lang="zh-CN" altLang="en-US" sz="1600" dirty="0"/>
              <a:t>该 </a:t>
            </a:r>
            <a:r>
              <a:rPr lang="en-US" altLang="zh-CN" sz="1600" dirty="0"/>
              <a:t>process </a:t>
            </a:r>
            <a:r>
              <a:rPr lang="zh-CN" altLang="en-US" sz="1600" dirty="0"/>
              <a:t>使用掉的 </a:t>
            </a:r>
            <a:r>
              <a:rPr lang="en-US" altLang="zh-CN" sz="1600" dirty="0"/>
              <a:t>CPU </a:t>
            </a:r>
            <a:r>
              <a:rPr lang="zh-CN" altLang="en-US" sz="1600" dirty="0"/>
              <a:t>资源百分比</a:t>
            </a:r>
            <a:r>
              <a:rPr lang="en-US" altLang="zh-CN" sz="1600" dirty="0"/>
              <a:t>; </a:t>
            </a:r>
            <a:endParaRPr lang="zh-CN" altLang="en-US" sz="1600" dirty="0"/>
          </a:p>
          <a:p>
            <a:pPr marL="400050" lvl="1" indent="0">
              <a:buNone/>
            </a:pPr>
            <a:r>
              <a:rPr lang="en-US" altLang="zh-CN" sz="1600" dirty="0"/>
              <a:t>%MEM:</a:t>
            </a:r>
            <a:r>
              <a:rPr lang="zh-CN" altLang="en-US" sz="1600" dirty="0"/>
              <a:t>该 </a:t>
            </a:r>
            <a:r>
              <a:rPr lang="en-US" altLang="zh-CN" sz="1600" dirty="0"/>
              <a:t>process </a:t>
            </a:r>
            <a:r>
              <a:rPr lang="zh-CN" altLang="en-US" sz="1600" dirty="0"/>
              <a:t>所占用的物理内存百分比</a:t>
            </a:r>
            <a:r>
              <a:rPr lang="en-US" altLang="zh-CN" sz="1600" dirty="0"/>
              <a:t>; </a:t>
            </a:r>
            <a:endParaRPr lang="zh-CN" altLang="en-US" sz="1600" dirty="0"/>
          </a:p>
          <a:p>
            <a:pPr marL="400050" lvl="1" indent="0">
              <a:buNone/>
            </a:pPr>
            <a:r>
              <a:rPr lang="en-US" altLang="zh-CN" sz="1600" dirty="0"/>
              <a:t>VSZ :</a:t>
            </a:r>
            <a:r>
              <a:rPr lang="zh-CN" altLang="en-US" sz="1600" dirty="0"/>
              <a:t>该 </a:t>
            </a:r>
            <a:r>
              <a:rPr lang="en-US" altLang="zh-CN" sz="1600" dirty="0"/>
              <a:t>process </a:t>
            </a:r>
            <a:r>
              <a:rPr lang="zh-CN" altLang="en-US" sz="1600" dirty="0"/>
              <a:t>使用掉的虚拟内存量 </a:t>
            </a:r>
            <a:r>
              <a:rPr lang="en-US" altLang="zh-CN" sz="1600" dirty="0"/>
              <a:t>(Kbytes) </a:t>
            </a:r>
          </a:p>
          <a:p>
            <a:pPr marL="400050" lvl="1" indent="0">
              <a:buNone/>
            </a:pPr>
            <a:r>
              <a:rPr lang="en-US" altLang="zh-CN" sz="1600" dirty="0"/>
              <a:t>RSS :</a:t>
            </a:r>
            <a:r>
              <a:rPr lang="zh-CN" altLang="en-US" sz="1600" dirty="0"/>
              <a:t>该 </a:t>
            </a:r>
            <a:r>
              <a:rPr lang="en-US" altLang="zh-CN" sz="1600" dirty="0"/>
              <a:t>process </a:t>
            </a:r>
            <a:r>
              <a:rPr lang="zh-CN" altLang="en-US" sz="1600" dirty="0"/>
              <a:t>占用的物理的内存量 </a:t>
            </a:r>
            <a:r>
              <a:rPr lang="en-US" altLang="zh-CN" sz="1600" dirty="0"/>
              <a:t>(Kbytes) </a:t>
            </a:r>
          </a:p>
          <a:p>
            <a:pPr marL="0" indent="0">
              <a:buNone/>
            </a:pPr>
            <a:endParaRPr lang="zh-CN" altLang="en-US" sz="1800" dirty="0"/>
          </a:p>
        </p:txBody>
      </p:sp>
    </p:spTree>
    <p:extLst>
      <p:ext uri="{BB962C8B-B14F-4D97-AF65-F5344CB8AC3E}">
        <p14:creationId xmlns:p14="http://schemas.microsoft.com/office/powerpoint/2010/main" val="4067676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第二节、如何查看进程</a:t>
            </a:r>
          </a:p>
        </p:txBody>
      </p:sp>
      <p:sp>
        <p:nvSpPr>
          <p:cNvPr id="3" name="内容占位符 2"/>
          <p:cNvSpPr>
            <a:spLocks noGrp="1"/>
          </p:cNvSpPr>
          <p:nvPr>
            <p:ph sz="quarter" idx="10"/>
          </p:nvPr>
        </p:nvSpPr>
        <p:spPr>
          <a:xfrm>
            <a:off x="467545" y="1052736"/>
            <a:ext cx="8064896" cy="4142031"/>
          </a:xfrm>
        </p:spPr>
        <p:txBody>
          <a:bodyPr/>
          <a:lstStyle/>
          <a:p>
            <a:pPr lvl="0">
              <a:buFont typeface="Wingdings" panose="05000000000000000000" pitchFamily="2" charset="2"/>
              <a:buChar char="l"/>
            </a:pPr>
            <a:r>
              <a:rPr lang="zh-CN" altLang="en-US" dirty="0">
                <a:solidFill>
                  <a:prstClr val="white"/>
                </a:solidFill>
              </a:rPr>
              <a:t>各选项的含义</a:t>
            </a:r>
            <a:endParaRPr lang="en-US" altLang="zh-CN" dirty="0"/>
          </a:p>
          <a:p>
            <a:pPr lvl="1">
              <a:buFont typeface="Wingdings" panose="05000000000000000000" pitchFamily="2" charset="2"/>
              <a:buChar char="Ø"/>
            </a:pPr>
            <a:r>
              <a:rPr lang="zh-CN" altLang="en-US" sz="1600" dirty="0"/>
              <a:t> </a:t>
            </a:r>
            <a:r>
              <a:rPr lang="en-US" altLang="zh-CN" sz="1600" dirty="0"/>
              <a:t>TTY :</a:t>
            </a:r>
            <a:r>
              <a:rPr lang="zh-CN" altLang="en-US" sz="1600" dirty="0"/>
              <a:t>该 </a:t>
            </a:r>
            <a:r>
              <a:rPr lang="en-US" altLang="zh-CN" sz="1600" dirty="0"/>
              <a:t>process </a:t>
            </a:r>
            <a:r>
              <a:rPr lang="zh-CN" altLang="en-US" sz="1600" dirty="0"/>
              <a:t>是在哪个终端机上面运作</a:t>
            </a:r>
            <a:r>
              <a:rPr lang="en-US" altLang="zh-CN" sz="1600" dirty="0"/>
              <a:t>,</a:t>
            </a:r>
            <a:r>
              <a:rPr lang="zh-CN" altLang="en-US" sz="1600" dirty="0"/>
              <a:t>若与终端机无关则显示 </a:t>
            </a:r>
            <a:r>
              <a:rPr lang="en-US" altLang="zh-CN" sz="1600" dirty="0"/>
              <a:t>?, </a:t>
            </a:r>
            <a:r>
              <a:rPr lang="zh-CN" altLang="en-US" sz="1600" dirty="0"/>
              <a:t>另外</a:t>
            </a:r>
            <a:r>
              <a:rPr lang="en-US" altLang="zh-CN" sz="1600" dirty="0"/>
              <a:t>, tty1-tty6 </a:t>
            </a:r>
            <a:r>
              <a:rPr lang="zh-CN" altLang="en-US" sz="1600" dirty="0"/>
              <a:t>是本机上面的登入者程序</a:t>
            </a:r>
            <a:r>
              <a:rPr lang="en-US" altLang="zh-CN" sz="1600" dirty="0"/>
              <a:t>,</a:t>
            </a:r>
            <a:r>
              <a:rPr lang="zh-CN" altLang="en-US" sz="1600" dirty="0"/>
              <a:t>若为 </a:t>
            </a:r>
            <a:r>
              <a:rPr lang="en-US" altLang="zh-CN" sz="1600" dirty="0"/>
              <a:t>pts/0 </a:t>
            </a:r>
            <a:r>
              <a:rPr lang="zh-CN" altLang="en-US" sz="1600" dirty="0"/>
              <a:t>等等的</a:t>
            </a:r>
            <a:r>
              <a:rPr lang="en-US" altLang="zh-CN" sz="1600" dirty="0"/>
              <a:t>,</a:t>
            </a:r>
            <a:r>
              <a:rPr lang="zh-CN" altLang="en-US" sz="1600" dirty="0"/>
              <a:t>则表示为由网络连接进主机的程序。 （</a:t>
            </a:r>
            <a:r>
              <a:rPr lang="en-US" altLang="zh-CN" sz="1600" dirty="0"/>
              <a:t>pts</a:t>
            </a:r>
            <a:r>
              <a:rPr lang="zh-CN" altLang="en-US" sz="1600" dirty="0"/>
              <a:t>表示虚拟终端，例如</a:t>
            </a:r>
            <a:r>
              <a:rPr lang="en-US" altLang="zh-CN" sz="1600" dirty="0"/>
              <a:t>pts/1  pts/2 </a:t>
            </a:r>
            <a:r>
              <a:rPr lang="zh-CN" altLang="en-US" sz="1600" dirty="0"/>
              <a:t>等）</a:t>
            </a:r>
          </a:p>
          <a:p>
            <a:pPr lvl="1">
              <a:buFont typeface="Wingdings" panose="05000000000000000000" pitchFamily="2" charset="2"/>
              <a:buChar char="Ø"/>
            </a:pPr>
            <a:r>
              <a:rPr lang="en-US" altLang="zh-CN" sz="1600" dirty="0"/>
              <a:t>STAT:</a:t>
            </a:r>
            <a:r>
              <a:rPr lang="zh-CN" altLang="en-US" sz="1600" dirty="0"/>
              <a:t>该进程目前的状态</a:t>
            </a:r>
            <a:r>
              <a:rPr lang="en-US" altLang="zh-CN" sz="1600" dirty="0"/>
              <a:t>,</a:t>
            </a:r>
            <a:r>
              <a:rPr lang="zh-CN" altLang="en-US" sz="1600" dirty="0"/>
              <a:t>状态显示与</a:t>
            </a:r>
            <a:r>
              <a:rPr lang="en-US" altLang="zh-CN" sz="1600" dirty="0" err="1"/>
              <a:t>ps</a:t>
            </a:r>
            <a:r>
              <a:rPr lang="en-US" altLang="zh-CN" sz="1600" dirty="0"/>
              <a:t> -l </a:t>
            </a:r>
            <a:r>
              <a:rPr lang="zh-CN" altLang="en-US" sz="1600" dirty="0"/>
              <a:t>的 </a:t>
            </a:r>
            <a:r>
              <a:rPr lang="en-US" altLang="zh-CN" sz="1600" dirty="0"/>
              <a:t>S </a:t>
            </a:r>
            <a:r>
              <a:rPr lang="zh-CN" altLang="en-US" sz="1600" dirty="0"/>
              <a:t>旗标相同 </a:t>
            </a:r>
            <a:r>
              <a:rPr lang="en-US" altLang="zh-CN" sz="1600" dirty="0"/>
              <a:t>(R/S/D/T/Z) </a:t>
            </a:r>
          </a:p>
          <a:p>
            <a:pPr lvl="1">
              <a:buFont typeface="Wingdings" panose="05000000000000000000" pitchFamily="2" charset="2"/>
              <a:buChar char="Ø"/>
            </a:pPr>
            <a:r>
              <a:rPr lang="en-US" altLang="zh-CN" sz="1600" dirty="0"/>
              <a:t>START:</a:t>
            </a:r>
            <a:r>
              <a:rPr lang="zh-CN" altLang="en-US" sz="1600" dirty="0"/>
              <a:t>该 </a:t>
            </a:r>
            <a:r>
              <a:rPr lang="en-US" altLang="zh-CN" sz="1600" dirty="0"/>
              <a:t>process </a:t>
            </a:r>
            <a:r>
              <a:rPr lang="zh-CN" altLang="en-US" sz="1600" dirty="0"/>
              <a:t>被触发启动的时间</a:t>
            </a:r>
            <a:r>
              <a:rPr lang="en-US" altLang="zh-CN" sz="1600" dirty="0"/>
              <a:t>; </a:t>
            </a:r>
          </a:p>
          <a:p>
            <a:pPr lvl="1">
              <a:buFont typeface="Wingdings" panose="05000000000000000000" pitchFamily="2" charset="2"/>
              <a:buChar char="Ø"/>
            </a:pPr>
            <a:r>
              <a:rPr lang="en-US" altLang="zh-CN" sz="1600" dirty="0"/>
              <a:t>TIME :</a:t>
            </a:r>
            <a:r>
              <a:rPr lang="zh-CN" altLang="en-US" sz="1600" dirty="0"/>
              <a:t>该 </a:t>
            </a:r>
            <a:r>
              <a:rPr lang="en-US" altLang="zh-CN" sz="1600" dirty="0"/>
              <a:t>process </a:t>
            </a:r>
            <a:r>
              <a:rPr lang="zh-CN" altLang="en-US" sz="1600" dirty="0"/>
              <a:t>实际使用 </a:t>
            </a:r>
            <a:r>
              <a:rPr lang="en-US" altLang="zh-CN" sz="1600" dirty="0"/>
              <a:t>CPU </a:t>
            </a:r>
            <a:r>
              <a:rPr lang="zh-CN" altLang="en-US" sz="1600" dirty="0"/>
              <a:t>运作的时间。 </a:t>
            </a:r>
            <a:endParaRPr lang="en-US" altLang="zh-CN" sz="1600" dirty="0"/>
          </a:p>
          <a:p>
            <a:pPr lvl="1">
              <a:buFont typeface="Wingdings" panose="05000000000000000000" pitchFamily="2" charset="2"/>
              <a:buChar char="Ø"/>
            </a:pPr>
            <a:r>
              <a:rPr lang="en-US" altLang="zh-CN" sz="1600" dirty="0"/>
              <a:t>COMMAND:</a:t>
            </a:r>
            <a:r>
              <a:rPr lang="zh-CN" altLang="en-US" sz="1600" dirty="0"/>
              <a:t>该程序的实际命令为何</a:t>
            </a:r>
            <a:r>
              <a:rPr lang="en-US" altLang="zh-CN" sz="1600" dirty="0"/>
              <a:t>?</a:t>
            </a:r>
            <a:r>
              <a:rPr lang="zh-CN" altLang="en-US" sz="1600" dirty="0"/>
              <a:t> </a:t>
            </a:r>
            <a:r>
              <a:rPr lang="en-US" altLang="zh-CN" sz="1600" dirty="0"/>
              <a:t> </a:t>
            </a:r>
            <a:r>
              <a:rPr lang="zh-CN" altLang="en-US" sz="1600" dirty="0"/>
              <a:t>或理解为该进程是哪一个程序</a:t>
            </a:r>
            <a:r>
              <a:rPr lang="en-US" altLang="zh-CN" sz="1600" dirty="0"/>
              <a:t>/</a:t>
            </a:r>
            <a:r>
              <a:rPr lang="zh-CN" altLang="en-US" sz="1600" dirty="0"/>
              <a:t>命令启动的</a:t>
            </a:r>
            <a:endParaRPr lang="en-US" altLang="zh-CN" sz="1600" dirty="0"/>
          </a:p>
          <a:p>
            <a:pPr marL="0" indent="0">
              <a:buNone/>
            </a:pPr>
            <a:r>
              <a:rPr lang="zh-CN" altLang="en-US" dirty="0"/>
              <a:t> </a:t>
            </a:r>
          </a:p>
          <a:p>
            <a:endParaRPr lang="zh-CN" altLang="en-US" dirty="0"/>
          </a:p>
        </p:txBody>
      </p:sp>
    </p:spTree>
    <p:extLst>
      <p:ext uri="{BB962C8B-B14F-4D97-AF65-F5344CB8AC3E}">
        <p14:creationId xmlns:p14="http://schemas.microsoft.com/office/powerpoint/2010/main" val="1511650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第二节、如何查看进程</a:t>
            </a:r>
          </a:p>
        </p:txBody>
      </p:sp>
      <p:sp>
        <p:nvSpPr>
          <p:cNvPr id="3" name="内容占位符 2"/>
          <p:cNvSpPr>
            <a:spLocks noGrp="1"/>
          </p:cNvSpPr>
          <p:nvPr>
            <p:ph sz="quarter" idx="10"/>
          </p:nvPr>
        </p:nvSpPr>
        <p:spPr>
          <a:xfrm>
            <a:off x="467545" y="1052736"/>
            <a:ext cx="8064896" cy="4007251"/>
          </a:xfrm>
        </p:spPr>
        <p:txBody>
          <a:bodyPr/>
          <a:lstStyle/>
          <a:p>
            <a:r>
              <a:rPr lang="en-US" altLang="zh-CN" dirty="0"/>
              <a:t>Linux</a:t>
            </a:r>
            <a:r>
              <a:rPr lang="zh-CN" altLang="en-US" dirty="0"/>
              <a:t>进程状态</a:t>
            </a:r>
            <a:r>
              <a:rPr lang="en-US" altLang="zh-CN" dirty="0"/>
              <a:t>: </a:t>
            </a:r>
          </a:p>
          <a:p>
            <a:pPr>
              <a:buFont typeface="Wingdings" panose="05000000000000000000" pitchFamily="2" charset="2"/>
              <a:buChar char="Ø"/>
            </a:pPr>
            <a:r>
              <a:rPr lang="zh-CN" altLang="en-US" dirty="0"/>
              <a:t> </a:t>
            </a:r>
            <a:r>
              <a:rPr lang="en-US" altLang="zh-CN" sz="1600" dirty="0"/>
              <a:t>D </a:t>
            </a:r>
            <a:r>
              <a:rPr lang="zh-CN" altLang="en-US" sz="1600" dirty="0"/>
              <a:t>不可中断 </a:t>
            </a:r>
            <a:r>
              <a:rPr lang="en-US" altLang="zh-CN" sz="1600" dirty="0"/>
              <a:t>Uninterruptible</a:t>
            </a:r>
            <a:r>
              <a:rPr lang="zh-CN" altLang="en-US" sz="1600" dirty="0"/>
              <a:t>（</a:t>
            </a:r>
            <a:r>
              <a:rPr lang="en-US" altLang="zh-CN" sz="1600" dirty="0"/>
              <a:t>usually IO</a:t>
            </a:r>
            <a:r>
              <a:rPr lang="zh-CN" altLang="en-US" sz="1600" dirty="0"/>
              <a:t>）</a:t>
            </a:r>
            <a:br>
              <a:rPr lang="zh-CN" altLang="en-US" sz="1600" dirty="0"/>
            </a:br>
            <a:r>
              <a:rPr lang="zh-CN" altLang="en-US" sz="1600" dirty="0"/>
              <a:t> </a:t>
            </a:r>
            <a:r>
              <a:rPr lang="zh-CN" altLang="en-US" sz="1600" b="1" dirty="0">
                <a:solidFill>
                  <a:srgbClr val="FF0000"/>
                </a:solidFill>
              </a:rPr>
              <a:t> </a:t>
            </a:r>
            <a:r>
              <a:rPr lang="en-US" altLang="zh-CN" sz="1600" b="1" dirty="0">
                <a:solidFill>
                  <a:srgbClr val="FFFF00"/>
                </a:solidFill>
              </a:rPr>
              <a:t>R </a:t>
            </a:r>
            <a:r>
              <a:rPr lang="zh-CN" altLang="en-US" sz="1600" b="1" dirty="0">
                <a:solidFill>
                  <a:srgbClr val="FFFF00"/>
                </a:solidFill>
              </a:rPr>
              <a:t>正在运行，或在队列中的进程</a:t>
            </a:r>
            <a:br>
              <a:rPr lang="zh-CN" altLang="en-US" sz="1600" b="1" dirty="0">
                <a:solidFill>
                  <a:srgbClr val="FFFF00"/>
                </a:solidFill>
              </a:rPr>
            </a:br>
            <a:r>
              <a:rPr lang="zh-CN" altLang="en-US" sz="1600" b="1" dirty="0">
                <a:solidFill>
                  <a:srgbClr val="FFFF00"/>
                </a:solidFill>
              </a:rPr>
              <a:t>  </a:t>
            </a:r>
            <a:r>
              <a:rPr lang="en-US" altLang="zh-CN" sz="1600" b="1" dirty="0">
                <a:solidFill>
                  <a:srgbClr val="FFFF00"/>
                </a:solidFill>
              </a:rPr>
              <a:t>S </a:t>
            </a:r>
            <a:r>
              <a:rPr lang="zh-CN" altLang="en-US" sz="1600" b="1" dirty="0">
                <a:solidFill>
                  <a:srgbClr val="FFFF00"/>
                </a:solidFill>
              </a:rPr>
              <a:t>处于休眠状态</a:t>
            </a:r>
            <a:br>
              <a:rPr lang="zh-CN" altLang="en-US" sz="1600" dirty="0"/>
            </a:br>
            <a:r>
              <a:rPr lang="zh-CN" altLang="en-US" sz="1600" dirty="0"/>
              <a:t>  </a:t>
            </a:r>
            <a:r>
              <a:rPr lang="en-US" altLang="zh-CN" sz="1600" dirty="0"/>
              <a:t>T </a:t>
            </a:r>
            <a:r>
              <a:rPr lang="zh-CN" altLang="en-US" sz="1600" dirty="0"/>
              <a:t>停止或被追踪</a:t>
            </a:r>
            <a:br>
              <a:rPr lang="zh-CN" altLang="en-US" sz="1600" dirty="0"/>
            </a:br>
            <a:r>
              <a:rPr lang="zh-CN" altLang="en-US" sz="1600"/>
              <a:t>  </a:t>
            </a:r>
            <a:r>
              <a:rPr lang="en-US" altLang="zh-CN" sz="1600"/>
              <a:t>Z </a:t>
            </a:r>
            <a:r>
              <a:rPr lang="zh-CN" altLang="en-US" sz="1600"/>
              <a:t>僵尸进程</a:t>
            </a:r>
            <a:br>
              <a:rPr lang="zh-CN" altLang="en-US" sz="1600" dirty="0"/>
            </a:br>
            <a:r>
              <a:rPr lang="zh-CN" altLang="en-US" sz="1600" dirty="0"/>
              <a:t> </a:t>
            </a:r>
            <a:r>
              <a:rPr lang="zh-CN" altLang="en-US" sz="1600"/>
              <a:t> </a:t>
            </a:r>
            <a:r>
              <a:rPr lang="en-US" altLang="zh-CN" sz="1600"/>
              <a:t>W </a:t>
            </a:r>
            <a:r>
              <a:rPr lang="zh-CN" altLang="en-US" sz="1600" dirty="0"/>
              <a:t>进入内存交换（从内核</a:t>
            </a:r>
            <a:r>
              <a:rPr lang="en-US" altLang="zh-CN" sz="1600" dirty="0"/>
              <a:t>2.6</a:t>
            </a:r>
            <a:r>
              <a:rPr lang="zh-CN" altLang="en-US" sz="1600" dirty="0"/>
              <a:t>开始无效）</a:t>
            </a:r>
            <a:br>
              <a:rPr lang="zh-CN" altLang="en-US" sz="1600" dirty="0"/>
            </a:br>
            <a:r>
              <a:rPr lang="zh-CN" altLang="en-US" sz="1600" dirty="0"/>
              <a:t>  </a:t>
            </a:r>
            <a:r>
              <a:rPr lang="en-US" altLang="zh-CN" sz="1600" dirty="0"/>
              <a:t>X   </a:t>
            </a:r>
            <a:r>
              <a:rPr lang="zh-CN" altLang="en-US" sz="1600" dirty="0"/>
              <a:t>死掉的进程</a:t>
            </a:r>
            <a:br>
              <a:rPr lang="zh-CN" altLang="en-US" sz="1600" dirty="0"/>
            </a:br>
            <a:r>
              <a:rPr lang="zh-CN" altLang="en-US" sz="1600" dirty="0">
                <a:solidFill>
                  <a:srgbClr val="FF0000"/>
                </a:solidFill>
              </a:rPr>
              <a:t> </a:t>
            </a:r>
            <a:r>
              <a:rPr lang="zh-CN" altLang="en-US" sz="1600" b="1" dirty="0">
                <a:solidFill>
                  <a:srgbClr val="FFFF00"/>
                </a:solidFill>
              </a:rPr>
              <a:t> </a:t>
            </a:r>
            <a:r>
              <a:rPr lang="en-US" altLang="zh-CN" sz="1600" b="1" dirty="0">
                <a:solidFill>
                  <a:srgbClr val="FFFF00"/>
                </a:solidFill>
              </a:rPr>
              <a:t>&lt; </a:t>
            </a:r>
            <a:r>
              <a:rPr lang="zh-CN" altLang="en-US" sz="1600" b="1" dirty="0">
                <a:solidFill>
                  <a:srgbClr val="FFFF00"/>
                </a:solidFill>
              </a:rPr>
              <a:t>高优先级</a:t>
            </a:r>
            <a:br>
              <a:rPr lang="zh-CN" altLang="en-US" sz="1600" b="1" dirty="0">
                <a:solidFill>
                  <a:srgbClr val="FFFF00"/>
                </a:solidFill>
              </a:rPr>
            </a:br>
            <a:r>
              <a:rPr lang="zh-CN" altLang="en-US" sz="1600" b="1" dirty="0">
                <a:solidFill>
                  <a:srgbClr val="FFFF00"/>
                </a:solidFill>
              </a:rPr>
              <a:t>   </a:t>
            </a:r>
            <a:r>
              <a:rPr lang="en-US" altLang="zh-CN" sz="1600" b="1" dirty="0">
                <a:solidFill>
                  <a:srgbClr val="FFFF00"/>
                </a:solidFill>
              </a:rPr>
              <a:t>N   </a:t>
            </a:r>
            <a:r>
              <a:rPr lang="zh-CN" altLang="en-US" sz="1600" b="1" dirty="0">
                <a:solidFill>
                  <a:srgbClr val="FFFF00"/>
                </a:solidFill>
              </a:rPr>
              <a:t>低优先级</a:t>
            </a:r>
            <a:br>
              <a:rPr lang="zh-CN" altLang="en-US" sz="1600" b="1" dirty="0">
                <a:solidFill>
                  <a:srgbClr val="FFFF00"/>
                </a:solidFill>
              </a:rPr>
            </a:br>
            <a:r>
              <a:rPr lang="zh-CN" altLang="en-US" sz="1600" b="1" dirty="0">
                <a:solidFill>
                  <a:srgbClr val="FFFF00"/>
                </a:solidFill>
              </a:rPr>
              <a:t>   </a:t>
            </a:r>
            <a:r>
              <a:rPr lang="en-US" altLang="zh-CN" sz="1600" b="1" dirty="0">
                <a:solidFill>
                  <a:srgbClr val="FFFF00"/>
                </a:solidFill>
              </a:rPr>
              <a:t>s   </a:t>
            </a:r>
            <a:r>
              <a:rPr lang="zh-CN" altLang="en-US" sz="1600" b="1" dirty="0">
                <a:solidFill>
                  <a:srgbClr val="FFFF00"/>
                </a:solidFill>
              </a:rPr>
              <a:t>包含子进程</a:t>
            </a:r>
            <a:br>
              <a:rPr lang="zh-CN" altLang="en-US" sz="1600" b="1" dirty="0">
                <a:solidFill>
                  <a:srgbClr val="FFFF00"/>
                </a:solidFill>
              </a:rPr>
            </a:br>
            <a:r>
              <a:rPr lang="zh-CN" altLang="en-US" sz="1600" b="1" dirty="0">
                <a:solidFill>
                  <a:srgbClr val="FFFF00"/>
                </a:solidFill>
              </a:rPr>
              <a:t>   </a:t>
            </a:r>
            <a:r>
              <a:rPr lang="en-US" altLang="zh-CN" sz="1600" b="1" dirty="0">
                <a:solidFill>
                  <a:srgbClr val="FFFF00"/>
                </a:solidFill>
              </a:rPr>
              <a:t>+  </a:t>
            </a:r>
            <a:r>
              <a:rPr lang="zh-CN" altLang="en-US" sz="1600" b="1" dirty="0">
                <a:solidFill>
                  <a:srgbClr val="FFFF00"/>
                </a:solidFill>
              </a:rPr>
              <a:t>位于后台的进程组</a:t>
            </a:r>
          </a:p>
        </p:txBody>
      </p:sp>
    </p:spTree>
    <p:extLst>
      <p:ext uri="{BB962C8B-B14F-4D97-AF65-F5344CB8AC3E}">
        <p14:creationId xmlns:p14="http://schemas.microsoft.com/office/powerpoint/2010/main" val="982494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第二节、如何查看进程</a:t>
            </a:r>
          </a:p>
        </p:txBody>
      </p:sp>
      <p:sp>
        <p:nvSpPr>
          <p:cNvPr id="3" name="内容占位符 2"/>
          <p:cNvSpPr>
            <a:spLocks noGrp="1"/>
          </p:cNvSpPr>
          <p:nvPr>
            <p:ph sz="quarter" idx="10"/>
          </p:nvPr>
        </p:nvSpPr>
        <p:spPr>
          <a:xfrm>
            <a:off x="467545" y="1052736"/>
            <a:ext cx="8064896" cy="4025076"/>
          </a:xfrm>
        </p:spPr>
        <p:txBody>
          <a:bodyPr/>
          <a:lstStyle/>
          <a:p>
            <a:r>
              <a:rPr lang="en-US" altLang="zh-CN" dirty="0"/>
              <a:t> </a:t>
            </a:r>
            <a:r>
              <a:rPr lang="zh-CN" altLang="en-US" dirty="0"/>
              <a:t>僵尸进程（状态：</a:t>
            </a:r>
            <a:r>
              <a:rPr lang="en-US" altLang="zh-CN" dirty="0"/>
              <a:t>Z </a:t>
            </a:r>
            <a:r>
              <a:rPr lang="zh-CN" altLang="en-US" dirty="0"/>
              <a:t>）</a:t>
            </a:r>
            <a:endParaRPr lang="en-US" altLang="zh-CN" dirty="0"/>
          </a:p>
          <a:p>
            <a:pPr algn="just">
              <a:buFont typeface="Wingdings" panose="05000000000000000000" pitchFamily="2" charset="2"/>
              <a:buChar char="Ø"/>
            </a:pPr>
            <a:r>
              <a:rPr lang="zh-CN" altLang="en-US" sz="1800" dirty="0"/>
              <a:t>通常造成僵尸进程的原因是该进程应该已经执行完毕</a:t>
            </a:r>
            <a:r>
              <a:rPr lang="en-US" altLang="zh-CN" sz="1800" dirty="0"/>
              <a:t>,</a:t>
            </a:r>
            <a:r>
              <a:rPr lang="zh-CN" altLang="en-US" sz="1800" dirty="0"/>
              <a:t>或者是因故障应该要终止</a:t>
            </a:r>
            <a:r>
              <a:rPr lang="en-US" altLang="zh-CN" sz="1800" dirty="0"/>
              <a:t>, </a:t>
            </a:r>
            <a:r>
              <a:rPr lang="zh-CN" altLang="en-US" sz="1800" dirty="0"/>
              <a:t>但该进程的父进程却无法完整、有效的将进程结束掉</a:t>
            </a:r>
            <a:r>
              <a:rPr lang="en-US" altLang="zh-CN" sz="1800" dirty="0"/>
              <a:t>,</a:t>
            </a:r>
            <a:r>
              <a:rPr lang="zh-CN" altLang="en-US" sz="1800" dirty="0"/>
              <a:t>而造成进程一直存在内存当中 。</a:t>
            </a:r>
          </a:p>
          <a:p>
            <a:pPr>
              <a:buFont typeface="Wingdings" panose="05000000000000000000" pitchFamily="2" charset="2"/>
              <a:buChar char="Ø"/>
            </a:pPr>
            <a:r>
              <a:rPr lang="zh-CN" altLang="en-US" sz="1800" dirty="0"/>
              <a:t>如果发现在某个进程的</a:t>
            </a:r>
            <a:r>
              <a:rPr lang="en-US" altLang="zh-CN" sz="1800" dirty="0"/>
              <a:t>CMD</a:t>
            </a:r>
            <a:r>
              <a:rPr lang="zh-CN" altLang="en-US" sz="1800" dirty="0"/>
              <a:t>后面还接上</a:t>
            </a:r>
            <a:r>
              <a:rPr lang="en-US" altLang="zh-CN" sz="1800" dirty="0"/>
              <a:t>&lt;defunct&gt;</a:t>
            </a:r>
            <a:r>
              <a:rPr lang="zh-CN" altLang="en-US" sz="1800" dirty="0"/>
              <a:t>时</a:t>
            </a:r>
            <a:r>
              <a:rPr lang="en-US" altLang="zh-CN" sz="1800" dirty="0"/>
              <a:t>,</a:t>
            </a:r>
            <a:r>
              <a:rPr lang="zh-CN" altLang="en-US" sz="1800" dirty="0"/>
              <a:t>就代表该进程是僵尸进程。</a:t>
            </a:r>
          </a:p>
          <a:p>
            <a:pPr>
              <a:buFont typeface="Wingdings" panose="05000000000000000000" pitchFamily="2" charset="2"/>
              <a:buChar char="Ø"/>
            </a:pPr>
            <a:r>
              <a:rPr lang="zh-CN" altLang="en-US" sz="1800" dirty="0"/>
              <a:t>例如：</a:t>
            </a:r>
            <a:r>
              <a:rPr lang="en-US" altLang="zh-CN" sz="1800" dirty="0"/>
              <a:t>apache 8683 0.0 0.9 83384 9992 ? Z 14:33 0:00 /</a:t>
            </a:r>
            <a:r>
              <a:rPr lang="en-US" altLang="zh-CN" sz="1800" dirty="0" err="1"/>
              <a:t>usr</a:t>
            </a:r>
            <a:r>
              <a:rPr lang="en-US" altLang="zh-CN" sz="1800" dirty="0"/>
              <a:t>/</a:t>
            </a:r>
            <a:r>
              <a:rPr lang="en-US" altLang="zh-CN" sz="1800" dirty="0" err="1"/>
              <a:t>sbin</a:t>
            </a:r>
            <a:r>
              <a:rPr lang="en-US" altLang="zh-CN" sz="1800" dirty="0"/>
              <a:t>/</a:t>
            </a:r>
            <a:r>
              <a:rPr lang="en-US" altLang="zh-CN" sz="1800" dirty="0" err="1"/>
              <a:t>httpd</a:t>
            </a:r>
            <a:r>
              <a:rPr lang="en-US" altLang="zh-CN" sz="1800" dirty="0"/>
              <a:t> &lt;defunct&gt; </a:t>
            </a:r>
            <a:r>
              <a:rPr lang="zh-CN" altLang="en-US" sz="1800" dirty="0"/>
              <a:t>。</a:t>
            </a:r>
            <a:endParaRPr lang="en-US" altLang="zh-CN" sz="1800" dirty="0"/>
          </a:p>
          <a:p>
            <a:pPr marL="0" indent="0">
              <a:buNone/>
            </a:pPr>
            <a:r>
              <a:rPr lang="zh-CN" altLang="en-US" dirty="0"/>
              <a:t> </a:t>
            </a:r>
          </a:p>
          <a:p>
            <a:endParaRPr lang="zh-CN" altLang="en-US" dirty="0"/>
          </a:p>
        </p:txBody>
      </p:sp>
    </p:spTree>
    <p:extLst>
      <p:ext uri="{BB962C8B-B14F-4D97-AF65-F5344CB8AC3E}">
        <p14:creationId xmlns:p14="http://schemas.microsoft.com/office/powerpoint/2010/main" val="1572795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第二节、如何查看进程</a:t>
            </a:r>
          </a:p>
        </p:txBody>
      </p:sp>
      <p:sp>
        <p:nvSpPr>
          <p:cNvPr id="3" name="内容占位符 2"/>
          <p:cNvSpPr>
            <a:spLocks noGrp="1"/>
          </p:cNvSpPr>
          <p:nvPr>
            <p:ph sz="quarter" idx="10"/>
          </p:nvPr>
        </p:nvSpPr>
        <p:spPr>
          <a:xfrm>
            <a:off x="467545" y="1052736"/>
            <a:ext cx="8064896" cy="6918176"/>
          </a:xfrm>
        </p:spPr>
        <p:txBody>
          <a:bodyPr/>
          <a:lstStyle/>
          <a:p>
            <a:pPr>
              <a:buFont typeface="Wingdings" panose="05000000000000000000" pitchFamily="2" charset="2"/>
              <a:buChar char="l"/>
            </a:pPr>
            <a:r>
              <a:rPr lang="en-US" altLang="zh-CN" dirty="0"/>
              <a:t> top:</a:t>
            </a:r>
            <a:r>
              <a:rPr lang="zh-CN" altLang="en-US" dirty="0"/>
              <a:t>动态观察进程的变化</a:t>
            </a:r>
            <a:endParaRPr lang="en-US" altLang="zh-CN" dirty="0"/>
          </a:p>
          <a:p>
            <a:pPr>
              <a:buFont typeface="Wingdings" panose="05000000000000000000" pitchFamily="2" charset="2"/>
              <a:buChar char="Ø"/>
            </a:pPr>
            <a:r>
              <a:rPr lang="en-US" altLang="zh-CN" sz="2000" dirty="0" err="1"/>
              <a:t>ps</a:t>
            </a:r>
            <a:r>
              <a:rPr lang="zh-CN" altLang="en-US" sz="2000" dirty="0"/>
              <a:t>是截取一个时间点的进程状态，而</a:t>
            </a:r>
            <a:r>
              <a:rPr lang="en-US" altLang="zh-CN" sz="2000" dirty="0"/>
              <a:t>top</a:t>
            </a:r>
            <a:r>
              <a:rPr lang="zh-CN" altLang="en-US" sz="2000" dirty="0"/>
              <a:t>则可以持续观察进程运行的状态 </a:t>
            </a:r>
          </a:p>
          <a:p>
            <a:pPr>
              <a:buFont typeface="Wingdings" panose="05000000000000000000" pitchFamily="2" charset="2"/>
              <a:buChar char="Ø"/>
            </a:pPr>
            <a:r>
              <a:rPr lang="zh-CN" altLang="en-US" sz="2000" dirty="0"/>
              <a:t>选项与参数</a:t>
            </a:r>
            <a:r>
              <a:rPr lang="en-US" altLang="zh-CN" sz="2000" dirty="0"/>
              <a:t>: </a:t>
            </a:r>
          </a:p>
          <a:p>
            <a:pPr marL="457200" lvl="1" indent="0">
              <a:buNone/>
            </a:pPr>
            <a:r>
              <a:rPr lang="en-US" altLang="zh-CN" sz="1800" dirty="0"/>
              <a:t>-d :</a:t>
            </a:r>
            <a:r>
              <a:rPr lang="zh-CN" altLang="en-US" sz="1800" dirty="0"/>
              <a:t>后面可以接秒数</a:t>
            </a:r>
            <a:r>
              <a:rPr lang="en-US" altLang="zh-CN" sz="1800" dirty="0"/>
              <a:t>,</a:t>
            </a:r>
            <a:r>
              <a:rPr lang="zh-CN" altLang="en-US" sz="1800" dirty="0"/>
              <a:t>就是整个程序画面更新的秒数。默认</a:t>
            </a:r>
            <a:r>
              <a:rPr lang="en-US" altLang="zh-CN" sz="1800" dirty="0"/>
              <a:t>5</a:t>
            </a:r>
            <a:r>
              <a:rPr lang="zh-CN" altLang="en-US" sz="1800" dirty="0"/>
              <a:t>秒</a:t>
            </a:r>
            <a:r>
              <a:rPr lang="en-US" altLang="zh-CN" sz="1800" dirty="0"/>
              <a:t>;  </a:t>
            </a:r>
          </a:p>
          <a:p>
            <a:pPr marL="457200" lvl="1" indent="0">
              <a:buNone/>
            </a:pPr>
            <a:r>
              <a:rPr lang="en-US" altLang="zh-CN" sz="1800" dirty="0"/>
              <a:t>-b :</a:t>
            </a:r>
            <a:r>
              <a:rPr lang="zh-CN" altLang="en-US" sz="1800" dirty="0"/>
              <a:t>以批次的方式执行 </a:t>
            </a:r>
            <a:r>
              <a:rPr lang="en-US" altLang="zh-CN" sz="1800" dirty="0"/>
              <a:t>top ,</a:t>
            </a:r>
            <a:r>
              <a:rPr lang="zh-CN" altLang="en-US" sz="1800" dirty="0"/>
              <a:t>还有更多的参数可以使用</a:t>
            </a:r>
            <a:r>
              <a:rPr lang="en-US" altLang="zh-CN" sz="1800" dirty="0"/>
              <a:t>,</a:t>
            </a:r>
            <a:r>
              <a:rPr lang="zh-CN" altLang="en-US" sz="1800" dirty="0"/>
              <a:t>通常会搭配数据流 重导向来将批次的结果输出成为档案</a:t>
            </a:r>
            <a:r>
              <a:rPr lang="en-US" altLang="zh-CN" sz="1800" dirty="0"/>
              <a:t>; </a:t>
            </a:r>
          </a:p>
          <a:p>
            <a:pPr marL="457200" lvl="1" indent="0">
              <a:buNone/>
            </a:pPr>
            <a:r>
              <a:rPr lang="en-US" altLang="zh-CN" sz="1800" dirty="0"/>
              <a:t>-n</a:t>
            </a:r>
            <a:r>
              <a:rPr lang="zh-CN" altLang="en-US" sz="1800" dirty="0"/>
              <a:t>：</a:t>
            </a:r>
            <a:r>
              <a:rPr lang="en-US" altLang="zh-CN" sz="1800" dirty="0"/>
              <a:t>(Number</a:t>
            </a:r>
            <a:r>
              <a:rPr lang="zh-CN" altLang="en-US" sz="1800" dirty="0"/>
              <a:t>）与 </a:t>
            </a:r>
            <a:r>
              <a:rPr lang="en-US" altLang="zh-CN" sz="1800" dirty="0"/>
              <a:t>-b </a:t>
            </a:r>
            <a:r>
              <a:rPr lang="zh-CN" altLang="en-US" sz="1800" dirty="0"/>
              <a:t>搭配</a:t>
            </a:r>
            <a:r>
              <a:rPr lang="en-US" altLang="zh-CN" sz="1800" dirty="0"/>
              <a:t>,</a:t>
            </a:r>
            <a:r>
              <a:rPr lang="zh-CN" altLang="en-US" sz="1800" dirty="0"/>
              <a:t>意义是需要进行几次 </a:t>
            </a:r>
            <a:r>
              <a:rPr lang="en-US" altLang="zh-CN" sz="1800" dirty="0"/>
              <a:t>top </a:t>
            </a:r>
            <a:r>
              <a:rPr lang="zh-CN" altLang="en-US" sz="1800" dirty="0"/>
              <a:t>的输出结果</a:t>
            </a:r>
            <a:r>
              <a:rPr lang="en-US" altLang="zh-CN" sz="1800" dirty="0"/>
              <a:t>; </a:t>
            </a:r>
          </a:p>
          <a:p>
            <a:pPr marL="457200" lvl="1" indent="0">
              <a:buNone/>
            </a:pPr>
            <a:r>
              <a:rPr lang="en-US" altLang="zh-CN" sz="1800" dirty="0"/>
              <a:t>-p :</a:t>
            </a:r>
            <a:r>
              <a:rPr lang="zh-CN" altLang="en-US" sz="1800" dirty="0"/>
              <a:t>指定某些个 </a:t>
            </a:r>
            <a:r>
              <a:rPr lang="en-US" altLang="zh-CN" sz="1800" dirty="0"/>
              <a:t>PID </a:t>
            </a:r>
            <a:r>
              <a:rPr lang="zh-CN" altLang="en-US" sz="1800" dirty="0"/>
              <a:t>来进行观察监测而已</a:t>
            </a:r>
            <a:r>
              <a:rPr lang="en-US" altLang="zh-CN" sz="1800" dirty="0"/>
              <a:t>; </a:t>
            </a:r>
          </a:p>
          <a:p>
            <a:pPr marL="457200" lvl="1" indent="0">
              <a:buNone/>
            </a:pPr>
            <a:r>
              <a:rPr lang="en-US" altLang="zh-CN" sz="1800" dirty="0"/>
              <a:t>#top –d 2</a:t>
            </a:r>
          </a:p>
          <a:p>
            <a:pPr marL="457200" lvl="1" indent="0">
              <a:buNone/>
            </a:pPr>
            <a:r>
              <a:rPr lang="en-US" altLang="zh-CN" sz="1800" dirty="0"/>
              <a:t>#top –b</a:t>
            </a:r>
          </a:p>
          <a:p>
            <a:pPr marL="457200" lvl="1" indent="0">
              <a:buNone/>
            </a:pPr>
            <a:r>
              <a:rPr lang="en-US" altLang="zh-CN" sz="1800" dirty="0"/>
              <a:t>#top –b –n  2</a:t>
            </a:r>
          </a:p>
          <a:p>
            <a:pPr marL="457200" lvl="1" indent="0">
              <a:buNone/>
            </a:pPr>
            <a:r>
              <a:rPr lang="en-US" altLang="zh-CN" sz="1800" dirty="0"/>
              <a:t>#top –b –n 5 &gt; a.log</a:t>
            </a:r>
          </a:p>
          <a:p>
            <a:pPr marL="457200" lvl="1" indent="0">
              <a:buNone/>
            </a:pPr>
            <a:r>
              <a:rPr lang="en-US" altLang="zh-CN" sz="1800" dirty="0"/>
              <a:t>#cat a.log  </a:t>
            </a:r>
            <a:r>
              <a:rPr lang="zh-CN" altLang="en-US" sz="1800" dirty="0"/>
              <a:t>（</a:t>
            </a:r>
            <a:r>
              <a:rPr lang="en-US" altLang="zh-CN" sz="1800" dirty="0"/>
              <a:t>cat</a:t>
            </a:r>
            <a:r>
              <a:rPr lang="zh-CN" altLang="en-US" sz="1800" dirty="0"/>
              <a:t>仅用于查看，不具备编辑功能，</a:t>
            </a:r>
            <a:r>
              <a:rPr lang="en-US" altLang="zh-CN" sz="1800" dirty="0"/>
              <a:t>vim</a:t>
            </a:r>
            <a:r>
              <a:rPr lang="zh-CN" altLang="en-US" sz="1800" dirty="0"/>
              <a:t>是可以编辑内容的，</a:t>
            </a:r>
            <a:r>
              <a:rPr lang="en-US" altLang="zh-CN" sz="1800" dirty="0"/>
              <a:t>vim</a:t>
            </a:r>
            <a:r>
              <a:rPr lang="zh-CN" altLang="en-US" sz="1800" dirty="0"/>
              <a:t>是</a:t>
            </a:r>
            <a:r>
              <a:rPr lang="en-US" altLang="zh-CN" sz="1800" dirty="0"/>
              <a:t>vi</a:t>
            </a:r>
            <a:r>
              <a:rPr lang="zh-CN" altLang="en-US" sz="1800" dirty="0"/>
              <a:t>编译器的升级版，可以理解为是一个强大的三方插件。）</a:t>
            </a:r>
            <a:endParaRPr lang="en-US" altLang="zh-CN" sz="1800" dirty="0"/>
          </a:p>
          <a:p>
            <a:pPr marL="0" indent="0">
              <a:buNone/>
            </a:pPr>
            <a:r>
              <a:rPr lang="zh-CN" altLang="en-US" dirty="0"/>
              <a:t> </a:t>
            </a:r>
          </a:p>
          <a:p>
            <a:endParaRPr lang="zh-CN" altLang="en-US" dirty="0"/>
          </a:p>
        </p:txBody>
      </p:sp>
    </p:spTree>
    <p:extLst>
      <p:ext uri="{BB962C8B-B14F-4D97-AF65-F5344CB8AC3E}">
        <p14:creationId xmlns:p14="http://schemas.microsoft.com/office/powerpoint/2010/main" val="1111332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第二节、如何查看进程</a:t>
            </a:r>
          </a:p>
        </p:txBody>
      </p:sp>
      <p:sp>
        <p:nvSpPr>
          <p:cNvPr id="3" name="内容占位符 2"/>
          <p:cNvSpPr>
            <a:spLocks noGrp="1"/>
          </p:cNvSpPr>
          <p:nvPr>
            <p:ph sz="quarter" idx="10"/>
          </p:nvPr>
        </p:nvSpPr>
        <p:spPr>
          <a:xfrm>
            <a:off x="467545" y="1052736"/>
            <a:ext cx="8064896" cy="5447645"/>
          </a:xfrm>
        </p:spPr>
        <p:txBody>
          <a:bodyPr/>
          <a:lstStyle/>
          <a:p>
            <a:pPr>
              <a:buFont typeface="Wingdings" panose="05000000000000000000" pitchFamily="2" charset="2"/>
              <a:buChar char="l"/>
            </a:pPr>
            <a:r>
              <a:rPr lang="zh-CN" altLang="en-US" dirty="0"/>
              <a:t>在 </a:t>
            </a:r>
            <a:r>
              <a:rPr lang="en-US" altLang="zh-CN" dirty="0"/>
              <a:t>top </a:t>
            </a:r>
            <a:r>
              <a:rPr lang="zh-CN" altLang="en-US" dirty="0"/>
              <a:t>执行过程当中可以使用的按键指令</a:t>
            </a:r>
            <a:r>
              <a:rPr lang="en-US" altLang="zh-CN" dirty="0"/>
              <a:t>:</a:t>
            </a:r>
          </a:p>
          <a:p>
            <a:pPr>
              <a:buFont typeface="Wingdings" panose="05000000000000000000" pitchFamily="2" charset="2"/>
              <a:buChar char="Ø"/>
            </a:pPr>
            <a:r>
              <a:rPr lang="en-US" altLang="zh-CN" sz="2000" dirty="0"/>
              <a:t>? :</a:t>
            </a:r>
            <a:r>
              <a:rPr lang="zh-CN" altLang="en-US" sz="2000" dirty="0"/>
              <a:t>显示在 </a:t>
            </a:r>
            <a:r>
              <a:rPr lang="en-US" altLang="zh-CN" sz="2000" dirty="0"/>
              <a:t>top </a:t>
            </a:r>
            <a:r>
              <a:rPr lang="zh-CN" altLang="en-US" sz="2000" dirty="0"/>
              <a:t>当中可以输入的按键指令 </a:t>
            </a:r>
          </a:p>
          <a:p>
            <a:pPr>
              <a:buFont typeface="Wingdings" panose="05000000000000000000" pitchFamily="2" charset="2"/>
              <a:buChar char="Ø"/>
            </a:pPr>
            <a:r>
              <a:rPr lang="en-US" altLang="zh-CN" sz="2000" dirty="0"/>
              <a:t>P :</a:t>
            </a:r>
            <a:r>
              <a:rPr lang="zh-CN" altLang="en-US" sz="2000" dirty="0"/>
              <a:t>以</a:t>
            </a:r>
            <a:r>
              <a:rPr lang="en-US" altLang="zh-CN" sz="2000" dirty="0"/>
              <a:t>CPU</a:t>
            </a:r>
            <a:r>
              <a:rPr lang="zh-CN" altLang="en-US" sz="2000" dirty="0"/>
              <a:t>的使用资源排序显示 </a:t>
            </a:r>
          </a:p>
          <a:p>
            <a:pPr>
              <a:buFont typeface="Wingdings" panose="05000000000000000000" pitchFamily="2" charset="2"/>
              <a:buChar char="Ø"/>
            </a:pPr>
            <a:r>
              <a:rPr lang="en-US" altLang="zh-CN" sz="2000" dirty="0"/>
              <a:t>M :</a:t>
            </a:r>
            <a:r>
              <a:rPr lang="zh-CN" altLang="en-US" sz="2000" dirty="0"/>
              <a:t>以</a:t>
            </a:r>
            <a:r>
              <a:rPr lang="en-US" altLang="zh-CN" sz="2000" dirty="0"/>
              <a:t>Memory</a:t>
            </a:r>
            <a:r>
              <a:rPr lang="zh-CN" altLang="en-US" sz="2000" dirty="0"/>
              <a:t>的使用资源排序显示 </a:t>
            </a:r>
          </a:p>
          <a:p>
            <a:pPr>
              <a:buFont typeface="Wingdings" panose="05000000000000000000" pitchFamily="2" charset="2"/>
              <a:buChar char="Ø"/>
            </a:pPr>
            <a:r>
              <a:rPr lang="en-US" altLang="zh-CN" sz="2000" dirty="0"/>
              <a:t>N :</a:t>
            </a:r>
            <a:r>
              <a:rPr lang="zh-CN" altLang="en-US" sz="2000" dirty="0"/>
              <a:t>以</a:t>
            </a:r>
            <a:r>
              <a:rPr lang="en-US" altLang="zh-CN" sz="2000" dirty="0"/>
              <a:t>PID</a:t>
            </a:r>
            <a:r>
              <a:rPr lang="zh-CN" altLang="en-US" sz="2000" dirty="0"/>
              <a:t>来排序 </a:t>
            </a:r>
          </a:p>
          <a:p>
            <a:pPr>
              <a:buFont typeface="Wingdings" panose="05000000000000000000" pitchFamily="2" charset="2"/>
              <a:buChar char="Ø"/>
            </a:pPr>
            <a:r>
              <a:rPr lang="en-US" altLang="zh-CN" sz="2000" dirty="0"/>
              <a:t>T :</a:t>
            </a:r>
            <a:r>
              <a:rPr lang="zh-CN" altLang="en-US" sz="2000" dirty="0"/>
              <a:t>由该</a:t>
            </a:r>
            <a:r>
              <a:rPr lang="en-US" altLang="zh-CN" sz="2000" dirty="0"/>
              <a:t>Process</a:t>
            </a:r>
            <a:r>
              <a:rPr lang="zh-CN" altLang="en-US" sz="2000" dirty="0"/>
              <a:t>使用的</a:t>
            </a:r>
            <a:r>
              <a:rPr lang="en-US" altLang="zh-CN" sz="2000" dirty="0"/>
              <a:t>CPU</a:t>
            </a:r>
            <a:r>
              <a:rPr lang="zh-CN" altLang="en-US" sz="2000" dirty="0"/>
              <a:t>时间累积 </a:t>
            </a:r>
            <a:r>
              <a:rPr lang="en-US" altLang="zh-CN" sz="2000" dirty="0"/>
              <a:t>(TIME+) </a:t>
            </a:r>
            <a:r>
              <a:rPr lang="zh-CN" altLang="en-US" sz="2000" dirty="0"/>
              <a:t>排序</a:t>
            </a:r>
            <a:endParaRPr lang="en-US" altLang="zh-CN" sz="2000" dirty="0"/>
          </a:p>
          <a:p>
            <a:pPr>
              <a:buFont typeface="Wingdings" panose="05000000000000000000" pitchFamily="2" charset="2"/>
              <a:buChar char="Ø"/>
            </a:pPr>
            <a:r>
              <a:rPr lang="en-US" altLang="zh-CN" sz="2000" dirty="0"/>
              <a:t>k :</a:t>
            </a:r>
            <a:r>
              <a:rPr lang="zh-CN" altLang="en-US" sz="2000" dirty="0"/>
              <a:t>给予某个</a:t>
            </a:r>
            <a:r>
              <a:rPr lang="en-US" altLang="zh-CN" sz="2000" dirty="0"/>
              <a:t>PID</a:t>
            </a:r>
            <a:r>
              <a:rPr lang="zh-CN" altLang="en-US" sz="2000" dirty="0"/>
              <a:t>后</a:t>
            </a:r>
            <a:r>
              <a:rPr lang="en-US" altLang="zh-CN" sz="2000" dirty="0"/>
              <a:t>kill</a:t>
            </a:r>
            <a:r>
              <a:rPr lang="zh-CN" altLang="en-US" sz="2000" dirty="0"/>
              <a:t>该进程（内核</a:t>
            </a:r>
            <a:r>
              <a:rPr lang="en-US" altLang="zh-CN" sz="2000" dirty="0"/>
              <a:t>2.6</a:t>
            </a:r>
            <a:r>
              <a:rPr lang="zh-CN" altLang="en-US" sz="2000" dirty="0"/>
              <a:t>后失效）</a:t>
            </a:r>
            <a:endParaRPr lang="en-US" altLang="zh-CN" sz="2000" dirty="0"/>
          </a:p>
          <a:p>
            <a:pPr>
              <a:buFont typeface="Wingdings" panose="05000000000000000000" pitchFamily="2" charset="2"/>
              <a:buChar char="Ø"/>
            </a:pPr>
            <a:r>
              <a:rPr lang="en-US" altLang="zh-CN" sz="2000" dirty="0"/>
              <a:t>q :</a:t>
            </a:r>
            <a:r>
              <a:rPr lang="zh-CN" altLang="en-US" sz="2000" dirty="0"/>
              <a:t>离开</a:t>
            </a:r>
            <a:r>
              <a:rPr lang="en-US" altLang="zh-CN" sz="2000" dirty="0"/>
              <a:t>top</a:t>
            </a:r>
            <a:r>
              <a:rPr lang="zh-CN" altLang="en-US" sz="2000" dirty="0"/>
              <a:t>软件的按键 。</a:t>
            </a:r>
            <a:endParaRPr lang="en-US" altLang="zh-CN" sz="2000" dirty="0"/>
          </a:p>
          <a:p>
            <a:pPr marL="0" indent="0">
              <a:buNone/>
            </a:pPr>
            <a:r>
              <a:rPr lang="en-US" altLang="zh-CN" sz="2000" dirty="0"/>
              <a:t>#top –d 1</a:t>
            </a:r>
          </a:p>
          <a:p>
            <a:pPr marL="0" indent="0">
              <a:buNone/>
            </a:pPr>
            <a:r>
              <a:rPr lang="zh-CN" altLang="en-US" sz="2000" dirty="0"/>
              <a:t>按以上选项测试</a:t>
            </a:r>
            <a:endParaRPr lang="en-US" altLang="zh-CN" sz="2000" dirty="0"/>
          </a:p>
          <a:p>
            <a:pPr marL="0" indent="0">
              <a:buNone/>
            </a:pPr>
            <a:r>
              <a:rPr lang="zh-CN" altLang="en-US" dirty="0"/>
              <a:t> </a:t>
            </a:r>
          </a:p>
          <a:p>
            <a:endParaRPr lang="zh-CN" altLang="en-US" dirty="0"/>
          </a:p>
        </p:txBody>
      </p:sp>
    </p:spTree>
    <p:extLst>
      <p:ext uri="{BB962C8B-B14F-4D97-AF65-F5344CB8AC3E}">
        <p14:creationId xmlns:p14="http://schemas.microsoft.com/office/powerpoint/2010/main" val="3334834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第二节、如何查看进程</a:t>
            </a:r>
          </a:p>
        </p:txBody>
      </p:sp>
      <p:sp>
        <p:nvSpPr>
          <p:cNvPr id="3" name="内容占位符 2"/>
          <p:cNvSpPr>
            <a:spLocks noGrp="1"/>
          </p:cNvSpPr>
          <p:nvPr>
            <p:ph sz="quarter" idx="10"/>
          </p:nvPr>
        </p:nvSpPr>
        <p:spPr>
          <a:xfrm>
            <a:off x="539552" y="1052736"/>
            <a:ext cx="8676456" cy="5195268"/>
          </a:xfrm>
        </p:spPr>
        <p:txBody>
          <a:bodyPr/>
          <a:lstStyle/>
          <a:p>
            <a:pPr marL="0" indent="0">
              <a:buNone/>
            </a:pPr>
            <a:r>
              <a:rPr lang="en-US" altLang="zh-CN" sz="1800" dirty="0"/>
              <a:t>[</a:t>
            </a:r>
            <a:r>
              <a:rPr lang="en-US" altLang="zh-CN" sz="1800" dirty="0" err="1"/>
              <a:t>root@tedu</a:t>
            </a:r>
            <a:r>
              <a:rPr lang="en-US" altLang="zh-CN" sz="1800" dirty="0"/>
              <a:t> ~]#top -d 2 #</a:t>
            </a:r>
            <a:r>
              <a:rPr lang="zh-CN" altLang="en-US" sz="1800" dirty="0"/>
              <a:t>每两秒钟更新一次 </a:t>
            </a:r>
            <a:r>
              <a:rPr lang="en-US" altLang="zh-CN" sz="1800" dirty="0"/>
              <a:t>top</a:t>
            </a:r>
          </a:p>
          <a:p>
            <a:pPr marL="0" indent="0">
              <a:buNone/>
            </a:pPr>
            <a:r>
              <a:rPr lang="en-US" altLang="zh-CN" sz="1800" dirty="0"/>
              <a:t>top - 05:06:55 up 13 min,  1 user,  load average: 0.00, 0.06, 0.10</a:t>
            </a:r>
          </a:p>
          <a:p>
            <a:pPr marL="0" indent="0">
              <a:buNone/>
            </a:pPr>
            <a:r>
              <a:rPr lang="en-US" altLang="zh-CN" sz="1800" dirty="0"/>
              <a:t>Tasks: 125 total,   1 running, 124 sleeping,   0 stopped,   0 zombie</a:t>
            </a:r>
          </a:p>
          <a:p>
            <a:pPr marL="0" indent="0">
              <a:buNone/>
            </a:pPr>
            <a:r>
              <a:rPr lang="en-US" altLang="zh-CN" sz="1800" dirty="0" err="1"/>
              <a:t>Cpu</a:t>
            </a:r>
            <a:r>
              <a:rPr lang="en-US" altLang="zh-CN" sz="1800" dirty="0"/>
              <a:t>(s):  0.2%us,  0.0%sy,  0.0%ni, 99.5%id,  0.0%wa,  0.0%hi,  0.2%si,  0.0%st</a:t>
            </a:r>
          </a:p>
          <a:p>
            <a:pPr marL="0" indent="0">
              <a:buNone/>
            </a:pPr>
            <a:r>
              <a:rPr lang="en-US" altLang="zh-CN" sz="1800" dirty="0" err="1"/>
              <a:t>Mem</a:t>
            </a:r>
            <a:r>
              <a:rPr lang="en-US" altLang="zh-CN" sz="1800" dirty="0"/>
              <a:t>:   1012352k total,   299596k used,   712756k free,    19276k buffers</a:t>
            </a:r>
          </a:p>
          <a:p>
            <a:pPr marL="0" indent="0">
              <a:buNone/>
            </a:pPr>
            <a:r>
              <a:rPr lang="en-US" altLang="zh-CN" sz="1800" dirty="0"/>
              <a:t>Swap:  2031608k total,        0k used,  2031608k free,   108536k cached</a:t>
            </a:r>
          </a:p>
          <a:p>
            <a:r>
              <a:rPr lang="zh-CN" altLang="en-US" sz="2000" dirty="0"/>
              <a:t>第一行显示的信息：目前的时间，开机到目前为止所经过的时间 </a:t>
            </a:r>
            <a:r>
              <a:rPr lang="en-US" altLang="zh-CN" sz="2000" dirty="0"/>
              <a:t>up 13min</a:t>
            </a:r>
            <a:r>
              <a:rPr lang="zh-CN" altLang="en-US" sz="2000" dirty="0"/>
              <a:t>，已经登入系统的用户人数 </a:t>
            </a:r>
            <a:r>
              <a:rPr lang="en-US" altLang="zh-CN" sz="2000" dirty="0"/>
              <a:t>1 user</a:t>
            </a:r>
            <a:r>
              <a:rPr lang="zh-CN" altLang="en-US" sz="2000" dirty="0"/>
              <a:t>，系统在 </a:t>
            </a:r>
            <a:r>
              <a:rPr lang="en-US" altLang="zh-CN" sz="2000" dirty="0"/>
              <a:t>1, 5, 15 </a:t>
            </a:r>
            <a:r>
              <a:rPr lang="zh-CN" altLang="en-US" sz="2000" dirty="0"/>
              <a:t>分钟的平均工作负载 </a:t>
            </a:r>
          </a:p>
          <a:p>
            <a:r>
              <a:rPr lang="zh-CN" altLang="en-US" sz="2000" dirty="0"/>
              <a:t> 显示的是目前进程的总量与个别进程在什么状态</a:t>
            </a:r>
            <a:r>
              <a:rPr lang="en-US" altLang="zh-CN" sz="2000" dirty="0"/>
              <a:t>(running, sleeping, stopped, zombie) </a:t>
            </a:r>
            <a:endParaRPr lang="zh-CN" altLang="en-US" sz="2000" dirty="0"/>
          </a:p>
          <a:p>
            <a:r>
              <a:rPr lang="zh-CN" altLang="en-US" sz="2000" dirty="0"/>
              <a:t>第三行显示</a:t>
            </a:r>
            <a:r>
              <a:rPr lang="en-US" altLang="zh-CN" sz="2000" dirty="0"/>
              <a:t>CPU</a:t>
            </a:r>
            <a:r>
              <a:rPr lang="zh-CN" altLang="en-US" sz="2000" dirty="0"/>
              <a:t>的整体负载 </a:t>
            </a:r>
          </a:p>
          <a:p>
            <a:r>
              <a:rPr lang="zh-CN" altLang="en-US" sz="2000" dirty="0"/>
              <a:t>第四行和第五行表示目前的物理内存与虚拟内存使用情况</a:t>
            </a:r>
            <a:endParaRPr lang="zh-CN" altLang="en-US" dirty="0"/>
          </a:p>
        </p:txBody>
      </p:sp>
    </p:spTree>
    <p:extLst>
      <p:ext uri="{BB962C8B-B14F-4D97-AF65-F5344CB8AC3E}">
        <p14:creationId xmlns:p14="http://schemas.microsoft.com/office/powerpoint/2010/main" val="2437717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428596" y="2747048"/>
            <a:ext cx="1737675" cy="564108"/>
          </a:xfrm>
          <a:prstGeom prst="roundRect">
            <a:avLst/>
          </a:prstGeom>
          <a:solidFill>
            <a:srgbClr val="DC1F2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进程</a:t>
            </a:r>
          </a:p>
        </p:txBody>
      </p:sp>
      <p:sp>
        <p:nvSpPr>
          <p:cNvPr id="13" name="圆角矩形 12"/>
          <p:cNvSpPr/>
          <p:nvPr/>
        </p:nvSpPr>
        <p:spPr>
          <a:xfrm>
            <a:off x="3002834" y="1710445"/>
            <a:ext cx="1800000"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如何查看进程</a:t>
            </a:r>
          </a:p>
        </p:txBody>
      </p:sp>
      <p:sp>
        <p:nvSpPr>
          <p:cNvPr id="105" name="圆角矩形 104"/>
          <p:cNvSpPr/>
          <p:nvPr/>
        </p:nvSpPr>
        <p:spPr>
          <a:xfrm>
            <a:off x="3065159" y="878221"/>
            <a:ext cx="1800000"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进程概述</a:t>
            </a:r>
          </a:p>
        </p:txBody>
      </p:sp>
      <p:cxnSp>
        <p:nvCxnSpPr>
          <p:cNvPr id="132" name="直接箭头连接符 131"/>
          <p:cNvCxnSpPr>
            <a:stCxn id="11" idx="3"/>
            <a:endCxn id="105" idx="1"/>
          </p:cNvCxnSpPr>
          <p:nvPr/>
        </p:nvCxnSpPr>
        <p:spPr>
          <a:xfrm flipV="1">
            <a:off x="2166271" y="1058221"/>
            <a:ext cx="898888" cy="19708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a:stCxn id="11" idx="3"/>
            <a:endCxn id="13" idx="1"/>
          </p:cNvCxnSpPr>
          <p:nvPr/>
        </p:nvCxnSpPr>
        <p:spPr>
          <a:xfrm flipV="1">
            <a:off x="2166271" y="1890445"/>
            <a:ext cx="836563" cy="11386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9" name="组合 78"/>
          <p:cNvGrpSpPr/>
          <p:nvPr/>
        </p:nvGrpSpPr>
        <p:grpSpPr>
          <a:xfrm>
            <a:off x="251404" y="219196"/>
            <a:ext cx="2531550" cy="720766"/>
            <a:chOff x="179512" y="102969"/>
            <a:chExt cx="2531550" cy="720766"/>
          </a:xfrm>
        </p:grpSpPr>
        <p:sp>
          <p:nvSpPr>
            <p:cNvPr id="88" name="标题 1"/>
            <p:cNvSpPr txBox="1">
              <a:spLocks/>
            </p:cNvSpPr>
            <p:nvPr/>
          </p:nvSpPr>
          <p:spPr>
            <a:xfrm>
              <a:off x="179512" y="102969"/>
              <a:ext cx="2531550" cy="647856"/>
            </a:xfrm>
            <a:prstGeom prst="rect">
              <a:avLst/>
            </a:prstGeom>
          </p:spPr>
          <p:txBody>
            <a:bodyPr/>
            <a:lstStyle>
              <a:lvl1pPr algn="ctr" defTabSz="914400" rtl="0" eaLnBrk="1" latinLnBrk="0" hangingPunct="1">
                <a:spcBef>
                  <a:spcPct val="0"/>
                </a:spcBef>
                <a:buNone/>
                <a:defRPr sz="4400" kern="1200">
                  <a:solidFill>
                    <a:schemeClr val="tx1"/>
                  </a:solidFill>
                  <a:latin typeface="微软雅黑" pitchFamily="34" charset="-122"/>
                  <a:ea typeface="微软雅黑" pitchFamily="34" charset="-122"/>
                  <a:cs typeface="+mj-cs"/>
                </a:defRPr>
              </a:lvl1pPr>
            </a:lstStyle>
            <a:p>
              <a:r>
                <a:rPr lang="zh-CN" altLang="en-US" sz="2400" b="1" dirty="0"/>
                <a:t>进程</a:t>
              </a:r>
            </a:p>
          </p:txBody>
        </p:sp>
        <p:sp>
          <p:nvSpPr>
            <p:cNvPr id="89" name="圆角矩形 88"/>
            <p:cNvSpPr/>
            <p:nvPr/>
          </p:nvSpPr>
          <p:spPr>
            <a:xfrm>
              <a:off x="323528" y="704213"/>
              <a:ext cx="2304256" cy="119522"/>
            </a:xfrm>
            <a:prstGeom prst="roundRect">
              <a:avLst/>
            </a:prstGeom>
            <a:solidFill>
              <a:srgbClr val="DC1F26"/>
            </a:solidFill>
            <a:ln w="38100">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b="1" dirty="0">
                <a:solidFill>
                  <a:schemeClr val="tx1"/>
                </a:solidFill>
                <a:latin typeface="微软雅黑" pitchFamily="34" charset="-122"/>
                <a:ea typeface="微软雅黑" pitchFamily="34" charset="-122"/>
              </a:endParaRPr>
            </a:p>
          </p:txBody>
        </p:sp>
      </p:grpSp>
      <p:sp>
        <p:nvSpPr>
          <p:cNvPr id="24" name="圆角矩形 23"/>
          <p:cNvSpPr/>
          <p:nvPr/>
        </p:nvSpPr>
        <p:spPr>
          <a:xfrm>
            <a:off x="5147364" y="827075"/>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什么是进程？</a:t>
            </a:r>
          </a:p>
        </p:txBody>
      </p:sp>
      <p:sp>
        <p:nvSpPr>
          <p:cNvPr id="26" name="圆角矩形 25"/>
          <p:cNvSpPr/>
          <p:nvPr/>
        </p:nvSpPr>
        <p:spPr>
          <a:xfrm>
            <a:off x="3065159" y="3573056"/>
            <a:ext cx="1800000"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进程管理</a:t>
            </a:r>
          </a:p>
        </p:txBody>
      </p:sp>
      <p:cxnSp>
        <p:nvCxnSpPr>
          <p:cNvPr id="27" name="直接箭头连接符 26"/>
          <p:cNvCxnSpPr>
            <a:stCxn id="11" idx="3"/>
            <a:endCxn id="26" idx="1"/>
          </p:cNvCxnSpPr>
          <p:nvPr/>
        </p:nvCxnSpPr>
        <p:spPr>
          <a:xfrm>
            <a:off x="2166271" y="3029102"/>
            <a:ext cx="898888" cy="7239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3081593" y="4005064"/>
            <a:ext cx="1800000"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系统资源监控</a:t>
            </a:r>
          </a:p>
        </p:txBody>
      </p:sp>
      <p:sp>
        <p:nvSpPr>
          <p:cNvPr id="28" name="圆角矩形 27"/>
          <p:cNvSpPr/>
          <p:nvPr/>
        </p:nvSpPr>
        <p:spPr>
          <a:xfrm>
            <a:off x="3057045" y="5468535"/>
            <a:ext cx="1800000"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任务管理</a:t>
            </a:r>
          </a:p>
        </p:txBody>
      </p:sp>
      <p:sp>
        <p:nvSpPr>
          <p:cNvPr id="29" name="圆角矩形 28"/>
          <p:cNvSpPr/>
          <p:nvPr/>
        </p:nvSpPr>
        <p:spPr>
          <a:xfrm>
            <a:off x="5127284" y="1268760"/>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如何产生进程？</a:t>
            </a:r>
          </a:p>
        </p:txBody>
      </p:sp>
      <p:sp>
        <p:nvSpPr>
          <p:cNvPr id="30" name="圆角矩形 29"/>
          <p:cNvSpPr/>
          <p:nvPr/>
        </p:nvSpPr>
        <p:spPr>
          <a:xfrm>
            <a:off x="5127284" y="1710445"/>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latin typeface="微软雅黑" panose="020B0503020204020204" pitchFamily="34" charset="-122"/>
                <a:ea typeface="微软雅黑" panose="020B0503020204020204" pitchFamily="34" charset="-122"/>
              </a:rPr>
              <a:t>ps</a:t>
            </a:r>
            <a:r>
              <a:rPr lang="zh-CN" altLang="en-US" sz="1400" dirty="0">
                <a:latin typeface="微软雅黑" panose="020B0503020204020204" pitchFamily="34" charset="-122"/>
                <a:ea typeface="微软雅黑" panose="020B0503020204020204" pitchFamily="34" charset="-122"/>
              </a:rPr>
              <a:t>查看某一时刻进程情况</a:t>
            </a:r>
          </a:p>
        </p:txBody>
      </p:sp>
      <p:sp>
        <p:nvSpPr>
          <p:cNvPr id="31" name="圆角矩形 30"/>
          <p:cNvSpPr/>
          <p:nvPr/>
        </p:nvSpPr>
        <p:spPr>
          <a:xfrm>
            <a:off x="5127283" y="2152130"/>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进程状态</a:t>
            </a:r>
          </a:p>
        </p:txBody>
      </p:sp>
      <p:sp>
        <p:nvSpPr>
          <p:cNvPr id="32" name="圆角矩形 31"/>
          <p:cNvSpPr/>
          <p:nvPr/>
        </p:nvSpPr>
        <p:spPr>
          <a:xfrm>
            <a:off x="5147364" y="2609273"/>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top</a:t>
            </a:r>
            <a:r>
              <a:rPr lang="zh-CN" altLang="en-US" sz="1400" dirty="0">
                <a:latin typeface="微软雅黑" panose="020B0503020204020204" pitchFamily="34" charset="-122"/>
                <a:ea typeface="微软雅黑" panose="020B0503020204020204" pitchFamily="34" charset="-122"/>
              </a:rPr>
              <a:t>动态查看进程</a:t>
            </a:r>
          </a:p>
        </p:txBody>
      </p:sp>
      <p:sp>
        <p:nvSpPr>
          <p:cNvPr id="33" name="圆角矩形 32"/>
          <p:cNvSpPr/>
          <p:nvPr/>
        </p:nvSpPr>
        <p:spPr>
          <a:xfrm>
            <a:off x="5147364" y="3063120"/>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latin typeface="微软雅黑" panose="020B0503020204020204" pitchFamily="34" charset="-122"/>
                <a:ea typeface="微软雅黑" panose="020B0503020204020204" pitchFamily="34" charset="-122"/>
              </a:rPr>
              <a:t>pstree</a:t>
            </a:r>
            <a:r>
              <a:rPr lang="zh-CN" altLang="en-US" sz="1400" dirty="0">
                <a:latin typeface="微软雅黑" panose="020B0503020204020204" pitchFamily="34" charset="-122"/>
                <a:ea typeface="微软雅黑" panose="020B0503020204020204" pitchFamily="34" charset="-122"/>
              </a:rPr>
              <a:t>进程树方式查看</a:t>
            </a:r>
          </a:p>
        </p:txBody>
      </p:sp>
      <p:sp>
        <p:nvSpPr>
          <p:cNvPr id="34" name="圆角矩形 33"/>
          <p:cNvSpPr/>
          <p:nvPr/>
        </p:nvSpPr>
        <p:spPr>
          <a:xfrm>
            <a:off x="5147364" y="3522200"/>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Kill</a:t>
            </a:r>
            <a:r>
              <a:rPr lang="zh-CN" altLang="en-US" sz="1400" dirty="0">
                <a:latin typeface="微软雅黑" panose="020B0503020204020204" pitchFamily="34" charset="-122"/>
                <a:ea typeface="微软雅黑" panose="020B0503020204020204" pitchFamily="34" charset="-122"/>
              </a:rPr>
              <a:t>命令</a:t>
            </a:r>
          </a:p>
        </p:txBody>
      </p:sp>
      <p:sp>
        <p:nvSpPr>
          <p:cNvPr id="35" name="圆角矩形 34"/>
          <p:cNvSpPr/>
          <p:nvPr/>
        </p:nvSpPr>
        <p:spPr>
          <a:xfrm>
            <a:off x="5148064" y="4005104"/>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free</a:t>
            </a:r>
            <a:r>
              <a:rPr lang="zh-CN" altLang="en-US" sz="1400" dirty="0">
                <a:latin typeface="微软雅黑" panose="020B0503020204020204" pitchFamily="34" charset="-122"/>
                <a:ea typeface="微软雅黑" panose="020B0503020204020204" pitchFamily="34" charset="-122"/>
              </a:rPr>
              <a:t>监控内存</a:t>
            </a:r>
          </a:p>
        </p:txBody>
      </p:sp>
      <p:sp>
        <p:nvSpPr>
          <p:cNvPr id="36" name="圆角矩形 35"/>
          <p:cNvSpPr/>
          <p:nvPr/>
        </p:nvSpPr>
        <p:spPr>
          <a:xfrm>
            <a:off x="5147364" y="4484974"/>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latin typeface="微软雅黑" panose="020B0503020204020204" pitchFamily="34" charset="-122"/>
                <a:ea typeface="微软雅黑" panose="020B0503020204020204" pitchFamily="34" charset="-122"/>
              </a:rPr>
              <a:t>uname</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uptime</a:t>
            </a:r>
            <a:endParaRPr lang="zh-CN" altLang="en-US" sz="1400" dirty="0">
              <a:latin typeface="微软雅黑" panose="020B0503020204020204" pitchFamily="34" charset="-122"/>
              <a:ea typeface="微软雅黑" panose="020B0503020204020204" pitchFamily="34" charset="-122"/>
            </a:endParaRPr>
          </a:p>
        </p:txBody>
      </p:sp>
      <p:sp>
        <p:nvSpPr>
          <p:cNvPr id="37" name="圆角矩形 36"/>
          <p:cNvSpPr/>
          <p:nvPr/>
        </p:nvSpPr>
        <p:spPr>
          <a:xfrm>
            <a:off x="5148064" y="4941208"/>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latin typeface="微软雅黑" panose="020B0503020204020204" pitchFamily="34" charset="-122"/>
                <a:ea typeface="微软雅黑" panose="020B0503020204020204" pitchFamily="34" charset="-122"/>
              </a:rPr>
              <a:t>netstat</a:t>
            </a:r>
            <a:r>
              <a:rPr lang="zh-CN" altLang="en-US"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vmstat</a:t>
            </a:r>
            <a:endParaRPr lang="zh-CN" altLang="en-US" sz="1400" dirty="0">
              <a:latin typeface="微软雅黑" panose="020B0503020204020204" pitchFamily="34" charset="-122"/>
              <a:ea typeface="微软雅黑" panose="020B0503020204020204" pitchFamily="34" charset="-122"/>
            </a:endParaRPr>
          </a:p>
        </p:txBody>
      </p:sp>
      <p:cxnSp>
        <p:nvCxnSpPr>
          <p:cNvPr id="38" name="直接箭头连接符 37"/>
          <p:cNvCxnSpPr>
            <a:stCxn id="11" idx="3"/>
            <a:endCxn id="23" idx="1"/>
          </p:cNvCxnSpPr>
          <p:nvPr/>
        </p:nvCxnSpPr>
        <p:spPr>
          <a:xfrm>
            <a:off x="2166271" y="3029102"/>
            <a:ext cx="915322" cy="11559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11" idx="3"/>
            <a:endCxn id="28" idx="1"/>
          </p:cNvCxnSpPr>
          <p:nvPr/>
        </p:nvCxnSpPr>
        <p:spPr>
          <a:xfrm>
            <a:off x="2166271" y="3029102"/>
            <a:ext cx="890774" cy="26194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圆角矩形 40"/>
          <p:cNvSpPr/>
          <p:nvPr/>
        </p:nvSpPr>
        <p:spPr>
          <a:xfrm>
            <a:off x="5127282" y="5395055"/>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任务管理概述</a:t>
            </a:r>
          </a:p>
        </p:txBody>
      </p:sp>
      <p:sp>
        <p:nvSpPr>
          <p:cNvPr id="42" name="圆角矩形 41"/>
          <p:cNvSpPr/>
          <p:nvPr/>
        </p:nvSpPr>
        <p:spPr>
          <a:xfrm>
            <a:off x="5148064" y="5877272"/>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前台后台进程相互切换</a:t>
            </a:r>
          </a:p>
        </p:txBody>
      </p:sp>
      <p:sp>
        <p:nvSpPr>
          <p:cNvPr id="43" name="圆角矩形 42"/>
          <p:cNvSpPr/>
          <p:nvPr/>
        </p:nvSpPr>
        <p:spPr>
          <a:xfrm>
            <a:off x="5148064" y="6309320"/>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脱机及注销后任务执行</a:t>
            </a:r>
          </a:p>
        </p:txBody>
      </p:sp>
    </p:spTree>
    <p:extLst>
      <p:ext uri="{BB962C8B-B14F-4D97-AF65-F5344CB8AC3E}">
        <p14:creationId xmlns:p14="http://schemas.microsoft.com/office/powerpoint/2010/main" val="923505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第二节、如何查看进程</a:t>
            </a:r>
          </a:p>
        </p:txBody>
      </p:sp>
      <p:sp>
        <p:nvSpPr>
          <p:cNvPr id="3" name="内容占位符 2"/>
          <p:cNvSpPr>
            <a:spLocks noGrp="1"/>
          </p:cNvSpPr>
          <p:nvPr>
            <p:ph sz="quarter" idx="10"/>
          </p:nvPr>
        </p:nvSpPr>
        <p:spPr>
          <a:xfrm>
            <a:off x="467545" y="1052736"/>
            <a:ext cx="8064896" cy="5780044"/>
          </a:xfrm>
        </p:spPr>
        <p:txBody>
          <a:bodyPr/>
          <a:lstStyle/>
          <a:p>
            <a:pPr marL="0" indent="0">
              <a:buNone/>
            </a:pPr>
            <a:r>
              <a:rPr lang="en-US" altLang="zh-CN" sz="1600" dirty="0"/>
              <a:t> PID USER   PR  NI  VIRT  RES  SHR   S %CPU %MEM    TIME+  COMMAND            </a:t>
            </a:r>
          </a:p>
          <a:p>
            <a:pPr marL="0" indent="0">
              <a:buNone/>
            </a:pPr>
            <a:r>
              <a:rPr lang="en-US" altLang="zh-CN" sz="1600" dirty="0"/>
              <a:t> 2301 root   20   0 15036 1244  956  R  0.5        0.1   0:00.50 top                </a:t>
            </a:r>
          </a:p>
          <a:p>
            <a:pPr marL="0" indent="0">
              <a:buNone/>
            </a:pPr>
            <a:r>
              <a:rPr lang="en-US" altLang="zh-CN" sz="1600" dirty="0"/>
              <a:t>    1 root      20   0 19356 1540 1228 S  0.0        0.2   0:01.71 </a:t>
            </a:r>
            <a:r>
              <a:rPr lang="en-US" altLang="zh-CN" sz="1600" dirty="0" err="1"/>
              <a:t>init</a:t>
            </a:r>
            <a:r>
              <a:rPr lang="en-US" altLang="zh-CN" sz="1600" dirty="0"/>
              <a:t>               </a:t>
            </a:r>
          </a:p>
          <a:p>
            <a:pPr marL="0" indent="0">
              <a:buNone/>
            </a:pPr>
            <a:r>
              <a:rPr lang="en-US" altLang="zh-CN" sz="1600" dirty="0"/>
              <a:t>    2 root      20   0     0    0         0      S  0.0        0.0   0:00.01 </a:t>
            </a:r>
            <a:r>
              <a:rPr lang="en-US" altLang="zh-CN" sz="1600" dirty="0" err="1"/>
              <a:t>kthreadd</a:t>
            </a:r>
            <a:r>
              <a:rPr lang="en-US" altLang="zh-CN" sz="1600" dirty="0"/>
              <a:t>           </a:t>
            </a:r>
          </a:p>
          <a:p>
            <a:pPr marL="0" indent="0">
              <a:buNone/>
            </a:pPr>
            <a:r>
              <a:rPr lang="en-US" altLang="zh-CN" sz="1600" dirty="0"/>
              <a:t>    3 root      RT   0     0    0         0      S  0.0        0.0   0:00.04 migration/0        </a:t>
            </a:r>
          </a:p>
          <a:p>
            <a:pPr marL="0" indent="0">
              <a:buNone/>
            </a:pPr>
            <a:r>
              <a:rPr lang="en-US" altLang="zh-CN" sz="1600" dirty="0"/>
              <a:t>    4 root      20   0     0    0         0     S   0.0        0.0   0:00.01 </a:t>
            </a:r>
            <a:r>
              <a:rPr lang="en-US" altLang="zh-CN" sz="1600" dirty="0" err="1"/>
              <a:t>ksoftirqd</a:t>
            </a:r>
            <a:r>
              <a:rPr lang="en-US" altLang="zh-CN" sz="1600" dirty="0"/>
              <a:t>/0        </a:t>
            </a:r>
          </a:p>
          <a:p>
            <a:pPr marL="0" indent="0">
              <a:buNone/>
            </a:pPr>
            <a:r>
              <a:rPr lang="en-US" altLang="zh-CN" sz="1600" dirty="0"/>
              <a:t>    5 root      RT   0     0    0         0     S   0.0        0.0   0:00.00 migration/0        </a:t>
            </a:r>
          </a:p>
          <a:p>
            <a:pPr marL="0" indent="0">
              <a:buNone/>
            </a:pPr>
            <a:r>
              <a:rPr lang="en-US" altLang="zh-CN" sz="1600" dirty="0"/>
              <a:t>    6 root      RT   0     0    0         0     S   0.0        0.0   0:00.00 watchdog/0         </a:t>
            </a:r>
          </a:p>
          <a:p>
            <a:pPr marL="0" indent="0">
              <a:buNone/>
            </a:pPr>
            <a:r>
              <a:rPr lang="en-US" altLang="zh-CN" sz="1600" dirty="0"/>
              <a:t>    7 root      RT   0     0    0         0     S   0.0        0.0   0:00.11 migration/1</a:t>
            </a:r>
            <a:r>
              <a:rPr lang="en-US" altLang="zh-CN" dirty="0"/>
              <a:t> </a:t>
            </a:r>
          </a:p>
          <a:p>
            <a:r>
              <a:rPr lang="zh-CN" altLang="en-US" sz="2000" dirty="0"/>
              <a:t>每个 </a:t>
            </a:r>
            <a:r>
              <a:rPr lang="en-US" altLang="zh-CN" sz="2000" dirty="0"/>
              <a:t>process</a:t>
            </a:r>
            <a:r>
              <a:rPr lang="zh-CN" altLang="en-US" sz="2000" dirty="0"/>
              <a:t>使用的资源情况</a:t>
            </a:r>
            <a:r>
              <a:rPr lang="en-US" altLang="zh-CN" sz="2000" dirty="0"/>
              <a:t>; PID :</a:t>
            </a:r>
            <a:r>
              <a:rPr lang="zh-CN" altLang="en-US" sz="2000" dirty="0"/>
              <a:t>每个</a:t>
            </a:r>
            <a:r>
              <a:rPr lang="en-US" altLang="zh-CN" sz="2000" dirty="0"/>
              <a:t>process</a:t>
            </a:r>
            <a:r>
              <a:rPr lang="zh-CN" altLang="en-US" sz="2000" dirty="0"/>
              <a:t>的</a:t>
            </a:r>
            <a:r>
              <a:rPr lang="en-US" altLang="zh-CN" sz="2000" dirty="0"/>
              <a:t>ID; USER:</a:t>
            </a:r>
            <a:r>
              <a:rPr lang="zh-CN" altLang="en-US" sz="2000" dirty="0"/>
              <a:t>该</a:t>
            </a:r>
            <a:r>
              <a:rPr lang="en-US" altLang="zh-CN" sz="2000" dirty="0"/>
              <a:t>process</a:t>
            </a:r>
            <a:r>
              <a:rPr lang="zh-CN" altLang="en-US" sz="2000" dirty="0"/>
              <a:t>所属的使用者</a:t>
            </a:r>
            <a:r>
              <a:rPr lang="en-US" altLang="zh-CN" sz="2000" dirty="0"/>
              <a:t>; PR :Priority </a:t>
            </a:r>
            <a:r>
              <a:rPr lang="zh-CN" altLang="en-US" sz="2000" dirty="0"/>
              <a:t>的简写</a:t>
            </a:r>
            <a:r>
              <a:rPr lang="en-US" altLang="zh-CN" sz="2000" dirty="0"/>
              <a:t>,</a:t>
            </a:r>
            <a:r>
              <a:rPr lang="zh-CN" altLang="en-US" sz="2000" dirty="0"/>
              <a:t>程序的优先执行顺序</a:t>
            </a:r>
            <a:r>
              <a:rPr lang="en-US" altLang="zh-CN" sz="2000" dirty="0"/>
              <a:t>,</a:t>
            </a:r>
            <a:r>
              <a:rPr lang="zh-CN" altLang="en-US" sz="2000" dirty="0"/>
              <a:t>越小越早被执行</a:t>
            </a:r>
            <a:r>
              <a:rPr lang="en-US" altLang="zh-CN" sz="2000" dirty="0"/>
              <a:t>;</a:t>
            </a:r>
          </a:p>
          <a:p>
            <a:r>
              <a:rPr lang="en-US" altLang="zh-CN" sz="2000" dirty="0"/>
              <a:t>NI :Nice </a:t>
            </a:r>
            <a:r>
              <a:rPr lang="zh-CN" altLang="en-US" sz="2000" dirty="0"/>
              <a:t>的简写</a:t>
            </a:r>
            <a:r>
              <a:rPr lang="en-US" altLang="zh-CN" sz="2000" dirty="0"/>
              <a:t>,</a:t>
            </a:r>
            <a:r>
              <a:rPr lang="zh-CN" altLang="en-US" sz="2000" dirty="0"/>
              <a:t>与 </a:t>
            </a:r>
            <a:r>
              <a:rPr lang="en-US" altLang="zh-CN" sz="2000" dirty="0"/>
              <a:t>Priority</a:t>
            </a:r>
            <a:r>
              <a:rPr lang="zh-CN" altLang="en-US" sz="2000" dirty="0"/>
              <a:t>（优先级）</a:t>
            </a:r>
            <a:r>
              <a:rPr lang="en-US" altLang="zh-CN" sz="2000" dirty="0"/>
              <a:t> </a:t>
            </a:r>
            <a:r>
              <a:rPr lang="zh-CN" altLang="en-US" sz="2000" dirty="0"/>
              <a:t>有关</a:t>
            </a:r>
            <a:r>
              <a:rPr lang="en-US" altLang="zh-CN" sz="2000" dirty="0"/>
              <a:t>,</a:t>
            </a:r>
            <a:r>
              <a:rPr lang="zh-CN" altLang="en-US" sz="2000" dirty="0"/>
              <a:t>也是越小越早被执行</a:t>
            </a:r>
            <a:r>
              <a:rPr lang="en-US" altLang="zh-CN" sz="2000" dirty="0"/>
              <a:t>; </a:t>
            </a:r>
            <a:endParaRPr lang="zh-CN" altLang="en-US" sz="2000" dirty="0"/>
          </a:p>
          <a:p>
            <a:r>
              <a:rPr lang="en-US" altLang="zh-CN" sz="2000" dirty="0"/>
              <a:t>%CPU:CPU </a:t>
            </a:r>
            <a:r>
              <a:rPr lang="zh-CN" altLang="en-US" sz="2000" dirty="0"/>
              <a:t>的使用率</a:t>
            </a:r>
            <a:r>
              <a:rPr lang="en-US" altLang="zh-CN" sz="2000" dirty="0"/>
              <a:t>%MEM:</a:t>
            </a:r>
            <a:r>
              <a:rPr lang="zh-CN" altLang="en-US" sz="2000" dirty="0"/>
              <a:t>内存的使用率</a:t>
            </a:r>
            <a:r>
              <a:rPr lang="en-US" altLang="zh-CN" sz="2000" dirty="0"/>
              <a:t>; </a:t>
            </a:r>
            <a:endParaRPr lang="zh-CN" altLang="en-US" sz="2000" dirty="0"/>
          </a:p>
          <a:p>
            <a:r>
              <a:rPr lang="en-US" altLang="zh-CN" sz="2000" dirty="0"/>
              <a:t>TIME+:CPU </a:t>
            </a:r>
            <a:r>
              <a:rPr lang="zh-CN" altLang="en-US" sz="2000" dirty="0"/>
              <a:t>使用时间的累加</a:t>
            </a:r>
            <a:r>
              <a:rPr lang="en-US" altLang="zh-CN" sz="2000" dirty="0"/>
              <a:t>; </a:t>
            </a:r>
            <a:r>
              <a:rPr lang="zh-CN" altLang="en-US" sz="2000" dirty="0"/>
              <a:t> </a:t>
            </a:r>
            <a:r>
              <a:rPr lang="en-US" altLang="zh-CN" sz="2000" dirty="0"/>
              <a:t> COMMAND </a:t>
            </a:r>
            <a:r>
              <a:rPr lang="zh-CN" altLang="en-US" sz="2000" dirty="0"/>
              <a:t>进程名称</a:t>
            </a:r>
          </a:p>
        </p:txBody>
      </p:sp>
    </p:spTree>
    <p:extLst>
      <p:ext uri="{BB962C8B-B14F-4D97-AF65-F5344CB8AC3E}">
        <p14:creationId xmlns:p14="http://schemas.microsoft.com/office/powerpoint/2010/main" val="2597527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第二节、如何查看进程</a:t>
            </a:r>
          </a:p>
        </p:txBody>
      </p:sp>
      <p:sp>
        <p:nvSpPr>
          <p:cNvPr id="3" name="内容占位符 2"/>
          <p:cNvSpPr>
            <a:spLocks noGrp="1"/>
          </p:cNvSpPr>
          <p:nvPr>
            <p:ph sz="quarter" idx="10"/>
          </p:nvPr>
        </p:nvSpPr>
        <p:spPr>
          <a:xfrm>
            <a:off x="467545" y="1052736"/>
            <a:ext cx="8064896" cy="3969676"/>
          </a:xfrm>
        </p:spPr>
        <p:txBody>
          <a:bodyPr/>
          <a:lstStyle/>
          <a:p>
            <a:pPr>
              <a:buFont typeface="Wingdings" panose="05000000000000000000" pitchFamily="2" charset="2"/>
              <a:buChar char="l"/>
            </a:pPr>
            <a:r>
              <a:rPr lang="en-US" altLang="zh-CN" dirty="0"/>
              <a:t> top</a:t>
            </a:r>
            <a:r>
              <a:rPr lang="zh-CN" altLang="en-US" dirty="0"/>
              <a:t>默认使用</a:t>
            </a:r>
            <a:r>
              <a:rPr lang="en-US" altLang="zh-CN" dirty="0"/>
              <a:t>CPU</a:t>
            </a:r>
            <a:r>
              <a:rPr lang="zh-CN" altLang="en-US" dirty="0"/>
              <a:t>使用率</a:t>
            </a:r>
            <a:r>
              <a:rPr lang="en-US" altLang="zh-CN" dirty="0"/>
              <a:t>(%CPU)</a:t>
            </a:r>
            <a:r>
              <a:rPr lang="zh-CN" altLang="en-US" dirty="0"/>
              <a:t>作为排序的重点</a:t>
            </a:r>
            <a:r>
              <a:rPr lang="en-US" altLang="zh-CN" dirty="0"/>
              <a:t>,</a:t>
            </a:r>
            <a:r>
              <a:rPr lang="zh-CN" altLang="en-US" dirty="0"/>
              <a:t>如果想 要使用内存使用率排序</a:t>
            </a:r>
            <a:r>
              <a:rPr lang="en-US" altLang="zh-CN" dirty="0"/>
              <a:t>,</a:t>
            </a:r>
            <a:r>
              <a:rPr lang="zh-CN" altLang="en-US" dirty="0"/>
              <a:t>则可以按下</a:t>
            </a:r>
            <a:r>
              <a:rPr lang="en-US" altLang="zh-CN" dirty="0"/>
              <a:t>M, </a:t>
            </a:r>
            <a:r>
              <a:rPr lang="zh-CN" altLang="en-US" dirty="0"/>
              <a:t>若要恢复则按下</a:t>
            </a:r>
            <a:r>
              <a:rPr lang="en-US" altLang="zh-CN" dirty="0"/>
              <a:t>P</a:t>
            </a:r>
            <a:r>
              <a:rPr lang="zh-CN" altLang="en-US" dirty="0"/>
              <a:t> 即可。</a:t>
            </a:r>
            <a:endParaRPr lang="en-US" altLang="zh-CN" dirty="0"/>
          </a:p>
          <a:p>
            <a:pPr>
              <a:buFont typeface="Wingdings" panose="05000000000000000000" pitchFamily="2" charset="2"/>
              <a:buChar char="l"/>
            </a:pPr>
            <a:r>
              <a:rPr lang="zh-CN" altLang="en-US" dirty="0"/>
              <a:t>将</a:t>
            </a:r>
            <a:r>
              <a:rPr lang="en-US" altLang="zh-CN" dirty="0"/>
              <a:t>top</a:t>
            </a:r>
            <a:r>
              <a:rPr lang="zh-CN" altLang="en-US" dirty="0"/>
              <a:t>信息进行</a:t>
            </a:r>
            <a:r>
              <a:rPr lang="en-US" altLang="zh-CN" dirty="0"/>
              <a:t>3</a:t>
            </a:r>
            <a:r>
              <a:rPr lang="zh-CN" altLang="en-US" dirty="0"/>
              <a:t>次并输出到文件中 </a:t>
            </a:r>
            <a:endParaRPr lang="en-US" altLang="zh-CN" dirty="0"/>
          </a:p>
          <a:p>
            <a:pPr marL="400050" lvl="1" indent="0">
              <a:buNone/>
            </a:pPr>
            <a:r>
              <a:rPr lang="zh-CN" altLang="en-US" sz="1600" dirty="0"/>
              <a:t> </a:t>
            </a:r>
            <a:r>
              <a:rPr lang="en-US" altLang="zh-CN" sz="1600" dirty="0"/>
              <a:t>[</a:t>
            </a:r>
            <a:r>
              <a:rPr lang="en-US" altLang="zh-CN" sz="1600" dirty="0" err="1"/>
              <a:t>root@tedu</a:t>
            </a:r>
            <a:r>
              <a:rPr lang="en-US" altLang="zh-CN" sz="1600" dirty="0"/>
              <a:t> ~]# top -b -n  3   /</a:t>
            </a:r>
            <a:r>
              <a:rPr lang="en-US" altLang="zh-CN" sz="1600" dirty="0" err="1"/>
              <a:t>tmp</a:t>
            </a:r>
            <a:r>
              <a:rPr lang="en-US" altLang="zh-CN" sz="1600" dirty="0"/>
              <a:t>/top.txt </a:t>
            </a:r>
            <a:r>
              <a:rPr lang="zh-CN" altLang="en-US" sz="1600" dirty="0"/>
              <a:t>。</a:t>
            </a:r>
            <a:endParaRPr lang="en-US" altLang="zh-CN" sz="1600" dirty="0"/>
          </a:p>
          <a:p>
            <a:pPr marL="400050" lvl="1" indent="0">
              <a:buNone/>
            </a:pPr>
            <a:r>
              <a:rPr lang="zh-CN" altLang="en-US" sz="1600" dirty="0"/>
              <a:t>查看</a:t>
            </a:r>
            <a:r>
              <a:rPr lang="en-US" altLang="zh-CN" sz="1600" dirty="0"/>
              <a:t>top.txt</a:t>
            </a:r>
            <a:r>
              <a:rPr lang="zh-CN" altLang="en-US" sz="1600" dirty="0"/>
              <a:t>文件</a:t>
            </a:r>
            <a:endParaRPr lang="en-US" altLang="zh-CN" sz="1600" dirty="0"/>
          </a:p>
          <a:p>
            <a:pPr marL="400050" lvl="1" indent="0">
              <a:buNone/>
            </a:pPr>
            <a:r>
              <a:rPr lang="en-US" altLang="zh-CN" sz="1600" dirty="0"/>
              <a:t>[</a:t>
            </a:r>
            <a:r>
              <a:rPr lang="en-US" altLang="zh-CN" sz="1600" dirty="0" err="1"/>
              <a:t>root@tedu</a:t>
            </a:r>
            <a:r>
              <a:rPr lang="en-US" altLang="zh-CN" sz="1600" dirty="0"/>
              <a:t> </a:t>
            </a:r>
            <a:r>
              <a:rPr lang="en-US" altLang="zh-CN" sz="1600" dirty="0" err="1"/>
              <a:t>tmp</a:t>
            </a:r>
            <a:r>
              <a:rPr lang="en-US" altLang="zh-CN" sz="1600" dirty="0"/>
              <a:t>]# cat top.txt</a:t>
            </a:r>
          </a:p>
          <a:p>
            <a:pPr marL="0" indent="0">
              <a:buNone/>
            </a:pPr>
            <a:r>
              <a:rPr lang="zh-CN" altLang="en-US" dirty="0"/>
              <a:t> </a:t>
            </a:r>
          </a:p>
          <a:p>
            <a:endParaRPr lang="zh-CN" altLang="en-US" dirty="0"/>
          </a:p>
        </p:txBody>
      </p:sp>
    </p:spTree>
    <p:extLst>
      <p:ext uri="{BB962C8B-B14F-4D97-AF65-F5344CB8AC3E}">
        <p14:creationId xmlns:p14="http://schemas.microsoft.com/office/powerpoint/2010/main" val="1059361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第二节、如何查看进程</a:t>
            </a:r>
          </a:p>
        </p:txBody>
      </p:sp>
      <p:sp>
        <p:nvSpPr>
          <p:cNvPr id="3" name="内容占位符 2"/>
          <p:cNvSpPr>
            <a:spLocks noGrp="1"/>
          </p:cNvSpPr>
          <p:nvPr>
            <p:ph sz="quarter" idx="10"/>
          </p:nvPr>
        </p:nvSpPr>
        <p:spPr>
          <a:xfrm>
            <a:off x="467545" y="1052736"/>
            <a:ext cx="8064896" cy="5853269"/>
          </a:xfrm>
        </p:spPr>
        <p:txBody>
          <a:bodyPr/>
          <a:lstStyle/>
          <a:p>
            <a:pPr>
              <a:buFont typeface="Wingdings" panose="05000000000000000000" pitchFamily="2" charset="2"/>
              <a:buChar char="l"/>
            </a:pPr>
            <a:r>
              <a:rPr lang="en-US" altLang="zh-CN" dirty="0" err="1"/>
              <a:t>pstree</a:t>
            </a:r>
            <a:r>
              <a:rPr lang="zh-CN" altLang="en-US" dirty="0"/>
              <a:t>查看进程树 </a:t>
            </a:r>
            <a:endParaRPr lang="en-US" altLang="zh-CN" dirty="0"/>
          </a:p>
          <a:p>
            <a:pPr>
              <a:buFont typeface="Wingdings" panose="05000000000000000000" pitchFamily="2" charset="2"/>
              <a:buChar char="Ø"/>
            </a:pPr>
            <a:r>
              <a:rPr lang="zh-CN" altLang="en-US" dirty="0"/>
              <a:t>选项与参数</a:t>
            </a:r>
            <a:r>
              <a:rPr lang="en-US" altLang="zh-CN" dirty="0"/>
              <a:t>: </a:t>
            </a:r>
            <a:endParaRPr lang="zh-CN" altLang="en-US" dirty="0"/>
          </a:p>
          <a:p>
            <a:pPr marL="0" indent="0">
              <a:buNone/>
            </a:pPr>
            <a:r>
              <a:rPr lang="en-US" altLang="zh-CN" sz="1800" dirty="0"/>
              <a:t>-A :</a:t>
            </a:r>
            <a:r>
              <a:rPr lang="zh-CN" altLang="en-US" sz="1800" dirty="0"/>
              <a:t>各程序树之间的连接以 </a:t>
            </a:r>
            <a:r>
              <a:rPr lang="en-US" altLang="zh-CN" sz="1800" dirty="0"/>
              <a:t>ASCII </a:t>
            </a:r>
            <a:r>
              <a:rPr lang="zh-CN" altLang="en-US" sz="1800" dirty="0"/>
              <a:t>字符来连接</a:t>
            </a:r>
            <a:r>
              <a:rPr lang="en-US" altLang="zh-CN" sz="1800" dirty="0"/>
              <a:t>; </a:t>
            </a:r>
            <a:endParaRPr lang="zh-CN" altLang="en-US" sz="1800" dirty="0"/>
          </a:p>
          <a:p>
            <a:pPr marL="0" indent="0">
              <a:buNone/>
            </a:pPr>
            <a:r>
              <a:rPr lang="en-US" altLang="zh-CN" sz="1800" dirty="0"/>
              <a:t>-U :</a:t>
            </a:r>
            <a:r>
              <a:rPr lang="zh-CN" altLang="en-US" sz="1800" dirty="0"/>
              <a:t>各程序树之间的连接以万国码的字符来连接。在某些终端接口下 可能会有乱码</a:t>
            </a:r>
            <a:r>
              <a:rPr lang="en-US" altLang="zh-CN" sz="1800" dirty="0"/>
              <a:t>; UTF-8</a:t>
            </a:r>
            <a:endParaRPr lang="zh-CN" altLang="en-US" sz="1800" dirty="0"/>
          </a:p>
          <a:p>
            <a:pPr marL="0" indent="0">
              <a:buNone/>
            </a:pPr>
            <a:r>
              <a:rPr lang="en-US" altLang="zh-CN" sz="1800" dirty="0"/>
              <a:t>-p :</a:t>
            </a:r>
            <a:r>
              <a:rPr lang="zh-CN" altLang="en-US" sz="1800" dirty="0"/>
              <a:t>并同时列出每个 </a:t>
            </a:r>
            <a:r>
              <a:rPr lang="en-US" altLang="zh-CN" sz="1800" dirty="0"/>
              <a:t>process </a:t>
            </a:r>
            <a:r>
              <a:rPr lang="zh-CN" altLang="en-US" sz="1800" dirty="0"/>
              <a:t>的 </a:t>
            </a:r>
            <a:r>
              <a:rPr lang="en-US" altLang="zh-CN" sz="1800" dirty="0"/>
              <a:t>PID; </a:t>
            </a:r>
            <a:endParaRPr lang="zh-CN" altLang="en-US" sz="1800" dirty="0"/>
          </a:p>
          <a:p>
            <a:pPr marL="0" indent="0">
              <a:buNone/>
            </a:pPr>
            <a:r>
              <a:rPr lang="en-US" altLang="zh-CN" sz="1800" dirty="0"/>
              <a:t>-u :</a:t>
            </a:r>
            <a:r>
              <a:rPr lang="zh-CN" altLang="en-US" sz="1800" dirty="0"/>
              <a:t>并同时列出每个 </a:t>
            </a:r>
            <a:r>
              <a:rPr lang="en-US" altLang="zh-CN" sz="1800" dirty="0"/>
              <a:t>process </a:t>
            </a:r>
            <a:r>
              <a:rPr lang="zh-CN" altLang="en-US" sz="1800" dirty="0"/>
              <a:t>的所属账号名称</a:t>
            </a:r>
            <a:r>
              <a:rPr lang="en-US" altLang="zh-CN" sz="1800" dirty="0"/>
              <a:t>(</a:t>
            </a:r>
            <a:r>
              <a:rPr lang="zh-CN" altLang="en-US" sz="1800" dirty="0"/>
              <a:t>用于显示进程属于谁</a:t>
            </a:r>
            <a:r>
              <a:rPr lang="en-US" altLang="zh-CN" sz="1800" dirty="0"/>
              <a:t>)</a:t>
            </a:r>
            <a:r>
              <a:rPr lang="zh-CN" altLang="en-US" sz="1800" dirty="0"/>
              <a:t>。</a:t>
            </a:r>
          </a:p>
          <a:p>
            <a:pPr>
              <a:buFont typeface="Wingdings" panose="05000000000000000000" pitchFamily="2" charset="2"/>
              <a:buChar char="Ø"/>
            </a:pPr>
            <a:r>
              <a:rPr lang="zh-CN" altLang="en-US" dirty="0"/>
              <a:t>系统进程树同时显示</a:t>
            </a:r>
            <a:r>
              <a:rPr lang="en-US" altLang="zh-CN" dirty="0"/>
              <a:t>PID</a:t>
            </a:r>
            <a:r>
              <a:rPr lang="zh-CN" altLang="en-US" dirty="0"/>
              <a:t>与</a:t>
            </a:r>
            <a:r>
              <a:rPr lang="en-US" altLang="zh-CN" dirty="0"/>
              <a:t>user</a:t>
            </a:r>
            <a:r>
              <a:rPr lang="zh-CN" altLang="en-US" dirty="0"/>
              <a:t>（</a:t>
            </a:r>
            <a:r>
              <a:rPr lang="en-US" altLang="zh-CN" sz="1800" dirty="0"/>
              <a:t>root</a:t>
            </a:r>
            <a:r>
              <a:rPr lang="zh-CN" altLang="en-US" sz="1800" dirty="0"/>
              <a:t>身份来执行，属于 </a:t>
            </a:r>
            <a:r>
              <a:rPr lang="en-US" altLang="zh-CN" sz="1800" dirty="0"/>
              <a:t>root</a:t>
            </a:r>
            <a:r>
              <a:rPr lang="zh-CN" altLang="en-US" sz="1800" dirty="0"/>
              <a:t>的程序不会显示用户名或着理解为当前用户执行的</a:t>
            </a:r>
            <a:r>
              <a:rPr lang="en-US" altLang="zh-CN" sz="1800" dirty="0" err="1"/>
              <a:t>pstree</a:t>
            </a:r>
            <a:r>
              <a:rPr lang="zh-CN" altLang="en-US" sz="1800" dirty="0"/>
              <a:t>，结果中不会显示当前用户</a:t>
            </a:r>
            <a:r>
              <a:rPr lang="zh-CN" altLang="en-US" dirty="0"/>
              <a:t>）。 </a:t>
            </a:r>
          </a:p>
          <a:p>
            <a:pPr>
              <a:buFont typeface="Wingdings" panose="05000000000000000000" pitchFamily="2" charset="2"/>
              <a:buChar char="Ø"/>
            </a:pPr>
            <a:r>
              <a:rPr lang="en-US" altLang="zh-CN" dirty="0"/>
              <a:t>[</a:t>
            </a:r>
            <a:r>
              <a:rPr lang="en-US" altLang="zh-CN" dirty="0" err="1"/>
              <a:t>root@tedu</a:t>
            </a:r>
            <a:r>
              <a:rPr lang="en-US" altLang="zh-CN" dirty="0"/>
              <a:t> ~]# </a:t>
            </a:r>
            <a:r>
              <a:rPr lang="en-US" altLang="zh-CN" dirty="0" err="1"/>
              <a:t>pstree</a:t>
            </a:r>
            <a:r>
              <a:rPr lang="en-US" altLang="zh-CN" dirty="0"/>
              <a:t> –</a:t>
            </a:r>
            <a:r>
              <a:rPr lang="en-US" altLang="zh-CN" dirty="0" err="1"/>
              <a:t>Aup</a:t>
            </a:r>
            <a:r>
              <a:rPr lang="zh-CN" altLang="en-US" dirty="0"/>
              <a:t>  </a:t>
            </a:r>
            <a:r>
              <a:rPr lang="en-US" altLang="zh-CN" dirty="0"/>
              <a:t>#</a:t>
            </a:r>
            <a:r>
              <a:rPr lang="zh-CN" altLang="en-US" dirty="0"/>
              <a:t>（演示）</a:t>
            </a:r>
            <a:endParaRPr lang="en-US" altLang="zh-CN" dirty="0"/>
          </a:p>
          <a:p>
            <a:pPr marL="0" indent="0">
              <a:buNone/>
            </a:pPr>
            <a:r>
              <a:rPr lang="zh-CN" altLang="en-US" dirty="0"/>
              <a:t> </a:t>
            </a:r>
          </a:p>
          <a:p>
            <a:endParaRPr lang="zh-CN" altLang="en-US" dirty="0"/>
          </a:p>
        </p:txBody>
      </p:sp>
    </p:spTree>
    <p:extLst>
      <p:ext uri="{BB962C8B-B14F-4D97-AF65-F5344CB8AC3E}">
        <p14:creationId xmlns:p14="http://schemas.microsoft.com/office/powerpoint/2010/main" val="2668041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第三节、进程管理 </a:t>
            </a:r>
          </a:p>
        </p:txBody>
      </p:sp>
    </p:spTree>
    <p:extLst>
      <p:ext uri="{BB962C8B-B14F-4D97-AF65-F5344CB8AC3E}">
        <p14:creationId xmlns:p14="http://schemas.microsoft.com/office/powerpoint/2010/main" val="4119194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第三节、进程管理 </a:t>
            </a:r>
          </a:p>
        </p:txBody>
      </p:sp>
      <p:sp>
        <p:nvSpPr>
          <p:cNvPr id="3" name="内容占位符 2"/>
          <p:cNvSpPr>
            <a:spLocks noGrp="1"/>
          </p:cNvSpPr>
          <p:nvPr>
            <p:ph sz="quarter" idx="10"/>
          </p:nvPr>
        </p:nvSpPr>
        <p:spPr>
          <a:xfrm>
            <a:off x="467545" y="1052736"/>
            <a:ext cx="8064896" cy="5373138"/>
          </a:xfrm>
        </p:spPr>
        <p:txBody>
          <a:bodyPr/>
          <a:lstStyle/>
          <a:p>
            <a:pPr>
              <a:buFont typeface="Wingdings" panose="05000000000000000000" pitchFamily="2" charset="2"/>
              <a:buChar char="l"/>
            </a:pPr>
            <a:r>
              <a:rPr lang="en-US" altLang="zh-CN" dirty="0"/>
              <a:t>Kill</a:t>
            </a:r>
            <a:r>
              <a:rPr lang="zh-CN" altLang="en-US" dirty="0"/>
              <a:t>发送信号（并不只是杀进程） </a:t>
            </a:r>
          </a:p>
          <a:p>
            <a:r>
              <a:rPr lang="en-US" altLang="zh-CN" dirty="0"/>
              <a:t>–</a:t>
            </a:r>
            <a:r>
              <a:rPr lang="zh-CN" altLang="en-US" dirty="0"/>
              <a:t>选项与参数</a:t>
            </a:r>
            <a:r>
              <a:rPr lang="en-US" altLang="zh-CN" dirty="0"/>
              <a:t>: </a:t>
            </a:r>
            <a:endParaRPr lang="zh-CN" altLang="en-US" dirty="0"/>
          </a:p>
          <a:p>
            <a:r>
              <a:rPr lang="en-US" altLang="zh-CN" dirty="0"/>
              <a:t>-l :</a:t>
            </a:r>
            <a:r>
              <a:rPr lang="zh-CN" altLang="en-US" dirty="0"/>
              <a:t>这个是 </a:t>
            </a:r>
            <a:r>
              <a:rPr lang="en-US" altLang="zh-CN" dirty="0"/>
              <a:t>L </a:t>
            </a:r>
            <a:r>
              <a:rPr lang="zh-CN" altLang="en-US" dirty="0"/>
              <a:t>的小写</a:t>
            </a:r>
            <a:r>
              <a:rPr lang="en-US" altLang="zh-CN" dirty="0"/>
              <a:t>,</a:t>
            </a:r>
            <a:r>
              <a:rPr lang="zh-CN" altLang="en-US" dirty="0"/>
              <a:t>列出目前 </a:t>
            </a:r>
            <a:r>
              <a:rPr lang="en-US" altLang="zh-CN" dirty="0"/>
              <a:t>kill </a:t>
            </a:r>
            <a:r>
              <a:rPr lang="zh-CN" altLang="en-US" dirty="0"/>
              <a:t>能够使用的信号 </a:t>
            </a:r>
            <a:r>
              <a:rPr lang="en-US" altLang="zh-CN" dirty="0"/>
              <a:t>(signal) </a:t>
            </a:r>
            <a:r>
              <a:rPr lang="zh-CN" altLang="en-US" dirty="0"/>
              <a:t>有哪些</a:t>
            </a:r>
            <a:r>
              <a:rPr lang="en-US" altLang="zh-CN" dirty="0"/>
              <a:t>? signal :</a:t>
            </a:r>
            <a:r>
              <a:rPr lang="zh-CN" altLang="en-US" dirty="0"/>
              <a:t>向进程发送的信号，指示对它进行不同操作。用 </a:t>
            </a:r>
            <a:r>
              <a:rPr lang="en-US" altLang="zh-CN" dirty="0"/>
              <a:t>man 7 signal </a:t>
            </a:r>
            <a:r>
              <a:rPr lang="zh-CN" altLang="en-US" dirty="0"/>
              <a:t>可知</a:t>
            </a:r>
            <a:r>
              <a:rPr lang="en-US" altLang="zh-CN" dirty="0"/>
              <a:t>: </a:t>
            </a:r>
          </a:p>
          <a:p>
            <a:r>
              <a:rPr lang="en-US" altLang="zh-CN" dirty="0"/>
              <a:t>-15:</a:t>
            </a:r>
            <a:r>
              <a:rPr lang="zh-CN" altLang="en-US" dirty="0"/>
              <a:t>以正常的程序方式终止一个进程！！！；</a:t>
            </a:r>
            <a:endParaRPr lang="en-US" altLang="zh-CN" dirty="0"/>
          </a:p>
          <a:p>
            <a:r>
              <a:rPr lang="en-US" altLang="zh-CN" dirty="0"/>
              <a:t>-9 :</a:t>
            </a:r>
            <a:r>
              <a:rPr lang="zh-CN" altLang="en-US" dirty="0"/>
              <a:t>立刻强制终止一个进程！！！</a:t>
            </a:r>
            <a:r>
              <a:rPr lang="zh-CN" altLang="en-US" sz="1400" dirty="0"/>
              <a:t>（！！不能强制结束系统级别的进程）</a:t>
            </a:r>
            <a:endParaRPr lang="en-US" altLang="zh-CN" sz="1400" dirty="0"/>
          </a:p>
          <a:p>
            <a:r>
              <a:rPr lang="en-US" altLang="zh-CN" dirty="0"/>
              <a:t>-2 :</a:t>
            </a:r>
            <a:r>
              <a:rPr lang="zh-CN" altLang="en-US" dirty="0"/>
              <a:t>代表由键盘输入 </a:t>
            </a:r>
            <a:r>
              <a:rPr lang="en-US" altLang="zh-CN" dirty="0"/>
              <a:t>[ctrl]-c </a:t>
            </a:r>
            <a:r>
              <a:rPr lang="zh-CN" altLang="en-US" dirty="0"/>
              <a:t>同样的动作</a:t>
            </a:r>
            <a:r>
              <a:rPr lang="en-US" altLang="zh-CN" dirty="0"/>
              <a:t>; </a:t>
            </a:r>
            <a:endParaRPr lang="zh-CN" altLang="en-US" dirty="0"/>
          </a:p>
          <a:p>
            <a:r>
              <a:rPr lang="en-US" altLang="zh-CN" dirty="0"/>
              <a:t>-</a:t>
            </a:r>
            <a:r>
              <a:rPr lang="en-US" altLang="zh-CN"/>
              <a:t>1 :</a:t>
            </a:r>
            <a:r>
              <a:rPr lang="zh-CN" altLang="en-US"/>
              <a:t>对于</a:t>
            </a:r>
            <a:r>
              <a:rPr lang="en-US" altLang="zh-CN"/>
              <a:t>sshd</a:t>
            </a:r>
            <a:r>
              <a:rPr lang="zh-CN" altLang="en-US"/>
              <a:t>这样的守护进程，重新读取一次参数的配置文件 </a:t>
            </a:r>
            <a:r>
              <a:rPr lang="en-US" altLang="zh-CN"/>
              <a:t>(</a:t>
            </a:r>
            <a:r>
              <a:rPr lang="zh-CN" altLang="en-US"/>
              <a:t>类似 </a:t>
            </a:r>
            <a:r>
              <a:rPr lang="en-US" altLang="zh-CN"/>
              <a:t>reload)</a:t>
            </a:r>
            <a:r>
              <a:rPr lang="zh-CN" altLang="en-US"/>
              <a:t>，如果进程为非守护进程，默认为终止进程</a:t>
            </a:r>
            <a:r>
              <a:rPr lang="en-US" altLang="zh-CN"/>
              <a:t>; </a:t>
            </a:r>
            <a:r>
              <a:rPr lang="zh-CN" altLang="en-US"/>
              <a:t>！！</a:t>
            </a:r>
            <a:endParaRPr lang="zh-CN" altLang="en-US" dirty="0"/>
          </a:p>
        </p:txBody>
      </p:sp>
    </p:spTree>
    <p:extLst>
      <p:ext uri="{BB962C8B-B14F-4D97-AF65-F5344CB8AC3E}">
        <p14:creationId xmlns:p14="http://schemas.microsoft.com/office/powerpoint/2010/main" val="707370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第三节、进程管理 </a:t>
            </a:r>
          </a:p>
        </p:txBody>
      </p:sp>
      <p:sp>
        <p:nvSpPr>
          <p:cNvPr id="3" name="内容占位符 2"/>
          <p:cNvSpPr>
            <a:spLocks noGrp="1"/>
          </p:cNvSpPr>
          <p:nvPr>
            <p:ph sz="quarter" idx="10"/>
          </p:nvPr>
        </p:nvSpPr>
        <p:spPr>
          <a:xfrm>
            <a:off x="467545" y="1052736"/>
            <a:ext cx="8064896" cy="5121402"/>
          </a:xfrm>
        </p:spPr>
        <p:txBody>
          <a:bodyPr/>
          <a:lstStyle/>
          <a:p>
            <a:pPr>
              <a:buFont typeface="Wingdings" panose="05000000000000000000" pitchFamily="2" charset="2"/>
              <a:buChar char="l"/>
            </a:pPr>
            <a:r>
              <a:rPr lang="en-US" altLang="zh-CN" dirty="0"/>
              <a:t> [</a:t>
            </a:r>
            <a:r>
              <a:rPr lang="en-US" altLang="zh-CN" dirty="0" err="1"/>
              <a:t>root@tedu</a:t>
            </a:r>
            <a:r>
              <a:rPr lang="en-US" altLang="zh-CN" dirty="0"/>
              <a:t> ~]# kill –l   #</a:t>
            </a:r>
            <a:r>
              <a:rPr lang="zh-CN" altLang="en-US" dirty="0"/>
              <a:t>所有可用的信号</a:t>
            </a:r>
            <a:endParaRPr lang="en-US" altLang="zh-CN" dirty="0"/>
          </a:p>
          <a:p>
            <a:pPr marL="0" indent="0">
              <a:buNone/>
            </a:pPr>
            <a:r>
              <a:rPr lang="en-US" altLang="zh-CN" sz="1800" dirty="0">
                <a:solidFill>
                  <a:srgbClr val="FF0000"/>
                </a:solidFill>
              </a:rPr>
              <a:t>1) SIGHUP   2) SIGINT  </a:t>
            </a:r>
            <a:r>
              <a:rPr lang="en-US" altLang="zh-CN" sz="1800" dirty="0"/>
              <a:t>3) SIGQUIT   4) SIGILL   5) SIGTRAP 6) SIGABRT      7) SIGBUS       8) SIGFPE       </a:t>
            </a:r>
            <a:r>
              <a:rPr lang="en-US" altLang="zh-CN" sz="1800" dirty="0">
                <a:solidFill>
                  <a:srgbClr val="FF0000"/>
                </a:solidFill>
              </a:rPr>
              <a:t>9) SIGKILL     </a:t>
            </a:r>
            <a:r>
              <a:rPr lang="en-US" altLang="zh-CN" sz="1800" dirty="0"/>
              <a:t>10) SIGUSR1  11) SIGSEGV     12) SIGUSR2     13) SIGPIPE     14) SIGALRM     </a:t>
            </a:r>
            <a:r>
              <a:rPr lang="en-US" altLang="zh-CN" sz="1800" dirty="0">
                <a:solidFill>
                  <a:srgbClr val="FF0000"/>
                </a:solidFill>
              </a:rPr>
              <a:t>15) SIGTERM</a:t>
            </a:r>
          </a:p>
          <a:p>
            <a:pPr>
              <a:buFont typeface="Wingdings" panose="05000000000000000000" pitchFamily="2" charset="2"/>
              <a:buChar char="Ø"/>
            </a:pPr>
            <a:r>
              <a:rPr lang="zh-CN" altLang="en-US" dirty="0"/>
              <a:t>具体含义可以通过</a:t>
            </a:r>
            <a:r>
              <a:rPr lang="en-US" altLang="zh-CN" dirty="0"/>
              <a:t>man</a:t>
            </a:r>
            <a:r>
              <a:rPr lang="zh-CN" altLang="en-US" dirty="0"/>
              <a:t>来查看</a:t>
            </a:r>
            <a:endParaRPr lang="en-US" altLang="zh-CN" dirty="0"/>
          </a:p>
          <a:p>
            <a:pPr>
              <a:buFont typeface="Wingdings" panose="05000000000000000000" pitchFamily="2" charset="2"/>
              <a:buChar char="Ø"/>
            </a:pPr>
            <a:r>
              <a:rPr lang="en-US" altLang="zh-CN" dirty="0"/>
              <a:t>[</a:t>
            </a:r>
            <a:r>
              <a:rPr lang="en-US" altLang="zh-CN" dirty="0" err="1"/>
              <a:t>root@tedu</a:t>
            </a:r>
            <a:r>
              <a:rPr lang="en-US" altLang="zh-CN" dirty="0"/>
              <a:t> ~]# man kill</a:t>
            </a:r>
          </a:p>
          <a:p>
            <a:pPr marL="0" indent="0">
              <a:buNone/>
            </a:pPr>
            <a:r>
              <a:rPr lang="en-US" altLang="zh-CN" sz="2000" dirty="0"/>
              <a:t>SEE ALSO  bash(1), </a:t>
            </a:r>
            <a:r>
              <a:rPr lang="en-US" altLang="zh-CN" sz="2000" dirty="0" err="1"/>
              <a:t>tcsh</a:t>
            </a:r>
            <a:r>
              <a:rPr lang="en-US" altLang="zh-CN" sz="2000" dirty="0"/>
              <a:t>(1), kill(2), </a:t>
            </a:r>
            <a:r>
              <a:rPr lang="en-US" altLang="zh-CN" sz="2000" dirty="0" err="1"/>
              <a:t>sigvec</a:t>
            </a:r>
            <a:r>
              <a:rPr lang="en-US" altLang="zh-CN" sz="2000" dirty="0"/>
              <a:t>(2), signal(7)</a:t>
            </a:r>
          </a:p>
          <a:p>
            <a:pPr marL="0" indent="0">
              <a:buNone/>
            </a:pPr>
            <a:r>
              <a:rPr lang="en-US" altLang="zh-CN" sz="1800" dirty="0"/>
              <a:t>[</a:t>
            </a:r>
            <a:r>
              <a:rPr lang="en-US" altLang="zh-CN" sz="1800" dirty="0" err="1"/>
              <a:t>root@tedu</a:t>
            </a:r>
            <a:r>
              <a:rPr lang="en-US" altLang="zh-CN" sz="1800" dirty="0"/>
              <a:t> ~]# man 7 signal</a:t>
            </a:r>
            <a:endParaRPr lang="zh-CN" altLang="en-US" sz="1800" dirty="0"/>
          </a:p>
          <a:p>
            <a:pPr marL="0" indent="0">
              <a:buNone/>
            </a:pPr>
            <a:endParaRPr lang="en-US" altLang="zh-CN" dirty="0"/>
          </a:p>
          <a:p>
            <a:pPr marL="0" indent="0">
              <a:buNone/>
            </a:pPr>
            <a:r>
              <a:rPr lang="zh-CN" altLang="en-US" dirty="0"/>
              <a:t> </a:t>
            </a:r>
          </a:p>
          <a:p>
            <a:endParaRPr lang="zh-CN" altLang="en-US" dirty="0"/>
          </a:p>
        </p:txBody>
      </p:sp>
      <p:sp>
        <p:nvSpPr>
          <p:cNvPr id="4" name="圆角矩形标注 3"/>
          <p:cNvSpPr/>
          <p:nvPr/>
        </p:nvSpPr>
        <p:spPr>
          <a:xfrm>
            <a:off x="1475656" y="4725144"/>
            <a:ext cx="7150497" cy="1958881"/>
          </a:xfrm>
          <a:prstGeom prst="wedgeRoundRectCallout">
            <a:avLst>
              <a:gd name="adj1" fmla="val -13053"/>
              <a:gd name="adj2" fmla="val -67625"/>
              <a:gd name="adj3" fmla="val 16667"/>
            </a:avLst>
          </a:prstGeom>
          <a:solidFill>
            <a:schemeClr val="bg1">
              <a:lumMod val="85000"/>
              <a:lumOff val="1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tx1"/>
                </a:solidFill>
                <a:latin typeface="微软雅黑" panose="020B0503020204020204" pitchFamily="34" charset="-122"/>
                <a:ea typeface="微软雅黑" panose="020B0503020204020204" pitchFamily="34" charset="-122"/>
              </a:rPr>
              <a:t> Signal     Value     Action   Comment</a:t>
            </a:r>
          </a:p>
          <a:p>
            <a:r>
              <a:rPr lang="en-US" altLang="zh-CN" b="1" dirty="0">
                <a:solidFill>
                  <a:schemeClr val="tx1"/>
                </a:solidFill>
                <a:latin typeface="微软雅黑" panose="020B0503020204020204" pitchFamily="34" charset="-122"/>
                <a:ea typeface="微软雅黑" panose="020B0503020204020204" pitchFamily="34" charset="-122"/>
              </a:rPr>
              <a:t> ------------------------------------------------------------SIGHUP        1      Term    </a:t>
            </a:r>
            <a:r>
              <a:rPr lang="en-US" altLang="zh-CN" b="1" dirty="0" err="1">
                <a:solidFill>
                  <a:schemeClr val="tx1"/>
                </a:solidFill>
                <a:latin typeface="微软雅黑" panose="020B0503020204020204" pitchFamily="34" charset="-122"/>
                <a:ea typeface="微软雅黑" panose="020B0503020204020204" pitchFamily="34" charset="-122"/>
              </a:rPr>
              <a:t>Hangup</a:t>
            </a:r>
            <a:r>
              <a:rPr lang="en-US" altLang="zh-CN" b="1" dirty="0">
                <a:solidFill>
                  <a:schemeClr val="tx1"/>
                </a:solidFill>
                <a:latin typeface="微软雅黑" panose="020B0503020204020204" pitchFamily="34" charset="-122"/>
                <a:ea typeface="微软雅黑" panose="020B0503020204020204" pitchFamily="34" charset="-122"/>
              </a:rPr>
              <a:t> detected on controlling terminal or death of controlling process</a:t>
            </a:r>
          </a:p>
          <a:p>
            <a:r>
              <a:rPr lang="en-US" altLang="zh-CN" b="1" dirty="0">
                <a:solidFill>
                  <a:schemeClr val="tx1"/>
                </a:solidFill>
                <a:latin typeface="微软雅黑" panose="020B0503020204020204" pitchFamily="34" charset="-122"/>
                <a:ea typeface="微软雅黑" panose="020B0503020204020204" pitchFamily="34" charset="-122"/>
              </a:rPr>
              <a:t>SIGINT        2       Term    Interrupt from keyboard</a:t>
            </a:r>
          </a:p>
          <a:p>
            <a:r>
              <a:rPr lang="en-US" altLang="zh-CN" b="1" dirty="0">
                <a:solidFill>
                  <a:schemeClr val="tx1"/>
                </a:solidFill>
                <a:latin typeface="微软雅黑" panose="020B0503020204020204" pitchFamily="34" charset="-122"/>
                <a:ea typeface="微软雅黑" panose="020B0503020204020204" pitchFamily="34" charset="-122"/>
              </a:rPr>
              <a:t>SIGKILL       9       Term    Kill signal</a:t>
            </a:r>
          </a:p>
          <a:p>
            <a:r>
              <a:rPr lang="en-US" altLang="zh-CN" b="1" dirty="0">
                <a:solidFill>
                  <a:schemeClr val="tx1"/>
                </a:solidFill>
                <a:latin typeface="微软雅黑" panose="020B0503020204020204" pitchFamily="34" charset="-122"/>
                <a:ea typeface="微软雅黑" panose="020B0503020204020204" pitchFamily="34" charset="-122"/>
              </a:rPr>
              <a:t>SIGTERM    15     Term    Termination signal</a:t>
            </a:r>
            <a:endParaRPr lang="zh-CN" altLang="en-US"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1363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第三节、进程管理 </a:t>
            </a:r>
          </a:p>
        </p:txBody>
      </p:sp>
      <p:sp>
        <p:nvSpPr>
          <p:cNvPr id="3" name="内容占位符 2"/>
          <p:cNvSpPr>
            <a:spLocks noGrp="1"/>
          </p:cNvSpPr>
          <p:nvPr>
            <p:ph sz="quarter" idx="10"/>
          </p:nvPr>
        </p:nvSpPr>
        <p:spPr>
          <a:xfrm>
            <a:off x="467545" y="1052736"/>
            <a:ext cx="8064896" cy="5853910"/>
          </a:xfrm>
        </p:spPr>
        <p:txBody>
          <a:bodyPr/>
          <a:lstStyle/>
          <a:p>
            <a:pPr>
              <a:buFont typeface="Wingdings" panose="05000000000000000000" pitchFamily="2" charset="2"/>
              <a:buChar char="l"/>
            </a:pPr>
            <a:r>
              <a:rPr lang="en-US" altLang="zh-CN" dirty="0"/>
              <a:t> </a:t>
            </a:r>
            <a:r>
              <a:rPr lang="zh-CN" altLang="en-US" dirty="0"/>
              <a:t>查看其中某个进程</a:t>
            </a:r>
            <a:r>
              <a:rPr lang="en-US" altLang="zh-CN" dirty="0"/>
              <a:t>[</a:t>
            </a:r>
            <a:r>
              <a:rPr lang="en-US" altLang="zh-CN" dirty="0" err="1"/>
              <a:t>root@tedu</a:t>
            </a:r>
            <a:r>
              <a:rPr lang="en-US" altLang="zh-CN" dirty="0"/>
              <a:t> ~]# </a:t>
            </a:r>
            <a:r>
              <a:rPr lang="en-US" altLang="zh-CN" dirty="0" err="1"/>
              <a:t>ps</a:t>
            </a:r>
            <a:r>
              <a:rPr lang="en-US" altLang="zh-CN" dirty="0"/>
              <a:t> aux |</a:t>
            </a:r>
            <a:r>
              <a:rPr lang="en-US" altLang="zh-CN" dirty="0" err="1"/>
              <a:t>grep</a:t>
            </a:r>
            <a:r>
              <a:rPr lang="en-US" altLang="zh-CN" dirty="0"/>
              <a:t> </a:t>
            </a:r>
            <a:r>
              <a:rPr lang="en-US" altLang="zh-CN" dirty="0" err="1"/>
              <a:t>sshd</a:t>
            </a:r>
            <a:endParaRPr lang="en-US" altLang="zh-CN" dirty="0"/>
          </a:p>
          <a:p>
            <a:pPr marL="0" indent="0">
              <a:buNone/>
            </a:pPr>
            <a:r>
              <a:rPr lang="en-US" altLang="zh-CN" sz="1600" dirty="0"/>
              <a:t>root      1859  0.0  0.1  66604  1180 ?        </a:t>
            </a:r>
            <a:r>
              <a:rPr lang="en-US" altLang="zh-CN" sz="1600" dirty="0" err="1"/>
              <a:t>Ss</a:t>
            </a:r>
            <a:r>
              <a:rPr lang="en-US" altLang="zh-CN" sz="1600" dirty="0"/>
              <a:t>   04:55   0:00 /</a:t>
            </a:r>
            <a:r>
              <a:rPr lang="en-US" altLang="zh-CN" sz="1600" dirty="0" err="1"/>
              <a:t>usr</a:t>
            </a:r>
            <a:r>
              <a:rPr lang="en-US" altLang="zh-CN" sz="1600" dirty="0"/>
              <a:t>/</a:t>
            </a:r>
            <a:r>
              <a:rPr lang="en-US" altLang="zh-CN" sz="1600" dirty="0" err="1"/>
              <a:t>sbin</a:t>
            </a:r>
            <a:r>
              <a:rPr lang="en-US" altLang="zh-CN" sz="1600" dirty="0"/>
              <a:t>/</a:t>
            </a:r>
            <a:r>
              <a:rPr lang="en-US" altLang="zh-CN" sz="1600" dirty="0" err="1"/>
              <a:t>sshd</a:t>
            </a:r>
            <a:endParaRPr lang="en-US" altLang="zh-CN" sz="1600" dirty="0"/>
          </a:p>
          <a:p>
            <a:pPr marL="0" indent="0">
              <a:buNone/>
            </a:pPr>
            <a:r>
              <a:rPr lang="en-US" altLang="zh-CN" sz="1600" dirty="0"/>
              <a:t>root      2345  0.0  0.3 100348  4040 ?        </a:t>
            </a:r>
            <a:r>
              <a:rPr lang="en-US" altLang="zh-CN" sz="1600" dirty="0" err="1"/>
              <a:t>Ss</a:t>
            </a:r>
            <a:r>
              <a:rPr lang="en-US" altLang="zh-CN" sz="1600" dirty="0"/>
              <a:t>   05:21   0:00 </a:t>
            </a:r>
            <a:r>
              <a:rPr lang="en-US" altLang="zh-CN" sz="1600" dirty="0" err="1"/>
              <a:t>sshd</a:t>
            </a:r>
            <a:r>
              <a:rPr lang="en-US" altLang="zh-CN" sz="1600" dirty="0"/>
              <a:t>: </a:t>
            </a:r>
            <a:r>
              <a:rPr lang="en-US" altLang="zh-CN" sz="1600" dirty="0" err="1"/>
              <a:t>root@pts</a:t>
            </a:r>
            <a:r>
              <a:rPr lang="en-US" altLang="zh-CN" sz="1600" dirty="0"/>
              <a:t>/0 </a:t>
            </a:r>
          </a:p>
          <a:p>
            <a:pPr marL="0" indent="0">
              <a:buNone/>
            </a:pPr>
            <a:r>
              <a:rPr lang="en-US" altLang="zh-CN" sz="1600" dirty="0"/>
              <a:t>root      2927  0.0  0.0 103256   832 </a:t>
            </a:r>
            <a:r>
              <a:rPr lang="en-US" altLang="zh-CN" sz="1600" dirty="0" err="1"/>
              <a:t>pts</a:t>
            </a:r>
            <a:r>
              <a:rPr lang="en-US" altLang="zh-CN" sz="1600" dirty="0"/>
              <a:t>/0    S+   07:10   0:00 </a:t>
            </a:r>
            <a:r>
              <a:rPr lang="en-US" altLang="zh-CN" sz="1600" dirty="0" err="1"/>
              <a:t>grep</a:t>
            </a:r>
            <a:r>
              <a:rPr lang="en-US" altLang="zh-CN" sz="1600" dirty="0"/>
              <a:t> </a:t>
            </a:r>
            <a:r>
              <a:rPr lang="en-US" altLang="zh-CN" sz="1600" dirty="0" err="1"/>
              <a:t>sshd</a:t>
            </a:r>
            <a:endParaRPr lang="en-US" altLang="zh-CN" sz="1600" dirty="0"/>
          </a:p>
          <a:p>
            <a:pPr>
              <a:buFont typeface="Wingdings" panose="05000000000000000000" pitchFamily="2" charset="2"/>
              <a:buChar char="Ø"/>
            </a:pPr>
            <a:r>
              <a:rPr lang="zh-CN" altLang="en-US" dirty="0"/>
              <a:t> 重新加载并启动</a:t>
            </a:r>
            <a:r>
              <a:rPr lang="en-US" altLang="zh-CN" dirty="0"/>
              <a:t>[</a:t>
            </a:r>
            <a:r>
              <a:rPr lang="en-US" altLang="zh-CN" dirty="0" err="1"/>
              <a:t>root@tedu</a:t>
            </a:r>
            <a:r>
              <a:rPr lang="en-US" altLang="zh-CN" dirty="0"/>
              <a:t> ~]# kill -1 </a:t>
            </a:r>
            <a:r>
              <a:rPr lang="en-US" altLang="zh-CN" b="1" dirty="0"/>
              <a:t>1859</a:t>
            </a:r>
          </a:p>
          <a:p>
            <a:pPr marL="0" indent="0">
              <a:buNone/>
            </a:pPr>
            <a:r>
              <a:rPr lang="en-US" altLang="zh-CN" sz="1800" dirty="0"/>
              <a:t>[ </a:t>
            </a:r>
            <a:r>
              <a:rPr lang="en-US" altLang="zh-CN" sz="1800" dirty="0" err="1"/>
              <a:t>root@tedu</a:t>
            </a:r>
            <a:r>
              <a:rPr lang="en-US" altLang="zh-CN" sz="1800" dirty="0"/>
              <a:t> ~]# </a:t>
            </a:r>
            <a:r>
              <a:rPr lang="en-US" altLang="zh-CN" sz="1800" dirty="0" err="1"/>
              <a:t>ps</a:t>
            </a:r>
            <a:r>
              <a:rPr lang="en-US" altLang="zh-CN" sz="1800" dirty="0"/>
              <a:t> aux |</a:t>
            </a:r>
            <a:r>
              <a:rPr lang="en-US" altLang="zh-CN" sz="1800" dirty="0" err="1"/>
              <a:t>grep</a:t>
            </a:r>
            <a:r>
              <a:rPr lang="en-US" altLang="zh-CN" sz="1800" dirty="0"/>
              <a:t> </a:t>
            </a:r>
            <a:r>
              <a:rPr lang="en-US" altLang="zh-CN" sz="1800" dirty="0" err="1"/>
              <a:t>sshd</a:t>
            </a:r>
            <a:endParaRPr lang="en-US" altLang="zh-CN" sz="1800" dirty="0"/>
          </a:p>
          <a:p>
            <a:pPr marL="0" indent="0">
              <a:buNone/>
            </a:pPr>
            <a:r>
              <a:rPr lang="en-US" altLang="zh-CN" sz="1800" dirty="0"/>
              <a:t>root      2345  0.0  0.3 100348  4040 ?        </a:t>
            </a:r>
            <a:r>
              <a:rPr lang="en-US" altLang="zh-CN" sz="1800" dirty="0" err="1"/>
              <a:t>Ss</a:t>
            </a:r>
            <a:r>
              <a:rPr lang="en-US" altLang="zh-CN" sz="1800" dirty="0"/>
              <a:t>   05:21   0:00 </a:t>
            </a:r>
            <a:r>
              <a:rPr lang="en-US" altLang="zh-CN" sz="1800" dirty="0" err="1"/>
              <a:t>sshd</a:t>
            </a:r>
            <a:r>
              <a:rPr lang="en-US" altLang="zh-CN" sz="1800" dirty="0"/>
              <a:t>: </a:t>
            </a:r>
            <a:r>
              <a:rPr lang="en-US" altLang="zh-CN" sz="1800" dirty="0" err="1"/>
              <a:t>root@pts</a:t>
            </a:r>
            <a:r>
              <a:rPr lang="en-US" altLang="zh-CN" sz="1800" dirty="0"/>
              <a:t>/0 </a:t>
            </a:r>
          </a:p>
          <a:p>
            <a:pPr marL="0" indent="0">
              <a:buNone/>
            </a:pPr>
            <a:r>
              <a:rPr lang="en-US" altLang="zh-CN" sz="1800" dirty="0"/>
              <a:t>root      </a:t>
            </a:r>
            <a:r>
              <a:rPr lang="en-US" altLang="zh-CN" sz="1800" b="1" dirty="0"/>
              <a:t>2928</a:t>
            </a:r>
            <a:r>
              <a:rPr lang="en-US" altLang="zh-CN" sz="1800" dirty="0"/>
              <a:t>  0.0  0.1  66604  1144 ?        </a:t>
            </a:r>
            <a:r>
              <a:rPr lang="en-US" altLang="zh-CN" sz="1800" dirty="0" err="1"/>
              <a:t>Ss</a:t>
            </a:r>
            <a:r>
              <a:rPr lang="en-US" altLang="zh-CN" sz="1800" dirty="0"/>
              <a:t>   07:14   0:00 /</a:t>
            </a:r>
            <a:r>
              <a:rPr lang="en-US" altLang="zh-CN" sz="1800" dirty="0" err="1"/>
              <a:t>usr</a:t>
            </a:r>
            <a:r>
              <a:rPr lang="en-US" altLang="zh-CN" sz="1800" dirty="0"/>
              <a:t>/</a:t>
            </a:r>
            <a:r>
              <a:rPr lang="en-US" altLang="zh-CN" sz="1800" dirty="0" err="1"/>
              <a:t>sbin</a:t>
            </a:r>
            <a:r>
              <a:rPr lang="en-US" altLang="zh-CN" sz="1800" dirty="0"/>
              <a:t>/</a:t>
            </a:r>
            <a:r>
              <a:rPr lang="en-US" altLang="zh-CN" sz="1800" dirty="0" err="1"/>
              <a:t>sshd</a:t>
            </a:r>
            <a:endParaRPr lang="en-US" altLang="zh-CN" sz="1800" dirty="0"/>
          </a:p>
          <a:p>
            <a:pPr marL="0" indent="0">
              <a:buNone/>
            </a:pPr>
            <a:r>
              <a:rPr lang="en-US" altLang="zh-CN" sz="1800" dirty="0"/>
              <a:t>root      2930  0.0  0.0 103252   824 </a:t>
            </a:r>
            <a:r>
              <a:rPr lang="en-US" altLang="zh-CN" sz="1800" dirty="0" err="1"/>
              <a:t>pts</a:t>
            </a:r>
            <a:r>
              <a:rPr lang="en-US" altLang="zh-CN" sz="1800" dirty="0"/>
              <a:t>/0    S+   07:15   0:00 </a:t>
            </a:r>
            <a:r>
              <a:rPr lang="en-US" altLang="zh-CN" sz="1800" dirty="0" err="1"/>
              <a:t>grep</a:t>
            </a:r>
            <a:r>
              <a:rPr lang="en-US" altLang="zh-CN" sz="1800" dirty="0"/>
              <a:t> </a:t>
            </a:r>
            <a:r>
              <a:rPr lang="en-US" altLang="zh-CN" sz="1800" dirty="0" err="1"/>
              <a:t>sshd</a:t>
            </a:r>
            <a:endParaRPr lang="en-US" altLang="zh-CN" sz="1800" dirty="0"/>
          </a:p>
          <a:p>
            <a:pPr>
              <a:buFont typeface="Wingdings" panose="05000000000000000000" pitchFamily="2" charset="2"/>
              <a:buChar char="Ø"/>
            </a:pPr>
            <a:r>
              <a:rPr lang="zh-CN" altLang="en-US" dirty="0"/>
              <a:t>再次查看发现重启后的进程的</a:t>
            </a:r>
            <a:r>
              <a:rPr lang="en-US" altLang="zh-CN" dirty="0" err="1"/>
              <a:t>pid</a:t>
            </a:r>
            <a:r>
              <a:rPr lang="zh-CN" altLang="en-US" dirty="0"/>
              <a:t>发生了改变。</a:t>
            </a:r>
            <a:endParaRPr lang="en-US" altLang="zh-CN" dirty="0"/>
          </a:p>
          <a:p>
            <a:pPr marL="0" indent="0">
              <a:buNone/>
            </a:pPr>
            <a:r>
              <a:rPr lang="zh-CN" altLang="en-US" dirty="0"/>
              <a:t> </a:t>
            </a:r>
          </a:p>
          <a:p>
            <a:endParaRPr lang="zh-CN" altLang="en-US" dirty="0"/>
          </a:p>
        </p:txBody>
      </p:sp>
    </p:spTree>
    <p:extLst>
      <p:ext uri="{BB962C8B-B14F-4D97-AF65-F5344CB8AC3E}">
        <p14:creationId xmlns:p14="http://schemas.microsoft.com/office/powerpoint/2010/main" val="4093511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第三节、进程管理 </a:t>
            </a:r>
          </a:p>
        </p:txBody>
      </p:sp>
      <p:sp>
        <p:nvSpPr>
          <p:cNvPr id="3" name="内容占位符 2"/>
          <p:cNvSpPr>
            <a:spLocks noGrp="1"/>
          </p:cNvSpPr>
          <p:nvPr>
            <p:ph sz="quarter" idx="10"/>
          </p:nvPr>
        </p:nvSpPr>
        <p:spPr>
          <a:xfrm>
            <a:off x="467544" y="1052736"/>
            <a:ext cx="8676455" cy="5706177"/>
          </a:xfrm>
        </p:spPr>
        <p:txBody>
          <a:bodyPr/>
          <a:lstStyle/>
          <a:p>
            <a:pPr>
              <a:buFont typeface="Wingdings" panose="05000000000000000000" pitchFamily="2" charset="2"/>
              <a:buChar char="l"/>
            </a:pPr>
            <a:r>
              <a:rPr lang="en-US" altLang="zh-CN" dirty="0"/>
              <a:t> </a:t>
            </a:r>
            <a:r>
              <a:rPr lang="en-US" altLang="zh-CN" dirty="0" err="1"/>
              <a:t>killall</a:t>
            </a:r>
            <a:r>
              <a:rPr lang="en-US" altLang="zh-CN" dirty="0"/>
              <a:t> -signal </a:t>
            </a:r>
            <a:r>
              <a:rPr lang="zh-CN" altLang="en-US" dirty="0"/>
              <a:t>命令名</a:t>
            </a:r>
            <a:r>
              <a:rPr lang="en-US" altLang="zh-CN" dirty="0"/>
              <a:t>:</a:t>
            </a:r>
            <a:r>
              <a:rPr lang="zh-CN" altLang="en-US" dirty="0"/>
              <a:t>终止以某命令名称启动的全部进程</a:t>
            </a:r>
            <a:endParaRPr lang="en-US" altLang="zh-CN" dirty="0"/>
          </a:p>
          <a:p>
            <a:pPr>
              <a:buFont typeface="Wingdings" panose="05000000000000000000" pitchFamily="2" charset="2"/>
              <a:buChar char="Ø"/>
            </a:pPr>
            <a:r>
              <a:rPr lang="zh-CN" altLang="en-US" dirty="0"/>
              <a:t>向</a:t>
            </a:r>
            <a:r>
              <a:rPr lang="en-US" altLang="zh-CN" dirty="0" err="1"/>
              <a:t>syslogd</a:t>
            </a:r>
            <a:r>
              <a:rPr lang="zh-CN" altLang="en-US" dirty="0"/>
              <a:t>这个命令启动的进程发送一个</a:t>
            </a:r>
            <a:r>
              <a:rPr lang="en-US" altLang="zh-CN" dirty="0"/>
              <a:t>SIGHUP</a:t>
            </a:r>
            <a:r>
              <a:rPr lang="zh-CN" altLang="en-US" dirty="0"/>
              <a:t>信号</a:t>
            </a:r>
          </a:p>
          <a:p>
            <a:pPr marL="0" indent="0">
              <a:buNone/>
            </a:pPr>
            <a:r>
              <a:rPr lang="en-US" altLang="zh-CN" dirty="0"/>
              <a:t>[</a:t>
            </a:r>
            <a:r>
              <a:rPr lang="en-US" altLang="zh-CN" dirty="0" err="1"/>
              <a:t>root@tedu</a:t>
            </a:r>
            <a:r>
              <a:rPr lang="en-US" altLang="zh-CN" dirty="0"/>
              <a:t> ~]# </a:t>
            </a:r>
            <a:r>
              <a:rPr lang="en-US" altLang="zh-CN" dirty="0" err="1"/>
              <a:t>killall</a:t>
            </a:r>
            <a:r>
              <a:rPr lang="en-US" altLang="zh-CN" dirty="0"/>
              <a:t> -9 </a:t>
            </a:r>
            <a:r>
              <a:rPr lang="en-US" altLang="zh-CN" dirty="0" err="1"/>
              <a:t>syslogd</a:t>
            </a:r>
            <a:endParaRPr lang="en-US" altLang="zh-CN" dirty="0"/>
          </a:p>
          <a:p>
            <a:pPr>
              <a:buFont typeface="Wingdings" panose="05000000000000000000" pitchFamily="2" charset="2"/>
              <a:buChar char="Ø"/>
            </a:pPr>
            <a:r>
              <a:rPr lang="zh-CN" altLang="en-US" dirty="0"/>
              <a:t>强制终止所有以</a:t>
            </a:r>
            <a:r>
              <a:rPr lang="en-US" altLang="zh-CN" dirty="0" err="1"/>
              <a:t>httpd</a:t>
            </a:r>
            <a:r>
              <a:rPr lang="zh-CN" altLang="en-US" dirty="0"/>
              <a:t>启动的进程</a:t>
            </a:r>
            <a:endParaRPr lang="en-US" altLang="zh-CN" dirty="0"/>
          </a:p>
          <a:p>
            <a:pPr marL="0" indent="0">
              <a:buNone/>
            </a:pPr>
            <a:r>
              <a:rPr lang="en-US" altLang="zh-CN" dirty="0"/>
              <a:t>[</a:t>
            </a:r>
            <a:r>
              <a:rPr lang="en-US" altLang="zh-CN" dirty="0" err="1"/>
              <a:t>root@tedu</a:t>
            </a:r>
            <a:r>
              <a:rPr lang="en-US" altLang="zh-CN" dirty="0"/>
              <a:t> ~]# </a:t>
            </a:r>
            <a:r>
              <a:rPr lang="en-US" altLang="zh-CN" dirty="0" err="1"/>
              <a:t>killall</a:t>
            </a:r>
            <a:r>
              <a:rPr lang="en-US" altLang="zh-CN" dirty="0"/>
              <a:t> -9 </a:t>
            </a:r>
            <a:r>
              <a:rPr lang="en-US" altLang="zh-CN" dirty="0" err="1"/>
              <a:t>httpd</a:t>
            </a:r>
            <a:endParaRPr lang="en-US" altLang="zh-CN" dirty="0"/>
          </a:p>
          <a:p>
            <a:pPr marL="0" indent="0">
              <a:buNone/>
            </a:pPr>
            <a:r>
              <a:rPr lang="zh-CN" altLang="en-US" dirty="0"/>
              <a:t>演示可以使用</a:t>
            </a:r>
            <a:r>
              <a:rPr lang="en-US" altLang="zh-CN" dirty="0" err="1"/>
              <a:t>hadoop</a:t>
            </a:r>
            <a:r>
              <a:rPr lang="zh-CN" altLang="en-US" dirty="0"/>
              <a:t>（以</a:t>
            </a:r>
            <a:r>
              <a:rPr lang="en-US" altLang="zh-CN" dirty="0"/>
              <a:t>java</a:t>
            </a:r>
            <a:r>
              <a:rPr lang="zh-CN" altLang="en-US" dirty="0"/>
              <a:t>启动的进程）</a:t>
            </a:r>
            <a:endParaRPr lang="en-US" altLang="zh-CN" dirty="0"/>
          </a:p>
          <a:p>
            <a:pPr marL="0" indent="0">
              <a:buNone/>
            </a:pPr>
            <a:r>
              <a:rPr lang="en-US" altLang="zh-CN" dirty="0"/>
              <a:t>[</a:t>
            </a:r>
            <a:r>
              <a:rPr lang="en-US" altLang="zh-CN" dirty="0" err="1"/>
              <a:t>root@tedu</a:t>
            </a:r>
            <a:r>
              <a:rPr lang="en-US" altLang="zh-CN" dirty="0"/>
              <a:t> ~]# </a:t>
            </a:r>
            <a:r>
              <a:rPr lang="en-US" altLang="zh-CN" dirty="0" err="1"/>
              <a:t>jps</a:t>
            </a:r>
            <a:r>
              <a:rPr lang="en-US" altLang="zh-CN" dirty="0"/>
              <a:t>  #</a:t>
            </a:r>
            <a:r>
              <a:rPr lang="zh-CN" altLang="en-US" dirty="0"/>
              <a:t>查看</a:t>
            </a:r>
            <a:r>
              <a:rPr lang="en-US" altLang="zh-CN" dirty="0" err="1"/>
              <a:t>hadoop</a:t>
            </a:r>
            <a:r>
              <a:rPr lang="zh-CN" altLang="en-US" dirty="0"/>
              <a:t>的进程</a:t>
            </a:r>
            <a:endParaRPr lang="en-US" altLang="zh-CN" dirty="0"/>
          </a:p>
          <a:p>
            <a:pPr marL="0" indent="0">
              <a:buNone/>
            </a:pPr>
            <a:r>
              <a:rPr lang="en-US" altLang="zh-CN" dirty="0"/>
              <a:t>[</a:t>
            </a:r>
            <a:r>
              <a:rPr lang="en-US" altLang="zh-CN" dirty="0" err="1"/>
              <a:t>root@tedu</a:t>
            </a:r>
            <a:r>
              <a:rPr lang="en-US" altLang="zh-CN" dirty="0"/>
              <a:t> ~]#</a:t>
            </a:r>
            <a:r>
              <a:rPr lang="en-US" altLang="zh-CN" dirty="0" err="1"/>
              <a:t>ps</a:t>
            </a:r>
            <a:r>
              <a:rPr lang="en-US" altLang="zh-CN" dirty="0"/>
              <a:t> </a:t>
            </a:r>
            <a:r>
              <a:rPr lang="en-US" altLang="zh-CN" dirty="0" err="1"/>
              <a:t>aux|grep</a:t>
            </a:r>
            <a:r>
              <a:rPr lang="en-US" altLang="zh-CN" dirty="0"/>
              <a:t> java</a:t>
            </a:r>
          </a:p>
          <a:p>
            <a:pPr marL="0" indent="0">
              <a:buNone/>
            </a:pPr>
            <a:r>
              <a:rPr lang="en-US" altLang="zh-CN" dirty="0"/>
              <a:t>[</a:t>
            </a:r>
            <a:r>
              <a:rPr lang="en-US" altLang="zh-CN" dirty="0" err="1"/>
              <a:t>root@tedu</a:t>
            </a:r>
            <a:r>
              <a:rPr lang="en-US" altLang="zh-CN" dirty="0"/>
              <a:t> ~]#</a:t>
            </a:r>
            <a:r>
              <a:rPr lang="en-US" altLang="zh-CN" dirty="0" err="1"/>
              <a:t>ps</a:t>
            </a:r>
            <a:r>
              <a:rPr lang="en-US" altLang="zh-CN" dirty="0"/>
              <a:t> </a:t>
            </a:r>
            <a:r>
              <a:rPr lang="en-US" altLang="zh-CN" dirty="0" err="1"/>
              <a:t>ax|grep</a:t>
            </a:r>
            <a:r>
              <a:rPr lang="en-US" altLang="zh-CN" dirty="0"/>
              <a:t> </a:t>
            </a:r>
            <a:r>
              <a:rPr lang="en-US" altLang="zh-CN" dirty="0" err="1"/>
              <a:t>datanode</a:t>
            </a:r>
            <a:r>
              <a:rPr lang="zh-CN" altLang="en-US" dirty="0"/>
              <a:t>对应的</a:t>
            </a:r>
            <a:r>
              <a:rPr lang="en-US" altLang="zh-CN" dirty="0"/>
              <a:t>PID</a:t>
            </a:r>
          </a:p>
          <a:p>
            <a:pPr marL="0" indent="0">
              <a:buNone/>
            </a:pPr>
            <a:r>
              <a:rPr lang="en-US" altLang="zh-CN" dirty="0"/>
              <a:t>[</a:t>
            </a:r>
            <a:r>
              <a:rPr lang="en-US" altLang="zh-CN" dirty="0" err="1"/>
              <a:t>root@tedu</a:t>
            </a:r>
            <a:r>
              <a:rPr lang="en-US" altLang="zh-CN" dirty="0"/>
              <a:t> ~]#</a:t>
            </a:r>
            <a:r>
              <a:rPr lang="en-US" altLang="zh-CN" dirty="0" err="1"/>
              <a:t>killall</a:t>
            </a:r>
            <a:r>
              <a:rPr lang="en-US" altLang="zh-CN" dirty="0"/>
              <a:t> -15 java</a:t>
            </a:r>
          </a:p>
          <a:p>
            <a:pPr marL="0" indent="0">
              <a:buNone/>
            </a:pPr>
            <a:r>
              <a:rPr lang="en-US" altLang="zh-CN" dirty="0"/>
              <a:t>[</a:t>
            </a:r>
            <a:r>
              <a:rPr lang="en-US" altLang="zh-CN" dirty="0" err="1"/>
              <a:t>root@tedu</a:t>
            </a:r>
            <a:r>
              <a:rPr lang="en-US" altLang="zh-CN" dirty="0"/>
              <a:t> ~]# </a:t>
            </a:r>
            <a:r>
              <a:rPr lang="en-US" altLang="zh-CN" dirty="0" err="1"/>
              <a:t>jps</a:t>
            </a:r>
            <a:r>
              <a:rPr lang="en-US" altLang="zh-CN" dirty="0"/>
              <a:t> #</a:t>
            </a:r>
            <a:r>
              <a:rPr lang="zh-CN" altLang="en-US" dirty="0"/>
              <a:t>发现对应的进程已经全部关闭</a:t>
            </a:r>
          </a:p>
        </p:txBody>
      </p:sp>
      <p:pic>
        <p:nvPicPr>
          <p:cNvPr id="4" name="图片 3"/>
          <p:cNvPicPr>
            <a:picLocks noChangeAspect="1"/>
          </p:cNvPicPr>
          <p:nvPr/>
        </p:nvPicPr>
        <p:blipFill>
          <a:blip r:embed="rId3"/>
          <a:stretch>
            <a:fillRect/>
          </a:stretch>
        </p:blipFill>
        <p:spPr>
          <a:xfrm>
            <a:off x="827584" y="4077072"/>
            <a:ext cx="8132398" cy="444595"/>
          </a:xfrm>
          <a:prstGeom prst="rect">
            <a:avLst/>
          </a:prstGeom>
        </p:spPr>
      </p:pic>
    </p:spTree>
    <p:extLst>
      <p:ext uri="{BB962C8B-B14F-4D97-AF65-F5344CB8AC3E}">
        <p14:creationId xmlns:p14="http://schemas.microsoft.com/office/powerpoint/2010/main" val="1234686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第四节、系统资源监控</a:t>
            </a:r>
          </a:p>
        </p:txBody>
      </p:sp>
    </p:spTree>
    <p:extLst>
      <p:ext uri="{BB962C8B-B14F-4D97-AF65-F5344CB8AC3E}">
        <p14:creationId xmlns:p14="http://schemas.microsoft.com/office/powerpoint/2010/main" val="5829834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第四节、系统资源监控</a:t>
            </a:r>
          </a:p>
        </p:txBody>
      </p:sp>
      <p:sp>
        <p:nvSpPr>
          <p:cNvPr id="3" name="内容占位符 2"/>
          <p:cNvSpPr>
            <a:spLocks noGrp="1"/>
          </p:cNvSpPr>
          <p:nvPr>
            <p:ph sz="quarter" idx="10"/>
          </p:nvPr>
        </p:nvSpPr>
        <p:spPr>
          <a:xfrm>
            <a:off x="467545" y="1052736"/>
            <a:ext cx="8064896" cy="5632311"/>
          </a:xfrm>
        </p:spPr>
        <p:txBody>
          <a:bodyPr/>
          <a:lstStyle/>
          <a:p>
            <a:pPr>
              <a:buFont typeface="Wingdings" panose="05000000000000000000" pitchFamily="2" charset="2"/>
              <a:buChar char="l"/>
            </a:pPr>
            <a:r>
              <a:rPr lang="en-US" altLang="zh-CN" dirty="0"/>
              <a:t>free :</a:t>
            </a:r>
            <a:r>
              <a:rPr lang="zh-CN" altLang="en-US" dirty="0"/>
              <a:t>观察内存（</a:t>
            </a:r>
            <a:r>
              <a:rPr lang="en-US" altLang="zh-CN" dirty="0"/>
              <a:t>memory</a:t>
            </a:r>
            <a:r>
              <a:rPr lang="zh-CN" altLang="en-US" dirty="0"/>
              <a:t>）使用情况</a:t>
            </a:r>
            <a:endParaRPr lang="en-US" altLang="zh-CN" dirty="0"/>
          </a:p>
          <a:p>
            <a:pPr>
              <a:buFont typeface="Wingdings" panose="05000000000000000000" pitchFamily="2" charset="2"/>
              <a:buChar char="l"/>
            </a:pPr>
            <a:r>
              <a:rPr lang="en-US" altLang="zh-CN" dirty="0" err="1"/>
              <a:t>uname</a:t>
            </a:r>
            <a:r>
              <a:rPr lang="en-US" altLang="zh-CN" dirty="0"/>
              <a:t>:</a:t>
            </a:r>
            <a:r>
              <a:rPr lang="zh-CN" altLang="en-US" dirty="0"/>
              <a:t>查阅系统与核心相关信息</a:t>
            </a:r>
            <a:endParaRPr lang="en-US" altLang="zh-CN" dirty="0"/>
          </a:p>
          <a:p>
            <a:pPr lvl="0">
              <a:buFont typeface="Wingdings" panose="05000000000000000000" pitchFamily="2" charset="2"/>
              <a:buChar char="l"/>
            </a:pPr>
            <a:r>
              <a:rPr lang="en-US" altLang="zh-CN" dirty="0"/>
              <a:t>uptime:</a:t>
            </a:r>
            <a:r>
              <a:rPr lang="zh-CN" altLang="en-US" dirty="0"/>
              <a:t>观察系统启动时间与工作负载</a:t>
            </a:r>
            <a:endParaRPr lang="zh-CN" altLang="en-US" dirty="0">
              <a:solidFill>
                <a:prstClr val="white"/>
              </a:solidFill>
            </a:endParaRPr>
          </a:p>
          <a:p>
            <a:pPr>
              <a:buFont typeface="Wingdings" panose="05000000000000000000" pitchFamily="2" charset="2"/>
              <a:buChar char="l"/>
            </a:pPr>
            <a:r>
              <a:rPr lang="en-US" altLang="zh-CN" dirty="0"/>
              <a:t>netstat :</a:t>
            </a:r>
            <a:r>
              <a:rPr lang="zh-CN" altLang="en-US" dirty="0"/>
              <a:t>网络监控</a:t>
            </a:r>
            <a:endParaRPr lang="en-US" altLang="zh-CN" dirty="0"/>
          </a:p>
          <a:p>
            <a:pPr>
              <a:buFont typeface="Wingdings" panose="05000000000000000000" pitchFamily="2" charset="2"/>
              <a:buChar char="l"/>
            </a:pPr>
            <a:r>
              <a:rPr lang="en-US" altLang="zh-CN" dirty="0" err="1"/>
              <a:t>vmstat</a:t>
            </a:r>
            <a:r>
              <a:rPr lang="en-US" altLang="zh-CN" dirty="0"/>
              <a:t> :</a:t>
            </a:r>
            <a:r>
              <a:rPr lang="zh-CN" altLang="en-US" dirty="0"/>
              <a:t>侦测系统资源变化</a:t>
            </a:r>
            <a:r>
              <a:rPr lang="en-US" altLang="zh-CN" dirty="0"/>
              <a:t>,</a:t>
            </a:r>
            <a:r>
              <a:rPr lang="zh-CN" altLang="en-US" dirty="0"/>
              <a:t> </a:t>
            </a:r>
            <a:r>
              <a:rPr lang="en-US" altLang="zh-CN" dirty="0"/>
              <a:t>CPU/</a:t>
            </a:r>
            <a:r>
              <a:rPr lang="zh-CN" altLang="en-US" dirty="0"/>
              <a:t>内存</a:t>
            </a:r>
            <a:r>
              <a:rPr lang="en-US" altLang="zh-CN" dirty="0"/>
              <a:t>/</a:t>
            </a:r>
            <a:r>
              <a:rPr lang="zh-CN" altLang="en-US" dirty="0"/>
              <a:t>磁盘输入输出状态</a:t>
            </a:r>
          </a:p>
          <a:p>
            <a:pPr>
              <a:buFont typeface="Wingdings" panose="05000000000000000000" pitchFamily="2" charset="2"/>
              <a:buChar char="l"/>
            </a:pPr>
            <a:endParaRPr lang="zh-CN" altLang="en-US" dirty="0"/>
          </a:p>
          <a:p>
            <a:pPr>
              <a:buFont typeface="Wingdings" panose="05000000000000000000" pitchFamily="2" charset="2"/>
              <a:buChar char="l"/>
            </a:pPr>
            <a:endParaRPr lang="zh-CN" altLang="en-US" dirty="0"/>
          </a:p>
          <a:p>
            <a:pPr>
              <a:buFont typeface="Wingdings" panose="05000000000000000000" pitchFamily="2" charset="2"/>
              <a:buChar char="l"/>
            </a:pPr>
            <a:endParaRPr lang="zh-CN" altLang="en-US" b="1" dirty="0"/>
          </a:p>
          <a:p>
            <a:pPr marL="0" indent="0">
              <a:buNone/>
            </a:pPr>
            <a:r>
              <a:rPr lang="zh-CN" altLang="en-US" dirty="0"/>
              <a:t> </a:t>
            </a:r>
          </a:p>
          <a:p>
            <a:endParaRPr lang="zh-CN" altLang="en-US" dirty="0"/>
          </a:p>
        </p:txBody>
      </p:sp>
    </p:spTree>
    <p:extLst>
      <p:ext uri="{BB962C8B-B14F-4D97-AF65-F5344CB8AC3E}">
        <p14:creationId xmlns:p14="http://schemas.microsoft.com/office/powerpoint/2010/main" val="2201283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第一节、进程概述</a:t>
            </a:r>
          </a:p>
        </p:txBody>
      </p:sp>
    </p:spTree>
    <p:extLst>
      <p:ext uri="{BB962C8B-B14F-4D97-AF65-F5344CB8AC3E}">
        <p14:creationId xmlns:p14="http://schemas.microsoft.com/office/powerpoint/2010/main" val="484827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第四节、系统资源监控</a:t>
            </a:r>
          </a:p>
        </p:txBody>
      </p:sp>
      <p:sp>
        <p:nvSpPr>
          <p:cNvPr id="3" name="内容占位符 2"/>
          <p:cNvSpPr>
            <a:spLocks noGrp="1"/>
          </p:cNvSpPr>
          <p:nvPr>
            <p:ph sz="quarter" idx="10"/>
          </p:nvPr>
        </p:nvSpPr>
        <p:spPr>
          <a:xfrm>
            <a:off x="467545" y="1052736"/>
            <a:ext cx="8064896" cy="3490186"/>
          </a:xfrm>
        </p:spPr>
        <p:txBody>
          <a:bodyPr/>
          <a:lstStyle/>
          <a:p>
            <a:pPr>
              <a:buFont typeface="Wingdings" panose="05000000000000000000" pitchFamily="2" charset="2"/>
              <a:buChar char="l"/>
            </a:pPr>
            <a:r>
              <a:rPr lang="en-US" altLang="zh-CN" dirty="0"/>
              <a:t>free :</a:t>
            </a:r>
            <a:r>
              <a:rPr lang="zh-CN" altLang="en-US" dirty="0"/>
              <a:t>观察内存使用情况</a:t>
            </a:r>
          </a:p>
          <a:p>
            <a:r>
              <a:rPr lang="en-US" altLang="zh-CN" dirty="0"/>
              <a:t>[</a:t>
            </a:r>
            <a:r>
              <a:rPr lang="en-US" altLang="zh-CN" dirty="0" err="1"/>
              <a:t>root@tedu</a:t>
            </a:r>
            <a:r>
              <a:rPr lang="en-US" altLang="zh-CN" dirty="0"/>
              <a:t> ~]# free [-b|-k|-m|-g] [-t] </a:t>
            </a:r>
            <a:endParaRPr lang="zh-CN" altLang="en-US" dirty="0"/>
          </a:p>
          <a:p>
            <a:r>
              <a:rPr lang="zh-CN" altLang="en-US" dirty="0"/>
              <a:t>选项与参数</a:t>
            </a:r>
            <a:r>
              <a:rPr lang="en-US" altLang="zh-CN" dirty="0"/>
              <a:t>: </a:t>
            </a:r>
            <a:endParaRPr lang="zh-CN" altLang="en-US" dirty="0"/>
          </a:p>
          <a:p>
            <a:r>
              <a:rPr lang="en-US" altLang="zh-CN" dirty="0"/>
              <a:t>-b :</a:t>
            </a:r>
            <a:r>
              <a:rPr lang="zh-CN" altLang="en-US" dirty="0"/>
              <a:t>直接输入 </a:t>
            </a:r>
            <a:r>
              <a:rPr lang="en-US" altLang="zh-CN" dirty="0"/>
              <a:t>free </a:t>
            </a:r>
            <a:r>
              <a:rPr lang="zh-CN" altLang="en-US" dirty="0"/>
              <a:t>时</a:t>
            </a:r>
            <a:r>
              <a:rPr lang="en-US" altLang="zh-CN" dirty="0"/>
              <a:t>,</a:t>
            </a:r>
            <a:r>
              <a:rPr lang="zh-CN" altLang="en-US" dirty="0"/>
              <a:t>显示的单位是 </a:t>
            </a:r>
            <a:r>
              <a:rPr lang="en-US" altLang="zh-CN" dirty="0"/>
              <a:t>bytes,</a:t>
            </a:r>
            <a:r>
              <a:rPr lang="zh-CN" altLang="en-US" dirty="0"/>
              <a:t>我们可以使用 </a:t>
            </a:r>
            <a:r>
              <a:rPr lang="en-US" altLang="zh-CN" dirty="0"/>
              <a:t>b(bytes), m(Mbytes)</a:t>
            </a:r>
            <a:r>
              <a:rPr lang="zh-CN" altLang="en-US" dirty="0"/>
              <a:t>，</a:t>
            </a:r>
            <a:r>
              <a:rPr lang="en-US" altLang="zh-CN" dirty="0"/>
              <a:t>k(Kbytes), </a:t>
            </a:r>
            <a:r>
              <a:rPr lang="zh-CN" altLang="en-US" dirty="0"/>
              <a:t>及 </a:t>
            </a:r>
            <a:r>
              <a:rPr lang="en-US" altLang="zh-CN" dirty="0"/>
              <a:t>g(</a:t>
            </a:r>
            <a:r>
              <a:rPr lang="en-US" altLang="zh-CN" dirty="0" err="1"/>
              <a:t>Gbytes</a:t>
            </a:r>
            <a:r>
              <a:rPr lang="en-US" altLang="zh-CN" dirty="0"/>
              <a:t>) </a:t>
            </a:r>
            <a:r>
              <a:rPr lang="zh-CN" altLang="en-US" dirty="0"/>
              <a:t>来定义显示单位 </a:t>
            </a:r>
          </a:p>
          <a:p>
            <a:r>
              <a:rPr lang="en-US" altLang="zh-CN" dirty="0"/>
              <a:t>-t :</a:t>
            </a:r>
            <a:r>
              <a:rPr lang="zh-CN" altLang="en-US" dirty="0"/>
              <a:t>在输出的最终结果时</a:t>
            </a:r>
            <a:r>
              <a:rPr lang="en-US" altLang="zh-CN" dirty="0"/>
              <a:t>,</a:t>
            </a:r>
            <a:r>
              <a:rPr lang="zh-CN" altLang="en-US" dirty="0"/>
              <a:t>显示物理内存与 </a:t>
            </a:r>
            <a:r>
              <a:rPr lang="en-US" altLang="zh-CN" dirty="0"/>
              <a:t>swap </a:t>
            </a:r>
            <a:r>
              <a:rPr lang="zh-CN" altLang="en-US" dirty="0"/>
              <a:t>的总量。</a:t>
            </a:r>
          </a:p>
        </p:txBody>
      </p:sp>
    </p:spTree>
    <p:extLst>
      <p:ext uri="{BB962C8B-B14F-4D97-AF65-F5344CB8AC3E}">
        <p14:creationId xmlns:p14="http://schemas.microsoft.com/office/powerpoint/2010/main" val="3605092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第四节、系统资源监控</a:t>
            </a:r>
          </a:p>
        </p:txBody>
      </p:sp>
      <p:sp>
        <p:nvSpPr>
          <p:cNvPr id="3" name="内容占位符 2"/>
          <p:cNvSpPr>
            <a:spLocks noGrp="1"/>
          </p:cNvSpPr>
          <p:nvPr>
            <p:ph sz="quarter" idx="10"/>
          </p:nvPr>
        </p:nvSpPr>
        <p:spPr>
          <a:xfrm>
            <a:off x="467545" y="1052736"/>
            <a:ext cx="8064896" cy="3508653"/>
          </a:xfrm>
        </p:spPr>
        <p:txBody>
          <a:bodyPr/>
          <a:lstStyle/>
          <a:p>
            <a:pPr>
              <a:buFont typeface="Wingdings" panose="05000000000000000000" pitchFamily="2" charset="2"/>
              <a:buChar char="l"/>
            </a:pPr>
            <a:r>
              <a:rPr lang="zh-CN" altLang="en-US" dirty="0"/>
              <a:t>显示目前系统的内存容量</a:t>
            </a:r>
          </a:p>
          <a:p>
            <a:pPr marL="0" indent="0">
              <a:buNone/>
            </a:pPr>
            <a:r>
              <a:rPr lang="en-US" altLang="zh-CN" sz="1800" dirty="0"/>
              <a:t>[</a:t>
            </a:r>
            <a:r>
              <a:rPr lang="en-US" altLang="zh-CN" sz="1800" dirty="0" err="1"/>
              <a:t>root@tedu</a:t>
            </a:r>
            <a:r>
              <a:rPr lang="en-US" altLang="zh-CN" sz="1800" dirty="0"/>
              <a:t> ~]# free</a:t>
            </a:r>
          </a:p>
          <a:p>
            <a:pPr marL="0" indent="0">
              <a:buNone/>
            </a:pPr>
            <a:r>
              <a:rPr lang="en-US" altLang="zh-CN" sz="1800" dirty="0"/>
              <a:t>                  total       used       free     shared    buffers     cached</a:t>
            </a:r>
          </a:p>
          <a:p>
            <a:pPr marL="0" indent="0">
              <a:buNone/>
            </a:pPr>
            <a:r>
              <a:rPr lang="en-US" altLang="zh-CN" sz="1800" dirty="0" err="1"/>
              <a:t>Mem</a:t>
            </a:r>
            <a:r>
              <a:rPr lang="en-US" altLang="zh-CN" sz="1800" dirty="0"/>
              <a:t>: 1012352     318528     693824          0      23592     113208</a:t>
            </a:r>
          </a:p>
          <a:p>
            <a:pPr marL="0" indent="0">
              <a:buNone/>
            </a:pPr>
            <a:r>
              <a:rPr lang="en-US" altLang="zh-CN" sz="1800" dirty="0"/>
              <a:t>-/+ buffers/cache: 181728    830624</a:t>
            </a:r>
          </a:p>
          <a:p>
            <a:pPr marL="0" indent="0">
              <a:buNone/>
            </a:pPr>
            <a:r>
              <a:rPr lang="en-US" altLang="zh-CN" sz="1800" dirty="0"/>
              <a:t>Swap:  2031608          0         2031608</a:t>
            </a:r>
          </a:p>
          <a:p>
            <a:pPr marL="0" indent="0">
              <a:buNone/>
            </a:pPr>
            <a:r>
              <a:rPr lang="zh-CN" altLang="en-US" dirty="0"/>
              <a:t> </a:t>
            </a:r>
          </a:p>
          <a:p>
            <a:endParaRPr lang="zh-CN" altLang="en-US" dirty="0"/>
          </a:p>
        </p:txBody>
      </p:sp>
    </p:spTree>
    <p:extLst>
      <p:ext uri="{BB962C8B-B14F-4D97-AF65-F5344CB8AC3E}">
        <p14:creationId xmlns:p14="http://schemas.microsoft.com/office/powerpoint/2010/main" val="32066615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第四节、系统资源监控</a:t>
            </a:r>
          </a:p>
        </p:txBody>
      </p:sp>
      <p:sp>
        <p:nvSpPr>
          <p:cNvPr id="3" name="内容占位符 2"/>
          <p:cNvSpPr>
            <a:spLocks noGrp="1"/>
          </p:cNvSpPr>
          <p:nvPr>
            <p:ph sz="quarter" idx="10"/>
          </p:nvPr>
        </p:nvSpPr>
        <p:spPr>
          <a:xfrm>
            <a:off x="467545" y="1052736"/>
            <a:ext cx="8064896" cy="5115246"/>
          </a:xfrm>
        </p:spPr>
        <p:txBody>
          <a:bodyPr/>
          <a:lstStyle/>
          <a:p>
            <a:pPr>
              <a:buFont typeface="Wingdings" panose="05000000000000000000" pitchFamily="2" charset="2"/>
              <a:buChar char="l"/>
            </a:pPr>
            <a:r>
              <a:rPr lang="en-US" altLang="zh-CN" dirty="0"/>
              <a:t>free</a:t>
            </a:r>
            <a:r>
              <a:rPr lang="zh-CN" altLang="en-US" dirty="0"/>
              <a:t>命令显示选项解析 </a:t>
            </a:r>
            <a:r>
              <a:rPr lang="en-US" altLang="zh-CN" dirty="0"/>
              <a:t> </a:t>
            </a:r>
          </a:p>
          <a:p>
            <a:pPr>
              <a:buFont typeface="Wingdings" panose="05000000000000000000" pitchFamily="2" charset="2"/>
              <a:buChar char="Ø"/>
            </a:pPr>
            <a:r>
              <a:rPr lang="en-US" altLang="zh-CN" dirty="0"/>
              <a:t>Mem</a:t>
            </a:r>
            <a:r>
              <a:rPr lang="zh-CN" altLang="en-US" dirty="0"/>
              <a:t>一行显示的是物理内存的量 </a:t>
            </a:r>
          </a:p>
          <a:p>
            <a:pPr>
              <a:buFont typeface="Wingdings" panose="05000000000000000000" pitchFamily="2" charset="2"/>
              <a:buChar char="Ø"/>
            </a:pPr>
            <a:r>
              <a:rPr lang="en-US" altLang="zh-CN" dirty="0"/>
              <a:t>Swap</a:t>
            </a:r>
            <a:r>
              <a:rPr lang="zh-CN" altLang="en-US" dirty="0"/>
              <a:t>，虚拟内存的量 </a:t>
            </a:r>
          </a:p>
          <a:p>
            <a:pPr>
              <a:buFont typeface="Wingdings" panose="05000000000000000000" pitchFamily="2" charset="2"/>
              <a:buChar char="Ø"/>
            </a:pPr>
            <a:r>
              <a:rPr lang="en-US" altLang="zh-CN" dirty="0"/>
              <a:t>total</a:t>
            </a:r>
            <a:r>
              <a:rPr lang="zh-CN" altLang="en-US" dirty="0"/>
              <a:t>是总量</a:t>
            </a:r>
            <a:r>
              <a:rPr lang="en-US" altLang="zh-CN" dirty="0"/>
              <a:t>,used</a:t>
            </a:r>
            <a:r>
              <a:rPr lang="zh-CN" altLang="en-US" dirty="0"/>
              <a:t>是已被使用的量</a:t>
            </a:r>
            <a:r>
              <a:rPr lang="en-US" altLang="zh-CN" dirty="0"/>
              <a:t>,free</a:t>
            </a:r>
            <a:r>
              <a:rPr lang="zh-CN" altLang="en-US" dirty="0"/>
              <a:t>则是剩余可用的量 </a:t>
            </a:r>
          </a:p>
          <a:p>
            <a:pPr>
              <a:buFont typeface="Wingdings" panose="05000000000000000000" pitchFamily="2" charset="2"/>
              <a:buChar char="Ø"/>
            </a:pPr>
            <a:r>
              <a:rPr lang="en-US" altLang="zh-CN" dirty="0"/>
              <a:t>shared</a:t>
            </a:r>
            <a:r>
              <a:rPr lang="zh-CN" altLang="en-US" dirty="0"/>
              <a:t>，共享内存 </a:t>
            </a:r>
          </a:p>
          <a:p>
            <a:pPr>
              <a:buFont typeface="Wingdings" panose="05000000000000000000" pitchFamily="2" charset="2"/>
              <a:buChar char="Ø"/>
            </a:pPr>
            <a:r>
              <a:rPr lang="en-US" altLang="zh-CN" dirty="0"/>
              <a:t>buffers</a:t>
            </a:r>
            <a:r>
              <a:rPr lang="zh-CN" altLang="en-US" dirty="0"/>
              <a:t>，将写磁盘的内容 </a:t>
            </a:r>
          </a:p>
          <a:p>
            <a:pPr>
              <a:buFont typeface="Wingdings" panose="05000000000000000000" pitchFamily="2" charset="2"/>
              <a:buChar char="Ø"/>
            </a:pPr>
            <a:r>
              <a:rPr lang="en-US" altLang="zh-CN" dirty="0"/>
              <a:t>cached</a:t>
            </a:r>
            <a:r>
              <a:rPr lang="zh-CN" altLang="en-US" dirty="0"/>
              <a:t>，已写磁盘或者已从磁盘读出的内容  。</a:t>
            </a:r>
            <a:endParaRPr lang="en-US" altLang="zh-CN" dirty="0"/>
          </a:p>
          <a:p>
            <a:pPr marL="0" indent="0">
              <a:buNone/>
            </a:pPr>
            <a:r>
              <a:rPr lang="zh-CN" altLang="en-US" dirty="0"/>
              <a:t> </a:t>
            </a:r>
          </a:p>
          <a:p>
            <a:endParaRPr lang="zh-CN" altLang="en-US" dirty="0"/>
          </a:p>
        </p:txBody>
      </p:sp>
    </p:spTree>
    <p:extLst>
      <p:ext uri="{BB962C8B-B14F-4D97-AF65-F5344CB8AC3E}">
        <p14:creationId xmlns:p14="http://schemas.microsoft.com/office/powerpoint/2010/main" val="40825673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第四节、系统资源监控</a:t>
            </a:r>
          </a:p>
        </p:txBody>
      </p:sp>
      <p:sp>
        <p:nvSpPr>
          <p:cNvPr id="3" name="内容占位符 2"/>
          <p:cNvSpPr>
            <a:spLocks noGrp="1"/>
          </p:cNvSpPr>
          <p:nvPr>
            <p:ph sz="quarter" idx="10"/>
          </p:nvPr>
        </p:nvSpPr>
        <p:spPr>
          <a:xfrm>
            <a:off x="467545" y="1052736"/>
            <a:ext cx="8064896" cy="5318379"/>
          </a:xfrm>
        </p:spPr>
        <p:txBody>
          <a:bodyPr/>
          <a:lstStyle/>
          <a:p>
            <a:pPr>
              <a:buFont typeface="Wingdings" panose="05000000000000000000" pitchFamily="2" charset="2"/>
              <a:buChar char="l"/>
            </a:pPr>
            <a:r>
              <a:rPr lang="en-US" altLang="zh-CN" dirty="0" err="1"/>
              <a:t>uname</a:t>
            </a:r>
            <a:r>
              <a:rPr lang="en-US" altLang="zh-CN" dirty="0"/>
              <a:t>:</a:t>
            </a:r>
            <a:r>
              <a:rPr lang="zh-CN" altLang="en-US" dirty="0"/>
              <a:t>查阅系统与核心相关信息</a:t>
            </a:r>
          </a:p>
          <a:p>
            <a:pPr>
              <a:buFont typeface="Wingdings" panose="05000000000000000000" pitchFamily="2" charset="2"/>
              <a:buChar char="l"/>
            </a:pPr>
            <a:r>
              <a:rPr lang="en-US" altLang="zh-CN" dirty="0" err="1"/>
              <a:t>uname</a:t>
            </a:r>
            <a:r>
              <a:rPr lang="en-US" altLang="zh-CN" dirty="0"/>
              <a:t> [-</a:t>
            </a:r>
            <a:r>
              <a:rPr lang="en-US" altLang="zh-CN" dirty="0" err="1"/>
              <a:t>asrmpi</a:t>
            </a:r>
            <a:r>
              <a:rPr lang="en-US" altLang="zh-CN" dirty="0"/>
              <a:t>] </a:t>
            </a:r>
          </a:p>
          <a:p>
            <a:pPr>
              <a:buFont typeface="Wingdings" panose="05000000000000000000" pitchFamily="2" charset="2"/>
              <a:buChar char="l"/>
            </a:pPr>
            <a:r>
              <a:rPr lang="zh-CN" altLang="en-US" dirty="0"/>
              <a:t>选项与参数</a:t>
            </a:r>
            <a:r>
              <a:rPr lang="en-US" altLang="zh-CN" dirty="0"/>
              <a:t>: </a:t>
            </a:r>
          </a:p>
          <a:p>
            <a:pPr>
              <a:buFont typeface="Wingdings" panose="05000000000000000000" pitchFamily="2" charset="2"/>
              <a:buChar char="Ø"/>
            </a:pPr>
            <a:r>
              <a:rPr lang="en-US" altLang="zh-CN" sz="1800" b="1" dirty="0"/>
              <a:t>-a :</a:t>
            </a:r>
            <a:r>
              <a:rPr lang="zh-CN" altLang="en-US" sz="1800" dirty="0"/>
              <a:t>所有系统相关的信息</a:t>
            </a:r>
            <a:r>
              <a:rPr lang="en-US" altLang="zh-CN" sz="1800" dirty="0"/>
              <a:t>,</a:t>
            </a:r>
            <a:r>
              <a:rPr lang="zh-CN" altLang="en-US" sz="1800" dirty="0"/>
              <a:t>包括以下的数据都会被列出来</a:t>
            </a:r>
            <a:r>
              <a:rPr lang="en-US" altLang="zh-CN" sz="1800" dirty="0"/>
              <a:t>; </a:t>
            </a:r>
          </a:p>
          <a:p>
            <a:pPr>
              <a:buFont typeface="Wingdings" panose="05000000000000000000" pitchFamily="2" charset="2"/>
              <a:buChar char="Ø"/>
            </a:pPr>
            <a:r>
              <a:rPr lang="en-US" altLang="zh-CN" sz="1800" dirty="0"/>
              <a:t>-s :</a:t>
            </a:r>
            <a:r>
              <a:rPr lang="zh-CN" altLang="en-US" sz="1800" dirty="0"/>
              <a:t>系统内核名称 </a:t>
            </a:r>
          </a:p>
          <a:p>
            <a:pPr>
              <a:buFont typeface="Wingdings" panose="05000000000000000000" pitchFamily="2" charset="2"/>
              <a:buChar char="Ø"/>
            </a:pPr>
            <a:r>
              <a:rPr lang="en-US" altLang="zh-CN" sz="1800" dirty="0"/>
              <a:t>-r :</a:t>
            </a:r>
            <a:r>
              <a:rPr lang="zh-CN" altLang="en-US" sz="1800" dirty="0"/>
              <a:t>内核版本 </a:t>
            </a:r>
          </a:p>
          <a:p>
            <a:pPr>
              <a:buFont typeface="Wingdings" panose="05000000000000000000" pitchFamily="2" charset="2"/>
              <a:buChar char="Ø"/>
            </a:pPr>
            <a:r>
              <a:rPr lang="en-US" altLang="zh-CN" sz="1800" dirty="0"/>
              <a:t>-m :</a:t>
            </a:r>
            <a:r>
              <a:rPr lang="zh-CN" altLang="en-US" sz="1800" dirty="0"/>
              <a:t>本系统的硬件名称</a:t>
            </a:r>
            <a:r>
              <a:rPr lang="en-US" altLang="zh-CN" sz="1800" dirty="0"/>
              <a:t>,</a:t>
            </a:r>
            <a:r>
              <a:rPr lang="zh-CN" altLang="en-US" sz="1800" dirty="0"/>
              <a:t>例如 </a:t>
            </a:r>
            <a:r>
              <a:rPr lang="en-US" altLang="zh-CN" sz="1800" dirty="0"/>
              <a:t>i686</a:t>
            </a:r>
            <a:r>
              <a:rPr lang="zh-CN" altLang="en-US" sz="1800" dirty="0"/>
              <a:t>或</a:t>
            </a:r>
            <a:r>
              <a:rPr lang="en-US" altLang="zh-CN" sz="1800" dirty="0"/>
              <a:t>x86_64 </a:t>
            </a:r>
            <a:r>
              <a:rPr lang="zh-CN" altLang="en-US" sz="1800" dirty="0"/>
              <a:t>等</a:t>
            </a:r>
            <a:r>
              <a:rPr lang="en-US" altLang="zh-CN" sz="1800" dirty="0"/>
              <a:t>; </a:t>
            </a:r>
          </a:p>
          <a:p>
            <a:pPr>
              <a:buFont typeface="Wingdings" panose="05000000000000000000" pitchFamily="2" charset="2"/>
              <a:buChar char="Ø"/>
            </a:pPr>
            <a:r>
              <a:rPr lang="en-US" altLang="zh-CN" sz="1800" dirty="0"/>
              <a:t>-p :CPU </a:t>
            </a:r>
            <a:r>
              <a:rPr lang="zh-CN" altLang="en-US" sz="1800" dirty="0"/>
              <a:t>的类型</a:t>
            </a:r>
            <a:r>
              <a:rPr lang="en-US" altLang="zh-CN" sz="1800" dirty="0"/>
              <a:t>,</a:t>
            </a:r>
            <a:r>
              <a:rPr lang="zh-CN" altLang="en-US" sz="1800" dirty="0"/>
              <a:t>与 </a:t>
            </a:r>
            <a:r>
              <a:rPr lang="en-US" altLang="zh-CN" sz="1800" dirty="0"/>
              <a:t>-m </a:t>
            </a:r>
            <a:r>
              <a:rPr lang="zh-CN" altLang="en-US" sz="1800" dirty="0"/>
              <a:t>类似</a:t>
            </a:r>
            <a:r>
              <a:rPr lang="en-US" altLang="zh-CN" sz="1800" dirty="0"/>
              <a:t>,</a:t>
            </a:r>
            <a:r>
              <a:rPr lang="zh-CN" altLang="en-US" sz="1800" dirty="0"/>
              <a:t>是显示的是</a:t>
            </a:r>
            <a:r>
              <a:rPr lang="en-US" altLang="zh-CN" sz="1800" dirty="0"/>
              <a:t>CPU</a:t>
            </a:r>
            <a:r>
              <a:rPr lang="zh-CN" altLang="en-US" sz="1800" dirty="0"/>
              <a:t>的类型</a:t>
            </a:r>
            <a:r>
              <a:rPr lang="en-US" altLang="zh-CN" sz="1800" dirty="0"/>
              <a:t>; </a:t>
            </a:r>
          </a:p>
          <a:p>
            <a:pPr>
              <a:buFont typeface="Wingdings" panose="05000000000000000000" pitchFamily="2" charset="2"/>
              <a:buChar char="Ø"/>
            </a:pPr>
            <a:r>
              <a:rPr lang="en-US" altLang="zh-CN" sz="1800" dirty="0"/>
              <a:t>-</a:t>
            </a:r>
            <a:r>
              <a:rPr lang="en-US" altLang="zh-CN" sz="1800" dirty="0" err="1"/>
              <a:t>i</a:t>
            </a:r>
            <a:r>
              <a:rPr lang="en-US" altLang="zh-CN" sz="1800" dirty="0"/>
              <a:t> :</a:t>
            </a:r>
            <a:r>
              <a:rPr lang="zh-CN" altLang="en-US" sz="1800" dirty="0"/>
              <a:t>硬件的平台</a:t>
            </a:r>
            <a:r>
              <a:rPr lang="en-US" altLang="zh-CN" sz="1800" dirty="0"/>
              <a:t>(ix86); </a:t>
            </a:r>
            <a:r>
              <a:rPr lang="zh-CN" altLang="en-US" sz="1800" dirty="0"/>
              <a:t>。</a:t>
            </a:r>
            <a:endParaRPr lang="en-US" altLang="zh-CN" sz="1800" dirty="0"/>
          </a:p>
          <a:p>
            <a:pPr>
              <a:buFont typeface="Wingdings" panose="05000000000000000000" pitchFamily="2" charset="2"/>
              <a:buChar char="Ø"/>
            </a:pPr>
            <a:r>
              <a:rPr lang="zh-CN" altLang="en-US" sz="1800" dirty="0"/>
              <a:t>面试会问</a:t>
            </a:r>
            <a:endParaRPr lang="en-US" altLang="zh-CN" sz="1800" dirty="0"/>
          </a:p>
          <a:p>
            <a:pPr marL="0" indent="0">
              <a:buNone/>
            </a:pPr>
            <a:r>
              <a:rPr lang="zh-CN" altLang="en-US" dirty="0"/>
              <a:t> </a:t>
            </a:r>
          </a:p>
          <a:p>
            <a:endParaRPr lang="zh-CN" altLang="en-US" dirty="0"/>
          </a:p>
        </p:txBody>
      </p:sp>
    </p:spTree>
    <p:extLst>
      <p:ext uri="{BB962C8B-B14F-4D97-AF65-F5344CB8AC3E}">
        <p14:creationId xmlns:p14="http://schemas.microsoft.com/office/powerpoint/2010/main" val="364068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第四节、系统资源监控</a:t>
            </a:r>
          </a:p>
        </p:txBody>
      </p:sp>
      <p:sp>
        <p:nvSpPr>
          <p:cNvPr id="3" name="内容占位符 2"/>
          <p:cNvSpPr>
            <a:spLocks noGrp="1"/>
          </p:cNvSpPr>
          <p:nvPr>
            <p:ph sz="quarter" idx="10"/>
          </p:nvPr>
        </p:nvSpPr>
        <p:spPr>
          <a:xfrm>
            <a:off x="467545" y="1052736"/>
            <a:ext cx="8064896" cy="5139869"/>
          </a:xfrm>
        </p:spPr>
        <p:txBody>
          <a:bodyPr/>
          <a:lstStyle/>
          <a:p>
            <a:pPr>
              <a:buFont typeface="Wingdings" panose="05000000000000000000" pitchFamily="2" charset="2"/>
              <a:buChar char="l"/>
            </a:pPr>
            <a:r>
              <a:rPr lang="zh-CN" altLang="en-US" dirty="0"/>
              <a:t>输出系统的基本信息 </a:t>
            </a:r>
          </a:p>
          <a:p>
            <a:pPr marL="0" indent="0">
              <a:buNone/>
            </a:pPr>
            <a:r>
              <a:rPr lang="en-US" altLang="zh-CN" sz="2000" dirty="0"/>
              <a:t>[</a:t>
            </a:r>
            <a:r>
              <a:rPr lang="en-US" altLang="zh-CN" sz="2000" dirty="0" err="1"/>
              <a:t>root@tedu</a:t>
            </a:r>
            <a:r>
              <a:rPr lang="en-US" altLang="zh-CN" sz="2000" dirty="0"/>
              <a:t> ~]# </a:t>
            </a:r>
            <a:r>
              <a:rPr lang="en-US" altLang="zh-CN" sz="2000" dirty="0" err="1"/>
              <a:t>uname</a:t>
            </a:r>
            <a:r>
              <a:rPr lang="en-US" altLang="zh-CN" sz="2000" dirty="0"/>
              <a:t> -a</a:t>
            </a:r>
          </a:p>
          <a:p>
            <a:pPr marL="0" indent="0">
              <a:buNone/>
            </a:pPr>
            <a:r>
              <a:rPr lang="en-US" altLang="zh-CN" sz="2000" dirty="0"/>
              <a:t>Linux </a:t>
            </a:r>
            <a:r>
              <a:rPr lang="en-US" altLang="zh-CN" sz="2000" dirty="0" err="1"/>
              <a:t>tedu</a:t>
            </a:r>
            <a:r>
              <a:rPr lang="en-US" altLang="zh-CN" sz="2000" dirty="0"/>
              <a:t> 2.6.32-431.el6.x86_64 #1 SMP Fri Nov 22 03:15:09 UTC 2013 x86_64 </a:t>
            </a:r>
            <a:r>
              <a:rPr lang="en-US" altLang="zh-CN" sz="2000" dirty="0" err="1"/>
              <a:t>x86_64</a:t>
            </a:r>
            <a:r>
              <a:rPr lang="en-US" altLang="zh-CN" sz="2000" dirty="0"/>
              <a:t> </a:t>
            </a:r>
            <a:r>
              <a:rPr lang="en-US" altLang="zh-CN" sz="2000" dirty="0" err="1"/>
              <a:t>x86_64</a:t>
            </a:r>
            <a:r>
              <a:rPr lang="en-US" altLang="zh-CN" sz="2000" dirty="0"/>
              <a:t> GNU/Linux</a:t>
            </a:r>
          </a:p>
          <a:p>
            <a:pPr lvl="0">
              <a:buFont typeface="Wingdings" panose="05000000000000000000" pitchFamily="2" charset="2"/>
              <a:buChar char="l"/>
            </a:pPr>
            <a:r>
              <a:rPr lang="en-US" altLang="zh-CN" dirty="0"/>
              <a:t>uptime:</a:t>
            </a:r>
            <a:r>
              <a:rPr lang="zh-CN" altLang="en-US" dirty="0"/>
              <a:t>观察系统启动时间与工作负载</a:t>
            </a:r>
            <a:endParaRPr lang="zh-CN" altLang="en-US" dirty="0">
              <a:solidFill>
                <a:prstClr val="white"/>
              </a:solidFill>
            </a:endParaRPr>
          </a:p>
          <a:p>
            <a:pPr marL="0" indent="0">
              <a:buNone/>
            </a:pPr>
            <a:r>
              <a:rPr lang="en-US" altLang="zh-CN" sz="2000" dirty="0"/>
              <a:t>[</a:t>
            </a:r>
            <a:r>
              <a:rPr lang="en-US" altLang="zh-CN" sz="2000" dirty="0" err="1"/>
              <a:t>root@tedu</a:t>
            </a:r>
            <a:r>
              <a:rPr lang="en-US" altLang="zh-CN" sz="2000" dirty="0"/>
              <a:t> ~]# uptime</a:t>
            </a:r>
          </a:p>
          <a:p>
            <a:pPr marL="0" indent="0">
              <a:buNone/>
            </a:pPr>
            <a:r>
              <a:rPr lang="en-US" altLang="zh-CN" sz="2000" dirty="0"/>
              <a:t> 08:05:08 up  3:10,  2 users,  load average: 0.00, 0.00, 0.00</a:t>
            </a:r>
          </a:p>
          <a:p>
            <a:pPr>
              <a:buFont typeface="Wingdings" panose="05000000000000000000" pitchFamily="2" charset="2"/>
              <a:buChar char="Ø"/>
            </a:pPr>
            <a:r>
              <a:rPr lang="zh-CN" altLang="en-US" dirty="0"/>
              <a:t>显示目前系统当前时间、已经开机多长的时间</a:t>
            </a:r>
            <a:r>
              <a:rPr lang="en-US" altLang="zh-CN" dirty="0"/>
              <a:t>,</a:t>
            </a:r>
            <a:r>
              <a:rPr lang="zh-CN" altLang="en-US" dirty="0"/>
              <a:t>用户数、以及 </a:t>
            </a:r>
            <a:r>
              <a:rPr lang="en-US" altLang="zh-CN" dirty="0"/>
              <a:t>1, 5, 15 </a:t>
            </a:r>
            <a:r>
              <a:rPr lang="zh-CN" altLang="en-US" dirty="0"/>
              <a:t>分钟的平均负载。</a:t>
            </a:r>
            <a:endParaRPr lang="en-US" altLang="zh-CN" dirty="0"/>
          </a:p>
          <a:p>
            <a:pPr marL="0" indent="0">
              <a:buNone/>
            </a:pPr>
            <a:r>
              <a:rPr lang="zh-CN" altLang="en-US" dirty="0"/>
              <a:t> </a:t>
            </a:r>
          </a:p>
          <a:p>
            <a:endParaRPr lang="zh-CN" altLang="en-US" dirty="0"/>
          </a:p>
        </p:txBody>
      </p:sp>
    </p:spTree>
    <p:extLst>
      <p:ext uri="{BB962C8B-B14F-4D97-AF65-F5344CB8AC3E}">
        <p14:creationId xmlns:p14="http://schemas.microsoft.com/office/powerpoint/2010/main" val="38812621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第四节、系统资源监控</a:t>
            </a:r>
          </a:p>
        </p:txBody>
      </p:sp>
      <p:sp>
        <p:nvSpPr>
          <p:cNvPr id="3" name="内容占位符 2"/>
          <p:cNvSpPr>
            <a:spLocks noGrp="1"/>
          </p:cNvSpPr>
          <p:nvPr>
            <p:ph sz="quarter" idx="10"/>
          </p:nvPr>
        </p:nvSpPr>
        <p:spPr>
          <a:xfrm>
            <a:off x="467545" y="1052736"/>
            <a:ext cx="8064896" cy="5410071"/>
          </a:xfrm>
        </p:spPr>
        <p:txBody>
          <a:bodyPr/>
          <a:lstStyle/>
          <a:p>
            <a:pPr>
              <a:buFont typeface="Wingdings" panose="05000000000000000000" pitchFamily="2" charset="2"/>
              <a:buChar char="l"/>
            </a:pPr>
            <a:r>
              <a:rPr lang="en-US" altLang="zh-CN" dirty="0"/>
              <a:t> netstat :</a:t>
            </a:r>
            <a:r>
              <a:rPr lang="zh-CN" altLang="en-US" dirty="0"/>
              <a:t>网络</a:t>
            </a:r>
            <a:r>
              <a:rPr lang="en-US" altLang="zh-CN" dirty="0"/>
              <a:t>(network)</a:t>
            </a:r>
            <a:r>
              <a:rPr lang="zh-CN" altLang="en-US" dirty="0"/>
              <a:t>监控（</a:t>
            </a:r>
            <a:r>
              <a:rPr lang="en-US" altLang="zh-CN" dirty="0"/>
              <a:t>netstat -[</a:t>
            </a:r>
            <a:r>
              <a:rPr lang="en-US" altLang="zh-CN" dirty="0" err="1"/>
              <a:t>atunlp</a:t>
            </a:r>
            <a:r>
              <a:rPr lang="en-US" altLang="zh-CN" dirty="0"/>
              <a:t>] </a:t>
            </a:r>
            <a:r>
              <a:rPr lang="zh-CN" altLang="en-US" dirty="0"/>
              <a:t>）</a:t>
            </a:r>
            <a:endParaRPr lang="en-US" altLang="zh-CN" dirty="0"/>
          </a:p>
          <a:p>
            <a:pPr>
              <a:buFont typeface="Wingdings" panose="05000000000000000000" pitchFamily="2" charset="2"/>
              <a:buChar char="l"/>
            </a:pPr>
            <a:r>
              <a:rPr lang="zh-CN" altLang="en-US" dirty="0"/>
              <a:t>选项与参数</a:t>
            </a:r>
            <a:r>
              <a:rPr lang="en-US" altLang="zh-CN" dirty="0"/>
              <a:t>:</a:t>
            </a:r>
          </a:p>
          <a:p>
            <a:pPr>
              <a:buFont typeface="Wingdings" panose="05000000000000000000" pitchFamily="2" charset="2"/>
              <a:buChar char="Ø"/>
            </a:pPr>
            <a:r>
              <a:rPr lang="en-US" altLang="zh-CN" sz="1800" dirty="0"/>
              <a:t>-a :</a:t>
            </a:r>
            <a:r>
              <a:rPr lang="zh-CN" altLang="en-US" sz="1800" dirty="0"/>
              <a:t>将目前系统上所有的已经连接、监听、</a:t>
            </a:r>
            <a:r>
              <a:rPr lang="en-US" altLang="zh-CN" sz="1800" dirty="0"/>
              <a:t>Socket</a:t>
            </a:r>
            <a:r>
              <a:rPr lang="zh-CN" altLang="en-US" sz="1800" dirty="0"/>
              <a:t>数据都列出来 </a:t>
            </a:r>
            <a:endParaRPr lang="en-US" altLang="zh-CN" sz="1800" dirty="0"/>
          </a:p>
          <a:p>
            <a:pPr>
              <a:buFont typeface="Wingdings" panose="05000000000000000000" pitchFamily="2" charset="2"/>
              <a:buChar char="Ø"/>
            </a:pPr>
            <a:r>
              <a:rPr lang="zh-CN" altLang="en-US" sz="1800" dirty="0"/>
              <a:t> </a:t>
            </a:r>
            <a:r>
              <a:rPr lang="en-US" altLang="zh-CN" sz="1800" dirty="0"/>
              <a:t>-t :</a:t>
            </a:r>
            <a:r>
              <a:rPr lang="zh-CN" altLang="en-US" sz="1800" dirty="0"/>
              <a:t>列出</a:t>
            </a:r>
            <a:r>
              <a:rPr lang="en-US" altLang="zh-CN" sz="1800" dirty="0" err="1"/>
              <a:t>tcp</a:t>
            </a:r>
            <a:r>
              <a:rPr lang="zh-CN" altLang="en-US" sz="1800" dirty="0"/>
              <a:t>网络包的信息 </a:t>
            </a:r>
          </a:p>
          <a:p>
            <a:pPr>
              <a:buFont typeface="Wingdings" panose="05000000000000000000" pitchFamily="2" charset="2"/>
              <a:buChar char="Ø"/>
            </a:pPr>
            <a:r>
              <a:rPr lang="en-US" altLang="zh-CN" sz="1800" dirty="0"/>
              <a:t>-u :</a:t>
            </a:r>
            <a:r>
              <a:rPr lang="zh-CN" altLang="en-US" sz="1800" dirty="0"/>
              <a:t>列出</a:t>
            </a:r>
            <a:r>
              <a:rPr lang="en-US" altLang="zh-CN" sz="1800" dirty="0" err="1"/>
              <a:t>udp</a:t>
            </a:r>
            <a:r>
              <a:rPr lang="zh-CN" altLang="en-US" sz="1800" dirty="0"/>
              <a:t>网络包的信息 </a:t>
            </a:r>
          </a:p>
          <a:p>
            <a:pPr>
              <a:buFont typeface="Wingdings" panose="05000000000000000000" pitchFamily="2" charset="2"/>
              <a:buChar char="Ø"/>
            </a:pPr>
            <a:r>
              <a:rPr lang="en-US" altLang="zh-CN" sz="1800" dirty="0"/>
              <a:t>-n :</a:t>
            </a:r>
            <a:r>
              <a:rPr lang="zh-CN" altLang="en-US" sz="1800" dirty="0"/>
              <a:t>以端口</a:t>
            </a:r>
            <a:r>
              <a:rPr lang="en-US" altLang="zh-CN" sz="1800" dirty="0"/>
              <a:t>(port number)</a:t>
            </a:r>
            <a:r>
              <a:rPr lang="zh-CN" altLang="en-US" sz="1800" dirty="0"/>
              <a:t>方式来显示（不以程序的服务名称） </a:t>
            </a:r>
            <a:endParaRPr lang="en-US" altLang="zh-CN" sz="1800" dirty="0"/>
          </a:p>
          <a:p>
            <a:pPr>
              <a:buFont typeface="Wingdings" panose="05000000000000000000" pitchFamily="2" charset="2"/>
              <a:buChar char="Ø"/>
            </a:pPr>
            <a:r>
              <a:rPr lang="en-US" altLang="zh-CN" sz="1800" dirty="0"/>
              <a:t>-l :</a:t>
            </a:r>
            <a:r>
              <a:rPr lang="zh-CN" altLang="en-US" sz="1800" dirty="0"/>
              <a:t>列出目前正在监听</a:t>
            </a:r>
            <a:r>
              <a:rPr lang="en-US" altLang="zh-CN" sz="1800" dirty="0"/>
              <a:t>(listen)</a:t>
            </a:r>
            <a:r>
              <a:rPr lang="zh-CN" altLang="en-US" sz="1800" dirty="0"/>
              <a:t>的服务</a:t>
            </a:r>
            <a:r>
              <a:rPr lang="en-US" altLang="zh-CN" sz="1800" dirty="0"/>
              <a:t>; </a:t>
            </a:r>
          </a:p>
          <a:p>
            <a:pPr>
              <a:buFont typeface="Wingdings" panose="05000000000000000000" pitchFamily="2" charset="2"/>
              <a:buChar char="Ø"/>
            </a:pPr>
            <a:r>
              <a:rPr lang="en-US" altLang="zh-CN" sz="1800" dirty="0"/>
              <a:t>-p :</a:t>
            </a:r>
            <a:r>
              <a:rPr lang="zh-CN" altLang="en-US" sz="1800" dirty="0"/>
              <a:t>列出该网络服务的进程</a:t>
            </a:r>
            <a:r>
              <a:rPr lang="en-US" altLang="zh-CN" sz="1800" dirty="0"/>
              <a:t>id</a:t>
            </a:r>
            <a:r>
              <a:rPr lang="zh-CN" altLang="en-US" sz="1800" dirty="0"/>
              <a:t>（</a:t>
            </a:r>
            <a:r>
              <a:rPr lang="en-US" altLang="zh-CN" sz="1800" dirty="0"/>
              <a:t>PID</a:t>
            </a:r>
            <a:r>
              <a:rPr lang="zh-CN" altLang="en-US" sz="1800" dirty="0"/>
              <a:t>）</a:t>
            </a:r>
            <a:endParaRPr lang="en-US" altLang="zh-CN" sz="1800" dirty="0"/>
          </a:p>
          <a:p>
            <a:pPr>
              <a:buFont typeface="Wingdings" panose="05000000000000000000" pitchFamily="2" charset="2"/>
              <a:buChar char="l"/>
            </a:pPr>
            <a:r>
              <a:rPr lang="en-US" altLang="zh-CN" sz="1800" dirty="0" err="1"/>
              <a:t>netstat</a:t>
            </a:r>
            <a:r>
              <a:rPr lang="zh-CN" altLang="en-US" sz="1800" dirty="0"/>
              <a:t>常用的命令</a:t>
            </a:r>
            <a:endParaRPr lang="en-US" altLang="zh-CN" sz="1800" dirty="0"/>
          </a:p>
          <a:p>
            <a:pPr marL="0" indent="0">
              <a:buNone/>
            </a:pPr>
            <a:r>
              <a:rPr lang="en-US" altLang="zh-CN" sz="1800" dirty="0"/>
              <a:t>[</a:t>
            </a:r>
            <a:r>
              <a:rPr lang="en-US" altLang="zh-CN" sz="1800" dirty="0" err="1"/>
              <a:t>root@tedu</a:t>
            </a:r>
            <a:r>
              <a:rPr lang="en-US" altLang="zh-CN" sz="1800" dirty="0"/>
              <a:t> ~]# </a:t>
            </a:r>
            <a:r>
              <a:rPr lang="en-US" altLang="zh-CN" sz="1800" dirty="0" err="1"/>
              <a:t>netstat</a:t>
            </a:r>
            <a:r>
              <a:rPr lang="en-US" altLang="zh-CN" sz="1800" dirty="0"/>
              <a:t> –</a:t>
            </a:r>
            <a:r>
              <a:rPr lang="en-US" altLang="zh-CN" sz="1800" dirty="0" err="1"/>
              <a:t>atp</a:t>
            </a:r>
            <a:r>
              <a:rPr lang="en-US" altLang="zh-CN" sz="1800" dirty="0"/>
              <a:t>  #</a:t>
            </a:r>
            <a:r>
              <a:rPr lang="zh-CN" altLang="en-US" sz="1800" dirty="0"/>
              <a:t>所有</a:t>
            </a:r>
            <a:r>
              <a:rPr lang="en-US" altLang="zh-CN" sz="1800" dirty="0" err="1"/>
              <a:t>tcp</a:t>
            </a:r>
            <a:r>
              <a:rPr lang="zh-CN" altLang="en-US" sz="1800" dirty="0"/>
              <a:t>协议的链接，并输出</a:t>
            </a:r>
            <a:r>
              <a:rPr lang="en-US" altLang="zh-CN" sz="1800" dirty="0" err="1"/>
              <a:t>pid</a:t>
            </a:r>
            <a:r>
              <a:rPr lang="zh-CN" altLang="en-US" sz="1800" dirty="0"/>
              <a:t>号</a:t>
            </a:r>
            <a:endParaRPr lang="en-US" altLang="zh-CN" sz="1800" dirty="0"/>
          </a:p>
          <a:p>
            <a:pPr marL="0" indent="0">
              <a:buNone/>
            </a:pPr>
            <a:r>
              <a:rPr lang="en-US" altLang="zh-CN" sz="1800" dirty="0"/>
              <a:t>[</a:t>
            </a:r>
            <a:r>
              <a:rPr lang="en-US" altLang="zh-CN" sz="1800" dirty="0" err="1"/>
              <a:t>root@tedu</a:t>
            </a:r>
            <a:r>
              <a:rPr lang="en-US" altLang="zh-CN" sz="1800" dirty="0"/>
              <a:t> ~]# </a:t>
            </a:r>
            <a:r>
              <a:rPr lang="en-US" altLang="zh-CN" sz="1800" dirty="0" err="1"/>
              <a:t>netstat</a:t>
            </a:r>
            <a:r>
              <a:rPr lang="en-US" altLang="zh-CN" sz="1800" dirty="0"/>
              <a:t> –</a:t>
            </a:r>
            <a:r>
              <a:rPr lang="en-US" altLang="zh-CN" sz="1800" dirty="0" err="1"/>
              <a:t>antp</a:t>
            </a:r>
            <a:endParaRPr lang="en-US" altLang="zh-CN" sz="1800" dirty="0"/>
          </a:p>
          <a:p>
            <a:pPr marL="0" indent="0">
              <a:buNone/>
            </a:pPr>
            <a:r>
              <a:rPr lang="en-US" altLang="zh-CN" sz="1800" dirty="0"/>
              <a:t>[</a:t>
            </a:r>
            <a:r>
              <a:rPr lang="en-US" altLang="zh-CN" sz="1800" dirty="0" err="1"/>
              <a:t>root@tedu</a:t>
            </a:r>
            <a:r>
              <a:rPr lang="en-US" altLang="zh-CN" sz="1800" dirty="0"/>
              <a:t> ~]# netstat –</a:t>
            </a:r>
            <a:r>
              <a:rPr lang="en-US" altLang="zh-CN" sz="1800" dirty="0" err="1"/>
              <a:t>lntp</a:t>
            </a:r>
            <a:r>
              <a:rPr lang="en-US" altLang="zh-CN" sz="1800" dirty="0"/>
              <a:t> </a:t>
            </a:r>
          </a:p>
          <a:p>
            <a:endParaRPr lang="zh-CN" altLang="en-US" dirty="0"/>
          </a:p>
        </p:txBody>
      </p:sp>
    </p:spTree>
    <p:extLst>
      <p:ext uri="{BB962C8B-B14F-4D97-AF65-F5344CB8AC3E}">
        <p14:creationId xmlns:p14="http://schemas.microsoft.com/office/powerpoint/2010/main" val="40971531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第四节、系统资源监控</a:t>
            </a:r>
          </a:p>
        </p:txBody>
      </p:sp>
      <p:sp>
        <p:nvSpPr>
          <p:cNvPr id="3" name="内容占位符 2"/>
          <p:cNvSpPr>
            <a:spLocks noGrp="1"/>
          </p:cNvSpPr>
          <p:nvPr>
            <p:ph sz="quarter" idx="10"/>
          </p:nvPr>
        </p:nvSpPr>
        <p:spPr>
          <a:xfrm>
            <a:off x="467545" y="1052736"/>
            <a:ext cx="8064896" cy="5450275"/>
          </a:xfrm>
        </p:spPr>
        <p:txBody>
          <a:bodyPr/>
          <a:lstStyle/>
          <a:p>
            <a:pPr>
              <a:buFont typeface="Wingdings" panose="05000000000000000000" pitchFamily="2" charset="2"/>
              <a:buChar char="l"/>
            </a:pPr>
            <a:r>
              <a:rPr lang="en-US" altLang="zh-CN" dirty="0" err="1"/>
              <a:t>netstat</a:t>
            </a:r>
            <a:r>
              <a:rPr lang="zh-CN" altLang="en-US" dirty="0"/>
              <a:t>命令选项显示解析</a:t>
            </a:r>
            <a:endParaRPr lang="en-US" altLang="zh-CN" dirty="0"/>
          </a:p>
          <a:p>
            <a:pPr>
              <a:buFont typeface="Wingdings" panose="05000000000000000000" pitchFamily="2" charset="2"/>
              <a:buChar char="Ø"/>
            </a:pPr>
            <a:r>
              <a:rPr lang="en-US" altLang="zh-CN" sz="2000" dirty="0"/>
              <a:t>Proto :</a:t>
            </a:r>
            <a:r>
              <a:rPr lang="zh-CN" altLang="en-US" sz="2000" dirty="0"/>
              <a:t>网络的封包协议</a:t>
            </a:r>
            <a:r>
              <a:rPr lang="en-US" altLang="zh-CN" sz="2000" dirty="0"/>
              <a:t>,</a:t>
            </a:r>
            <a:r>
              <a:rPr lang="zh-CN" altLang="en-US" sz="2000" dirty="0"/>
              <a:t>主要分为</a:t>
            </a:r>
            <a:r>
              <a:rPr lang="en-US" altLang="zh-CN" sz="2000" dirty="0"/>
              <a:t>TCP</a:t>
            </a:r>
            <a:r>
              <a:rPr lang="zh-CN" altLang="en-US" sz="2000" dirty="0"/>
              <a:t>与</a:t>
            </a:r>
            <a:r>
              <a:rPr lang="en-US" altLang="zh-CN" sz="2000" dirty="0"/>
              <a:t>UDP</a:t>
            </a:r>
            <a:r>
              <a:rPr lang="zh-CN" altLang="en-US" sz="2000" dirty="0"/>
              <a:t>封包</a:t>
            </a:r>
            <a:r>
              <a:rPr lang="en-US" altLang="zh-CN" sz="2000" dirty="0"/>
              <a:t>; </a:t>
            </a:r>
          </a:p>
          <a:p>
            <a:pPr>
              <a:buFont typeface="Wingdings" panose="05000000000000000000" pitchFamily="2" charset="2"/>
              <a:buChar char="Ø"/>
            </a:pPr>
            <a:r>
              <a:rPr lang="en-US" altLang="zh-CN" sz="2000" dirty="0" err="1"/>
              <a:t>Recv</a:t>
            </a:r>
            <a:r>
              <a:rPr lang="en-US" altLang="zh-CN" sz="2000" dirty="0"/>
              <a:t>-Q:</a:t>
            </a:r>
            <a:r>
              <a:rPr lang="zh-CN" altLang="en-US" sz="2000" dirty="0"/>
              <a:t>接收消息缓存区，远端进程发送而来，尚未被当前进程处理 的信息数，单位：字节</a:t>
            </a:r>
            <a:r>
              <a:rPr lang="en-US" altLang="zh-CN" sz="2000" dirty="0"/>
              <a:t>; </a:t>
            </a:r>
          </a:p>
          <a:p>
            <a:pPr>
              <a:buFont typeface="Wingdings" panose="05000000000000000000" pitchFamily="2" charset="2"/>
              <a:buChar char="Ø"/>
            </a:pPr>
            <a:r>
              <a:rPr lang="en-US" altLang="zh-CN" sz="2000" dirty="0"/>
              <a:t>Send-Q:</a:t>
            </a:r>
            <a:r>
              <a:rPr lang="zh-CN" altLang="en-US" sz="2000" dirty="0"/>
              <a:t>发送消息缓存区，向远端进程发送，尚未被其接收的消息数 ，单位：字节</a:t>
            </a:r>
            <a:r>
              <a:rPr lang="en-US" altLang="zh-CN" sz="2000" dirty="0"/>
              <a:t>;     </a:t>
            </a:r>
          </a:p>
          <a:p>
            <a:pPr>
              <a:buFont typeface="Wingdings" panose="05000000000000000000" pitchFamily="2" charset="2"/>
              <a:buChar char="Ø"/>
            </a:pPr>
            <a:r>
              <a:rPr lang="en-US" altLang="zh-CN" sz="2000" dirty="0"/>
              <a:t>Local Address: </a:t>
            </a:r>
            <a:r>
              <a:rPr lang="zh-CN" altLang="en-US" sz="2000" dirty="0"/>
              <a:t>本地地址和端口号（</a:t>
            </a:r>
            <a:r>
              <a:rPr lang="en-US" altLang="zh-CN" sz="2000" dirty="0" err="1"/>
              <a:t>IP:port</a:t>
            </a:r>
            <a:r>
              <a:rPr lang="zh-CN" altLang="en-US" sz="2000" dirty="0"/>
              <a:t>） ； </a:t>
            </a:r>
          </a:p>
          <a:p>
            <a:pPr>
              <a:buFont typeface="Wingdings" panose="05000000000000000000" pitchFamily="2" charset="2"/>
              <a:buChar char="Ø"/>
            </a:pPr>
            <a:r>
              <a:rPr lang="en-US" altLang="zh-CN" sz="2000" dirty="0"/>
              <a:t>Foreign Address:</a:t>
            </a:r>
            <a:r>
              <a:rPr lang="zh-CN" altLang="en-US" sz="2000" dirty="0"/>
              <a:t>本端网络地址（</a:t>
            </a:r>
            <a:r>
              <a:rPr lang="en-US" altLang="zh-CN" sz="2000" dirty="0" err="1"/>
              <a:t>IP:port</a:t>
            </a:r>
            <a:r>
              <a:rPr lang="zh-CN" altLang="en-US" sz="2000" dirty="0"/>
              <a:t>）进行通信的远程进程的网络地址（</a:t>
            </a:r>
            <a:r>
              <a:rPr lang="en-US" altLang="zh-CN" sz="2000" dirty="0" err="1"/>
              <a:t>IP:port</a:t>
            </a:r>
            <a:r>
              <a:rPr lang="zh-CN" altLang="en-US" sz="2000" dirty="0"/>
              <a:t>）</a:t>
            </a:r>
            <a:r>
              <a:rPr lang="zh-CN" altLang="en-US" sz="1000" dirty="0"/>
              <a:t>（远程通信主机）</a:t>
            </a:r>
            <a:r>
              <a:rPr lang="zh-CN" altLang="en-US" sz="2000" dirty="0"/>
              <a:t>； </a:t>
            </a:r>
          </a:p>
          <a:p>
            <a:pPr>
              <a:buFont typeface="Wingdings" panose="05000000000000000000" pitchFamily="2" charset="2"/>
              <a:buChar char="Ø"/>
            </a:pPr>
            <a:r>
              <a:rPr lang="en-US" altLang="zh-CN" sz="2000" dirty="0"/>
              <a:t>State :</a:t>
            </a:r>
            <a:r>
              <a:rPr lang="zh-CN" altLang="en-US" sz="2000" dirty="0"/>
              <a:t>网络连接状态</a:t>
            </a:r>
            <a:r>
              <a:rPr lang="en-US" altLang="zh-CN" sz="2000" dirty="0"/>
              <a:t>,</a:t>
            </a:r>
            <a:r>
              <a:rPr lang="zh-CN" altLang="en-US" sz="2000" dirty="0"/>
              <a:t>主要有建立</a:t>
            </a:r>
            <a:r>
              <a:rPr lang="en-US" altLang="zh-CN" sz="2000" dirty="0"/>
              <a:t>(ESTABLISED)</a:t>
            </a:r>
            <a:r>
              <a:rPr lang="zh-CN" altLang="en-US" sz="2000" dirty="0"/>
              <a:t>及监听</a:t>
            </a:r>
            <a:r>
              <a:rPr lang="en-US" altLang="zh-CN" sz="2000" dirty="0"/>
              <a:t>(LISTEN); </a:t>
            </a:r>
          </a:p>
          <a:p>
            <a:pPr>
              <a:buFont typeface="Wingdings" panose="05000000000000000000" pitchFamily="2" charset="2"/>
              <a:buChar char="Ø"/>
            </a:pPr>
            <a:r>
              <a:rPr lang="en-US" altLang="zh-CN" sz="2000" dirty="0"/>
              <a:t>PID/Program name</a:t>
            </a:r>
            <a:r>
              <a:rPr lang="zh-CN" altLang="en-US" sz="2000" dirty="0"/>
              <a:t>：显示 此服务的</a:t>
            </a:r>
            <a:r>
              <a:rPr lang="en-US" altLang="zh-CN" sz="2000" dirty="0"/>
              <a:t>PID</a:t>
            </a:r>
            <a:r>
              <a:rPr lang="zh-CN" altLang="en-US" sz="2000" dirty="0"/>
              <a:t>号码以及程序的命令名称 </a:t>
            </a:r>
            <a:endParaRPr lang="en-US" altLang="zh-CN" sz="2000" dirty="0"/>
          </a:p>
          <a:p>
            <a:pPr marL="0" indent="0">
              <a:buNone/>
            </a:pPr>
            <a:r>
              <a:rPr lang="zh-CN" altLang="en-US" sz="2000" dirty="0"/>
              <a:t>     目前系统上已在监听的网络链接以及</a:t>
            </a:r>
            <a:r>
              <a:rPr lang="en-US" altLang="zh-CN" sz="2000" dirty="0"/>
              <a:t>PID</a:t>
            </a:r>
          </a:p>
          <a:p>
            <a:pPr marL="400050" lvl="1" indent="0">
              <a:buNone/>
            </a:pPr>
            <a:r>
              <a:rPr lang="en-US" altLang="zh-CN" sz="1800" dirty="0"/>
              <a:t>[</a:t>
            </a:r>
            <a:r>
              <a:rPr lang="en-US" altLang="zh-CN" sz="1800" dirty="0" err="1"/>
              <a:t>root@localhost</a:t>
            </a:r>
            <a:r>
              <a:rPr lang="en-US" altLang="zh-CN" sz="1800" dirty="0"/>
              <a:t> ~]# </a:t>
            </a:r>
            <a:r>
              <a:rPr lang="en-US" altLang="zh-CN" sz="1800" dirty="0" err="1"/>
              <a:t>netstat</a:t>
            </a:r>
            <a:r>
              <a:rPr lang="en-US" altLang="zh-CN" sz="1800" dirty="0"/>
              <a:t> -</a:t>
            </a:r>
            <a:r>
              <a:rPr lang="en-US" altLang="zh-CN" sz="1800" dirty="0" err="1"/>
              <a:t>lntp</a:t>
            </a:r>
            <a:r>
              <a:rPr lang="en-US" altLang="zh-CN" sz="1800" dirty="0"/>
              <a:t> |head -n 10</a:t>
            </a:r>
            <a:endParaRPr lang="zh-CN" altLang="en-US" sz="1800" dirty="0"/>
          </a:p>
        </p:txBody>
      </p:sp>
    </p:spTree>
    <p:extLst>
      <p:ext uri="{BB962C8B-B14F-4D97-AF65-F5344CB8AC3E}">
        <p14:creationId xmlns:p14="http://schemas.microsoft.com/office/powerpoint/2010/main" val="24630530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第四节、系统资源监控</a:t>
            </a:r>
          </a:p>
        </p:txBody>
      </p:sp>
      <p:sp>
        <p:nvSpPr>
          <p:cNvPr id="3" name="内容占位符 2"/>
          <p:cNvSpPr>
            <a:spLocks noGrp="1"/>
          </p:cNvSpPr>
          <p:nvPr>
            <p:ph sz="quarter" idx="10"/>
          </p:nvPr>
        </p:nvSpPr>
        <p:spPr>
          <a:xfrm>
            <a:off x="467545" y="1052736"/>
            <a:ext cx="8064896" cy="1569660"/>
          </a:xfrm>
        </p:spPr>
        <p:txBody>
          <a:bodyPr/>
          <a:lstStyle/>
          <a:p>
            <a:pPr>
              <a:buFont typeface="Wingdings" panose="05000000000000000000" pitchFamily="2" charset="2"/>
              <a:buChar char="Ø"/>
            </a:pPr>
            <a:endParaRPr lang="en-US" altLang="zh-CN" b="1" dirty="0"/>
          </a:p>
          <a:p>
            <a:pPr marL="0" indent="0">
              <a:buNone/>
            </a:pPr>
            <a:r>
              <a:rPr lang="zh-CN" altLang="en-US" dirty="0"/>
              <a:t> </a:t>
            </a:r>
          </a:p>
          <a:p>
            <a:endParaRPr lang="zh-CN" altLang="en-US" dirty="0"/>
          </a:p>
        </p:txBody>
      </p:sp>
      <p:sp>
        <p:nvSpPr>
          <p:cNvPr id="4" name="矩形 3"/>
          <p:cNvSpPr/>
          <p:nvPr/>
        </p:nvSpPr>
        <p:spPr>
          <a:xfrm>
            <a:off x="488314" y="1145068"/>
            <a:ext cx="7344816" cy="4247317"/>
          </a:xfrm>
          <a:prstGeom prst="rect">
            <a:avLst/>
          </a:prstGeom>
        </p:spPr>
        <p:txBody>
          <a:bodyPr wrap="square">
            <a:spAutoFit/>
          </a:bodyPr>
          <a:lstStyle/>
          <a:p>
            <a:pPr>
              <a:buFont typeface="Wingdings" panose="05000000000000000000" pitchFamily="2" charset="2"/>
              <a:buChar char="Ø"/>
            </a:pPr>
            <a:r>
              <a:rPr lang="zh-CN" altLang="en-US" dirty="0"/>
              <a:t>补充防火墙的启动、状态查看、关闭！！！   </a:t>
            </a:r>
            <a:r>
              <a:rPr lang="zh-CN" altLang="en-US" sz="1200" dirty="0"/>
              <a:t>（建议个人学习研究时关闭）</a:t>
            </a:r>
            <a:endParaRPr lang="en-US" altLang="zh-CN" sz="1200" dirty="0"/>
          </a:p>
          <a:p>
            <a:pPr marL="400050" lvl="1" indent="0">
              <a:buNone/>
            </a:pPr>
            <a:r>
              <a:rPr lang="en-US" altLang="zh-CN" dirty="0"/>
              <a:t># service </a:t>
            </a:r>
            <a:r>
              <a:rPr lang="en-US" altLang="zh-CN" dirty="0" err="1"/>
              <a:t>iptables</a:t>
            </a:r>
            <a:r>
              <a:rPr lang="en-US" altLang="zh-CN" dirty="0"/>
              <a:t> start</a:t>
            </a:r>
          </a:p>
          <a:p>
            <a:pPr marL="400050" lvl="1" indent="0">
              <a:buNone/>
            </a:pPr>
            <a:r>
              <a:rPr lang="en-US" altLang="zh-CN" dirty="0"/>
              <a:t># service </a:t>
            </a:r>
            <a:r>
              <a:rPr lang="en-US" altLang="zh-CN" dirty="0" err="1"/>
              <a:t>iptables</a:t>
            </a:r>
            <a:r>
              <a:rPr lang="en-US" altLang="zh-CN" dirty="0"/>
              <a:t> status</a:t>
            </a:r>
          </a:p>
          <a:p>
            <a:pPr marL="400050" lvl="1"/>
            <a:r>
              <a:rPr lang="en-US" altLang="zh-CN" dirty="0"/>
              <a:t># service </a:t>
            </a:r>
            <a:r>
              <a:rPr lang="en-US" altLang="zh-CN" dirty="0" err="1"/>
              <a:t>iptables</a:t>
            </a:r>
            <a:r>
              <a:rPr lang="en-US" altLang="zh-CN" dirty="0"/>
              <a:t> stop</a:t>
            </a:r>
          </a:p>
          <a:p>
            <a:pPr marL="400050" lvl="1"/>
            <a:r>
              <a:rPr lang="en-US" altLang="zh-CN" dirty="0"/>
              <a:t># service </a:t>
            </a:r>
            <a:r>
              <a:rPr lang="en-US" altLang="zh-CN" dirty="0" err="1"/>
              <a:t>iptables</a:t>
            </a:r>
            <a:r>
              <a:rPr lang="en-US" altLang="zh-CN" dirty="0"/>
              <a:t> restart</a:t>
            </a:r>
          </a:p>
          <a:p>
            <a:pPr marL="400050" lvl="1"/>
            <a:r>
              <a:rPr lang="zh-CN" altLang="en-US" dirty="0"/>
              <a:t>以上状态的修改，在服务器重启前生效。</a:t>
            </a:r>
            <a:endParaRPr lang="en-US" altLang="zh-CN" dirty="0"/>
          </a:p>
          <a:p>
            <a:pPr marL="400050" lvl="1"/>
            <a:r>
              <a:rPr lang="zh-CN" altLang="en-US" dirty="0"/>
              <a:t>永久关闭：</a:t>
            </a:r>
            <a:endParaRPr lang="en-US" altLang="zh-CN" dirty="0"/>
          </a:p>
          <a:p>
            <a:pPr marL="400050" lvl="1"/>
            <a:r>
              <a:rPr lang="en-US" altLang="zh-CN" dirty="0" err="1"/>
              <a:t>chkconfig</a:t>
            </a:r>
            <a:r>
              <a:rPr lang="en-US" altLang="zh-CN" dirty="0"/>
              <a:t> </a:t>
            </a:r>
            <a:r>
              <a:rPr lang="en-US" altLang="zh-CN" dirty="0" err="1"/>
              <a:t>iptables</a:t>
            </a:r>
            <a:r>
              <a:rPr lang="en-US" altLang="zh-CN" dirty="0"/>
              <a:t>  off</a:t>
            </a:r>
          </a:p>
          <a:p>
            <a:pPr marL="400050" lvl="1" indent="0">
              <a:buNone/>
            </a:pPr>
            <a:r>
              <a:rPr lang="zh-CN" altLang="en-US" dirty="0"/>
              <a:t>永久开启：</a:t>
            </a:r>
            <a:endParaRPr lang="en-US" altLang="zh-CN" dirty="0"/>
          </a:p>
          <a:p>
            <a:pPr marL="400050" lvl="1" indent="0">
              <a:buNone/>
            </a:pPr>
            <a:r>
              <a:rPr lang="en-US" altLang="zh-CN" dirty="0" err="1"/>
              <a:t>chkconfig</a:t>
            </a:r>
            <a:r>
              <a:rPr lang="en-US" altLang="zh-CN" dirty="0"/>
              <a:t> </a:t>
            </a:r>
            <a:r>
              <a:rPr lang="en-US" altLang="zh-CN" dirty="0" err="1"/>
              <a:t>iptables</a:t>
            </a:r>
            <a:r>
              <a:rPr lang="en-US" altLang="zh-CN" dirty="0"/>
              <a:t> on</a:t>
            </a:r>
          </a:p>
          <a:p>
            <a:pPr marL="400050" lvl="1" indent="0">
              <a:buNone/>
            </a:pPr>
            <a:endParaRPr lang="en-US" altLang="zh-CN" dirty="0"/>
          </a:p>
          <a:p>
            <a:pPr marL="400050" lvl="1"/>
            <a:r>
              <a:rPr lang="zh-CN" altLang="en-US" dirty="0"/>
              <a:t>在服务状态并没有发生改变。服务器重启后生效，防火墙在服务器重启前的</a:t>
            </a:r>
            <a:endParaRPr lang="en-US" altLang="zh-CN" dirty="0"/>
          </a:p>
          <a:p>
            <a:pPr marL="400050" lvl="1" indent="0">
              <a:buNone/>
            </a:pPr>
            <a:endParaRPr lang="en-US" altLang="zh-CN" dirty="0"/>
          </a:p>
          <a:p>
            <a:endParaRPr lang="zh-CN" altLang="en-US" dirty="0"/>
          </a:p>
        </p:txBody>
      </p:sp>
    </p:spTree>
    <p:extLst>
      <p:ext uri="{BB962C8B-B14F-4D97-AF65-F5344CB8AC3E}">
        <p14:creationId xmlns:p14="http://schemas.microsoft.com/office/powerpoint/2010/main" val="7917544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第四节、系统资源监控</a:t>
            </a:r>
          </a:p>
        </p:txBody>
      </p:sp>
      <p:sp>
        <p:nvSpPr>
          <p:cNvPr id="3" name="内容占位符 2"/>
          <p:cNvSpPr>
            <a:spLocks noGrp="1"/>
          </p:cNvSpPr>
          <p:nvPr>
            <p:ph sz="quarter" idx="10"/>
          </p:nvPr>
        </p:nvSpPr>
        <p:spPr>
          <a:xfrm>
            <a:off x="467545" y="1052736"/>
            <a:ext cx="8064896" cy="4111895"/>
          </a:xfrm>
        </p:spPr>
        <p:txBody>
          <a:bodyPr/>
          <a:lstStyle/>
          <a:p>
            <a:pPr>
              <a:buFont typeface="Wingdings" panose="05000000000000000000" pitchFamily="2" charset="2"/>
              <a:buChar char="l"/>
            </a:pPr>
            <a:r>
              <a:rPr lang="en-US" altLang="zh-CN" dirty="0"/>
              <a:t> </a:t>
            </a:r>
            <a:r>
              <a:rPr lang="en-US" altLang="zh-CN" dirty="0" err="1"/>
              <a:t>vmstat</a:t>
            </a:r>
            <a:r>
              <a:rPr lang="en-US" altLang="zh-CN" dirty="0"/>
              <a:t> :</a:t>
            </a:r>
            <a:r>
              <a:rPr lang="zh-CN" altLang="en-US" dirty="0"/>
              <a:t>侦测系统资源变化      </a:t>
            </a:r>
            <a:r>
              <a:rPr lang="zh-CN" altLang="en-US" dirty="0">
                <a:solidFill>
                  <a:srgbClr val="FFFF00"/>
                </a:solidFill>
              </a:rPr>
              <a:t>（必须记住）</a:t>
            </a:r>
            <a:endParaRPr lang="en-US" altLang="zh-CN" dirty="0">
              <a:solidFill>
                <a:srgbClr val="FFFF00"/>
              </a:solidFill>
            </a:endParaRPr>
          </a:p>
          <a:p>
            <a:pPr>
              <a:buFont typeface="Wingdings" panose="05000000000000000000" pitchFamily="2" charset="2"/>
              <a:buChar char="Ø"/>
            </a:pPr>
            <a:r>
              <a:rPr lang="zh-CN" altLang="en-US" sz="2000" dirty="0"/>
              <a:t>动态的了解一下系统资源的运作，</a:t>
            </a:r>
            <a:r>
              <a:rPr lang="en-US" altLang="zh-CN" sz="2000" dirty="0"/>
              <a:t>CPU/</a:t>
            </a:r>
            <a:r>
              <a:rPr lang="zh-CN" altLang="en-US" sz="2000" dirty="0"/>
              <a:t>内存</a:t>
            </a:r>
            <a:r>
              <a:rPr lang="en-US" altLang="zh-CN" sz="2000" dirty="0"/>
              <a:t>/</a:t>
            </a:r>
            <a:r>
              <a:rPr lang="zh-CN" altLang="en-US" sz="2000" dirty="0"/>
              <a:t>磁盘输入输出状态 </a:t>
            </a:r>
          </a:p>
          <a:p>
            <a:pPr>
              <a:buFont typeface="Wingdings" panose="05000000000000000000" pitchFamily="2" charset="2"/>
              <a:buChar char="Ø"/>
            </a:pPr>
            <a:r>
              <a:rPr lang="zh-CN" altLang="en-US" sz="2000" dirty="0"/>
              <a:t>选项与参数</a:t>
            </a:r>
            <a:r>
              <a:rPr lang="en-US" altLang="zh-CN" sz="2000" dirty="0"/>
              <a:t>:</a:t>
            </a:r>
          </a:p>
          <a:p>
            <a:pPr marL="0" indent="0">
              <a:buNone/>
            </a:pPr>
            <a:r>
              <a:rPr lang="en-US" altLang="zh-CN" sz="1800" dirty="0"/>
              <a:t>-a :</a:t>
            </a:r>
            <a:r>
              <a:rPr lang="zh-CN" altLang="en-US" sz="1800" dirty="0"/>
              <a:t>使用 </a:t>
            </a:r>
            <a:r>
              <a:rPr lang="en-US" altLang="zh-CN" sz="1800" dirty="0"/>
              <a:t>inactive/active(</a:t>
            </a:r>
            <a:r>
              <a:rPr lang="zh-CN" altLang="en-US" sz="1800" dirty="0"/>
              <a:t>活跃与否</a:t>
            </a:r>
            <a:r>
              <a:rPr lang="en-US" altLang="zh-CN" sz="1800" dirty="0"/>
              <a:t>) </a:t>
            </a:r>
            <a:r>
              <a:rPr lang="zh-CN" altLang="en-US" sz="1800" dirty="0"/>
              <a:t>取代 </a:t>
            </a:r>
            <a:r>
              <a:rPr lang="en-US" altLang="zh-CN" sz="1800" dirty="0"/>
              <a:t>buffer/cache </a:t>
            </a:r>
            <a:r>
              <a:rPr lang="zh-CN" altLang="en-US" sz="1800" dirty="0"/>
              <a:t>的内存输出信息</a:t>
            </a:r>
            <a:r>
              <a:rPr lang="en-US" altLang="zh-CN" sz="1800" dirty="0"/>
              <a:t>; </a:t>
            </a:r>
          </a:p>
          <a:p>
            <a:pPr marL="0" indent="0">
              <a:buNone/>
            </a:pPr>
            <a:r>
              <a:rPr lang="en-US" altLang="zh-CN" sz="1800" dirty="0"/>
              <a:t>-f :</a:t>
            </a:r>
            <a:r>
              <a:rPr lang="zh-CN" altLang="en-US" sz="1800" dirty="0"/>
              <a:t>开机到目前为止</a:t>
            </a:r>
            <a:r>
              <a:rPr lang="en-US" altLang="zh-CN" sz="1800" dirty="0"/>
              <a:t>,</a:t>
            </a:r>
            <a:r>
              <a:rPr lang="zh-CN" altLang="en-US" sz="1800" dirty="0"/>
              <a:t>系统复制 </a:t>
            </a:r>
            <a:r>
              <a:rPr lang="en-US" altLang="zh-CN" sz="1800" dirty="0"/>
              <a:t>(fork) </a:t>
            </a:r>
            <a:r>
              <a:rPr lang="zh-CN" altLang="en-US" sz="1800" dirty="0"/>
              <a:t>的进程数</a:t>
            </a:r>
            <a:r>
              <a:rPr lang="en-US" altLang="zh-CN" sz="1800" dirty="0"/>
              <a:t>; </a:t>
            </a:r>
          </a:p>
          <a:p>
            <a:pPr marL="0" indent="0">
              <a:buNone/>
            </a:pPr>
            <a:r>
              <a:rPr lang="en-US" altLang="zh-CN" sz="1800" dirty="0"/>
              <a:t>-s :</a:t>
            </a:r>
            <a:r>
              <a:rPr lang="zh-CN" altLang="en-US" sz="1800" dirty="0"/>
              <a:t>将一些事件 </a:t>
            </a:r>
            <a:r>
              <a:rPr lang="en-US" altLang="zh-CN" sz="1800" dirty="0"/>
              <a:t>(</a:t>
            </a:r>
            <a:r>
              <a:rPr lang="zh-CN" altLang="en-US" sz="1800" dirty="0"/>
              <a:t>开机至目前为止</a:t>
            </a:r>
            <a:r>
              <a:rPr lang="en-US" altLang="zh-CN" sz="1800" dirty="0"/>
              <a:t>) </a:t>
            </a:r>
            <a:r>
              <a:rPr lang="zh-CN" altLang="en-US" sz="1800" dirty="0"/>
              <a:t>导致的内存变化情况列表说明</a:t>
            </a:r>
            <a:r>
              <a:rPr lang="en-US" altLang="zh-CN" sz="1800" dirty="0"/>
              <a:t>; </a:t>
            </a:r>
          </a:p>
          <a:p>
            <a:pPr marL="0" indent="0">
              <a:buNone/>
            </a:pPr>
            <a:r>
              <a:rPr lang="en-US" altLang="zh-CN" sz="1800" dirty="0"/>
              <a:t>-S :</a:t>
            </a:r>
            <a:r>
              <a:rPr lang="zh-CN" altLang="en-US" sz="1800" dirty="0"/>
              <a:t>后面可以接单位</a:t>
            </a:r>
            <a:r>
              <a:rPr lang="en-US" altLang="zh-CN" sz="1800" dirty="0"/>
              <a:t>,</a:t>
            </a:r>
            <a:r>
              <a:rPr lang="zh-CN" altLang="en-US" sz="1800" dirty="0"/>
              <a:t>让显示的数据有单位。例如 </a:t>
            </a:r>
            <a:r>
              <a:rPr lang="en-US" altLang="zh-CN" sz="1800" dirty="0"/>
              <a:t>K/M </a:t>
            </a:r>
            <a:r>
              <a:rPr lang="zh-CN" altLang="en-US" sz="1800" dirty="0"/>
              <a:t>取代 </a:t>
            </a:r>
            <a:r>
              <a:rPr lang="en-US" altLang="zh-CN" sz="1800" dirty="0"/>
              <a:t>bytes </a:t>
            </a:r>
            <a:r>
              <a:rPr lang="zh-CN" altLang="en-US" sz="1800" dirty="0"/>
              <a:t>的容量 </a:t>
            </a:r>
            <a:r>
              <a:rPr lang="en-US" altLang="zh-CN" sz="1800" dirty="0"/>
              <a:t>; </a:t>
            </a:r>
          </a:p>
          <a:p>
            <a:pPr marL="0" indent="0">
              <a:buNone/>
            </a:pPr>
            <a:r>
              <a:rPr lang="en-US" altLang="zh-CN" sz="1800" dirty="0"/>
              <a:t>-d :</a:t>
            </a:r>
            <a:r>
              <a:rPr lang="zh-CN" altLang="en-US" sz="1800" dirty="0"/>
              <a:t>列出磁盘的读写总量统计表 </a:t>
            </a:r>
          </a:p>
          <a:p>
            <a:pPr marL="0" indent="0">
              <a:buNone/>
            </a:pPr>
            <a:r>
              <a:rPr lang="en-US" altLang="zh-CN" sz="1800" dirty="0"/>
              <a:t>-p :</a:t>
            </a:r>
            <a:r>
              <a:rPr lang="zh-CN" altLang="en-US" sz="1800" dirty="0"/>
              <a:t>后面列出磁盘分区，可显示该磁盘分区的读写总量统计 </a:t>
            </a:r>
            <a:endParaRPr lang="en-US" altLang="zh-CN" sz="1800" dirty="0"/>
          </a:p>
          <a:p>
            <a:pPr marL="0" indent="0">
              <a:buNone/>
            </a:pPr>
            <a:r>
              <a:rPr lang="zh-CN" altLang="en-US" sz="1800" dirty="0"/>
              <a:t> </a:t>
            </a:r>
          </a:p>
        </p:txBody>
      </p:sp>
    </p:spTree>
    <p:extLst>
      <p:ext uri="{BB962C8B-B14F-4D97-AF65-F5344CB8AC3E}">
        <p14:creationId xmlns:p14="http://schemas.microsoft.com/office/powerpoint/2010/main" val="31631537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第四节、系统资源监控</a:t>
            </a:r>
          </a:p>
        </p:txBody>
      </p:sp>
      <p:sp>
        <p:nvSpPr>
          <p:cNvPr id="3" name="内容占位符 2"/>
          <p:cNvSpPr>
            <a:spLocks noGrp="1"/>
          </p:cNvSpPr>
          <p:nvPr>
            <p:ph sz="quarter" idx="10"/>
          </p:nvPr>
        </p:nvSpPr>
        <p:spPr>
          <a:xfrm>
            <a:off x="467545" y="1052736"/>
            <a:ext cx="8064896" cy="4154984"/>
          </a:xfrm>
        </p:spPr>
        <p:txBody>
          <a:bodyPr/>
          <a:lstStyle/>
          <a:p>
            <a:pPr>
              <a:buFont typeface="Wingdings" panose="05000000000000000000" pitchFamily="2" charset="2"/>
              <a:buChar char="l"/>
            </a:pPr>
            <a:r>
              <a:rPr lang="zh-CN" altLang="en-US" dirty="0"/>
              <a:t>统计目前主机</a:t>
            </a:r>
            <a:r>
              <a:rPr lang="en-US" altLang="zh-CN" dirty="0"/>
              <a:t>CPU</a:t>
            </a:r>
            <a:r>
              <a:rPr lang="zh-CN" altLang="en-US" dirty="0"/>
              <a:t>状态</a:t>
            </a:r>
            <a:r>
              <a:rPr lang="en-US" altLang="zh-CN" dirty="0"/>
              <a:t>,</a:t>
            </a:r>
            <a:r>
              <a:rPr lang="zh-CN" altLang="en-US" dirty="0"/>
              <a:t>每秒一次</a:t>
            </a:r>
            <a:r>
              <a:rPr lang="en-US" altLang="zh-CN" dirty="0"/>
              <a:t>,</a:t>
            </a:r>
            <a:r>
              <a:rPr lang="zh-CN" altLang="en-US" dirty="0"/>
              <a:t>共计四次 </a:t>
            </a:r>
          </a:p>
          <a:p>
            <a:pPr marL="0" indent="0">
              <a:buNone/>
            </a:pPr>
            <a:r>
              <a:rPr lang="en-US" altLang="zh-CN" dirty="0"/>
              <a:t>[</a:t>
            </a:r>
            <a:r>
              <a:rPr lang="en-US" altLang="zh-CN" dirty="0" err="1"/>
              <a:t>root@tedu</a:t>
            </a:r>
            <a:r>
              <a:rPr lang="en-US" altLang="zh-CN" dirty="0"/>
              <a:t> ~]# </a:t>
            </a:r>
            <a:r>
              <a:rPr lang="en-US" altLang="zh-CN" dirty="0" err="1"/>
              <a:t>vmstat</a:t>
            </a:r>
            <a:r>
              <a:rPr lang="en-US" altLang="zh-CN" dirty="0"/>
              <a:t> 1 4</a:t>
            </a:r>
          </a:p>
          <a:p>
            <a:pPr marL="0" indent="0">
              <a:buNone/>
            </a:pPr>
            <a:r>
              <a:rPr lang="en-US" altLang="zh-CN" sz="1600" dirty="0"/>
              <a:t>procs -----------memory---------- ---swap-- -----</a:t>
            </a:r>
            <a:r>
              <a:rPr lang="en-US" altLang="zh-CN" sz="1600" dirty="0" err="1"/>
              <a:t>io</a:t>
            </a:r>
            <a:r>
              <a:rPr lang="en-US" altLang="zh-CN" sz="1600" dirty="0"/>
              <a:t>---- --system-- -----</a:t>
            </a:r>
            <a:r>
              <a:rPr lang="en-US" altLang="zh-CN" sz="1600" dirty="0" err="1"/>
              <a:t>cpu</a:t>
            </a:r>
            <a:r>
              <a:rPr lang="en-US" altLang="zh-CN" sz="1600" dirty="0"/>
              <a:t>-----</a:t>
            </a:r>
          </a:p>
          <a:p>
            <a:pPr marL="0" indent="0">
              <a:buNone/>
            </a:pPr>
            <a:r>
              <a:rPr lang="en-US" altLang="zh-CN" sz="1600" dirty="0"/>
              <a:t> r  b   </a:t>
            </a:r>
            <a:r>
              <a:rPr lang="en-US" altLang="zh-CN" sz="1600" dirty="0" err="1"/>
              <a:t>swpd</a:t>
            </a:r>
            <a:r>
              <a:rPr lang="en-US" altLang="zh-CN" sz="1600" dirty="0"/>
              <a:t>   free   buff  cache        </a:t>
            </a:r>
            <a:r>
              <a:rPr lang="en-US" altLang="zh-CN" sz="1600" dirty="0" err="1"/>
              <a:t>si</a:t>
            </a:r>
            <a:r>
              <a:rPr lang="en-US" altLang="zh-CN" sz="1600" dirty="0"/>
              <a:t>   so        bi    </a:t>
            </a:r>
            <a:r>
              <a:rPr lang="en-US" altLang="zh-CN" sz="1600" dirty="0" err="1"/>
              <a:t>bo</a:t>
            </a:r>
            <a:r>
              <a:rPr lang="en-US" altLang="zh-CN" sz="1600" dirty="0"/>
              <a:t>     in   </a:t>
            </a:r>
            <a:r>
              <a:rPr lang="en-US" altLang="zh-CN" sz="1600" dirty="0" err="1"/>
              <a:t>cs</a:t>
            </a:r>
            <a:r>
              <a:rPr lang="en-US" altLang="zh-CN" sz="1600" dirty="0"/>
              <a:t>         us </a:t>
            </a:r>
            <a:r>
              <a:rPr lang="en-US" altLang="zh-CN" sz="1600" dirty="0" err="1"/>
              <a:t>sy</a:t>
            </a:r>
            <a:r>
              <a:rPr lang="en-US" altLang="zh-CN" sz="1600" dirty="0"/>
              <a:t> id </a:t>
            </a:r>
            <a:r>
              <a:rPr lang="en-US" altLang="zh-CN" sz="1600" dirty="0" err="1"/>
              <a:t>wa</a:t>
            </a:r>
            <a:r>
              <a:rPr lang="en-US" altLang="zh-CN" sz="1600" dirty="0"/>
              <a:t> </a:t>
            </a:r>
            <a:r>
              <a:rPr lang="en-US" altLang="zh-CN" sz="1600" dirty="0" err="1"/>
              <a:t>st</a:t>
            </a:r>
            <a:endParaRPr lang="en-US" altLang="zh-CN" sz="1600" dirty="0"/>
          </a:p>
          <a:p>
            <a:pPr marL="0" indent="0">
              <a:buNone/>
            </a:pPr>
            <a:r>
              <a:rPr lang="en-US" altLang="zh-CN" sz="1600" dirty="0"/>
              <a:t> 0  0      0 690740  25596 113444    0    0         4     1       15   20        0  0 100  0  0</a:t>
            </a:r>
          </a:p>
          <a:p>
            <a:pPr marL="0" indent="0">
              <a:buNone/>
            </a:pPr>
            <a:r>
              <a:rPr lang="en-US" altLang="zh-CN" sz="1600" dirty="0"/>
              <a:t> 0  0      0 690716  25596 113472    0    0         0     0       36   41        0   0 100  0  0</a:t>
            </a:r>
          </a:p>
          <a:p>
            <a:pPr marL="0" indent="0">
              <a:buNone/>
            </a:pPr>
            <a:r>
              <a:rPr lang="en-US" altLang="zh-CN" sz="1600" dirty="0"/>
              <a:t> 0  0      0 690716  25596 113472    0    0         0     0       27   35        0   0 100  0  0</a:t>
            </a:r>
          </a:p>
          <a:p>
            <a:pPr marL="0" indent="0">
              <a:buNone/>
            </a:pPr>
            <a:r>
              <a:rPr lang="en-US" altLang="zh-CN" sz="1600" dirty="0"/>
              <a:t> 0  0      0 690716  25596 113472    0    0         0     0       32   41        0   0 100  0  0</a:t>
            </a:r>
          </a:p>
          <a:p>
            <a:pPr marL="0" indent="0">
              <a:buNone/>
            </a:pPr>
            <a:r>
              <a:rPr lang="zh-CN" altLang="en-US" dirty="0"/>
              <a:t> </a:t>
            </a:r>
          </a:p>
          <a:p>
            <a:endParaRPr lang="zh-CN" altLang="en-US" dirty="0"/>
          </a:p>
        </p:txBody>
      </p:sp>
    </p:spTree>
    <p:extLst>
      <p:ext uri="{BB962C8B-B14F-4D97-AF65-F5344CB8AC3E}">
        <p14:creationId xmlns:p14="http://schemas.microsoft.com/office/powerpoint/2010/main" val="464509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第一节、进程概述</a:t>
            </a:r>
          </a:p>
        </p:txBody>
      </p:sp>
      <p:sp>
        <p:nvSpPr>
          <p:cNvPr id="3" name="内容占位符 2"/>
          <p:cNvSpPr>
            <a:spLocks noGrp="1"/>
          </p:cNvSpPr>
          <p:nvPr>
            <p:ph sz="quarter" idx="10"/>
          </p:nvPr>
        </p:nvSpPr>
        <p:spPr>
          <a:xfrm>
            <a:off x="467545" y="1052736"/>
            <a:ext cx="8064896" cy="3514808"/>
          </a:xfrm>
        </p:spPr>
        <p:txBody>
          <a:bodyPr/>
          <a:lstStyle/>
          <a:p>
            <a:pPr>
              <a:buFont typeface="Wingdings" panose="05000000000000000000" pitchFamily="2" charset="2"/>
              <a:buChar char="l"/>
            </a:pPr>
            <a:r>
              <a:rPr lang="en-US" altLang="zh-CN" dirty="0"/>
              <a:t>1</a:t>
            </a:r>
            <a:r>
              <a:rPr lang="zh-CN" altLang="en-US" dirty="0"/>
              <a:t>什么是进程（</a:t>
            </a:r>
            <a:r>
              <a:rPr lang="en-US" altLang="zh-CN" dirty="0"/>
              <a:t>Process</a:t>
            </a:r>
            <a:r>
              <a:rPr lang="zh-CN" altLang="en-US" dirty="0"/>
              <a:t>） ？</a:t>
            </a:r>
            <a:endParaRPr lang="en-US" altLang="zh-CN" dirty="0"/>
          </a:p>
          <a:p>
            <a:pPr>
              <a:buFont typeface="Wingdings" panose="05000000000000000000" pitchFamily="2" charset="2"/>
              <a:buChar char="Ø"/>
            </a:pPr>
            <a:r>
              <a:rPr lang="zh-CN" altLang="en-US" sz="1600" dirty="0"/>
              <a:t>是程序的具体实现，执行程序的具体过程。</a:t>
            </a:r>
          </a:p>
          <a:p>
            <a:pPr>
              <a:buFont typeface="Wingdings" panose="05000000000000000000" pitchFamily="2" charset="2"/>
              <a:buChar char="l"/>
            </a:pPr>
            <a:r>
              <a:rPr lang="en-US" altLang="zh-CN" dirty="0"/>
              <a:t>2</a:t>
            </a:r>
            <a:r>
              <a:rPr lang="zh-CN" altLang="en-US" dirty="0"/>
              <a:t>操作系统与进程对比</a:t>
            </a:r>
            <a:r>
              <a:rPr lang="en-US" altLang="zh-CN" dirty="0"/>
              <a:t>window</a:t>
            </a:r>
            <a:r>
              <a:rPr lang="zh-CN" altLang="en-US" dirty="0"/>
              <a:t>系统进程，</a:t>
            </a:r>
            <a:r>
              <a:rPr lang="en-US" altLang="zh-CN" dirty="0" err="1"/>
              <a:t>ctrl+alt+delete</a:t>
            </a:r>
            <a:r>
              <a:rPr lang="en-US" altLang="zh-CN" dirty="0"/>
              <a:t>(</a:t>
            </a:r>
            <a:r>
              <a:rPr lang="zh-CN" altLang="en-US" dirty="0"/>
              <a:t>看到的进程类似</a:t>
            </a:r>
            <a:r>
              <a:rPr lang="en-US" altLang="zh-CN" dirty="0"/>
              <a:t>)</a:t>
            </a:r>
            <a:r>
              <a:rPr lang="zh-CN" altLang="en-US" dirty="0"/>
              <a:t>  </a:t>
            </a:r>
          </a:p>
          <a:p>
            <a:pPr>
              <a:buFont typeface="Wingdings" panose="05000000000000000000" pitchFamily="2" charset="2"/>
              <a:buChar char="l"/>
            </a:pPr>
            <a:endParaRPr lang="zh-CN" altLang="en-US" dirty="0"/>
          </a:p>
          <a:p>
            <a:pPr>
              <a:buFont typeface="Wingdings" panose="05000000000000000000" pitchFamily="2" charset="2"/>
              <a:buChar char="Ø"/>
            </a:pPr>
            <a:r>
              <a:rPr lang="zh-CN" altLang="en-US" sz="1600" dirty="0"/>
              <a:t>操作系统的一个重要功能就是为进程提供方便，比如启动进程、为进程分配内存空间、管理进程的相关信息等等。</a:t>
            </a:r>
          </a:p>
          <a:p>
            <a:endParaRPr lang="zh-CN" altLang="en-US" dirty="0"/>
          </a:p>
        </p:txBody>
      </p:sp>
    </p:spTree>
    <p:extLst>
      <p:ext uri="{BB962C8B-B14F-4D97-AF65-F5344CB8AC3E}">
        <p14:creationId xmlns:p14="http://schemas.microsoft.com/office/powerpoint/2010/main" val="38586359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第四节、系统资源监控</a:t>
            </a:r>
          </a:p>
        </p:txBody>
      </p:sp>
      <p:sp>
        <p:nvSpPr>
          <p:cNvPr id="3" name="内容占位符 2"/>
          <p:cNvSpPr>
            <a:spLocks noGrp="1"/>
          </p:cNvSpPr>
          <p:nvPr>
            <p:ph sz="quarter" idx="10"/>
          </p:nvPr>
        </p:nvSpPr>
        <p:spPr>
          <a:xfrm>
            <a:off x="467545" y="1052736"/>
            <a:ext cx="8064896" cy="6013954"/>
          </a:xfrm>
        </p:spPr>
        <p:txBody>
          <a:bodyPr/>
          <a:lstStyle/>
          <a:p>
            <a:pPr>
              <a:buFont typeface="Wingdings" panose="05000000000000000000" pitchFamily="2" charset="2"/>
              <a:buChar char="l"/>
            </a:pPr>
            <a:r>
              <a:rPr lang="en-US" altLang="zh-CN" dirty="0"/>
              <a:t> </a:t>
            </a:r>
            <a:r>
              <a:rPr lang="en-US" altLang="zh-CN" dirty="0" err="1"/>
              <a:t>vmstat</a:t>
            </a:r>
            <a:r>
              <a:rPr lang="zh-CN" altLang="en-US" dirty="0"/>
              <a:t>命令选项显示解析 </a:t>
            </a:r>
            <a:endParaRPr lang="en-US" altLang="zh-CN" dirty="0"/>
          </a:p>
          <a:p>
            <a:pPr>
              <a:buFont typeface="Wingdings" panose="05000000000000000000" pitchFamily="2" charset="2"/>
              <a:buChar char="Ø"/>
            </a:pPr>
            <a:r>
              <a:rPr lang="en-US" altLang="zh-CN" dirty="0" err="1"/>
              <a:t>procs</a:t>
            </a:r>
            <a:r>
              <a:rPr lang="zh-CN" altLang="en-US" dirty="0"/>
              <a:t>（进程字段 ）</a:t>
            </a:r>
            <a:endParaRPr lang="en-US" altLang="zh-CN" dirty="0"/>
          </a:p>
          <a:p>
            <a:pPr marL="0" indent="0">
              <a:buNone/>
            </a:pPr>
            <a:r>
              <a:rPr lang="en-US" altLang="zh-CN" sz="2000" dirty="0"/>
              <a:t>     r :</a:t>
            </a:r>
            <a:r>
              <a:rPr lang="zh-CN" altLang="en-US" sz="2000" dirty="0"/>
              <a:t>等待运行的进程数量</a:t>
            </a:r>
            <a:r>
              <a:rPr lang="en-US" altLang="zh-CN" sz="2000" dirty="0"/>
              <a:t>; </a:t>
            </a:r>
            <a:br>
              <a:rPr lang="en-US" altLang="zh-CN" sz="2000" dirty="0"/>
            </a:br>
            <a:r>
              <a:rPr lang="en-US" altLang="zh-CN" sz="2000" dirty="0"/>
              <a:t>     b:</a:t>
            </a:r>
            <a:r>
              <a:rPr lang="zh-CN" altLang="en-US" sz="2000" dirty="0"/>
              <a:t>不可被唤醒的进程数量 </a:t>
            </a:r>
          </a:p>
          <a:p>
            <a:pPr marL="0" indent="0">
              <a:buNone/>
            </a:pPr>
            <a:r>
              <a:rPr lang="en-US" altLang="zh-CN" sz="2000" dirty="0"/>
              <a:t>     </a:t>
            </a:r>
            <a:r>
              <a:rPr lang="zh-CN" altLang="en-US" sz="2000" dirty="0"/>
              <a:t>这两个项目越多</a:t>
            </a:r>
            <a:r>
              <a:rPr lang="en-US" altLang="zh-CN" sz="2000" dirty="0"/>
              <a:t>,</a:t>
            </a:r>
            <a:r>
              <a:rPr lang="zh-CN" altLang="en-US" sz="2000" dirty="0"/>
              <a:t>代表系统越忙碌 </a:t>
            </a:r>
            <a:r>
              <a:rPr lang="en-US" altLang="zh-CN" sz="2000" dirty="0"/>
              <a:t>(</a:t>
            </a:r>
            <a:r>
              <a:rPr lang="zh-CN" altLang="en-US" sz="2000" dirty="0"/>
              <a:t>因为系统太忙</a:t>
            </a:r>
            <a:r>
              <a:rPr lang="en-US" altLang="zh-CN" sz="2000" dirty="0"/>
              <a:t>,</a:t>
            </a:r>
            <a:r>
              <a:rPr lang="zh-CN" altLang="en-US" sz="2000" dirty="0"/>
              <a:t>所以很多进程就无法被执行或一直在等待而无法被唤醒</a:t>
            </a:r>
            <a:r>
              <a:rPr lang="en-US" altLang="zh-CN" sz="2000" dirty="0"/>
              <a:t>) </a:t>
            </a:r>
            <a:endParaRPr lang="en-US" altLang="zh-CN" dirty="0"/>
          </a:p>
          <a:p>
            <a:pPr>
              <a:buFont typeface="Wingdings" panose="05000000000000000000" pitchFamily="2" charset="2"/>
              <a:buChar char="Ø"/>
            </a:pPr>
            <a:r>
              <a:rPr lang="en-US" altLang="zh-CN" dirty="0"/>
              <a:t>memory</a:t>
            </a:r>
            <a:r>
              <a:rPr lang="zh-CN" altLang="en-US" dirty="0"/>
              <a:t> </a:t>
            </a:r>
            <a:r>
              <a:rPr lang="en-US" altLang="zh-CN" dirty="0"/>
              <a:t>(</a:t>
            </a:r>
            <a:r>
              <a:rPr lang="zh-CN" altLang="en-US" dirty="0"/>
              <a:t>内存字段</a:t>
            </a:r>
            <a:r>
              <a:rPr lang="en-US" altLang="zh-CN" dirty="0"/>
              <a:t>) </a:t>
            </a:r>
          </a:p>
          <a:p>
            <a:pPr marL="0" indent="0">
              <a:buNone/>
            </a:pPr>
            <a:r>
              <a:rPr lang="en-US" altLang="zh-CN" sz="2000" dirty="0"/>
              <a:t>     </a:t>
            </a:r>
            <a:r>
              <a:rPr lang="en-US" altLang="zh-CN" sz="2000" dirty="0" err="1"/>
              <a:t>swpd</a:t>
            </a:r>
            <a:r>
              <a:rPr lang="en-US" altLang="zh-CN" sz="2000" dirty="0"/>
              <a:t>:</a:t>
            </a:r>
            <a:r>
              <a:rPr lang="zh-CN" altLang="en-US" sz="2000" dirty="0"/>
              <a:t>虚拟内存被使用的容量</a:t>
            </a:r>
            <a:r>
              <a:rPr lang="en-US" altLang="zh-CN" sz="2000" dirty="0"/>
              <a:t>; </a:t>
            </a:r>
          </a:p>
          <a:p>
            <a:pPr marL="0" indent="0">
              <a:buNone/>
            </a:pPr>
            <a:r>
              <a:rPr lang="en-US" altLang="zh-CN" sz="2000" dirty="0"/>
              <a:t>     free:</a:t>
            </a:r>
            <a:r>
              <a:rPr lang="zh-CN" altLang="en-US" sz="2000" dirty="0"/>
              <a:t>未被使用的内存容量</a:t>
            </a:r>
            <a:r>
              <a:rPr lang="en-US" altLang="zh-CN" sz="2000" dirty="0"/>
              <a:t>;</a:t>
            </a:r>
          </a:p>
          <a:p>
            <a:pPr marL="0" indent="0">
              <a:buNone/>
            </a:pPr>
            <a:r>
              <a:rPr lang="en-US" altLang="zh-CN" sz="2000" dirty="0"/>
              <a:t>     buff/cache:</a:t>
            </a:r>
            <a:r>
              <a:rPr lang="zh-CN" altLang="en-US" sz="2000" dirty="0"/>
              <a:t>用于缓冲的内存</a:t>
            </a:r>
            <a:r>
              <a:rPr lang="en-US" altLang="zh-CN" sz="2000" dirty="0"/>
              <a:t>; </a:t>
            </a:r>
            <a:endParaRPr lang="zh-CN" altLang="en-US" sz="2000" dirty="0"/>
          </a:p>
          <a:p>
            <a:pPr marL="0" indent="0">
              <a:buNone/>
            </a:pPr>
            <a:endParaRPr lang="en-US" altLang="zh-CN" dirty="0"/>
          </a:p>
          <a:p>
            <a:pPr marL="0" indent="0">
              <a:buNone/>
            </a:pPr>
            <a:r>
              <a:rPr lang="zh-CN" altLang="en-US" dirty="0"/>
              <a:t> </a:t>
            </a:r>
          </a:p>
          <a:p>
            <a:endParaRPr lang="zh-CN" altLang="en-US" dirty="0"/>
          </a:p>
        </p:txBody>
      </p:sp>
    </p:spTree>
    <p:extLst>
      <p:ext uri="{BB962C8B-B14F-4D97-AF65-F5344CB8AC3E}">
        <p14:creationId xmlns:p14="http://schemas.microsoft.com/office/powerpoint/2010/main" val="19541924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第四节、系统资源监控</a:t>
            </a:r>
          </a:p>
        </p:txBody>
      </p:sp>
      <p:sp>
        <p:nvSpPr>
          <p:cNvPr id="3" name="内容占位符 2"/>
          <p:cNvSpPr>
            <a:spLocks noGrp="1"/>
          </p:cNvSpPr>
          <p:nvPr>
            <p:ph sz="quarter" idx="10"/>
          </p:nvPr>
        </p:nvSpPr>
        <p:spPr>
          <a:xfrm>
            <a:off x="467545" y="1052736"/>
            <a:ext cx="8064896" cy="5558445"/>
          </a:xfrm>
        </p:spPr>
        <p:txBody>
          <a:bodyPr/>
          <a:lstStyle/>
          <a:p>
            <a:pPr>
              <a:buFont typeface="Wingdings" panose="05000000000000000000" pitchFamily="2" charset="2"/>
              <a:buChar char="l"/>
            </a:pPr>
            <a:r>
              <a:rPr lang="en-US" altLang="zh-CN" dirty="0"/>
              <a:t> </a:t>
            </a:r>
            <a:r>
              <a:rPr lang="en-US" altLang="zh-CN" dirty="0" err="1"/>
              <a:t>vmstat</a:t>
            </a:r>
            <a:r>
              <a:rPr lang="zh-CN" altLang="en-US" dirty="0"/>
              <a:t>命令选项显示解析 </a:t>
            </a:r>
            <a:endParaRPr lang="en-US" altLang="zh-CN" dirty="0"/>
          </a:p>
          <a:p>
            <a:pPr>
              <a:buFont typeface="Wingdings" panose="05000000000000000000" pitchFamily="2" charset="2"/>
              <a:buChar char="Ø"/>
            </a:pPr>
            <a:r>
              <a:rPr lang="en-US" altLang="zh-CN" dirty="0"/>
              <a:t>swap</a:t>
            </a:r>
            <a:r>
              <a:rPr lang="zh-CN" altLang="en-US" dirty="0"/>
              <a:t>（交换分区字段）  </a:t>
            </a:r>
            <a:r>
              <a:rPr lang="zh-CN" altLang="en-US" sz="1200" dirty="0"/>
              <a:t>（重点记忆下</a:t>
            </a:r>
            <a:r>
              <a:rPr lang="en-US" altLang="zh-CN" sz="1200" dirty="0" err="1"/>
              <a:t>si</a:t>
            </a:r>
            <a:r>
              <a:rPr lang="zh-CN" altLang="en-US" sz="1200" dirty="0"/>
              <a:t>和</a:t>
            </a:r>
            <a:r>
              <a:rPr lang="en-US" altLang="zh-CN" sz="1200" dirty="0"/>
              <a:t>so</a:t>
            </a:r>
            <a:r>
              <a:rPr lang="zh-CN" altLang="en-US" sz="1200" dirty="0"/>
              <a:t>）</a:t>
            </a:r>
            <a:endParaRPr lang="en-US" altLang="zh-CN" sz="1200" dirty="0"/>
          </a:p>
          <a:p>
            <a:pPr marL="0" indent="0">
              <a:buNone/>
            </a:pPr>
            <a:r>
              <a:rPr lang="en-US" altLang="zh-CN" sz="2000" dirty="0"/>
              <a:t>     </a:t>
            </a:r>
            <a:r>
              <a:rPr lang="en-US" altLang="zh-CN" sz="2000" dirty="0" err="1"/>
              <a:t>si</a:t>
            </a:r>
            <a:r>
              <a:rPr lang="en-US" altLang="zh-CN" sz="2000" dirty="0"/>
              <a:t>:</a:t>
            </a:r>
            <a:r>
              <a:rPr lang="zh-CN" altLang="en-US" sz="2000" dirty="0"/>
              <a:t>每秒从交换分区写到内存的数据量大小，由磁盘</a:t>
            </a:r>
            <a:r>
              <a:rPr lang="en-US" altLang="zh-CN" sz="2000" dirty="0"/>
              <a:t>-&gt;</a:t>
            </a:r>
            <a:r>
              <a:rPr lang="zh-CN" altLang="en-US" sz="2000" dirty="0"/>
              <a:t>内存</a:t>
            </a:r>
            <a:r>
              <a:rPr lang="en-US" altLang="zh-CN" sz="2000" dirty="0"/>
              <a:t>; </a:t>
            </a:r>
          </a:p>
          <a:p>
            <a:pPr marL="0" indent="0">
              <a:buNone/>
            </a:pPr>
            <a:r>
              <a:rPr lang="en-US" altLang="zh-CN" sz="2000" dirty="0"/>
              <a:t>     so:</a:t>
            </a:r>
            <a:r>
              <a:rPr lang="zh-CN" altLang="en-US" sz="2000" dirty="0"/>
              <a:t>每秒写入交换分区的内存数据量大小，由内存</a:t>
            </a:r>
            <a:r>
              <a:rPr lang="en-US" altLang="zh-CN" sz="2000" dirty="0"/>
              <a:t>-&gt;</a:t>
            </a:r>
            <a:r>
              <a:rPr lang="zh-CN" altLang="en-US" sz="2000" dirty="0"/>
              <a:t>磁盘。 </a:t>
            </a:r>
          </a:p>
          <a:p>
            <a:pPr marL="0" indent="0">
              <a:buNone/>
            </a:pPr>
            <a:r>
              <a:rPr lang="zh-CN" altLang="en-US" sz="2000" dirty="0"/>
              <a:t>     </a:t>
            </a:r>
            <a:r>
              <a:rPr lang="zh-CN" altLang="en-US" sz="2000" b="1" dirty="0"/>
              <a:t>如果</a:t>
            </a:r>
            <a:r>
              <a:rPr lang="en-US" altLang="zh-CN" sz="2000" b="1" dirty="0" err="1"/>
              <a:t>si</a:t>
            </a:r>
            <a:r>
              <a:rPr lang="en-US" altLang="zh-CN" sz="2000" b="1" dirty="0"/>
              <a:t>/so</a:t>
            </a:r>
            <a:r>
              <a:rPr lang="zh-CN" altLang="en-US" sz="2000" b="1" dirty="0"/>
              <a:t>的数值太大</a:t>
            </a:r>
            <a:r>
              <a:rPr lang="en-US" altLang="zh-CN" sz="2000" b="1" dirty="0"/>
              <a:t>,</a:t>
            </a:r>
            <a:r>
              <a:rPr lang="zh-CN" altLang="en-US" sz="2000" b="1" dirty="0"/>
              <a:t>表示内存内的数据常常得在磁盘与主存储器之间传来传去</a:t>
            </a:r>
            <a:r>
              <a:rPr lang="en-US" altLang="zh-CN" sz="2000" b="1" dirty="0"/>
              <a:t>,</a:t>
            </a:r>
            <a:r>
              <a:rPr lang="zh-CN" altLang="en-US" sz="2000" b="1" dirty="0"/>
              <a:t>系统效能会很差 </a:t>
            </a:r>
            <a:r>
              <a:rPr lang="en-US" altLang="zh-CN" sz="2000" b="1" dirty="0"/>
              <a:t> </a:t>
            </a:r>
            <a:endParaRPr lang="en-US" altLang="zh-CN" b="1" dirty="0"/>
          </a:p>
          <a:p>
            <a:pPr>
              <a:buFont typeface="Wingdings" panose="05000000000000000000" pitchFamily="2" charset="2"/>
              <a:buChar char="Ø"/>
            </a:pPr>
            <a:r>
              <a:rPr lang="en-US" altLang="zh-CN" dirty="0" err="1"/>
              <a:t>io</a:t>
            </a:r>
            <a:r>
              <a:rPr lang="en-US" altLang="zh-CN" dirty="0"/>
              <a:t>(</a:t>
            </a:r>
            <a:r>
              <a:rPr lang="zh-CN" altLang="en-US" dirty="0"/>
              <a:t>磁盘读写字段</a:t>
            </a:r>
            <a:r>
              <a:rPr lang="en-US" altLang="zh-CN" dirty="0"/>
              <a:t>) </a:t>
            </a:r>
          </a:p>
          <a:p>
            <a:pPr marL="0" indent="0">
              <a:buNone/>
            </a:pPr>
            <a:r>
              <a:rPr lang="en-US" altLang="zh-CN" sz="2000" dirty="0"/>
              <a:t>     bi:</a:t>
            </a:r>
            <a:r>
              <a:rPr lang="zh-CN" altLang="en-US" sz="2000" dirty="0"/>
              <a:t>从块设备读入数据的总量（读磁盘）（每秒</a:t>
            </a:r>
            <a:r>
              <a:rPr lang="en-US" altLang="zh-CN" sz="2000" dirty="0"/>
              <a:t>kb</a:t>
            </a:r>
            <a:r>
              <a:rPr lang="zh-CN" altLang="en-US" sz="2000" dirty="0"/>
              <a:t>）</a:t>
            </a:r>
            <a:r>
              <a:rPr lang="en-US" altLang="zh-CN" sz="2000" dirty="0"/>
              <a:t>; </a:t>
            </a:r>
          </a:p>
          <a:p>
            <a:pPr marL="0" indent="0">
              <a:buNone/>
            </a:pPr>
            <a:r>
              <a:rPr lang="en-US" altLang="zh-CN" sz="2000" dirty="0"/>
              <a:t>     </a:t>
            </a:r>
            <a:r>
              <a:rPr lang="en-US" altLang="zh-CN" sz="2000" err="1"/>
              <a:t>bo</a:t>
            </a:r>
            <a:r>
              <a:rPr lang="en-US" altLang="zh-CN" sz="2000"/>
              <a:t>:</a:t>
            </a:r>
            <a:r>
              <a:rPr lang="zh-CN" altLang="en-US" sz="2000"/>
              <a:t>从块</a:t>
            </a:r>
            <a:r>
              <a:rPr lang="zh-CN" altLang="en-US" sz="2000" dirty="0"/>
              <a:t>设备写入数据的总量（写磁盘）（每秒</a:t>
            </a:r>
            <a:r>
              <a:rPr lang="en-US" altLang="zh-CN" sz="2000" dirty="0"/>
              <a:t>kb</a:t>
            </a:r>
            <a:r>
              <a:rPr lang="zh-CN" altLang="en-US" sz="2000" dirty="0"/>
              <a:t>） 。</a:t>
            </a:r>
            <a:endParaRPr lang="en-US" altLang="zh-CN" sz="2000" dirty="0"/>
          </a:p>
          <a:p>
            <a:pPr marL="0" indent="0">
              <a:buNone/>
            </a:pPr>
            <a:r>
              <a:rPr lang="en-US" altLang="zh-CN" sz="2000" dirty="0"/>
              <a:t>    </a:t>
            </a:r>
            <a:r>
              <a:rPr lang="zh-CN" altLang="en-US" sz="2000" b="1" dirty="0"/>
              <a:t> 如果这部份的值越高</a:t>
            </a:r>
            <a:r>
              <a:rPr lang="en-US" altLang="zh-CN" sz="2000" b="1" dirty="0"/>
              <a:t>,</a:t>
            </a:r>
            <a:r>
              <a:rPr lang="zh-CN" altLang="en-US" sz="2000" b="1" dirty="0"/>
              <a:t>代表系统的</a:t>
            </a:r>
            <a:r>
              <a:rPr lang="en-US" altLang="zh-CN" sz="2000" b="1" dirty="0"/>
              <a:t>I/O</a:t>
            </a:r>
            <a:r>
              <a:rPr lang="zh-CN" altLang="en-US" sz="2000" b="1" dirty="0"/>
              <a:t>非常忙碌 </a:t>
            </a:r>
            <a:endParaRPr lang="en-US" altLang="zh-CN" b="1" dirty="0"/>
          </a:p>
          <a:p>
            <a:pPr marL="0" indent="0">
              <a:buNone/>
            </a:pPr>
            <a:r>
              <a:rPr lang="zh-CN" altLang="en-US" dirty="0"/>
              <a:t> </a:t>
            </a:r>
          </a:p>
          <a:p>
            <a:endParaRPr lang="zh-CN" altLang="en-US" dirty="0"/>
          </a:p>
        </p:txBody>
      </p:sp>
    </p:spTree>
    <p:extLst>
      <p:ext uri="{BB962C8B-B14F-4D97-AF65-F5344CB8AC3E}">
        <p14:creationId xmlns:p14="http://schemas.microsoft.com/office/powerpoint/2010/main" val="7375359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第四节、系统资源监控</a:t>
            </a:r>
          </a:p>
        </p:txBody>
      </p:sp>
      <p:sp>
        <p:nvSpPr>
          <p:cNvPr id="3" name="内容占位符 2"/>
          <p:cNvSpPr>
            <a:spLocks noGrp="1"/>
          </p:cNvSpPr>
          <p:nvPr>
            <p:ph sz="quarter" idx="10"/>
          </p:nvPr>
        </p:nvSpPr>
        <p:spPr>
          <a:xfrm>
            <a:off x="467545" y="1052736"/>
            <a:ext cx="8064896" cy="6137065"/>
          </a:xfrm>
        </p:spPr>
        <p:txBody>
          <a:bodyPr/>
          <a:lstStyle/>
          <a:p>
            <a:pPr>
              <a:buFont typeface="Wingdings" panose="05000000000000000000" pitchFamily="2" charset="2"/>
              <a:buChar char="l"/>
            </a:pPr>
            <a:r>
              <a:rPr lang="en-US" altLang="zh-CN" dirty="0"/>
              <a:t> </a:t>
            </a:r>
            <a:r>
              <a:rPr lang="en-US" altLang="zh-CN" dirty="0" err="1"/>
              <a:t>vmstat</a:t>
            </a:r>
            <a:r>
              <a:rPr lang="zh-CN" altLang="en-US" dirty="0"/>
              <a:t>命令选项显示解析 </a:t>
            </a:r>
            <a:endParaRPr lang="en-US" altLang="zh-CN" dirty="0"/>
          </a:p>
          <a:p>
            <a:pPr>
              <a:buFont typeface="Wingdings" panose="05000000000000000000" pitchFamily="2" charset="2"/>
              <a:buChar char="Ø"/>
            </a:pPr>
            <a:r>
              <a:rPr lang="en-US" altLang="zh-CN" dirty="0"/>
              <a:t>system</a:t>
            </a:r>
            <a:r>
              <a:rPr lang="zh-CN" altLang="en-US" dirty="0"/>
              <a:t>（系统字段 ）</a:t>
            </a:r>
            <a:endParaRPr lang="en-US" altLang="zh-CN" dirty="0"/>
          </a:p>
          <a:p>
            <a:pPr marL="0" indent="0">
              <a:buNone/>
            </a:pPr>
            <a:r>
              <a:rPr lang="en-US" altLang="zh-CN" sz="2000" dirty="0"/>
              <a:t>     in:</a:t>
            </a:r>
            <a:r>
              <a:rPr lang="zh-CN" altLang="en-US" sz="2000" dirty="0"/>
              <a:t>每秒被中断的进程次数</a:t>
            </a:r>
            <a:r>
              <a:rPr lang="en-US" altLang="zh-CN" sz="2000" dirty="0"/>
              <a:t>; </a:t>
            </a:r>
          </a:p>
          <a:p>
            <a:pPr marL="0" indent="0">
              <a:buNone/>
            </a:pPr>
            <a:r>
              <a:rPr lang="en-US" altLang="zh-CN" sz="2000" dirty="0"/>
              <a:t>     </a:t>
            </a:r>
            <a:r>
              <a:rPr lang="en-US" altLang="zh-CN" sz="2000" dirty="0" err="1"/>
              <a:t>cs</a:t>
            </a:r>
            <a:r>
              <a:rPr lang="en-US" altLang="zh-CN" sz="2000" dirty="0"/>
              <a:t>:</a:t>
            </a:r>
            <a:r>
              <a:rPr lang="zh-CN" altLang="en-US" sz="2000" dirty="0"/>
              <a:t>每秒钟进行的事件切换次数。 </a:t>
            </a:r>
          </a:p>
          <a:p>
            <a:pPr marL="0" indent="0">
              <a:buNone/>
            </a:pPr>
            <a:r>
              <a:rPr lang="zh-CN" altLang="en-US" sz="2000" dirty="0"/>
              <a:t>    </a:t>
            </a:r>
            <a:r>
              <a:rPr lang="zh-CN" altLang="en-US" sz="2000" b="1" dirty="0"/>
              <a:t>这两个数值越大</a:t>
            </a:r>
            <a:r>
              <a:rPr lang="en-US" altLang="zh-CN" sz="2000" b="1" dirty="0"/>
              <a:t>,</a:t>
            </a:r>
            <a:r>
              <a:rPr lang="zh-CN" altLang="en-US" sz="2000" b="1" dirty="0"/>
              <a:t>代表系统与接口设备的通信非常频繁</a:t>
            </a:r>
            <a:endParaRPr lang="en-US" altLang="zh-CN" b="1" dirty="0"/>
          </a:p>
          <a:p>
            <a:pPr>
              <a:buFont typeface="Wingdings" panose="05000000000000000000" pitchFamily="2" charset="2"/>
              <a:buChar char="Ø"/>
            </a:pPr>
            <a:r>
              <a:rPr lang="en-US" altLang="zh-CN" dirty="0"/>
              <a:t>CPU (</a:t>
            </a:r>
            <a:r>
              <a:rPr lang="en-US" altLang="zh-CN" dirty="0" err="1"/>
              <a:t>cpu</a:t>
            </a:r>
            <a:r>
              <a:rPr lang="zh-CN" altLang="en-US" dirty="0"/>
              <a:t>字段</a:t>
            </a:r>
            <a:r>
              <a:rPr lang="en-US" altLang="zh-CN" dirty="0"/>
              <a:t>) </a:t>
            </a:r>
          </a:p>
          <a:p>
            <a:pPr marL="0" indent="0">
              <a:buNone/>
            </a:pPr>
            <a:r>
              <a:rPr lang="en-US" altLang="zh-CN" sz="2000" dirty="0"/>
              <a:t>     us:(user)</a:t>
            </a:r>
            <a:r>
              <a:rPr lang="zh-CN" altLang="en-US" sz="2000" dirty="0"/>
              <a:t>非内核态的（用户进程） </a:t>
            </a:r>
            <a:r>
              <a:rPr lang="en-US" altLang="zh-CN" sz="2000" dirty="0"/>
              <a:t>CPU </a:t>
            </a:r>
            <a:r>
              <a:rPr lang="zh-CN" altLang="en-US" sz="2000" dirty="0"/>
              <a:t>使用情况</a:t>
            </a:r>
            <a:r>
              <a:rPr lang="en-US" altLang="zh-CN" sz="2000" dirty="0"/>
              <a:t>; </a:t>
            </a:r>
          </a:p>
          <a:p>
            <a:pPr marL="0" indent="0">
              <a:buNone/>
            </a:pPr>
            <a:r>
              <a:rPr lang="en-US" altLang="zh-CN" sz="2000" dirty="0"/>
              <a:t>     </a:t>
            </a:r>
            <a:r>
              <a:rPr lang="en-US" altLang="zh-CN" sz="2000" dirty="0" err="1"/>
              <a:t>sy</a:t>
            </a:r>
            <a:r>
              <a:rPr lang="en-US" altLang="zh-CN" sz="2000" dirty="0"/>
              <a:t>:(system</a:t>
            </a:r>
            <a:r>
              <a:rPr lang="zh-CN" altLang="en-US" sz="2000" dirty="0"/>
              <a:t>）内核态所使用（系统进程）的 </a:t>
            </a:r>
            <a:r>
              <a:rPr lang="en-US" altLang="zh-CN" sz="2000" dirty="0"/>
              <a:t>CPU </a:t>
            </a:r>
            <a:r>
              <a:rPr lang="zh-CN" altLang="en-US" sz="2000" dirty="0"/>
              <a:t>情况</a:t>
            </a:r>
            <a:r>
              <a:rPr lang="en-US" altLang="zh-CN" sz="2000" dirty="0"/>
              <a:t>; </a:t>
            </a:r>
          </a:p>
          <a:p>
            <a:pPr marL="0" indent="0">
              <a:buNone/>
            </a:pPr>
            <a:r>
              <a:rPr lang="en-US" altLang="zh-CN" sz="2000" dirty="0"/>
              <a:t>     id</a:t>
            </a:r>
            <a:r>
              <a:rPr lang="en-US" altLang="zh-CN" sz="2000" dirty="0">
                <a:sym typeface="Wingdings" panose="05000000000000000000" pitchFamily="2" charset="2"/>
              </a:rPr>
              <a:t>: (</a:t>
            </a:r>
            <a:r>
              <a:rPr lang="en-US" altLang="zh-CN" sz="2000" dirty="0"/>
              <a:t>idle </a:t>
            </a:r>
            <a:r>
              <a:rPr lang="zh-CN" altLang="en-US" sz="2000" dirty="0"/>
              <a:t>）闲置的</a:t>
            </a:r>
            <a:r>
              <a:rPr lang="en-US" altLang="zh-CN" sz="2000" dirty="0"/>
              <a:t>CPU</a:t>
            </a:r>
            <a:r>
              <a:rPr lang="zh-CN" altLang="en-US" sz="2000" dirty="0"/>
              <a:t>情况</a:t>
            </a:r>
            <a:r>
              <a:rPr lang="en-US" altLang="zh-CN" sz="2000" dirty="0"/>
              <a:t>; </a:t>
            </a:r>
          </a:p>
          <a:p>
            <a:pPr marL="0" indent="0">
              <a:buNone/>
            </a:pPr>
            <a:r>
              <a:rPr lang="en-US" altLang="zh-CN" sz="2000" dirty="0"/>
              <a:t>     </a:t>
            </a:r>
            <a:r>
              <a:rPr lang="en-US" altLang="zh-CN" sz="2000" dirty="0" err="1"/>
              <a:t>wa</a:t>
            </a:r>
            <a:r>
              <a:rPr lang="en-US" altLang="zh-CN" sz="2000" dirty="0"/>
              <a:t>: (wait)</a:t>
            </a:r>
            <a:r>
              <a:rPr lang="zh-CN" altLang="en-US" sz="2000" dirty="0"/>
              <a:t>等待</a:t>
            </a:r>
            <a:r>
              <a:rPr lang="en-US" altLang="zh-CN" sz="2000" dirty="0"/>
              <a:t>I/O</a:t>
            </a:r>
            <a:r>
              <a:rPr lang="zh-CN" altLang="en-US" sz="2000" dirty="0"/>
              <a:t>所耗费的</a:t>
            </a:r>
            <a:r>
              <a:rPr lang="en-US" altLang="zh-CN" sz="2000" dirty="0"/>
              <a:t>CPU; </a:t>
            </a:r>
          </a:p>
          <a:p>
            <a:pPr marL="0" indent="0">
              <a:buNone/>
            </a:pPr>
            <a:r>
              <a:rPr lang="en-US" altLang="zh-CN" sz="2000" dirty="0"/>
              <a:t>     </a:t>
            </a:r>
            <a:r>
              <a:rPr lang="en-US" altLang="zh-CN" sz="2000" dirty="0" err="1"/>
              <a:t>st</a:t>
            </a:r>
            <a:r>
              <a:rPr lang="en-US" altLang="zh-CN" sz="2000" dirty="0"/>
              <a:t>:</a:t>
            </a:r>
            <a:r>
              <a:rPr lang="zh-CN" altLang="en-US" sz="2000" dirty="0"/>
              <a:t>被虚拟机</a:t>
            </a:r>
            <a:r>
              <a:rPr lang="en-US" altLang="zh-CN" sz="2000" dirty="0"/>
              <a:t>(virtual machine)</a:t>
            </a:r>
            <a:r>
              <a:rPr lang="zh-CN" altLang="en-US" sz="2000" dirty="0"/>
              <a:t>所盗用的</a:t>
            </a:r>
            <a:r>
              <a:rPr lang="en-US" altLang="zh-CN" sz="2000" dirty="0"/>
              <a:t>CPU(2.6.11 </a:t>
            </a:r>
            <a:r>
              <a:rPr lang="zh-CN" altLang="en-US" sz="2000" dirty="0"/>
              <a:t>以后才支持</a:t>
            </a:r>
            <a:r>
              <a:rPr lang="en-US" altLang="zh-CN" sz="2000" dirty="0"/>
              <a:t>)</a:t>
            </a:r>
            <a:endParaRPr lang="en-US" altLang="zh-CN" dirty="0"/>
          </a:p>
          <a:p>
            <a:pPr marL="0" indent="0">
              <a:buNone/>
            </a:pPr>
            <a:r>
              <a:rPr lang="zh-CN" altLang="en-US" dirty="0"/>
              <a:t> </a:t>
            </a:r>
          </a:p>
          <a:p>
            <a:endParaRPr lang="zh-CN" altLang="en-US" dirty="0"/>
          </a:p>
        </p:txBody>
      </p:sp>
    </p:spTree>
    <p:extLst>
      <p:ext uri="{BB962C8B-B14F-4D97-AF65-F5344CB8AC3E}">
        <p14:creationId xmlns:p14="http://schemas.microsoft.com/office/powerpoint/2010/main" val="36697619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第五节、任务管理</a:t>
            </a:r>
          </a:p>
        </p:txBody>
      </p:sp>
    </p:spTree>
    <p:extLst>
      <p:ext uri="{BB962C8B-B14F-4D97-AF65-F5344CB8AC3E}">
        <p14:creationId xmlns:p14="http://schemas.microsoft.com/office/powerpoint/2010/main" val="41230787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第五节、任务管理</a:t>
            </a:r>
          </a:p>
        </p:txBody>
      </p:sp>
      <p:sp>
        <p:nvSpPr>
          <p:cNvPr id="3" name="内容占位符 2"/>
          <p:cNvSpPr>
            <a:spLocks noGrp="1"/>
          </p:cNvSpPr>
          <p:nvPr>
            <p:ph sz="quarter" idx="10"/>
          </p:nvPr>
        </p:nvSpPr>
        <p:spPr>
          <a:xfrm>
            <a:off x="467544" y="1124744"/>
            <a:ext cx="8064896" cy="6444841"/>
          </a:xfrm>
        </p:spPr>
        <p:txBody>
          <a:bodyPr/>
          <a:lstStyle/>
          <a:p>
            <a:pPr>
              <a:buFont typeface="Wingdings" panose="05000000000000000000" pitchFamily="2" charset="2"/>
              <a:buChar char="l"/>
            </a:pPr>
            <a:r>
              <a:rPr lang="zh-CN" altLang="en-US" dirty="0"/>
              <a:t>登录</a:t>
            </a:r>
            <a:r>
              <a:rPr lang="en-US" altLang="zh-CN" dirty="0"/>
              <a:t>bash</a:t>
            </a:r>
            <a:r>
              <a:rPr lang="zh-CN" altLang="en-US" dirty="0"/>
              <a:t>之后</a:t>
            </a:r>
            <a:r>
              <a:rPr lang="en-US" altLang="zh-CN" dirty="0"/>
              <a:t>,</a:t>
            </a:r>
            <a:r>
              <a:rPr lang="zh-CN" altLang="en-US" dirty="0"/>
              <a:t>就会取得一个名为</a:t>
            </a:r>
            <a:r>
              <a:rPr lang="en-US" altLang="zh-CN" dirty="0"/>
              <a:t>bash</a:t>
            </a:r>
            <a:r>
              <a:rPr lang="zh-CN" altLang="en-US" dirty="0"/>
              <a:t>的进程（它有自己的</a:t>
            </a:r>
            <a:r>
              <a:rPr lang="en-US" altLang="zh-CN" dirty="0"/>
              <a:t>PID</a:t>
            </a:r>
            <a:r>
              <a:rPr lang="zh-CN" altLang="en-US" dirty="0"/>
              <a:t>）了。在这个环境中所执行的其他指令</a:t>
            </a:r>
            <a:r>
              <a:rPr lang="en-US" altLang="zh-CN" dirty="0"/>
              <a:t>,</a:t>
            </a:r>
            <a:r>
              <a:rPr lang="zh-CN" altLang="en-US" dirty="0"/>
              <a:t>几乎都是所谓的子进程。</a:t>
            </a:r>
            <a:endParaRPr lang="en-US" altLang="zh-CN" dirty="0"/>
          </a:p>
          <a:p>
            <a:pPr>
              <a:buFont typeface="Wingdings" panose="05000000000000000000" pitchFamily="2" charset="2"/>
              <a:buChar char="Ø"/>
            </a:pPr>
            <a:r>
              <a:rPr lang="zh-CN" altLang="en-US" dirty="0"/>
              <a:t>在一个会话终端上</a:t>
            </a:r>
          </a:p>
          <a:p>
            <a:pPr marL="0" indent="0">
              <a:buNone/>
            </a:pPr>
            <a:r>
              <a:rPr lang="en-US" altLang="zh-CN" sz="2000" dirty="0"/>
              <a:t>[</a:t>
            </a:r>
            <a:r>
              <a:rPr lang="en-US" altLang="zh-CN" sz="2000" dirty="0" err="1"/>
              <a:t>root@tedu</a:t>
            </a:r>
            <a:r>
              <a:rPr lang="en-US" altLang="zh-CN" sz="2000" dirty="0"/>
              <a:t> ~]# </a:t>
            </a:r>
            <a:r>
              <a:rPr lang="en-US" altLang="zh-CN" sz="2000" dirty="0" err="1"/>
              <a:t>ls</a:t>
            </a:r>
            <a:endParaRPr lang="en-US" altLang="zh-CN" sz="2000" dirty="0"/>
          </a:p>
          <a:p>
            <a:pPr marL="0" indent="0">
              <a:buNone/>
            </a:pPr>
            <a:r>
              <a:rPr lang="en-US" altLang="zh-CN" sz="2000" dirty="0"/>
              <a:t>… install.log  …</a:t>
            </a:r>
          </a:p>
          <a:p>
            <a:pPr marL="0" indent="0">
              <a:buNone/>
            </a:pPr>
            <a:r>
              <a:rPr lang="en-US" altLang="zh-CN" sz="2000" dirty="0"/>
              <a:t>[</a:t>
            </a:r>
            <a:r>
              <a:rPr lang="en-US" altLang="zh-CN" sz="2000" dirty="0" err="1"/>
              <a:t>root@tedu</a:t>
            </a:r>
            <a:r>
              <a:rPr lang="en-US" altLang="zh-CN" sz="2000" dirty="0"/>
              <a:t> ~]# tail –F  install.log   #</a:t>
            </a:r>
            <a:r>
              <a:rPr lang="zh-CN" altLang="en-US" sz="2000" dirty="0"/>
              <a:t>启动一个进程</a:t>
            </a:r>
            <a:r>
              <a:rPr lang="en-US" altLang="zh-CN" sz="2000" dirty="0"/>
              <a:t>(</a:t>
            </a:r>
            <a:r>
              <a:rPr lang="zh-CN" altLang="en-US" sz="2000" dirty="0"/>
              <a:t>用来跟踪日志文件</a:t>
            </a:r>
            <a:r>
              <a:rPr lang="en-US" altLang="zh-CN" sz="2000" dirty="0"/>
              <a:t>)</a:t>
            </a:r>
          </a:p>
          <a:p>
            <a:pPr>
              <a:buFont typeface="Wingdings" panose="05000000000000000000" pitchFamily="2" charset="2"/>
              <a:buChar char="Ø"/>
            </a:pPr>
            <a:r>
              <a:rPr lang="zh-CN" altLang="en-US" dirty="0"/>
              <a:t>在另外一个会话终端上（连接同一台虚拟机）</a:t>
            </a:r>
          </a:p>
          <a:p>
            <a:pPr marL="0" indent="0">
              <a:buNone/>
            </a:pPr>
            <a:r>
              <a:rPr lang="en-US" altLang="zh-CN" sz="2000" dirty="0"/>
              <a:t>[</a:t>
            </a:r>
            <a:r>
              <a:rPr lang="en-US" altLang="zh-CN" sz="2000" dirty="0" err="1"/>
              <a:t>root@tedu</a:t>
            </a:r>
            <a:r>
              <a:rPr lang="en-US" altLang="zh-CN" sz="2000" dirty="0"/>
              <a:t> ~]# </a:t>
            </a:r>
            <a:r>
              <a:rPr lang="en-US" altLang="zh-CN" sz="2000" dirty="0" err="1"/>
              <a:t>pstree</a:t>
            </a:r>
            <a:r>
              <a:rPr lang="en-US" altLang="zh-CN" sz="2000" dirty="0"/>
              <a:t> –</a:t>
            </a:r>
            <a:r>
              <a:rPr lang="en-US" altLang="zh-CN" sz="2000" dirty="0" err="1"/>
              <a:t>Aup</a:t>
            </a:r>
            <a:endParaRPr lang="en-US" altLang="zh-CN" sz="2000" dirty="0"/>
          </a:p>
          <a:p>
            <a:pPr marL="0" indent="0">
              <a:buNone/>
            </a:pPr>
            <a:r>
              <a:rPr lang="en-US" altLang="zh-CN" sz="2000" dirty="0"/>
              <a:t>|-</a:t>
            </a:r>
            <a:r>
              <a:rPr lang="en-US" altLang="zh-CN" sz="2000" dirty="0" err="1"/>
              <a:t>sshd</a:t>
            </a:r>
            <a:r>
              <a:rPr lang="en-US" altLang="zh-CN" sz="2000" dirty="0"/>
              <a:t>(2928)-+-</a:t>
            </a:r>
            <a:r>
              <a:rPr lang="en-US" altLang="zh-CN" sz="2000" dirty="0" err="1"/>
              <a:t>sshd</a:t>
            </a:r>
            <a:r>
              <a:rPr lang="en-US" altLang="zh-CN" sz="2000" dirty="0"/>
              <a:t>(3332)---bash(3336)---</a:t>
            </a:r>
            <a:r>
              <a:rPr lang="en-US" altLang="zh-CN" sz="2000" b="1" dirty="0">
                <a:solidFill>
                  <a:srgbClr val="FF0000"/>
                </a:solidFill>
              </a:rPr>
              <a:t>tail(3460)</a:t>
            </a:r>
          </a:p>
          <a:p>
            <a:pPr marL="0" indent="0">
              <a:buNone/>
            </a:pPr>
            <a:r>
              <a:rPr lang="en-US" altLang="zh-CN" sz="2000" dirty="0"/>
              <a:t>        |            `-</a:t>
            </a:r>
            <a:r>
              <a:rPr lang="en-US" altLang="zh-CN" sz="2000" dirty="0" err="1"/>
              <a:t>sshd</a:t>
            </a:r>
            <a:r>
              <a:rPr lang="en-US" altLang="zh-CN" sz="2000" dirty="0"/>
              <a:t>(3440)---bash(3444)---</a:t>
            </a:r>
            <a:r>
              <a:rPr lang="en-US" altLang="zh-CN" sz="2000" b="1" dirty="0" err="1">
                <a:solidFill>
                  <a:srgbClr val="FF0000"/>
                </a:solidFill>
              </a:rPr>
              <a:t>pstree</a:t>
            </a:r>
            <a:r>
              <a:rPr lang="en-US" altLang="zh-CN" sz="2000" b="1" dirty="0">
                <a:solidFill>
                  <a:srgbClr val="FF0000"/>
                </a:solidFill>
              </a:rPr>
              <a:t>(3498)</a:t>
            </a:r>
          </a:p>
          <a:p>
            <a:pPr marL="0" indent="0">
              <a:buNone/>
            </a:pPr>
            <a:r>
              <a:rPr lang="zh-CN" altLang="en-US" dirty="0"/>
              <a:t> </a:t>
            </a:r>
          </a:p>
          <a:p>
            <a:endParaRPr lang="zh-CN" altLang="en-US" dirty="0"/>
          </a:p>
        </p:txBody>
      </p:sp>
    </p:spTree>
    <p:extLst>
      <p:ext uri="{BB962C8B-B14F-4D97-AF65-F5344CB8AC3E}">
        <p14:creationId xmlns:p14="http://schemas.microsoft.com/office/powerpoint/2010/main" val="9174688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499BC9-E58B-4549-A62E-F2593DFEBF5E}"/>
              </a:ext>
            </a:extLst>
          </p:cNvPr>
          <p:cNvSpPr>
            <a:spLocks noGrp="1"/>
          </p:cNvSpPr>
          <p:nvPr>
            <p:ph type="ctrTitle"/>
          </p:nvPr>
        </p:nvSpPr>
        <p:spPr/>
        <p:txBody>
          <a:bodyPr/>
          <a:lstStyle/>
          <a:p>
            <a:r>
              <a:rPr lang="zh-CN" altLang="en-US" dirty="0"/>
              <a:t>思考题</a:t>
            </a:r>
          </a:p>
        </p:txBody>
      </p:sp>
      <p:sp>
        <p:nvSpPr>
          <p:cNvPr id="3" name="内容占位符 2">
            <a:extLst>
              <a:ext uri="{FF2B5EF4-FFF2-40B4-BE49-F238E27FC236}">
                <a16:creationId xmlns:a16="http://schemas.microsoft.com/office/drawing/2014/main" id="{2AB4EC80-20E8-4E11-B231-93A3EB04CB01}"/>
              </a:ext>
            </a:extLst>
          </p:cNvPr>
          <p:cNvSpPr>
            <a:spLocks noGrp="1"/>
          </p:cNvSpPr>
          <p:nvPr>
            <p:ph sz="quarter" idx="10"/>
          </p:nvPr>
        </p:nvSpPr>
        <p:spPr>
          <a:xfrm>
            <a:off x="467545" y="1052736"/>
            <a:ext cx="8064896" cy="2751522"/>
          </a:xfrm>
        </p:spPr>
        <p:txBody>
          <a:bodyPr/>
          <a:lstStyle/>
          <a:p>
            <a:r>
              <a:rPr lang="zh-CN" altLang="en-US" dirty="0"/>
              <a:t>在</a:t>
            </a:r>
            <a:r>
              <a:rPr lang="en-US" altLang="zh-CN" dirty="0"/>
              <a:t>Windows</a:t>
            </a:r>
            <a:r>
              <a:rPr lang="zh-CN" altLang="en-US" dirty="0"/>
              <a:t>中我们经常会执行多个任务，例如打开</a:t>
            </a:r>
            <a:r>
              <a:rPr lang="en-US" altLang="zh-CN" dirty="0" err="1"/>
              <a:t>qq</a:t>
            </a:r>
            <a:r>
              <a:rPr lang="zh-CN" altLang="en-US" dirty="0"/>
              <a:t>和音乐。那么在经过几天的学习后，我们发现</a:t>
            </a:r>
            <a:r>
              <a:rPr lang="en-US" altLang="zh-CN" dirty="0"/>
              <a:t>Linux</a:t>
            </a:r>
            <a:r>
              <a:rPr lang="zh-CN" altLang="en-US" dirty="0"/>
              <a:t>的命令行窗口只能做一个任务，比如我们用</a:t>
            </a:r>
            <a:r>
              <a:rPr lang="en-US" altLang="zh-CN" dirty="0"/>
              <a:t>vim</a:t>
            </a:r>
            <a:r>
              <a:rPr lang="zh-CN" altLang="en-US" dirty="0"/>
              <a:t>编辑</a:t>
            </a:r>
            <a:r>
              <a:rPr lang="en-US" altLang="zh-CN" dirty="0"/>
              <a:t>1.txt</a:t>
            </a:r>
            <a:r>
              <a:rPr lang="zh-CN" altLang="en-US" dirty="0"/>
              <a:t>的时候无法去编辑</a:t>
            </a:r>
            <a:r>
              <a:rPr lang="en-US" altLang="zh-CN" dirty="0"/>
              <a:t>2.txt  (</a:t>
            </a:r>
            <a:r>
              <a:rPr lang="zh-CN" altLang="en-US" dirty="0"/>
              <a:t>假设说存在</a:t>
            </a:r>
            <a:r>
              <a:rPr lang="en-US" altLang="zh-CN" dirty="0"/>
              <a:t>)</a:t>
            </a:r>
            <a:r>
              <a:rPr lang="zh-CN" altLang="en-US" dirty="0"/>
              <a:t>。但我们又需要执行这么一个操作的时候怎么办？</a:t>
            </a:r>
            <a:r>
              <a:rPr lang="en-US" altLang="zh-CN" dirty="0"/>
              <a:t>Linux</a:t>
            </a:r>
            <a:r>
              <a:rPr lang="zh-CN" altLang="en-US" dirty="0"/>
              <a:t>能不能让某一个程序在执行的时候在后台运行呢？</a:t>
            </a:r>
          </a:p>
        </p:txBody>
      </p:sp>
    </p:spTree>
    <p:extLst>
      <p:ext uri="{BB962C8B-B14F-4D97-AF65-F5344CB8AC3E}">
        <p14:creationId xmlns:p14="http://schemas.microsoft.com/office/powerpoint/2010/main" val="18832528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第五节、任务管理</a:t>
            </a:r>
          </a:p>
        </p:txBody>
      </p:sp>
      <p:sp>
        <p:nvSpPr>
          <p:cNvPr id="3" name="内容占位符 2"/>
          <p:cNvSpPr>
            <a:spLocks noGrp="1"/>
          </p:cNvSpPr>
          <p:nvPr>
            <p:ph sz="quarter" idx="10"/>
          </p:nvPr>
        </p:nvSpPr>
        <p:spPr>
          <a:xfrm>
            <a:off x="467545" y="1052736"/>
            <a:ext cx="8064896" cy="3834896"/>
          </a:xfrm>
        </p:spPr>
        <p:txBody>
          <a:bodyPr/>
          <a:lstStyle/>
          <a:p>
            <a:pPr>
              <a:buFont typeface="Wingdings" panose="05000000000000000000" pitchFamily="2" charset="2"/>
              <a:buChar char="l"/>
            </a:pPr>
            <a:r>
              <a:rPr lang="zh-CN" altLang="en-US" dirty="0"/>
              <a:t>任务管理</a:t>
            </a:r>
            <a:endParaRPr lang="en-US" altLang="zh-CN" dirty="0"/>
          </a:p>
          <a:p>
            <a:pPr>
              <a:buFont typeface="Wingdings" panose="05000000000000000000" pitchFamily="2" charset="2"/>
              <a:buChar char="Ø"/>
            </a:pPr>
            <a:r>
              <a:rPr lang="zh-CN" altLang="en-US" dirty="0"/>
              <a:t>概念：</a:t>
            </a:r>
          </a:p>
          <a:p>
            <a:pPr>
              <a:buFont typeface="Wingdings" panose="05000000000000000000" pitchFamily="2" charset="2"/>
              <a:buChar char="Ø"/>
            </a:pPr>
            <a:r>
              <a:rPr lang="en-US" altLang="zh-CN" dirty="0"/>
              <a:t> </a:t>
            </a:r>
            <a:r>
              <a:rPr lang="zh-CN" altLang="en-US" dirty="0"/>
              <a:t>前台 </a:t>
            </a:r>
          </a:p>
          <a:p>
            <a:pPr marL="0" indent="0">
              <a:buNone/>
            </a:pPr>
            <a:r>
              <a:rPr lang="en-US" altLang="zh-CN" dirty="0"/>
              <a:t>     </a:t>
            </a:r>
            <a:r>
              <a:rPr lang="en-US" altLang="zh-CN" sz="2000" dirty="0"/>
              <a:t>– </a:t>
            </a:r>
            <a:r>
              <a:rPr lang="zh-CN" altLang="en-US" sz="2000" dirty="0"/>
              <a:t>可以控制与执行命令的</a:t>
            </a:r>
            <a:r>
              <a:rPr lang="en-US" altLang="zh-CN" sz="2000" dirty="0"/>
              <a:t>bash</a:t>
            </a:r>
            <a:r>
              <a:rPr lang="zh-CN" altLang="en-US" sz="2000" dirty="0"/>
              <a:t>环境称为前台进程 </a:t>
            </a:r>
          </a:p>
          <a:p>
            <a:pPr>
              <a:buFont typeface="Wingdings" panose="05000000000000000000" pitchFamily="2" charset="2"/>
              <a:buChar char="Ø"/>
            </a:pPr>
            <a:r>
              <a:rPr lang="zh-CN" altLang="en-US" dirty="0"/>
              <a:t>后台 </a:t>
            </a:r>
          </a:p>
          <a:p>
            <a:pPr marL="0" indent="0">
              <a:buNone/>
            </a:pPr>
            <a:r>
              <a:rPr lang="en-US" altLang="zh-CN" sz="2000" dirty="0"/>
              <a:t>     –</a:t>
            </a:r>
            <a:r>
              <a:rPr lang="zh-CN" altLang="en-US" sz="2000" dirty="0"/>
              <a:t>在操作系统中自行运行</a:t>
            </a:r>
            <a:r>
              <a:rPr lang="en-US" altLang="zh-CN" sz="2000" dirty="0"/>
              <a:t>,</a:t>
            </a:r>
            <a:r>
              <a:rPr lang="zh-CN" altLang="en-US" sz="2000" dirty="0"/>
              <a:t>你无法使用</a:t>
            </a:r>
            <a:r>
              <a:rPr lang="en-US" altLang="zh-CN" sz="2000" dirty="0"/>
              <a:t>[ctrl]+c</a:t>
            </a:r>
            <a:r>
              <a:rPr lang="zh-CN" altLang="en-US" sz="2000" dirty="0"/>
              <a:t>终止</a:t>
            </a:r>
            <a:r>
              <a:rPr lang="en-US" altLang="zh-CN" sz="2000" dirty="0"/>
              <a:t>,</a:t>
            </a:r>
            <a:r>
              <a:rPr lang="zh-CN" altLang="en-US" sz="2000" dirty="0"/>
              <a:t>可使用</a:t>
            </a:r>
            <a:r>
              <a:rPr lang="en-US" altLang="zh-CN" sz="2000" dirty="0" err="1"/>
              <a:t>bg</a:t>
            </a:r>
            <a:r>
              <a:rPr lang="en-US" altLang="zh-CN" sz="2000" dirty="0"/>
              <a:t>/</a:t>
            </a:r>
            <a:r>
              <a:rPr lang="en-US" altLang="zh-CN" sz="2000" dirty="0" err="1"/>
              <a:t>fg</a:t>
            </a:r>
            <a:r>
              <a:rPr lang="zh-CN" altLang="en-US" sz="2000" dirty="0"/>
              <a:t>命令操作的任务</a:t>
            </a:r>
            <a:r>
              <a:rPr lang="en-US" altLang="zh-CN" sz="2000" dirty="0"/>
              <a:t>; </a:t>
            </a:r>
            <a:r>
              <a:rPr lang="zh-CN" altLang="en-US" sz="2000" dirty="0"/>
              <a:t>可以通过</a:t>
            </a:r>
            <a:r>
              <a:rPr lang="en-US" altLang="zh-CN" sz="2000" dirty="0"/>
              <a:t>jobs</a:t>
            </a:r>
            <a:r>
              <a:rPr lang="zh-CN" altLang="en-US" sz="2000" dirty="0"/>
              <a:t>命令查看后台执行的任务</a:t>
            </a:r>
            <a:r>
              <a:rPr lang="en-US" altLang="zh-CN" sz="2000" dirty="0"/>
              <a:t>(</a:t>
            </a:r>
            <a:r>
              <a:rPr lang="zh-CN" altLang="en-US" sz="2000" dirty="0"/>
              <a:t>非系统进程</a:t>
            </a:r>
            <a:r>
              <a:rPr lang="en-US" altLang="zh-CN" sz="2000" dirty="0"/>
              <a:t>)</a:t>
            </a:r>
          </a:p>
          <a:p>
            <a:pPr marL="0" indent="0">
              <a:buNone/>
            </a:pPr>
            <a:r>
              <a:rPr lang="en-US" altLang="zh-CN" sz="2000" dirty="0"/>
              <a:t>    –</a:t>
            </a:r>
            <a:r>
              <a:rPr lang="zh-CN" altLang="en-US" sz="2000" dirty="0"/>
              <a:t>可以通过</a:t>
            </a:r>
            <a:r>
              <a:rPr lang="en-US" altLang="zh-CN" sz="2000" dirty="0" err="1"/>
              <a:t>Ctrl+z</a:t>
            </a:r>
            <a:r>
              <a:rPr lang="zh-CN" altLang="en-US" sz="2000" dirty="0"/>
              <a:t>将前台执行的任务放置后台。</a:t>
            </a:r>
            <a:endParaRPr lang="zh-CN" altLang="en-US" dirty="0"/>
          </a:p>
        </p:txBody>
      </p:sp>
    </p:spTree>
    <p:extLst>
      <p:ext uri="{BB962C8B-B14F-4D97-AF65-F5344CB8AC3E}">
        <p14:creationId xmlns:p14="http://schemas.microsoft.com/office/powerpoint/2010/main" val="40230607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第五节、任务管理</a:t>
            </a:r>
          </a:p>
        </p:txBody>
      </p:sp>
      <p:sp>
        <p:nvSpPr>
          <p:cNvPr id="3" name="内容占位符 2"/>
          <p:cNvSpPr>
            <a:spLocks noGrp="1"/>
          </p:cNvSpPr>
          <p:nvPr>
            <p:ph sz="quarter" idx="10"/>
          </p:nvPr>
        </p:nvSpPr>
        <p:spPr>
          <a:xfrm>
            <a:off x="467545" y="1052736"/>
            <a:ext cx="8064896" cy="6161046"/>
          </a:xfrm>
        </p:spPr>
        <p:txBody>
          <a:bodyPr/>
          <a:lstStyle/>
          <a:p>
            <a:pPr>
              <a:buFont typeface="Wingdings" panose="05000000000000000000" pitchFamily="2" charset="2"/>
              <a:buChar char="l"/>
            </a:pPr>
            <a:r>
              <a:rPr lang="zh-CN" altLang="en-US" dirty="0"/>
              <a:t>在当前</a:t>
            </a:r>
            <a:r>
              <a:rPr lang="en-US" altLang="zh-CN" dirty="0"/>
              <a:t>bash</a:t>
            </a:r>
            <a:r>
              <a:rPr lang="zh-CN" altLang="en-US" dirty="0"/>
              <a:t>执行多个任务</a:t>
            </a:r>
            <a:endParaRPr lang="en-US" altLang="zh-CN" dirty="0"/>
          </a:p>
          <a:p>
            <a:pPr>
              <a:buFont typeface="Wingdings" panose="05000000000000000000" pitchFamily="2" charset="2"/>
              <a:buChar char="Ø"/>
            </a:pPr>
            <a:r>
              <a:rPr lang="zh-CN" altLang="en-US" dirty="0"/>
              <a:t>比如：</a:t>
            </a:r>
            <a:r>
              <a:rPr lang="en-US" altLang="zh-CN" dirty="0" err="1"/>
              <a:t>cp</a:t>
            </a:r>
            <a:r>
              <a:rPr lang="en-US" altLang="zh-CN" dirty="0"/>
              <a:t> file1 file2 &amp; </a:t>
            </a:r>
          </a:p>
          <a:p>
            <a:pPr marL="0" indent="0">
              <a:buNone/>
            </a:pPr>
            <a:r>
              <a:rPr lang="zh-CN" altLang="en-US" dirty="0"/>
              <a:t>    </a:t>
            </a:r>
            <a:r>
              <a:rPr lang="zh-CN" altLang="en-US" sz="2000" dirty="0"/>
              <a:t>重点在以上的这个“</a:t>
            </a:r>
            <a:r>
              <a:rPr lang="en-US" altLang="zh-CN" sz="2000" dirty="0"/>
              <a:t>&amp;”</a:t>
            </a:r>
            <a:r>
              <a:rPr lang="zh-CN" altLang="en-US" sz="2000" dirty="0"/>
              <a:t>符号</a:t>
            </a:r>
            <a:r>
              <a:rPr lang="en-US" altLang="zh-CN" sz="2000" dirty="0"/>
              <a:t>,</a:t>
            </a:r>
            <a:r>
              <a:rPr lang="zh-CN" altLang="en-US" sz="2000" dirty="0"/>
              <a:t>他表示将</a:t>
            </a:r>
            <a:r>
              <a:rPr lang="en-US" altLang="zh-CN" sz="2000" dirty="0"/>
              <a:t>file1</a:t>
            </a:r>
            <a:r>
              <a:rPr lang="zh-CN" altLang="en-US" sz="2000" dirty="0"/>
              <a:t>这个文件复制为</a:t>
            </a:r>
            <a:r>
              <a:rPr lang="en-US" altLang="zh-CN" sz="2000" dirty="0"/>
              <a:t>file2,</a:t>
            </a:r>
            <a:r>
              <a:rPr lang="zh-CN" altLang="en-US" sz="2000" dirty="0"/>
              <a:t>同时将这个拷贝进程放到后台</a:t>
            </a:r>
            <a:r>
              <a:rPr lang="zh-CN" altLang="en-US" sz="2000" b="1" dirty="0"/>
              <a:t>执行</a:t>
            </a:r>
            <a:r>
              <a:rPr lang="zh-CN" altLang="en-US" sz="2000" dirty="0"/>
              <a:t>。 </a:t>
            </a:r>
          </a:p>
          <a:p>
            <a:pPr marL="0" indent="0">
              <a:buNone/>
            </a:pPr>
            <a:r>
              <a:rPr lang="zh-CN" altLang="en-US" sz="2000" dirty="0"/>
              <a:t>    也就是说执行这一个命令之后</a:t>
            </a:r>
            <a:r>
              <a:rPr lang="en-US" altLang="zh-CN" sz="2000" dirty="0"/>
              <a:t>,</a:t>
            </a:r>
            <a:r>
              <a:rPr lang="zh-CN" altLang="en-US" sz="2000" dirty="0"/>
              <a:t>在这一个终端仍然可以做其他的工作。拷贝任务执行完成后</a:t>
            </a:r>
            <a:r>
              <a:rPr lang="en-US" altLang="zh-CN" sz="2000" dirty="0"/>
              <a:t>,</a:t>
            </a:r>
            <a:r>
              <a:rPr lang="zh-CN" altLang="en-US" sz="2000" dirty="0"/>
              <a:t>系统将会在终端显示完成的消息。 </a:t>
            </a:r>
          </a:p>
          <a:p>
            <a:pPr>
              <a:buFont typeface="Wingdings" panose="05000000000000000000" pitchFamily="2" charset="2"/>
              <a:buChar char="Ø"/>
            </a:pPr>
            <a:r>
              <a:rPr lang="zh-CN" altLang="en-US" dirty="0"/>
              <a:t>举例来说</a:t>
            </a:r>
            <a:r>
              <a:rPr lang="en-US" altLang="zh-CN" dirty="0"/>
              <a:t>,</a:t>
            </a:r>
            <a:r>
              <a:rPr lang="zh-CN" altLang="en-US" dirty="0"/>
              <a:t>我们在登录</a:t>
            </a:r>
            <a:r>
              <a:rPr lang="en-US" altLang="zh-CN" dirty="0"/>
              <a:t>bash</a:t>
            </a:r>
            <a:r>
              <a:rPr lang="zh-CN" altLang="en-US" dirty="0"/>
              <a:t>后</a:t>
            </a:r>
            <a:r>
              <a:rPr lang="en-US" altLang="zh-CN" dirty="0"/>
              <a:t>,</a:t>
            </a:r>
            <a:r>
              <a:rPr lang="zh-CN" altLang="en-US" dirty="0"/>
              <a:t>想要一边复制文件、一边进行编译。那么就需要任务管理 。</a:t>
            </a:r>
            <a:endParaRPr lang="en-US" altLang="zh-CN" dirty="0"/>
          </a:p>
          <a:p>
            <a:pPr>
              <a:buFont typeface="Wingdings" panose="05000000000000000000" pitchFamily="2" charset="2"/>
              <a:buChar char="Ø"/>
            </a:pPr>
            <a:r>
              <a:rPr lang="zh-CN" altLang="en-US" dirty="0"/>
              <a:t>现在来思考下</a:t>
            </a:r>
            <a:r>
              <a:rPr lang="en-US" altLang="zh-CN" dirty="0" err="1"/>
              <a:t>Ctrl+z</a:t>
            </a:r>
            <a:r>
              <a:rPr lang="zh-CN" altLang="en-US" dirty="0"/>
              <a:t>和</a:t>
            </a:r>
            <a:r>
              <a:rPr lang="en-US" altLang="zh-CN" dirty="0"/>
              <a:t>&amp;</a:t>
            </a:r>
            <a:r>
              <a:rPr lang="zh-CN" altLang="en-US" dirty="0"/>
              <a:t>有什么区别。</a:t>
            </a:r>
            <a:endParaRPr lang="en-US" altLang="zh-CN" dirty="0"/>
          </a:p>
          <a:p>
            <a:pPr lvl="1">
              <a:buFont typeface="Wingdings" panose="05000000000000000000" pitchFamily="2" charset="2"/>
              <a:buChar char="Ø"/>
            </a:pPr>
            <a:r>
              <a:rPr lang="en-US" altLang="zh-CN" dirty="0" err="1"/>
              <a:t>Ctrl+z</a:t>
            </a:r>
            <a:r>
              <a:rPr lang="en-US" altLang="zh-CN" dirty="0"/>
              <a:t> </a:t>
            </a:r>
            <a:r>
              <a:rPr lang="zh-CN" altLang="en-US" dirty="0"/>
              <a:t>将前台程序放置后台</a:t>
            </a:r>
            <a:r>
              <a:rPr lang="en-US" altLang="zh-CN" dirty="0"/>
              <a:t>——</a:t>
            </a:r>
            <a:r>
              <a:rPr lang="zh-CN" altLang="en-US" dirty="0"/>
              <a:t>状态为暂停。</a:t>
            </a:r>
            <a:endParaRPr lang="en-US" altLang="zh-CN" dirty="0"/>
          </a:p>
          <a:p>
            <a:pPr lvl="1">
              <a:buFont typeface="Wingdings" panose="05000000000000000000" pitchFamily="2" charset="2"/>
              <a:buChar char="Ø"/>
            </a:pPr>
            <a:r>
              <a:rPr lang="zh-CN" altLang="en-US" dirty="0"/>
              <a:t>在执行的命令后面追加 “</a:t>
            </a:r>
            <a:r>
              <a:rPr lang="en-US" altLang="zh-CN" dirty="0"/>
              <a:t>&amp;</a:t>
            </a:r>
            <a:r>
              <a:rPr lang="zh-CN" altLang="en-US" dirty="0"/>
              <a:t>”</a:t>
            </a:r>
            <a:r>
              <a:rPr lang="en-US" altLang="zh-CN" dirty="0"/>
              <a:t>——</a:t>
            </a:r>
            <a:r>
              <a:rPr lang="zh-CN" altLang="en-US" dirty="0"/>
              <a:t>状态为后台运行。</a:t>
            </a:r>
            <a:endParaRPr lang="en-US" altLang="zh-CN" dirty="0"/>
          </a:p>
          <a:p>
            <a:pPr marL="0" indent="0">
              <a:buNone/>
            </a:pPr>
            <a:r>
              <a:rPr lang="zh-CN" altLang="en-US" dirty="0"/>
              <a:t> </a:t>
            </a:r>
          </a:p>
          <a:p>
            <a:endParaRPr lang="zh-CN" altLang="en-US" dirty="0"/>
          </a:p>
        </p:txBody>
      </p:sp>
    </p:spTree>
    <p:extLst>
      <p:ext uri="{BB962C8B-B14F-4D97-AF65-F5344CB8AC3E}">
        <p14:creationId xmlns:p14="http://schemas.microsoft.com/office/powerpoint/2010/main" val="35726664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第五节、任务管理</a:t>
            </a:r>
          </a:p>
        </p:txBody>
      </p:sp>
      <p:sp>
        <p:nvSpPr>
          <p:cNvPr id="3" name="内容占位符 2"/>
          <p:cNvSpPr>
            <a:spLocks noGrp="1"/>
          </p:cNvSpPr>
          <p:nvPr>
            <p:ph sz="quarter" idx="10"/>
          </p:nvPr>
        </p:nvSpPr>
        <p:spPr>
          <a:xfrm>
            <a:off x="467545" y="1052736"/>
            <a:ext cx="8064896" cy="5792355"/>
          </a:xfrm>
        </p:spPr>
        <p:txBody>
          <a:bodyPr/>
          <a:lstStyle/>
          <a:p>
            <a:pPr>
              <a:buFont typeface="Wingdings" panose="05000000000000000000" pitchFamily="2" charset="2"/>
              <a:buChar char="Ø"/>
            </a:pPr>
            <a:r>
              <a:rPr lang="zh-CN" altLang="en-US" dirty="0"/>
              <a:t>在同一个会话终端上</a:t>
            </a:r>
          </a:p>
          <a:p>
            <a:pPr marL="0" indent="0">
              <a:buNone/>
            </a:pPr>
            <a:r>
              <a:rPr lang="en-US" altLang="zh-CN" sz="2000" dirty="0"/>
              <a:t>[</a:t>
            </a:r>
            <a:r>
              <a:rPr lang="en-US" altLang="zh-CN" sz="2000" dirty="0" err="1"/>
              <a:t>root@tedu</a:t>
            </a:r>
            <a:r>
              <a:rPr lang="en-US" altLang="zh-CN" sz="2000" dirty="0"/>
              <a:t> ~]# tail -F install.log  &amp;   #</a:t>
            </a:r>
            <a:r>
              <a:rPr lang="zh-CN" altLang="en-US" sz="2000" dirty="0"/>
              <a:t>启动一个后台进程</a:t>
            </a:r>
            <a:endParaRPr lang="en-US" altLang="zh-CN" sz="2000" dirty="0"/>
          </a:p>
          <a:p>
            <a:pPr marL="0" indent="0">
              <a:buNone/>
            </a:pPr>
            <a:r>
              <a:rPr lang="en-US" altLang="zh-CN" sz="2000" dirty="0"/>
              <a:t>[1] 3517   #</a:t>
            </a:r>
            <a:r>
              <a:rPr lang="zh-CN" altLang="en-US" sz="2000" dirty="0"/>
              <a:t>返回该后台进程的</a:t>
            </a:r>
            <a:r>
              <a:rPr lang="en-US" altLang="zh-CN" sz="2000" dirty="0"/>
              <a:t>PID</a:t>
            </a:r>
          </a:p>
          <a:p>
            <a:pPr marL="0" indent="0">
              <a:buNone/>
            </a:pPr>
            <a:r>
              <a:rPr lang="en-US" altLang="zh-CN" sz="2000" dirty="0"/>
              <a:t>[</a:t>
            </a:r>
            <a:r>
              <a:rPr lang="en-US" altLang="zh-CN" sz="2000" dirty="0" err="1"/>
              <a:t>root@tedu</a:t>
            </a:r>
            <a:r>
              <a:rPr lang="en-US" altLang="zh-CN" sz="2000" dirty="0"/>
              <a:t> ~]# </a:t>
            </a:r>
            <a:r>
              <a:rPr lang="en-US" altLang="zh-CN" sz="2000" dirty="0" err="1"/>
              <a:t>pstree</a:t>
            </a:r>
            <a:r>
              <a:rPr lang="en-US" altLang="zh-CN" sz="2000" dirty="0"/>
              <a:t> –</a:t>
            </a:r>
            <a:r>
              <a:rPr lang="en-US" altLang="zh-CN" sz="2000" dirty="0" err="1"/>
              <a:t>Aup</a:t>
            </a:r>
            <a:endParaRPr lang="en-US" altLang="zh-CN" sz="2000" dirty="0"/>
          </a:p>
          <a:p>
            <a:pPr marL="0" indent="0">
              <a:buNone/>
            </a:pPr>
            <a:r>
              <a:rPr lang="en-US" altLang="zh-CN" sz="2000" dirty="0"/>
              <a:t>|-</a:t>
            </a:r>
            <a:r>
              <a:rPr lang="en-US" altLang="zh-CN" sz="2000" dirty="0" err="1"/>
              <a:t>sshd</a:t>
            </a:r>
            <a:r>
              <a:rPr lang="en-US" altLang="zh-CN" sz="2000" dirty="0"/>
              <a:t>(2928)-+-</a:t>
            </a:r>
            <a:r>
              <a:rPr lang="en-US" altLang="zh-CN" sz="2000" dirty="0" err="1"/>
              <a:t>sshd</a:t>
            </a:r>
            <a:r>
              <a:rPr lang="en-US" altLang="zh-CN" sz="2000" dirty="0"/>
              <a:t>(3332)---bash(3336)-+-</a:t>
            </a:r>
            <a:r>
              <a:rPr lang="en-US" altLang="zh-CN" sz="2000" b="1" dirty="0" err="1">
                <a:solidFill>
                  <a:srgbClr val="FF0000"/>
                </a:solidFill>
              </a:rPr>
              <a:t>pstree</a:t>
            </a:r>
            <a:r>
              <a:rPr lang="en-US" altLang="zh-CN" sz="2000" b="1" dirty="0">
                <a:solidFill>
                  <a:srgbClr val="FF0000"/>
                </a:solidFill>
              </a:rPr>
              <a:t>(3518)</a:t>
            </a:r>
          </a:p>
          <a:p>
            <a:pPr marL="0" indent="0">
              <a:buNone/>
            </a:pPr>
            <a:r>
              <a:rPr lang="en-US" altLang="zh-CN" sz="2000" dirty="0"/>
              <a:t>        |                                      </a:t>
            </a:r>
            <a:r>
              <a:rPr lang="en-US" altLang="zh-CN" sz="2000" b="1" dirty="0">
                <a:solidFill>
                  <a:srgbClr val="FF0000"/>
                </a:solidFill>
              </a:rPr>
              <a:t>`-tail(3517)</a:t>
            </a:r>
          </a:p>
          <a:p>
            <a:pPr marL="0" indent="0">
              <a:buNone/>
            </a:pPr>
            <a:r>
              <a:rPr lang="en-US" altLang="zh-CN" sz="2000" dirty="0"/>
              <a:t>        |            `-</a:t>
            </a:r>
            <a:r>
              <a:rPr lang="en-US" altLang="zh-CN" sz="2000" dirty="0" err="1"/>
              <a:t>sshd</a:t>
            </a:r>
            <a:r>
              <a:rPr lang="en-US" altLang="zh-CN" sz="2000" dirty="0"/>
              <a:t>(3440)---bash(3444)</a:t>
            </a:r>
            <a:r>
              <a:rPr lang="zh-CN" altLang="en-US" dirty="0"/>
              <a:t>   </a:t>
            </a:r>
            <a:r>
              <a:rPr lang="en-US" altLang="zh-CN" dirty="0"/>
              <a:t>#</a:t>
            </a:r>
            <a:r>
              <a:rPr lang="zh-CN" altLang="en-US" dirty="0"/>
              <a:t>另外一个终端进程</a:t>
            </a:r>
          </a:p>
          <a:p>
            <a:pPr marL="0" indent="0">
              <a:buNone/>
            </a:pPr>
            <a:r>
              <a:rPr lang="en-US" altLang="zh-CN" sz="2000" dirty="0"/>
              <a:t>[</a:t>
            </a:r>
            <a:r>
              <a:rPr lang="en-US" altLang="zh-CN" sz="2000" dirty="0" err="1"/>
              <a:t>root@tedu</a:t>
            </a:r>
            <a:r>
              <a:rPr lang="en-US" altLang="zh-CN" sz="2000" dirty="0"/>
              <a:t> ~]# </a:t>
            </a:r>
            <a:r>
              <a:rPr lang="en-US" altLang="zh-CN" sz="2000" dirty="0" err="1"/>
              <a:t>ps</a:t>
            </a:r>
            <a:r>
              <a:rPr lang="en-US" altLang="zh-CN" sz="2000" dirty="0"/>
              <a:t> ax | </a:t>
            </a:r>
            <a:r>
              <a:rPr lang="en-US" altLang="zh-CN" sz="2000" dirty="0" err="1"/>
              <a:t>grep</a:t>
            </a:r>
            <a:r>
              <a:rPr lang="en-US" altLang="zh-CN" sz="2000" dirty="0"/>
              <a:t> tail</a:t>
            </a:r>
          </a:p>
          <a:p>
            <a:pPr marL="0" indent="0">
              <a:buNone/>
            </a:pPr>
            <a:r>
              <a:rPr lang="en-US" altLang="zh-CN" sz="2000" dirty="0"/>
              <a:t>     3517 </a:t>
            </a:r>
            <a:r>
              <a:rPr lang="en-US" altLang="zh-CN" sz="2000" dirty="0" err="1"/>
              <a:t>pts</a:t>
            </a:r>
            <a:r>
              <a:rPr lang="en-US" altLang="zh-CN" sz="2000" dirty="0"/>
              <a:t>/0    S      0:00 tail -f install.log</a:t>
            </a:r>
          </a:p>
          <a:p>
            <a:pPr marL="0" indent="0">
              <a:buNone/>
            </a:pPr>
            <a:r>
              <a:rPr lang="en-US" altLang="zh-CN" sz="2000" dirty="0"/>
              <a:t>     3523 </a:t>
            </a:r>
            <a:r>
              <a:rPr lang="en-US" altLang="zh-CN" sz="2000" dirty="0" err="1"/>
              <a:t>pts</a:t>
            </a:r>
            <a:r>
              <a:rPr lang="en-US" altLang="zh-CN" sz="2000" dirty="0"/>
              <a:t>/0    S+     0:00 </a:t>
            </a:r>
            <a:r>
              <a:rPr lang="en-US" altLang="zh-CN" sz="2000" dirty="0" err="1"/>
              <a:t>grep</a:t>
            </a:r>
            <a:r>
              <a:rPr lang="en-US" altLang="zh-CN" sz="2000" dirty="0"/>
              <a:t> tail</a:t>
            </a:r>
          </a:p>
          <a:p>
            <a:pPr marL="0" indent="0">
              <a:buNone/>
            </a:pPr>
            <a:r>
              <a:rPr lang="en-US" altLang="zh-CN" sz="2000" dirty="0"/>
              <a:t>[</a:t>
            </a:r>
            <a:r>
              <a:rPr lang="en-US" altLang="zh-CN" sz="2000" dirty="0" err="1"/>
              <a:t>root@tedu</a:t>
            </a:r>
            <a:r>
              <a:rPr lang="en-US" altLang="zh-CN" sz="2000" dirty="0"/>
              <a:t> ~]#kill 3517</a:t>
            </a:r>
          </a:p>
          <a:p>
            <a:pPr marL="0" indent="0">
              <a:buNone/>
            </a:pPr>
            <a:r>
              <a:rPr lang="en-US" altLang="zh-CN" sz="2000" dirty="0"/>
              <a:t>    [</a:t>
            </a:r>
            <a:r>
              <a:rPr lang="en-US" altLang="zh-CN" sz="2000" dirty="0" err="1"/>
              <a:t>root@tedu</a:t>
            </a:r>
            <a:r>
              <a:rPr lang="en-US" altLang="zh-CN" sz="2000" dirty="0"/>
              <a:t> ~]# 		</a:t>
            </a:r>
            <a:r>
              <a:rPr lang="zh-CN" altLang="en-US" sz="1100" dirty="0"/>
              <a:t>（敲回车）</a:t>
            </a:r>
            <a:endParaRPr lang="en-US" altLang="zh-CN" sz="2000" dirty="0"/>
          </a:p>
          <a:p>
            <a:pPr marL="0" indent="0">
              <a:buNone/>
            </a:pPr>
            <a:r>
              <a:rPr lang="en-US" altLang="zh-CN" sz="2000" dirty="0"/>
              <a:t>     [1]+  Terminated              tail -f install.log</a:t>
            </a:r>
            <a:endParaRPr lang="zh-CN" altLang="en-US" sz="2000" dirty="0"/>
          </a:p>
        </p:txBody>
      </p:sp>
    </p:spTree>
    <p:extLst>
      <p:ext uri="{BB962C8B-B14F-4D97-AF65-F5344CB8AC3E}">
        <p14:creationId xmlns:p14="http://schemas.microsoft.com/office/powerpoint/2010/main" val="27951094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第五节、任务管理</a:t>
            </a:r>
          </a:p>
        </p:txBody>
      </p:sp>
      <p:sp>
        <p:nvSpPr>
          <p:cNvPr id="3" name="内容占位符 2"/>
          <p:cNvSpPr>
            <a:spLocks noGrp="1"/>
          </p:cNvSpPr>
          <p:nvPr>
            <p:ph sz="quarter" idx="10"/>
          </p:nvPr>
        </p:nvSpPr>
        <p:spPr>
          <a:xfrm>
            <a:off x="467545" y="1052736"/>
            <a:ext cx="8064896" cy="6265690"/>
          </a:xfrm>
        </p:spPr>
        <p:txBody>
          <a:bodyPr/>
          <a:lstStyle/>
          <a:p>
            <a:pPr>
              <a:buFont typeface="Wingdings" panose="05000000000000000000" pitchFamily="2" charset="2"/>
              <a:buChar char="l"/>
            </a:pPr>
            <a:r>
              <a:rPr lang="zh-CN" altLang="en-US" dirty="0"/>
              <a:t>直接将命令放到后台执行 </a:t>
            </a:r>
            <a:r>
              <a:rPr lang="en-US" altLang="zh-CN" dirty="0"/>
              <a:t>&amp;</a:t>
            </a:r>
          </a:p>
          <a:p>
            <a:pPr>
              <a:buFont typeface="Wingdings" panose="05000000000000000000" pitchFamily="2" charset="2"/>
              <a:buChar char="Ø"/>
            </a:pPr>
            <a:r>
              <a:rPr lang="zh-CN" altLang="en-US" sz="2000" dirty="0"/>
              <a:t>在叧有一个 </a:t>
            </a:r>
            <a:r>
              <a:rPr lang="en-US" altLang="zh-CN" sz="2000" dirty="0"/>
              <a:t>bash </a:t>
            </a:r>
            <a:r>
              <a:rPr lang="zh-CN" altLang="en-US" sz="2000" dirty="0"/>
              <a:t>的环境下</a:t>
            </a:r>
            <a:r>
              <a:rPr lang="en-US" altLang="zh-CN" sz="2000" dirty="0"/>
              <a:t>,</a:t>
            </a:r>
            <a:r>
              <a:rPr lang="zh-CN" altLang="en-US" sz="2000" dirty="0"/>
              <a:t>如果想要同时进行多个工作</a:t>
            </a:r>
            <a:r>
              <a:rPr lang="en-US" altLang="zh-CN" sz="2000" dirty="0"/>
              <a:t>, </a:t>
            </a:r>
            <a:r>
              <a:rPr lang="zh-CN" altLang="en-US" sz="2000" dirty="0"/>
              <a:t>那么可以将某些工作接放到后台</a:t>
            </a:r>
            <a:r>
              <a:rPr lang="en-US" altLang="zh-CN" sz="2000" dirty="0"/>
              <a:t>,</a:t>
            </a:r>
            <a:r>
              <a:rPr lang="zh-CN" altLang="en-US" sz="2000" dirty="0"/>
              <a:t>用户可以继续操作前台任务 </a:t>
            </a:r>
          </a:p>
          <a:p>
            <a:pPr>
              <a:buFont typeface="Wingdings" panose="05000000000000000000" pitchFamily="2" charset="2"/>
              <a:buChar char="Ø"/>
            </a:pPr>
            <a:r>
              <a:rPr lang="zh-CN" altLang="en-US" dirty="0"/>
              <a:t>举例：</a:t>
            </a:r>
            <a:endParaRPr lang="en-US" altLang="zh-CN" dirty="0"/>
          </a:p>
          <a:p>
            <a:r>
              <a:rPr lang="zh-CN" altLang="en-US" dirty="0"/>
              <a:t>将</a:t>
            </a:r>
            <a:r>
              <a:rPr lang="en-US" altLang="zh-CN" dirty="0"/>
              <a:t>/</a:t>
            </a:r>
            <a:r>
              <a:rPr lang="en-US" altLang="zh-CN" dirty="0" err="1"/>
              <a:t>etc</a:t>
            </a:r>
            <a:r>
              <a:rPr lang="en-US" altLang="zh-CN" dirty="0"/>
              <a:t>/ </a:t>
            </a:r>
            <a:r>
              <a:rPr lang="zh-CN" altLang="en-US" dirty="0"/>
              <a:t>备份为 </a:t>
            </a:r>
            <a:r>
              <a:rPr lang="en-US" altLang="zh-CN" dirty="0"/>
              <a:t>/</a:t>
            </a:r>
            <a:r>
              <a:rPr lang="en-US" altLang="zh-CN" dirty="0" err="1"/>
              <a:t>tmp</a:t>
            </a:r>
            <a:r>
              <a:rPr lang="en-US" altLang="zh-CN" dirty="0"/>
              <a:t>/lib.tar.gz </a:t>
            </a:r>
            <a:r>
              <a:rPr lang="zh-CN" altLang="en-US" dirty="0"/>
              <a:t>且不想要等待其完成 </a:t>
            </a:r>
            <a:r>
              <a:rPr lang="en-US" altLang="zh-CN" sz="2000" dirty="0"/>
              <a:t>[</a:t>
            </a:r>
            <a:r>
              <a:rPr lang="en-US" altLang="zh-CN" sz="2000" dirty="0" err="1"/>
              <a:t>root@tedu</a:t>
            </a:r>
            <a:r>
              <a:rPr lang="en-US" altLang="zh-CN" sz="2000" dirty="0"/>
              <a:t> ~]# tar -</a:t>
            </a:r>
            <a:r>
              <a:rPr lang="en-US" altLang="zh-CN" sz="2000" dirty="0" err="1"/>
              <a:t>czPf</a:t>
            </a:r>
            <a:r>
              <a:rPr lang="en-US" altLang="zh-CN" sz="2000" dirty="0"/>
              <a:t> /</a:t>
            </a:r>
            <a:r>
              <a:rPr lang="en-US" altLang="zh-CN" sz="2000" dirty="0" err="1"/>
              <a:t>tmp</a:t>
            </a:r>
            <a:r>
              <a:rPr lang="en-US" altLang="zh-CN" sz="2000" dirty="0"/>
              <a:t>/lib.tar.gz /</a:t>
            </a:r>
            <a:r>
              <a:rPr lang="en-US" altLang="zh-CN" sz="2000" dirty="0" err="1"/>
              <a:t>etc</a:t>
            </a:r>
            <a:r>
              <a:rPr lang="en-US" altLang="zh-CN" sz="2000" dirty="0"/>
              <a:t> &amp; </a:t>
            </a:r>
            <a:r>
              <a:rPr lang="zh-CN" altLang="en-US" sz="1100" dirty="0"/>
              <a:t>（将</a:t>
            </a:r>
            <a:r>
              <a:rPr lang="en-US" altLang="zh-CN" sz="1100" dirty="0"/>
              <a:t>/</a:t>
            </a:r>
            <a:r>
              <a:rPr lang="en-US" altLang="zh-CN" sz="1100" dirty="0" err="1"/>
              <a:t>etc</a:t>
            </a:r>
            <a:r>
              <a:rPr lang="zh-CN" altLang="en-US" sz="1100" dirty="0"/>
              <a:t>目录压缩到</a:t>
            </a:r>
            <a:r>
              <a:rPr lang="en-US" altLang="zh-CN" sz="1100" dirty="0"/>
              <a:t>/</a:t>
            </a:r>
            <a:r>
              <a:rPr lang="en-US" altLang="zh-CN" sz="1100" dirty="0" err="1"/>
              <a:t>tmp</a:t>
            </a:r>
            <a:r>
              <a:rPr lang="en-US" altLang="zh-CN" sz="1100" dirty="0"/>
              <a:t>/</a:t>
            </a:r>
            <a:r>
              <a:rPr lang="zh-CN" altLang="en-US" sz="1100" dirty="0"/>
              <a:t>下命名为</a:t>
            </a:r>
            <a:r>
              <a:rPr lang="en-US" altLang="zh-CN" sz="1100" dirty="0"/>
              <a:t>lib.tar.gz</a:t>
            </a:r>
            <a:r>
              <a:rPr lang="zh-CN" altLang="en-US" sz="1100" dirty="0"/>
              <a:t>）</a:t>
            </a:r>
            <a:endParaRPr lang="en-US" altLang="zh-CN" sz="1100" dirty="0"/>
          </a:p>
          <a:p>
            <a:pPr marL="400050" lvl="1" indent="0">
              <a:buNone/>
            </a:pPr>
            <a:r>
              <a:rPr lang="en-US" altLang="zh-CN" sz="2000" dirty="0"/>
              <a:t>[1] 3581</a:t>
            </a:r>
          </a:p>
          <a:p>
            <a:pPr marL="0" lvl="1" indent="0">
              <a:buNone/>
            </a:pPr>
            <a:r>
              <a:rPr lang="zh-CN" altLang="en-US" sz="2400" b="1" dirty="0"/>
              <a:t>    当</a:t>
            </a:r>
            <a:r>
              <a:rPr lang="en-US" altLang="zh-CN" sz="2400" b="1" dirty="0"/>
              <a:t>job</a:t>
            </a:r>
            <a:r>
              <a:rPr lang="zh-CN" altLang="en-US" sz="2400" b="1" dirty="0"/>
              <a:t>执行完成之后会显示</a:t>
            </a:r>
            <a:r>
              <a:rPr lang="en-US" altLang="zh-CN" sz="2400" b="1" dirty="0"/>
              <a:t>Done</a:t>
            </a:r>
            <a:r>
              <a:rPr lang="en-US" altLang="zh-CN" sz="1100" dirty="0"/>
              <a:t>  (</a:t>
            </a:r>
            <a:r>
              <a:rPr lang="zh-CN" altLang="en-US" sz="1100" dirty="0"/>
              <a:t>敲回车</a:t>
            </a:r>
            <a:r>
              <a:rPr lang="en-US" altLang="zh-CN" sz="1100" dirty="0"/>
              <a:t>)</a:t>
            </a:r>
          </a:p>
          <a:p>
            <a:pPr marL="400050" lvl="1" indent="0">
              <a:buNone/>
            </a:pPr>
            <a:r>
              <a:rPr lang="en-US" altLang="zh-CN" sz="2000" dirty="0"/>
              <a:t>[</a:t>
            </a:r>
            <a:r>
              <a:rPr lang="en-US" altLang="zh-CN" sz="2000" dirty="0" err="1"/>
              <a:t>root@tedu</a:t>
            </a:r>
            <a:r>
              <a:rPr lang="en-US" altLang="zh-CN" sz="2000" dirty="0"/>
              <a:t> ~]# </a:t>
            </a:r>
          </a:p>
          <a:p>
            <a:pPr marL="400050" lvl="1" indent="0">
              <a:buNone/>
            </a:pPr>
            <a:r>
              <a:rPr lang="en-US" altLang="zh-CN" sz="2000" dirty="0"/>
              <a:t>[1]+  Done                    tar -</a:t>
            </a:r>
            <a:r>
              <a:rPr lang="en-US" altLang="zh-CN" sz="2000" dirty="0" err="1"/>
              <a:t>czPf</a:t>
            </a:r>
            <a:r>
              <a:rPr lang="en-US" altLang="zh-CN" sz="2000" dirty="0"/>
              <a:t> /</a:t>
            </a:r>
            <a:r>
              <a:rPr lang="en-US" altLang="zh-CN" sz="2000" dirty="0" err="1"/>
              <a:t>tmp</a:t>
            </a:r>
            <a:r>
              <a:rPr lang="en-US" altLang="zh-CN" sz="2000" dirty="0"/>
              <a:t>/lib.tar.gz /</a:t>
            </a:r>
            <a:r>
              <a:rPr lang="en-US" altLang="zh-CN" sz="2000" dirty="0" err="1"/>
              <a:t>etc</a:t>
            </a:r>
            <a:r>
              <a:rPr lang="en-US" altLang="zh-CN" sz="2000" dirty="0"/>
              <a:t>   	</a:t>
            </a:r>
          </a:p>
          <a:p>
            <a:pPr marL="0" indent="0">
              <a:buNone/>
            </a:pPr>
            <a:r>
              <a:rPr lang="zh-CN" altLang="en-US" b="1" dirty="0"/>
              <a:t>    其中中括号为</a:t>
            </a:r>
            <a:r>
              <a:rPr lang="en-US" altLang="zh-CN" b="1" dirty="0"/>
              <a:t>job number </a:t>
            </a:r>
          </a:p>
          <a:p>
            <a:pPr marL="0" indent="0">
              <a:buNone/>
            </a:pPr>
            <a:r>
              <a:rPr lang="zh-CN" altLang="en-US" dirty="0"/>
              <a:t> </a:t>
            </a:r>
          </a:p>
          <a:p>
            <a:endParaRPr lang="zh-CN" altLang="en-US" dirty="0"/>
          </a:p>
        </p:txBody>
      </p:sp>
    </p:spTree>
    <p:extLst>
      <p:ext uri="{BB962C8B-B14F-4D97-AF65-F5344CB8AC3E}">
        <p14:creationId xmlns:p14="http://schemas.microsoft.com/office/powerpoint/2010/main" val="3669635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第一节、进程概述</a:t>
            </a:r>
          </a:p>
        </p:txBody>
      </p:sp>
      <p:sp>
        <p:nvSpPr>
          <p:cNvPr id="3" name="内容占位符 2"/>
          <p:cNvSpPr>
            <a:spLocks noGrp="1"/>
          </p:cNvSpPr>
          <p:nvPr>
            <p:ph sz="quarter" idx="10"/>
          </p:nvPr>
        </p:nvSpPr>
        <p:spPr>
          <a:xfrm>
            <a:off x="467545" y="1052736"/>
            <a:ext cx="8064896" cy="4154984"/>
          </a:xfrm>
        </p:spPr>
        <p:txBody>
          <a:bodyPr/>
          <a:lstStyle/>
          <a:p>
            <a:pPr>
              <a:buFont typeface="Wingdings" panose="05000000000000000000" pitchFamily="2" charset="2"/>
              <a:buChar char="l"/>
            </a:pPr>
            <a:r>
              <a:rPr lang="en-US" altLang="zh-CN" dirty="0"/>
              <a:t>3</a:t>
            </a:r>
            <a:r>
              <a:rPr lang="zh-CN" altLang="en-US" dirty="0"/>
              <a:t>如何产生进程？</a:t>
            </a:r>
            <a:endParaRPr lang="en-US" altLang="zh-CN" dirty="0"/>
          </a:p>
          <a:p>
            <a:pPr>
              <a:buFont typeface="Wingdings" panose="05000000000000000000" pitchFamily="2" charset="2"/>
              <a:buChar char="Ø"/>
            </a:pPr>
            <a:r>
              <a:rPr lang="zh-CN" altLang="en-US" sz="1800" dirty="0"/>
              <a:t>执行一个程序或命令就可以启动一个进程。 </a:t>
            </a:r>
          </a:p>
          <a:p>
            <a:pPr>
              <a:buFont typeface="Wingdings" panose="05000000000000000000" pitchFamily="2" charset="2"/>
              <a:buChar char="Ø"/>
            </a:pPr>
            <a:r>
              <a:rPr lang="zh-CN" altLang="en-US" sz="1800" dirty="0"/>
              <a:t>进程启动时，操作系统为其分配相对应的系统内唯一的进程</a:t>
            </a:r>
            <a:r>
              <a:rPr lang="en-US" altLang="zh-CN" sz="1800" dirty="0"/>
              <a:t>ID</a:t>
            </a:r>
            <a:r>
              <a:rPr lang="zh-CN" altLang="en-US" sz="1800" dirty="0"/>
              <a:t>（</a:t>
            </a:r>
            <a:r>
              <a:rPr lang="en-US" altLang="zh-CN" sz="1800" dirty="0"/>
              <a:t>PID</a:t>
            </a:r>
            <a:r>
              <a:rPr lang="zh-CN" altLang="en-US" sz="1800" dirty="0"/>
              <a:t>）。</a:t>
            </a:r>
            <a:endParaRPr lang="en-US" altLang="zh-CN" sz="1800" dirty="0"/>
          </a:p>
          <a:p>
            <a:pPr>
              <a:buFont typeface="Wingdings" panose="05000000000000000000" pitchFamily="2" charset="2"/>
              <a:buChar char="Ø"/>
            </a:pPr>
            <a:r>
              <a:rPr lang="en-US" altLang="zh-CN" sz="1800" dirty="0"/>
              <a:t>Linux</a:t>
            </a:r>
            <a:r>
              <a:rPr lang="zh-CN" altLang="en-US" sz="1800" dirty="0"/>
              <a:t>启动的第一个进程  </a:t>
            </a:r>
            <a:r>
              <a:rPr lang="zh-CN" altLang="en-US" sz="2000" dirty="0"/>
              <a:t></a:t>
            </a:r>
            <a:endParaRPr lang="en-US" altLang="zh-CN" sz="2000" dirty="0"/>
          </a:p>
          <a:p>
            <a:pPr lvl="1">
              <a:buNone/>
            </a:pPr>
            <a:r>
              <a:rPr lang="en-US" altLang="zh-CN" sz="1400" dirty="0"/>
              <a:t>[</a:t>
            </a:r>
            <a:r>
              <a:rPr lang="en-US" altLang="zh-CN" sz="1400" dirty="0" err="1"/>
              <a:t>root@localhost</a:t>
            </a:r>
            <a:r>
              <a:rPr lang="en-US" altLang="zh-CN" sz="1400" dirty="0"/>
              <a:t> ~]# </a:t>
            </a:r>
            <a:r>
              <a:rPr lang="en-US" altLang="zh-CN" sz="1400" dirty="0" err="1"/>
              <a:t>pidof</a:t>
            </a:r>
            <a:r>
              <a:rPr lang="en-US" altLang="zh-CN" sz="1400" dirty="0"/>
              <a:t> init</a:t>
            </a:r>
          </a:p>
          <a:p>
            <a:pPr lvl="1">
              <a:buNone/>
            </a:pPr>
            <a:r>
              <a:rPr lang="en-US" altLang="zh-CN" sz="1400" dirty="0"/>
              <a:t>1 </a:t>
            </a:r>
            <a:r>
              <a:rPr lang="zh-CN" altLang="en-US" sz="1400" dirty="0"/>
              <a:t> </a:t>
            </a:r>
            <a:endParaRPr lang="en-US" altLang="zh-CN" sz="1400" dirty="0"/>
          </a:p>
          <a:p>
            <a:pPr marL="342900" lvl="1" indent="-342900">
              <a:buFont typeface="Wingdings" panose="05000000000000000000" pitchFamily="2" charset="2"/>
              <a:buChar char="Ø"/>
            </a:pPr>
            <a:r>
              <a:rPr lang="zh-CN" altLang="en-US" sz="1800" dirty="0"/>
              <a:t>进程演示</a:t>
            </a:r>
            <a:endParaRPr lang="en-US" altLang="zh-CN" sz="1800" dirty="0"/>
          </a:p>
          <a:p>
            <a:pPr marL="0" lvl="1" indent="0">
              <a:buNone/>
            </a:pPr>
            <a:r>
              <a:rPr lang="en-US" altLang="zh-CN" sz="1400" dirty="0"/>
              <a:t>        [</a:t>
            </a:r>
            <a:r>
              <a:rPr lang="en-US" altLang="zh-CN" sz="1400" dirty="0" err="1"/>
              <a:t>root@localhost</a:t>
            </a:r>
            <a:r>
              <a:rPr lang="en-US" altLang="zh-CN" sz="1400" dirty="0"/>
              <a:t> ~]# </a:t>
            </a:r>
            <a:r>
              <a:rPr lang="en-US" altLang="zh-CN" sz="1400" dirty="0" err="1"/>
              <a:t>ps</a:t>
            </a:r>
            <a:r>
              <a:rPr lang="en-US" altLang="zh-CN" sz="1400" dirty="0"/>
              <a:t>  a</a:t>
            </a:r>
          </a:p>
          <a:p>
            <a:pPr marL="0" lvl="1" indent="0">
              <a:buNone/>
            </a:pPr>
            <a:r>
              <a:rPr lang="en-US" altLang="zh-CN" sz="1400" dirty="0"/>
              <a:t>        vim install.log </a:t>
            </a:r>
          </a:p>
          <a:p>
            <a:pPr marL="0" lvl="1" indent="0">
              <a:buNone/>
            </a:pPr>
            <a:r>
              <a:rPr lang="en-US" altLang="zh-CN" sz="1400" dirty="0"/>
              <a:t>        </a:t>
            </a:r>
            <a:r>
              <a:rPr lang="zh-CN" altLang="en-US" sz="1400" dirty="0"/>
              <a:t>图像界面新开一个</a:t>
            </a:r>
            <a:r>
              <a:rPr lang="en-US" altLang="zh-CN" sz="1400" dirty="0" err="1"/>
              <a:t>Terminal#vim</a:t>
            </a:r>
            <a:r>
              <a:rPr lang="en-US" altLang="zh-CN" sz="1400" dirty="0"/>
              <a:t> install.log</a:t>
            </a:r>
          </a:p>
          <a:p>
            <a:endParaRPr lang="zh-CN" altLang="en-US" dirty="0"/>
          </a:p>
        </p:txBody>
      </p:sp>
    </p:spTree>
    <p:extLst>
      <p:ext uri="{BB962C8B-B14F-4D97-AF65-F5344CB8AC3E}">
        <p14:creationId xmlns:p14="http://schemas.microsoft.com/office/powerpoint/2010/main" val="38844246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第五节、任务管理</a:t>
            </a:r>
          </a:p>
        </p:txBody>
      </p:sp>
      <p:sp>
        <p:nvSpPr>
          <p:cNvPr id="3" name="内容占位符 2"/>
          <p:cNvSpPr>
            <a:spLocks noGrp="1"/>
          </p:cNvSpPr>
          <p:nvPr>
            <p:ph sz="quarter" idx="10"/>
          </p:nvPr>
        </p:nvSpPr>
        <p:spPr>
          <a:xfrm>
            <a:off x="467545" y="1052736"/>
            <a:ext cx="8064896" cy="5583067"/>
          </a:xfrm>
        </p:spPr>
        <p:txBody>
          <a:bodyPr/>
          <a:lstStyle/>
          <a:p>
            <a:pPr>
              <a:buFont typeface="Wingdings" panose="05000000000000000000" pitchFamily="2" charset="2"/>
              <a:buChar char="l"/>
            </a:pPr>
            <a:r>
              <a:rPr lang="zh-CN" altLang="en-US" dirty="0"/>
              <a:t>将目前的工作丢到后台暂停</a:t>
            </a:r>
            <a:r>
              <a:rPr lang="en-US" altLang="zh-CN" dirty="0"/>
              <a:t>:[ctrl]+z</a:t>
            </a:r>
          </a:p>
          <a:p>
            <a:pPr marL="0" indent="0">
              <a:buNone/>
            </a:pPr>
            <a:r>
              <a:rPr lang="en-US" altLang="zh-CN" sz="2000" dirty="0"/>
              <a:t>[</a:t>
            </a:r>
            <a:r>
              <a:rPr lang="en-US" altLang="zh-CN" sz="2000" dirty="0" err="1"/>
              <a:t>root@tedu</a:t>
            </a:r>
            <a:r>
              <a:rPr lang="en-US" altLang="zh-CN" sz="2000" dirty="0"/>
              <a:t> ~]# vim anaconda-</a:t>
            </a:r>
            <a:r>
              <a:rPr lang="en-US" altLang="zh-CN" sz="2000" dirty="0" err="1"/>
              <a:t>ks.cfg</a:t>
            </a:r>
            <a:r>
              <a:rPr lang="en-US" altLang="zh-CN" sz="2000" dirty="0"/>
              <a:t>  #</a:t>
            </a:r>
            <a:r>
              <a:rPr lang="en-US" altLang="zh-CN" sz="2000" dirty="0" err="1"/>
              <a:t>ctrl+z</a:t>
            </a:r>
            <a:endParaRPr lang="en-US" altLang="zh-CN" sz="2000" dirty="0"/>
          </a:p>
          <a:p>
            <a:pPr marL="0" indent="0">
              <a:buNone/>
            </a:pPr>
            <a:r>
              <a:rPr lang="en-US" altLang="zh-CN" sz="2000" dirty="0"/>
              <a:t>[1]+  Stopped                 vim anaconda-</a:t>
            </a:r>
            <a:r>
              <a:rPr lang="en-US" altLang="zh-CN" sz="2000" dirty="0" err="1"/>
              <a:t>ks.cfg</a:t>
            </a:r>
            <a:r>
              <a:rPr lang="en-US" altLang="zh-CN" sz="2000" dirty="0"/>
              <a:t> </a:t>
            </a:r>
            <a:r>
              <a:rPr lang="zh-CN" altLang="en-US" sz="2000" dirty="0"/>
              <a:t> </a:t>
            </a:r>
          </a:p>
          <a:p>
            <a:pPr marL="0" indent="0">
              <a:buNone/>
            </a:pPr>
            <a:r>
              <a:rPr lang="zh-CN" altLang="en-US" sz="2000" dirty="0"/>
              <a:t>说明： </a:t>
            </a:r>
          </a:p>
          <a:p>
            <a:r>
              <a:rPr lang="zh-CN" altLang="en-US" sz="2000" dirty="0"/>
              <a:t>在</a:t>
            </a:r>
            <a:r>
              <a:rPr lang="en-US" altLang="zh-CN" sz="2000" dirty="0"/>
              <a:t>vim</a:t>
            </a:r>
            <a:r>
              <a:rPr lang="zh-CN" altLang="en-US" sz="2000" dirty="0"/>
              <a:t>的一般模式下</a:t>
            </a:r>
            <a:r>
              <a:rPr lang="en-US" altLang="zh-CN" sz="2000" dirty="0"/>
              <a:t>,</a:t>
            </a:r>
            <a:r>
              <a:rPr lang="zh-CN" altLang="en-US" sz="2000" dirty="0"/>
              <a:t>按下</a:t>
            </a:r>
            <a:r>
              <a:rPr lang="en-US" altLang="zh-CN" sz="2000" dirty="0"/>
              <a:t>[ctrl]+z,</a:t>
            </a:r>
            <a:r>
              <a:rPr lang="zh-CN" altLang="en-US" sz="2000" dirty="0"/>
              <a:t>屏幕上会出现</a:t>
            </a:r>
            <a:r>
              <a:rPr lang="en-US" altLang="zh-CN" sz="2000" dirty="0"/>
              <a:t>[1],</a:t>
            </a:r>
            <a:r>
              <a:rPr lang="zh-CN" altLang="en-US" sz="2000" dirty="0"/>
              <a:t>表示这是第一个任务 </a:t>
            </a:r>
          </a:p>
          <a:p>
            <a:r>
              <a:rPr lang="en-US" altLang="zh-CN" sz="2000" dirty="0"/>
              <a:t>+</a:t>
            </a:r>
            <a:r>
              <a:rPr lang="zh-CN" altLang="en-US" sz="2000" dirty="0"/>
              <a:t>代表最近一个被放到后台的任务</a:t>
            </a:r>
            <a:r>
              <a:rPr lang="en-US" altLang="zh-CN" sz="2000" dirty="0"/>
              <a:t>,</a:t>
            </a:r>
            <a:r>
              <a:rPr lang="zh-CN" altLang="en-US" sz="2000" dirty="0"/>
              <a:t>且目前在后台预期会被取用的任务（ 调用切换到前台命令时会第一个被调用到，优先调取）</a:t>
            </a:r>
            <a:endParaRPr lang="en-US" altLang="zh-CN" sz="2000" dirty="0"/>
          </a:p>
          <a:p>
            <a:r>
              <a:rPr lang="en-US" altLang="zh-CN" sz="2000" dirty="0"/>
              <a:t>Stopped</a:t>
            </a:r>
            <a:r>
              <a:rPr lang="zh-CN" altLang="en-US" sz="2000" dirty="0"/>
              <a:t>使用</a:t>
            </a:r>
            <a:r>
              <a:rPr lang="en-US" altLang="zh-CN" sz="2000" dirty="0"/>
              <a:t>[ctrl]+z</a:t>
            </a:r>
            <a:r>
              <a:rPr lang="zh-CN" altLang="en-US" sz="2000" dirty="0"/>
              <a:t>放到后台的任务都是暂停状态 </a:t>
            </a:r>
            <a:endParaRPr lang="en-US" altLang="zh-CN" sz="2000" dirty="0"/>
          </a:p>
          <a:p>
            <a:pPr marL="0" indent="0">
              <a:buNone/>
            </a:pPr>
            <a:r>
              <a:rPr lang="en-US" altLang="zh-CN" sz="2000" dirty="0"/>
              <a:t>[</a:t>
            </a:r>
            <a:r>
              <a:rPr lang="en-US" altLang="zh-CN" sz="2000" dirty="0" err="1"/>
              <a:t>root@tedu</a:t>
            </a:r>
            <a:r>
              <a:rPr lang="en-US" altLang="zh-CN" sz="2000" dirty="0"/>
              <a:t> ~]# vim install.log   #</a:t>
            </a:r>
            <a:r>
              <a:rPr lang="en-US" altLang="zh-CN" sz="2000" dirty="0" err="1"/>
              <a:t>ctrl+z</a:t>
            </a:r>
            <a:endParaRPr lang="en-US" altLang="zh-CN" sz="2000" dirty="0"/>
          </a:p>
          <a:p>
            <a:pPr marL="0" indent="0">
              <a:buNone/>
            </a:pPr>
            <a:r>
              <a:rPr lang="en-US" altLang="zh-CN" sz="2000" dirty="0"/>
              <a:t>[2]+  Stopped                 vim install.log</a:t>
            </a:r>
          </a:p>
          <a:p>
            <a:pPr marL="0" indent="0">
              <a:buNone/>
            </a:pPr>
            <a:r>
              <a:rPr lang="en-US" altLang="zh-CN" sz="2000" dirty="0"/>
              <a:t>[</a:t>
            </a:r>
            <a:r>
              <a:rPr lang="en-US" altLang="zh-CN" sz="2000" dirty="0" err="1"/>
              <a:t>root@tedu</a:t>
            </a:r>
            <a:r>
              <a:rPr lang="en-US" altLang="zh-CN" sz="2000" dirty="0"/>
              <a:t> ~]# </a:t>
            </a:r>
            <a:r>
              <a:rPr lang="en-US" altLang="zh-CN" sz="2000" dirty="0" err="1"/>
              <a:t>pstree</a:t>
            </a:r>
            <a:r>
              <a:rPr lang="en-US" altLang="zh-CN" sz="2000" dirty="0"/>
              <a:t> –</a:t>
            </a:r>
            <a:r>
              <a:rPr lang="en-US" altLang="zh-CN" sz="2000" dirty="0" err="1"/>
              <a:t>Aup</a:t>
            </a:r>
            <a:endParaRPr lang="en-US" altLang="zh-CN" sz="2000" dirty="0"/>
          </a:p>
          <a:p>
            <a:pPr marL="0" indent="0">
              <a:buNone/>
            </a:pPr>
            <a:endParaRPr lang="zh-CN" altLang="en-US" sz="2000" dirty="0"/>
          </a:p>
        </p:txBody>
      </p:sp>
      <p:pic>
        <p:nvPicPr>
          <p:cNvPr id="5" name="图片 4"/>
          <p:cNvPicPr>
            <a:picLocks noChangeAspect="1"/>
          </p:cNvPicPr>
          <p:nvPr/>
        </p:nvPicPr>
        <p:blipFill>
          <a:blip r:embed="rId2"/>
          <a:stretch>
            <a:fillRect/>
          </a:stretch>
        </p:blipFill>
        <p:spPr>
          <a:xfrm>
            <a:off x="2915816" y="6061069"/>
            <a:ext cx="4910504" cy="796931"/>
          </a:xfrm>
          <a:prstGeom prst="rect">
            <a:avLst/>
          </a:prstGeom>
        </p:spPr>
      </p:pic>
    </p:spTree>
    <p:extLst>
      <p:ext uri="{BB962C8B-B14F-4D97-AF65-F5344CB8AC3E}">
        <p14:creationId xmlns:p14="http://schemas.microsoft.com/office/powerpoint/2010/main" val="35753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第五节、任务管理</a:t>
            </a:r>
          </a:p>
        </p:txBody>
      </p:sp>
      <p:sp>
        <p:nvSpPr>
          <p:cNvPr id="3" name="内容占位符 2"/>
          <p:cNvSpPr>
            <a:spLocks noGrp="1"/>
          </p:cNvSpPr>
          <p:nvPr>
            <p:ph sz="quarter" idx="10"/>
          </p:nvPr>
        </p:nvSpPr>
        <p:spPr>
          <a:xfrm>
            <a:off x="467545" y="1052736"/>
            <a:ext cx="8064896" cy="5767733"/>
          </a:xfrm>
        </p:spPr>
        <p:txBody>
          <a:bodyPr/>
          <a:lstStyle/>
          <a:p>
            <a:pPr>
              <a:buFont typeface="Wingdings" panose="05000000000000000000" pitchFamily="2" charset="2"/>
              <a:buChar char="l"/>
            </a:pPr>
            <a:r>
              <a:rPr lang="zh-CN" altLang="en-US" dirty="0"/>
              <a:t>观察后台任务 </a:t>
            </a:r>
            <a:endParaRPr lang="en-US" altLang="zh-CN" dirty="0"/>
          </a:p>
          <a:p>
            <a:pPr>
              <a:buFont typeface="Wingdings" panose="05000000000000000000" pitchFamily="2" charset="2"/>
              <a:buChar char="Ø"/>
            </a:pPr>
            <a:r>
              <a:rPr lang="zh-CN" altLang="en-US" dirty="0"/>
              <a:t> </a:t>
            </a:r>
            <a:r>
              <a:rPr lang="en-US" altLang="zh-CN" dirty="0"/>
              <a:t>jobs</a:t>
            </a:r>
            <a:r>
              <a:rPr lang="zh-CN" altLang="en-US" dirty="0"/>
              <a:t>查看当前工作状态 ，它的选项与参数：</a:t>
            </a:r>
          </a:p>
          <a:p>
            <a:pPr marL="400050" lvl="1" indent="0">
              <a:buNone/>
            </a:pPr>
            <a:r>
              <a:rPr lang="en-US" altLang="zh-CN" dirty="0"/>
              <a:t>-l :</a:t>
            </a:r>
            <a:r>
              <a:rPr lang="zh-CN" altLang="en-US" dirty="0"/>
              <a:t>除了列出 </a:t>
            </a:r>
            <a:r>
              <a:rPr lang="en-US" altLang="zh-CN" dirty="0"/>
              <a:t>job number </a:t>
            </a:r>
            <a:r>
              <a:rPr lang="zh-CN" altLang="en-US" dirty="0"/>
              <a:t>与指令串之外</a:t>
            </a:r>
            <a:r>
              <a:rPr lang="en-US" altLang="zh-CN" dirty="0"/>
              <a:t>,</a:t>
            </a:r>
            <a:r>
              <a:rPr lang="zh-CN" altLang="en-US" dirty="0"/>
              <a:t>同时列出 </a:t>
            </a:r>
            <a:r>
              <a:rPr lang="en-US" altLang="zh-CN" dirty="0"/>
              <a:t>PID </a:t>
            </a:r>
            <a:r>
              <a:rPr lang="zh-CN" altLang="en-US" dirty="0"/>
              <a:t>的号码</a:t>
            </a:r>
            <a:r>
              <a:rPr lang="en-US" altLang="zh-CN" dirty="0"/>
              <a:t>;  </a:t>
            </a:r>
          </a:p>
          <a:p>
            <a:pPr marL="400050" lvl="1" indent="0">
              <a:buNone/>
            </a:pPr>
            <a:r>
              <a:rPr lang="en-US" altLang="zh-CN" dirty="0"/>
              <a:t>-r :</a:t>
            </a:r>
            <a:r>
              <a:rPr lang="zh-CN" altLang="en-US" dirty="0"/>
              <a:t>仅列出正在后台 </a:t>
            </a:r>
            <a:r>
              <a:rPr lang="en-US" altLang="zh-CN" dirty="0"/>
              <a:t>run </a:t>
            </a:r>
            <a:r>
              <a:rPr lang="zh-CN" altLang="en-US" dirty="0"/>
              <a:t>的任务； </a:t>
            </a:r>
          </a:p>
          <a:p>
            <a:pPr marL="400050" lvl="1" indent="0">
              <a:buNone/>
            </a:pPr>
            <a:r>
              <a:rPr lang="en-US" altLang="zh-CN" dirty="0"/>
              <a:t>-s :</a:t>
            </a:r>
            <a:r>
              <a:rPr lang="zh-CN" altLang="en-US" dirty="0"/>
              <a:t>仅列出正在后台暂停 </a:t>
            </a:r>
            <a:r>
              <a:rPr lang="en-US" altLang="zh-CN" dirty="0"/>
              <a:t>(stop) </a:t>
            </a:r>
            <a:r>
              <a:rPr lang="zh-CN" altLang="en-US" dirty="0"/>
              <a:t>的任务。 </a:t>
            </a:r>
            <a:endParaRPr lang="en-US" altLang="zh-CN" dirty="0"/>
          </a:p>
          <a:p>
            <a:pPr marL="400050" lvl="1" indent="0">
              <a:buNone/>
            </a:pPr>
            <a:r>
              <a:rPr lang="zh-CN" altLang="en-US" dirty="0"/>
              <a:t>演示：</a:t>
            </a:r>
            <a:endParaRPr lang="en-US" altLang="zh-CN" dirty="0"/>
          </a:p>
          <a:p>
            <a:pPr marL="400050" lvl="1" indent="0">
              <a:buNone/>
            </a:pPr>
            <a:r>
              <a:rPr lang="en-US" altLang="zh-CN" dirty="0"/>
              <a:t>[</a:t>
            </a:r>
            <a:r>
              <a:rPr lang="en-US" altLang="zh-CN" dirty="0" err="1"/>
              <a:t>root@tedu</a:t>
            </a:r>
            <a:r>
              <a:rPr lang="en-US" altLang="zh-CN" dirty="0"/>
              <a:t> ~]# jobs  #</a:t>
            </a:r>
            <a:r>
              <a:rPr lang="zh-CN" altLang="en-US" dirty="0"/>
              <a:t>显示全部后台进程（不含</a:t>
            </a:r>
            <a:r>
              <a:rPr lang="en-US" altLang="zh-CN" dirty="0"/>
              <a:t>PID</a:t>
            </a:r>
            <a:r>
              <a:rPr lang="zh-CN" altLang="en-US" dirty="0"/>
              <a:t>）</a:t>
            </a:r>
            <a:endParaRPr lang="en-US" altLang="zh-CN" dirty="0"/>
          </a:p>
          <a:p>
            <a:pPr marL="400050" lvl="1" indent="0">
              <a:buNone/>
            </a:pPr>
            <a:r>
              <a:rPr lang="en-US" altLang="zh-CN" dirty="0"/>
              <a:t>[</a:t>
            </a:r>
            <a:r>
              <a:rPr lang="en-US" altLang="zh-CN" dirty="0" err="1"/>
              <a:t>root@tedu</a:t>
            </a:r>
            <a:r>
              <a:rPr lang="en-US" altLang="zh-CN" dirty="0"/>
              <a:t> ~]# jobs –l#</a:t>
            </a:r>
            <a:r>
              <a:rPr lang="zh-CN" altLang="en-US" dirty="0"/>
              <a:t>显示全部后台进程（含</a:t>
            </a:r>
            <a:r>
              <a:rPr lang="en-US" altLang="zh-CN" dirty="0"/>
              <a:t>PID</a:t>
            </a:r>
            <a:r>
              <a:rPr lang="zh-CN" altLang="en-US" dirty="0"/>
              <a:t>）</a:t>
            </a:r>
            <a:endParaRPr lang="en-US" altLang="zh-CN" dirty="0"/>
          </a:p>
          <a:p>
            <a:pPr marL="400050" lvl="1" indent="0">
              <a:buNone/>
            </a:pPr>
            <a:r>
              <a:rPr lang="en-US" altLang="zh-CN" dirty="0"/>
              <a:t>[</a:t>
            </a:r>
            <a:r>
              <a:rPr lang="en-US" altLang="zh-CN" dirty="0" err="1"/>
              <a:t>root@tedu</a:t>
            </a:r>
            <a:r>
              <a:rPr lang="en-US" altLang="zh-CN" dirty="0"/>
              <a:t> ~]# jobs –r</a:t>
            </a:r>
          </a:p>
          <a:p>
            <a:pPr marL="400050" lvl="1" indent="0">
              <a:buNone/>
            </a:pPr>
            <a:r>
              <a:rPr lang="en-US" altLang="zh-CN" dirty="0"/>
              <a:t>[</a:t>
            </a:r>
            <a:r>
              <a:rPr lang="en-US" altLang="zh-CN" dirty="0" err="1"/>
              <a:t>root@tedu</a:t>
            </a:r>
            <a:r>
              <a:rPr lang="en-US" altLang="zh-CN" dirty="0"/>
              <a:t> ~]# jobs -s</a:t>
            </a:r>
            <a:r>
              <a:rPr lang="zh-CN" altLang="en-US" dirty="0"/>
              <a:t> </a:t>
            </a:r>
          </a:p>
          <a:p>
            <a:endParaRPr lang="zh-CN" altLang="en-US" dirty="0"/>
          </a:p>
        </p:txBody>
      </p:sp>
    </p:spTree>
    <p:extLst>
      <p:ext uri="{BB962C8B-B14F-4D97-AF65-F5344CB8AC3E}">
        <p14:creationId xmlns:p14="http://schemas.microsoft.com/office/powerpoint/2010/main" val="38022317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第五节、任务管理</a:t>
            </a:r>
          </a:p>
        </p:txBody>
      </p:sp>
      <p:sp>
        <p:nvSpPr>
          <p:cNvPr id="3" name="内容占位符 2"/>
          <p:cNvSpPr>
            <a:spLocks noGrp="1"/>
          </p:cNvSpPr>
          <p:nvPr>
            <p:ph sz="quarter" idx="10"/>
          </p:nvPr>
        </p:nvSpPr>
        <p:spPr>
          <a:xfrm>
            <a:off x="467545" y="1052736"/>
            <a:ext cx="8064896" cy="4912114"/>
          </a:xfrm>
        </p:spPr>
        <p:txBody>
          <a:bodyPr/>
          <a:lstStyle/>
          <a:p>
            <a:pPr>
              <a:buFont typeface="Wingdings" panose="05000000000000000000" pitchFamily="2" charset="2"/>
              <a:buChar char="l"/>
            </a:pPr>
            <a:r>
              <a:rPr lang="zh-CN" altLang="en-US" dirty="0"/>
              <a:t>将后台拿到前台执行：</a:t>
            </a:r>
            <a:r>
              <a:rPr lang="en-US" altLang="zh-CN" dirty="0" err="1"/>
              <a:t>fg</a:t>
            </a:r>
            <a:r>
              <a:rPr lang="zh-CN" altLang="en-US" dirty="0"/>
              <a:t>（</a:t>
            </a:r>
            <a:r>
              <a:rPr lang="en-US" altLang="zh-CN" dirty="0" err="1"/>
              <a:t>ForeGround</a:t>
            </a:r>
            <a:r>
              <a:rPr lang="en-US" altLang="zh-CN" dirty="0"/>
              <a:t> </a:t>
            </a:r>
            <a:r>
              <a:rPr lang="zh-CN" altLang="en-US" dirty="0"/>
              <a:t>）</a:t>
            </a:r>
            <a:endParaRPr lang="en-US" altLang="zh-CN" dirty="0"/>
          </a:p>
          <a:p>
            <a:pPr lvl="0">
              <a:buFont typeface="Wingdings" panose="05000000000000000000" pitchFamily="2" charset="2"/>
              <a:buChar char="Ø"/>
            </a:pPr>
            <a:r>
              <a:rPr lang="zh-CN" altLang="en-US" dirty="0">
                <a:solidFill>
                  <a:prstClr val="white"/>
                </a:solidFill>
              </a:rPr>
              <a:t> </a:t>
            </a:r>
            <a:r>
              <a:rPr lang="en-US" altLang="zh-CN" dirty="0" err="1">
                <a:solidFill>
                  <a:prstClr val="white"/>
                </a:solidFill>
              </a:rPr>
              <a:t>fg</a:t>
            </a:r>
            <a:r>
              <a:rPr lang="en-US" altLang="zh-CN" dirty="0">
                <a:solidFill>
                  <a:prstClr val="white"/>
                </a:solidFill>
              </a:rPr>
              <a:t> %</a:t>
            </a:r>
            <a:r>
              <a:rPr lang="en-US" altLang="zh-CN" dirty="0" err="1">
                <a:solidFill>
                  <a:prstClr val="white"/>
                </a:solidFill>
              </a:rPr>
              <a:t>jobnumber</a:t>
            </a:r>
            <a:endParaRPr lang="en-US" altLang="zh-CN" dirty="0">
              <a:solidFill>
                <a:prstClr val="white"/>
              </a:solidFill>
            </a:endParaRPr>
          </a:p>
          <a:p>
            <a:pPr marL="0" indent="0">
              <a:buNone/>
            </a:pPr>
            <a:r>
              <a:rPr lang="en-US" altLang="zh-CN" dirty="0"/>
              <a:t>     </a:t>
            </a:r>
            <a:r>
              <a:rPr lang="en-US" altLang="zh-CN" dirty="0">
                <a:solidFill>
                  <a:prstClr val="white"/>
                </a:solidFill>
              </a:rPr>
              <a:t>job number</a:t>
            </a:r>
            <a:r>
              <a:rPr lang="zh-CN" altLang="en-US" dirty="0">
                <a:solidFill>
                  <a:prstClr val="white"/>
                </a:solidFill>
              </a:rPr>
              <a:t>为任务号码（数字）；</a:t>
            </a:r>
            <a:r>
              <a:rPr lang="en-US" altLang="zh-CN" dirty="0">
                <a:solidFill>
                  <a:prstClr val="white"/>
                </a:solidFill>
              </a:rPr>
              <a:t>%</a:t>
            </a:r>
            <a:r>
              <a:rPr lang="zh-CN" altLang="en-US" dirty="0">
                <a:solidFill>
                  <a:prstClr val="white"/>
                </a:solidFill>
              </a:rPr>
              <a:t>可有可无</a:t>
            </a:r>
            <a:endParaRPr lang="en-US" altLang="zh-CN" dirty="0">
              <a:solidFill>
                <a:prstClr val="white"/>
              </a:solidFill>
            </a:endParaRPr>
          </a:p>
          <a:p>
            <a:pPr marL="0" indent="0">
              <a:buNone/>
            </a:pPr>
            <a:r>
              <a:rPr lang="en-US" altLang="zh-CN" dirty="0">
                <a:solidFill>
                  <a:prstClr val="white"/>
                </a:solidFill>
              </a:rPr>
              <a:t>     </a:t>
            </a:r>
            <a:r>
              <a:rPr lang="en-US" altLang="zh-CN" dirty="0" err="1">
                <a:solidFill>
                  <a:prstClr val="white"/>
                </a:solidFill>
              </a:rPr>
              <a:t>fg</a:t>
            </a:r>
            <a:r>
              <a:rPr lang="en-US" altLang="zh-CN" dirty="0">
                <a:solidFill>
                  <a:prstClr val="white"/>
                </a:solidFill>
              </a:rPr>
              <a:t>  1 </a:t>
            </a:r>
            <a:r>
              <a:rPr lang="zh-CN" altLang="en-US" dirty="0">
                <a:solidFill>
                  <a:prstClr val="white"/>
                </a:solidFill>
              </a:rPr>
              <a:t>将任务号为</a:t>
            </a:r>
            <a:r>
              <a:rPr lang="en-US" altLang="zh-CN" dirty="0">
                <a:solidFill>
                  <a:prstClr val="white"/>
                </a:solidFill>
              </a:rPr>
              <a:t>1</a:t>
            </a:r>
            <a:r>
              <a:rPr lang="zh-CN" altLang="en-US" dirty="0">
                <a:solidFill>
                  <a:prstClr val="white"/>
                </a:solidFill>
              </a:rPr>
              <a:t>的进程调到前台执行。</a:t>
            </a:r>
            <a:endParaRPr lang="en-US" altLang="zh-CN" dirty="0">
              <a:solidFill>
                <a:prstClr val="white"/>
              </a:solidFill>
            </a:endParaRPr>
          </a:p>
          <a:p>
            <a:pPr marL="400050" lvl="1" indent="0">
              <a:buNone/>
            </a:pPr>
            <a:r>
              <a:rPr lang="en-US" altLang="zh-CN" dirty="0">
                <a:solidFill>
                  <a:prstClr val="white"/>
                </a:solidFill>
              </a:rPr>
              <a:t>[</a:t>
            </a:r>
            <a:r>
              <a:rPr lang="en-US" altLang="zh-CN" dirty="0" err="1">
                <a:solidFill>
                  <a:prstClr val="white"/>
                </a:solidFill>
              </a:rPr>
              <a:t>root@tedu</a:t>
            </a:r>
            <a:r>
              <a:rPr lang="en-US" altLang="zh-CN" dirty="0">
                <a:solidFill>
                  <a:prstClr val="white"/>
                </a:solidFill>
              </a:rPr>
              <a:t> ~]# jobs</a:t>
            </a:r>
          </a:p>
          <a:p>
            <a:pPr marL="400050" lvl="1" indent="0">
              <a:buNone/>
            </a:pPr>
            <a:r>
              <a:rPr lang="en-US" altLang="zh-CN" dirty="0">
                <a:solidFill>
                  <a:prstClr val="white"/>
                </a:solidFill>
              </a:rPr>
              <a:t>[1]+  Stopped                 vim anaconda-</a:t>
            </a:r>
            <a:r>
              <a:rPr lang="en-US" altLang="zh-CN" dirty="0" err="1">
                <a:solidFill>
                  <a:prstClr val="white"/>
                </a:solidFill>
              </a:rPr>
              <a:t>ks.cfg</a:t>
            </a:r>
            <a:endParaRPr lang="en-US" altLang="zh-CN" dirty="0">
              <a:solidFill>
                <a:prstClr val="white"/>
              </a:solidFill>
            </a:endParaRPr>
          </a:p>
          <a:p>
            <a:pPr marL="400050" lvl="1" indent="0">
              <a:buNone/>
            </a:pPr>
            <a:r>
              <a:rPr lang="en-US" altLang="zh-CN" dirty="0">
                <a:solidFill>
                  <a:prstClr val="white"/>
                </a:solidFill>
              </a:rPr>
              <a:t>[2]-  Stopped                  vim install.log</a:t>
            </a:r>
          </a:p>
          <a:p>
            <a:pPr marL="0" indent="0">
              <a:buNone/>
            </a:pPr>
            <a:r>
              <a:rPr lang="en-US" altLang="zh-CN" dirty="0"/>
              <a:t>+</a:t>
            </a:r>
            <a:r>
              <a:rPr lang="zh-CN" altLang="en-US" dirty="0"/>
              <a:t>作用“表示当前的”，如果命令</a:t>
            </a:r>
            <a:r>
              <a:rPr lang="en-US" altLang="zh-CN" dirty="0" err="1"/>
              <a:t>fg</a:t>
            </a:r>
            <a:r>
              <a:rPr lang="zh-CN" altLang="en-US" dirty="0"/>
              <a:t>后面没有跟任务号，默认将带</a:t>
            </a:r>
            <a:r>
              <a:rPr lang="en-US" altLang="zh-CN" dirty="0"/>
              <a:t>+</a:t>
            </a:r>
            <a:r>
              <a:rPr lang="zh-CN" altLang="en-US" dirty="0"/>
              <a:t>的进程调到前台执行。</a:t>
            </a:r>
            <a:r>
              <a:rPr lang="en-US" altLang="zh-CN" dirty="0"/>
              <a:t>-</a:t>
            </a:r>
            <a:r>
              <a:rPr lang="zh-CN" altLang="en-US" dirty="0"/>
              <a:t>表示</a:t>
            </a:r>
            <a:r>
              <a:rPr lang="en-US" altLang="zh-CN" dirty="0"/>
              <a:t>+</a:t>
            </a:r>
            <a:r>
              <a:rPr lang="zh-CN" altLang="en-US" dirty="0"/>
              <a:t>号对应的进程被调前台后，“</a:t>
            </a:r>
            <a:r>
              <a:rPr lang="en-US" altLang="zh-CN" dirty="0"/>
              <a:t>-</a:t>
            </a:r>
            <a:r>
              <a:rPr lang="zh-CN" altLang="en-US" dirty="0"/>
              <a:t>”对应的进程立即变为“</a:t>
            </a:r>
            <a:r>
              <a:rPr lang="en-US" altLang="zh-CN" dirty="0"/>
              <a:t>+</a:t>
            </a:r>
            <a:r>
              <a:rPr lang="zh-CN" altLang="en-US" dirty="0"/>
              <a:t>”</a:t>
            </a:r>
          </a:p>
        </p:txBody>
      </p:sp>
    </p:spTree>
    <p:extLst>
      <p:ext uri="{BB962C8B-B14F-4D97-AF65-F5344CB8AC3E}">
        <p14:creationId xmlns:p14="http://schemas.microsoft.com/office/powerpoint/2010/main" val="36863524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第五节、任务管理</a:t>
            </a:r>
          </a:p>
        </p:txBody>
      </p:sp>
      <p:sp>
        <p:nvSpPr>
          <p:cNvPr id="3" name="内容占位符 2"/>
          <p:cNvSpPr>
            <a:spLocks noGrp="1"/>
          </p:cNvSpPr>
          <p:nvPr>
            <p:ph sz="quarter" idx="10"/>
          </p:nvPr>
        </p:nvSpPr>
        <p:spPr>
          <a:xfrm>
            <a:off x="452201" y="836712"/>
            <a:ext cx="8064896" cy="5976664"/>
          </a:xfrm>
        </p:spPr>
        <p:txBody>
          <a:bodyPr/>
          <a:lstStyle/>
          <a:p>
            <a:pPr>
              <a:buFont typeface="Wingdings" panose="05000000000000000000" pitchFamily="2" charset="2"/>
              <a:buChar char="l"/>
            </a:pPr>
            <a:r>
              <a:rPr lang="zh-CN" altLang="en-US" dirty="0"/>
              <a:t>让任务在后台中变成执行状态</a:t>
            </a:r>
            <a:r>
              <a:rPr lang="en-US" altLang="zh-CN" dirty="0"/>
              <a:t>: </a:t>
            </a:r>
            <a:r>
              <a:rPr lang="en-US" altLang="zh-CN" dirty="0" err="1"/>
              <a:t>bg</a:t>
            </a:r>
            <a:r>
              <a:rPr lang="en-US" altLang="zh-CN" dirty="0"/>
              <a:t> </a:t>
            </a:r>
            <a:endParaRPr lang="zh-CN" altLang="en-US" dirty="0"/>
          </a:p>
          <a:p>
            <a:pPr lvl="0">
              <a:buFont typeface="Wingdings" panose="05000000000000000000" pitchFamily="2" charset="2"/>
              <a:buChar char="Ø"/>
            </a:pPr>
            <a:r>
              <a:rPr lang="zh-CN" altLang="en-US" dirty="0">
                <a:solidFill>
                  <a:prstClr val="white"/>
                </a:solidFill>
              </a:rPr>
              <a:t> </a:t>
            </a:r>
            <a:r>
              <a:rPr lang="en-US" altLang="zh-CN" dirty="0" err="1">
                <a:solidFill>
                  <a:prstClr val="white"/>
                </a:solidFill>
              </a:rPr>
              <a:t>bg</a:t>
            </a:r>
            <a:r>
              <a:rPr lang="en-US" altLang="zh-CN" dirty="0">
                <a:solidFill>
                  <a:prstClr val="white"/>
                </a:solidFill>
              </a:rPr>
              <a:t> 2 </a:t>
            </a:r>
            <a:r>
              <a:rPr lang="zh-CN" altLang="en-US" dirty="0">
                <a:solidFill>
                  <a:prstClr val="white"/>
                </a:solidFill>
              </a:rPr>
              <a:t>执行后台进程中任务号为</a:t>
            </a:r>
            <a:r>
              <a:rPr lang="en-US" altLang="zh-CN" dirty="0">
                <a:solidFill>
                  <a:prstClr val="white"/>
                </a:solidFill>
              </a:rPr>
              <a:t>2</a:t>
            </a:r>
            <a:r>
              <a:rPr lang="zh-CN" altLang="en-US" dirty="0">
                <a:solidFill>
                  <a:prstClr val="white"/>
                </a:solidFill>
              </a:rPr>
              <a:t>的进程。</a:t>
            </a:r>
            <a:r>
              <a:rPr lang="zh-CN" altLang="en-US" dirty="0"/>
              <a:t></a:t>
            </a:r>
            <a:endParaRPr lang="en-US" altLang="zh-CN" dirty="0"/>
          </a:p>
          <a:p>
            <a:pPr marL="0" lvl="0" indent="0">
              <a:buNone/>
            </a:pPr>
            <a:r>
              <a:rPr lang="en-US" altLang="zh-CN" dirty="0">
                <a:solidFill>
                  <a:prstClr val="white"/>
                </a:solidFill>
              </a:rPr>
              <a:t>    </a:t>
            </a:r>
            <a:r>
              <a:rPr lang="en-US" altLang="zh-CN" sz="2000" dirty="0">
                <a:solidFill>
                  <a:prstClr val="white"/>
                </a:solidFill>
              </a:rPr>
              <a:t>[</a:t>
            </a:r>
            <a:r>
              <a:rPr lang="en-US" altLang="zh-CN" sz="2000" dirty="0" err="1">
                <a:solidFill>
                  <a:prstClr val="white"/>
                </a:solidFill>
              </a:rPr>
              <a:t>root@tedu</a:t>
            </a:r>
            <a:r>
              <a:rPr lang="en-US" altLang="zh-CN" sz="2000" dirty="0">
                <a:solidFill>
                  <a:prstClr val="white"/>
                </a:solidFill>
              </a:rPr>
              <a:t> ~]#</a:t>
            </a:r>
            <a:r>
              <a:rPr lang="en-US" altLang="zh-CN" sz="2000" dirty="0" err="1">
                <a:solidFill>
                  <a:prstClr val="white"/>
                </a:solidFill>
              </a:rPr>
              <a:t>bg</a:t>
            </a:r>
            <a:r>
              <a:rPr lang="en-US" altLang="zh-CN" sz="2000" dirty="0">
                <a:solidFill>
                  <a:prstClr val="white"/>
                </a:solidFill>
              </a:rPr>
              <a:t> 2</a:t>
            </a:r>
          </a:p>
          <a:p>
            <a:pPr marL="0" lvl="0" indent="0">
              <a:buNone/>
            </a:pPr>
            <a:r>
              <a:rPr lang="en-US" altLang="zh-CN" sz="2000" dirty="0">
                <a:solidFill>
                  <a:prstClr val="white"/>
                </a:solidFill>
              </a:rPr>
              <a:t>    [2]- vim install.log &amp; </a:t>
            </a:r>
            <a:r>
              <a:rPr lang="zh-CN" altLang="en-US" sz="2000" dirty="0"/>
              <a:t> </a:t>
            </a:r>
          </a:p>
          <a:p>
            <a:pPr marL="400050" lvl="1" indent="0">
              <a:buNone/>
            </a:pPr>
            <a:r>
              <a:rPr lang="en-US" altLang="zh-CN" sz="2000" dirty="0">
                <a:solidFill>
                  <a:prstClr val="white"/>
                </a:solidFill>
              </a:rPr>
              <a:t>[</a:t>
            </a:r>
            <a:r>
              <a:rPr lang="en-US" altLang="zh-CN" sz="2000" dirty="0" err="1">
                <a:solidFill>
                  <a:prstClr val="white"/>
                </a:solidFill>
              </a:rPr>
              <a:t>root@tedu</a:t>
            </a:r>
            <a:r>
              <a:rPr lang="en-US" altLang="zh-CN" sz="2000" dirty="0">
                <a:solidFill>
                  <a:prstClr val="white"/>
                </a:solidFill>
              </a:rPr>
              <a:t> ~]# jobs  -l</a:t>
            </a:r>
          </a:p>
          <a:p>
            <a:pPr marL="400050" lvl="1" indent="0">
              <a:buNone/>
            </a:pPr>
            <a:r>
              <a:rPr lang="en-US" altLang="zh-CN" sz="2000" dirty="0">
                <a:solidFill>
                  <a:prstClr val="white"/>
                </a:solidFill>
              </a:rPr>
              <a:t>[1]+  Stopped                 vim anaconda-</a:t>
            </a:r>
            <a:r>
              <a:rPr lang="en-US" altLang="zh-CN" sz="2000" dirty="0" err="1">
                <a:solidFill>
                  <a:prstClr val="white"/>
                </a:solidFill>
              </a:rPr>
              <a:t>ks.cfg</a:t>
            </a:r>
            <a:endParaRPr lang="en-US" altLang="zh-CN" sz="2000" dirty="0">
              <a:solidFill>
                <a:prstClr val="white"/>
              </a:solidFill>
            </a:endParaRPr>
          </a:p>
          <a:p>
            <a:pPr marL="400050" lvl="1" indent="0">
              <a:buNone/>
            </a:pPr>
            <a:r>
              <a:rPr lang="en-US" altLang="zh-CN" sz="2000" dirty="0">
                <a:solidFill>
                  <a:prstClr val="white"/>
                </a:solidFill>
              </a:rPr>
              <a:t>[2]-  </a:t>
            </a:r>
            <a:r>
              <a:rPr lang="en-US" altLang="zh-CN" sz="2000" b="1" dirty="0">
                <a:solidFill>
                  <a:srgbClr val="FF0000"/>
                </a:solidFill>
              </a:rPr>
              <a:t>Stopped</a:t>
            </a:r>
            <a:r>
              <a:rPr lang="en-US" altLang="zh-CN" sz="2000" dirty="0">
                <a:solidFill>
                  <a:prstClr val="white"/>
                </a:solidFill>
              </a:rPr>
              <a:t> (</a:t>
            </a:r>
            <a:r>
              <a:rPr lang="en-US" altLang="zh-CN" sz="2000" dirty="0" err="1">
                <a:solidFill>
                  <a:prstClr val="white"/>
                </a:solidFill>
              </a:rPr>
              <a:t>tty</a:t>
            </a:r>
            <a:r>
              <a:rPr lang="en-US" altLang="zh-CN" sz="2000" dirty="0">
                <a:solidFill>
                  <a:prstClr val="white"/>
                </a:solidFill>
              </a:rPr>
              <a:t> output)   vim install.log</a:t>
            </a:r>
          </a:p>
          <a:p>
            <a:pPr marL="0" indent="0">
              <a:buNone/>
            </a:pPr>
            <a:r>
              <a:rPr lang="en-US" altLang="zh-CN" sz="1600" dirty="0"/>
              <a:t>     </a:t>
            </a:r>
            <a:r>
              <a:rPr lang="zh-CN" altLang="en-US" sz="1600" dirty="0"/>
              <a:t>发现任务号</a:t>
            </a:r>
            <a:r>
              <a:rPr lang="en-US" altLang="zh-CN" sz="1600" dirty="0"/>
              <a:t>2</a:t>
            </a:r>
            <a:r>
              <a:rPr lang="zh-CN" altLang="en-US" sz="1600" dirty="0"/>
              <a:t>仍然是</a:t>
            </a:r>
            <a:r>
              <a:rPr lang="en-US" altLang="zh-CN" sz="1600" dirty="0"/>
              <a:t>Stopped</a:t>
            </a:r>
            <a:r>
              <a:rPr lang="zh-CN" altLang="en-US" sz="1600" dirty="0"/>
              <a:t>的，原因是</a:t>
            </a:r>
            <a:r>
              <a:rPr lang="en-US" altLang="zh-CN" sz="1600" dirty="0"/>
              <a:t>vim</a:t>
            </a:r>
            <a:r>
              <a:rPr lang="zh-CN" altLang="en-US" sz="1600" dirty="0"/>
              <a:t>没有前端（</a:t>
            </a:r>
            <a:r>
              <a:rPr lang="en-US" altLang="zh-CN" sz="1600" dirty="0">
                <a:solidFill>
                  <a:prstClr val="white"/>
                </a:solidFill>
              </a:rPr>
              <a:t> </a:t>
            </a:r>
            <a:r>
              <a:rPr lang="en-US" altLang="zh-CN" sz="1600" dirty="0" err="1">
                <a:solidFill>
                  <a:prstClr val="white"/>
                </a:solidFill>
              </a:rPr>
              <a:t>tty</a:t>
            </a:r>
            <a:r>
              <a:rPr lang="en-US" altLang="zh-CN" sz="1600" dirty="0">
                <a:solidFill>
                  <a:prstClr val="white"/>
                </a:solidFill>
              </a:rPr>
              <a:t> output </a:t>
            </a:r>
            <a:r>
              <a:rPr lang="zh-CN" altLang="en-US" sz="1600" dirty="0"/>
              <a:t>），所以无法在后台</a:t>
            </a:r>
            <a:r>
              <a:rPr lang="en-US" altLang="zh-CN" sz="1600" dirty="0"/>
              <a:t>running</a:t>
            </a:r>
            <a:r>
              <a:rPr lang="zh-CN" altLang="en-US" sz="1600" dirty="0"/>
              <a:t>，但此时如果执行</a:t>
            </a:r>
            <a:r>
              <a:rPr lang="en-US" altLang="zh-CN" sz="1600" dirty="0" err="1"/>
              <a:t>fg</a:t>
            </a:r>
            <a:r>
              <a:rPr lang="zh-CN" altLang="en-US" sz="1600" dirty="0"/>
              <a:t>的话会优先打开</a:t>
            </a:r>
            <a:r>
              <a:rPr lang="en-US" altLang="zh-CN" sz="1600" dirty="0"/>
              <a:t>2(vim install)</a:t>
            </a:r>
          </a:p>
          <a:p>
            <a:pPr marL="0" indent="0">
              <a:buNone/>
            </a:pPr>
            <a:r>
              <a:rPr lang="en-US" altLang="zh-CN" sz="2000" dirty="0"/>
              <a:t> </a:t>
            </a:r>
            <a:r>
              <a:rPr lang="en-US" altLang="zh-CN" sz="2000" dirty="0">
                <a:solidFill>
                  <a:prstClr val="white"/>
                </a:solidFill>
              </a:rPr>
              <a:t>[</a:t>
            </a:r>
            <a:r>
              <a:rPr lang="en-US" altLang="zh-CN" sz="2000" dirty="0" err="1">
                <a:solidFill>
                  <a:prstClr val="white"/>
                </a:solidFill>
              </a:rPr>
              <a:t>root@tedu</a:t>
            </a:r>
            <a:r>
              <a:rPr lang="en-US" altLang="zh-CN" sz="2000" dirty="0">
                <a:solidFill>
                  <a:prstClr val="white"/>
                </a:solidFill>
              </a:rPr>
              <a:t> ~]# tail -f test  &amp;</a:t>
            </a:r>
          </a:p>
          <a:p>
            <a:pPr marL="0" indent="0">
              <a:buNone/>
            </a:pPr>
            <a:r>
              <a:rPr lang="en-US" altLang="zh-CN" sz="2000" dirty="0"/>
              <a:t> </a:t>
            </a:r>
            <a:r>
              <a:rPr lang="en-US" altLang="zh-CN" sz="2000" dirty="0">
                <a:solidFill>
                  <a:prstClr val="white"/>
                </a:solidFill>
              </a:rPr>
              <a:t>[</a:t>
            </a:r>
            <a:r>
              <a:rPr lang="en-US" altLang="zh-CN" sz="2000" dirty="0" err="1">
                <a:solidFill>
                  <a:prstClr val="white"/>
                </a:solidFill>
              </a:rPr>
              <a:t>root@tedu</a:t>
            </a:r>
            <a:r>
              <a:rPr lang="en-US" altLang="zh-CN" sz="2000" dirty="0">
                <a:solidFill>
                  <a:prstClr val="white"/>
                </a:solidFill>
              </a:rPr>
              <a:t> ~]# jobs </a:t>
            </a:r>
          </a:p>
          <a:p>
            <a:pPr marL="0" indent="0">
              <a:buNone/>
            </a:pPr>
            <a:r>
              <a:rPr lang="en-US" altLang="zh-CN" sz="2000" dirty="0">
                <a:solidFill>
                  <a:prstClr val="white"/>
                </a:solidFill>
              </a:rPr>
              <a:t>[4]+  Stopped tail -f test&amp;</a:t>
            </a:r>
          </a:p>
          <a:p>
            <a:pPr marL="0" indent="0">
              <a:buNone/>
            </a:pPr>
            <a:r>
              <a:rPr lang="en-US" altLang="zh-CN" sz="2000" dirty="0">
                <a:solidFill>
                  <a:prstClr val="white"/>
                </a:solidFill>
              </a:rPr>
              <a:t>[</a:t>
            </a:r>
            <a:r>
              <a:rPr lang="en-US" altLang="zh-CN" sz="2000" dirty="0" err="1">
                <a:solidFill>
                  <a:prstClr val="white"/>
                </a:solidFill>
              </a:rPr>
              <a:t>root@tedu</a:t>
            </a:r>
            <a:r>
              <a:rPr lang="en-US" altLang="zh-CN" sz="2000" dirty="0">
                <a:solidFill>
                  <a:prstClr val="white"/>
                </a:solidFill>
              </a:rPr>
              <a:t> ~]#</a:t>
            </a:r>
            <a:r>
              <a:rPr lang="en-US" altLang="zh-CN" sz="2000" dirty="0" err="1">
                <a:solidFill>
                  <a:prstClr val="white"/>
                </a:solidFill>
              </a:rPr>
              <a:t>bg</a:t>
            </a:r>
            <a:r>
              <a:rPr lang="en-US" altLang="zh-CN" sz="2000" dirty="0">
                <a:solidFill>
                  <a:prstClr val="white"/>
                </a:solidFill>
              </a:rPr>
              <a:t> 4  #jobs</a:t>
            </a:r>
            <a:r>
              <a:rPr lang="zh-CN" altLang="en-US" sz="2000" dirty="0">
                <a:solidFill>
                  <a:prstClr val="white"/>
                </a:solidFill>
              </a:rPr>
              <a:t>：</a:t>
            </a:r>
            <a:r>
              <a:rPr lang="en-US" altLang="zh-CN" sz="2000" dirty="0">
                <a:solidFill>
                  <a:prstClr val="white"/>
                </a:solidFill>
              </a:rPr>
              <a:t> [4]   Running    tail -f test &amp;</a:t>
            </a:r>
          </a:p>
          <a:p>
            <a:pPr marL="0" indent="0">
              <a:buNone/>
            </a:pPr>
            <a:r>
              <a:rPr lang="zh-CN" altLang="en-US" dirty="0"/>
              <a:t> </a:t>
            </a:r>
          </a:p>
        </p:txBody>
      </p:sp>
    </p:spTree>
    <p:extLst>
      <p:ext uri="{BB962C8B-B14F-4D97-AF65-F5344CB8AC3E}">
        <p14:creationId xmlns:p14="http://schemas.microsoft.com/office/powerpoint/2010/main" val="12653466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第五节、任务管理</a:t>
            </a:r>
          </a:p>
        </p:txBody>
      </p:sp>
      <p:sp>
        <p:nvSpPr>
          <p:cNvPr id="3" name="内容占位符 2"/>
          <p:cNvSpPr>
            <a:spLocks noGrp="1"/>
          </p:cNvSpPr>
          <p:nvPr>
            <p:ph sz="quarter" idx="10"/>
          </p:nvPr>
        </p:nvSpPr>
        <p:spPr>
          <a:xfrm>
            <a:off x="467545" y="1052736"/>
            <a:ext cx="8064896" cy="5620000"/>
          </a:xfrm>
        </p:spPr>
        <p:txBody>
          <a:bodyPr/>
          <a:lstStyle/>
          <a:p>
            <a:pPr>
              <a:buFont typeface="Wingdings" panose="05000000000000000000" pitchFamily="2" charset="2"/>
              <a:buChar char="l"/>
            </a:pPr>
            <a:r>
              <a:rPr lang="zh-CN" altLang="en-US" dirty="0"/>
              <a:t>终止</a:t>
            </a:r>
            <a:r>
              <a:rPr lang="en-US" altLang="zh-CN" dirty="0"/>
              <a:t>job </a:t>
            </a:r>
            <a:r>
              <a:rPr lang="zh-CN" altLang="en-US" dirty="0"/>
              <a:t></a:t>
            </a:r>
            <a:endParaRPr lang="en-US" altLang="zh-CN" dirty="0"/>
          </a:p>
          <a:p>
            <a:pPr marL="0" lvl="0" indent="0">
              <a:buNone/>
            </a:pPr>
            <a:r>
              <a:rPr lang="en-US" altLang="zh-CN" dirty="0">
                <a:solidFill>
                  <a:prstClr val="white"/>
                </a:solidFill>
              </a:rPr>
              <a:t> </a:t>
            </a:r>
            <a:r>
              <a:rPr lang="en-US" altLang="zh-CN" sz="2000" dirty="0">
                <a:solidFill>
                  <a:prstClr val="white"/>
                </a:solidFill>
              </a:rPr>
              <a:t>[</a:t>
            </a:r>
            <a:r>
              <a:rPr lang="en-US" altLang="zh-CN" sz="2000" dirty="0" err="1">
                <a:solidFill>
                  <a:prstClr val="white"/>
                </a:solidFill>
              </a:rPr>
              <a:t>root@tedu</a:t>
            </a:r>
            <a:r>
              <a:rPr lang="en-US" altLang="zh-CN" sz="2000" dirty="0">
                <a:solidFill>
                  <a:prstClr val="white"/>
                </a:solidFill>
              </a:rPr>
              <a:t> ~]#jobs -l</a:t>
            </a:r>
          </a:p>
          <a:p>
            <a:pPr marL="400050" lvl="1" indent="0">
              <a:buNone/>
            </a:pPr>
            <a:r>
              <a:rPr lang="en-US" altLang="zh-CN" sz="1800" dirty="0"/>
              <a:t>[2]-  3716 Stopped (</a:t>
            </a:r>
            <a:r>
              <a:rPr lang="en-US" altLang="zh-CN" sz="1800" dirty="0" err="1"/>
              <a:t>tty</a:t>
            </a:r>
            <a:r>
              <a:rPr lang="en-US" altLang="zh-CN" sz="1800" dirty="0"/>
              <a:t> output)    vim install.log</a:t>
            </a:r>
          </a:p>
          <a:p>
            <a:pPr marL="400050" lvl="1" indent="0">
              <a:buNone/>
            </a:pPr>
            <a:r>
              <a:rPr lang="en-US" altLang="zh-CN" sz="1800" dirty="0"/>
              <a:t>[3]+  3775 Stopped                 vim anaconda-</a:t>
            </a:r>
            <a:r>
              <a:rPr lang="en-US" altLang="zh-CN" sz="1800" dirty="0" err="1"/>
              <a:t>ks.cfg</a:t>
            </a:r>
            <a:endParaRPr lang="en-US" altLang="zh-CN" sz="1800" dirty="0"/>
          </a:p>
          <a:p>
            <a:pPr marL="400050" lvl="1" indent="0">
              <a:buNone/>
            </a:pPr>
            <a:r>
              <a:rPr lang="en-US" altLang="zh-CN" sz="1800" dirty="0"/>
              <a:t>[4]   3790 Running                 tail -f test &amp;</a:t>
            </a:r>
          </a:p>
          <a:p>
            <a:pPr marL="0" indent="0">
              <a:buNone/>
            </a:pPr>
            <a:r>
              <a:rPr lang="en-US" altLang="zh-CN" sz="2000" dirty="0"/>
              <a:t> </a:t>
            </a:r>
            <a:r>
              <a:rPr lang="en-US" altLang="zh-CN" sz="2000" dirty="0">
                <a:solidFill>
                  <a:prstClr val="white"/>
                </a:solidFill>
              </a:rPr>
              <a:t>[</a:t>
            </a:r>
            <a:r>
              <a:rPr lang="en-US" altLang="zh-CN" sz="2000" dirty="0" err="1">
                <a:solidFill>
                  <a:prstClr val="white"/>
                </a:solidFill>
              </a:rPr>
              <a:t>root@tedu</a:t>
            </a:r>
            <a:r>
              <a:rPr lang="en-US" altLang="zh-CN" sz="2000" dirty="0">
                <a:solidFill>
                  <a:prstClr val="white"/>
                </a:solidFill>
              </a:rPr>
              <a:t> ~]#kill  -</a:t>
            </a:r>
            <a:r>
              <a:rPr lang="en-US" altLang="zh-CN" sz="2000" b="1" dirty="0">
                <a:solidFill>
                  <a:prstClr val="white"/>
                </a:solidFill>
              </a:rPr>
              <a:t>9</a:t>
            </a:r>
            <a:r>
              <a:rPr lang="en-US" altLang="zh-CN" sz="2000" dirty="0">
                <a:solidFill>
                  <a:prstClr val="white"/>
                </a:solidFill>
              </a:rPr>
              <a:t>  3775  #kill vim</a:t>
            </a:r>
            <a:r>
              <a:rPr lang="zh-CN" altLang="en-US" sz="2000" dirty="0">
                <a:solidFill>
                  <a:prstClr val="white"/>
                </a:solidFill>
              </a:rPr>
              <a:t>进程需要 </a:t>
            </a:r>
            <a:r>
              <a:rPr lang="en-US" altLang="zh-CN" sz="2000" dirty="0">
                <a:solidFill>
                  <a:prstClr val="white"/>
                </a:solidFill>
              </a:rPr>
              <a:t>-9</a:t>
            </a:r>
          </a:p>
          <a:p>
            <a:pPr marL="0" indent="0">
              <a:buNone/>
            </a:pPr>
            <a:r>
              <a:rPr lang="en-US" altLang="zh-CN" sz="2000" dirty="0"/>
              <a:t> </a:t>
            </a:r>
            <a:r>
              <a:rPr lang="en-US" altLang="zh-CN" sz="2000" dirty="0">
                <a:solidFill>
                  <a:prstClr val="white"/>
                </a:solidFill>
              </a:rPr>
              <a:t>[</a:t>
            </a:r>
            <a:r>
              <a:rPr lang="en-US" altLang="zh-CN" sz="2000" dirty="0" err="1">
                <a:solidFill>
                  <a:prstClr val="white"/>
                </a:solidFill>
              </a:rPr>
              <a:t>root@tedu</a:t>
            </a:r>
            <a:r>
              <a:rPr lang="en-US" altLang="zh-CN" sz="2000" dirty="0">
                <a:solidFill>
                  <a:prstClr val="white"/>
                </a:solidFill>
              </a:rPr>
              <a:t> ~]# jobs  -l</a:t>
            </a:r>
          </a:p>
          <a:p>
            <a:pPr marL="400050" lvl="1" indent="0">
              <a:buNone/>
            </a:pPr>
            <a:r>
              <a:rPr lang="en-US" altLang="zh-CN" sz="1800" dirty="0"/>
              <a:t>[2]-  3716 Stopped (</a:t>
            </a:r>
            <a:r>
              <a:rPr lang="en-US" altLang="zh-CN" sz="1800" dirty="0" err="1"/>
              <a:t>tty</a:t>
            </a:r>
            <a:r>
              <a:rPr lang="en-US" altLang="zh-CN" sz="1800" dirty="0"/>
              <a:t> output)    vim install.log</a:t>
            </a:r>
          </a:p>
          <a:p>
            <a:pPr marL="400050" lvl="1" indent="0">
              <a:buNone/>
            </a:pPr>
            <a:r>
              <a:rPr lang="en-US" altLang="zh-CN" sz="1800" dirty="0"/>
              <a:t>[3]+  3775 Killed                  vim anaconda-</a:t>
            </a:r>
            <a:r>
              <a:rPr lang="en-US" altLang="zh-CN" sz="1800" dirty="0" err="1"/>
              <a:t>ks.cfg</a:t>
            </a:r>
            <a:endParaRPr lang="en-US" altLang="zh-CN" sz="1800" dirty="0"/>
          </a:p>
          <a:p>
            <a:pPr marL="400050" lvl="1" indent="0">
              <a:buNone/>
            </a:pPr>
            <a:r>
              <a:rPr lang="en-US" altLang="zh-CN" sz="1800" dirty="0"/>
              <a:t>[4]   3790 Running                 tail -f test &amp;</a:t>
            </a:r>
            <a:r>
              <a:rPr lang="zh-CN" altLang="en-US" dirty="0"/>
              <a:t> </a:t>
            </a:r>
            <a:endParaRPr lang="en-US" altLang="zh-CN" dirty="0"/>
          </a:p>
          <a:p>
            <a:pPr marL="0" lvl="0" indent="0">
              <a:buNone/>
            </a:pPr>
            <a:r>
              <a:rPr lang="en-US" altLang="zh-CN" sz="2000" dirty="0">
                <a:solidFill>
                  <a:prstClr val="white"/>
                </a:solidFill>
              </a:rPr>
              <a:t>[</a:t>
            </a:r>
            <a:r>
              <a:rPr lang="en-US" altLang="zh-CN" sz="2000" dirty="0" err="1">
                <a:solidFill>
                  <a:prstClr val="white"/>
                </a:solidFill>
              </a:rPr>
              <a:t>root@tedu</a:t>
            </a:r>
            <a:r>
              <a:rPr lang="en-US" altLang="zh-CN" sz="2000" dirty="0">
                <a:solidFill>
                  <a:prstClr val="white"/>
                </a:solidFill>
              </a:rPr>
              <a:t> ~]#kill  </a:t>
            </a:r>
            <a:r>
              <a:rPr lang="en-US" altLang="zh-CN" sz="2000" dirty="0"/>
              <a:t>3716   </a:t>
            </a:r>
            <a:r>
              <a:rPr lang="en-US" altLang="zh-CN" sz="1200" dirty="0"/>
              <a:t>#</a:t>
            </a:r>
            <a:r>
              <a:rPr lang="zh-CN" altLang="en-US" sz="1200" dirty="0"/>
              <a:t>缺省为 </a:t>
            </a:r>
            <a:r>
              <a:rPr lang="en-US" altLang="zh-CN" sz="1200" dirty="0"/>
              <a:t>-15</a:t>
            </a:r>
            <a:r>
              <a:rPr lang="zh-CN" altLang="en-US" sz="1200" dirty="0"/>
              <a:t>，发现</a:t>
            </a:r>
            <a:r>
              <a:rPr lang="en-US" altLang="zh-CN" sz="1200" dirty="0"/>
              <a:t>vim</a:t>
            </a:r>
            <a:r>
              <a:rPr lang="zh-CN" altLang="en-US" sz="1200" dirty="0"/>
              <a:t>进程</a:t>
            </a:r>
            <a:r>
              <a:rPr lang="en-US" altLang="zh-CN" sz="1200" dirty="0"/>
              <a:t>kill</a:t>
            </a:r>
            <a:r>
              <a:rPr lang="zh-CN" altLang="en-US" sz="1200" dirty="0"/>
              <a:t>不掉，需要强制执行。</a:t>
            </a:r>
            <a:endParaRPr lang="en-US" altLang="zh-CN" sz="1200" dirty="0"/>
          </a:p>
          <a:p>
            <a:pPr marL="0" lvl="0" indent="0">
              <a:buNone/>
            </a:pPr>
            <a:r>
              <a:rPr lang="en-US" altLang="zh-CN" sz="2000" dirty="0">
                <a:solidFill>
                  <a:prstClr val="white"/>
                </a:solidFill>
              </a:rPr>
              <a:t>[</a:t>
            </a:r>
            <a:r>
              <a:rPr lang="en-US" altLang="zh-CN" sz="2000" dirty="0" err="1">
                <a:solidFill>
                  <a:prstClr val="white"/>
                </a:solidFill>
              </a:rPr>
              <a:t>root@tedu</a:t>
            </a:r>
            <a:r>
              <a:rPr lang="en-US" altLang="zh-CN" sz="2000" dirty="0">
                <a:solidFill>
                  <a:prstClr val="white"/>
                </a:solidFill>
              </a:rPr>
              <a:t> ~]#kill  3790 #</a:t>
            </a:r>
            <a:r>
              <a:rPr lang="zh-CN" altLang="en-US" sz="2000" dirty="0">
                <a:solidFill>
                  <a:prstClr val="white"/>
                </a:solidFill>
              </a:rPr>
              <a:t>普通进程是可以</a:t>
            </a:r>
            <a:r>
              <a:rPr lang="en-US" altLang="zh-CN" sz="2000" dirty="0">
                <a:solidFill>
                  <a:prstClr val="white"/>
                </a:solidFill>
              </a:rPr>
              <a:t>kill </a:t>
            </a:r>
            <a:r>
              <a:rPr lang="zh-CN" altLang="en-US" sz="2000" dirty="0">
                <a:solidFill>
                  <a:prstClr val="white"/>
                </a:solidFill>
              </a:rPr>
              <a:t>掉的</a:t>
            </a:r>
            <a:endParaRPr lang="en-US" altLang="zh-CN" sz="2000" dirty="0">
              <a:solidFill>
                <a:prstClr val="white"/>
              </a:solidFill>
            </a:endParaRPr>
          </a:p>
          <a:p>
            <a:pPr marL="0" lvl="0" indent="0">
              <a:buNone/>
            </a:pPr>
            <a:r>
              <a:rPr lang="en-US" altLang="zh-CN" sz="2000" dirty="0">
                <a:solidFill>
                  <a:prstClr val="white"/>
                </a:solidFill>
              </a:rPr>
              <a:t>jobs –l</a:t>
            </a:r>
            <a:r>
              <a:rPr lang="zh-CN" altLang="en-US" sz="2000" dirty="0">
                <a:solidFill>
                  <a:prstClr val="white"/>
                </a:solidFill>
              </a:rPr>
              <a:t>查看：</a:t>
            </a:r>
            <a:r>
              <a:rPr lang="en-US" altLang="zh-CN" sz="2000" dirty="0">
                <a:solidFill>
                  <a:prstClr val="white"/>
                </a:solidFill>
              </a:rPr>
              <a:t> [4]-  3790 Terminated  tail -f test</a:t>
            </a:r>
            <a:r>
              <a:rPr lang="zh-CN" altLang="en-US" sz="2000" dirty="0">
                <a:solidFill>
                  <a:prstClr val="white"/>
                </a:solidFill>
              </a:rPr>
              <a:t>，</a:t>
            </a:r>
            <a:r>
              <a:rPr lang="zh-CN" altLang="en-US" sz="1800" dirty="0">
                <a:solidFill>
                  <a:prstClr val="white"/>
                </a:solidFill>
              </a:rPr>
              <a:t>稍后该记录被清掉</a:t>
            </a:r>
            <a:r>
              <a:rPr lang="zh-CN" altLang="en-US" sz="2000" dirty="0">
                <a:solidFill>
                  <a:prstClr val="white"/>
                </a:solidFill>
              </a:rPr>
              <a:t>。</a:t>
            </a:r>
            <a:endParaRPr lang="en-US" altLang="zh-CN" sz="2000" dirty="0">
              <a:solidFill>
                <a:prstClr val="white"/>
              </a:solidFill>
            </a:endParaRPr>
          </a:p>
        </p:txBody>
      </p:sp>
    </p:spTree>
    <p:extLst>
      <p:ext uri="{BB962C8B-B14F-4D97-AF65-F5344CB8AC3E}">
        <p14:creationId xmlns:p14="http://schemas.microsoft.com/office/powerpoint/2010/main" val="3249828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第五节、任务管理</a:t>
            </a:r>
          </a:p>
        </p:txBody>
      </p:sp>
      <p:sp>
        <p:nvSpPr>
          <p:cNvPr id="3" name="内容占位符 2"/>
          <p:cNvSpPr>
            <a:spLocks noGrp="1"/>
          </p:cNvSpPr>
          <p:nvPr>
            <p:ph sz="quarter" idx="10"/>
          </p:nvPr>
        </p:nvSpPr>
        <p:spPr>
          <a:xfrm>
            <a:off x="467545" y="1052736"/>
            <a:ext cx="8064896" cy="4438138"/>
          </a:xfrm>
        </p:spPr>
        <p:txBody>
          <a:bodyPr/>
          <a:lstStyle/>
          <a:p>
            <a:pPr>
              <a:buFont typeface="Wingdings" panose="05000000000000000000" pitchFamily="2" charset="2"/>
              <a:buChar char="l"/>
            </a:pPr>
            <a:r>
              <a:rPr lang="zh-CN" altLang="en-US" dirty="0"/>
              <a:t>脱机及注销后任务执行</a:t>
            </a:r>
            <a:r>
              <a:rPr lang="en-US" altLang="zh-CN" dirty="0"/>
              <a:t>(</a:t>
            </a:r>
            <a:r>
              <a:rPr lang="zh-CN" altLang="en-US" dirty="0"/>
              <a:t>此方式不常用，了解即可。</a:t>
            </a:r>
            <a:r>
              <a:rPr lang="en-US" altLang="zh-CN" dirty="0"/>
              <a:t>)</a:t>
            </a:r>
            <a:endParaRPr lang="zh-CN" altLang="en-US" dirty="0"/>
          </a:p>
          <a:p>
            <a:pPr>
              <a:buFont typeface="Wingdings" panose="05000000000000000000" pitchFamily="2" charset="2"/>
              <a:buChar char="Ø"/>
            </a:pPr>
            <a:r>
              <a:rPr lang="zh-CN" altLang="en-US" dirty="0"/>
              <a:t></a:t>
            </a:r>
            <a:r>
              <a:rPr lang="en-US" altLang="zh-CN" sz="2000" dirty="0" err="1"/>
              <a:t>nohup</a:t>
            </a:r>
            <a:r>
              <a:rPr lang="en-US" altLang="zh-CN" sz="2000" dirty="0"/>
              <a:t> </a:t>
            </a:r>
            <a:r>
              <a:rPr lang="zh-CN" altLang="en-US" sz="2000" dirty="0"/>
              <a:t>可以让你在脱机或注销后（比如</a:t>
            </a:r>
            <a:r>
              <a:rPr lang="en-US" altLang="zh-CN" sz="2000" dirty="0"/>
              <a:t>exit</a:t>
            </a:r>
            <a:r>
              <a:rPr lang="zh-CN" altLang="en-US" sz="2000" dirty="0"/>
              <a:t>退出当前</a:t>
            </a:r>
            <a:r>
              <a:rPr lang="en-US" altLang="zh-CN" sz="2000" dirty="0"/>
              <a:t>shell</a:t>
            </a:r>
            <a:r>
              <a:rPr lang="zh-CN" altLang="en-US" sz="2000" dirty="0"/>
              <a:t>）</a:t>
            </a:r>
            <a:r>
              <a:rPr lang="en-US" altLang="zh-CN" sz="2000" dirty="0"/>
              <a:t>,</a:t>
            </a:r>
            <a:r>
              <a:rPr lang="zh-CN" altLang="en-US" sz="2000" dirty="0"/>
              <a:t>还能 够让工作继续进行 </a:t>
            </a:r>
          </a:p>
          <a:p>
            <a:r>
              <a:rPr lang="en-US" altLang="zh-CN" sz="2000" dirty="0" err="1"/>
              <a:t>nohup</a:t>
            </a:r>
            <a:r>
              <a:rPr lang="en-US" altLang="zh-CN" sz="2000" dirty="0"/>
              <a:t> [</a:t>
            </a:r>
            <a:r>
              <a:rPr lang="zh-CN" altLang="en-US" sz="2000" dirty="0"/>
              <a:t>命令与参数</a:t>
            </a:r>
            <a:r>
              <a:rPr lang="en-US" altLang="zh-CN" sz="2000" dirty="0"/>
              <a:t>] </a:t>
            </a:r>
            <a:r>
              <a:rPr lang="zh-CN" altLang="en-US" sz="2000" dirty="0"/>
              <a:t>在当前终端前台执行 </a:t>
            </a:r>
            <a:endParaRPr lang="en-US" altLang="zh-CN" sz="2000" dirty="0"/>
          </a:p>
          <a:p>
            <a:r>
              <a:rPr lang="en-US" altLang="zh-CN" sz="2000" dirty="0" err="1"/>
              <a:t>nohup</a:t>
            </a:r>
            <a:r>
              <a:rPr lang="en-US" altLang="zh-CN" sz="2000" dirty="0"/>
              <a:t> [</a:t>
            </a:r>
            <a:r>
              <a:rPr lang="zh-CN" altLang="en-US" sz="2000" dirty="0"/>
              <a:t>命令与参数</a:t>
            </a:r>
            <a:r>
              <a:rPr lang="en-US" altLang="zh-CN" sz="2000" dirty="0"/>
              <a:t>] &amp; </a:t>
            </a:r>
            <a:r>
              <a:rPr lang="zh-CN" altLang="en-US" sz="2000" dirty="0"/>
              <a:t>在后台执行 </a:t>
            </a:r>
            <a:endParaRPr lang="en-US" altLang="zh-CN" sz="2000" dirty="0"/>
          </a:p>
          <a:p>
            <a:pPr marL="0" indent="0">
              <a:buNone/>
            </a:pPr>
            <a:r>
              <a:rPr lang="en-US" altLang="zh-CN" sz="2000" dirty="0"/>
              <a:t>[</a:t>
            </a:r>
            <a:r>
              <a:rPr lang="en-US" altLang="zh-CN" sz="2000" dirty="0" err="1"/>
              <a:t>root@tedu</a:t>
            </a:r>
            <a:r>
              <a:rPr lang="en-US" altLang="zh-CN" sz="2000" dirty="0"/>
              <a:t> ~]# </a:t>
            </a:r>
            <a:r>
              <a:rPr lang="en-US" altLang="zh-CN" sz="2000" dirty="0" err="1"/>
              <a:t>nohup</a:t>
            </a:r>
            <a:r>
              <a:rPr lang="en-US" altLang="zh-CN" sz="2000" dirty="0"/>
              <a:t> tail -F test &amp;</a:t>
            </a:r>
          </a:p>
          <a:p>
            <a:pPr marL="0" indent="0">
              <a:buNone/>
            </a:pPr>
            <a:r>
              <a:rPr lang="en-US" altLang="zh-CN" sz="2000" dirty="0"/>
              <a:t>[1] 3877</a:t>
            </a:r>
          </a:p>
          <a:p>
            <a:pPr marL="0" indent="0">
              <a:buNone/>
            </a:pPr>
            <a:r>
              <a:rPr lang="en-US" altLang="zh-CN" sz="2000" dirty="0"/>
              <a:t>[</a:t>
            </a:r>
            <a:r>
              <a:rPr lang="en-US" altLang="zh-CN" sz="2000" dirty="0" err="1"/>
              <a:t>root@tedu</a:t>
            </a:r>
            <a:r>
              <a:rPr lang="en-US" altLang="zh-CN" sz="2000" dirty="0"/>
              <a:t> ~]# exit</a:t>
            </a:r>
          </a:p>
          <a:p>
            <a:pPr marL="0" indent="0">
              <a:buNone/>
            </a:pPr>
            <a:r>
              <a:rPr lang="en-US" altLang="zh-CN" sz="2000" dirty="0"/>
              <a:t>[</a:t>
            </a:r>
            <a:r>
              <a:rPr lang="en-US" altLang="zh-CN" sz="2000" dirty="0" err="1"/>
              <a:t>root@tedu</a:t>
            </a:r>
            <a:r>
              <a:rPr lang="en-US" altLang="zh-CN" sz="2000" dirty="0"/>
              <a:t> ~]# </a:t>
            </a:r>
            <a:r>
              <a:rPr lang="en-US" altLang="zh-CN" sz="2000" dirty="0" err="1"/>
              <a:t>ps</a:t>
            </a:r>
            <a:r>
              <a:rPr lang="en-US" altLang="zh-CN" sz="2000" dirty="0"/>
              <a:t> ax |</a:t>
            </a:r>
            <a:r>
              <a:rPr lang="en-US" altLang="zh-CN" sz="2000" dirty="0" err="1"/>
              <a:t>grep</a:t>
            </a:r>
            <a:r>
              <a:rPr lang="en-US" altLang="zh-CN" sz="2000" dirty="0"/>
              <a:t> tail</a:t>
            </a:r>
          </a:p>
          <a:p>
            <a:pPr marL="0" indent="0">
              <a:buNone/>
            </a:pPr>
            <a:r>
              <a:rPr lang="en-US" altLang="zh-CN" sz="2000" dirty="0"/>
              <a:t>3877 ?        S      0:00 tail -f test</a:t>
            </a:r>
          </a:p>
        </p:txBody>
      </p:sp>
    </p:spTree>
    <p:extLst>
      <p:ext uri="{BB962C8B-B14F-4D97-AF65-F5344CB8AC3E}">
        <p14:creationId xmlns:p14="http://schemas.microsoft.com/office/powerpoint/2010/main" val="11928718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890109" y="2747048"/>
            <a:ext cx="1737675" cy="564108"/>
          </a:xfrm>
          <a:prstGeom prst="roundRect">
            <a:avLst/>
          </a:prstGeom>
          <a:solidFill>
            <a:srgbClr val="DC1F2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vim</a:t>
            </a:r>
            <a:r>
              <a:rPr lang="zh-CN" altLang="en-US" sz="1600" dirty="0">
                <a:latin typeface="微软雅黑" panose="020B0503020204020204" pitchFamily="34" charset="-122"/>
                <a:ea typeface="微软雅黑" panose="020B0503020204020204" pitchFamily="34" charset="-122"/>
              </a:rPr>
              <a:t>命令！！！</a:t>
            </a:r>
          </a:p>
        </p:txBody>
      </p:sp>
      <p:sp>
        <p:nvSpPr>
          <p:cNvPr id="109" name="圆角矩形 108"/>
          <p:cNvSpPr/>
          <p:nvPr/>
        </p:nvSpPr>
        <p:spPr>
          <a:xfrm>
            <a:off x="5130581" y="3311156"/>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三种模式</a:t>
            </a:r>
          </a:p>
        </p:txBody>
      </p:sp>
      <p:sp>
        <p:nvSpPr>
          <p:cNvPr id="120" name="圆角矩形 119"/>
          <p:cNvSpPr/>
          <p:nvPr/>
        </p:nvSpPr>
        <p:spPr>
          <a:xfrm>
            <a:off x="5136080" y="3796128"/>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vim</a:t>
            </a:r>
            <a:r>
              <a:rPr lang="zh-CN" altLang="en-US" sz="1400" dirty="0">
                <a:latin typeface="微软雅黑" panose="020B0503020204020204" pitchFamily="34" charset="-122"/>
                <a:ea typeface="微软雅黑" panose="020B0503020204020204" pitchFamily="34" charset="-122"/>
              </a:rPr>
              <a:t>的操作</a:t>
            </a:r>
          </a:p>
        </p:txBody>
      </p:sp>
      <p:cxnSp>
        <p:nvCxnSpPr>
          <p:cNvPr id="132" name="直接箭头连接符 131"/>
          <p:cNvCxnSpPr>
            <a:stCxn id="11" idx="3"/>
            <a:endCxn id="24" idx="1"/>
          </p:cNvCxnSpPr>
          <p:nvPr/>
        </p:nvCxnSpPr>
        <p:spPr>
          <a:xfrm flipV="1">
            <a:off x="2627784" y="2572168"/>
            <a:ext cx="2476934" cy="4569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9" name="组合 78"/>
          <p:cNvGrpSpPr/>
          <p:nvPr/>
        </p:nvGrpSpPr>
        <p:grpSpPr>
          <a:xfrm>
            <a:off x="251520" y="276977"/>
            <a:ext cx="2531550" cy="720766"/>
            <a:chOff x="179512" y="102969"/>
            <a:chExt cx="2531550" cy="720766"/>
          </a:xfrm>
        </p:grpSpPr>
        <p:sp>
          <p:nvSpPr>
            <p:cNvPr id="88" name="标题 1"/>
            <p:cNvSpPr txBox="1">
              <a:spLocks/>
            </p:cNvSpPr>
            <p:nvPr/>
          </p:nvSpPr>
          <p:spPr>
            <a:xfrm>
              <a:off x="179512" y="102969"/>
              <a:ext cx="2531550" cy="647856"/>
            </a:xfrm>
            <a:prstGeom prst="rect">
              <a:avLst/>
            </a:prstGeom>
          </p:spPr>
          <p:txBody>
            <a:bodyPr/>
            <a:lstStyle>
              <a:lvl1pPr algn="ctr" defTabSz="914400" rtl="0" eaLnBrk="1" latinLnBrk="0" hangingPunct="1">
                <a:spcBef>
                  <a:spcPct val="0"/>
                </a:spcBef>
                <a:buNone/>
                <a:defRPr sz="4400" kern="1200">
                  <a:solidFill>
                    <a:schemeClr val="tx1"/>
                  </a:solidFill>
                  <a:latin typeface="微软雅黑" pitchFamily="34" charset="-122"/>
                  <a:ea typeface="微软雅黑" pitchFamily="34" charset="-122"/>
                  <a:cs typeface="+mj-cs"/>
                </a:defRPr>
              </a:lvl1pPr>
            </a:lstStyle>
            <a:p>
              <a:r>
                <a:rPr lang="en-US" altLang="zh-CN" sz="2400" dirty="0"/>
                <a:t>vim</a:t>
              </a:r>
              <a:r>
                <a:rPr lang="zh-CN" altLang="en-US" sz="2400" dirty="0"/>
                <a:t>命令</a:t>
              </a:r>
            </a:p>
          </p:txBody>
        </p:sp>
        <p:sp>
          <p:nvSpPr>
            <p:cNvPr id="89" name="圆角矩形 88"/>
            <p:cNvSpPr/>
            <p:nvPr/>
          </p:nvSpPr>
          <p:spPr>
            <a:xfrm>
              <a:off x="323528" y="704213"/>
              <a:ext cx="2304256" cy="119522"/>
            </a:xfrm>
            <a:prstGeom prst="roundRect">
              <a:avLst/>
            </a:prstGeom>
            <a:solidFill>
              <a:srgbClr val="DC1F26"/>
            </a:solidFill>
            <a:ln w="38100">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b="1" dirty="0">
                <a:solidFill>
                  <a:schemeClr val="tx1"/>
                </a:solidFill>
                <a:latin typeface="微软雅黑" pitchFamily="34" charset="-122"/>
                <a:ea typeface="微软雅黑" pitchFamily="34" charset="-122"/>
              </a:endParaRPr>
            </a:p>
          </p:txBody>
        </p:sp>
      </p:grpSp>
      <p:sp>
        <p:nvSpPr>
          <p:cNvPr id="22" name="圆角矩形 21"/>
          <p:cNvSpPr/>
          <p:nvPr/>
        </p:nvSpPr>
        <p:spPr>
          <a:xfrm>
            <a:off x="5130581" y="2858779"/>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用途</a:t>
            </a:r>
          </a:p>
        </p:txBody>
      </p:sp>
      <p:sp>
        <p:nvSpPr>
          <p:cNvPr id="24" name="圆角矩形 23"/>
          <p:cNvSpPr/>
          <p:nvPr/>
        </p:nvSpPr>
        <p:spPr>
          <a:xfrm>
            <a:off x="5104718" y="2392168"/>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vim</a:t>
            </a:r>
            <a:r>
              <a:rPr lang="zh-CN" altLang="en-US" sz="1400" dirty="0">
                <a:latin typeface="微软雅黑" panose="020B0503020204020204" pitchFamily="34" charset="-122"/>
                <a:ea typeface="微软雅黑" panose="020B0503020204020204" pitchFamily="34" charset="-122"/>
              </a:rPr>
              <a:t>命令介绍</a:t>
            </a:r>
          </a:p>
        </p:txBody>
      </p:sp>
      <p:cxnSp>
        <p:nvCxnSpPr>
          <p:cNvPr id="15" name="直接箭头连接符 14"/>
          <p:cNvCxnSpPr>
            <a:endCxn id="22" idx="1"/>
          </p:cNvCxnSpPr>
          <p:nvPr/>
        </p:nvCxnSpPr>
        <p:spPr>
          <a:xfrm>
            <a:off x="2627784" y="3029102"/>
            <a:ext cx="2502797" cy="967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1" idx="3"/>
            <a:endCxn id="109" idx="1"/>
          </p:cNvCxnSpPr>
          <p:nvPr/>
        </p:nvCxnSpPr>
        <p:spPr>
          <a:xfrm>
            <a:off x="2627784" y="3029102"/>
            <a:ext cx="2502797" cy="4620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1" idx="3"/>
            <a:endCxn id="120" idx="1"/>
          </p:cNvCxnSpPr>
          <p:nvPr/>
        </p:nvCxnSpPr>
        <p:spPr>
          <a:xfrm>
            <a:off x="2627784" y="3029102"/>
            <a:ext cx="2508296" cy="9470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80171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一、</a:t>
            </a:r>
            <a:r>
              <a:rPr lang="en-US" altLang="zh-CN" dirty="0"/>
              <a:t>Vim</a:t>
            </a:r>
            <a:r>
              <a:rPr lang="zh-CN" altLang="en-US" dirty="0"/>
              <a:t>命令</a:t>
            </a:r>
          </a:p>
        </p:txBody>
      </p:sp>
    </p:spTree>
    <p:extLst>
      <p:ext uri="{BB962C8B-B14F-4D97-AF65-F5344CB8AC3E}">
        <p14:creationId xmlns:p14="http://schemas.microsoft.com/office/powerpoint/2010/main" val="13586790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一、</a:t>
            </a:r>
            <a:r>
              <a:rPr lang="en-US" altLang="zh-CN" dirty="0"/>
              <a:t>vim</a:t>
            </a:r>
            <a:r>
              <a:rPr lang="zh-CN" altLang="en-US" dirty="0"/>
              <a:t>命令介绍</a:t>
            </a:r>
          </a:p>
        </p:txBody>
      </p:sp>
      <p:sp>
        <p:nvSpPr>
          <p:cNvPr id="3" name="内容占位符 2"/>
          <p:cNvSpPr>
            <a:spLocks noGrp="1"/>
          </p:cNvSpPr>
          <p:nvPr>
            <p:ph sz="quarter" idx="10"/>
          </p:nvPr>
        </p:nvSpPr>
        <p:spPr>
          <a:xfrm>
            <a:off x="467545" y="1052736"/>
            <a:ext cx="8064896" cy="2880789"/>
          </a:xfrm>
        </p:spPr>
        <p:txBody>
          <a:bodyPr/>
          <a:lstStyle/>
          <a:p>
            <a:r>
              <a:rPr lang="en-US" altLang="zh-CN" dirty="0"/>
              <a:t>vim</a:t>
            </a:r>
            <a:r>
              <a:rPr lang="zh-CN" altLang="en-US" dirty="0"/>
              <a:t>介绍</a:t>
            </a:r>
            <a:endParaRPr lang="en-US" altLang="zh-CN" dirty="0"/>
          </a:p>
          <a:p>
            <a:pPr>
              <a:buFont typeface="微软雅黑" panose="020B0503020204020204" pitchFamily="34" charset="-122"/>
              <a:buChar char="ￚ"/>
            </a:pPr>
            <a:r>
              <a:rPr lang="en-US" altLang="zh-CN" sz="1800" dirty="0"/>
              <a:t>vim</a:t>
            </a:r>
            <a:r>
              <a:rPr lang="zh-CN" altLang="en-US" sz="1800" dirty="0"/>
              <a:t>是一个类似</a:t>
            </a:r>
            <a:r>
              <a:rPr lang="en-US" altLang="zh-CN" sz="1800" dirty="0"/>
              <a:t>vi</a:t>
            </a:r>
            <a:r>
              <a:rPr lang="zh-CN" altLang="en-US" sz="1800" dirty="0"/>
              <a:t>的文本编辑器，不过在</a:t>
            </a:r>
            <a:r>
              <a:rPr lang="en-US" altLang="zh-CN" sz="1800" dirty="0"/>
              <a:t>vi</a:t>
            </a:r>
            <a:r>
              <a:rPr lang="zh-CN" altLang="en-US" sz="1800" dirty="0"/>
              <a:t>的基础上增加了很多新特性，</a:t>
            </a:r>
            <a:r>
              <a:rPr lang="en-US" altLang="zh-CN" sz="1800" dirty="0"/>
              <a:t>vim</a:t>
            </a:r>
            <a:r>
              <a:rPr lang="zh-CN" altLang="en-US" sz="1800" dirty="0"/>
              <a:t>被公认为类</a:t>
            </a:r>
            <a:r>
              <a:rPr lang="en-US" altLang="zh-CN" sz="1800" dirty="0"/>
              <a:t>vi</a:t>
            </a:r>
            <a:r>
              <a:rPr lang="zh-CN" altLang="en-US" sz="1800" dirty="0"/>
              <a:t>编辑器中最好用的一个。</a:t>
            </a:r>
            <a:endParaRPr lang="en-US" altLang="zh-CN" sz="1800" dirty="0"/>
          </a:p>
          <a:p>
            <a:pPr>
              <a:buFont typeface="微软雅黑" panose="020B0503020204020204" pitchFamily="34" charset="-122"/>
              <a:buChar char="ￚ"/>
            </a:pPr>
            <a:r>
              <a:rPr lang="en-US" altLang="zh-CN" sz="1800" dirty="0"/>
              <a:t>vim</a:t>
            </a:r>
            <a:r>
              <a:rPr lang="zh-CN" altLang="en-US" sz="1800" dirty="0"/>
              <a:t>是</a:t>
            </a:r>
            <a:r>
              <a:rPr lang="en-US" altLang="zh-CN" sz="1800" dirty="0"/>
              <a:t>vi</a:t>
            </a:r>
            <a:r>
              <a:rPr lang="zh-CN" altLang="en-US" sz="1800" dirty="0"/>
              <a:t>发展出来的一个文本编辑器。编译及错误跳转等方便编程的功能丰富，在实际工作中被广泛使用。</a:t>
            </a:r>
            <a:endParaRPr lang="en-US" altLang="zh-CN" sz="1800" dirty="0"/>
          </a:p>
          <a:p>
            <a:pPr>
              <a:buFont typeface="微软雅黑" panose="020B0503020204020204" pitchFamily="34" charset="-122"/>
              <a:buChar char="ￚ"/>
            </a:pPr>
            <a:r>
              <a:rPr lang="zh-CN" altLang="en-US" sz="1800" dirty="0"/>
              <a:t>和</a:t>
            </a:r>
            <a:r>
              <a:rPr lang="en-US" altLang="zh-CN" sz="1800" dirty="0" err="1"/>
              <a:t>Emacs</a:t>
            </a:r>
            <a:r>
              <a:rPr lang="zh-CN" altLang="en-US" sz="1800" dirty="0"/>
              <a:t>并列称为类</a:t>
            </a:r>
            <a:r>
              <a:rPr lang="en-US" altLang="zh-CN" sz="1800" dirty="0"/>
              <a:t>Unix</a:t>
            </a:r>
            <a:r>
              <a:rPr lang="zh-CN" altLang="en-US" sz="1800" dirty="0"/>
              <a:t>系统用户最喜爱的编辑器。</a:t>
            </a:r>
            <a:endParaRPr lang="en-US" altLang="zh-CN" sz="1800" dirty="0"/>
          </a:p>
          <a:p>
            <a:endParaRPr lang="zh-CN" altLang="en-US" dirty="0"/>
          </a:p>
        </p:txBody>
      </p:sp>
    </p:spTree>
    <p:extLst>
      <p:ext uri="{BB962C8B-B14F-4D97-AF65-F5344CB8AC3E}">
        <p14:creationId xmlns:p14="http://schemas.microsoft.com/office/powerpoint/2010/main" val="1671241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一、</a:t>
            </a:r>
            <a:r>
              <a:rPr lang="en-US" altLang="zh-CN" dirty="0"/>
              <a:t>Vim</a:t>
            </a:r>
            <a:r>
              <a:rPr lang="zh-CN" altLang="en-US" dirty="0"/>
              <a:t>命令</a:t>
            </a:r>
          </a:p>
        </p:txBody>
      </p:sp>
      <p:sp>
        <p:nvSpPr>
          <p:cNvPr id="3" name="内容占位符 2"/>
          <p:cNvSpPr>
            <a:spLocks noGrp="1"/>
          </p:cNvSpPr>
          <p:nvPr>
            <p:ph sz="quarter" idx="10"/>
          </p:nvPr>
        </p:nvSpPr>
        <p:spPr>
          <a:xfrm>
            <a:off x="467545" y="1052736"/>
            <a:ext cx="8064896" cy="3927229"/>
          </a:xfrm>
        </p:spPr>
        <p:txBody>
          <a:bodyPr/>
          <a:lstStyle/>
          <a:p>
            <a:r>
              <a:rPr lang="zh-CN" altLang="en-US" dirty="0"/>
              <a:t>为什么需要学习</a:t>
            </a:r>
            <a:r>
              <a:rPr lang="en-US" altLang="zh-CN" dirty="0"/>
              <a:t>vim</a:t>
            </a:r>
            <a:r>
              <a:rPr lang="zh-CN" altLang="en-US" dirty="0"/>
              <a:t>？</a:t>
            </a:r>
            <a:endParaRPr lang="en-US" altLang="zh-CN" dirty="0"/>
          </a:p>
          <a:p>
            <a:pPr lvl="0">
              <a:buFont typeface="微软雅黑" panose="020B0503020204020204" pitchFamily="34" charset="-122"/>
              <a:buChar char="ￚ"/>
            </a:pPr>
            <a:r>
              <a:rPr lang="zh-CN" altLang="en-US" sz="1800" dirty="0"/>
              <a:t>所有的</a:t>
            </a:r>
            <a:r>
              <a:rPr lang="en-US" altLang="zh-CN" sz="1800" dirty="0"/>
              <a:t>Linux</a:t>
            </a:r>
            <a:r>
              <a:rPr lang="zh-CN" altLang="en-US" sz="1800" dirty="0"/>
              <a:t>系统都会内建</a:t>
            </a:r>
            <a:r>
              <a:rPr lang="en-US" altLang="zh-CN" sz="1800" dirty="0"/>
              <a:t>vi</a:t>
            </a:r>
            <a:r>
              <a:rPr lang="zh-CN" altLang="en-US" sz="1800" dirty="0"/>
              <a:t>文本编辑器，其他的文本编辑器则不一定存在。</a:t>
            </a:r>
            <a:endParaRPr lang="en-US" altLang="zh-CN" sz="1800" dirty="0"/>
          </a:p>
          <a:p>
            <a:pPr lvl="0">
              <a:buFont typeface="微软雅黑" panose="020B0503020204020204" pitchFamily="34" charset="-122"/>
              <a:buChar char="ￚ"/>
            </a:pPr>
            <a:r>
              <a:rPr lang="zh-CN" altLang="en-US" sz="1800" dirty="0">
                <a:solidFill>
                  <a:prstClr val="white"/>
                </a:solidFill>
              </a:rPr>
              <a:t>很多软件的编辑接口都会主动调用</a:t>
            </a:r>
            <a:r>
              <a:rPr lang="en-US" altLang="zh-CN" sz="1800" dirty="0">
                <a:solidFill>
                  <a:prstClr val="white"/>
                </a:solidFill>
              </a:rPr>
              <a:t>vi</a:t>
            </a:r>
            <a:r>
              <a:rPr lang="zh-CN" altLang="en-US" sz="1800" dirty="0">
                <a:solidFill>
                  <a:prstClr val="white"/>
                </a:solidFill>
              </a:rPr>
              <a:t>，例如</a:t>
            </a:r>
            <a:r>
              <a:rPr lang="en-US" altLang="zh-CN" sz="1800" dirty="0" err="1">
                <a:solidFill>
                  <a:prstClr val="white"/>
                </a:solidFill>
              </a:rPr>
              <a:t>visudo</a:t>
            </a:r>
            <a:r>
              <a:rPr lang="zh-CN" altLang="en-US" sz="1800" dirty="0">
                <a:solidFill>
                  <a:prstClr val="white"/>
                </a:solidFill>
              </a:rPr>
              <a:t>、</a:t>
            </a:r>
            <a:r>
              <a:rPr lang="en-US" altLang="zh-CN" sz="1800" dirty="0">
                <a:solidFill>
                  <a:prstClr val="white"/>
                </a:solidFill>
              </a:rPr>
              <a:t>crontab</a:t>
            </a:r>
            <a:r>
              <a:rPr lang="zh-CN" altLang="en-US" sz="1800" dirty="0">
                <a:solidFill>
                  <a:prstClr val="white"/>
                </a:solidFill>
              </a:rPr>
              <a:t>等</a:t>
            </a:r>
            <a:endParaRPr lang="en-US" altLang="zh-CN" sz="1800" dirty="0">
              <a:solidFill>
                <a:prstClr val="white"/>
              </a:solidFill>
            </a:endParaRPr>
          </a:p>
          <a:p>
            <a:pPr lvl="0">
              <a:buFont typeface="微软雅黑" panose="020B0503020204020204" pitchFamily="34" charset="-122"/>
              <a:buChar char="ￚ"/>
            </a:pPr>
            <a:r>
              <a:rPr lang="en-US" altLang="zh-CN" sz="1800" dirty="0">
                <a:solidFill>
                  <a:prstClr val="white"/>
                </a:solidFill>
              </a:rPr>
              <a:t>vim</a:t>
            </a:r>
            <a:r>
              <a:rPr lang="zh-CN" altLang="en-US" sz="1800" dirty="0">
                <a:solidFill>
                  <a:prstClr val="white"/>
                </a:solidFill>
              </a:rPr>
              <a:t>可视为</a:t>
            </a:r>
            <a:r>
              <a:rPr lang="en-US" altLang="zh-CN" sz="1800" dirty="0">
                <a:solidFill>
                  <a:prstClr val="white"/>
                </a:solidFill>
              </a:rPr>
              <a:t>vi</a:t>
            </a:r>
            <a:r>
              <a:rPr lang="zh-CN" altLang="en-US" sz="1800" dirty="0">
                <a:solidFill>
                  <a:prstClr val="white"/>
                </a:solidFill>
              </a:rPr>
              <a:t>的高级版本。</a:t>
            </a:r>
            <a:endParaRPr lang="en-US" altLang="zh-CN" sz="1800" dirty="0">
              <a:solidFill>
                <a:prstClr val="white"/>
              </a:solidFill>
            </a:endParaRPr>
          </a:p>
          <a:p>
            <a:pPr lvl="0">
              <a:buFont typeface="微软雅黑" panose="020B0503020204020204" pitchFamily="34" charset="-122"/>
              <a:buChar char="ￚ"/>
            </a:pPr>
            <a:r>
              <a:rPr lang="en-US" altLang="zh-CN" sz="1800" dirty="0">
                <a:solidFill>
                  <a:prstClr val="white"/>
                </a:solidFill>
              </a:rPr>
              <a:t>vim</a:t>
            </a:r>
            <a:r>
              <a:rPr lang="zh-CN" altLang="en-US" sz="1800" dirty="0">
                <a:solidFill>
                  <a:prstClr val="white"/>
                </a:solidFill>
              </a:rPr>
              <a:t>具有程序编辑的能力，可以主动的以字体颜色辨别语法的正确性，方便程序开发。</a:t>
            </a:r>
            <a:endParaRPr lang="en-US" altLang="zh-CN" sz="1800" dirty="0">
              <a:solidFill>
                <a:prstClr val="white"/>
              </a:solidFill>
            </a:endParaRPr>
          </a:p>
          <a:p>
            <a:pPr lvl="0">
              <a:buFont typeface="微软雅黑" panose="020B0503020204020204" pitchFamily="34" charset="-122"/>
              <a:buChar char="ￚ"/>
            </a:pPr>
            <a:endParaRPr lang="en-US" altLang="zh-CN" sz="1800" dirty="0">
              <a:solidFill>
                <a:prstClr val="white"/>
              </a:solidFill>
            </a:endParaRPr>
          </a:p>
          <a:p>
            <a:pPr marL="0" indent="0">
              <a:buNone/>
            </a:pPr>
            <a:endParaRPr lang="en-US" altLang="zh-CN" sz="1800" dirty="0"/>
          </a:p>
          <a:p>
            <a:pPr marL="0" indent="0">
              <a:buNone/>
            </a:pPr>
            <a:endParaRPr lang="en-US" altLang="zh-CN" sz="1800" dirty="0"/>
          </a:p>
          <a:p>
            <a:pPr>
              <a:buFont typeface="微软雅黑" panose="020B0503020204020204" pitchFamily="34" charset="-122"/>
              <a:buChar char="ￚ"/>
            </a:pPr>
            <a:endParaRPr lang="zh-CN" altLang="en-US" sz="1600" dirty="0"/>
          </a:p>
        </p:txBody>
      </p:sp>
    </p:spTree>
    <p:extLst>
      <p:ext uri="{BB962C8B-B14F-4D97-AF65-F5344CB8AC3E}">
        <p14:creationId xmlns:p14="http://schemas.microsoft.com/office/powerpoint/2010/main" val="3797248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第一节、进程概述</a:t>
            </a:r>
          </a:p>
        </p:txBody>
      </p:sp>
      <p:sp>
        <p:nvSpPr>
          <p:cNvPr id="3" name="内容占位符 2"/>
          <p:cNvSpPr>
            <a:spLocks noGrp="1"/>
          </p:cNvSpPr>
          <p:nvPr>
            <p:ph sz="quarter" idx="10"/>
          </p:nvPr>
        </p:nvSpPr>
        <p:spPr>
          <a:xfrm>
            <a:off x="467545" y="1052736"/>
            <a:ext cx="8064896" cy="720080"/>
          </a:xfrm>
        </p:spPr>
        <p:txBody>
          <a:bodyPr/>
          <a:lstStyle/>
          <a:p>
            <a:pPr>
              <a:buFont typeface="Wingdings" panose="05000000000000000000" pitchFamily="2" charset="2"/>
              <a:buChar char="l"/>
            </a:pPr>
            <a:r>
              <a:rPr lang="zh-CN" altLang="en-US" dirty="0"/>
              <a:t>程序被加载为进程示意图</a:t>
            </a:r>
            <a:endParaRPr lang="en-US" altLang="zh-CN" dirty="0"/>
          </a:p>
          <a:p>
            <a:pPr marL="0" indent="0">
              <a:buNone/>
            </a:pPr>
            <a:r>
              <a:rPr lang="zh-CN" altLang="en-US" dirty="0"/>
              <a:t> </a:t>
            </a:r>
          </a:p>
          <a:p>
            <a:endParaRPr lang="zh-CN" altLang="en-US" dirty="0"/>
          </a:p>
        </p:txBody>
      </p:sp>
      <p:sp>
        <p:nvSpPr>
          <p:cNvPr id="4" name="矩形 3"/>
          <p:cNvSpPr/>
          <p:nvPr/>
        </p:nvSpPr>
        <p:spPr>
          <a:xfrm>
            <a:off x="971600" y="2492896"/>
            <a:ext cx="1975077" cy="432048"/>
          </a:xfrm>
          <a:prstGeom prst="rect">
            <a:avLst/>
          </a:prstGeom>
          <a:solidFill>
            <a:schemeClr val="accent6">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微软雅黑" panose="020B0503020204020204" pitchFamily="34" charset="-122"/>
                <a:ea typeface="微软雅黑" panose="020B0503020204020204" pitchFamily="34" charset="-122"/>
              </a:rPr>
              <a:t>执行者</a:t>
            </a:r>
          </a:p>
        </p:txBody>
      </p:sp>
      <p:sp>
        <p:nvSpPr>
          <p:cNvPr id="5" name="矩形 4"/>
          <p:cNvSpPr/>
          <p:nvPr/>
        </p:nvSpPr>
        <p:spPr>
          <a:xfrm>
            <a:off x="2154589" y="3933056"/>
            <a:ext cx="1584176" cy="1080120"/>
          </a:xfrm>
          <a:prstGeom prst="rect">
            <a:avLst/>
          </a:prstGeom>
          <a:solidFill>
            <a:schemeClr val="accent3">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微软雅黑" panose="020B0503020204020204" pitchFamily="34" charset="-122"/>
                <a:ea typeface="微软雅黑" panose="020B0503020204020204" pitchFamily="34" charset="-122"/>
              </a:rPr>
              <a:t>某程序</a:t>
            </a:r>
          </a:p>
        </p:txBody>
      </p:sp>
      <p:cxnSp>
        <p:nvCxnSpPr>
          <p:cNvPr id="7" name="直接箭头连接符 6"/>
          <p:cNvCxnSpPr>
            <a:stCxn id="4" idx="2"/>
            <a:endCxn id="5" idx="0"/>
          </p:cNvCxnSpPr>
          <p:nvPr/>
        </p:nvCxnSpPr>
        <p:spPr>
          <a:xfrm>
            <a:off x="1959139" y="2924944"/>
            <a:ext cx="987538" cy="1008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肘形连接符 9"/>
          <p:cNvCxnSpPr>
            <a:stCxn id="5" idx="3"/>
          </p:cNvCxnSpPr>
          <p:nvPr/>
        </p:nvCxnSpPr>
        <p:spPr>
          <a:xfrm flipV="1">
            <a:off x="3738765" y="2708920"/>
            <a:ext cx="1985363" cy="176419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223575" y="2636912"/>
            <a:ext cx="492443" cy="1944216"/>
          </a:xfrm>
          <a:prstGeom prst="rect">
            <a:avLst/>
          </a:prstGeom>
          <a:noFill/>
        </p:spPr>
        <p:txBody>
          <a:bodyPr vert="eaVert" wrap="square" rtlCol="0">
            <a:spAutoFit/>
          </a:bodyPr>
          <a:lstStyle/>
          <a:p>
            <a:r>
              <a:rPr lang="zh-CN" altLang="en-US" sz="2000" b="1" dirty="0"/>
              <a:t>加载到内存中</a:t>
            </a:r>
            <a:endParaRPr lang="zh-CN" altLang="en-US" b="1" dirty="0"/>
          </a:p>
        </p:txBody>
      </p:sp>
      <p:sp>
        <p:nvSpPr>
          <p:cNvPr id="17" name="圆角矩形 16"/>
          <p:cNvSpPr/>
          <p:nvPr/>
        </p:nvSpPr>
        <p:spPr>
          <a:xfrm>
            <a:off x="5724128" y="1916832"/>
            <a:ext cx="2592288" cy="3600400"/>
          </a:xfrm>
          <a:prstGeom prst="roundRect">
            <a:avLst/>
          </a:prstGeom>
          <a:solidFill>
            <a:srgbClr val="68FA2E"/>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latin typeface="微软雅黑" panose="020B0503020204020204" pitchFamily="34" charset="-122"/>
                <a:ea typeface="微软雅黑" panose="020B0503020204020204" pitchFamily="34" charset="-122"/>
              </a:rPr>
              <a:t>PID</a:t>
            </a:r>
          </a:p>
          <a:p>
            <a:r>
              <a:rPr lang="en-US" altLang="zh-CN" sz="2000" b="1" dirty="0">
                <a:solidFill>
                  <a:schemeClr val="tx1"/>
                </a:solidFill>
                <a:latin typeface="微软雅黑" panose="020B0503020204020204" pitchFamily="34" charset="-122"/>
                <a:ea typeface="微软雅黑" panose="020B0503020204020204" pitchFamily="34" charset="-122"/>
              </a:rPr>
              <a:t>-------------------</a:t>
            </a:r>
          </a:p>
          <a:p>
            <a:r>
              <a:rPr lang="zh-CN" altLang="en-US" sz="2000" b="1" dirty="0">
                <a:solidFill>
                  <a:schemeClr val="tx1"/>
                </a:solidFill>
                <a:latin typeface="微软雅黑" panose="020B0503020204020204" pitchFamily="34" charset="-122"/>
                <a:ea typeface="微软雅黑" panose="020B0503020204020204" pitchFamily="34" charset="-122"/>
              </a:rPr>
              <a:t>执行者权限参数</a:t>
            </a:r>
            <a:endParaRPr lang="en-US" altLang="zh-CN" sz="2000" b="1" dirty="0">
              <a:solidFill>
                <a:schemeClr val="tx1"/>
              </a:solidFill>
              <a:latin typeface="微软雅黑" panose="020B0503020204020204" pitchFamily="34" charset="-122"/>
              <a:ea typeface="微软雅黑" panose="020B0503020204020204" pitchFamily="34" charset="-122"/>
            </a:endParaRPr>
          </a:p>
          <a:p>
            <a:r>
              <a:rPr lang="en-US" altLang="zh-CN" sz="2000" b="1" dirty="0">
                <a:solidFill>
                  <a:schemeClr val="tx1"/>
                </a:solidFill>
                <a:latin typeface="微软雅黑" panose="020B0503020204020204" pitchFamily="34" charset="-122"/>
                <a:ea typeface="微软雅黑" panose="020B0503020204020204" pitchFamily="34" charset="-122"/>
              </a:rPr>
              <a:t>-------------------</a:t>
            </a:r>
          </a:p>
          <a:p>
            <a:r>
              <a:rPr lang="zh-CN" altLang="en-US" sz="2000" b="1" dirty="0">
                <a:solidFill>
                  <a:schemeClr val="tx1"/>
                </a:solidFill>
                <a:latin typeface="微软雅黑" panose="020B0503020204020204" pitchFamily="34" charset="-122"/>
                <a:ea typeface="微软雅黑" panose="020B0503020204020204" pitchFamily="34" charset="-122"/>
              </a:rPr>
              <a:t>程序执行相关资料</a:t>
            </a:r>
            <a:endParaRPr lang="en-US" altLang="zh-CN" sz="2000" b="1" dirty="0">
              <a:solidFill>
                <a:schemeClr val="tx1"/>
              </a:solidFill>
              <a:latin typeface="微软雅黑" panose="020B0503020204020204" pitchFamily="34" charset="-122"/>
              <a:ea typeface="微软雅黑" panose="020B0503020204020204" pitchFamily="34" charset="-122"/>
            </a:endParaRPr>
          </a:p>
          <a:p>
            <a:endParaRPr lang="zh-CN" altLang="en-US" sz="2000" b="1" dirty="0">
              <a:solidFill>
                <a:schemeClr val="tx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449806" y="5683696"/>
            <a:ext cx="2160240" cy="523220"/>
          </a:xfrm>
          <a:prstGeom prst="rect">
            <a:avLst/>
          </a:prstGeom>
          <a:noFill/>
        </p:spPr>
        <p:txBody>
          <a:bodyPr wrap="square" rtlCol="0">
            <a:spAutoFit/>
          </a:bodyPr>
          <a:lstStyle/>
          <a:p>
            <a:r>
              <a:rPr lang="zh-CN" altLang="en-US" sz="2800" b="1" dirty="0"/>
              <a:t>内存</a:t>
            </a:r>
          </a:p>
        </p:txBody>
      </p:sp>
      <p:sp>
        <p:nvSpPr>
          <p:cNvPr id="19" name="文本框 18"/>
          <p:cNvSpPr txBox="1"/>
          <p:nvPr/>
        </p:nvSpPr>
        <p:spPr>
          <a:xfrm>
            <a:off x="1919321" y="3280338"/>
            <a:ext cx="1296144" cy="369332"/>
          </a:xfrm>
          <a:prstGeom prst="rect">
            <a:avLst/>
          </a:prstGeom>
          <a:noFill/>
        </p:spPr>
        <p:txBody>
          <a:bodyPr wrap="square" rtlCol="0">
            <a:spAutoFit/>
          </a:bodyPr>
          <a:lstStyle/>
          <a:p>
            <a:r>
              <a:rPr lang="zh-CN" altLang="en-US" b="1" dirty="0"/>
              <a:t>执行</a:t>
            </a:r>
          </a:p>
        </p:txBody>
      </p:sp>
      <p:sp>
        <p:nvSpPr>
          <p:cNvPr id="6" name="矩形 5"/>
          <p:cNvSpPr/>
          <p:nvPr/>
        </p:nvSpPr>
        <p:spPr>
          <a:xfrm>
            <a:off x="2267744" y="6037257"/>
            <a:ext cx="1091196" cy="400110"/>
          </a:xfrm>
          <a:prstGeom prst="rect">
            <a:avLst/>
          </a:prstGeom>
          <a:noFill/>
        </p:spPr>
        <p:txBody>
          <a:bodyPr wrap="none" lIns="91440" tIns="45720" rIns="91440" bIns="45720">
            <a:spAutoFit/>
          </a:bodyPr>
          <a:lstStyle/>
          <a:p>
            <a:pPr algn="ctr"/>
            <a:r>
              <a:rPr lang="en-US" altLang="zh-CN"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program</a:t>
            </a:r>
            <a:endParaRPr lang="zh-CN" alt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3" name="矩形 12"/>
          <p:cNvSpPr/>
          <p:nvPr/>
        </p:nvSpPr>
        <p:spPr>
          <a:xfrm>
            <a:off x="6741577" y="6249773"/>
            <a:ext cx="989438" cy="400110"/>
          </a:xfrm>
          <a:prstGeom prst="rect">
            <a:avLst/>
          </a:prstGeom>
          <a:noFill/>
        </p:spPr>
        <p:txBody>
          <a:bodyPr wrap="none" lIns="91440" tIns="45720" rIns="91440" bIns="45720">
            <a:spAutoFit/>
          </a:bodyPr>
          <a:lstStyle/>
          <a:p>
            <a:pPr algn="ctr"/>
            <a:r>
              <a:rPr lang="en-US" altLang="zh-CN"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process</a:t>
            </a:r>
            <a:endParaRPr lang="zh-CN" alt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3527811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一、</a:t>
            </a:r>
            <a:r>
              <a:rPr lang="en-US" altLang="zh-CN" dirty="0"/>
              <a:t>Vim</a:t>
            </a:r>
            <a:r>
              <a:rPr lang="zh-CN" altLang="en-US" dirty="0"/>
              <a:t>的三种模式</a:t>
            </a:r>
          </a:p>
        </p:txBody>
      </p:sp>
      <p:sp>
        <p:nvSpPr>
          <p:cNvPr id="3" name="内容占位符 2"/>
          <p:cNvSpPr>
            <a:spLocks noGrp="1"/>
          </p:cNvSpPr>
          <p:nvPr>
            <p:ph sz="quarter" idx="10"/>
          </p:nvPr>
        </p:nvSpPr>
        <p:spPr>
          <a:xfrm>
            <a:off x="467545" y="1052736"/>
            <a:ext cx="8064896" cy="6727611"/>
          </a:xfrm>
        </p:spPr>
        <p:txBody>
          <a:bodyPr/>
          <a:lstStyle/>
          <a:p>
            <a:pPr lvl="0"/>
            <a:r>
              <a:rPr lang="zh-CN" altLang="en-US" sz="1800" dirty="0"/>
              <a:t>一般模式</a:t>
            </a:r>
            <a:endParaRPr lang="en-US" altLang="zh-CN" sz="1800" dirty="0"/>
          </a:p>
          <a:p>
            <a:pPr lvl="0">
              <a:buFont typeface="微软雅黑" panose="020B0503020204020204" pitchFamily="34" charset="-122"/>
              <a:buChar char="ￚ"/>
            </a:pPr>
            <a:r>
              <a:rPr lang="zh-CN" altLang="en-US" sz="1800" dirty="0">
                <a:solidFill>
                  <a:prstClr val="white"/>
                </a:solidFill>
              </a:rPr>
              <a:t>以</a:t>
            </a:r>
            <a:r>
              <a:rPr lang="en-US" altLang="zh-CN" sz="1800" dirty="0">
                <a:solidFill>
                  <a:prstClr val="white"/>
                </a:solidFill>
              </a:rPr>
              <a:t>vim</a:t>
            </a:r>
            <a:r>
              <a:rPr lang="zh-CN" altLang="en-US" sz="1800" dirty="0">
                <a:solidFill>
                  <a:prstClr val="white"/>
                </a:solidFill>
              </a:rPr>
              <a:t>打开一个文件就直接进入一般模式（默认模式）</a:t>
            </a:r>
            <a:endParaRPr lang="en-US" altLang="zh-CN" sz="1800" dirty="0">
              <a:solidFill>
                <a:prstClr val="white"/>
              </a:solidFill>
            </a:endParaRPr>
          </a:p>
          <a:p>
            <a:pPr>
              <a:buFont typeface="微软雅黑" panose="020B0503020204020204" pitchFamily="34" charset="-122"/>
              <a:buChar char="ￚ"/>
            </a:pPr>
            <a:r>
              <a:rPr lang="zh-CN" altLang="en-US" sz="1800" dirty="0">
                <a:solidFill>
                  <a:prstClr val="white"/>
                </a:solidFill>
              </a:rPr>
              <a:t>可以使用上下左右移动光标来移动，也可以使用删除字符或删除整行来处理文件内容，也可以使用复制、粘贴来处理文件数据。但无法任意编辑文件内容。比如说：我想写一个</a:t>
            </a:r>
            <a:r>
              <a:rPr lang="en-US" altLang="zh-CN" sz="1800" dirty="0">
                <a:solidFill>
                  <a:prstClr val="white"/>
                </a:solidFill>
              </a:rPr>
              <a:t>123</a:t>
            </a:r>
            <a:r>
              <a:rPr lang="zh-CN" altLang="en-US" sz="1800" dirty="0">
                <a:solidFill>
                  <a:prstClr val="white"/>
                </a:solidFill>
              </a:rPr>
              <a:t>。</a:t>
            </a:r>
            <a:endParaRPr lang="en-US" altLang="zh-CN" sz="1800" dirty="0">
              <a:solidFill>
                <a:prstClr val="white"/>
              </a:solidFill>
            </a:endParaRPr>
          </a:p>
          <a:p>
            <a:r>
              <a:rPr lang="zh-CN" altLang="en-US" sz="1800" dirty="0"/>
              <a:t>编辑模式</a:t>
            </a:r>
            <a:endParaRPr lang="en-US" altLang="zh-CN" sz="1800" dirty="0"/>
          </a:p>
          <a:p>
            <a:pPr lvl="0">
              <a:buFont typeface="微软雅黑" panose="020B0503020204020204" pitchFamily="34" charset="-122"/>
              <a:buChar char="ￚ"/>
            </a:pPr>
            <a:r>
              <a:rPr lang="zh-CN" altLang="en-US" sz="1800" dirty="0">
                <a:solidFill>
                  <a:prstClr val="white"/>
                </a:solidFill>
              </a:rPr>
              <a:t>在一般模式中可以删除、复制、粘贴等，按下</a:t>
            </a:r>
            <a:r>
              <a:rPr lang="en-US" altLang="zh-CN" sz="1800" dirty="0" err="1">
                <a:solidFill>
                  <a:prstClr val="white"/>
                </a:solidFill>
              </a:rPr>
              <a:t>i</a:t>
            </a:r>
            <a:r>
              <a:rPr lang="zh-CN" altLang="en-US" sz="1800" dirty="0">
                <a:solidFill>
                  <a:prstClr val="white"/>
                </a:solidFill>
              </a:rPr>
              <a:t>、</a:t>
            </a:r>
            <a:r>
              <a:rPr lang="en-US" altLang="zh-CN" sz="1800" dirty="0">
                <a:solidFill>
                  <a:prstClr val="white"/>
                </a:solidFill>
              </a:rPr>
              <a:t>I</a:t>
            </a:r>
            <a:r>
              <a:rPr lang="zh-CN" altLang="en-US" sz="1800" dirty="0">
                <a:solidFill>
                  <a:prstClr val="white"/>
                </a:solidFill>
              </a:rPr>
              <a:t>、</a:t>
            </a:r>
            <a:r>
              <a:rPr lang="en-US" altLang="zh-CN" sz="1800" dirty="0">
                <a:solidFill>
                  <a:prstClr val="white"/>
                </a:solidFill>
              </a:rPr>
              <a:t>o</a:t>
            </a:r>
            <a:r>
              <a:rPr lang="zh-CN" altLang="en-US" sz="1800" dirty="0">
                <a:solidFill>
                  <a:prstClr val="white"/>
                </a:solidFill>
              </a:rPr>
              <a:t>、</a:t>
            </a:r>
            <a:r>
              <a:rPr lang="en-US" altLang="zh-CN" sz="1800" dirty="0">
                <a:solidFill>
                  <a:prstClr val="white"/>
                </a:solidFill>
              </a:rPr>
              <a:t>O</a:t>
            </a:r>
            <a:r>
              <a:rPr lang="zh-CN" altLang="en-US" sz="1800" dirty="0">
                <a:solidFill>
                  <a:prstClr val="white"/>
                </a:solidFill>
              </a:rPr>
              <a:t>、</a:t>
            </a:r>
            <a:r>
              <a:rPr lang="en-US" altLang="zh-CN" sz="1800" dirty="0">
                <a:solidFill>
                  <a:prstClr val="white"/>
                </a:solidFill>
              </a:rPr>
              <a:t>a</a:t>
            </a:r>
            <a:r>
              <a:rPr lang="zh-CN" altLang="en-US" sz="1800" dirty="0">
                <a:solidFill>
                  <a:prstClr val="white"/>
                </a:solidFill>
              </a:rPr>
              <a:t>、</a:t>
            </a:r>
            <a:r>
              <a:rPr lang="en-US" altLang="zh-CN" sz="1800" dirty="0">
                <a:solidFill>
                  <a:prstClr val="white"/>
                </a:solidFill>
              </a:rPr>
              <a:t>A</a:t>
            </a:r>
            <a:r>
              <a:rPr lang="zh-CN" altLang="en-US" sz="1800" dirty="0">
                <a:solidFill>
                  <a:prstClr val="white"/>
                </a:solidFill>
              </a:rPr>
              <a:t>、</a:t>
            </a:r>
            <a:r>
              <a:rPr lang="en-US" altLang="zh-CN" sz="1800" dirty="0">
                <a:solidFill>
                  <a:prstClr val="white"/>
                </a:solidFill>
              </a:rPr>
              <a:t>r(</a:t>
            </a:r>
            <a:r>
              <a:rPr lang="zh-CN" altLang="en-US" sz="1800" dirty="0">
                <a:solidFill>
                  <a:prstClr val="white"/>
                </a:solidFill>
              </a:rPr>
              <a:t>快速替换</a:t>
            </a:r>
            <a:r>
              <a:rPr lang="en-US" altLang="zh-CN" sz="1800" dirty="0">
                <a:solidFill>
                  <a:prstClr val="white"/>
                </a:solidFill>
              </a:rPr>
              <a:t>)</a:t>
            </a:r>
            <a:r>
              <a:rPr lang="zh-CN" altLang="en-US" sz="1800" dirty="0">
                <a:solidFill>
                  <a:prstClr val="white"/>
                </a:solidFill>
              </a:rPr>
              <a:t>、</a:t>
            </a:r>
            <a:r>
              <a:rPr lang="en-US" altLang="zh-CN" sz="1800" dirty="0">
                <a:solidFill>
                  <a:prstClr val="white"/>
                </a:solidFill>
              </a:rPr>
              <a:t>R</a:t>
            </a:r>
            <a:r>
              <a:rPr lang="zh-CN" altLang="en-US" sz="1800" dirty="0">
                <a:solidFill>
                  <a:prstClr val="white"/>
                </a:solidFill>
              </a:rPr>
              <a:t>等任何一个字母后进入编辑模式。并在左下方出现</a:t>
            </a:r>
            <a:r>
              <a:rPr lang="en-US" altLang="zh-CN" sz="1800" dirty="0">
                <a:solidFill>
                  <a:prstClr val="white"/>
                </a:solidFill>
              </a:rPr>
              <a:t>INSERT</a:t>
            </a:r>
            <a:r>
              <a:rPr lang="zh-CN" altLang="en-US" sz="1800" dirty="0">
                <a:solidFill>
                  <a:prstClr val="white"/>
                </a:solidFill>
              </a:rPr>
              <a:t>或</a:t>
            </a:r>
            <a:r>
              <a:rPr lang="en-US" altLang="zh-CN" sz="1800">
                <a:solidFill>
                  <a:prstClr val="white"/>
                </a:solidFill>
              </a:rPr>
              <a:t>REPLACE</a:t>
            </a:r>
            <a:r>
              <a:rPr lang="zh-CN" altLang="en-US" sz="1800">
                <a:solidFill>
                  <a:prstClr val="white"/>
                </a:solidFill>
              </a:rPr>
              <a:t>。</a:t>
            </a:r>
            <a:endParaRPr lang="en-US" altLang="zh-CN" sz="1800">
              <a:solidFill>
                <a:prstClr val="white"/>
              </a:solidFill>
            </a:endParaRPr>
          </a:p>
          <a:p>
            <a:pPr lvl="0">
              <a:buFont typeface="微软雅黑" panose="020B0503020204020204" pitchFamily="34" charset="-122"/>
              <a:buChar char="ￚ"/>
            </a:pPr>
            <a:r>
              <a:rPr lang="en-US" altLang="zh-CN" sz="1800">
                <a:solidFill>
                  <a:srgbClr val="FFFF00"/>
                </a:solidFill>
              </a:rPr>
              <a:t>i</a:t>
            </a:r>
            <a:r>
              <a:rPr lang="zh-CN" altLang="en-US" sz="1800">
                <a:solidFill>
                  <a:srgbClr val="FFFF00"/>
                </a:solidFill>
              </a:rPr>
              <a:t>：在光标所处位进行编辑。</a:t>
            </a:r>
            <a:r>
              <a:rPr lang="en-US" altLang="zh-CN" sz="1800">
                <a:solidFill>
                  <a:srgbClr val="FFFF00"/>
                </a:solidFill>
              </a:rPr>
              <a:t>I</a:t>
            </a:r>
            <a:r>
              <a:rPr lang="zh-CN" altLang="en-US" sz="1800">
                <a:solidFill>
                  <a:srgbClr val="FFFF00"/>
                </a:solidFill>
              </a:rPr>
              <a:t>：在光标所处位的行首进行编辑。</a:t>
            </a:r>
          </a:p>
          <a:p>
            <a:pPr lvl="0">
              <a:buFont typeface="微软雅黑" panose="020B0503020204020204" pitchFamily="34" charset="-122"/>
              <a:buChar char="ￚ"/>
            </a:pPr>
            <a:r>
              <a:rPr lang="en-US" altLang="zh-CN" sz="1800">
                <a:solidFill>
                  <a:srgbClr val="FFFF00"/>
                </a:solidFill>
              </a:rPr>
              <a:t>o</a:t>
            </a:r>
            <a:r>
              <a:rPr lang="zh-CN" altLang="en-US" sz="1800">
                <a:solidFill>
                  <a:srgbClr val="FFFF00"/>
                </a:solidFill>
              </a:rPr>
              <a:t>：在光标所处行的下行进行编辑。</a:t>
            </a:r>
            <a:r>
              <a:rPr lang="en-US" altLang="zh-CN" sz="1800">
                <a:solidFill>
                  <a:srgbClr val="FFFF00"/>
                </a:solidFill>
              </a:rPr>
              <a:t>O</a:t>
            </a:r>
            <a:r>
              <a:rPr lang="zh-CN" altLang="en-US" sz="1800">
                <a:solidFill>
                  <a:srgbClr val="FFFF00"/>
                </a:solidFill>
              </a:rPr>
              <a:t>：在光标所处行的上行进行编辑</a:t>
            </a:r>
          </a:p>
          <a:p>
            <a:pPr lvl="0">
              <a:buFont typeface="微软雅黑" panose="020B0503020204020204" pitchFamily="34" charset="-122"/>
              <a:buChar char="ￚ"/>
            </a:pPr>
            <a:r>
              <a:rPr lang="en-US" altLang="zh-CN" sz="1800">
                <a:solidFill>
                  <a:srgbClr val="FFFF00"/>
                </a:solidFill>
              </a:rPr>
              <a:t>a</a:t>
            </a:r>
            <a:r>
              <a:rPr lang="zh-CN" altLang="en-US" sz="1800">
                <a:solidFill>
                  <a:srgbClr val="FFFF00"/>
                </a:solidFill>
              </a:rPr>
              <a:t>：在光标所处位的后面进行追加。</a:t>
            </a:r>
            <a:r>
              <a:rPr lang="en-US" altLang="zh-CN" sz="1800">
                <a:solidFill>
                  <a:srgbClr val="FFFF00"/>
                </a:solidFill>
              </a:rPr>
              <a:t>A</a:t>
            </a:r>
            <a:r>
              <a:rPr lang="zh-CN" altLang="en-US" sz="1800">
                <a:solidFill>
                  <a:srgbClr val="FFFF00"/>
                </a:solidFill>
              </a:rPr>
              <a:t>：在光标所处行的行尾进行追加。</a:t>
            </a:r>
          </a:p>
          <a:p>
            <a:pPr lvl="0">
              <a:buFont typeface="微软雅黑" panose="020B0503020204020204" pitchFamily="34" charset="-122"/>
              <a:buChar char="ￚ"/>
            </a:pPr>
            <a:r>
              <a:rPr lang="en-US" altLang="zh-CN" sz="1800">
                <a:solidFill>
                  <a:srgbClr val="FFFF00"/>
                </a:solidFill>
              </a:rPr>
              <a:t>r</a:t>
            </a:r>
            <a:r>
              <a:rPr lang="zh-CN" altLang="en-US" sz="1800">
                <a:solidFill>
                  <a:srgbClr val="FFFF00"/>
                </a:solidFill>
              </a:rPr>
              <a:t>：修改光标所在处的一个字符。</a:t>
            </a:r>
            <a:r>
              <a:rPr lang="en-US" altLang="zh-CN" sz="1800">
                <a:solidFill>
                  <a:srgbClr val="FFFF00"/>
                </a:solidFill>
              </a:rPr>
              <a:t>R</a:t>
            </a:r>
            <a:r>
              <a:rPr lang="zh-CN" altLang="en-US" sz="1800">
                <a:solidFill>
                  <a:srgbClr val="FFFF00"/>
                </a:solidFill>
              </a:rPr>
              <a:t>：从光标所处位直接往后进行修改。</a:t>
            </a:r>
            <a:endParaRPr lang="en-US" altLang="zh-CN" sz="1800" dirty="0">
              <a:solidFill>
                <a:srgbClr val="FFFF00"/>
              </a:solidFill>
            </a:endParaRPr>
          </a:p>
          <a:p>
            <a:pPr lvl="0">
              <a:buFont typeface="微软雅黑" panose="020B0503020204020204" pitchFamily="34" charset="-122"/>
              <a:buChar char="ￚ"/>
            </a:pPr>
            <a:r>
              <a:rPr lang="zh-CN" altLang="en-US" sz="1800" dirty="0">
                <a:solidFill>
                  <a:prstClr val="white"/>
                </a:solidFill>
              </a:rPr>
              <a:t>该模式下可以输入文件内容。</a:t>
            </a:r>
            <a:endParaRPr lang="en-US" altLang="zh-CN" sz="1800" dirty="0">
              <a:solidFill>
                <a:prstClr val="white"/>
              </a:solidFill>
            </a:endParaRPr>
          </a:p>
          <a:p>
            <a:pPr lvl="0">
              <a:buFont typeface="微软雅黑" panose="020B0503020204020204" pitchFamily="34" charset="-122"/>
              <a:buChar char="ￚ"/>
            </a:pPr>
            <a:r>
              <a:rPr lang="zh-CN" altLang="en-US" sz="1800" dirty="0">
                <a:solidFill>
                  <a:prstClr val="white"/>
                </a:solidFill>
              </a:rPr>
              <a:t>按下</a:t>
            </a:r>
            <a:r>
              <a:rPr lang="en-US" altLang="zh-CN" sz="1800" dirty="0">
                <a:solidFill>
                  <a:prstClr val="white"/>
                </a:solidFill>
              </a:rPr>
              <a:t>&lt;Esc&gt;</a:t>
            </a:r>
            <a:r>
              <a:rPr lang="zh-CN" altLang="en-US" sz="1800" dirty="0">
                <a:solidFill>
                  <a:prstClr val="white"/>
                </a:solidFill>
              </a:rPr>
              <a:t>返回一般</a:t>
            </a:r>
            <a:r>
              <a:rPr lang="zh-CN" altLang="en-US" sz="1800">
                <a:solidFill>
                  <a:prstClr val="white"/>
                </a:solidFill>
              </a:rPr>
              <a:t>模式。</a:t>
            </a:r>
            <a:endParaRPr lang="en-US" altLang="zh-CN" sz="1600" dirty="0">
              <a:solidFill>
                <a:prstClr val="white"/>
              </a:solidFill>
            </a:endParaRPr>
          </a:p>
          <a:p>
            <a:pPr marL="0" indent="0">
              <a:buNone/>
            </a:pPr>
            <a:endParaRPr lang="en-US" altLang="zh-CN" sz="1800" dirty="0"/>
          </a:p>
          <a:p>
            <a:pPr marL="0" indent="0">
              <a:buNone/>
            </a:pPr>
            <a:endParaRPr lang="en-US" altLang="zh-CN" sz="1800" dirty="0"/>
          </a:p>
          <a:p>
            <a:pPr>
              <a:buFont typeface="微软雅黑" panose="020B0503020204020204" pitchFamily="34" charset="-122"/>
              <a:buChar char="ￚ"/>
            </a:pPr>
            <a:endParaRPr lang="zh-CN" altLang="en-US" sz="1600" dirty="0"/>
          </a:p>
        </p:txBody>
      </p:sp>
    </p:spTree>
    <p:extLst>
      <p:ext uri="{BB962C8B-B14F-4D97-AF65-F5344CB8AC3E}">
        <p14:creationId xmlns:p14="http://schemas.microsoft.com/office/powerpoint/2010/main" val="10800885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一</a:t>
            </a:r>
            <a:r>
              <a:rPr lang="en-US" altLang="zh-CN" dirty="0"/>
              <a:t>Vim</a:t>
            </a:r>
            <a:r>
              <a:rPr lang="zh-CN" altLang="en-US" dirty="0"/>
              <a:t>的三种模式</a:t>
            </a:r>
          </a:p>
        </p:txBody>
      </p:sp>
      <p:sp>
        <p:nvSpPr>
          <p:cNvPr id="3" name="内容占位符 2"/>
          <p:cNvSpPr>
            <a:spLocks noGrp="1"/>
          </p:cNvSpPr>
          <p:nvPr>
            <p:ph sz="quarter" idx="10"/>
          </p:nvPr>
        </p:nvSpPr>
        <p:spPr>
          <a:xfrm>
            <a:off x="467545" y="1052736"/>
            <a:ext cx="8064896" cy="3373231"/>
          </a:xfrm>
        </p:spPr>
        <p:txBody>
          <a:bodyPr/>
          <a:lstStyle/>
          <a:p>
            <a:pPr lvl="0"/>
            <a:r>
              <a:rPr lang="zh-CN" altLang="en-US" sz="1800" dirty="0"/>
              <a:t>命令模式</a:t>
            </a:r>
            <a:endParaRPr lang="en-US" altLang="zh-CN" sz="1800" dirty="0"/>
          </a:p>
          <a:p>
            <a:pPr lvl="0">
              <a:buFont typeface="微软雅黑" panose="020B0503020204020204" pitchFamily="34" charset="-122"/>
              <a:buChar char="ￚ"/>
            </a:pPr>
            <a:r>
              <a:rPr lang="zh-CN" altLang="en-US" sz="1800" dirty="0">
                <a:solidFill>
                  <a:prstClr val="white"/>
                </a:solidFill>
              </a:rPr>
              <a:t>在一般模式当中，输入：</a:t>
            </a:r>
            <a:r>
              <a:rPr lang="en-US" altLang="zh-CN" sz="1800" dirty="0">
                <a:solidFill>
                  <a:prstClr val="white"/>
                </a:solidFill>
              </a:rPr>
              <a:t>/?</a:t>
            </a:r>
            <a:r>
              <a:rPr lang="zh-CN" altLang="en-US" sz="1800" dirty="0">
                <a:solidFill>
                  <a:prstClr val="white"/>
                </a:solidFill>
              </a:rPr>
              <a:t>三个字符中的任何一个按钮，就可以将光标移动到最下面那一行。</a:t>
            </a:r>
            <a:endParaRPr lang="en-US" altLang="zh-CN" sz="1800" dirty="0">
              <a:solidFill>
                <a:prstClr val="white"/>
              </a:solidFill>
            </a:endParaRPr>
          </a:p>
          <a:p>
            <a:pPr lvl="0">
              <a:buFont typeface="微软雅黑" panose="020B0503020204020204" pitchFamily="34" charset="-122"/>
              <a:buChar char="ￚ"/>
            </a:pPr>
            <a:r>
              <a:rPr lang="zh-CN" altLang="en-US" sz="1800" dirty="0">
                <a:solidFill>
                  <a:prstClr val="white"/>
                </a:solidFill>
              </a:rPr>
              <a:t>在这个模式当中，可以提供查询、替换等功能。同时存盘（保存）、离开</a:t>
            </a:r>
            <a:r>
              <a:rPr lang="en-US" altLang="zh-CN" sz="1800" dirty="0">
                <a:solidFill>
                  <a:prstClr val="white"/>
                </a:solidFill>
              </a:rPr>
              <a:t>vi</a:t>
            </a:r>
            <a:r>
              <a:rPr lang="zh-CN" altLang="en-US" sz="1800" dirty="0">
                <a:solidFill>
                  <a:prstClr val="white"/>
                </a:solidFill>
              </a:rPr>
              <a:t>、显示行号等等命令都是在此模式进行。 </a:t>
            </a:r>
            <a:endParaRPr lang="en-US" altLang="zh-CN" sz="1800" dirty="0">
              <a:solidFill>
                <a:prstClr val="white"/>
              </a:solidFill>
            </a:endParaRPr>
          </a:p>
          <a:p>
            <a:pPr lvl="0">
              <a:buFont typeface="微软雅黑" panose="020B0503020204020204" pitchFamily="34" charset="-122"/>
              <a:buChar char="ￚ"/>
            </a:pPr>
            <a:endParaRPr lang="en-US" altLang="zh-CN" sz="1800" dirty="0">
              <a:solidFill>
                <a:prstClr val="white"/>
              </a:solidFill>
            </a:endParaRPr>
          </a:p>
          <a:p>
            <a:pPr marL="0" indent="0">
              <a:buNone/>
            </a:pPr>
            <a:endParaRPr lang="en-US" altLang="zh-CN" sz="1800" dirty="0"/>
          </a:p>
          <a:p>
            <a:pPr marL="0" indent="0">
              <a:buNone/>
            </a:pPr>
            <a:endParaRPr lang="en-US" altLang="zh-CN" sz="1800" dirty="0"/>
          </a:p>
          <a:p>
            <a:pPr>
              <a:buFont typeface="微软雅黑" panose="020B0503020204020204" pitchFamily="34" charset="-122"/>
              <a:buChar char="ￚ"/>
            </a:pPr>
            <a:endParaRPr lang="zh-CN" altLang="en-US" sz="1600" dirty="0"/>
          </a:p>
        </p:txBody>
      </p:sp>
    </p:spTree>
    <p:extLst>
      <p:ext uri="{BB962C8B-B14F-4D97-AF65-F5344CB8AC3E}">
        <p14:creationId xmlns:p14="http://schemas.microsoft.com/office/powerpoint/2010/main" val="40440882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模式练习</a:t>
            </a:r>
          </a:p>
        </p:txBody>
      </p:sp>
      <p:sp>
        <p:nvSpPr>
          <p:cNvPr id="3" name="内容占位符 2"/>
          <p:cNvSpPr>
            <a:spLocks noGrp="1"/>
          </p:cNvSpPr>
          <p:nvPr>
            <p:ph sz="quarter" idx="10"/>
          </p:nvPr>
        </p:nvSpPr>
        <p:spPr>
          <a:xfrm>
            <a:off x="467545" y="1052736"/>
            <a:ext cx="8064896" cy="1569660"/>
          </a:xfrm>
        </p:spPr>
        <p:txBody>
          <a:bodyPr/>
          <a:lstStyle/>
          <a:p>
            <a:r>
              <a:rPr lang="zh-CN" altLang="en-US" dirty="0"/>
              <a:t>进入一般模式：</a:t>
            </a:r>
            <a:endParaRPr lang="en-US" altLang="zh-CN" dirty="0"/>
          </a:p>
          <a:p>
            <a:pPr marL="0" indent="0">
              <a:buNone/>
            </a:pPr>
            <a:r>
              <a:rPr lang="en-US" altLang="zh-CN" dirty="0"/>
              <a:t>[</a:t>
            </a:r>
            <a:r>
              <a:rPr lang="en-US" altLang="zh-CN" dirty="0" err="1"/>
              <a:t>root@localhost</a:t>
            </a:r>
            <a:r>
              <a:rPr lang="en-US" altLang="zh-CN" dirty="0"/>
              <a:t> ~]#vim test</a:t>
            </a:r>
          </a:p>
          <a:p>
            <a:endParaRPr lang="zh-CN" altLang="en-US" dirty="0"/>
          </a:p>
        </p:txBody>
      </p:sp>
      <p:pic>
        <p:nvPicPr>
          <p:cNvPr id="4" name="内容占位符 3"/>
          <p:cNvPicPr>
            <a:picLocks noChangeAspect="1"/>
          </p:cNvPicPr>
          <p:nvPr/>
        </p:nvPicPr>
        <p:blipFill>
          <a:blip r:embed="rId3"/>
          <a:stretch>
            <a:fillRect/>
          </a:stretch>
        </p:blipFill>
        <p:spPr>
          <a:xfrm>
            <a:off x="611560" y="2204864"/>
            <a:ext cx="5040000" cy="2838462"/>
          </a:xfrm>
          <a:prstGeom prst="rect">
            <a:avLst/>
          </a:prstGeom>
        </p:spPr>
      </p:pic>
    </p:spTree>
    <p:extLst>
      <p:ext uri="{BB962C8B-B14F-4D97-AF65-F5344CB8AC3E}">
        <p14:creationId xmlns:p14="http://schemas.microsoft.com/office/powerpoint/2010/main" val="114623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模式练习</a:t>
            </a:r>
          </a:p>
        </p:txBody>
      </p:sp>
      <p:sp>
        <p:nvSpPr>
          <p:cNvPr id="3" name="内容占位符 2"/>
          <p:cNvSpPr>
            <a:spLocks noGrp="1"/>
          </p:cNvSpPr>
          <p:nvPr>
            <p:ph sz="quarter" idx="10"/>
          </p:nvPr>
        </p:nvSpPr>
        <p:spPr>
          <a:xfrm>
            <a:off x="467545" y="1052736"/>
            <a:ext cx="8064896" cy="5115246"/>
          </a:xfrm>
        </p:spPr>
        <p:txBody>
          <a:bodyPr/>
          <a:lstStyle/>
          <a:p>
            <a:r>
              <a:rPr lang="zh-CN" altLang="en-US" dirty="0"/>
              <a:t>进入编辑模式：</a:t>
            </a:r>
            <a:endParaRPr lang="en-US" altLang="zh-CN" dirty="0"/>
          </a:p>
          <a:p>
            <a:r>
              <a:rPr lang="zh-CN" altLang="en-US" dirty="0"/>
              <a:t>按下键盘上</a:t>
            </a:r>
            <a:r>
              <a:rPr lang="en-US" altLang="zh-CN" dirty="0" err="1"/>
              <a:t>i</a:t>
            </a:r>
            <a:r>
              <a:rPr lang="zh-CN" altLang="en-US" dirty="0"/>
              <a:t>键，编辑模式下处理</a:t>
            </a:r>
            <a:r>
              <a:rPr lang="en-US" altLang="zh-CN" dirty="0"/>
              <a:t>Esc</a:t>
            </a:r>
            <a:r>
              <a:rPr lang="zh-CN" altLang="en-US" dirty="0"/>
              <a:t>键都作为输入</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输入</a:t>
            </a:r>
            <a:r>
              <a:rPr lang="en-US" altLang="zh-CN" dirty="0"/>
              <a:t>hello vim,</a:t>
            </a:r>
            <a:r>
              <a:rPr lang="zh-CN" altLang="en-US" dirty="0"/>
              <a:t>按</a:t>
            </a:r>
            <a:r>
              <a:rPr lang="en-US" altLang="zh-CN" dirty="0"/>
              <a:t>Esc</a:t>
            </a:r>
            <a:r>
              <a:rPr lang="zh-CN" altLang="en-US" dirty="0"/>
              <a:t>回到一般模式，“：</a:t>
            </a:r>
            <a:r>
              <a:rPr lang="en-US" altLang="zh-CN" dirty="0" err="1"/>
              <a:t>wq</a:t>
            </a:r>
            <a:r>
              <a:rPr lang="zh-CN" altLang="en-US" dirty="0"/>
              <a:t>”保存并退出。</a:t>
            </a:r>
            <a:endParaRPr lang="en-US" altLang="zh-CN" dirty="0"/>
          </a:p>
        </p:txBody>
      </p:sp>
      <p:pic>
        <p:nvPicPr>
          <p:cNvPr id="5" name="图片 4"/>
          <p:cNvPicPr>
            <a:picLocks noChangeAspect="1"/>
          </p:cNvPicPr>
          <p:nvPr/>
        </p:nvPicPr>
        <p:blipFill>
          <a:blip r:embed="rId2"/>
          <a:stretch>
            <a:fillRect/>
          </a:stretch>
        </p:blipFill>
        <p:spPr>
          <a:xfrm>
            <a:off x="827584" y="2276872"/>
            <a:ext cx="5040000" cy="2773738"/>
          </a:xfrm>
          <a:prstGeom prst="rect">
            <a:avLst/>
          </a:prstGeom>
        </p:spPr>
      </p:pic>
    </p:spTree>
    <p:extLst>
      <p:ext uri="{BB962C8B-B14F-4D97-AF65-F5344CB8AC3E}">
        <p14:creationId xmlns:p14="http://schemas.microsoft.com/office/powerpoint/2010/main" val="36557517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一般模式快捷键（移动光标）</a:t>
            </a:r>
          </a:p>
        </p:txBody>
      </p:sp>
      <p:sp>
        <p:nvSpPr>
          <p:cNvPr id="3" name="内容占位符 2"/>
          <p:cNvSpPr>
            <a:spLocks noGrp="1"/>
          </p:cNvSpPr>
          <p:nvPr>
            <p:ph sz="quarter" idx="10"/>
          </p:nvPr>
        </p:nvSpPr>
        <p:spPr>
          <a:xfrm>
            <a:off x="467545" y="1052736"/>
            <a:ext cx="8064896" cy="5552289"/>
          </a:xfrm>
        </p:spPr>
        <p:txBody>
          <a:bodyPr/>
          <a:lstStyle/>
          <a:p>
            <a:pPr>
              <a:buFont typeface="微软雅黑" panose="020B0503020204020204" pitchFamily="34" charset="-122"/>
              <a:buChar char="ￚ"/>
            </a:pPr>
            <a:r>
              <a:rPr lang="en-US" altLang="zh-CN" sz="1800" dirty="0">
                <a:solidFill>
                  <a:prstClr val="white"/>
                </a:solidFill>
              </a:rPr>
              <a:t>h</a:t>
            </a:r>
            <a:r>
              <a:rPr lang="zh-CN" altLang="en-US" sz="1800" dirty="0">
                <a:solidFill>
                  <a:prstClr val="white"/>
                </a:solidFill>
              </a:rPr>
              <a:t>或     光标左移一个字符。如果是</a:t>
            </a:r>
            <a:r>
              <a:rPr lang="en-US" altLang="zh-CN" sz="1800" dirty="0">
                <a:solidFill>
                  <a:prstClr val="white"/>
                </a:solidFill>
              </a:rPr>
              <a:t>20h</a:t>
            </a:r>
            <a:r>
              <a:rPr lang="zh-CN" altLang="en-US" sz="1800" dirty="0">
                <a:solidFill>
                  <a:prstClr val="white"/>
                </a:solidFill>
              </a:rPr>
              <a:t>，表示左移</a:t>
            </a:r>
            <a:r>
              <a:rPr lang="en-US" altLang="zh-CN" sz="1800" dirty="0">
                <a:solidFill>
                  <a:prstClr val="white"/>
                </a:solidFill>
              </a:rPr>
              <a:t>20</a:t>
            </a:r>
            <a:r>
              <a:rPr lang="zh-CN" altLang="en-US" sz="1800" dirty="0">
                <a:solidFill>
                  <a:prstClr val="white"/>
                </a:solidFill>
              </a:rPr>
              <a:t>个字符。</a:t>
            </a:r>
            <a:endParaRPr lang="en-US" altLang="zh-CN" sz="1800" dirty="0">
              <a:solidFill>
                <a:prstClr val="white"/>
              </a:solidFill>
            </a:endParaRPr>
          </a:p>
          <a:p>
            <a:pPr lvl="0">
              <a:buFont typeface="微软雅黑" panose="020B0503020204020204" pitchFamily="34" charset="-122"/>
              <a:buChar char="ￚ"/>
            </a:pPr>
            <a:r>
              <a:rPr lang="en-US" altLang="zh-CN" sz="1800" dirty="0">
                <a:solidFill>
                  <a:prstClr val="white"/>
                </a:solidFill>
              </a:rPr>
              <a:t>j</a:t>
            </a:r>
            <a:r>
              <a:rPr lang="zh-CN" altLang="en-US" sz="1800" dirty="0">
                <a:solidFill>
                  <a:prstClr val="white"/>
                </a:solidFill>
              </a:rPr>
              <a:t>或      光标下移一个字符   同上</a:t>
            </a:r>
            <a:endParaRPr lang="en-US" altLang="zh-CN" sz="1800" dirty="0">
              <a:solidFill>
                <a:prstClr val="white"/>
              </a:solidFill>
            </a:endParaRPr>
          </a:p>
          <a:p>
            <a:pPr lvl="0">
              <a:buFont typeface="微软雅黑" panose="020B0503020204020204" pitchFamily="34" charset="-122"/>
              <a:buChar char="ￚ"/>
            </a:pPr>
            <a:r>
              <a:rPr lang="en-US" altLang="zh-CN" sz="1800" dirty="0">
                <a:solidFill>
                  <a:prstClr val="white"/>
                </a:solidFill>
              </a:rPr>
              <a:t>k</a:t>
            </a:r>
            <a:r>
              <a:rPr lang="zh-CN" altLang="en-US" sz="1800" dirty="0">
                <a:solidFill>
                  <a:prstClr val="white"/>
                </a:solidFill>
              </a:rPr>
              <a:t>或      光标上移一个字符   同上</a:t>
            </a:r>
            <a:endParaRPr lang="en-US" altLang="zh-CN" sz="1800" dirty="0">
              <a:solidFill>
                <a:prstClr val="white"/>
              </a:solidFill>
            </a:endParaRPr>
          </a:p>
          <a:p>
            <a:pPr lvl="0">
              <a:buFont typeface="微软雅黑" panose="020B0503020204020204" pitchFamily="34" charset="-122"/>
              <a:buChar char="ￚ"/>
            </a:pPr>
            <a:r>
              <a:rPr lang="en-US" altLang="zh-CN" sz="1800" dirty="0">
                <a:solidFill>
                  <a:prstClr val="white"/>
                </a:solidFill>
              </a:rPr>
              <a:t>l</a:t>
            </a:r>
            <a:r>
              <a:rPr lang="zh-CN" altLang="en-US" sz="1800" dirty="0">
                <a:solidFill>
                  <a:prstClr val="white"/>
                </a:solidFill>
              </a:rPr>
              <a:t>或      光标右移一个字符   同上</a:t>
            </a:r>
            <a:endParaRPr lang="en-US" altLang="zh-CN" sz="1800" dirty="0">
              <a:solidFill>
                <a:prstClr val="white"/>
              </a:solidFill>
            </a:endParaRPr>
          </a:p>
          <a:p>
            <a:pPr lvl="0">
              <a:buFont typeface="微软雅黑" panose="020B0503020204020204" pitchFamily="34" charset="-122"/>
              <a:buChar char="ￚ"/>
            </a:pPr>
            <a:r>
              <a:rPr lang="en-US" altLang="zh-CN" sz="1800" dirty="0">
                <a:solidFill>
                  <a:prstClr val="white"/>
                </a:solidFill>
              </a:rPr>
              <a:t>[Ctrl]+[f]</a:t>
            </a:r>
            <a:r>
              <a:rPr lang="zh-CN" altLang="en-US" sz="1800" dirty="0">
                <a:solidFill>
                  <a:prstClr val="white"/>
                </a:solidFill>
              </a:rPr>
              <a:t>屏幕向下移动一页   </a:t>
            </a:r>
            <a:r>
              <a:rPr lang="en-US" altLang="zh-CN" sz="1800" dirty="0">
                <a:solidFill>
                  <a:prstClr val="white"/>
                </a:solidFill>
              </a:rPr>
              <a:t>Page Down!!</a:t>
            </a:r>
          </a:p>
          <a:p>
            <a:pPr>
              <a:buFont typeface="微软雅黑" panose="020B0503020204020204" pitchFamily="34" charset="-122"/>
              <a:buChar char="ￚ"/>
            </a:pPr>
            <a:r>
              <a:rPr lang="en-US" altLang="zh-CN" sz="1800" dirty="0">
                <a:solidFill>
                  <a:prstClr val="white"/>
                </a:solidFill>
              </a:rPr>
              <a:t>[Ctrl]+[b]</a:t>
            </a:r>
            <a:r>
              <a:rPr lang="zh-CN" altLang="en-US" sz="1800" dirty="0">
                <a:solidFill>
                  <a:prstClr val="white"/>
                </a:solidFill>
              </a:rPr>
              <a:t>屏幕向上移动一页  </a:t>
            </a:r>
            <a:r>
              <a:rPr lang="en-US" altLang="zh-CN" sz="1800" dirty="0">
                <a:solidFill>
                  <a:prstClr val="white"/>
                </a:solidFill>
              </a:rPr>
              <a:t>Page Up !!</a:t>
            </a:r>
          </a:p>
          <a:p>
            <a:pPr>
              <a:buFont typeface="微软雅黑" panose="020B0503020204020204" pitchFamily="34" charset="-122"/>
              <a:buChar char="ￚ"/>
            </a:pPr>
            <a:r>
              <a:rPr lang="en-US" altLang="zh-CN" sz="1800" dirty="0">
                <a:solidFill>
                  <a:prstClr val="white"/>
                </a:solidFill>
              </a:rPr>
              <a:t>0</a:t>
            </a:r>
            <a:r>
              <a:rPr lang="zh-CN" altLang="en-US" sz="1800" dirty="0">
                <a:solidFill>
                  <a:prstClr val="white"/>
                </a:solidFill>
              </a:rPr>
              <a:t>或</a:t>
            </a:r>
            <a:r>
              <a:rPr lang="en-US" altLang="zh-CN" sz="1800" dirty="0">
                <a:solidFill>
                  <a:prstClr val="white"/>
                </a:solidFill>
              </a:rPr>
              <a:t>[</a:t>
            </a:r>
            <a:r>
              <a:rPr lang="en-US" altLang="zh-CN" sz="1800" dirty="0">
                <a:solidFill>
                  <a:srgbClr val="FF0000"/>
                </a:solidFill>
              </a:rPr>
              <a:t>Home</a:t>
            </a:r>
            <a:r>
              <a:rPr lang="en-US" altLang="zh-CN" sz="1800" dirty="0">
                <a:solidFill>
                  <a:prstClr val="white"/>
                </a:solidFill>
              </a:rPr>
              <a:t>]</a:t>
            </a:r>
            <a:r>
              <a:rPr lang="zh-CN" altLang="en-US" sz="1800" dirty="0">
                <a:solidFill>
                  <a:prstClr val="white"/>
                </a:solidFill>
              </a:rPr>
              <a:t>移动到此行最前面字符处</a:t>
            </a:r>
            <a:r>
              <a:rPr lang="en-US" altLang="zh-CN" sz="1800" dirty="0">
                <a:solidFill>
                  <a:prstClr val="white"/>
                </a:solidFill>
              </a:rPr>
              <a:t>!!</a:t>
            </a:r>
          </a:p>
          <a:p>
            <a:pPr>
              <a:buFont typeface="微软雅黑" panose="020B0503020204020204" pitchFamily="34" charset="-122"/>
              <a:buChar char="ￚ"/>
            </a:pPr>
            <a:r>
              <a:rPr lang="en-US" altLang="zh-CN" sz="1800" dirty="0"/>
              <a:t>$</a:t>
            </a:r>
            <a:r>
              <a:rPr lang="zh-CN" altLang="en-US" sz="1800" dirty="0"/>
              <a:t>或</a:t>
            </a:r>
            <a:r>
              <a:rPr lang="en-US" altLang="zh-CN" sz="1800" dirty="0"/>
              <a:t>[</a:t>
            </a:r>
            <a:r>
              <a:rPr lang="en-US" altLang="zh-CN" sz="1800" dirty="0">
                <a:solidFill>
                  <a:srgbClr val="FF0000"/>
                </a:solidFill>
              </a:rPr>
              <a:t>End</a:t>
            </a:r>
            <a:r>
              <a:rPr lang="en-US" altLang="zh-CN" sz="1800" dirty="0"/>
              <a:t>]</a:t>
            </a:r>
            <a:r>
              <a:rPr lang="zh-CN" altLang="en-US" sz="1800" dirty="0"/>
              <a:t>移到光标所在行的行尾</a:t>
            </a:r>
            <a:r>
              <a:rPr lang="en-US" altLang="zh-CN" sz="1800" dirty="0"/>
              <a:t>!!</a:t>
            </a:r>
            <a:endParaRPr lang="en-US" altLang="zh-CN" sz="1800" dirty="0">
              <a:solidFill>
                <a:prstClr val="white"/>
              </a:solidFill>
            </a:endParaRPr>
          </a:p>
          <a:p>
            <a:pPr>
              <a:buFont typeface="微软雅黑" panose="020B0503020204020204" pitchFamily="34" charset="-122"/>
              <a:buChar char="ￚ"/>
            </a:pPr>
            <a:endParaRPr lang="en-US" altLang="zh-CN" sz="1800" dirty="0">
              <a:solidFill>
                <a:prstClr val="white"/>
              </a:solidFill>
            </a:endParaRPr>
          </a:p>
          <a:p>
            <a:pPr lvl="0">
              <a:buFont typeface="微软雅黑" panose="020B0503020204020204" pitchFamily="34" charset="-122"/>
              <a:buChar char="ￚ"/>
            </a:pPr>
            <a:endParaRPr lang="en-US" altLang="zh-CN" sz="1800" dirty="0">
              <a:solidFill>
                <a:prstClr val="white"/>
              </a:solidFill>
            </a:endParaRPr>
          </a:p>
          <a:p>
            <a:pPr marL="0" indent="0">
              <a:buNone/>
            </a:pPr>
            <a:endParaRPr lang="en-US" altLang="zh-CN" sz="1800" dirty="0"/>
          </a:p>
          <a:p>
            <a:pPr marL="0" indent="0">
              <a:buNone/>
            </a:pPr>
            <a:endParaRPr lang="en-US" altLang="zh-CN" sz="1800" dirty="0"/>
          </a:p>
          <a:p>
            <a:pPr marL="0" indent="0">
              <a:buNone/>
            </a:pPr>
            <a:endParaRPr lang="en-US" altLang="zh-CN" sz="1800" dirty="0"/>
          </a:p>
          <a:p>
            <a:pPr>
              <a:buFont typeface="微软雅黑" panose="020B0503020204020204" pitchFamily="34" charset="-122"/>
              <a:buChar char="ￚ"/>
            </a:pPr>
            <a:endParaRPr lang="zh-CN" altLang="en-US" sz="1600" dirty="0"/>
          </a:p>
        </p:txBody>
      </p:sp>
      <p:cxnSp>
        <p:nvCxnSpPr>
          <p:cNvPr id="7" name="直接箭头连接符 6"/>
          <p:cNvCxnSpPr/>
          <p:nvPr/>
        </p:nvCxnSpPr>
        <p:spPr>
          <a:xfrm flipH="1">
            <a:off x="1331640" y="1196752"/>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1403648" y="1556792"/>
            <a:ext cx="0" cy="2160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1403648" y="1916832"/>
            <a:ext cx="0" cy="2160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1295636" y="2420888"/>
            <a:ext cx="2160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27995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一般模式快捷键</a:t>
            </a:r>
          </a:p>
        </p:txBody>
      </p:sp>
      <p:sp>
        <p:nvSpPr>
          <p:cNvPr id="3" name="内容占位符 2"/>
          <p:cNvSpPr>
            <a:spLocks noGrp="1"/>
          </p:cNvSpPr>
          <p:nvPr>
            <p:ph sz="quarter" idx="10"/>
          </p:nvPr>
        </p:nvSpPr>
        <p:spPr>
          <a:xfrm>
            <a:off x="467545" y="1052736"/>
            <a:ext cx="8064896" cy="4302716"/>
          </a:xfrm>
        </p:spPr>
        <p:txBody>
          <a:bodyPr/>
          <a:lstStyle/>
          <a:p>
            <a:pPr>
              <a:buFont typeface="微软雅黑" panose="020B0503020204020204" pitchFamily="34" charset="-122"/>
              <a:buChar char="ￚ"/>
            </a:pPr>
            <a:r>
              <a:rPr lang="en-US" altLang="zh-CN" sz="1800" dirty="0">
                <a:solidFill>
                  <a:prstClr val="white"/>
                </a:solidFill>
              </a:rPr>
              <a:t>H </a:t>
            </a:r>
            <a:r>
              <a:rPr lang="zh-CN" altLang="en-US" sz="1800" dirty="0">
                <a:solidFill>
                  <a:prstClr val="white"/>
                </a:solidFill>
              </a:rPr>
              <a:t>光标移到当前屏幕最上方行的第一个字符</a:t>
            </a:r>
            <a:r>
              <a:rPr lang="en-US" altLang="zh-CN" sz="1800" dirty="0">
                <a:solidFill>
                  <a:prstClr val="white"/>
                </a:solidFill>
              </a:rPr>
              <a:t>!!</a:t>
            </a:r>
          </a:p>
          <a:p>
            <a:pPr>
              <a:buFont typeface="微软雅黑" panose="020B0503020204020204" pitchFamily="34" charset="-122"/>
              <a:buChar char="ￚ"/>
            </a:pPr>
            <a:r>
              <a:rPr lang="en-US" altLang="zh-CN" sz="1800" dirty="0">
                <a:solidFill>
                  <a:prstClr val="white"/>
                </a:solidFill>
              </a:rPr>
              <a:t>M</a:t>
            </a:r>
            <a:r>
              <a:rPr lang="zh-CN" altLang="en-US" sz="1800" dirty="0">
                <a:solidFill>
                  <a:prstClr val="white"/>
                </a:solidFill>
              </a:rPr>
              <a:t>光标移到当前屏幕中间行的第一个字符</a:t>
            </a:r>
            <a:r>
              <a:rPr lang="en-US" altLang="zh-CN" sz="1800" dirty="0">
                <a:solidFill>
                  <a:prstClr val="white"/>
                </a:solidFill>
              </a:rPr>
              <a:t>!!</a:t>
            </a:r>
          </a:p>
          <a:p>
            <a:pPr>
              <a:buFont typeface="微软雅黑" panose="020B0503020204020204" pitchFamily="34" charset="-122"/>
              <a:buChar char="ￚ"/>
            </a:pPr>
            <a:r>
              <a:rPr lang="en-US" altLang="zh-CN" sz="1800" dirty="0">
                <a:solidFill>
                  <a:prstClr val="white"/>
                </a:solidFill>
              </a:rPr>
              <a:t>L</a:t>
            </a:r>
            <a:r>
              <a:rPr lang="zh-CN" altLang="en-US" sz="1800" dirty="0">
                <a:solidFill>
                  <a:prstClr val="white"/>
                </a:solidFill>
              </a:rPr>
              <a:t>光标移动到当前屏幕最下方行第一个字符</a:t>
            </a:r>
            <a:r>
              <a:rPr lang="en-US" altLang="zh-CN" sz="1800" dirty="0">
                <a:solidFill>
                  <a:prstClr val="white"/>
                </a:solidFill>
              </a:rPr>
              <a:t>!!</a:t>
            </a:r>
          </a:p>
          <a:p>
            <a:pPr>
              <a:buFont typeface="微软雅黑" panose="020B0503020204020204" pitchFamily="34" charset="-122"/>
              <a:buChar char="ￚ"/>
            </a:pPr>
            <a:r>
              <a:rPr lang="en-US" altLang="zh-CN" sz="1800" dirty="0">
                <a:solidFill>
                  <a:prstClr val="white"/>
                </a:solidFill>
              </a:rPr>
              <a:t>G</a:t>
            </a:r>
            <a:r>
              <a:rPr lang="zh-CN" altLang="en-US" sz="1800" dirty="0">
                <a:solidFill>
                  <a:prstClr val="white"/>
                </a:solidFill>
              </a:rPr>
              <a:t>移到此文件最后一行</a:t>
            </a:r>
            <a:r>
              <a:rPr lang="en-US" altLang="zh-CN" sz="1800" dirty="0">
                <a:solidFill>
                  <a:prstClr val="white"/>
                </a:solidFill>
              </a:rPr>
              <a:t>!!!</a:t>
            </a:r>
          </a:p>
          <a:p>
            <a:pPr>
              <a:buFont typeface="微软雅黑" panose="020B0503020204020204" pitchFamily="34" charset="-122"/>
              <a:buChar char="ￚ"/>
            </a:pPr>
            <a:r>
              <a:rPr lang="en-US" altLang="zh-CN" sz="1800" dirty="0" err="1">
                <a:solidFill>
                  <a:prstClr val="white"/>
                </a:solidFill>
              </a:rPr>
              <a:t>nG</a:t>
            </a:r>
            <a:r>
              <a:rPr lang="zh-CN" altLang="en-US" sz="1800" dirty="0">
                <a:solidFill>
                  <a:prstClr val="white"/>
                </a:solidFill>
              </a:rPr>
              <a:t>移到第</a:t>
            </a:r>
            <a:r>
              <a:rPr lang="en-US" altLang="zh-CN" sz="1800" dirty="0">
                <a:solidFill>
                  <a:prstClr val="white"/>
                </a:solidFill>
              </a:rPr>
              <a:t>n</a:t>
            </a:r>
            <a:r>
              <a:rPr lang="zh-CN" altLang="en-US" sz="1800" dirty="0">
                <a:solidFill>
                  <a:prstClr val="white"/>
                </a:solidFill>
              </a:rPr>
              <a:t>行</a:t>
            </a:r>
            <a:endParaRPr lang="en-US" altLang="zh-CN" sz="1800" dirty="0">
              <a:solidFill>
                <a:prstClr val="white"/>
              </a:solidFill>
            </a:endParaRPr>
          </a:p>
          <a:p>
            <a:pPr>
              <a:buFont typeface="微软雅黑" panose="020B0503020204020204" pitchFamily="34" charset="-122"/>
              <a:buChar char="ￚ"/>
            </a:pPr>
            <a:r>
              <a:rPr lang="en-US" altLang="zh-CN" sz="1800" dirty="0" err="1">
                <a:solidFill>
                  <a:prstClr val="white"/>
                </a:solidFill>
              </a:rPr>
              <a:t>gg</a:t>
            </a:r>
            <a:r>
              <a:rPr lang="zh-CN" altLang="en-US" sz="1800" dirty="0">
                <a:solidFill>
                  <a:prstClr val="white"/>
                </a:solidFill>
              </a:rPr>
              <a:t>相当于</a:t>
            </a:r>
            <a:r>
              <a:rPr lang="en-US" altLang="zh-CN" sz="1800" dirty="0">
                <a:solidFill>
                  <a:prstClr val="white"/>
                </a:solidFill>
              </a:rPr>
              <a:t>1G</a:t>
            </a:r>
            <a:r>
              <a:rPr lang="zh-CN" altLang="en-US" sz="1800" dirty="0">
                <a:solidFill>
                  <a:prstClr val="white"/>
                </a:solidFill>
              </a:rPr>
              <a:t>，即移到第一行</a:t>
            </a:r>
            <a:r>
              <a:rPr lang="en-US" altLang="zh-CN" sz="1800" dirty="0">
                <a:solidFill>
                  <a:prstClr val="white"/>
                </a:solidFill>
              </a:rPr>
              <a:t>!!!</a:t>
            </a:r>
          </a:p>
          <a:p>
            <a:pPr>
              <a:buFont typeface="微软雅黑" panose="020B0503020204020204" pitchFamily="34" charset="-122"/>
              <a:buChar char="ￚ"/>
            </a:pPr>
            <a:r>
              <a:rPr lang="en-US" altLang="zh-CN" sz="1800" dirty="0">
                <a:solidFill>
                  <a:prstClr val="white"/>
                </a:solidFill>
              </a:rPr>
              <a:t>n[Enter]</a:t>
            </a:r>
            <a:r>
              <a:rPr lang="zh-CN" altLang="en-US" sz="1800" dirty="0">
                <a:solidFill>
                  <a:prstClr val="white"/>
                </a:solidFill>
              </a:rPr>
              <a:t>光标下移</a:t>
            </a:r>
            <a:r>
              <a:rPr lang="en-US" altLang="zh-CN" sz="1800" dirty="0">
                <a:solidFill>
                  <a:prstClr val="white"/>
                </a:solidFill>
              </a:rPr>
              <a:t>n</a:t>
            </a:r>
            <a:r>
              <a:rPr lang="zh-CN" altLang="en-US" sz="1800" dirty="0">
                <a:solidFill>
                  <a:prstClr val="white"/>
                </a:solidFill>
              </a:rPr>
              <a:t>行</a:t>
            </a:r>
            <a:endParaRPr lang="en-US" altLang="zh-CN" sz="1800" dirty="0">
              <a:solidFill>
                <a:prstClr val="white"/>
              </a:solidFill>
            </a:endParaRPr>
          </a:p>
          <a:p>
            <a:pPr>
              <a:buFont typeface="微软雅黑" panose="020B0503020204020204" pitchFamily="34" charset="-122"/>
              <a:buChar char="ￚ"/>
            </a:pPr>
            <a:r>
              <a:rPr lang="en-US" altLang="zh-CN" sz="1800" dirty="0">
                <a:solidFill>
                  <a:prstClr val="white"/>
                </a:solidFill>
              </a:rPr>
              <a:t>/word</a:t>
            </a:r>
            <a:r>
              <a:rPr lang="zh-CN" altLang="en-US" sz="1800" dirty="0">
                <a:solidFill>
                  <a:prstClr val="white"/>
                </a:solidFill>
              </a:rPr>
              <a:t>向下查找单词“</a:t>
            </a:r>
            <a:r>
              <a:rPr lang="en-US" altLang="zh-CN" sz="1800" dirty="0">
                <a:solidFill>
                  <a:prstClr val="white"/>
                </a:solidFill>
              </a:rPr>
              <a:t>word</a:t>
            </a:r>
            <a:r>
              <a:rPr lang="zh-CN" altLang="en-US" sz="1800" dirty="0">
                <a:solidFill>
                  <a:prstClr val="white"/>
                </a:solidFill>
              </a:rPr>
              <a:t>”（！！</a:t>
            </a:r>
            <a:r>
              <a:rPr lang="en-US" altLang="zh-CN" sz="1800" dirty="0">
                <a:solidFill>
                  <a:prstClr val="white"/>
                </a:solidFill>
              </a:rPr>
              <a:t>!</a:t>
            </a:r>
            <a:r>
              <a:rPr lang="zh-CN" altLang="en-US" sz="1800" dirty="0">
                <a:solidFill>
                  <a:prstClr val="white"/>
                </a:solidFill>
              </a:rPr>
              <a:t>）</a:t>
            </a:r>
            <a:endParaRPr lang="en-US" altLang="zh-CN" sz="1800" dirty="0">
              <a:solidFill>
                <a:prstClr val="white"/>
              </a:solidFill>
            </a:endParaRPr>
          </a:p>
          <a:p>
            <a:pPr>
              <a:buFont typeface="微软雅黑" panose="020B0503020204020204" pitchFamily="34" charset="-122"/>
              <a:buChar char="ￚ"/>
            </a:pPr>
            <a:r>
              <a:rPr lang="zh-CN" altLang="en-US" sz="1800" dirty="0">
                <a:solidFill>
                  <a:prstClr val="white"/>
                </a:solidFill>
              </a:rPr>
              <a:t>？</a:t>
            </a:r>
            <a:r>
              <a:rPr lang="en-US" altLang="zh-CN" sz="1800" dirty="0">
                <a:solidFill>
                  <a:prstClr val="white"/>
                </a:solidFill>
              </a:rPr>
              <a:t>word</a:t>
            </a:r>
            <a:r>
              <a:rPr lang="zh-CN" altLang="en-US" sz="1800" dirty="0">
                <a:solidFill>
                  <a:prstClr val="white"/>
                </a:solidFill>
              </a:rPr>
              <a:t>向上查找单词“</a:t>
            </a:r>
            <a:r>
              <a:rPr lang="en-US" altLang="zh-CN" sz="1800" dirty="0">
                <a:solidFill>
                  <a:prstClr val="white"/>
                </a:solidFill>
              </a:rPr>
              <a:t>word</a:t>
            </a:r>
            <a:r>
              <a:rPr lang="zh-CN" altLang="en-US" sz="1800" dirty="0">
                <a:solidFill>
                  <a:prstClr val="white"/>
                </a:solidFill>
              </a:rPr>
              <a:t>”（！！</a:t>
            </a:r>
            <a:r>
              <a:rPr lang="en-US" altLang="zh-CN" sz="1800" dirty="0">
                <a:solidFill>
                  <a:prstClr val="white"/>
                </a:solidFill>
              </a:rPr>
              <a:t>!</a:t>
            </a:r>
            <a:r>
              <a:rPr lang="zh-CN" altLang="en-US" sz="1800" dirty="0">
                <a:solidFill>
                  <a:prstClr val="white"/>
                </a:solidFill>
              </a:rPr>
              <a:t>）</a:t>
            </a:r>
            <a:endParaRPr lang="en-US" altLang="zh-CN" sz="1800" dirty="0">
              <a:solidFill>
                <a:prstClr val="white"/>
              </a:solidFill>
            </a:endParaRPr>
          </a:p>
          <a:p>
            <a:pPr>
              <a:buFont typeface="微软雅黑" panose="020B0503020204020204" pitchFamily="34" charset="-122"/>
              <a:buChar char="ￚ"/>
            </a:pPr>
            <a:r>
              <a:rPr lang="en-US" altLang="zh-CN" sz="1800" dirty="0">
                <a:solidFill>
                  <a:prstClr val="white"/>
                </a:solidFill>
              </a:rPr>
              <a:t>n</a:t>
            </a:r>
            <a:r>
              <a:rPr lang="zh-CN" altLang="en-US" sz="1800" dirty="0">
                <a:solidFill>
                  <a:prstClr val="white"/>
                </a:solidFill>
              </a:rPr>
              <a:t>表示重复前一个查找操作</a:t>
            </a:r>
            <a:endParaRPr lang="en-US" altLang="zh-CN" sz="1800" dirty="0">
              <a:solidFill>
                <a:prstClr val="white"/>
              </a:solidFill>
            </a:endParaRPr>
          </a:p>
          <a:p>
            <a:pPr>
              <a:buFont typeface="微软雅黑" panose="020B0503020204020204" pitchFamily="34" charset="-122"/>
              <a:buChar char="ￚ"/>
            </a:pPr>
            <a:r>
              <a:rPr lang="en-US" altLang="zh-CN" sz="1800" dirty="0">
                <a:solidFill>
                  <a:prstClr val="white"/>
                </a:solidFill>
              </a:rPr>
              <a:t>N</a:t>
            </a:r>
            <a:r>
              <a:rPr lang="zh-CN" altLang="en-US" sz="1800" dirty="0">
                <a:solidFill>
                  <a:prstClr val="white"/>
                </a:solidFill>
              </a:rPr>
              <a:t>与</a:t>
            </a:r>
            <a:r>
              <a:rPr lang="en-US" altLang="zh-CN" sz="1800" dirty="0">
                <a:solidFill>
                  <a:prstClr val="white"/>
                </a:solidFill>
              </a:rPr>
              <a:t>n</a:t>
            </a:r>
            <a:r>
              <a:rPr lang="zh-CN" altLang="en-US" sz="1800" dirty="0">
                <a:solidFill>
                  <a:prstClr val="white"/>
                </a:solidFill>
              </a:rPr>
              <a:t>相反（反向查找）</a:t>
            </a:r>
          </a:p>
        </p:txBody>
      </p:sp>
    </p:spTree>
    <p:extLst>
      <p:ext uri="{BB962C8B-B14F-4D97-AF65-F5344CB8AC3E}">
        <p14:creationId xmlns:p14="http://schemas.microsoft.com/office/powerpoint/2010/main" val="18334999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一般模式快捷键（替换）</a:t>
            </a:r>
            <a:r>
              <a:rPr lang="en-US" altLang="zh-CN" dirty="0"/>
              <a:t>	</a:t>
            </a:r>
            <a:endParaRPr lang="zh-CN" altLang="en-US" dirty="0"/>
          </a:p>
        </p:txBody>
      </p:sp>
      <p:sp>
        <p:nvSpPr>
          <p:cNvPr id="3" name="内容占位符 2"/>
          <p:cNvSpPr>
            <a:spLocks noGrp="1"/>
          </p:cNvSpPr>
          <p:nvPr>
            <p:ph sz="quarter" idx="10"/>
          </p:nvPr>
        </p:nvSpPr>
        <p:spPr>
          <a:xfrm>
            <a:off x="467545" y="1052736"/>
            <a:ext cx="8064896" cy="4572919"/>
          </a:xfrm>
        </p:spPr>
        <p:txBody>
          <a:bodyPr/>
          <a:lstStyle/>
          <a:p>
            <a:pPr>
              <a:buFont typeface="微软雅黑" panose="020B0503020204020204" pitchFamily="34" charset="-122"/>
              <a:buChar char="ￚ"/>
            </a:pPr>
            <a:r>
              <a:rPr lang="en-US" altLang="zh-CN" sz="1800" dirty="0">
                <a:solidFill>
                  <a:prstClr val="white"/>
                </a:solidFill>
              </a:rPr>
              <a:t>:s/word1/word2/g </a:t>
            </a:r>
            <a:r>
              <a:rPr lang="zh-CN" altLang="en-US" sz="1800" dirty="0">
                <a:solidFill>
                  <a:prstClr val="white"/>
                </a:solidFill>
              </a:rPr>
              <a:t>在当前行将</a:t>
            </a:r>
            <a:r>
              <a:rPr lang="en-US" altLang="zh-CN" sz="1800" dirty="0">
                <a:solidFill>
                  <a:prstClr val="white"/>
                </a:solidFill>
              </a:rPr>
              <a:t>word1</a:t>
            </a:r>
            <a:r>
              <a:rPr lang="zh-CN" altLang="en-US" sz="1800" dirty="0">
                <a:solidFill>
                  <a:prstClr val="white"/>
                </a:solidFill>
              </a:rPr>
              <a:t>替换成</a:t>
            </a:r>
            <a:r>
              <a:rPr lang="en-US" altLang="zh-CN" sz="1800" dirty="0">
                <a:solidFill>
                  <a:prstClr val="white"/>
                </a:solidFill>
              </a:rPr>
              <a:t>word2</a:t>
            </a:r>
            <a:r>
              <a:rPr lang="zh-CN" altLang="en-US" sz="1800" dirty="0">
                <a:solidFill>
                  <a:prstClr val="white"/>
                </a:solidFill>
              </a:rPr>
              <a:t>（！！）</a:t>
            </a:r>
            <a:endParaRPr lang="en-US" altLang="zh-CN" sz="1800" dirty="0">
              <a:solidFill>
                <a:prstClr val="white"/>
              </a:solidFill>
            </a:endParaRPr>
          </a:p>
          <a:p>
            <a:pPr>
              <a:buFont typeface="微软雅黑" panose="020B0503020204020204" pitchFamily="34" charset="-122"/>
              <a:buChar char="ￚ"/>
            </a:pPr>
            <a:r>
              <a:rPr lang="en-US" altLang="zh-CN" sz="1800" dirty="0">
                <a:solidFill>
                  <a:prstClr val="white"/>
                </a:solidFill>
              </a:rPr>
              <a:t>:%s/word1/word2/</a:t>
            </a:r>
            <a:r>
              <a:rPr lang="en-US" altLang="zh-CN" sz="1800">
                <a:solidFill>
                  <a:prstClr val="white"/>
                </a:solidFill>
              </a:rPr>
              <a:t>g </a:t>
            </a:r>
            <a:r>
              <a:rPr lang="zh-CN" altLang="en-US" sz="1800">
                <a:solidFill>
                  <a:prstClr val="white"/>
                </a:solidFill>
              </a:rPr>
              <a:t>在当前</a:t>
            </a:r>
            <a:r>
              <a:rPr lang="zh-CN" altLang="en-US" sz="1800" dirty="0">
                <a:solidFill>
                  <a:prstClr val="white"/>
                </a:solidFill>
              </a:rPr>
              <a:t>文件将</a:t>
            </a:r>
            <a:r>
              <a:rPr lang="en-US" altLang="zh-CN" sz="1800" dirty="0">
                <a:solidFill>
                  <a:prstClr val="white"/>
                </a:solidFill>
              </a:rPr>
              <a:t>word1</a:t>
            </a:r>
            <a:r>
              <a:rPr lang="zh-CN" altLang="en-US" sz="1800" dirty="0">
                <a:solidFill>
                  <a:prstClr val="white"/>
                </a:solidFill>
              </a:rPr>
              <a:t>替换成</a:t>
            </a:r>
            <a:r>
              <a:rPr lang="en-US" altLang="zh-CN" sz="1800" dirty="0">
                <a:solidFill>
                  <a:prstClr val="white"/>
                </a:solidFill>
              </a:rPr>
              <a:t>word2</a:t>
            </a:r>
            <a:r>
              <a:rPr lang="zh-CN" altLang="en-US" sz="1800" dirty="0">
                <a:solidFill>
                  <a:prstClr val="white"/>
                </a:solidFill>
              </a:rPr>
              <a:t>（！！）</a:t>
            </a:r>
            <a:endParaRPr lang="en-US" altLang="zh-CN" sz="1800" dirty="0">
              <a:solidFill>
                <a:prstClr val="white"/>
              </a:solidFill>
            </a:endParaRPr>
          </a:p>
          <a:p>
            <a:pPr>
              <a:buFont typeface="微软雅黑" panose="020B0503020204020204" pitchFamily="34" charset="-122"/>
              <a:buChar char="ￚ"/>
            </a:pPr>
            <a:r>
              <a:rPr lang="en-US" altLang="zh-CN" sz="1800" dirty="0">
                <a:solidFill>
                  <a:prstClr val="white"/>
                </a:solidFill>
              </a:rPr>
              <a:t>:n1,n2s/word1/word2/g</a:t>
            </a:r>
            <a:r>
              <a:rPr lang="zh-CN" altLang="en-US" sz="1800" dirty="0">
                <a:solidFill>
                  <a:prstClr val="white"/>
                </a:solidFill>
              </a:rPr>
              <a:t>在</a:t>
            </a:r>
            <a:r>
              <a:rPr lang="en-US" altLang="zh-CN" sz="1800" dirty="0">
                <a:solidFill>
                  <a:prstClr val="white"/>
                </a:solidFill>
              </a:rPr>
              <a:t>n1</a:t>
            </a:r>
            <a:r>
              <a:rPr lang="zh-CN" altLang="en-US" sz="1800" dirty="0">
                <a:solidFill>
                  <a:prstClr val="white"/>
                </a:solidFill>
              </a:rPr>
              <a:t>到</a:t>
            </a:r>
            <a:r>
              <a:rPr lang="en-US" altLang="zh-CN" sz="1800" dirty="0">
                <a:solidFill>
                  <a:prstClr val="white"/>
                </a:solidFill>
              </a:rPr>
              <a:t>n2</a:t>
            </a:r>
            <a:r>
              <a:rPr lang="zh-CN" altLang="en-US" sz="1800" dirty="0">
                <a:solidFill>
                  <a:prstClr val="white"/>
                </a:solidFill>
              </a:rPr>
              <a:t>行查找</a:t>
            </a:r>
            <a:r>
              <a:rPr lang="en-US" altLang="zh-CN" sz="1800" dirty="0">
                <a:solidFill>
                  <a:prstClr val="white"/>
                </a:solidFill>
              </a:rPr>
              <a:t>word1</a:t>
            </a:r>
            <a:r>
              <a:rPr lang="zh-CN" altLang="en-US" sz="1800" dirty="0">
                <a:solidFill>
                  <a:prstClr val="white"/>
                </a:solidFill>
              </a:rPr>
              <a:t>替换成</a:t>
            </a:r>
            <a:r>
              <a:rPr lang="en-US" altLang="zh-CN" sz="1800" dirty="0">
                <a:solidFill>
                  <a:prstClr val="white"/>
                </a:solidFill>
              </a:rPr>
              <a:t>word2</a:t>
            </a:r>
            <a:r>
              <a:rPr lang="en-US" altLang="zh-CN" sz="1800" dirty="0"/>
              <a:t> (n1</a:t>
            </a:r>
            <a:r>
              <a:rPr lang="zh-CN" altLang="en-US" sz="1800" dirty="0"/>
              <a:t>、</a:t>
            </a:r>
            <a:r>
              <a:rPr lang="en-US" altLang="zh-CN" sz="1800" dirty="0"/>
              <a:t>n2</a:t>
            </a:r>
            <a:r>
              <a:rPr lang="zh-CN" altLang="en-US" sz="1800" dirty="0"/>
              <a:t>为数字</a:t>
            </a:r>
            <a:r>
              <a:rPr lang="en-US" altLang="zh-CN" sz="1800" dirty="0"/>
              <a:t>) </a:t>
            </a:r>
          </a:p>
          <a:p>
            <a:pPr>
              <a:buFont typeface="微软雅黑" panose="020B0503020204020204" pitchFamily="34" charset="-122"/>
              <a:buChar char="ￚ"/>
            </a:pPr>
            <a:r>
              <a:rPr lang="en-US" altLang="zh-CN" sz="1800" dirty="0">
                <a:solidFill>
                  <a:prstClr val="white"/>
                </a:solidFill>
              </a:rPr>
              <a:t>:1,$ s/word1/word2/g</a:t>
            </a:r>
            <a:r>
              <a:rPr lang="zh-CN" altLang="en-US" sz="1800" dirty="0">
                <a:solidFill>
                  <a:prstClr val="white"/>
                </a:solidFill>
              </a:rPr>
              <a:t>从第一行到最后一行查找</a:t>
            </a:r>
            <a:r>
              <a:rPr lang="en-US" altLang="zh-CN" sz="1800" dirty="0">
                <a:solidFill>
                  <a:prstClr val="white"/>
                </a:solidFill>
              </a:rPr>
              <a:t>word1</a:t>
            </a:r>
            <a:r>
              <a:rPr lang="zh-CN" altLang="en-US" sz="1800" dirty="0">
                <a:solidFill>
                  <a:prstClr val="white"/>
                </a:solidFill>
              </a:rPr>
              <a:t>替换成</a:t>
            </a:r>
            <a:r>
              <a:rPr lang="en-US" altLang="zh-CN" sz="1800" dirty="0">
                <a:solidFill>
                  <a:prstClr val="white"/>
                </a:solidFill>
              </a:rPr>
              <a:t>word2</a:t>
            </a:r>
          </a:p>
          <a:p>
            <a:pPr>
              <a:buFont typeface="微软雅黑" panose="020B0503020204020204" pitchFamily="34" charset="-122"/>
              <a:buChar char="ￚ"/>
            </a:pPr>
            <a:r>
              <a:rPr lang="en-US" altLang="zh-CN" sz="1800" dirty="0">
                <a:solidFill>
                  <a:prstClr val="white"/>
                </a:solidFill>
              </a:rPr>
              <a:t>:%s/word1/word2/</a:t>
            </a:r>
            <a:r>
              <a:rPr lang="en-US" altLang="zh-CN" sz="1800" dirty="0" err="1">
                <a:solidFill>
                  <a:prstClr val="white"/>
                </a:solidFill>
              </a:rPr>
              <a:t>gc</a:t>
            </a:r>
            <a:r>
              <a:rPr lang="zh-CN" altLang="en-US" sz="1800" dirty="0">
                <a:solidFill>
                  <a:prstClr val="white"/>
                </a:solidFill>
              </a:rPr>
              <a:t>同上，在替换前确认是否替换。（！！！）只能单行确认，需要逐步确认。</a:t>
            </a:r>
            <a:endParaRPr lang="en-US" altLang="zh-CN" sz="1800" dirty="0">
              <a:solidFill>
                <a:prstClr val="white"/>
              </a:solidFill>
            </a:endParaRPr>
          </a:p>
          <a:p>
            <a:pPr>
              <a:buFont typeface="微软雅黑" panose="020B0503020204020204" pitchFamily="34" charset="-122"/>
              <a:buChar char="ￚ"/>
            </a:pPr>
            <a:r>
              <a:rPr lang="zh-CN" altLang="en-US" sz="1800" b="1" dirty="0">
                <a:solidFill>
                  <a:prstClr val="white"/>
                </a:solidFill>
              </a:rPr>
              <a:t>替换为 </a:t>
            </a:r>
            <a:r>
              <a:rPr lang="en-US" altLang="zh-CN" sz="1800" b="1" dirty="0">
                <a:solidFill>
                  <a:prstClr val="white"/>
                </a:solidFill>
              </a:rPr>
              <a:t>b (y/n/a/q/l/^E/^Y)</a:t>
            </a:r>
            <a:r>
              <a:rPr lang="zh-CN" altLang="en-US" sz="1800" b="1" dirty="0">
                <a:solidFill>
                  <a:prstClr val="white"/>
                </a:solidFill>
              </a:rPr>
              <a:t>？</a:t>
            </a:r>
            <a:endParaRPr lang="en-US" altLang="zh-CN" sz="1800" b="1" dirty="0">
              <a:solidFill>
                <a:prstClr val="white"/>
              </a:solidFill>
            </a:endParaRPr>
          </a:p>
          <a:p>
            <a:pPr>
              <a:buFont typeface="微软雅黑" panose="020B0503020204020204" pitchFamily="34" charset="-122"/>
              <a:buChar char="ￚ"/>
            </a:pPr>
            <a:r>
              <a:rPr lang="en-US" altLang="zh-CN" sz="1800" b="1" dirty="0">
                <a:solidFill>
                  <a:prstClr val="white"/>
                </a:solidFill>
              </a:rPr>
              <a:t>y</a:t>
            </a:r>
            <a:r>
              <a:rPr lang="zh-CN" altLang="en-US" sz="1800" b="1" dirty="0">
                <a:solidFill>
                  <a:prstClr val="white"/>
                </a:solidFill>
              </a:rPr>
              <a:t>表示</a:t>
            </a:r>
            <a:r>
              <a:rPr lang="en-US" altLang="zh-CN" sz="1800" b="1" dirty="0">
                <a:solidFill>
                  <a:prstClr val="white"/>
                </a:solidFill>
              </a:rPr>
              <a:t>yes</a:t>
            </a:r>
            <a:r>
              <a:rPr lang="zh-CN" altLang="en-US" sz="1800" b="1" dirty="0">
                <a:solidFill>
                  <a:prstClr val="white"/>
                </a:solidFill>
              </a:rPr>
              <a:t>，</a:t>
            </a:r>
            <a:r>
              <a:rPr lang="en-US" altLang="zh-CN" sz="1800" b="1" dirty="0">
                <a:solidFill>
                  <a:prstClr val="white"/>
                </a:solidFill>
              </a:rPr>
              <a:t>n</a:t>
            </a:r>
            <a:r>
              <a:rPr lang="zh-CN" altLang="en-US" sz="1800" b="1" dirty="0">
                <a:solidFill>
                  <a:prstClr val="white"/>
                </a:solidFill>
              </a:rPr>
              <a:t>表示</a:t>
            </a:r>
            <a:r>
              <a:rPr lang="en-US" altLang="zh-CN" sz="1800" b="1" dirty="0">
                <a:solidFill>
                  <a:prstClr val="white"/>
                </a:solidFill>
              </a:rPr>
              <a:t>no</a:t>
            </a:r>
            <a:r>
              <a:rPr lang="zh-CN" altLang="en-US" sz="1800" b="1" dirty="0">
                <a:solidFill>
                  <a:prstClr val="white"/>
                </a:solidFill>
              </a:rPr>
              <a:t>，</a:t>
            </a:r>
            <a:r>
              <a:rPr lang="en-US" altLang="zh-CN" sz="1800" b="1" dirty="0">
                <a:solidFill>
                  <a:prstClr val="white"/>
                </a:solidFill>
              </a:rPr>
              <a:t>a</a:t>
            </a:r>
            <a:r>
              <a:rPr lang="zh-CN" altLang="en-US" sz="1800" b="1" dirty="0">
                <a:solidFill>
                  <a:prstClr val="white"/>
                </a:solidFill>
              </a:rPr>
              <a:t>表示</a:t>
            </a:r>
            <a:r>
              <a:rPr lang="en-US" altLang="zh-CN" sz="1800" b="1" dirty="0">
                <a:solidFill>
                  <a:prstClr val="white"/>
                </a:solidFill>
              </a:rPr>
              <a:t>all</a:t>
            </a:r>
            <a:r>
              <a:rPr lang="zh-CN" altLang="en-US" sz="1800" b="1" dirty="0">
                <a:solidFill>
                  <a:prstClr val="white"/>
                </a:solidFill>
              </a:rPr>
              <a:t>，</a:t>
            </a:r>
            <a:r>
              <a:rPr lang="en-US" altLang="zh-CN" sz="1800" b="1" dirty="0">
                <a:solidFill>
                  <a:prstClr val="white"/>
                </a:solidFill>
              </a:rPr>
              <a:t>q</a:t>
            </a:r>
            <a:r>
              <a:rPr lang="zh-CN" altLang="en-US" sz="1800" b="1" dirty="0">
                <a:solidFill>
                  <a:prstClr val="white"/>
                </a:solidFill>
              </a:rPr>
              <a:t>表示</a:t>
            </a:r>
            <a:r>
              <a:rPr lang="en-US" altLang="zh-CN" sz="1800" b="1" dirty="0">
                <a:solidFill>
                  <a:prstClr val="white"/>
                </a:solidFill>
              </a:rPr>
              <a:t>quit</a:t>
            </a:r>
            <a:r>
              <a:rPr lang="zh-CN" altLang="en-US" sz="1800" b="1" dirty="0">
                <a:solidFill>
                  <a:prstClr val="white"/>
                </a:solidFill>
              </a:rPr>
              <a:t>，</a:t>
            </a:r>
            <a:r>
              <a:rPr lang="en-US" altLang="zh-CN" sz="1800" b="1" dirty="0">
                <a:solidFill>
                  <a:prstClr val="white"/>
                </a:solidFill>
              </a:rPr>
              <a:t>l</a:t>
            </a:r>
            <a:r>
              <a:rPr lang="zh-CN" altLang="en-US" sz="1800" b="1" dirty="0">
                <a:solidFill>
                  <a:prstClr val="white"/>
                </a:solidFill>
              </a:rPr>
              <a:t>表示</a:t>
            </a:r>
            <a:r>
              <a:rPr lang="en-US" altLang="zh-CN" sz="1800" b="1" dirty="0">
                <a:solidFill>
                  <a:prstClr val="white"/>
                </a:solidFill>
              </a:rPr>
              <a:t>line</a:t>
            </a:r>
            <a:r>
              <a:rPr lang="zh-CN" altLang="en-US" sz="1800" b="1" dirty="0">
                <a:solidFill>
                  <a:prstClr val="white"/>
                </a:solidFill>
              </a:rPr>
              <a:t>，</a:t>
            </a:r>
            <a:r>
              <a:rPr lang="en-US" altLang="zh-CN" sz="1800" b="1" dirty="0">
                <a:solidFill>
                  <a:prstClr val="white"/>
                </a:solidFill>
              </a:rPr>
              <a:t>^E</a:t>
            </a:r>
            <a:r>
              <a:rPr lang="zh-CN" altLang="en-US" sz="1800" b="1" dirty="0">
                <a:solidFill>
                  <a:prstClr val="white"/>
                </a:solidFill>
              </a:rPr>
              <a:t>表示后退，</a:t>
            </a:r>
            <a:r>
              <a:rPr lang="en-US" altLang="zh-CN" sz="1800" b="1" dirty="0">
                <a:solidFill>
                  <a:prstClr val="white"/>
                </a:solidFill>
              </a:rPr>
              <a:t>^y</a:t>
            </a:r>
            <a:r>
              <a:rPr lang="zh-CN" altLang="en-US" sz="1800" b="1" dirty="0">
                <a:solidFill>
                  <a:prstClr val="white"/>
                </a:solidFill>
              </a:rPr>
              <a:t>表示前进。</a:t>
            </a:r>
            <a:endParaRPr lang="en-US" altLang="zh-CN" sz="1800" b="1" dirty="0">
              <a:solidFill>
                <a:prstClr val="white"/>
              </a:solidFill>
            </a:endParaRPr>
          </a:p>
          <a:p>
            <a:pPr lvl="1">
              <a:buFont typeface="微软雅黑" panose="020B0503020204020204" pitchFamily="34" charset="-122"/>
              <a:buChar char="ￚ"/>
            </a:pPr>
            <a:endParaRPr lang="en-US" altLang="zh-CN" sz="1600" dirty="0">
              <a:solidFill>
                <a:prstClr val="white"/>
              </a:solidFill>
            </a:endParaRPr>
          </a:p>
          <a:p>
            <a:endParaRPr lang="zh-CN" altLang="en-US" dirty="0"/>
          </a:p>
        </p:txBody>
      </p:sp>
    </p:spTree>
    <p:extLst>
      <p:ext uri="{BB962C8B-B14F-4D97-AF65-F5344CB8AC3E}">
        <p14:creationId xmlns:p14="http://schemas.microsoft.com/office/powerpoint/2010/main" val="7171281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一般模式快捷键</a:t>
            </a:r>
            <a:r>
              <a:rPr lang="en-US" altLang="zh-CN" dirty="0"/>
              <a:t>(</a:t>
            </a:r>
            <a:r>
              <a:rPr lang="zh-CN" altLang="en-US" dirty="0"/>
              <a:t>删除</a:t>
            </a:r>
            <a:r>
              <a:rPr lang="en-US" altLang="zh-CN" dirty="0"/>
              <a:t>)</a:t>
            </a:r>
            <a:endParaRPr lang="zh-CN" altLang="en-US" dirty="0"/>
          </a:p>
        </p:txBody>
      </p:sp>
      <p:sp>
        <p:nvSpPr>
          <p:cNvPr id="3" name="内容占位符 2"/>
          <p:cNvSpPr>
            <a:spLocks noGrp="1"/>
          </p:cNvSpPr>
          <p:nvPr>
            <p:ph sz="quarter" idx="10"/>
          </p:nvPr>
        </p:nvSpPr>
        <p:spPr>
          <a:xfrm>
            <a:off x="467545" y="1052736"/>
            <a:ext cx="8064896" cy="4672048"/>
          </a:xfrm>
        </p:spPr>
        <p:txBody>
          <a:bodyPr/>
          <a:lstStyle/>
          <a:p>
            <a:r>
              <a:rPr lang="en-US" altLang="zh-CN" dirty="0"/>
              <a:t>x</a:t>
            </a:r>
            <a:r>
              <a:rPr lang="zh-CN" altLang="en-US" dirty="0"/>
              <a:t>向后删除一个字符</a:t>
            </a:r>
            <a:endParaRPr lang="en-US" altLang="zh-CN" dirty="0"/>
          </a:p>
          <a:p>
            <a:r>
              <a:rPr lang="en-US" altLang="zh-CN" dirty="0" err="1"/>
              <a:t>nx</a:t>
            </a:r>
            <a:r>
              <a:rPr lang="zh-CN" altLang="en-US" dirty="0"/>
              <a:t>向后删除</a:t>
            </a:r>
            <a:r>
              <a:rPr lang="en-US" altLang="zh-CN" dirty="0"/>
              <a:t>n</a:t>
            </a:r>
            <a:r>
              <a:rPr lang="zh-CN" altLang="en-US" dirty="0"/>
              <a:t>个字符</a:t>
            </a:r>
            <a:r>
              <a:rPr lang="en-US" altLang="zh-CN" dirty="0"/>
              <a:t>(n</a:t>
            </a:r>
            <a:r>
              <a:rPr lang="zh-CN" altLang="en-US" dirty="0"/>
              <a:t>为数字</a:t>
            </a:r>
            <a:r>
              <a:rPr lang="en-US" altLang="zh-CN" dirty="0"/>
              <a:t>)</a:t>
            </a:r>
          </a:p>
          <a:p>
            <a:r>
              <a:rPr lang="en-US" altLang="zh-CN" dirty="0"/>
              <a:t>X</a:t>
            </a:r>
            <a:r>
              <a:rPr lang="zh-CN" altLang="en-US" dirty="0"/>
              <a:t>向前删除一个字符</a:t>
            </a:r>
            <a:endParaRPr lang="en-US" altLang="zh-CN" dirty="0"/>
          </a:p>
          <a:p>
            <a:r>
              <a:rPr lang="en-US" altLang="zh-CN" dirty="0" err="1"/>
              <a:t>dd</a:t>
            </a:r>
            <a:r>
              <a:rPr lang="zh-CN" altLang="en-US" dirty="0"/>
              <a:t>删除光标所在行（！！！）</a:t>
            </a:r>
            <a:endParaRPr lang="en-US" altLang="zh-CN" dirty="0"/>
          </a:p>
          <a:p>
            <a:r>
              <a:rPr lang="en-US" altLang="zh-CN" dirty="0" err="1"/>
              <a:t>ndd</a:t>
            </a:r>
            <a:r>
              <a:rPr lang="zh-CN" altLang="en-US" dirty="0"/>
              <a:t>删除光标所在行以下</a:t>
            </a:r>
            <a:r>
              <a:rPr lang="en-US" altLang="zh-CN" dirty="0"/>
              <a:t>n</a:t>
            </a:r>
            <a:r>
              <a:rPr lang="zh-CN" altLang="en-US" dirty="0"/>
              <a:t>行</a:t>
            </a:r>
            <a:r>
              <a:rPr lang="en-US" altLang="zh-CN" dirty="0"/>
              <a:t>(n</a:t>
            </a:r>
            <a:r>
              <a:rPr lang="zh-CN" altLang="en-US" dirty="0"/>
              <a:t>为数字</a:t>
            </a:r>
            <a:r>
              <a:rPr lang="en-US" altLang="zh-CN" dirty="0"/>
              <a:t>,</a:t>
            </a:r>
            <a:r>
              <a:rPr lang="zh-CN" altLang="en-US" dirty="0"/>
              <a:t>包含当前行在内</a:t>
            </a:r>
            <a:r>
              <a:rPr lang="en-US" altLang="zh-CN" dirty="0"/>
              <a:t>)</a:t>
            </a:r>
          </a:p>
          <a:p>
            <a:r>
              <a:rPr lang="en-US" altLang="zh-CN" dirty="0"/>
              <a:t>d1G</a:t>
            </a:r>
            <a:r>
              <a:rPr lang="zh-CN" altLang="en-US" dirty="0"/>
              <a:t>删除光标所在行到第一行所有数据（包括所在的行）</a:t>
            </a:r>
            <a:endParaRPr lang="en-US" altLang="zh-CN" dirty="0"/>
          </a:p>
          <a:p>
            <a:r>
              <a:rPr lang="en-US" altLang="zh-CN" dirty="0" err="1"/>
              <a:t>dG</a:t>
            </a:r>
            <a:r>
              <a:rPr lang="zh-CN" altLang="en-US" dirty="0"/>
              <a:t>删除光标所在行到最后一行（！！）</a:t>
            </a:r>
            <a:endParaRPr lang="en-US" altLang="zh-CN" dirty="0"/>
          </a:p>
          <a:p>
            <a:r>
              <a:rPr lang="en-US" altLang="zh-CN" dirty="0"/>
              <a:t>d$</a:t>
            </a:r>
            <a:r>
              <a:rPr lang="zh-CN" altLang="en-US" dirty="0"/>
              <a:t>或</a:t>
            </a:r>
            <a:r>
              <a:rPr lang="en-US" altLang="zh-CN" dirty="0"/>
              <a:t>d end</a:t>
            </a:r>
            <a:r>
              <a:rPr lang="zh-CN" altLang="en-US" dirty="0"/>
              <a:t>删除光标所在处到同行最后一个字符（！！）</a:t>
            </a:r>
            <a:endParaRPr lang="en-US" altLang="zh-CN" dirty="0"/>
          </a:p>
          <a:p>
            <a:r>
              <a:rPr lang="en-US" altLang="zh-CN" dirty="0"/>
              <a:t>d0</a:t>
            </a:r>
            <a:r>
              <a:rPr lang="zh-CN" altLang="en-US" dirty="0"/>
              <a:t>或</a:t>
            </a:r>
            <a:r>
              <a:rPr lang="en-US" altLang="zh-CN" dirty="0"/>
              <a:t>d home</a:t>
            </a:r>
            <a:r>
              <a:rPr lang="zh-CN" altLang="en-US" dirty="0"/>
              <a:t>删除光标所在处到同行第一个字符。（！</a:t>
            </a:r>
            <a:r>
              <a:rPr lang="en-US" altLang="zh-CN" dirty="0"/>
              <a:t>!</a:t>
            </a:r>
            <a:r>
              <a:rPr lang="zh-CN" altLang="en-US" dirty="0"/>
              <a:t>）</a:t>
            </a:r>
          </a:p>
        </p:txBody>
      </p:sp>
    </p:spTree>
    <p:extLst>
      <p:ext uri="{BB962C8B-B14F-4D97-AF65-F5344CB8AC3E}">
        <p14:creationId xmlns:p14="http://schemas.microsoft.com/office/powerpoint/2010/main" val="35064761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一般模式快捷键</a:t>
            </a:r>
          </a:p>
        </p:txBody>
      </p:sp>
      <p:sp>
        <p:nvSpPr>
          <p:cNvPr id="3" name="内容占位符 2"/>
          <p:cNvSpPr>
            <a:spLocks noGrp="1"/>
          </p:cNvSpPr>
          <p:nvPr>
            <p:ph sz="quarter" idx="10"/>
          </p:nvPr>
        </p:nvSpPr>
        <p:spPr>
          <a:xfrm>
            <a:off x="467545" y="1094190"/>
            <a:ext cx="8064896" cy="6223242"/>
          </a:xfrm>
        </p:spPr>
        <p:txBody>
          <a:bodyPr/>
          <a:lstStyle/>
          <a:p>
            <a:r>
              <a:rPr lang="en-US" altLang="zh-CN" dirty="0" err="1"/>
              <a:t>yy</a:t>
            </a:r>
            <a:r>
              <a:rPr lang="zh-CN" altLang="en-US" dirty="0"/>
              <a:t>复制光标所在行（！！）</a:t>
            </a:r>
            <a:endParaRPr lang="en-US" altLang="zh-CN" dirty="0"/>
          </a:p>
          <a:p>
            <a:r>
              <a:rPr lang="en-US" altLang="zh-CN" dirty="0" err="1"/>
              <a:t>nyy</a:t>
            </a:r>
            <a:r>
              <a:rPr lang="zh-CN" altLang="en-US" dirty="0"/>
              <a:t>复制光标所在向下</a:t>
            </a:r>
            <a:r>
              <a:rPr lang="en-US" altLang="zh-CN" dirty="0"/>
              <a:t>n</a:t>
            </a:r>
            <a:r>
              <a:rPr lang="zh-CN" altLang="en-US" dirty="0"/>
              <a:t>行</a:t>
            </a:r>
            <a:r>
              <a:rPr lang="en-US" altLang="zh-CN" dirty="0"/>
              <a:t>(n</a:t>
            </a:r>
            <a:r>
              <a:rPr lang="zh-CN" altLang="en-US" dirty="0"/>
              <a:t>为数字</a:t>
            </a:r>
            <a:r>
              <a:rPr lang="en-US" altLang="zh-CN" dirty="0"/>
              <a:t>)</a:t>
            </a:r>
          </a:p>
          <a:p>
            <a:r>
              <a:rPr lang="en-US" altLang="zh-CN" dirty="0"/>
              <a:t>y1G</a:t>
            </a:r>
            <a:r>
              <a:rPr lang="zh-CN" altLang="en-US" dirty="0"/>
              <a:t>复制光标所在行到第一行所有数据</a:t>
            </a:r>
            <a:endParaRPr lang="en-US" altLang="zh-CN" dirty="0"/>
          </a:p>
          <a:p>
            <a:r>
              <a:rPr lang="en-US" altLang="zh-CN" dirty="0" err="1"/>
              <a:t>yG</a:t>
            </a:r>
            <a:r>
              <a:rPr lang="zh-CN" altLang="en-US" dirty="0"/>
              <a:t>复制光标所在行到最后一行所有数据</a:t>
            </a:r>
            <a:endParaRPr lang="en-US" altLang="zh-CN" dirty="0"/>
          </a:p>
          <a:p>
            <a:r>
              <a:rPr lang="en-US" altLang="zh-CN" dirty="0"/>
              <a:t>y$</a:t>
            </a:r>
            <a:r>
              <a:rPr lang="zh-CN" altLang="en-US" dirty="0"/>
              <a:t>复制光标所在处到同行最后一个字符</a:t>
            </a:r>
            <a:endParaRPr lang="en-US" altLang="zh-CN" dirty="0"/>
          </a:p>
          <a:p>
            <a:r>
              <a:rPr lang="en-US" altLang="zh-CN" dirty="0"/>
              <a:t>y0</a:t>
            </a:r>
            <a:r>
              <a:rPr lang="zh-CN" altLang="en-US" dirty="0"/>
              <a:t>复制光标所在处到同行第一个字符</a:t>
            </a:r>
            <a:endParaRPr lang="en-US" altLang="zh-CN" dirty="0"/>
          </a:p>
          <a:p>
            <a:r>
              <a:rPr lang="en-US" altLang="zh-CN" dirty="0"/>
              <a:t>p</a:t>
            </a:r>
            <a:r>
              <a:rPr lang="zh-CN" altLang="en-US" dirty="0"/>
              <a:t>将已复制的数据粘贴到光标所在下一行</a:t>
            </a:r>
            <a:endParaRPr lang="en-US" altLang="zh-CN" dirty="0"/>
          </a:p>
          <a:p>
            <a:r>
              <a:rPr lang="en-US" altLang="zh-CN" dirty="0"/>
              <a:t>P</a:t>
            </a:r>
            <a:r>
              <a:rPr lang="zh-CN" altLang="en-US" dirty="0"/>
              <a:t>将已复制的数据粘贴到光标所在上一行</a:t>
            </a:r>
            <a:endParaRPr lang="en-US" altLang="zh-CN" dirty="0"/>
          </a:p>
          <a:p>
            <a:r>
              <a:rPr lang="en-US" altLang="zh-CN" dirty="0"/>
              <a:t>u</a:t>
            </a:r>
            <a:r>
              <a:rPr lang="zh-CN" altLang="en-US" dirty="0"/>
              <a:t>复原前一个操作（类似于</a:t>
            </a:r>
            <a:r>
              <a:rPr lang="en-US" altLang="zh-CN" dirty="0"/>
              <a:t>windows</a:t>
            </a:r>
            <a:r>
              <a:rPr lang="zh-CN" altLang="en-US" dirty="0"/>
              <a:t>中的</a:t>
            </a:r>
            <a:r>
              <a:rPr lang="en-US" altLang="zh-CN" dirty="0" err="1"/>
              <a:t>ctrl+z</a:t>
            </a:r>
            <a:r>
              <a:rPr lang="zh-CN" altLang="en-US" dirty="0"/>
              <a:t>）</a:t>
            </a:r>
            <a:r>
              <a:rPr lang="en-US" altLang="zh-CN" dirty="0"/>
              <a:t>!!!</a:t>
            </a:r>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14617993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编辑模式快捷键</a:t>
            </a:r>
          </a:p>
        </p:txBody>
      </p:sp>
      <p:sp>
        <p:nvSpPr>
          <p:cNvPr id="3" name="内容占位符 2"/>
          <p:cNvSpPr>
            <a:spLocks noGrp="1"/>
          </p:cNvSpPr>
          <p:nvPr>
            <p:ph sz="quarter" idx="10"/>
          </p:nvPr>
        </p:nvSpPr>
        <p:spPr>
          <a:xfrm>
            <a:off x="467545" y="1052736"/>
            <a:ext cx="8064896" cy="5189113"/>
          </a:xfrm>
        </p:spPr>
        <p:txBody>
          <a:bodyPr/>
          <a:lstStyle/>
          <a:p>
            <a:r>
              <a:rPr lang="zh-CN" altLang="en-US" dirty="0"/>
              <a:t>一般模式</a:t>
            </a:r>
            <a:r>
              <a:rPr lang="en-US" altLang="zh-CN" dirty="0"/>
              <a:t>-&gt;</a:t>
            </a:r>
            <a:r>
              <a:rPr lang="zh-CN" altLang="en-US" dirty="0"/>
              <a:t>编辑模式的转换</a:t>
            </a:r>
            <a:endParaRPr lang="en-US" altLang="zh-CN" dirty="0"/>
          </a:p>
          <a:p>
            <a:r>
              <a:rPr lang="en-US" altLang="zh-CN" dirty="0" err="1"/>
              <a:t>i</a:t>
            </a:r>
            <a:r>
              <a:rPr lang="zh-CN" altLang="en-US" dirty="0"/>
              <a:t>从光标所在处插入</a:t>
            </a:r>
            <a:r>
              <a:rPr lang="en-US" altLang="zh-CN" dirty="0"/>
              <a:t>(!!!)</a:t>
            </a:r>
          </a:p>
          <a:p>
            <a:r>
              <a:rPr lang="en-US" altLang="zh-CN" dirty="0"/>
              <a:t>I</a:t>
            </a:r>
            <a:r>
              <a:rPr lang="zh-CN" altLang="en-US" dirty="0"/>
              <a:t>从所在行第一个非空白字符处插入</a:t>
            </a:r>
            <a:r>
              <a:rPr lang="en-US" altLang="zh-CN" dirty="0"/>
              <a:t>(</a:t>
            </a:r>
            <a:r>
              <a:rPr lang="zh-CN" altLang="en-US" dirty="0"/>
              <a:t>！</a:t>
            </a:r>
            <a:r>
              <a:rPr lang="en-US" altLang="zh-CN" dirty="0"/>
              <a:t>!)</a:t>
            </a:r>
          </a:p>
          <a:p>
            <a:r>
              <a:rPr lang="en-US" altLang="zh-CN" dirty="0"/>
              <a:t>a</a:t>
            </a:r>
            <a:r>
              <a:rPr lang="zh-CN" altLang="en-US" dirty="0"/>
              <a:t>从光标所在下一个字符处插入</a:t>
            </a:r>
            <a:endParaRPr lang="en-US" altLang="zh-CN" dirty="0"/>
          </a:p>
          <a:p>
            <a:r>
              <a:rPr lang="en-US" altLang="zh-CN" dirty="0"/>
              <a:t>A</a:t>
            </a:r>
            <a:r>
              <a:rPr lang="zh-CN" altLang="en-US" dirty="0"/>
              <a:t>从光标所在行最后一个字符处插入（！！）</a:t>
            </a:r>
            <a:endParaRPr lang="en-US" altLang="zh-CN" dirty="0"/>
          </a:p>
          <a:p>
            <a:r>
              <a:rPr lang="en-US" altLang="zh-CN" dirty="0"/>
              <a:t>o</a:t>
            </a:r>
            <a:r>
              <a:rPr lang="zh-CN" altLang="en-US" dirty="0"/>
              <a:t>在光标所在处下一行插入新的一行</a:t>
            </a:r>
            <a:r>
              <a:rPr lang="en-US" altLang="zh-CN" dirty="0"/>
              <a:t>(!</a:t>
            </a:r>
            <a:r>
              <a:rPr lang="zh-CN" altLang="en-US" dirty="0"/>
              <a:t>！</a:t>
            </a:r>
            <a:r>
              <a:rPr lang="en-US" altLang="zh-CN" dirty="0"/>
              <a:t>)</a:t>
            </a:r>
          </a:p>
          <a:p>
            <a:r>
              <a:rPr lang="en-US" altLang="zh-CN" dirty="0"/>
              <a:t>O</a:t>
            </a:r>
            <a:r>
              <a:rPr lang="zh-CN" altLang="en-US" dirty="0"/>
              <a:t>在光标所在处上一行插入新的一行（！！）</a:t>
            </a:r>
            <a:endParaRPr lang="en-US" altLang="zh-CN" dirty="0"/>
          </a:p>
          <a:p>
            <a:r>
              <a:rPr lang="en-US" altLang="zh-CN" dirty="0"/>
              <a:t>r</a:t>
            </a:r>
            <a:r>
              <a:rPr lang="zh-CN" altLang="en-US" dirty="0"/>
              <a:t>替换光标所在处字符一次</a:t>
            </a:r>
            <a:endParaRPr lang="en-US" altLang="zh-CN" dirty="0"/>
          </a:p>
          <a:p>
            <a:r>
              <a:rPr lang="en-US" altLang="zh-CN" dirty="0"/>
              <a:t>R</a:t>
            </a:r>
            <a:r>
              <a:rPr lang="zh-CN" altLang="en-US" dirty="0"/>
              <a:t>一直替换光标所在处文字直到按下</a:t>
            </a:r>
            <a:r>
              <a:rPr lang="en-US" altLang="zh-CN" dirty="0"/>
              <a:t>Esc(!!!)</a:t>
            </a:r>
          </a:p>
          <a:p>
            <a:endParaRPr lang="zh-CN" altLang="en-US" dirty="0"/>
          </a:p>
        </p:txBody>
      </p:sp>
    </p:spTree>
    <p:extLst>
      <p:ext uri="{BB962C8B-B14F-4D97-AF65-F5344CB8AC3E}">
        <p14:creationId xmlns:p14="http://schemas.microsoft.com/office/powerpoint/2010/main" val="2727377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第一节、进程概述</a:t>
            </a:r>
          </a:p>
        </p:txBody>
      </p:sp>
      <p:sp>
        <p:nvSpPr>
          <p:cNvPr id="3" name="内容占位符 2"/>
          <p:cNvSpPr>
            <a:spLocks noGrp="1"/>
          </p:cNvSpPr>
          <p:nvPr>
            <p:ph sz="quarter" idx="10"/>
          </p:nvPr>
        </p:nvSpPr>
        <p:spPr>
          <a:xfrm>
            <a:off x="467545" y="1052736"/>
            <a:ext cx="8064896" cy="5536516"/>
          </a:xfrm>
        </p:spPr>
        <p:txBody>
          <a:bodyPr/>
          <a:lstStyle/>
          <a:p>
            <a:pPr marL="0" indent="0">
              <a:buNone/>
            </a:pPr>
            <a:r>
              <a:rPr lang="en-US" altLang="zh-CN" sz="1600" dirty="0"/>
              <a:t>[</a:t>
            </a:r>
            <a:r>
              <a:rPr lang="en-US" altLang="zh-CN" sz="1600" dirty="0" err="1"/>
              <a:t>root@localhost</a:t>
            </a:r>
            <a:r>
              <a:rPr lang="en-US" altLang="zh-CN" sz="1600" dirty="0"/>
              <a:t> ~]# </a:t>
            </a:r>
            <a:r>
              <a:rPr lang="en-US" altLang="zh-CN" sz="1600" dirty="0" err="1"/>
              <a:t>ps</a:t>
            </a:r>
            <a:r>
              <a:rPr lang="en-US" altLang="zh-CN" sz="1600" dirty="0"/>
              <a:t> -aux | grep bash   </a:t>
            </a:r>
            <a:r>
              <a:rPr lang="zh-CN" altLang="en-US" sz="1600" dirty="0"/>
              <a:t>管道符</a:t>
            </a:r>
            <a:endParaRPr lang="en-US" altLang="zh-CN" sz="1600" dirty="0"/>
          </a:p>
          <a:p>
            <a:pPr marL="0" indent="0">
              <a:buNone/>
            </a:pPr>
            <a:r>
              <a:rPr lang="en-US" altLang="zh-CN" sz="1200" dirty="0"/>
              <a:t>root      2491  0.0  0.1 108304  1920 </a:t>
            </a:r>
            <a:r>
              <a:rPr lang="en-US" altLang="zh-CN" sz="1200" dirty="0" err="1"/>
              <a:t>pts</a:t>
            </a:r>
            <a:r>
              <a:rPr lang="en-US" altLang="zh-CN" sz="1200" dirty="0"/>
              <a:t>/0    </a:t>
            </a:r>
            <a:r>
              <a:rPr lang="en-US" altLang="zh-CN" sz="1200" dirty="0" err="1"/>
              <a:t>Ss</a:t>
            </a:r>
            <a:r>
              <a:rPr lang="en-US" altLang="zh-CN" sz="1200" dirty="0"/>
              <a:t>   05:18   0:00 /bin/bash</a:t>
            </a:r>
          </a:p>
          <a:p>
            <a:pPr marL="0" indent="0">
              <a:buNone/>
            </a:pPr>
            <a:r>
              <a:rPr lang="en-US" altLang="zh-CN" sz="1200" dirty="0"/>
              <a:t>root      2515  0.0  0.1 108304  1916 </a:t>
            </a:r>
            <a:r>
              <a:rPr lang="en-US" altLang="zh-CN" sz="1200" dirty="0" err="1"/>
              <a:t>pts</a:t>
            </a:r>
            <a:r>
              <a:rPr lang="en-US" altLang="zh-CN" sz="1200" dirty="0"/>
              <a:t>/1    </a:t>
            </a:r>
            <a:r>
              <a:rPr lang="en-US" altLang="zh-CN" sz="1200" dirty="0" err="1"/>
              <a:t>Ss</a:t>
            </a:r>
            <a:r>
              <a:rPr lang="en-US" altLang="zh-CN" sz="1200" dirty="0"/>
              <a:t>   05:20   0:00 -bash</a:t>
            </a:r>
          </a:p>
          <a:p>
            <a:pPr marL="0" indent="0">
              <a:buNone/>
            </a:pPr>
            <a:r>
              <a:rPr lang="en-US" altLang="zh-CN" sz="1200" dirty="0"/>
              <a:t>root     25541  0.0  0.1 108340  1776 </a:t>
            </a:r>
            <a:r>
              <a:rPr lang="en-US" altLang="zh-CN" sz="1200" dirty="0" err="1"/>
              <a:t>pts</a:t>
            </a:r>
            <a:r>
              <a:rPr lang="en-US" altLang="zh-CN" sz="1200" dirty="0"/>
              <a:t>/2    </a:t>
            </a:r>
            <a:r>
              <a:rPr lang="en-US" altLang="zh-CN" sz="1200" dirty="0" err="1"/>
              <a:t>Ss</a:t>
            </a:r>
            <a:r>
              <a:rPr lang="en-US" altLang="zh-CN" sz="1200" dirty="0"/>
              <a:t>+  07:08   0:00 /bin/bash</a:t>
            </a:r>
          </a:p>
          <a:p>
            <a:pPr marL="0" indent="0">
              <a:buNone/>
            </a:pPr>
            <a:r>
              <a:rPr lang="en-US" altLang="zh-CN" sz="1200" dirty="0"/>
              <a:t>root     25871  0.0  0.0 103252   828 </a:t>
            </a:r>
            <a:r>
              <a:rPr lang="en-US" altLang="zh-CN" sz="1200" dirty="0" err="1"/>
              <a:t>pts</a:t>
            </a:r>
            <a:r>
              <a:rPr lang="en-US" altLang="zh-CN" sz="1200" dirty="0"/>
              <a:t>/1    S+   08:04   0:00 </a:t>
            </a:r>
            <a:r>
              <a:rPr lang="en-US" altLang="zh-CN" sz="1200" dirty="0" err="1"/>
              <a:t>grep</a:t>
            </a:r>
            <a:r>
              <a:rPr lang="en-US" altLang="zh-CN" sz="1200" dirty="0"/>
              <a:t> bash</a:t>
            </a:r>
          </a:p>
          <a:p>
            <a:pPr marL="0" indent="0">
              <a:buNone/>
            </a:pPr>
            <a:r>
              <a:rPr lang="en-US" altLang="zh-CN" sz="1600" dirty="0"/>
              <a:t>[</a:t>
            </a:r>
            <a:r>
              <a:rPr lang="en-US" altLang="zh-CN" sz="1600" dirty="0" err="1"/>
              <a:t>root@localhost</a:t>
            </a:r>
            <a:r>
              <a:rPr lang="en-US" altLang="zh-CN" sz="1600" dirty="0"/>
              <a:t> ~]# </a:t>
            </a:r>
            <a:r>
              <a:rPr lang="en-US" altLang="zh-CN" sz="1600" dirty="0" err="1"/>
              <a:t>su</a:t>
            </a:r>
            <a:r>
              <a:rPr lang="en-US" altLang="zh-CN" sz="1600" dirty="0"/>
              <a:t> - tom</a:t>
            </a:r>
          </a:p>
          <a:p>
            <a:pPr marL="0" indent="0">
              <a:buNone/>
            </a:pPr>
            <a:r>
              <a:rPr lang="en-US" altLang="zh-CN" sz="1600" dirty="0"/>
              <a:t>[</a:t>
            </a:r>
            <a:r>
              <a:rPr lang="en-US" altLang="zh-CN" sz="1600" dirty="0" err="1"/>
              <a:t>tom@localhost</a:t>
            </a:r>
            <a:r>
              <a:rPr lang="en-US" altLang="zh-CN" sz="1600" dirty="0"/>
              <a:t> ~]$ </a:t>
            </a:r>
            <a:r>
              <a:rPr lang="en-US" altLang="zh-CN" sz="1600" dirty="0" err="1"/>
              <a:t>ps</a:t>
            </a:r>
            <a:r>
              <a:rPr lang="en-US" altLang="zh-CN" sz="1600" dirty="0"/>
              <a:t> aux | </a:t>
            </a:r>
            <a:r>
              <a:rPr lang="en-US" altLang="zh-CN" sz="1600" dirty="0" err="1"/>
              <a:t>grep</a:t>
            </a:r>
            <a:r>
              <a:rPr lang="en-US" altLang="zh-CN" sz="1600" dirty="0"/>
              <a:t> bash</a:t>
            </a:r>
          </a:p>
          <a:p>
            <a:pPr marL="0" indent="0">
              <a:buNone/>
            </a:pPr>
            <a:r>
              <a:rPr lang="en-US" altLang="zh-CN" sz="1200" dirty="0"/>
              <a:t>root      2491  0.0  0.1 108304  1920 </a:t>
            </a:r>
            <a:r>
              <a:rPr lang="en-US" altLang="zh-CN" sz="1200" dirty="0" err="1"/>
              <a:t>pts</a:t>
            </a:r>
            <a:r>
              <a:rPr lang="en-US" altLang="zh-CN" sz="1200" dirty="0"/>
              <a:t>/0    </a:t>
            </a:r>
            <a:r>
              <a:rPr lang="en-US" altLang="zh-CN" sz="1200" dirty="0" err="1"/>
              <a:t>Ss</a:t>
            </a:r>
            <a:r>
              <a:rPr lang="en-US" altLang="zh-CN" sz="1200" dirty="0"/>
              <a:t>   05:18   0:00 /bin/bash</a:t>
            </a:r>
          </a:p>
          <a:p>
            <a:pPr marL="0" indent="0">
              <a:buNone/>
            </a:pPr>
            <a:r>
              <a:rPr lang="en-US" altLang="zh-CN" sz="1200" dirty="0"/>
              <a:t>root      2515  0.0  0.1 108304  1916 </a:t>
            </a:r>
            <a:r>
              <a:rPr lang="en-US" altLang="zh-CN" sz="1200" dirty="0" err="1"/>
              <a:t>pts</a:t>
            </a:r>
            <a:r>
              <a:rPr lang="en-US" altLang="zh-CN" sz="1200" dirty="0"/>
              <a:t>/1    </a:t>
            </a:r>
            <a:r>
              <a:rPr lang="en-US" altLang="zh-CN" sz="1200" dirty="0" err="1"/>
              <a:t>Ss</a:t>
            </a:r>
            <a:r>
              <a:rPr lang="en-US" altLang="zh-CN" sz="1200" dirty="0"/>
              <a:t>   05:20   0:00 -bash</a:t>
            </a:r>
          </a:p>
          <a:p>
            <a:pPr marL="0" indent="0">
              <a:buNone/>
            </a:pPr>
            <a:r>
              <a:rPr lang="en-US" altLang="zh-CN" sz="1200" dirty="0"/>
              <a:t>root     25541  0.0  0.1 108340  1776 </a:t>
            </a:r>
            <a:r>
              <a:rPr lang="en-US" altLang="zh-CN" sz="1200" dirty="0" err="1"/>
              <a:t>pts</a:t>
            </a:r>
            <a:r>
              <a:rPr lang="en-US" altLang="zh-CN" sz="1200" dirty="0"/>
              <a:t>/2    </a:t>
            </a:r>
            <a:r>
              <a:rPr lang="en-US" altLang="zh-CN" sz="1200" dirty="0" err="1"/>
              <a:t>Ss</a:t>
            </a:r>
            <a:r>
              <a:rPr lang="en-US" altLang="zh-CN" sz="1200" dirty="0"/>
              <a:t>+  07:08   0:00 /bin/bash</a:t>
            </a:r>
          </a:p>
          <a:p>
            <a:pPr marL="0" indent="0">
              <a:buNone/>
            </a:pPr>
            <a:r>
              <a:rPr lang="en-US" altLang="zh-CN" sz="1200" dirty="0"/>
              <a:t>tom      25874  0.0  0.1 108340  1772 </a:t>
            </a:r>
            <a:r>
              <a:rPr lang="en-US" altLang="zh-CN" sz="1200" dirty="0" err="1"/>
              <a:t>pts</a:t>
            </a:r>
            <a:r>
              <a:rPr lang="en-US" altLang="zh-CN" sz="1200" dirty="0"/>
              <a:t>/1    S    08:04   0:00 -bash</a:t>
            </a:r>
          </a:p>
          <a:p>
            <a:pPr marL="0" indent="0">
              <a:buNone/>
            </a:pPr>
            <a:r>
              <a:rPr lang="en-US" altLang="zh-CN" sz="1200" dirty="0"/>
              <a:t>tom      25895  0.0  0.0 103252   828 </a:t>
            </a:r>
            <a:r>
              <a:rPr lang="en-US" altLang="zh-CN" sz="1200" dirty="0" err="1"/>
              <a:t>pts</a:t>
            </a:r>
            <a:r>
              <a:rPr lang="en-US" altLang="zh-CN" sz="1200" dirty="0"/>
              <a:t>/1    S+   08:04   0:00 </a:t>
            </a:r>
            <a:r>
              <a:rPr lang="en-US" altLang="zh-CN" sz="1200" dirty="0" err="1"/>
              <a:t>grep</a:t>
            </a:r>
            <a:r>
              <a:rPr lang="en-US" altLang="zh-CN" sz="1200" dirty="0"/>
              <a:t> bash</a:t>
            </a:r>
          </a:p>
          <a:p>
            <a:pPr marL="0" indent="0">
              <a:buNone/>
            </a:pPr>
            <a:r>
              <a:rPr lang="en-US" altLang="zh-CN" sz="1600" dirty="0"/>
              <a:t>[</a:t>
            </a:r>
            <a:r>
              <a:rPr lang="en-US" altLang="zh-CN" sz="1600" dirty="0" err="1"/>
              <a:t>root@localhost</a:t>
            </a:r>
            <a:r>
              <a:rPr lang="en-US" altLang="zh-CN" sz="1600" dirty="0"/>
              <a:t> ~]# service </a:t>
            </a:r>
            <a:r>
              <a:rPr lang="en-US" altLang="zh-CN" sz="1600" dirty="0" err="1"/>
              <a:t>httpd</a:t>
            </a:r>
            <a:r>
              <a:rPr lang="en-US" altLang="zh-CN" sz="1600" dirty="0"/>
              <a:t> start   #</a:t>
            </a:r>
            <a:r>
              <a:rPr lang="zh-CN" altLang="en-US" sz="1600" dirty="0"/>
              <a:t>使用</a:t>
            </a:r>
            <a:r>
              <a:rPr lang="en-US" altLang="zh-CN" sz="1600" dirty="0"/>
              <a:t>root</a:t>
            </a:r>
            <a:r>
              <a:rPr lang="zh-CN" altLang="en-US" sz="1600" dirty="0"/>
              <a:t>身份启动</a:t>
            </a:r>
            <a:r>
              <a:rPr lang="en-US" altLang="zh-CN" sz="1600" dirty="0" err="1"/>
              <a:t>httpd</a:t>
            </a:r>
            <a:r>
              <a:rPr lang="zh-CN" altLang="en-US" sz="1600" dirty="0"/>
              <a:t>服务</a:t>
            </a:r>
            <a:endParaRPr lang="en-US" altLang="zh-CN" sz="1600" dirty="0"/>
          </a:p>
          <a:p>
            <a:pPr marL="0" indent="0">
              <a:buNone/>
            </a:pPr>
            <a:r>
              <a:rPr lang="en-US" altLang="zh-CN" sz="1600" dirty="0"/>
              <a:t>[</a:t>
            </a:r>
            <a:r>
              <a:rPr lang="en-US" altLang="zh-CN" sz="1600" dirty="0" err="1"/>
              <a:t>root@localhost</a:t>
            </a:r>
            <a:r>
              <a:rPr lang="en-US" altLang="zh-CN" sz="1600" dirty="0"/>
              <a:t> ~]# </a:t>
            </a:r>
            <a:r>
              <a:rPr lang="en-US" altLang="zh-CN" sz="1600" dirty="0" err="1"/>
              <a:t>ps</a:t>
            </a:r>
            <a:r>
              <a:rPr lang="en-US" altLang="zh-CN" sz="1600" dirty="0"/>
              <a:t> aux |</a:t>
            </a:r>
            <a:r>
              <a:rPr lang="en-US" altLang="zh-CN" sz="1600" dirty="0" err="1"/>
              <a:t>grep</a:t>
            </a:r>
            <a:r>
              <a:rPr lang="en-US" altLang="zh-CN" sz="1600" dirty="0"/>
              <a:t> </a:t>
            </a:r>
            <a:r>
              <a:rPr lang="en-US" altLang="zh-CN" sz="1600" dirty="0" err="1"/>
              <a:t>httpd</a:t>
            </a:r>
            <a:r>
              <a:rPr lang="en-US" altLang="zh-CN" sz="1600" dirty="0"/>
              <a:t>   #</a:t>
            </a:r>
            <a:r>
              <a:rPr lang="zh-CN" altLang="en-US" sz="1600" dirty="0"/>
              <a:t>查看</a:t>
            </a:r>
            <a:r>
              <a:rPr lang="en-US" altLang="zh-CN" sz="1600" dirty="0" err="1"/>
              <a:t>httpd</a:t>
            </a:r>
            <a:r>
              <a:rPr lang="zh-CN" altLang="en-US" sz="1600" dirty="0"/>
              <a:t>进程</a:t>
            </a:r>
            <a:endParaRPr lang="en-US" altLang="zh-CN" sz="1600" dirty="0"/>
          </a:p>
          <a:p>
            <a:pPr marL="0" indent="0">
              <a:buNone/>
            </a:pPr>
            <a:r>
              <a:rPr lang="en-US" altLang="zh-CN" sz="1400" dirty="0"/>
              <a:t>root      2785  0.0  0.7 184288  3852 ?        </a:t>
            </a:r>
            <a:r>
              <a:rPr lang="en-US" altLang="zh-CN" sz="1400" dirty="0" err="1"/>
              <a:t>Ss</a:t>
            </a:r>
            <a:r>
              <a:rPr lang="en-US" altLang="zh-CN" sz="1400" dirty="0"/>
              <a:t>   07:39   0:00 /</a:t>
            </a:r>
            <a:r>
              <a:rPr lang="en-US" altLang="zh-CN" sz="1400" dirty="0" err="1"/>
              <a:t>usr</a:t>
            </a:r>
            <a:r>
              <a:rPr lang="en-US" altLang="zh-CN" sz="1400" dirty="0"/>
              <a:t>/</a:t>
            </a:r>
            <a:r>
              <a:rPr lang="en-US" altLang="zh-CN" sz="1400" dirty="0" err="1"/>
              <a:t>sbin</a:t>
            </a:r>
            <a:r>
              <a:rPr lang="en-US" altLang="zh-CN" sz="1400" dirty="0"/>
              <a:t>/</a:t>
            </a:r>
            <a:r>
              <a:rPr lang="en-US" altLang="zh-CN" sz="1400" dirty="0" err="1"/>
              <a:t>httpd</a:t>
            </a:r>
            <a:endParaRPr lang="en-US" altLang="zh-CN" sz="1400" dirty="0"/>
          </a:p>
          <a:p>
            <a:pPr marL="0" indent="0">
              <a:buNone/>
            </a:pPr>
            <a:r>
              <a:rPr lang="en-US" altLang="zh-CN" sz="1400" dirty="0"/>
              <a:t>apache    2788?        S    07:39   0:00 /</a:t>
            </a:r>
            <a:r>
              <a:rPr lang="en-US" altLang="zh-CN" sz="1400" dirty="0" err="1"/>
              <a:t>usr</a:t>
            </a:r>
            <a:r>
              <a:rPr lang="en-US" altLang="zh-CN" sz="1400" dirty="0"/>
              <a:t>/</a:t>
            </a:r>
            <a:r>
              <a:rPr lang="en-US" altLang="zh-CN" sz="1400" dirty="0" err="1"/>
              <a:t>sbin</a:t>
            </a:r>
            <a:r>
              <a:rPr lang="en-US" altLang="zh-CN" sz="1400" dirty="0"/>
              <a:t>/</a:t>
            </a:r>
            <a:r>
              <a:rPr lang="en-US" altLang="zh-CN" sz="1400" dirty="0" err="1"/>
              <a:t>httpd</a:t>
            </a:r>
            <a:r>
              <a:rPr lang="en-US" altLang="zh-CN" sz="1400" dirty="0"/>
              <a:t> </a:t>
            </a:r>
          </a:p>
          <a:p>
            <a:pPr marL="0" indent="0">
              <a:buNone/>
            </a:pPr>
            <a:r>
              <a:rPr lang="en-US" altLang="zh-CN" sz="1400" dirty="0"/>
              <a:t>#</a:t>
            </a:r>
            <a:r>
              <a:rPr lang="zh-CN" altLang="en-US" sz="1400" dirty="0"/>
              <a:t>以</a:t>
            </a:r>
            <a:r>
              <a:rPr lang="en-US" altLang="zh-CN" sz="1400" dirty="0"/>
              <a:t>apache</a:t>
            </a:r>
            <a:r>
              <a:rPr lang="zh-CN" altLang="en-US" sz="1400" dirty="0"/>
              <a:t>用户进行管理，达到安全机制，</a:t>
            </a:r>
            <a:r>
              <a:rPr lang="en-US" altLang="zh-CN" sz="1400" dirty="0"/>
              <a:t>root</a:t>
            </a:r>
            <a:r>
              <a:rPr lang="zh-CN" altLang="en-US" sz="1400" dirty="0"/>
              <a:t>身份启动后交给普通用户</a:t>
            </a:r>
            <a:r>
              <a:rPr lang="en-US" altLang="zh-CN" sz="1400" dirty="0"/>
              <a:t>apache</a:t>
            </a:r>
            <a:r>
              <a:rPr lang="zh-CN" altLang="en-US" sz="1400" dirty="0"/>
              <a:t>（</a:t>
            </a:r>
            <a:r>
              <a:rPr lang="en-US" altLang="zh-CN" sz="1400" dirty="0"/>
              <a:t>apache</a:t>
            </a:r>
            <a:r>
              <a:rPr lang="zh-CN" altLang="en-US" sz="1400" dirty="0"/>
              <a:t>用户无登录权限，防止他人恶意入侵后使用用户做一些操作。）</a:t>
            </a:r>
            <a:endParaRPr lang="en-US" altLang="zh-CN" sz="1400" dirty="0"/>
          </a:p>
          <a:p>
            <a:pPr marL="0" indent="0">
              <a:buNone/>
            </a:pPr>
            <a:endParaRPr lang="zh-CN" altLang="en-US" sz="1400" dirty="0"/>
          </a:p>
        </p:txBody>
      </p:sp>
    </p:spTree>
    <p:extLst>
      <p:ext uri="{BB962C8B-B14F-4D97-AF65-F5344CB8AC3E}">
        <p14:creationId xmlns:p14="http://schemas.microsoft.com/office/powerpoint/2010/main" val="23770382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命令模式快捷键</a:t>
            </a:r>
          </a:p>
        </p:txBody>
      </p:sp>
      <p:sp>
        <p:nvSpPr>
          <p:cNvPr id="3" name="内容占位符 2"/>
          <p:cNvSpPr>
            <a:spLocks noGrp="1"/>
          </p:cNvSpPr>
          <p:nvPr>
            <p:ph sz="quarter" idx="10"/>
          </p:nvPr>
        </p:nvSpPr>
        <p:spPr>
          <a:xfrm>
            <a:off x="467545" y="1052736"/>
            <a:ext cx="8064896" cy="5743111"/>
          </a:xfrm>
        </p:spPr>
        <p:txBody>
          <a:bodyPr/>
          <a:lstStyle/>
          <a:p>
            <a:r>
              <a:rPr lang="en-US" altLang="zh-CN" sz="2000" dirty="0"/>
              <a:t>:w [filename]</a:t>
            </a:r>
            <a:r>
              <a:rPr lang="zh-CN" altLang="en-US" sz="2000" dirty="0"/>
              <a:t>另存为</a:t>
            </a:r>
            <a:r>
              <a:rPr lang="en-US" altLang="zh-CN" sz="2000" dirty="0"/>
              <a:t>filename</a:t>
            </a:r>
          </a:p>
          <a:p>
            <a:r>
              <a:rPr lang="en-US" altLang="zh-CN" sz="2000" dirty="0"/>
              <a:t>:r [filename] </a:t>
            </a:r>
            <a:r>
              <a:rPr lang="zh-CN" altLang="en-US" sz="2000" dirty="0"/>
              <a:t>读取</a:t>
            </a:r>
            <a:r>
              <a:rPr lang="en-US" altLang="zh-CN" sz="2000" dirty="0"/>
              <a:t>filename</a:t>
            </a:r>
            <a:r>
              <a:rPr lang="zh-CN" altLang="en-US" sz="2000" dirty="0"/>
              <a:t>指定文件中的内容到光标所在的行。</a:t>
            </a:r>
            <a:endParaRPr lang="en-US" altLang="zh-CN" sz="2000" dirty="0"/>
          </a:p>
          <a:p>
            <a:r>
              <a:rPr lang="en-US" altLang="zh-CN" sz="2000" dirty="0"/>
              <a:t>:n1,n2 w [filename] </a:t>
            </a:r>
            <a:r>
              <a:rPr lang="zh-CN" altLang="en-US" sz="2000" dirty="0"/>
              <a:t>将</a:t>
            </a:r>
            <a:r>
              <a:rPr lang="en-US" altLang="zh-CN" sz="2000" dirty="0"/>
              <a:t>n1</a:t>
            </a:r>
            <a:r>
              <a:rPr lang="zh-CN" altLang="en-US" sz="2000" dirty="0"/>
              <a:t>到</a:t>
            </a:r>
            <a:r>
              <a:rPr lang="en-US" altLang="zh-CN" sz="2000" dirty="0"/>
              <a:t>n2</a:t>
            </a:r>
            <a:r>
              <a:rPr lang="zh-CN" altLang="en-US" sz="2000" dirty="0"/>
              <a:t>行另存为</a:t>
            </a:r>
            <a:r>
              <a:rPr lang="en-US" altLang="zh-CN" sz="2000" dirty="0"/>
              <a:t>filename</a:t>
            </a:r>
          </a:p>
          <a:p>
            <a:r>
              <a:rPr lang="en-US" altLang="zh-CN" sz="2000" dirty="0"/>
              <a:t>:! command </a:t>
            </a:r>
            <a:r>
              <a:rPr lang="zh-CN" altLang="en-US" sz="2000" dirty="0"/>
              <a:t>临时切换到命令行模式下执行</a:t>
            </a:r>
            <a:r>
              <a:rPr lang="en-US" altLang="zh-CN" sz="2000" dirty="0"/>
              <a:t>command</a:t>
            </a:r>
            <a:r>
              <a:rPr lang="zh-CN" altLang="en-US" sz="2000" dirty="0"/>
              <a:t>命令。 </a:t>
            </a:r>
            <a:endParaRPr lang="en-US" altLang="zh-CN" sz="2000" dirty="0"/>
          </a:p>
          <a:p>
            <a:pPr marL="0" indent="0">
              <a:buNone/>
            </a:pPr>
            <a:r>
              <a:rPr lang="en-US" altLang="zh-CN" sz="2000" dirty="0"/>
              <a:t>     </a:t>
            </a:r>
            <a:r>
              <a:rPr lang="zh-CN" altLang="en-US" sz="2000" dirty="0"/>
              <a:t>例如 “</a:t>
            </a:r>
            <a:r>
              <a:rPr lang="en-US" altLang="zh-CN" sz="2000" dirty="0"/>
              <a:t>:!find / -name Helllo.java</a:t>
            </a:r>
            <a:r>
              <a:rPr lang="zh-CN" altLang="en-US" sz="2000" dirty="0"/>
              <a:t>”即可在</a:t>
            </a:r>
            <a:r>
              <a:rPr lang="en-US" altLang="zh-CN" sz="2000" dirty="0"/>
              <a:t>vim</a:t>
            </a:r>
            <a:r>
              <a:rPr lang="zh-CN" altLang="en-US" sz="2000" dirty="0"/>
              <a:t>当中查看</a:t>
            </a:r>
            <a:r>
              <a:rPr lang="en-US" altLang="zh-CN" sz="2000" dirty="0"/>
              <a:t>/home</a:t>
            </a:r>
            <a:r>
              <a:rPr lang="zh-CN" altLang="en-US" sz="2000" dirty="0"/>
              <a:t>下面以</a:t>
            </a:r>
            <a:r>
              <a:rPr lang="en-US" altLang="zh-CN" sz="2000" dirty="0" err="1"/>
              <a:t>ls</a:t>
            </a:r>
            <a:r>
              <a:rPr lang="zh-CN" altLang="en-US" sz="2000" dirty="0"/>
              <a:t>输出的文件信息。</a:t>
            </a:r>
            <a:endParaRPr lang="en-US" altLang="zh-CN" sz="2000" dirty="0"/>
          </a:p>
          <a:p>
            <a:pPr lvl="0"/>
            <a:r>
              <a:rPr lang="en-US" altLang="zh-CN" sz="2000" dirty="0">
                <a:solidFill>
                  <a:prstClr val="white"/>
                </a:solidFill>
              </a:rPr>
              <a:t>:</a:t>
            </a:r>
            <a:r>
              <a:rPr lang="en-US" altLang="zh-CN" sz="2000" dirty="0" err="1">
                <a:solidFill>
                  <a:prstClr val="white"/>
                </a:solidFill>
              </a:rPr>
              <a:t>wq</a:t>
            </a:r>
            <a:r>
              <a:rPr lang="en-US" altLang="zh-CN" sz="2000" dirty="0">
                <a:solidFill>
                  <a:prstClr val="white"/>
                </a:solidFill>
              </a:rPr>
              <a:t>  </a:t>
            </a:r>
            <a:r>
              <a:rPr lang="zh-CN" altLang="en-US" sz="2000" dirty="0">
                <a:solidFill>
                  <a:prstClr val="white"/>
                </a:solidFill>
              </a:rPr>
              <a:t>保存后离开</a:t>
            </a:r>
            <a:endParaRPr lang="en-US" altLang="zh-CN" sz="2000" dirty="0">
              <a:solidFill>
                <a:prstClr val="white"/>
              </a:solidFill>
            </a:endParaRPr>
          </a:p>
          <a:p>
            <a:pPr lvl="0"/>
            <a:r>
              <a:rPr lang="en-US" altLang="zh-CN" sz="2000" dirty="0">
                <a:solidFill>
                  <a:prstClr val="white"/>
                </a:solidFill>
              </a:rPr>
              <a:t>:q  </a:t>
            </a:r>
            <a:r>
              <a:rPr lang="zh-CN" altLang="en-US" sz="2000" dirty="0">
                <a:solidFill>
                  <a:prstClr val="white"/>
                </a:solidFill>
              </a:rPr>
              <a:t>不保存离开</a:t>
            </a:r>
            <a:r>
              <a:rPr lang="en-US" altLang="zh-CN" sz="2000" dirty="0">
                <a:solidFill>
                  <a:prstClr val="white"/>
                </a:solidFill>
              </a:rPr>
              <a:t>(</a:t>
            </a:r>
            <a:r>
              <a:rPr lang="zh-CN" altLang="en-US" sz="2000" dirty="0">
                <a:solidFill>
                  <a:prstClr val="white"/>
                </a:solidFill>
              </a:rPr>
              <a:t>未改可以离开，如果修改了需要</a:t>
            </a:r>
            <a:r>
              <a:rPr lang="en-US" altLang="zh-CN" sz="2000" dirty="0">
                <a:solidFill>
                  <a:prstClr val="white"/>
                </a:solidFill>
              </a:rPr>
              <a:t>q!</a:t>
            </a:r>
            <a:r>
              <a:rPr lang="zh-CN" altLang="en-US" sz="2000" dirty="0">
                <a:solidFill>
                  <a:prstClr val="white"/>
                </a:solidFill>
              </a:rPr>
              <a:t>强制离开</a:t>
            </a:r>
            <a:r>
              <a:rPr lang="en-US" altLang="zh-CN" sz="2000" dirty="0">
                <a:solidFill>
                  <a:prstClr val="white"/>
                </a:solidFill>
              </a:rPr>
              <a:t>)</a:t>
            </a:r>
          </a:p>
          <a:p>
            <a:pPr lvl="0"/>
            <a:r>
              <a:rPr lang="en-US" altLang="zh-CN" sz="2000" dirty="0">
                <a:solidFill>
                  <a:prstClr val="white"/>
                </a:solidFill>
              </a:rPr>
              <a:t>:q!  </a:t>
            </a:r>
            <a:r>
              <a:rPr lang="zh-CN" altLang="en-US" sz="2000" dirty="0">
                <a:solidFill>
                  <a:prstClr val="white"/>
                </a:solidFill>
              </a:rPr>
              <a:t>不保存离开</a:t>
            </a:r>
            <a:endParaRPr lang="en-US" altLang="zh-CN" sz="2000" dirty="0">
              <a:solidFill>
                <a:prstClr val="white"/>
              </a:solidFill>
            </a:endParaRPr>
          </a:p>
          <a:p>
            <a:pPr lvl="0"/>
            <a:r>
              <a:rPr lang="en-US" altLang="zh-CN" sz="2000">
                <a:solidFill>
                  <a:prstClr val="white"/>
                </a:solidFill>
              </a:rPr>
              <a:t>:set nu </a:t>
            </a:r>
            <a:r>
              <a:rPr lang="zh-CN" altLang="en-US" sz="2000">
                <a:solidFill>
                  <a:prstClr val="white"/>
                </a:solidFill>
              </a:rPr>
              <a:t>显示行号 </a:t>
            </a:r>
            <a:r>
              <a:rPr lang="en-US" altLang="zh-CN" sz="2000" dirty="0">
                <a:solidFill>
                  <a:prstClr val="white"/>
                </a:solidFill>
              </a:rPr>
              <a:t>	</a:t>
            </a:r>
            <a:r>
              <a:rPr lang="zh-CN" altLang="en-US" sz="2000" dirty="0">
                <a:solidFill>
                  <a:prstClr val="white"/>
                </a:solidFill>
              </a:rPr>
              <a:t>（</a:t>
            </a:r>
            <a:r>
              <a:rPr lang="en-US" altLang="zh-CN" sz="2000" dirty="0">
                <a:solidFill>
                  <a:prstClr val="white"/>
                </a:solidFill>
              </a:rPr>
              <a:t>number</a:t>
            </a:r>
            <a:r>
              <a:rPr lang="zh-CN" altLang="en-US" sz="2000" dirty="0">
                <a:solidFill>
                  <a:prstClr val="white"/>
                </a:solidFill>
              </a:rPr>
              <a:t>）</a:t>
            </a:r>
            <a:endParaRPr lang="en-US" altLang="zh-CN" sz="2000" dirty="0">
              <a:solidFill>
                <a:prstClr val="white"/>
              </a:solidFill>
            </a:endParaRPr>
          </a:p>
          <a:p>
            <a:pPr lvl="0"/>
            <a:r>
              <a:rPr lang="en-US" altLang="zh-CN" sz="2000" dirty="0">
                <a:solidFill>
                  <a:prstClr val="white"/>
                </a:solidFill>
              </a:rPr>
              <a:t>:set </a:t>
            </a:r>
            <a:r>
              <a:rPr lang="en-US" altLang="zh-CN" sz="2000" err="1">
                <a:solidFill>
                  <a:prstClr val="white"/>
                </a:solidFill>
              </a:rPr>
              <a:t>nonu</a:t>
            </a:r>
            <a:r>
              <a:rPr lang="en-US" altLang="zh-CN" sz="2000">
                <a:solidFill>
                  <a:prstClr val="white"/>
                </a:solidFill>
              </a:rPr>
              <a:t> </a:t>
            </a:r>
            <a:r>
              <a:rPr lang="zh-CN" altLang="en-US" sz="2000">
                <a:solidFill>
                  <a:prstClr val="white"/>
                </a:solidFill>
              </a:rPr>
              <a:t>取消显示</a:t>
            </a:r>
            <a:r>
              <a:rPr lang="zh-CN" altLang="en-US" sz="2000" dirty="0">
                <a:solidFill>
                  <a:prstClr val="white"/>
                </a:solidFill>
              </a:rPr>
              <a:t>行号</a:t>
            </a:r>
            <a:r>
              <a:rPr lang="en-US" altLang="zh-CN" sz="2000" dirty="0">
                <a:solidFill>
                  <a:prstClr val="white"/>
                </a:solidFill>
              </a:rPr>
              <a:t>	</a:t>
            </a:r>
            <a:r>
              <a:rPr lang="zh-CN" altLang="en-US" sz="2000" dirty="0">
                <a:solidFill>
                  <a:prstClr val="white"/>
                </a:solidFill>
              </a:rPr>
              <a:t>（</a:t>
            </a:r>
            <a:r>
              <a:rPr lang="en-US" altLang="zh-CN" sz="2000" dirty="0" err="1">
                <a:solidFill>
                  <a:prstClr val="white"/>
                </a:solidFill>
              </a:rPr>
              <a:t>noNumber</a:t>
            </a:r>
            <a:r>
              <a:rPr lang="zh-CN" altLang="en-US" sz="2000" dirty="0">
                <a:solidFill>
                  <a:prstClr val="white"/>
                </a:solidFill>
              </a:rPr>
              <a:t>）</a:t>
            </a:r>
            <a:endParaRPr lang="en-US" altLang="zh-CN" sz="2000" dirty="0">
              <a:solidFill>
                <a:prstClr val="white"/>
              </a:solidFill>
            </a:endParaRPr>
          </a:p>
          <a:p>
            <a:pPr marL="0" indent="0">
              <a:buNone/>
            </a:pPr>
            <a:endParaRPr lang="zh-CN" altLang="en-US" b="1" dirty="0"/>
          </a:p>
          <a:p>
            <a:endParaRPr lang="zh-CN" altLang="en-US" dirty="0"/>
          </a:p>
        </p:txBody>
      </p:sp>
    </p:spTree>
    <p:extLst>
      <p:ext uri="{BB962C8B-B14F-4D97-AF65-F5344CB8AC3E}">
        <p14:creationId xmlns:p14="http://schemas.microsoft.com/office/powerpoint/2010/main" val="4431436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99592" y="2060848"/>
            <a:ext cx="6786610" cy="1047757"/>
          </a:xfrm>
        </p:spPr>
        <p:txBody>
          <a:bodyPr/>
          <a:lstStyle/>
          <a:p>
            <a:pPr algn="ctr"/>
            <a:r>
              <a:rPr lang="zh-CN" altLang="en-US" dirty="0"/>
              <a:t>总结和答疑</a:t>
            </a:r>
          </a:p>
        </p:txBody>
      </p:sp>
    </p:spTree>
    <p:extLst>
      <p:ext uri="{BB962C8B-B14F-4D97-AF65-F5344CB8AC3E}">
        <p14:creationId xmlns:p14="http://schemas.microsoft.com/office/powerpoint/2010/main" val="2805971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第一节、进程概述</a:t>
            </a:r>
          </a:p>
        </p:txBody>
      </p:sp>
      <p:sp>
        <p:nvSpPr>
          <p:cNvPr id="3" name="内容占位符 2"/>
          <p:cNvSpPr>
            <a:spLocks noGrp="1"/>
          </p:cNvSpPr>
          <p:nvPr>
            <p:ph sz="quarter" idx="10"/>
          </p:nvPr>
        </p:nvSpPr>
        <p:spPr>
          <a:xfrm>
            <a:off x="467545" y="1052736"/>
            <a:ext cx="8064896" cy="2172903"/>
          </a:xfrm>
        </p:spPr>
        <p:txBody>
          <a:bodyPr/>
          <a:lstStyle/>
          <a:p>
            <a:pPr>
              <a:buFont typeface="Wingdings" panose="05000000000000000000" pitchFamily="2" charset="2"/>
              <a:buChar char="l"/>
            </a:pPr>
            <a:r>
              <a:rPr lang="zh-CN" altLang="en-US" dirty="0"/>
              <a:t>不同用户执行相同程序，注意其权限的不同。</a:t>
            </a:r>
            <a:endParaRPr lang="en-US" altLang="zh-CN" dirty="0"/>
          </a:p>
          <a:p>
            <a:pPr marL="0" indent="0">
              <a:buNone/>
            </a:pPr>
            <a:r>
              <a:rPr lang="zh-CN" altLang="en-US" dirty="0"/>
              <a:t> </a:t>
            </a:r>
            <a:r>
              <a:rPr lang="en-US" altLang="zh-CN" dirty="0"/>
              <a:t> </a:t>
            </a:r>
            <a:r>
              <a:rPr lang="en-US" altLang="zh-CN" sz="1600" dirty="0"/>
              <a:t>[</a:t>
            </a:r>
            <a:r>
              <a:rPr lang="en-US" altLang="zh-CN" sz="1600" dirty="0" err="1"/>
              <a:t>tom@localhost</a:t>
            </a:r>
            <a:r>
              <a:rPr lang="en-US" altLang="zh-CN" sz="1600" dirty="0"/>
              <a:t> ~]$ </a:t>
            </a:r>
            <a:r>
              <a:rPr lang="en-US" altLang="zh-CN" sz="1600" dirty="0" err="1"/>
              <a:t>ps</a:t>
            </a:r>
            <a:r>
              <a:rPr lang="en-US" altLang="zh-CN" sz="1600" dirty="0"/>
              <a:t> au |</a:t>
            </a:r>
            <a:r>
              <a:rPr lang="en-US" altLang="zh-CN" sz="1600" dirty="0" err="1"/>
              <a:t>grep</a:t>
            </a:r>
            <a:r>
              <a:rPr lang="en-US" altLang="zh-CN" sz="1600" dirty="0"/>
              <a:t> vim</a:t>
            </a:r>
          </a:p>
          <a:p>
            <a:pPr marL="400050" lvl="1" indent="0">
              <a:buNone/>
            </a:pPr>
            <a:r>
              <a:rPr lang="en-US" altLang="zh-CN" sz="1400" dirty="0"/>
              <a:t>tom      26012  0.0  0.3 143572  3256 </a:t>
            </a:r>
            <a:r>
              <a:rPr lang="en-US" altLang="zh-CN" sz="1400" dirty="0" err="1"/>
              <a:t>pts</a:t>
            </a:r>
            <a:r>
              <a:rPr lang="en-US" altLang="zh-CN" sz="1400" dirty="0"/>
              <a:t>/2    S+   08:22   0:00 vim test</a:t>
            </a:r>
          </a:p>
          <a:p>
            <a:pPr marL="400050" lvl="1" indent="0">
              <a:buNone/>
            </a:pPr>
            <a:r>
              <a:rPr lang="en-US" altLang="zh-CN" sz="1400" dirty="0"/>
              <a:t>root     26013  0.0  0.3 143576  3268 </a:t>
            </a:r>
            <a:r>
              <a:rPr lang="en-US" altLang="zh-CN" sz="1400" dirty="0" err="1"/>
              <a:t>pts</a:t>
            </a:r>
            <a:r>
              <a:rPr lang="en-US" altLang="zh-CN" sz="1400" dirty="0"/>
              <a:t>/0    S+   08:22   0:00 vim </a:t>
            </a:r>
            <a:r>
              <a:rPr lang="en-US" altLang="zh-CN" sz="1400" dirty="0" err="1"/>
              <a:t>abc</a:t>
            </a:r>
            <a:endParaRPr lang="zh-CN" altLang="en-US" sz="1400" dirty="0"/>
          </a:p>
          <a:p>
            <a:endParaRPr lang="zh-CN" altLang="en-US" dirty="0"/>
          </a:p>
        </p:txBody>
      </p:sp>
    </p:spTree>
    <p:extLst>
      <p:ext uri="{BB962C8B-B14F-4D97-AF65-F5344CB8AC3E}">
        <p14:creationId xmlns:p14="http://schemas.microsoft.com/office/powerpoint/2010/main" val="3058256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第二节、如何查看进程</a:t>
            </a:r>
          </a:p>
        </p:txBody>
      </p:sp>
    </p:spTree>
    <p:extLst>
      <p:ext uri="{BB962C8B-B14F-4D97-AF65-F5344CB8AC3E}">
        <p14:creationId xmlns:p14="http://schemas.microsoft.com/office/powerpoint/2010/main" val="30554058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8FA2E"/>
        </a:solidFill>
        <a:ln w="19050">
          <a:noFill/>
        </a:ln>
      </a:spPr>
      <a:bodyPr rtlCol="0" anchor="ctr"/>
      <a:lstStyle>
        <a:defPPr algn="ctr">
          <a:defRPr sz="1400" b="1" dirty="0" smtClean="0">
            <a:solidFill>
              <a:schemeClr val="tx1"/>
            </a:solidFill>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31198</TotalTime>
  <Words>6786</Words>
  <Application>Microsoft Office PowerPoint</Application>
  <PresentationFormat>全屏显示(4:3)</PresentationFormat>
  <Paragraphs>685</Paragraphs>
  <Slides>71</Slides>
  <Notes>18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71</vt:i4>
      </vt:variant>
    </vt:vector>
  </HeadingPairs>
  <TitlesOfParts>
    <vt:vector size="77" baseType="lpstr">
      <vt:lpstr>宋体</vt:lpstr>
      <vt:lpstr>微软雅黑</vt:lpstr>
      <vt:lpstr>Arial</vt:lpstr>
      <vt:lpstr>Calibri</vt:lpstr>
      <vt:lpstr>Wingdings</vt:lpstr>
      <vt:lpstr>Office 主题</vt:lpstr>
      <vt:lpstr>进程和Vim</vt:lpstr>
      <vt:lpstr>PowerPoint 演示文稿</vt:lpstr>
      <vt:lpstr>第一节、进程概述</vt:lpstr>
      <vt:lpstr>第一节、进程概述</vt:lpstr>
      <vt:lpstr>第一节、进程概述</vt:lpstr>
      <vt:lpstr>第一节、进程概述</vt:lpstr>
      <vt:lpstr>第一节、进程概述</vt:lpstr>
      <vt:lpstr>第一节、进程概述</vt:lpstr>
      <vt:lpstr>第二节、如何查看进程</vt:lpstr>
      <vt:lpstr>第二节、如何查看进程</vt:lpstr>
      <vt:lpstr>第二节、如何查看进程</vt:lpstr>
      <vt:lpstr>第二节、如何查看进程</vt:lpstr>
      <vt:lpstr>第二节、如何查看进程</vt:lpstr>
      <vt:lpstr>第二节、如何查看进程</vt:lpstr>
      <vt:lpstr>第二节、如何查看进程</vt:lpstr>
      <vt:lpstr>第二节、如何查看进程</vt:lpstr>
      <vt:lpstr>第二节、如何查看进程</vt:lpstr>
      <vt:lpstr>第二节、如何查看进程</vt:lpstr>
      <vt:lpstr>第二节、如何查看进程</vt:lpstr>
      <vt:lpstr>第二节、如何查看进程</vt:lpstr>
      <vt:lpstr>第二节、如何查看进程</vt:lpstr>
      <vt:lpstr>第二节、如何查看进程</vt:lpstr>
      <vt:lpstr>第三节、进程管理 </vt:lpstr>
      <vt:lpstr>第三节、进程管理 </vt:lpstr>
      <vt:lpstr>第三节、进程管理 </vt:lpstr>
      <vt:lpstr>第三节、进程管理 </vt:lpstr>
      <vt:lpstr>第三节、进程管理 </vt:lpstr>
      <vt:lpstr>第四节、系统资源监控</vt:lpstr>
      <vt:lpstr>第四节、系统资源监控</vt:lpstr>
      <vt:lpstr>第四节、系统资源监控</vt:lpstr>
      <vt:lpstr>第四节、系统资源监控</vt:lpstr>
      <vt:lpstr>第四节、系统资源监控</vt:lpstr>
      <vt:lpstr>第四节、系统资源监控</vt:lpstr>
      <vt:lpstr>第四节、系统资源监控</vt:lpstr>
      <vt:lpstr>第四节、系统资源监控</vt:lpstr>
      <vt:lpstr>第四节、系统资源监控</vt:lpstr>
      <vt:lpstr>第四节、系统资源监控</vt:lpstr>
      <vt:lpstr>第四节、系统资源监控</vt:lpstr>
      <vt:lpstr>第四节、系统资源监控</vt:lpstr>
      <vt:lpstr>第四节、系统资源监控</vt:lpstr>
      <vt:lpstr>第四节、系统资源监控</vt:lpstr>
      <vt:lpstr>第四节、系统资源监控</vt:lpstr>
      <vt:lpstr>第五节、任务管理</vt:lpstr>
      <vt:lpstr>第五节、任务管理</vt:lpstr>
      <vt:lpstr>思考题</vt:lpstr>
      <vt:lpstr>第五节、任务管理</vt:lpstr>
      <vt:lpstr>第五节、任务管理</vt:lpstr>
      <vt:lpstr>第五节、任务管理</vt:lpstr>
      <vt:lpstr>第五节、任务管理</vt:lpstr>
      <vt:lpstr>第五节、任务管理</vt:lpstr>
      <vt:lpstr>第五节、任务管理</vt:lpstr>
      <vt:lpstr>第五节、任务管理</vt:lpstr>
      <vt:lpstr>第五节、任务管理</vt:lpstr>
      <vt:lpstr>第五节、任务管理</vt:lpstr>
      <vt:lpstr>第五节、任务管理</vt:lpstr>
      <vt:lpstr>PowerPoint 演示文稿</vt:lpstr>
      <vt:lpstr>一、Vim命令</vt:lpstr>
      <vt:lpstr>一、vim命令介绍</vt:lpstr>
      <vt:lpstr>一、Vim命令</vt:lpstr>
      <vt:lpstr>一、Vim的三种模式</vt:lpstr>
      <vt:lpstr>一Vim的三种模式</vt:lpstr>
      <vt:lpstr>模式练习</vt:lpstr>
      <vt:lpstr>模式练习</vt:lpstr>
      <vt:lpstr>一般模式快捷键（移动光标）</vt:lpstr>
      <vt:lpstr>一般模式快捷键</vt:lpstr>
      <vt:lpstr>一般模式快捷键（替换） </vt:lpstr>
      <vt:lpstr>一般模式快捷键(删除)</vt:lpstr>
      <vt:lpstr>一般模式快捷键</vt:lpstr>
      <vt:lpstr>编辑模式快捷键</vt:lpstr>
      <vt:lpstr>命令模式快捷键</vt:lpstr>
      <vt:lpstr>总结和答疑</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Servlet01</dc:title>
  <dc:creator>孟祥冰</dc:creator>
  <cp:lastModifiedBy>祥冰 孟</cp:lastModifiedBy>
  <cp:revision>2728</cp:revision>
  <dcterms:modified xsi:type="dcterms:W3CDTF">2018-05-13T08:36:44Z</dcterms:modified>
</cp:coreProperties>
</file>