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2"/>
  </p:notesMasterIdLst>
  <p:handoutMasterIdLst>
    <p:handoutMasterId r:id="rId83"/>
  </p:handoutMasterIdLst>
  <p:sldIdLst>
    <p:sldId id="256" r:id="rId2"/>
    <p:sldId id="412" r:id="rId3"/>
    <p:sldId id="266" r:id="rId4"/>
    <p:sldId id="899" r:id="rId5"/>
    <p:sldId id="903" r:id="rId6"/>
    <p:sldId id="904" r:id="rId7"/>
    <p:sldId id="905" r:id="rId8"/>
    <p:sldId id="975" r:id="rId9"/>
    <p:sldId id="910" r:id="rId10"/>
    <p:sldId id="906" r:id="rId11"/>
    <p:sldId id="907" r:id="rId12"/>
    <p:sldId id="908" r:id="rId13"/>
    <p:sldId id="911" r:id="rId14"/>
    <p:sldId id="909" r:id="rId15"/>
    <p:sldId id="912" r:id="rId16"/>
    <p:sldId id="913" r:id="rId17"/>
    <p:sldId id="976" r:id="rId18"/>
    <p:sldId id="923" r:id="rId19"/>
    <p:sldId id="924" r:id="rId20"/>
    <p:sldId id="922" r:id="rId21"/>
    <p:sldId id="926" r:id="rId22"/>
    <p:sldId id="927" r:id="rId23"/>
    <p:sldId id="928" r:id="rId24"/>
    <p:sldId id="929" r:id="rId25"/>
    <p:sldId id="930" r:id="rId26"/>
    <p:sldId id="934" r:id="rId27"/>
    <p:sldId id="943" r:id="rId28"/>
    <p:sldId id="944" r:id="rId29"/>
    <p:sldId id="931" r:id="rId30"/>
    <p:sldId id="932" r:id="rId31"/>
    <p:sldId id="933" r:id="rId32"/>
    <p:sldId id="936" r:id="rId33"/>
    <p:sldId id="945" r:id="rId34"/>
    <p:sldId id="946" r:id="rId35"/>
    <p:sldId id="947" r:id="rId36"/>
    <p:sldId id="948" r:id="rId37"/>
    <p:sldId id="949" r:id="rId38"/>
    <p:sldId id="935" r:id="rId39"/>
    <p:sldId id="937" r:id="rId40"/>
    <p:sldId id="938" r:id="rId41"/>
    <p:sldId id="1001" r:id="rId42"/>
    <p:sldId id="950" r:id="rId43"/>
    <p:sldId id="942" r:id="rId44"/>
    <p:sldId id="951" r:id="rId45"/>
    <p:sldId id="952" r:id="rId46"/>
    <p:sldId id="953" r:id="rId47"/>
    <p:sldId id="961" r:id="rId48"/>
    <p:sldId id="965" r:id="rId49"/>
    <p:sldId id="966" r:id="rId50"/>
    <p:sldId id="967" r:id="rId51"/>
    <p:sldId id="968" r:id="rId52"/>
    <p:sldId id="969" r:id="rId53"/>
    <p:sldId id="970" r:id="rId54"/>
    <p:sldId id="971" r:id="rId55"/>
    <p:sldId id="973" r:id="rId56"/>
    <p:sldId id="977" r:id="rId57"/>
    <p:sldId id="978" r:id="rId58"/>
    <p:sldId id="979" r:id="rId59"/>
    <p:sldId id="980" r:id="rId60"/>
    <p:sldId id="981" r:id="rId61"/>
    <p:sldId id="982" r:id="rId62"/>
    <p:sldId id="983" r:id="rId63"/>
    <p:sldId id="984" r:id="rId64"/>
    <p:sldId id="985" r:id="rId65"/>
    <p:sldId id="986" r:id="rId66"/>
    <p:sldId id="987" r:id="rId67"/>
    <p:sldId id="988" r:id="rId68"/>
    <p:sldId id="989" r:id="rId69"/>
    <p:sldId id="990" r:id="rId70"/>
    <p:sldId id="991" r:id="rId71"/>
    <p:sldId id="992" r:id="rId72"/>
    <p:sldId id="993" r:id="rId73"/>
    <p:sldId id="994" r:id="rId74"/>
    <p:sldId id="995" r:id="rId75"/>
    <p:sldId id="996" r:id="rId76"/>
    <p:sldId id="997" r:id="rId77"/>
    <p:sldId id="998" r:id="rId78"/>
    <p:sldId id="999" r:id="rId79"/>
    <p:sldId id="1000" r:id="rId80"/>
    <p:sldId id="898"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171"/>
    <a:srgbClr val="DAE6C3"/>
    <a:srgbClr val="231F20"/>
    <a:srgbClr val="F0F0F0"/>
    <a:srgbClr val="FF8080"/>
    <a:srgbClr val="FE801C"/>
    <a:srgbClr val="A90000"/>
    <a:srgbClr val="96F977"/>
    <a:srgbClr val="F2F2F2"/>
    <a:srgbClr val="55F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6" autoAdjust="0"/>
    <p:restoredTop sz="91325" autoAdjust="0"/>
  </p:normalViewPr>
  <p:slideViewPr>
    <p:cSldViewPr>
      <p:cViewPr>
        <p:scale>
          <a:sx n="75" d="100"/>
          <a:sy n="75" d="100"/>
        </p:scale>
        <p:origin x="582" y="126"/>
      </p:cViewPr>
      <p:guideLst>
        <p:guide orient="horz" pos="2160"/>
        <p:guide pos="2880"/>
      </p:guideLst>
    </p:cSldViewPr>
  </p:slideViewPr>
  <p:outlineViewPr>
    <p:cViewPr>
      <p:scale>
        <a:sx n="33" d="100"/>
        <a:sy n="33" d="100"/>
      </p:scale>
      <p:origin x="0" y="-12438"/>
    </p:cViewPr>
  </p:outlin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a:t>
            </a:fld>
            <a:endParaRPr lang="zh-CN" altLang="en-US"/>
          </a:p>
        </p:txBody>
      </p:sp>
    </p:spTree>
    <p:extLst>
      <p:ext uri="{BB962C8B-B14F-4D97-AF65-F5344CB8AC3E}">
        <p14:creationId xmlns:p14="http://schemas.microsoft.com/office/powerpoint/2010/main" val="286514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而在我们</a:t>
            </a:r>
            <a:r>
              <a:rPr lang="en-US" altLang="zh-CN" sz="1200" kern="1200" err="1">
                <a:solidFill>
                  <a:schemeClr val="tx1"/>
                </a:solidFill>
                <a:effectLst/>
                <a:latin typeface="+mn-lt"/>
                <a:ea typeface="+mn-ea"/>
                <a:cs typeface="+mn-cs"/>
              </a:rPr>
              <a:t>linux</a:t>
            </a:r>
            <a:r>
              <a:rPr lang="zh-CN" altLang="zh-CN" sz="1200" kern="1200">
                <a:solidFill>
                  <a:schemeClr val="tx1"/>
                </a:solidFill>
                <a:effectLst/>
                <a:latin typeface="+mn-lt"/>
                <a:ea typeface="+mn-ea"/>
                <a:cs typeface="+mn-cs"/>
              </a:rPr>
              <a:t>中</a:t>
            </a:r>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有多个版本的</a:t>
            </a:r>
            <a:r>
              <a:rPr lang="en-US" altLang="zh-CN" sz="1200" kern="1200">
                <a:solidFill>
                  <a:schemeClr val="tx1"/>
                </a:solidFill>
                <a:effectLst/>
                <a:latin typeface="+mn-lt"/>
                <a:ea typeface="+mn-ea"/>
                <a:cs typeface="+mn-cs"/>
              </a:rPr>
              <a:t>shell,</a:t>
            </a:r>
            <a:r>
              <a:rPr lang="zh-CN" altLang="zh-CN" sz="1200" kern="1200">
                <a:solidFill>
                  <a:schemeClr val="tx1"/>
                </a:solidFill>
                <a:effectLst/>
                <a:latin typeface="+mn-lt"/>
                <a:ea typeface="+mn-ea"/>
                <a:cs typeface="+mn-cs"/>
              </a:rPr>
              <a:t>例如常常听到的</a:t>
            </a:r>
            <a:r>
              <a:rPr lang="en-US" altLang="zh-CN" sz="1200" kern="1200">
                <a:solidFill>
                  <a:schemeClr val="tx1"/>
                </a:solidFill>
                <a:effectLst/>
                <a:latin typeface="+mn-lt"/>
                <a:ea typeface="+mn-ea"/>
                <a:cs typeface="+mn-cs"/>
              </a:rPr>
              <a:t>Bourne Shell(</a:t>
            </a:r>
            <a:r>
              <a:rPr lang="en-US" altLang="zh-CN" sz="1200" kern="1200" err="1">
                <a:solidFill>
                  <a:schemeClr val="tx1"/>
                </a:solidFill>
                <a:effectLst/>
                <a:latin typeface="+mn-lt"/>
                <a:ea typeface="+mn-ea"/>
                <a:cs typeface="+mn-cs"/>
              </a:rPr>
              <a:t>sh</a:t>
            </a:r>
            <a:r>
              <a:rPr lang="en-US" altLang="zh-CN" sz="1200" kern="1200">
                <a:solidFill>
                  <a:schemeClr val="tx1"/>
                </a:solidFill>
                <a:effectLst/>
                <a:latin typeface="+mn-lt"/>
                <a:ea typeface="+mn-ea"/>
                <a:cs typeface="+mn-cs"/>
              </a:rPr>
              <a:t>),Sun</a:t>
            </a:r>
            <a:r>
              <a:rPr lang="zh-CN" altLang="zh-CN" sz="1200" kern="1200">
                <a:solidFill>
                  <a:schemeClr val="tx1"/>
                </a:solidFill>
                <a:effectLst/>
                <a:latin typeface="+mn-lt"/>
                <a:ea typeface="+mn-ea"/>
                <a:cs typeface="+mn-cs"/>
              </a:rPr>
              <a:t>中默认的</a:t>
            </a:r>
            <a:r>
              <a:rPr lang="en-US" altLang="zh-CN" sz="1200" kern="1200">
                <a:solidFill>
                  <a:schemeClr val="tx1"/>
                </a:solidFill>
                <a:effectLst/>
                <a:latin typeface="+mn-lt"/>
                <a:ea typeface="+mn-ea"/>
                <a:cs typeface="+mn-cs"/>
              </a:rPr>
              <a:t>C Shell,</a:t>
            </a:r>
            <a:r>
              <a:rPr lang="zh-CN" altLang="zh-CN" sz="1200" kern="1200">
                <a:solidFill>
                  <a:schemeClr val="tx1"/>
                </a:solidFill>
                <a:effectLst/>
                <a:latin typeface="+mn-lt"/>
                <a:ea typeface="+mn-ea"/>
                <a:cs typeface="+mn-cs"/>
              </a:rPr>
              <a:t>商业常用</a:t>
            </a:r>
            <a:r>
              <a:rPr lang="en-US" altLang="zh-CN" sz="1200" kern="1200">
                <a:solidFill>
                  <a:schemeClr val="tx1"/>
                </a:solidFill>
                <a:effectLst/>
                <a:latin typeface="+mn-lt"/>
                <a:ea typeface="+mn-ea"/>
                <a:cs typeface="+mn-cs"/>
              </a:rPr>
              <a:t>K Shell</a:t>
            </a:r>
            <a:r>
              <a:rPr lang="zh-CN" altLang="zh-CN" sz="1200" kern="1200">
                <a:solidFill>
                  <a:schemeClr val="tx1"/>
                </a:solidFill>
                <a:effectLst/>
                <a:latin typeface="+mn-lt"/>
                <a:ea typeface="+mn-ea"/>
                <a:cs typeface="+mn-cs"/>
              </a:rPr>
              <a:t>等等。而</a:t>
            </a:r>
            <a:r>
              <a:rPr lang="en-US" altLang="zh-CN" sz="1200" kern="1200">
                <a:solidFill>
                  <a:schemeClr val="tx1"/>
                </a:solidFill>
                <a:effectLst/>
                <a:latin typeface="+mn-lt"/>
                <a:ea typeface="+mn-ea"/>
                <a:cs typeface="+mn-cs"/>
              </a:rPr>
              <a:t>Linux</a:t>
            </a:r>
            <a:r>
              <a:rPr lang="zh-CN" altLang="zh-CN" sz="1200" kern="1200">
                <a:solidFill>
                  <a:schemeClr val="tx1"/>
                </a:solidFill>
                <a:effectLst/>
                <a:latin typeface="+mn-lt"/>
                <a:ea typeface="+mn-ea"/>
                <a:cs typeface="+mn-cs"/>
              </a:rPr>
              <a:t>上默认使用的版本是</a:t>
            </a:r>
            <a:r>
              <a:rPr lang="en-US" altLang="zh-CN" sz="1200" kern="1200">
                <a:solidFill>
                  <a:schemeClr val="tx1"/>
                </a:solidFill>
                <a:effectLst/>
                <a:latin typeface="+mn-lt"/>
                <a:ea typeface="+mn-ea"/>
                <a:cs typeface="+mn-cs"/>
              </a:rPr>
              <a:t>Bash(Bourne Again Shell),</a:t>
            </a:r>
            <a:r>
              <a:rPr lang="zh-CN" altLang="zh-CN" sz="1200" kern="1200">
                <a:solidFill>
                  <a:schemeClr val="tx1"/>
                </a:solidFill>
                <a:effectLst/>
                <a:latin typeface="+mn-lt"/>
                <a:ea typeface="+mn-ea"/>
                <a:cs typeface="+mn-cs"/>
              </a:rPr>
              <a:t>它是</a:t>
            </a:r>
            <a:r>
              <a:rPr lang="en-US" altLang="zh-CN" sz="1200" kern="1200">
                <a:solidFill>
                  <a:schemeClr val="tx1"/>
                </a:solidFill>
                <a:effectLst/>
                <a:latin typeface="+mn-lt"/>
                <a:ea typeface="+mn-ea"/>
                <a:cs typeface="+mn-cs"/>
              </a:rPr>
              <a:t>Bourne Shell</a:t>
            </a:r>
            <a:r>
              <a:rPr lang="zh-CN" altLang="zh-CN" sz="1200" kern="1200">
                <a:solidFill>
                  <a:schemeClr val="tx1"/>
                </a:solidFill>
                <a:effectLst/>
                <a:latin typeface="+mn-lt"/>
                <a:ea typeface="+mn-ea"/>
                <a:cs typeface="+mn-cs"/>
              </a:rPr>
              <a:t>的增强版本</a:t>
            </a:r>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58</a:t>
            </a:fld>
            <a:endParaRPr lang="zh-CN" altLang="en-US"/>
          </a:p>
        </p:txBody>
      </p:sp>
    </p:spTree>
    <p:extLst>
      <p:ext uri="{BB962C8B-B14F-4D97-AF65-F5344CB8AC3E}">
        <p14:creationId xmlns:p14="http://schemas.microsoft.com/office/powerpoint/2010/main" val="145198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61</a:t>
            </a:fld>
            <a:endParaRPr lang="zh-CN" altLang="en-US"/>
          </a:p>
        </p:txBody>
      </p:sp>
    </p:spTree>
    <p:extLst>
      <p:ext uri="{BB962C8B-B14F-4D97-AF65-F5344CB8AC3E}">
        <p14:creationId xmlns:p14="http://schemas.microsoft.com/office/powerpoint/2010/main" val="481333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63</a:t>
            </a:fld>
            <a:endParaRPr lang="zh-CN" altLang="en-US"/>
          </a:p>
        </p:txBody>
      </p:sp>
    </p:spTree>
    <p:extLst>
      <p:ext uri="{BB962C8B-B14F-4D97-AF65-F5344CB8AC3E}">
        <p14:creationId xmlns:p14="http://schemas.microsoft.com/office/powerpoint/2010/main" val="382084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也可以通过</a:t>
            </a:r>
            <a:r>
              <a:rPr lang="en-US" altLang="zh-CN"/>
              <a:t>cat /</a:t>
            </a:r>
            <a:r>
              <a:rPr lang="en-US" altLang="zh-CN" err="1"/>
              <a:t>etc</a:t>
            </a:r>
            <a:r>
              <a:rPr lang="en-US" altLang="zh-CN"/>
              <a:t>/</a:t>
            </a:r>
            <a:r>
              <a:rPr lang="en-US" altLang="zh-CN" err="1"/>
              <a:t>profile|more</a:t>
            </a:r>
            <a:r>
              <a:rPr lang="zh-CN" altLang="en-US"/>
              <a:t>查看环境变量的定义，演示方式</a:t>
            </a:r>
            <a:r>
              <a:rPr lang="en-US" altLang="zh-CN"/>
              <a:t>2</a:t>
            </a:r>
            <a:r>
              <a:rPr lang="zh-CN" altLang="en-US"/>
              <a:t>，</a:t>
            </a:r>
            <a:r>
              <a:rPr lang="en-US" altLang="zh-CN"/>
              <a:t>q</a:t>
            </a:r>
            <a:r>
              <a:rPr lang="zh-CN" altLang="en-US"/>
              <a:t>退出</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65</a:t>
            </a:fld>
            <a:endParaRPr lang="zh-CN" altLang="en-US"/>
          </a:p>
        </p:txBody>
      </p:sp>
    </p:spTree>
    <p:extLst>
      <p:ext uri="{BB962C8B-B14F-4D97-AF65-F5344CB8AC3E}">
        <p14:creationId xmlns:p14="http://schemas.microsoft.com/office/powerpoint/2010/main" val="216507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72</a:t>
            </a:fld>
            <a:endParaRPr lang="zh-CN" altLang="en-US"/>
          </a:p>
        </p:txBody>
      </p:sp>
    </p:spTree>
    <p:extLst>
      <p:ext uri="{BB962C8B-B14F-4D97-AF65-F5344CB8AC3E}">
        <p14:creationId xmlns:p14="http://schemas.microsoft.com/office/powerpoint/2010/main" val="790216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前提：</a:t>
            </a:r>
            <a:r>
              <a:rPr lang="en-US" altLang="zh-CN"/>
              <a:t>/</a:t>
            </a:r>
            <a:r>
              <a:rPr lang="en-US" altLang="zh-CN" err="1"/>
              <a:t>tmp</a:t>
            </a:r>
            <a:r>
              <a:rPr lang="zh-CN" altLang="en-US"/>
              <a:t>目录下没有</a:t>
            </a:r>
            <a:r>
              <a:rPr lang="en-US" altLang="zh-CN"/>
              <a:t>test</a:t>
            </a:r>
            <a:r>
              <a:rPr lang="zh-CN" altLang="en-US"/>
              <a:t>文件夹</a:t>
            </a:r>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执行：</a:t>
            </a:r>
            <a:r>
              <a:rPr lang="en-US" altLang="zh-CN" sz="1200"/>
              <a:t>ls  /</a:t>
            </a:r>
            <a:r>
              <a:rPr lang="en-US" altLang="zh-CN" sz="1200" err="1"/>
              <a:t>tmp</a:t>
            </a:r>
            <a:r>
              <a:rPr lang="en-US" altLang="zh-CN" sz="1200"/>
              <a:t>/test  &amp;&amp;  touch  /</a:t>
            </a:r>
            <a:r>
              <a:rPr lang="en-US" altLang="zh-CN" sz="1200" err="1"/>
              <a:t>tmp</a:t>
            </a:r>
            <a:r>
              <a:rPr lang="en-US" altLang="zh-CN" sz="1200"/>
              <a:t>/test/</a:t>
            </a:r>
            <a:r>
              <a:rPr lang="en-US" altLang="zh-CN" sz="1200" err="1"/>
              <a:t>mengxb</a:t>
            </a:r>
            <a:endParaRPr lang="en-US" altLang="zh-CN" sz="120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a:t>使用命令：</a:t>
            </a:r>
            <a:r>
              <a:rPr lang="en-US" altLang="zh-CN" sz="1200" err="1"/>
              <a:t>ls</a:t>
            </a:r>
            <a:r>
              <a:rPr lang="en-US" altLang="zh-CN" sz="1200" baseline="0"/>
              <a:t> –a /</a:t>
            </a:r>
            <a:r>
              <a:rPr lang="en-US" altLang="zh-CN" sz="1200" baseline="0" err="1"/>
              <a:t>tmp</a:t>
            </a:r>
            <a:r>
              <a:rPr lang="zh-CN" altLang="en-US" sz="1200" baseline="0"/>
              <a:t>查看没有发下</a:t>
            </a:r>
            <a:r>
              <a:rPr lang="en-US" altLang="zh-CN" sz="1200" baseline="0"/>
              <a:t>/</a:t>
            </a:r>
            <a:r>
              <a:rPr lang="en-US" altLang="zh-CN" sz="1200" baseline="0" err="1"/>
              <a:t>tmp</a:t>
            </a:r>
            <a:r>
              <a:rPr lang="en-US" altLang="zh-CN" sz="1200" baseline="0"/>
              <a:t>/test/</a:t>
            </a:r>
            <a:r>
              <a:rPr lang="en-US" altLang="zh-CN" sz="1200" baseline="0" err="1"/>
              <a:t>mengxb</a:t>
            </a:r>
            <a:endParaRPr lang="en-US" altLang="zh-CN" sz="1200" baseline="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a:t>使用命令：</a:t>
            </a:r>
            <a:r>
              <a:rPr lang="en-US" altLang="zh-CN" sz="1200" baseline="0" err="1"/>
              <a:t>mkdir</a:t>
            </a:r>
            <a:r>
              <a:rPr lang="en-US" altLang="zh-CN" sz="1200" baseline="0"/>
              <a:t> /</a:t>
            </a:r>
            <a:r>
              <a:rPr lang="en-US" altLang="zh-CN" sz="1200" baseline="0" err="1"/>
              <a:t>tmp</a:t>
            </a:r>
            <a:r>
              <a:rPr lang="en-US" altLang="zh-CN" sz="1200" baseline="0"/>
              <a:t>/test/</a:t>
            </a:r>
            <a:r>
              <a:rPr lang="zh-CN" altLang="en-US" sz="1200" baseline="0"/>
              <a:t>创建目录</a:t>
            </a:r>
            <a:endParaRPr lang="en-US" altLang="zh-CN" sz="1200" baseline="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a:t>然后再执行：</a:t>
            </a:r>
            <a:r>
              <a:rPr lang="en-US" altLang="zh-CN" sz="1200"/>
              <a:t>ls  /</a:t>
            </a:r>
            <a:r>
              <a:rPr lang="en-US" altLang="zh-CN" sz="1200" err="1"/>
              <a:t>tmp</a:t>
            </a:r>
            <a:r>
              <a:rPr lang="en-US" altLang="zh-CN" sz="1200"/>
              <a:t>/test  &amp;&amp;  touch   /</a:t>
            </a:r>
            <a:r>
              <a:rPr lang="en-US" altLang="zh-CN" sz="1200" err="1"/>
              <a:t>tmp</a:t>
            </a:r>
            <a:r>
              <a:rPr lang="en-US" altLang="zh-CN" sz="1200"/>
              <a:t>/test/</a:t>
            </a:r>
            <a:r>
              <a:rPr lang="en-US" altLang="zh-CN" sz="1200" err="1"/>
              <a:t>mengxb</a:t>
            </a:r>
            <a:endParaRPr lang="en-US" altLang="zh-CN" sz="120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a:t>使用命令：</a:t>
            </a:r>
            <a:r>
              <a:rPr lang="en-US" altLang="zh-CN" sz="1200" err="1"/>
              <a:t>ls</a:t>
            </a:r>
            <a:r>
              <a:rPr lang="en-US" altLang="zh-CN" sz="1200" baseline="0"/>
              <a:t> –a /</a:t>
            </a:r>
            <a:r>
              <a:rPr lang="en-US" altLang="zh-CN" sz="1200" baseline="0" err="1"/>
              <a:t>tmp</a:t>
            </a:r>
            <a:r>
              <a:rPr lang="en-US" altLang="zh-CN" sz="1200" baseline="0"/>
              <a:t>/test/</a:t>
            </a:r>
            <a:r>
              <a:rPr lang="zh-CN" altLang="en-US" sz="1200" baseline="0"/>
              <a:t>发现在</a:t>
            </a:r>
            <a:r>
              <a:rPr lang="en-US" altLang="zh-CN" sz="1200" baseline="0"/>
              <a:t>/</a:t>
            </a:r>
            <a:r>
              <a:rPr lang="en-US" altLang="zh-CN" sz="1200" baseline="0" err="1"/>
              <a:t>tmp</a:t>
            </a:r>
            <a:r>
              <a:rPr lang="en-US" altLang="zh-CN" sz="1200" baseline="0"/>
              <a:t>/test</a:t>
            </a:r>
            <a:r>
              <a:rPr lang="zh-CN" altLang="en-US" sz="1200" baseline="0"/>
              <a:t>文件夹下创建了文件</a:t>
            </a:r>
            <a:r>
              <a:rPr lang="en-US" altLang="zh-CN" sz="1200" baseline="0" err="1"/>
              <a:t>mengxb</a:t>
            </a:r>
            <a:endParaRPr lang="en-US" altLang="zh-CN" sz="1200" baseline="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a:t>执行：</a:t>
            </a:r>
            <a:r>
              <a:rPr lang="en-US" altLang="zh-CN" sz="1200" baseline="0"/>
              <a:t>ls /</a:t>
            </a:r>
            <a:r>
              <a:rPr lang="en-US" altLang="zh-CN" sz="1200" baseline="0" err="1"/>
              <a:t>tmp</a:t>
            </a:r>
            <a:r>
              <a:rPr lang="en-US" altLang="zh-CN" sz="1200" baseline="0"/>
              <a:t>/test1 ||  </a:t>
            </a:r>
            <a:r>
              <a:rPr lang="en-US" altLang="zh-CN" sz="1200" baseline="0" err="1"/>
              <a:t>rm</a:t>
            </a:r>
            <a:r>
              <a:rPr lang="en-US" altLang="zh-CN" sz="1200" baseline="0"/>
              <a:t> –</a:t>
            </a:r>
            <a:r>
              <a:rPr lang="en-US" altLang="zh-CN" sz="1200" baseline="0" err="1"/>
              <a:t>rf</a:t>
            </a:r>
            <a:r>
              <a:rPr lang="en-US" altLang="zh-CN" sz="1200" baseline="0"/>
              <a:t> /</a:t>
            </a:r>
            <a:r>
              <a:rPr lang="en-US" altLang="zh-CN" sz="1200" baseline="0" err="1"/>
              <a:t>tmp</a:t>
            </a:r>
            <a:r>
              <a:rPr lang="en-US" altLang="zh-CN" sz="1200" baseline="0"/>
              <a:t>/</a:t>
            </a:r>
            <a:r>
              <a:rPr lang="en-US" altLang="zh-CN" sz="1200" baseline="0" err="1"/>
              <a:t>tet</a:t>
            </a:r>
            <a:r>
              <a:rPr lang="en-US" altLang="zh-CN" sz="1200" baseline="0"/>
              <a:t>/</a:t>
            </a:r>
            <a:r>
              <a:rPr lang="en-US" altLang="zh-CN" sz="1200" baseline="0" err="1"/>
              <a:t>mengxb</a:t>
            </a:r>
            <a:endParaRPr lang="en-US" altLang="zh-CN" sz="1200" baseline="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a:t>使用命令：</a:t>
            </a:r>
            <a:r>
              <a:rPr lang="en-US" altLang="zh-CN" sz="1200" baseline="0"/>
              <a:t>ls –a /</a:t>
            </a:r>
            <a:r>
              <a:rPr lang="en-US" altLang="zh-CN" sz="1200" baseline="0" err="1"/>
              <a:t>tmp</a:t>
            </a:r>
            <a:r>
              <a:rPr lang="en-US" altLang="zh-CN" sz="1200" baseline="0"/>
              <a:t>/test/</a:t>
            </a:r>
            <a:r>
              <a:rPr lang="zh-CN" altLang="en-US" sz="1200" baseline="0"/>
              <a:t> 查看的时候发先</a:t>
            </a:r>
            <a:r>
              <a:rPr lang="en-US" altLang="zh-CN" sz="1200" baseline="0" err="1"/>
              <a:t>mengxb</a:t>
            </a:r>
            <a:r>
              <a:rPr lang="zh-CN" altLang="en-US" sz="1200" baseline="0"/>
              <a:t>文件本删除了。</a:t>
            </a:r>
            <a:endParaRPr lang="en-US" altLang="zh-CN" sz="1200" baseline="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79</a:t>
            </a:fld>
            <a:endParaRPr lang="zh-CN" altLang="en-US"/>
          </a:p>
        </p:txBody>
      </p:sp>
    </p:spTree>
    <p:extLst>
      <p:ext uri="{BB962C8B-B14F-4D97-AF65-F5344CB8AC3E}">
        <p14:creationId xmlns:p14="http://schemas.microsoft.com/office/powerpoint/2010/main" val="417031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总结和答疑</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80</a:t>
            </a:fld>
            <a:endParaRPr lang="zh-CN" altLang="en-US"/>
          </a:p>
        </p:txBody>
      </p:sp>
    </p:spTree>
    <p:extLst>
      <p:ext uri="{BB962C8B-B14F-4D97-AF65-F5344CB8AC3E}">
        <p14:creationId xmlns:p14="http://schemas.microsoft.com/office/powerpoint/2010/main" val="97209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258992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查看文件：</a:t>
            </a:r>
            <a:r>
              <a:rPr lang="en-US" altLang="zh-CN" err="1"/>
              <a:t>ll</a:t>
            </a:r>
            <a:r>
              <a:rPr lang="en-US" altLang="zh-CN"/>
              <a:t>  |</a:t>
            </a:r>
            <a:r>
              <a:rPr lang="en-US" altLang="zh-CN" err="1"/>
              <a:t>grep</a:t>
            </a:r>
            <a:r>
              <a:rPr lang="en-US" altLang="zh-CN"/>
              <a:t> install</a:t>
            </a:r>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a:t>
            </a:fld>
            <a:endParaRPr lang="zh-CN" altLang="en-US"/>
          </a:p>
        </p:txBody>
      </p:sp>
    </p:spTree>
    <p:extLst>
      <p:ext uri="{BB962C8B-B14F-4D97-AF65-F5344CB8AC3E}">
        <p14:creationId xmlns:p14="http://schemas.microsoft.com/office/powerpoint/2010/main" val="204413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21</a:t>
            </a:fld>
            <a:endParaRPr lang="zh-CN" altLang="en-US"/>
          </a:p>
        </p:txBody>
      </p:sp>
    </p:spTree>
    <p:extLst>
      <p:ext uri="{BB962C8B-B14F-4D97-AF65-F5344CB8AC3E}">
        <p14:creationId xmlns:p14="http://schemas.microsoft.com/office/powerpoint/2010/main" val="275124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备份系统环境变量</a:t>
            </a:r>
          </a:p>
          <a:p>
            <a:r>
              <a:rPr lang="en-US" altLang="zh-CN" err="1"/>
              <a:t>cp</a:t>
            </a:r>
            <a:r>
              <a:rPr lang="en-US" altLang="zh-CN"/>
              <a:t> /</a:t>
            </a:r>
            <a:r>
              <a:rPr lang="en-US" altLang="zh-CN" err="1"/>
              <a:t>etc</a:t>
            </a:r>
            <a:r>
              <a:rPr lang="en-US" altLang="zh-CN"/>
              <a:t>/profile /home/</a:t>
            </a:r>
            <a:r>
              <a:rPr lang="en-US" altLang="zh-CN" err="1"/>
              <a:t>mj</a:t>
            </a:r>
            <a:r>
              <a:rPr lang="en-US" altLang="zh-CN"/>
              <a:t>/</a:t>
            </a:r>
          </a:p>
          <a:p>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28</a:t>
            </a:fld>
            <a:endParaRPr lang="zh-CN" altLang="en-US"/>
          </a:p>
        </p:txBody>
      </p:sp>
    </p:spTree>
    <p:extLst>
      <p:ext uri="{BB962C8B-B14F-4D97-AF65-F5344CB8AC3E}">
        <p14:creationId xmlns:p14="http://schemas.microsoft.com/office/powerpoint/2010/main" val="94090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44</a:t>
            </a:fld>
            <a:endParaRPr lang="zh-CN" altLang="en-US"/>
          </a:p>
        </p:txBody>
      </p:sp>
    </p:spTree>
    <p:extLst>
      <p:ext uri="{BB962C8B-B14F-4D97-AF65-F5344CB8AC3E}">
        <p14:creationId xmlns:p14="http://schemas.microsoft.com/office/powerpoint/2010/main" val="391033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50</a:t>
            </a:fld>
            <a:endParaRPr lang="zh-CN" altLang="en-US"/>
          </a:p>
        </p:txBody>
      </p:sp>
    </p:spTree>
    <p:extLst>
      <p:ext uri="{BB962C8B-B14F-4D97-AF65-F5344CB8AC3E}">
        <p14:creationId xmlns:p14="http://schemas.microsoft.com/office/powerpoint/2010/main" val="358119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Servlet</a:t>
            </a:r>
            <a:r>
              <a:rPr lang="zh-CN" altLang="en-US"/>
              <a:t>基础</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56</a:t>
            </a:fld>
            <a:endParaRPr lang="zh-CN" altLang="en-US"/>
          </a:p>
        </p:txBody>
      </p:sp>
    </p:spTree>
    <p:extLst>
      <p:ext uri="{BB962C8B-B14F-4D97-AF65-F5344CB8AC3E}">
        <p14:creationId xmlns:p14="http://schemas.microsoft.com/office/powerpoint/2010/main" val="353624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Web</a:t>
            </a:r>
            <a:r>
              <a:rPr lang="zh-CN" altLang="en-US"/>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57</a:t>
            </a:fld>
            <a:endParaRPr lang="zh-CN" altLang="en-US"/>
          </a:p>
        </p:txBody>
      </p:sp>
    </p:spTree>
    <p:extLst>
      <p:ext uri="{BB962C8B-B14F-4D97-AF65-F5344CB8AC3E}">
        <p14:creationId xmlns:p14="http://schemas.microsoft.com/office/powerpoint/2010/main" val="136465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6603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本节内容</a:t>
            </a:r>
            <a:endParaRPr lang="en-US" altLang="zh-CN" dirty="0"/>
          </a:p>
          <a:p>
            <a:r>
              <a:rPr lang="zh-CN" altLang="en-US" dirty="0"/>
              <a:t>本节内容</a:t>
            </a:r>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a:latin typeface="微软雅黑" pitchFamily="34" charset="-122"/>
                <a:ea typeface="微软雅黑" pitchFamily="34" charset="-122"/>
              </a:rPr>
              <a:t>内容</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a:t>课程标题</a:t>
            </a:r>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 课程英文副标题</a:t>
            </a:r>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a:t>DAY01</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知识讲解</a:t>
            </a:r>
            <a:endParaRPr lang="en-US" altLang="zh-CN" sz="1600" b="1">
              <a:solidFill>
                <a:srgbClr val="F9FAFB"/>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课</a:t>
            </a:r>
            <a:endParaRPr lang="en-US" altLang="zh-CN" sz="1600" b="1">
              <a:solidFill>
                <a:srgbClr val="F9FAFB"/>
              </a:solidFill>
            </a:endParaRPr>
          </a:p>
          <a:p>
            <a:pPr algn="ctr"/>
            <a:r>
              <a:rPr lang="zh-CN" altLang="en-US" sz="1600" b="1">
                <a:solidFill>
                  <a:srgbClr val="F9FAFB"/>
                </a:solidFill>
              </a:rPr>
              <a:t>堂</a:t>
            </a:r>
            <a:endParaRPr lang="en-US" altLang="zh-CN" sz="1600" b="1">
              <a:solidFill>
                <a:srgbClr val="F9FAFB"/>
              </a:solidFill>
            </a:endParaRPr>
          </a:p>
          <a:p>
            <a:pPr algn="ctr"/>
            <a:r>
              <a:rPr lang="zh-CN" altLang="en-US" sz="1600" b="1">
                <a:solidFill>
                  <a:srgbClr val="F9FAFB"/>
                </a:solidFill>
              </a:rPr>
              <a:t>练习</a:t>
            </a:r>
            <a:endParaRPr lang="en-US" altLang="zh-CN" sz="1600" b="1">
              <a:solidFill>
                <a:srgbClr val="F9FAFB"/>
              </a:solidFill>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sp>
        <p:nvSpPr>
          <p:cNvPr id="17"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8" name="图片 17"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代码</a:t>
            </a:r>
            <a:endParaRPr lang="en-US" altLang="zh-CN" sz="1600" b="1">
              <a:solidFill>
                <a:srgbClr val="F9FAFB"/>
              </a:solidFill>
            </a:endParaRPr>
          </a:p>
          <a:p>
            <a:pPr algn="ctr"/>
            <a:r>
              <a:rPr lang="zh-CN" altLang="en-US" sz="1600" b="1">
                <a:solidFill>
                  <a:srgbClr val="F9FAFB"/>
                </a:solidFill>
              </a:rPr>
              <a:t>实践</a:t>
            </a:r>
            <a:endParaRPr lang="en-US" altLang="zh-CN" sz="1600" b="1">
              <a:solidFill>
                <a:srgbClr val="F9FAFB"/>
              </a:solidFill>
            </a:endParaRPr>
          </a:p>
        </p:txBody>
      </p:sp>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extLst>
      <p:ext uri="{BB962C8B-B14F-4D97-AF65-F5344CB8AC3E}">
        <p14:creationId xmlns:p14="http://schemas.microsoft.com/office/powerpoint/2010/main" val="268500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代码</a:t>
            </a:r>
            <a:endParaRPr lang="en-US" altLang="zh-CN" sz="1600" b="1">
              <a:solidFill>
                <a:srgbClr val="F9FAFB"/>
              </a:solidFill>
            </a:endParaRPr>
          </a:p>
          <a:p>
            <a:pPr algn="ctr"/>
            <a:r>
              <a:rPr lang="zh-CN" altLang="en-US" sz="1600" b="1">
                <a:solidFill>
                  <a:srgbClr val="F9FAFB"/>
                </a:solidFill>
              </a:rPr>
              <a:t>实践</a:t>
            </a:r>
            <a:endParaRPr lang="en-US" altLang="zh-CN" sz="1600" b="1">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a:t>代码实践标题</a:t>
            </a:r>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a:solidFill>
                  <a:srgbClr val="F9FAFB"/>
                </a:solidFill>
              </a:rPr>
              <a:t>知识案例</a:t>
            </a:r>
            <a:endParaRPr lang="en-US" altLang="zh-CN" sz="1600" b="1">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a:t>知识案例标题</a:t>
            </a:r>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知识案例内容</a:t>
            </a: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26" r:id="rId4"/>
    <p:sldLayoutId id="2147483732" r:id="rId5"/>
    <p:sldLayoutId id="2147483728" r:id="rId6"/>
    <p:sldLayoutId id="2147483725" r:id="rId7"/>
    <p:sldLayoutId id="2147483727" r:id="rId8"/>
    <p:sldLayoutId id="2147483723" r:id="rId9"/>
    <p:sldLayoutId id="2147483731" r:id="rId10"/>
    <p:sldLayoutId id="2147483724" r:id="rId11"/>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rpmfind.net/linux/rpm2html/search.php?query=lrzsz&#65292;&#19979;&#36733;lrzsz-0.12.21-15.x86_64.rpm"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archive.cloudera.com/cdh5/redhat/6/x86_64/cdh/5/RPMS/" TargetMode="External"/><Relationship Id="rId2" Type="http://schemas.openxmlformats.org/officeDocument/2006/relationships/hyperlink" Target="http://archive.cloudera.com/cdh5/redhat/6/x86_64/cdh/cloudera-cdh5.repo"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软件包管理和</a:t>
            </a:r>
            <a:r>
              <a:rPr lang="en-US" altLang="zh-CN" sz="4800" dirty="0"/>
              <a:t>shell</a:t>
            </a:r>
            <a:r>
              <a:rPr lang="zh-CN" altLang="en-US" sz="4800" dirty="0"/>
              <a:t>基础</a:t>
            </a:r>
          </a:p>
        </p:txBody>
      </p:sp>
      <p:sp>
        <p:nvSpPr>
          <p:cNvPr id="3" name="副标题 2"/>
          <p:cNvSpPr>
            <a:spLocks noGrp="1"/>
          </p:cNvSpPr>
          <p:nvPr>
            <p:ph type="subTitle" idx="1"/>
          </p:nvPr>
        </p:nvSpPr>
        <p:spPr/>
        <p:txBody>
          <a:bodyPr/>
          <a:lstStyle/>
          <a:p>
            <a:r>
              <a:rPr lang="en-US" altLang="zh-CN"/>
              <a:t>Linux</a:t>
            </a:r>
            <a:endParaRPr lang="zh-CN" altLang="en-US"/>
          </a:p>
        </p:txBody>
      </p:sp>
      <p:sp>
        <p:nvSpPr>
          <p:cNvPr id="4" name="文本占位符 3"/>
          <p:cNvSpPr>
            <a:spLocks noGrp="1"/>
          </p:cNvSpPr>
          <p:nvPr>
            <p:ph type="body" sz="quarter" idx="10"/>
          </p:nvPr>
        </p:nvSpPr>
        <p:spPr/>
        <p:txBody>
          <a:bodyPr/>
          <a:lstStyle/>
          <a:p>
            <a:r>
              <a:rPr lang="en-US" altLang="zh-CN"/>
              <a:t>DAY04</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3046988"/>
          </a:xfrm>
        </p:spPr>
        <p:txBody>
          <a:bodyPr/>
          <a:lstStyle/>
          <a:p>
            <a:pPr>
              <a:buFont typeface="Wingdings" panose="05000000000000000000" pitchFamily="2" charset="2"/>
              <a:buChar char="l"/>
            </a:pPr>
            <a:r>
              <a:rPr lang="zh-CN" altLang="en-US" dirty="0"/>
              <a:t> </a:t>
            </a:r>
            <a:r>
              <a:rPr lang="en-US" altLang="zh-CN" dirty="0" err="1"/>
              <a:t>zcat</a:t>
            </a:r>
            <a:r>
              <a:rPr lang="zh-CN" altLang="en-US" dirty="0"/>
              <a:t>查看压缩文件内容 </a:t>
            </a:r>
          </a:p>
          <a:p>
            <a:pPr marL="0" indent="0">
              <a:buNone/>
            </a:pPr>
            <a:r>
              <a:rPr lang="en-US" altLang="zh-CN" dirty="0"/>
              <a:t>     [</a:t>
            </a:r>
            <a:r>
              <a:rPr lang="en-US" altLang="zh-CN" dirty="0" err="1"/>
              <a:t>root@tedu</a:t>
            </a:r>
            <a:r>
              <a:rPr lang="en-US" altLang="zh-CN" dirty="0"/>
              <a:t> </a:t>
            </a:r>
            <a:r>
              <a:rPr lang="en-US" altLang="zh-CN" dirty="0" err="1"/>
              <a:t>tmp</a:t>
            </a:r>
            <a:r>
              <a:rPr lang="en-US" altLang="zh-CN" dirty="0"/>
              <a:t>]# </a:t>
            </a:r>
            <a:r>
              <a:rPr lang="en-US" altLang="zh-CN" dirty="0" err="1"/>
              <a:t>zcat</a:t>
            </a:r>
            <a:r>
              <a:rPr lang="en-US" altLang="zh-CN" dirty="0"/>
              <a:t>   *.</a:t>
            </a:r>
            <a:r>
              <a:rPr lang="en-US" altLang="zh-CN" dirty="0" err="1"/>
              <a:t>gz</a:t>
            </a:r>
            <a:r>
              <a:rPr lang="en-US" altLang="zh-CN" dirty="0"/>
              <a:t>  #</a:t>
            </a:r>
            <a:r>
              <a:rPr lang="zh-CN" altLang="en-US" dirty="0"/>
              <a:t>查看全部内容</a:t>
            </a:r>
            <a:endParaRPr lang="en-US" altLang="zh-CN" dirty="0"/>
          </a:p>
          <a:p>
            <a:pPr marL="0" indent="0">
              <a:buNone/>
            </a:pPr>
            <a:r>
              <a:rPr lang="en-US" altLang="zh-CN" dirty="0"/>
              <a:t>     [</a:t>
            </a:r>
            <a:r>
              <a:rPr lang="en-US" altLang="zh-CN" dirty="0" err="1"/>
              <a:t>root@tedu</a:t>
            </a:r>
            <a:r>
              <a:rPr lang="en-US" altLang="zh-CN" dirty="0"/>
              <a:t> </a:t>
            </a:r>
            <a:r>
              <a:rPr lang="en-US" altLang="zh-CN" dirty="0" err="1"/>
              <a:t>tmp</a:t>
            </a:r>
            <a:r>
              <a:rPr lang="en-US" altLang="zh-CN" dirty="0"/>
              <a:t>]# </a:t>
            </a:r>
            <a:r>
              <a:rPr lang="en-US" altLang="zh-CN" dirty="0" err="1"/>
              <a:t>zcat</a:t>
            </a:r>
            <a:r>
              <a:rPr lang="en-US" altLang="zh-CN" dirty="0"/>
              <a:t>   *.</a:t>
            </a:r>
            <a:r>
              <a:rPr lang="en-US" altLang="zh-CN" dirty="0" err="1"/>
              <a:t>gz</a:t>
            </a:r>
            <a:r>
              <a:rPr lang="en-US" altLang="zh-CN" dirty="0"/>
              <a:t> |head -n #</a:t>
            </a:r>
            <a:r>
              <a:rPr lang="zh-CN" altLang="en-US" dirty="0"/>
              <a:t>查看前</a:t>
            </a:r>
            <a:r>
              <a:rPr lang="en-US" altLang="zh-CN" dirty="0"/>
              <a:t>n</a:t>
            </a:r>
            <a:r>
              <a:rPr lang="zh-CN" altLang="en-US" dirty="0"/>
              <a:t>行</a:t>
            </a:r>
            <a:endParaRPr lang="en-US" altLang="zh-CN" dirty="0"/>
          </a:p>
          <a:p>
            <a:pPr>
              <a:buFont typeface="Wingdings" panose="05000000000000000000" pitchFamily="2" charset="2"/>
              <a:buChar char="Ø"/>
            </a:pPr>
            <a:r>
              <a:rPr lang="en-US" altLang="zh-CN" dirty="0"/>
              <a:t>cat</a:t>
            </a:r>
            <a:r>
              <a:rPr lang="zh-CN" altLang="en-US" dirty="0"/>
              <a:t>可以读取纯文本文件</a:t>
            </a:r>
            <a:r>
              <a:rPr lang="en-US" altLang="zh-CN" dirty="0"/>
              <a:t>,</a:t>
            </a:r>
            <a:r>
              <a:rPr lang="zh-CN" altLang="en-US" dirty="0"/>
              <a:t>那个</a:t>
            </a:r>
            <a:r>
              <a:rPr lang="en-US" altLang="zh-CN" dirty="0" err="1"/>
              <a:t>zcat</a:t>
            </a:r>
            <a:r>
              <a:rPr lang="zh-CN" altLang="en-US" dirty="0"/>
              <a:t>则可以读取纯文本文件被压缩后的压缩文件 </a:t>
            </a: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51424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5736955"/>
          </a:xfrm>
        </p:spPr>
        <p:txBody>
          <a:bodyPr/>
          <a:lstStyle/>
          <a:p>
            <a:pPr>
              <a:buFont typeface="Wingdings" panose="05000000000000000000" pitchFamily="2" charset="2"/>
              <a:buChar char="l"/>
            </a:pPr>
            <a:r>
              <a:rPr lang="en-US" altLang="zh-CN" dirty="0"/>
              <a:t>bzip2</a:t>
            </a:r>
            <a:r>
              <a:rPr lang="zh-CN" altLang="en-US" dirty="0"/>
              <a:t>命令    </a:t>
            </a:r>
            <a:r>
              <a:rPr lang="en-US" altLang="zh-CN" dirty="0"/>
              <a:t>bzip2 &gt; </a:t>
            </a:r>
            <a:r>
              <a:rPr lang="en-US" altLang="zh-CN" dirty="0" err="1"/>
              <a:t>gzip</a:t>
            </a:r>
            <a:r>
              <a:rPr lang="en-US" altLang="zh-CN" dirty="0"/>
              <a:t> &gt; Z</a:t>
            </a:r>
          </a:p>
          <a:p>
            <a:pPr>
              <a:buFont typeface="Wingdings" panose="05000000000000000000" pitchFamily="2" charset="2"/>
              <a:buChar char="Ø"/>
            </a:pPr>
            <a:r>
              <a:rPr lang="zh-CN" altLang="en-US" dirty="0"/>
              <a:t> </a:t>
            </a:r>
            <a:r>
              <a:rPr lang="en-US" altLang="zh-CN" dirty="0" err="1"/>
              <a:t>gzip</a:t>
            </a:r>
            <a:r>
              <a:rPr lang="en-US" altLang="zh-CN" dirty="0"/>
              <a:t> </a:t>
            </a:r>
            <a:r>
              <a:rPr lang="zh-CN" altLang="en-US" dirty="0"/>
              <a:t>是为了取代 </a:t>
            </a:r>
            <a:r>
              <a:rPr lang="en-US" altLang="zh-CN" dirty="0"/>
              <a:t>compress </a:t>
            </a:r>
            <a:r>
              <a:rPr lang="zh-CN" altLang="en-US" dirty="0"/>
              <a:t>并提供更好的压缩比</a:t>
            </a:r>
            <a:r>
              <a:rPr lang="en-US" altLang="zh-CN" dirty="0"/>
              <a:t>,</a:t>
            </a:r>
            <a:r>
              <a:rPr lang="zh-CN" altLang="en-US" dirty="0"/>
              <a:t>那么 </a:t>
            </a:r>
            <a:r>
              <a:rPr lang="en-US" altLang="zh-CN" dirty="0"/>
              <a:t>bzip2 </a:t>
            </a:r>
            <a:r>
              <a:rPr lang="zh-CN" altLang="en-US" dirty="0"/>
              <a:t>则是为了取代 </a:t>
            </a:r>
            <a:r>
              <a:rPr lang="en-US" altLang="zh-CN" dirty="0" err="1"/>
              <a:t>gzip</a:t>
            </a:r>
            <a:r>
              <a:rPr lang="en-US" altLang="zh-CN" dirty="0"/>
              <a:t> </a:t>
            </a:r>
            <a:r>
              <a:rPr lang="zh-CN" altLang="en-US" dirty="0"/>
              <a:t>并提供更佳的压缩比而来的。 </a:t>
            </a:r>
          </a:p>
          <a:p>
            <a:pPr>
              <a:buFont typeface="Wingdings" panose="05000000000000000000" pitchFamily="2" charset="2"/>
              <a:buChar char="Ø"/>
            </a:pPr>
            <a:r>
              <a:rPr lang="zh-CN" altLang="en-US" dirty="0"/>
              <a:t>同</a:t>
            </a:r>
            <a:r>
              <a:rPr lang="en-US" altLang="zh-CN" dirty="0" err="1"/>
              <a:t>gzip</a:t>
            </a:r>
            <a:r>
              <a:rPr lang="zh-CN" altLang="en-US" dirty="0"/>
              <a:t>用法很类似 </a:t>
            </a:r>
            <a:r>
              <a:rPr lang="en-US" altLang="zh-CN" dirty="0"/>
              <a:t>,</a:t>
            </a:r>
            <a:r>
              <a:rPr lang="zh-CN" altLang="en-US" dirty="0"/>
              <a:t>选项与参数如下：</a:t>
            </a:r>
            <a:endParaRPr lang="en-US" altLang="zh-CN" dirty="0"/>
          </a:p>
          <a:p>
            <a:pPr marL="400050" lvl="1" indent="0">
              <a:buNone/>
            </a:pPr>
            <a:r>
              <a:rPr lang="en-US" altLang="zh-CN" dirty="0"/>
              <a:t>-c :</a:t>
            </a:r>
            <a:r>
              <a:rPr lang="zh-CN" altLang="en-US" dirty="0"/>
              <a:t>将压缩的过程产生的数据输出到标准输出（</a:t>
            </a:r>
            <a:r>
              <a:rPr lang="en-US" altLang="zh-CN" dirty="0" err="1"/>
              <a:t>stdout</a:t>
            </a:r>
            <a:r>
              <a:rPr lang="zh-CN" altLang="en-US" dirty="0"/>
              <a:t>） </a:t>
            </a:r>
          </a:p>
          <a:p>
            <a:pPr marL="400050" lvl="1" indent="0">
              <a:buNone/>
            </a:pPr>
            <a:r>
              <a:rPr lang="en-US" altLang="zh-CN" dirty="0"/>
              <a:t>-d :</a:t>
            </a:r>
            <a:r>
              <a:rPr lang="zh-CN" altLang="en-US" dirty="0"/>
              <a:t>解压缩的参数 </a:t>
            </a:r>
          </a:p>
          <a:p>
            <a:pPr marL="400050" lvl="1" indent="0">
              <a:buNone/>
            </a:pPr>
            <a:r>
              <a:rPr lang="en-US" altLang="zh-CN" dirty="0"/>
              <a:t>-k :</a:t>
            </a:r>
            <a:r>
              <a:rPr lang="zh-CN" altLang="en-US" dirty="0"/>
              <a:t>保留源文件</a:t>
            </a:r>
            <a:r>
              <a:rPr lang="en-US" altLang="zh-CN" dirty="0"/>
              <a:t>,</a:t>
            </a:r>
            <a:r>
              <a:rPr lang="zh-CN" altLang="en-US" dirty="0"/>
              <a:t>而不会删除原始的文件 </a:t>
            </a:r>
          </a:p>
          <a:p>
            <a:pPr marL="400050" lvl="1" indent="0">
              <a:buNone/>
            </a:pPr>
            <a:r>
              <a:rPr lang="en-US" altLang="zh-CN" dirty="0"/>
              <a:t>-f :</a:t>
            </a:r>
            <a:r>
              <a:rPr lang="zh-CN" altLang="en-US" dirty="0"/>
              <a:t>强制压缩</a:t>
            </a:r>
            <a:endParaRPr lang="en-US" altLang="zh-CN" dirty="0"/>
          </a:p>
          <a:p>
            <a:pPr marL="400050" lvl="1" indent="0">
              <a:buNone/>
            </a:pPr>
            <a:r>
              <a:rPr lang="en-US" altLang="zh-CN" dirty="0"/>
              <a:t>-z :</a:t>
            </a:r>
            <a:r>
              <a:rPr lang="zh-CN" altLang="en-US" dirty="0"/>
              <a:t>压缩的参数</a:t>
            </a:r>
            <a:r>
              <a:rPr lang="en-US" altLang="zh-CN" dirty="0"/>
              <a:t>(</a:t>
            </a:r>
            <a:r>
              <a:rPr lang="zh-CN" altLang="en-US" dirty="0"/>
              <a:t>有无均可</a:t>
            </a:r>
            <a:r>
              <a:rPr lang="en-US" altLang="zh-CN" dirty="0"/>
              <a:t>)</a:t>
            </a:r>
          </a:p>
          <a:p>
            <a:pPr marL="400050" lvl="1" indent="0">
              <a:buNone/>
            </a:pPr>
            <a:r>
              <a:rPr lang="en-US" altLang="zh-CN" dirty="0"/>
              <a:t>-v :</a:t>
            </a:r>
            <a:r>
              <a:rPr lang="zh-CN" altLang="en-US" dirty="0"/>
              <a:t>可以显示出原文件</a:t>
            </a:r>
            <a:r>
              <a:rPr lang="en-US" altLang="zh-CN" dirty="0"/>
              <a:t>/</a:t>
            </a:r>
            <a:r>
              <a:rPr lang="zh-CN" altLang="en-US" dirty="0"/>
              <a:t>压缩文件案的压缩比等信息</a:t>
            </a:r>
            <a:r>
              <a:rPr lang="en-US" altLang="zh-CN" dirty="0"/>
              <a:t>; </a:t>
            </a:r>
          </a:p>
          <a:p>
            <a:pPr marL="400050" lvl="1" indent="0">
              <a:buNone/>
            </a:pPr>
            <a:r>
              <a:rPr lang="en-US" altLang="zh-CN" dirty="0"/>
              <a:t>-(1,2,...,9) :</a:t>
            </a:r>
            <a:r>
              <a:rPr lang="zh-CN" altLang="en-US" dirty="0"/>
              <a:t>与</a:t>
            </a:r>
            <a:r>
              <a:rPr lang="en-US" altLang="zh-CN" dirty="0" err="1"/>
              <a:t>gzip</a:t>
            </a:r>
            <a:r>
              <a:rPr lang="zh-CN" altLang="en-US" dirty="0"/>
              <a:t>同样的</a:t>
            </a:r>
            <a:r>
              <a:rPr lang="en-US" altLang="zh-CN" dirty="0"/>
              <a:t>,</a:t>
            </a:r>
            <a:r>
              <a:rPr lang="zh-CN" altLang="en-US" dirty="0"/>
              <a:t>都是在计算压缩比的参数</a:t>
            </a:r>
            <a:r>
              <a:rPr lang="en-US" altLang="zh-CN" dirty="0"/>
              <a:t>,-9</a:t>
            </a:r>
            <a:r>
              <a:rPr lang="zh-CN" altLang="en-US" dirty="0"/>
              <a:t>最佳</a:t>
            </a:r>
            <a:r>
              <a:rPr lang="en-US" altLang="zh-CN" dirty="0"/>
              <a:t>,-1</a:t>
            </a:r>
            <a:r>
              <a:rPr lang="zh-CN" altLang="en-US" dirty="0"/>
              <a:t>最快 ？？</a:t>
            </a:r>
          </a:p>
        </p:txBody>
      </p:sp>
    </p:spTree>
    <p:extLst>
      <p:ext uri="{BB962C8B-B14F-4D97-AF65-F5344CB8AC3E}">
        <p14:creationId xmlns:p14="http://schemas.microsoft.com/office/powerpoint/2010/main" val="273637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4887492"/>
          </a:xfrm>
        </p:spPr>
        <p:txBody>
          <a:bodyPr/>
          <a:lstStyle/>
          <a:p>
            <a:pPr>
              <a:buFont typeface="Wingdings" panose="05000000000000000000" pitchFamily="2" charset="2"/>
              <a:buChar char="l"/>
            </a:pPr>
            <a:r>
              <a:rPr lang="en-US" altLang="zh-CN" dirty="0"/>
              <a:t>bzip2</a:t>
            </a:r>
            <a:r>
              <a:rPr lang="zh-CN" altLang="en-US" dirty="0"/>
              <a:t>压缩与解压演示</a:t>
            </a:r>
            <a:endParaRPr lang="en-US" altLang="zh-CN" dirty="0"/>
          </a:p>
          <a:p>
            <a:pPr>
              <a:buFont typeface="Wingdings" panose="05000000000000000000" pitchFamily="2" charset="2"/>
              <a:buChar char="Ø"/>
            </a:pPr>
            <a:r>
              <a:rPr lang="zh-CN" altLang="en-US" dirty="0"/>
              <a:t>压缩</a:t>
            </a:r>
            <a:endParaRPr lang="en-US" altLang="zh-CN" dirty="0"/>
          </a:p>
          <a:p>
            <a:pPr marL="457200" lvl="1" indent="0">
              <a:buNone/>
            </a:pPr>
            <a:r>
              <a:rPr lang="en-US" altLang="zh-CN" dirty="0"/>
              <a:t>[</a:t>
            </a:r>
            <a:r>
              <a:rPr lang="en-US" altLang="zh-CN" dirty="0" err="1"/>
              <a:t>root@tedu</a:t>
            </a:r>
            <a:r>
              <a:rPr lang="en-US" altLang="zh-CN" dirty="0"/>
              <a:t> </a:t>
            </a:r>
            <a:r>
              <a:rPr lang="en-US" altLang="zh-CN" dirty="0" err="1"/>
              <a:t>tmp</a:t>
            </a:r>
            <a:r>
              <a:rPr lang="en-US" altLang="zh-CN" dirty="0"/>
              <a:t>]# bzip2 -z install.log #</a:t>
            </a:r>
            <a:r>
              <a:rPr lang="zh-CN" altLang="en-US" dirty="0"/>
              <a:t>删除源文件</a:t>
            </a:r>
            <a:endParaRPr lang="en-US" altLang="zh-CN" dirty="0"/>
          </a:p>
          <a:p>
            <a:pPr marL="457200" lvl="1" indent="0">
              <a:buNone/>
            </a:pPr>
            <a:r>
              <a:rPr lang="en-US" altLang="zh-CN" dirty="0"/>
              <a:t>[</a:t>
            </a:r>
            <a:r>
              <a:rPr lang="en-US" altLang="zh-CN" dirty="0" err="1"/>
              <a:t>root@tedu</a:t>
            </a:r>
            <a:r>
              <a:rPr lang="en-US" altLang="zh-CN" dirty="0"/>
              <a:t> </a:t>
            </a:r>
            <a:r>
              <a:rPr lang="en-US" altLang="zh-CN" dirty="0" err="1"/>
              <a:t>tmp</a:t>
            </a:r>
            <a:r>
              <a:rPr lang="en-US" altLang="zh-CN" dirty="0"/>
              <a:t>]# ls install*</a:t>
            </a:r>
          </a:p>
          <a:p>
            <a:pPr marL="457200" lvl="1" indent="0">
              <a:buNone/>
            </a:pPr>
            <a:r>
              <a:rPr lang="en-US" altLang="zh-CN" dirty="0"/>
              <a:t>install.log.bz2</a:t>
            </a:r>
          </a:p>
          <a:p>
            <a:pPr marL="457200" lvl="1" indent="0">
              <a:buNone/>
            </a:pPr>
            <a:r>
              <a:rPr lang="en-US" altLang="zh-CN" dirty="0"/>
              <a:t>[</a:t>
            </a:r>
            <a:r>
              <a:rPr lang="en-US" altLang="zh-CN" dirty="0" err="1"/>
              <a:t>root@tedu</a:t>
            </a:r>
            <a:r>
              <a:rPr lang="en-US" altLang="zh-CN" dirty="0"/>
              <a:t> </a:t>
            </a:r>
            <a:r>
              <a:rPr lang="en-US" altLang="zh-CN" dirty="0" err="1"/>
              <a:t>tmp</a:t>
            </a:r>
            <a:r>
              <a:rPr lang="en-US" altLang="zh-CN" dirty="0"/>
              <a:t>]# bzip2 -</a:t>
            </a:r>
            <a:r>
              <a:rPr lang="en-US" altLang="zh-CN" dirty="0" err="1"/>
              <a:t>zk</a:t>
            </a:r>
            <a:r>
              <a:rPr lang="en-US" altLang="zh-CN" dirty="0"/>
              <a:t> install.log#</a:t>
            </a:r>
            <a:r>
              <a:rPr lang="zh-CN" altLang="en-US" dirty="0"/>
              <a:t>保留源文件</a:t>
            </a:r>
            <a:endParaRPr lang="en-US" altLang="zh-CN" dirty="0"/>
          </a:p>
          <a:p>
            <a:pPr>
              <a:buFont typeface="Wingdings" panose="05000000000000000000" pitchFamily="2" charset="2"/>
              <a:buChar char="Ø"/>
            </a:pPr>
            <a:r>
              <a:rPr lang="zh-CN" altLang="en-US" dirty="0"/>
              <a:t>解压</a:t>
            </a:r>
            <a:endParaRPr lang="en-US" altLang="zh-CN" dirty="0"/>
          </a:p>
          <a:p>
            <a:pPr marL="400050" lvl="1" indent="0">
              <a:buNone/>
            </a:pPr>
            <a:r>
              <a:rPr lang="en-US" altLang="zh-CN" dirty="0"/>
              <a:t>[</a:t>
            </a:r>
            <a:r>
              <a:rPr lang="en-US" altLang="zh-CN" dirty="0" err="1"/>
              <a:t>root@tedu</a:t>
            </a:r>
            <a:r>
              <a:rPr lang="en-US" altLang="zh-CN" dirty="0"/>
              <a:t> </a:t>
            </a:r>
            <a:r>
              <a:rPr lang="en-US" altLang="zh-CN" dirty="0" err="1"/>
              <a:t>tmp</a:t>
            </a:r>
            <a:r>
              <a:rPr lang="en-US" altLang="zh-CN" dirty="0"/>
              <a:t>]# bzip2 -d install.log.bz2 #</a:t>
            </a:r>
            <a:r>
              <a:rPr lang="zh-CN" altLang="en-US" dirty="0"/>
              <a:t>删除源文件</a:t>
            </a:r>
            <a:endParaRPr lang="en-US" altLang="zh-CN" dirty="0"/>
          </a:p>
          <a:p>
            <a:pPr marL="400050" lvl="1" indent="0">
              <a:buNone/>
            </a:pPr>
            <a:r>
              <a:rPr lang="en-US" altLang="zh-CN" dirty="0"/>
              <a:t>[</a:t>
            </a:r>
            <a:r>
              <a:rPr lang="en-US" altLang="zh-CN" dirty="0" err="1"/>
              <a:t>root@tedu</a:t>
            </a:r>
            <a:r>
              <a:rPr lang="en-US" altLang="zh-CN" dirty="0"/>
              <a:t> </a:t>
            </a:r>
            <a:r>
              <a:rPr lang="en-US" altLang="zh-CN" dirty="0" err="1"/>
              <a:t>tmp</a:t>
            </a:r>
            <a:r>
              <a:rPr lang="en-US" altLang="zh-CN" dirty="0"/>
              <a:t>]# bzip2 -</a:t>
            </a:r>
            <a:r>
              <a:rPr lang="en-US" altLang="zh-CN" dirty="0" err="1"/>
              <a:t>dk</a:t>
            </a:r>
            <a:r>
              <a:rPr lang="en-US" altLang="zh-CN" dirty="0"/>
              <a:t> install.log.bz2 #</a:t>
            </a:r>
            <a:r>
              <a:rPr lang="zh-CN" altLang="en-US" dirty="0"/>
              <a:t>不删源文件</a:t>
            </a:r>
            <a:endParaRPr lang="en-US" altLang="zh-CN" dirty="0"/>
          </a:p>
          <a:p>
            <a:pPr marL="400050" lvl="1" indent="0">
              <a:buNone/>
            </a:pPr>
            <a:endParaRPr lang="en-US" altLang="zh-CN" dirty="0"/>
          </a:p>
        </p:txBody>
      </p:sp>
    </p:spTree>
    <p:extLst>
      <p:ext uri="{BB962C8B-B14F-4D97-AF65-F5344CB8AC3E}">
        <p14:creationId xmlns:p14="http://schemas.microsoft.com/office/powerpoint/2010/main" val="413885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3071610"/>
          </a:xfrm>
        </p:spPr>
        <p:txBody>
          <a:bodyPr/>
          <a:lstStyle/>
          <a:p>
            <a:pPr>
              <a:buFont typeface="Wingdings" panose="05000000000000000000" pitchFamily="2" charset="2"/>
              <a:buChar char="l"/>
            </a:pPr>
            <a:r>
              <a:rPr lang="zh-CN" altLang="en-US" dirty="0"/>
              <a:t>用</a:t>
            </a:r>
            <a:r>
              <a:rPr lang="en-US" altLang="zh-CN" dirty="0"/>
              <a:t>bzip2</a:t>
            </a:r>
            <a:r>
              <a:rPr lang="zh-CN" altLang="en-US" dirty="0"/>
              <a:t>最佳压缩比压缩</a:t>
            </a:r>
            <a:r>
              <a:rPr lang="en-US" altLang="zh-CN" dirty="0"/>
              <a:t>install.log</a:t>
            </a:r>
            <a:r>
              <a:rPr lang="zh-CN" altLang="en-US" dirty="0"/>
              <a:t>，显示压缩信息，并保留源文件</a:t>
            </a:r>
            <a:endParaRPr lang="en-US" altLang="zh-CN" dirty="0"/>
          </a:p>
          <a:p>
            <a:pPr marL="0"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]#bzip2 -9cv install.log &gt; install9c.log.bz2rm -</a:t>
            </a:r>
          </a:p>
          <a:p>
            <a:pPr marL="0" indent="0">
              <a:buNone/>
            </a:pPr>
            <a:r>
              <a:rPr lang="en-US" altLang="zh-CN" sz="2000" dirty="0"/>
              <a:t>install.log:  5.084:1,  1.574 bits/byte, 80.33% saved, 41364 in, 8136 out</a:t>
            </a:r>
          </a:p>
          <a:p>
            <a:pPr marL="0"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]#bzip2 -9zvk install.log</a:t>
            </a:r>
          </a:p>
          <a:p>
            <a:pPr marL="0" indent="0">
              <a:buNone/>
            </a:pPr>
            <a:endParaRPr lang="zh-CN" altLang="en-US" sz="2000" dirty="0"/>
          </a:p>
        </p:txBody>
      </p:sp>
    </p:spTree>
    <p:extLst>
      <p:ext uri="{BB962C8B-B14F-4D97-AF65-F5344CB8AC3E}">
        <p14:creationId xmlns:p14="http://schemas.microsoft.com/office/powerpoint/2010/main" val="29966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3822585"/>
          </a:xfrm>
        </p:spPr>
        <p:txBody>
          <a:bodyPr/>
          <a:lstStyle/>
          <a:p>
            <a:pPr>
              <a:buFont typeface="Wingdings" panose="05000000000000000000" pitchFamily="2" charset="2"/>
              <a:buChar char="l"/>
            </a:pPr>
            <a:r>
              <a:rPr lang="en-US" altLang="zh-CN" dirty="0"/>
              <a:t>compress</a:t>
            </a:r>
            <a:r>
              <a:rPr lang="zh-CN" altLang="en-US" dirty="0"/>
              <a:t>、</a:t>
            </a:r>
            <a:r>
              <a:rPr lang="en-US" altLang="zh-CN" dirty="0" err="1"/>
              <a:t>uncompress</a:t>
            </a:r>
            <a:r>
              <a:rPr lang="zh-CN" altLang="en-US" dirty="0"/>
              <a:t>（仅做了解，目前已不用</a:t>
            </a:r>
            <a:r>
              <a:rPr lang="en-US" altLang="zh-CN" dirty="0"/>
              <a:t>,</a:t>
            </a:r>
            <a:r>
              <a:rPr lang="zh-CN" altLang="en-US" dirty="0"/>
              <a:t>当前系统内核已不提供该命令），选项与参数</a:t>
            </a:r>
            <a:r>
              <a:rPr lang="en-US" altLang="zh-CN" dirty="0"/>
              <a:t>: </a:t>
            </a:r>
            <a:endParaRPr lang="zh-CN" altLang="en-US" dirty="0"/>
          </a:p>
          <a:p>
            <a:pPr marL="400050" lvl="1" indent="0">
              <a:buNone/>
            </a:pPr>
            <a:r>
              <a:rPr lang="en-US" altLang="zh-CN" sz="2000" dirty="0"/>
              <a:t>-r :</a:t>
            </a:r>
            <a:r>
              <a:rPr lang="zh-CN" altLang="en-US" sz="2000" dirty="0"/>
              <a:t>可以连同目录下的文件也同时给予压缩</a:t>
            </a:r>
          </a:p>
          <a:p>
            <a:pPr marL="400050" lvl="1" indent="0">
              <a:buNone/>
            </a:pPr>
            <a:r>
              <a:rPr lang="en-US" altLang="zh-CN" sz="2000" dirty="0"/>
              <a:t>-c :</a:t>
            </a:r>
            <a:r>
              <a:rPr lang="zh-CN" altLang="en-US" sz="2000" dirty="0"/>
              <a:t>将压缩数据输出成为</a:t>
            </a:r>
            <a:r>
              <a:rPr lang="en-US" altLang="zh-CN" sz="2000" dirty="0"/>
              <a:t>standard output </a:t>
            </a:r>
          </a:p>
          <a:p>
            <a:pPr marL="400050" lvl="1" indent="0">
              <a:buNone/>
            </a:pPr>
            <a:r>
              <a:rPr lang="en-US" altLang="zh-CN" sz="2000" dirty="0"/>
              <a:t>-v :</a:t>
            </a:r>
            <a:r>
              <a:rPr lang="zh-CN" altLang="en-US" sz="2000" dirty="0"/>
              <a:t>可以列出压缩后的文件信息以及压缩过程中的一些文件名变化</a:t>
            </a:r>
            <a:endParaRPr lang="en-US" altLang="zh-CN" sz="2000"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6316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4844403"/>
          </a:xfrm>
        </p:spPr>
        <p:txBody>
          <a:bodyPr/>
          <a:lstStyle/>
          <a:p>
            <a:pPr>
              <a:buFont typeface="Wingdings" panose="05000000000000000000" pitchFamily="2" charset="2"/>
              <a:buChar char="l"/>
            </a:pPr>
            <a:r>
              <a:rPr lang="en-US" altLang="zh-CN" dirty="0"/>
              <a:t>tar</a:t>
            </a:r>
            <a:r>
              <a:rPr lang="zh-CN" altLang="en-US" dirty="0"/>
              <a:t>命令，选项与参数：</a:t>
            </a:r>
            <a:endParaRPr lang="en-US" altLang="zh-CN" dirty="0"/>
          </a:p>
          <a:p>
            <a:pPr marL="400050" lvl="1" indent="0">
              <a:buNone/>
            </a:pPr>
            <a:r>
              <a:rPr lang="en-US" altLang="zh-CN" sz="1800" dirty="0"/>
              <a:t>-c :</a:t>
            </a:r>
            <a:r>
              <a:rPr lang="zh-CN" altLang="en-US" sz="1800" dirty="0"/>
              <a:t>建立打包文件</a:t>
            </a:r>
            <a:r>
              <a:rPr lang="en-US" altLang="zh-CN" sz="1800" dirty="0"/>
              <a:t>,</a:t>
            </a:r>
          </a:p>
          <a:p>
            <a:pPr marL="400050" lvl="1" indent="0">
              <a:buNone/>
            </a:pPr>
            <a:r>
              <a:rPr lang="en-US" altLang="zh-CN" sz="1800" dirty="0"/>
              <a:t>-t :</a:t>
            </a:r>
            <a:r>
              <a:rPr lang="zh-CN" altLang="en-US" sz="1800" dirty="0"/>
              <a:t>查看打包文件的内容含有哪些文件 </a:t>
            </a:r>
          </a:p>
          <a:p>
            <a:pPr marL="400050" lvl="1" indent="0">
              <a:buNone/>
            </a:pPr>
            <a:r>
              <a:rPr lang="en-US" altLang="zh-CN" sz="1800" dirty="0"/>
              <a:t>-x :</a:t>
            </a:r>
            <a:r>
              <a:rPr lang="zh-CN" altLang="en-US" sz="1800" dirty="0"/>
              <a:t>解打包或解压缩的功能</a:t>
            </a:r>
            <a:r>
              <a:rPr lang="en-US" altLang="zh-CN" sz="1800" dirty="0"/>
              <a:t>,</a:t>
            </a:r>
            <a:r>
              <a:rPr lang="zh-CN" altLang="en-US" sz="1800" dirty="0"/>
              <a:t>可以搭配</a:t>
            </a:r>
            <a:r>
              <a:rPr lang="en-US" altLang="zh-CN" sz="1800" dirty="0"/>
              <a:t>-C(</a:t>
            </a:r>
            <a:r>
              <a:rPr lang="zh-CN" altLang="en-US" sz="1800" dirty="0"/>
              <a:t>大写</a:t>
            </a:r>
            <a:r>
              <a:rPr lang="en-US" altLang="zh-CN" sz="1800" dirty="0"/>
              <a:t>)</a:t>
            </a:r>
            <a:r>
              <a:rPr lang="zh-CN" altLang="en-US" sz="1800" dirty="0"/>
              <a:t>在特定到特定目录解开 </a:t>
            </a:r>
            <a:endParaRPr lang="en-US" altLang="zh-CN" sz="1800" dirty="0"/>
          </a:p>
          <a:p>
            <a:pPr marL="400050" lvl="1" indent="0">
              <a:buNone/>
            </a:pPr>
            <a:r>
              <a:rPr lang="en-US" altLang="zh-CN" sz="1800" dirty="0"/>
              <a:t>-j :</a:t>
            </a:r>
            <a:r>
              <a:rPr lang="zh-CN" altLang="en-US" sz="1800" dirty="0"/>
              <a:t>通过</a:t>
            </a:r>
            <a:r>
              <a:rPr lang="en-US" altLang="zh-CN" sz="1800" dirty="0"/>
              <a:t>bzip2</a:t>
            </a:r>
            <a:r>
              <a:rPr lang="zh-CN" altLang="en-US" sz="1800" dirty="0"/>
              <a:t>的支持进行压缩</a:t>
            </a:r>
            <a:r>
              <a:rPr lang="en-US" altLang="zh-CN" sz="1800" dirty="0"/>
              <a:t>/</a:t>
            </a:r>
            <a:r>
              <a:rPr lang="zh-CN" altLang="en-US" sz="1800" dirty="0"/>
              <a:t>解压缩</a:t>
            </a:r>
            <a:r>
              <a:rPr lang="en-US" altLang="zh-CN" sz="1800" dirty="0"/>
              <a:t>:</a:t>
            </a:r>
            <a:r>
              <a:rPr lang="zh-CN" altLang="en-US" sz="1800" dirty="0"/>
              <a:t>此时文件最好为 *</a:t>
            </a:r>
            <a:r>
              <a:rPr lang="en-US" altLang="zh-CN" sz="1800" dirty="0"/>
              <a:t>.tar.bz2 </a:t>
            </a:r>
            <a:endParaRPr lang="zh-CN" altLang="en-US" sz="1800" dirty="0"/>
          </a:p>
          <a:p>
            <a:pPr marL="400050" lvl="1" indent="0">
              <a:buNone/>
            </a:pPr>
            <a:r>
              <a:rPr lang="en-US" altLang="zh-CN" sz="1800" dirty="0"/>
              <a:t>-z :</a:t>
            </a:r>
            <a:r>
              <a:rPr lang="zh-CN" altLang="en-US" sz="1800" dirty="0"/>
              <a:t>通过</a:t>
            </a:r>
            <a:r>
              <a:rPr lang="en-US" altLang="zh-CN" sz="1800" dirty="0" err="1"/>
              <a:t>gzip</a:t>
            </a:r>
            <a:r>
              <a:rPr lang="zh-CN" altLang="en-US" sz="1800" dirty="0"/>
              <a:t>的支持进行压缩</a:t>
            </a:r>
            <a:r>
              <a:rPr lang="en-US" altLang="zh-CN" sz="1800" dirty="0"/>
              <a:t>/</a:t>
            </a:r>
            <a:r>
              <a:rPr lang="zh-CN" altLang="en-US" sz="1800" dirty="0"/>
              <a:t>解压缩</a:t>
            </a:r>
            <a:r>
              <a:rPr lang="en-US" altLang="zh-CN" sz="1800" dirty="0"/>
              <a:t>:</a:t>
            </a:r>
            <a:r>
              <a:rPr lang="zh-CN" altLang="en-US" sz="1800" dirty="0"/>
              <a:t>此时文件最好为 *</a:t>
            </a:r>
            <a:r>
              <a:rPr lang="en-US" altLang="zh-CN" sz="1800" dirty="0"/>
              <a:t>.tar.gz </a:t>
            </a:r>
            <a:endParaRPr lang="zh-CN" altLang="en-US" sz="1800" dirty="0"/>
          </a:p>
          <a:p>
            <a:pPr marL="400050" lvl="1" indent="0">
              <a:buNone/>
            </a:pPr>
            <a:r>
              <a:rPr lang="en-US" altLang="zh-CN" sz="1800" dirty="0"/>
              <a:t>-v :</a:t>
            </a:r>
            <a:r>
              <a:rPr lang="zh-CN" altLang="en-US" sz="1800" dirty="0"/>
              <a:t>在压缩</a:t>
            </a:r>
            <a:r>
              <a:rPr lang="en-US" altLang="zh-CN" sz="1800" dirty="0"/>
              <a:t>/</a:t>
            </a:r>
            <a:r>
              <a:rPr lang="zh-CN" altLang="en-US" sz="1800" dirty="0"/>
              <a:t>解压缩的过程中</a:t>
            </a:r>
            <a:r>
              <a:rPr lang="en-US" altLang="zh-CN" sz="1800" dirty="0"/>
              <a:t>,</a:t>
            </a:r>
            <a:r>
              <a:rPr lang="zh-CN" altLang="en-US" sz="1800" dirty="0"/>
              <a:t>将正在处理的文件名显示出来 </a:t>
            </a:r>
          </a:p>
          <a:p>
            <a:pPr marL="400050" lvl="1" indent="0">
              <a:buNone/>
            </a:pPr>
            <a:r>
              <a:rPr lang="en-US" altLang="zh-CN" sz="1800" dirty="0"/>
              <a:t>-f filename:-f </a:t>
            </a:r>
            <a:r>
              <a:rPr lang="zh-CN" altLang="en-US" sz="1800" dirty="0"/>
              <a:t>后面跟处理后文件的全名称（路径</a:t>
            </a:r>
            <a:r>
              <a:rPr lang="en-US" altLang="zh-CN" sz="1800" dirty="0"/>
              <a:t>+</a:t>
            </a:r>
            <a:r>
              <a:rPr lang="zh-CN" altLang="en-US" sz="1800" dirty="0"/>
              <a:t>文件名</a:t>
            </a:r>
            <a:r>
              <a:rPr lang="en-US" altLang="zh-CN" sz="1800" dirty="0"/>
              <a:t>+</a:t>
            </a:r>
            <a:r>
              <a:rPr lang="zh-CN" altLang="en-US" sz="1800" dirty="0"/>
              <a:t>后缀名） </a:t>
            </a:r>
          </a:p>
          <a:p>
            <a:pPr marL="400050" lvl="1" indent="0">
              <a:buNone/>
            </a:pPr>
            <a:r>
              <a:rPr lang="en-US" altLang="zh-CN" sz="1800" dirty="0"/>
              <a:t>-C </a:t>
            </a:r>
            <a:r>
              <a:rPr lang="zh-CN" altLang="en-US" sz="1800" dirty="0"/>
              <a:t>目录</a:t>
            </a:r>
            <a:r>
              <a:rPr lang="en-US" altLang="zh-CN" sz="1800" dirty="0"/>
              <a:t>:</a:t>
            </a:r>
            <a:r>
              <a:rPr lang="zh-CN" altLang="en-US" sz="1800" dirty="0"/>
              <a:t>这个选项用在解压缩</a:t>
            </a:r>
            <a:r>
              <a:rPr lang="en-US" altLang="zh-CN" sz="1800" dirty="0"/>
              <a:t>,</a:t>
            </a:r>
            <a:r>
              <a:rPr lang="zh-CN" altLang="en-US" sz="1800" dirty="0"/>
              <a:t>若要在特定目录解压缩</a:t>
            </a:r>
            <a:r>
              <a:rPr lang="en-US" altLang="zh-CN" sz="1800" dirty="0"/>
              <a:t>,</a:t>
            </a:r>
            <a:r>
              <a:rPr lang="zh-CN" altLang="en-US" sz="1800" dirty="0"/>
              <a:t>可以使用这个 选项 </a:t>
            </a:r>
          </a:p>
          <a:p>
            <a:pPr marL="400050" lvl="1" indent="0">
              <a:buNone/>
            </a:pPr>
            <a:r>
              <a:rPr lang="en-US" altLang="zh-CN" sz="1800" dirty="0"/>
              <a:t>-p :</a:t>
            </a:r>
            <a:r>
              <a:rPr lang="zh-CN" altLang="en-US" sz="1800" dirty="0"/>
              <a:t>保留备份数据的原本权限与属性</a:t>
            </a:r>
            <a:r>
              <a:rPr lang="en-US" altLang="zh-CN" sz="1800" dirty="0"/>
              <a:t>,</a:t>
            </a:r>
            <a:r>
              <a:rPr lang="zh-CN" altLang="en-US" sz="1800" dirty="0"/>
              <a:t>常用于备份</a:t>
            </a:r>
            <a:r>
              <a:rPr lang="en-US" altLang="zh-CN" sz="1800" dirty="0"/>
              <a:t>(-c)</a:t>
            </a:r>
            <a:r>
              <a:rPr lang="zh-CN" altLang="en-US" sz="1800" dirty="0"/>
              <a:t>重要的配置文件</a:t>
            </a:r>
            <a:endParaRPr lang="en-US" altLang="zh-CN" sz="1800" dirty="0"/>
          </a:p>
          <a:p>
            <a:pPr marL="400050" lvl="1" indent="0">
              <a:buNone/>
            </a:pPr>
            <a:r>
              <a:rPr lang="en-US" altLang="zh-CN" sz="1800" dirty="0"/>
              <a:t>--exclude=FILE:</a:t>
            </a:r>
            <a:r>
              <a:rPr lang="zh-CN" altLang="en-US" sz="1800" dirty="0"/>
              <a:t>在压缩的过程中</a:t>
            </a:r>
            <a:r>
              <a:rPr lang="en-US" altLang="zh-CN" sz="1800" dirty="0"/>
              <a:t>,</a:t>
            </a:r>
            <a:r>
              <a:rPr lang="zh-CN" altLang="en-US" sz="1800" dirty="0"/>
              <a:t>不要将那些文件打包 </a:t>
            </a:r>
          </a:p>
          <a:p>
            <a:pPr marL="400050" lvl="1" indent="0">
              <a:buNone/>
            </a:pPr>
            <a:r>
              <a:rPr lang="zh-CN" altLang="en-US" sz="2000" b="1" dirty="0"/>
              <a:t>注意</a:t>
            </a:r>
            <a:r>
              <a:rPr lang="zh-CN" altLang="en-US" sz="2000" dirty="0"/>
              <a:t> </a:t>
            </a:r>
            <a:r>
              <a:rPr lang="en-US" altLang="zh-CN" sz="2000" dirty="0"/>
              <a:t>-c, -t, -x </a:t>
            </a:r>
            <a:r>
              <a:rPr lang="zh-CN" altLang="en-US" sz="2000" dirty="0"/>
              <a:t>不可同时出现在一串指令列中 </a:t>
            </a:r>
          </a:p>
        </p:txBody>
      </p:sp>
    </p:spTree>
    <p:extLst>
      <p:ext uri="{BB962C8B-B14F-4D97-AF65-F5344CB8AC3E}">
        <p14:creationId xmlns:p14="http://schemas.microsoft.com/office/powerpoint/2010/main" val="336784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4327338"/>
          </a:xfrm>
        </p:spPr>
        <p:txBody>
          <a:bodyPr/>
          <a:lstStyle/>
          <a:p>
            <a:pPr>
              <a:buFont typeface="Wingdings" panose="05000000000000000000" pitchFamily="2" charset="2"/>
              <a:buChar char="l"/>
            </a:pPr>
            <a:r>
              <a:rPr lang="en-US" altLang="zh-CN" dirty="0"/>
              <a:t>tar</a:t>
            </a:r>
            <a:r>
              <a:rPr lang="zh-CN" altLang="en-US" dirty="0"/>
              <a:t>常用的指令组合！！！</a:t>
            </a:r>
            <a:endParaRPr lang="en-US" altLang="zh-CN" dirty="0"/>
          </a:p>
          <a:p>
            <a:pPr>
              <a:buFont typeface="Wingdings" panose="05000000000000000000" pitchFamily="2" charset="2"/>
              <a:buChar char="Ø"/>
            </a:pPr>
            <a:r>
              <a:rPr lang="zh-CN" altLang="en-US" sz="2000" b="1" dirty="0"/>
              <a:t>打包与压缩：</a:t>
            </a:r>
            <a:endParaRPr lang="en-US" altLang="zh-CN" sz="2000" b="1" dirty="0"/>
          </a:p>
          <a:p>
            <a:pPr>
              <a:buFont typeface="Wingdings" panose="05000000000000000000" pitchFamily="2" charset="2"/>
              <a:buChar char="Ø"/>
            </a:pPr>
            <a:r>
              <a:rPr lang="en-US" altLang="zh-CN" sz="2000" dirty="0"/>
              <a:t>tar -</a:t>
            </a:r>
            <a:r>
              <a:rPr lang="en-US" altLang="zh-CN" sz="2000" dirty="0" err="1"/>
              <a:t>zcv</a:t>
            </a:r>
            <a:r>
              <a:rPr lang="en-US" altLang="zh-CN" sz="2000" dirty="0"/>
              <a:t> -f [/</a:t>
            </a:r>
            <a:r>
              <a:rPr lang="zh-CN" altLang="en-US" sz="2000" dirty="0"/>
              <a:t>路径</a:t>
            </a:r>
            <a:r>
              <a:rPr lang="en-US" altLang="zh-CN" sz="2000" dirty="0"/>
              <a:t>/]filename.tar.gz </a:t>
            </a:r>
            <a:r>
              <a:rPr lang="zh-CN" altLang="en-US" sz="2000" dirty="0"/>
              <a:t>被压缩的文件或目录</a:t>
            </a:r>
            <a:endParaRPr lang="en-US" altLang="zh-CN" sz="2000" dirty="0"/>
          </a:p>
          <a:p>
            <a:pPr marL="0" indent="0">
              <a:buNone/>
            </a:pPr>
            <a:r>
              <a:rPr lang="en-US" altLang="zh-CN" sz="2000" dirty="0"/>
              <a:t>               tar –</a:t>
            </a:r>
            <a:r>
              <a:rPr lang="en-US" altLang="zh-CN" sz="2000" dirty="0" err="1"/>
              <a:t>jcv</a:t>
            </a:r>
            <a:r>
              <a:rPr lang="en-US" altLang="zh-CN" sz="2000" dirty="0"/>
              <a:t> –f [/</a:t>
            </a:r>
            <a:r>
              <a:rPr lang="zh-CN" altLang="en-US" sz="2000" dirty="0"/>
              <a:t>路径</a:t>
            </a:r>
            <a:r>
              <a:rPr lang="en-US" altLang="zh-CN" sz="2000" dirty="0"/>
              <a:t>/] filename.tar.bz2 </a:t>
            </a:r>
            <a:r>
              <a:rPr lang="zh-CN" altLang="en-US" sz="2000" dirty="0"/>
              <a:t>被压缩的文件或目录</a:t>
            </a:r>
            <a:endParaRPr lang="en-US" altLang="zh-CN" sz="2000" dirty="0"/>
          </a:p>
          <a:p>
            <a:pPr marL="400050" lvl="1" indent="0">
              <a:buNone/>
            </a:pPr>
            <a:r>
              <a:rPr lang="zh-CN" altLang="en-US" sz="1800" dirty="0"/>
              <a:t>练习：</a:t>
            </a:r>
            <a:r>
              <a:rPr lang="en-US" altLang="zh-CN" sz="1800" dirty="0"/>
              <a:t>/</a:t>
            </a:r>
            <a:r>
              <a:rPr lang="en-US" altLang="zh-CN" sz="1800" dirty="0" err="1"/>
              <a:t>tmp</a:t>
            </a:r>
            <a:r>
              <a:rPr lang="en-US" altLang="zh-CN" sz="1800" dirty="0"/>
              <a:t>/part1/tar/etc01.tar.gz  /</a:t>
            </a:r>
            <a:r>
              <a:rPr lang="en-US" altLang="zh-CN" sz="1800" dirty="0" err="1"/>
              <a:t>etc</a:t>
            </a:r>
            <a:endParaRPr lang="en-US" altLang="zh-CN" sz="1800" dirty="0"/>
          </a:p>
          <a:p>
            <a:pPr marL="400050" lvl="1" indent="0">
              <a:buNone/>
            </a:pPr>
            <a:r>
              <a:rPr lang="en-US" altLang="zh-CN" sz="1800" dirty="0"/>
              <a:t>          /</a:t>
            </a:r>
            <a:r>
              <a:rPr lang="en-US" altLang="zh-CN" sz="1800" dirty="0" err="1"/>
              <a:t>tmp</a:t>
            </a:r>
            <a:r>
              <a:rPr lang="en-US" altLang="zh-CN" sz="1800" dirty="0"/>
              <a:t>/part1/tar/etc02tar.bz2 /</a:t>
            </a:r>
            <a:r>
              <a:rPr lang="en-US" altLang="zh-CN" sz="1800" dirty="0" err="1"/>
              <a:t>etc</a:t>
            </a:r>
            <a:endParaRPr lang="en-US" altLang="zh-CN" sz="1800" dirty="0"/>
          </a:p>
          <a:p>
            <a:pPr>
              <a:buFont typeface="Wingdings" panose="05000000000000000000" pitchFamily="2" charset="2"/>
              <a:buChar char="Ø"/>
            </a:pPr>
            <a:r>
              <a:rPr lang="zh-CN" altLang="en-US" sz="2000" dirty="0"/>
              <a:t>查询：</a:t>
            </a:r>
            <a:r>
              <a:rPr lang="en-US" altLang="zh-CN" sz="2000" dirty="0"/>
              <a:t>tar –</a:t>
            </a:r>
            <a:r>
              <a:rPr lang="en-US" altLang="zh-CN" sz="2000" dirty="0" err="1"/>
              <a:t>ztv</a:t>
            </a:r>
            <a:r>
              <a:rPr lang="en-US" altLang="zh-CN" sz="2000" dirty="0"/>
              <a:t> –f [/</a:t>
            </a:r>
            <a:r>
              <a:rPr lang="zh-CN" altLang="en-US" sz="2000" dirty="0"/>
              <a:t>路径</a:t>
            </a:r>
            <a:r>
              <a:rPr lang="en-US" altLang="zh-CN" sz="2000" dirty="0"/>
              <a:t>/] filename.tar.gz  </a:t>
            </a:r>
          </a:p>
          <a:p>
            <a:pPr marL="0" indent="0">
              <a:buNone/>
            </a:pPr>
            <a:r>
              <a:rPr lang="en-US" altLang="zh-CN" sz="2000" dirty="0"/>
              <a:t>               tar –</a:t>
            </a:r>
            <a:r>
              <a:rPr lang="en-US" altLang="zh-CN" sz="2000" dirty="0" err="1"/>
              <a:t>jtv</a:t>
            </a:r>
            <a:r>
              <a:rPr lang="en-US" altLang="zh-CN" sz="2000" dirty="0"/>
              <a:t> –f [/</a:t>
            </a:r>
            <a:r>
              <a:rPr lang="zh-CN" altLang="en-US" sz="2000" dirty="0"/>
              <a:t>路径</a:t>
            </a:r>
            <a:r>
              <a:rPr lang="en-US" altLang="zh-CN" sz="2000" dirty="0"/>
              <a:t>/] filename.tar.bz2</a:t>
            </a:r>
          </a:p>
          <a:p>
            <a:pPr>
              <a:buFont typeface="Wingdings" panose="05000000000000000000" pitchFamily="2" charset="2"/>
              <a:buChar char="Ø"/>
            </a:pPr>
            <a:r>
              <a:rPr lang="zh-CN" altLang="en-US" sz="2000" dirty="0"/>
              <a:t>备份：</a:t>
            </a:r>
            <a:r>
              <a:rPr lang="en-US" altLang="zh-CN" sz="2000" dirty="0"/>
              <a:t>tar –</a:t>
            </a:r>
            <a:r>
              <a:rPr lang="en-US" altLang="zh-CN" sz="2000" dirty="0" err="1"/>
              <a:t>zpcv</a:t>
            </a:r>
            <a:r>
              <a:rPr lang="en-US" altLang="zh-CN" sz="2000" dirty="0"/>
              <a:t> –f  [/</a:t>
            </a:r>
            <a:r>
              <a:rPr lang="zh-CN" altLang="en-US" sz="2000" dirty="0"/>
              <a:t>路径</a:t>
            </a:r>
            <a:r>
              <a:rPr lang="en-US" altLang="zh-CN" sz="2000" dirty="0"/>
              <a:t>/]filename.tar.gz  </a:t>
            </a:r>
            <a:r>
              <a:rPr lang="zh-CN" altLang="en-US" sz="2000" dirty="0"/>
              <a:t>被备份文件或目录</a:t>
            </a:r>
            <a:endParaRPr lang="en-US" altLang="zh-CN" sz="2000" dirty="0"/>
          </a:p>
          <a:p>
            <a:pPr marL="0" indent="0">
              <a:buNone/>
            </a:pPr>
            <a:r>
              <a:rPr lang="en-US" altLang="zh-CN" sz="2000" dirty="0"/>
              <a:t>               tar –</a:t>
            </a:r>
            <a:r>
              <a:rPr lang="en-US" altLang="zh-CN" sz="2000" dirty="0" err="1"/>
              <a:t>jpcv</a:t>
            </a:r>
            <a:r>
              <a:rPr lang="en-US" altLang="zh-CN" sz="2000" dirty="0"/>
              <a:t> –f  [/</a:t>
            </a:r>
            <a:r>
              <a:rPr lang="zh-CN" altLang="en-US" sz="2000" dirty="0"/>
              <a:t>路径</a:t>
            </a:r>
            <a:r>
              <a:rPr lang="en-US" altLang="zh-CN" sz="2000" dirty="0"/>
              <a:t>/]filename.tar.bz2  </a:t>
            </a:r>
            <a:r>
              <a:rPr lang="zh-CN" altLang="en-US" sz="2000" dirty="0"/>
              <a:t>被备份文件或目录</a:t>
            </a:r>
            <a:endParaRPr lang="en-US" altLang="zh-CN" sz="2000" dirty="0"/>
          </a:p>
        </p:txBody>
      </p:sp>
    </p:spTree>
    <p:extLst>
      <p:ext uri="{BB962C8B-B14F-4D97-AF65-F5344CB8AC3E}">
        <p14:creationId xmlns:p14="http://schemas.microsoft.com/office/powerpoint/2010/main" val="109808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3908762"/>
          </a:xfrm>
        </p:spPr>
        <p:txBody>
          <a:bodyPr/>
          <a:lstStyle/>
          <a:p>
            <a:pPr>
              <a:buFont typeface="Wingdings" panose="05000000000000000000" pitchFamily="2" charset="2"/>
              <a:buChar char="Ø"/>
            </a:pPr>
            <a:r>
              <a:rPr lang="zh-CN" altLang="en-US" sz="2000" dirty="0"/>
              <a:t>解压到当前目录：</a:t>
            </a:r>
            <a:r>
              <a:rPr lang="en-US" altLang="zh-CN" sz="2000" dirty="0"/>
              <a:t>tar –</a:t>
            </a:r>
            <a:r>
              <a:rPr lang="en-US" altLang="zh-CN" sz="2000" dirty="0" err="1"/>
              <a:t>jxv</a:t>
            </a:r>
            <a:r>
              <a:rPr lang="en-US" altLang="zh-CN" sz="2000" dirty="0"/>
              <a:t> –f [/</a:t>
            </a:r>
            <a:r>
              <a:rPr lang="zh-CN" altLang="en-US" sz="2000" dirty="0"/>
              <a:t>路径</a:t>
            </a:r>
            <a:r>
              <a:rPr lang="en-US" altLang="zh-CN" sz="2000" dirty="0"/>
              <a:t>/] filename.tar.bz2</a:t>
            </a:r>
          </a:p>
          <a:p>
            <a:pPr marL="0" indent="0">
              <a:buNone/>
            </a:pPr>
            <a:r>
              <a:rPr lang="en-US" altLang="zh-CN" sz="2000" dirty="0"/>
              <a:t>                                tar –</a:t>
            </a:r>
            <a:r>
              <a:rPr lang="en-US" altLang="zh-CN" sz="2000" dirty="0" err="1"/>
              <a:t>zxv</a:t>
            </a:r>
            <a:r>
              <a:rPr lang="en-US" altLang="zh-CN" sz="2000" dirty="0"/>
              <a:t> –f [/</a:t>
            </a:r>
            <a:r>
              <a:rPr lang="zh-CN" altLang="en-US" sz="2000" dirty="0"/>
              <a:t>路径</a:t>
            </a:r>
            <a:r>
              <a:rPr lang="en-US" altLang="zh-CN" sz="2000" dirty="0"/>
              <a:t>/] filename.tar.gz</a:t>
            </a:r>
          </a:p>
          <a:p>
            <a:pPr>
              <a:buFont typeface="Wingdings" panose="05000000000000000000" pitchFamily="2" charset="2"/>
              <a:buChar char="Ø"/>
            </a:pPr>
            <a:r>
              <a:rPr lang="zh-CN" altLang="en-US" sz="2000" dirty="0"/>
              <a:t>解压到指定目录：</a:t>
            </a:r>
            <a:endParaRPr lang="en-US" altLang="zh-CN" sz="2000" dirty="0"/>
          </a:p>
          <a:p>
            <a:pPr marL="0" indent="0">
              <a:buNone/>
            </a:pPr>
            <a:r>
              <a:rPr lang="en-US" altLang="zh-CN" sz="2000" dirty="0"/>
              <a:t>           tar -</a:t>
            </a:r>
            <a:r>
              <a:rPr lang="en-US" altLang="zh-CN" sz="2000" dirty="0" err="1"/>
              <a:t>jxv</a:t>
            </a:r>
            <a:r>
              <a:rPr lang="en-US" altLang="zh-CN" sz="2000" dirty="0"/>
              <a:t>  -f [/</a:t>
            </a:r>
            <a:r>
              <a:rPr lang="zh-CN" altLang="en-US" sz="2000" dirty="0"/>
              <a:t>路径</a:t>
            </a:r>
            <a:r>
              <a:rPr lang="en-US" altLang="zh-CN" sz="2000" dirty="0"/>
              <a:t>/] filename.tar.bz2 –C  </a:t>
            </a:r>
            <a:r>
              <a:rPr lang="zh-CN" altLang="en-US" sz="2000" dirty="0"/>
              <a:t>指定目录</a:t>
            </a:r>
            <a:endParaRPr lang="en-US" altLang="zh-CN" sz="2000" dirty="0"/>
          </a:p>
          <a:p>
            <a:pPr marL="0" indent="0">
              <a:buNone/>
            </a:pPr>
            <a:r>
              <a:rPr lang="en-US" altLang="zh-CN" sz="2000" dirty="0"/>
              <a:t>           tar -</a:t>
            </a:r>
            <a:r>
              <a:rPr lang="en-US" altLang="zh-CN" sz="2000" dirty="0" err="1"/>
              <a:t>zxv</a:t>
            </a:r>
            <a:r>
              <a:rPr lang="en-US" altLang="zh-CN" sz="2000" dirty="0"/>
              <a:t> -f [/</a:t>
            </a:r>
            <a:r>
              <a:rPr lang="zh-CN" altLang="en-US" sz="2000" dirty="0"/>
              <a:t>路径</a:t>
            </a:r>
            <a:r>
              <a:rPr lang="en-US" altLang="zh-CN" sz="2000" dirty="0"/>
              <a:t>/] filename.tar.gz  -C </a:t>
            </a:r>
            <a:r>
              <a:rPr lang="zh-CN" altLang="en-US" sz="2000" dirty="0"/>
              <a:t>指定目录</a:t>
            </a:r>
            <a:endParaRPr lang="en-US" altLang="zh-CN" sz="2000" dirty="0"/>
          </a:p>
          <a:p>
            <a:pPr>
              <a:buFont typeface="Wingdings" panose="05000000000000000000" pitchFamily="2" charset="2"/>
              <a:buChar char="Ø"/>
            </a:pPr>
            <a:r>
              <a:rPr lang="zh-CN" altLang="en-US" sz="2000" b="1" dirty="0"/>
              <a:t>注意：</a:t>
            </a:r>
            <a:r>
              <a:rPr lang="en-US" altLang="zh-CN" sz="2000" b="1" dirty="0"/>
              <a:t>filename</a:t>
            </a:r>
            <a:r>
              <a:rPr lang="zh-CN" altLang="en-US" sz="2000" b="1" dirty="0"/>
              <a:t>前带路径表示该路径下的，反之表示当前目录下</a:t>
            </a:r>
            <a:endParaRPr lang="en-US" altLang="zh-CN" sz="2000" b="1" dirty="0"/>
          </a:p>
          <a:p>
            <a:pPr lvl="2">
              <a:buFont typeface="Wingdings" panose="05000000000000000000" pitchFamily="2" charset="2"/>
              <a:buChar char="Ø"/>
            </a:pPr>
            <a:r>
              <a:rPr lang="zh-CN" altLang="en-US" sz="1400" b="1" dirty="0"/>
              <a:t>该路径表示的就是我们写入的路径，如果不写路径的话表示在当前路径下。</a:t>
            </a:r>
            <a:endParaRPr lang="en-US" altLang="zh-CN" sz="1400" b="1" dirty="0"/>
          </a:p>
          <a:p>
            <a:pPr lvl="2">
              <a:buFont typeface="Wingdings" panose="05000000000000000000" pitchFamily="2" charset="2"/>
              <a:buChar char="Ø"/>
            </a:pPr>
            <a:r>
              <a:rPr lang="zh-CN" altLang="en-US" sz="1400" b="1" dirty="0"/>
              <a:t>举例：</a:t>
            </a:r>
            <a:r>
              <a:rPr lang="en-US" altLang="zh-CN" sz="1400" b="1" dirty="0"/>
              <a:t>tar -</a:t>
            </a:r>
            <a:r>
              <a:rPr lang="en-US" altLang="zh-CN" sz="1400" b="1" dirty="0" err="1"/>
              <a:t>zxvf</a:t>
            </a:r>
            <a:r>
              <a:rPr lang="en-US" altLang="zh-CN" sz="1400" b="1" dirty="0"/>
              <a:t> /home/software/filename.tar.gz </a:t>
            </a:r>
          </a:p>
          <a:p>
            <a:pPr lvl="2">
              <a:buFont typeface="Wingdings" panose="05000000000000000000" pitchFamily="2" charset="2"/>
              <a:buChar char="Ø"/>
            </a:pPr>
            <a:r>
              <a:rPr lang="zh-CN" altLang="en-US" sz="1400" b="1" dirty="0"/>
              <a:t>上述中的例子，表示我们要解压的文件在</a:t>
            </a:r>
            <a:r>
              <a:rPr lang="en-US" altLang="zh-CN" sz="1400" b="1" dirty="0"/>
              <a:t>/home/software/</a:t>
            </a:r>
            <a:r>
              <a:rPr lang="zh-CN" altLang="en-US" sz="1400" b="1" dirty="0"/>
              <a:t>路径下。</a:t>
            </a:r>
            <a:r>
              <a:rPr lang="en-US" altLang="zh-CN" sz="1400" b="1" dirty="0"/>
              <a:t>(</a:t>
            </a:r>
            <a:r>
              <a:rPr lang="zh-CN" altLang="en-US" sz="1400" b="1" dirty="0"/>
              <a:t>使用了绝对路径</a:t>
            </a:r>
            <a:r>
              <a:rPr lang="en-US" altLang="zh-CN" sz="1400" b="1" dirty="0"/>
              <a:t>)</a:t>
            </a:r>
          </a:p>
          <a:p>
            <a:pPr lvl="2">
              <a:buFont typeface="Wingdings" panose="05000000000000000000" pitchFamily="2" charset="2"/>
              <a:buChar char="Ø"/>
            </a:pPr>
            <a:r>
              <a:rPr lang="zh-CN" altLang="en-US" sz="1400" b="1" dirty="0"/>
              <a:t>举例：</a:t>
            </a:r>
            <a:r>
              <a:rPr lang="en-US" altLang="zh-CN" sz="1400" b="1" dirty="0"/>
              <a:t>tar -</a:t>
            </a:r>
            <a:r>
              <a:rPr lang="en-US" altLang="zh-CN" sz="1400" b="1" dirty="0" err="1"/>
              <a:t>zxvf</a:t>
            </a:r>
            <a:r>
              <a:rPr lang="en-US" altLang="zh-CN" sz="1400" b="1" dirty="0"/>
              <a:t> filename.tar.gz</a:t>
            </a:r>
          </a:p>
          <a:p>
            <a:pPr lvl="2">
              <a:buFont typeface="Wingdings" panose="05000000000000000000" pitchFamily="2" charset="2"/>
              <a:buChar char="Ø"/>
            </a:pPr>
            <a:r>
              <a:rPr lang="zh-CN" altLang="en-US" sz="1400" b="1" dirty="0"/>
              <a:t>上述中的例子，表示我们要解压的文件在当前所处的目中。</a:t>
            </a:r>
            <a:r>
              <a:rPr lang="en-US" altLang="zh-CN" sz="1400" b="1" dirty="0"/>
              <a:t>	</a:t>
            </a:r>
            <a:r>
              <a:rPr lang="zh-CN" altLang="en-US" sz="1400" b="1" dirty="0"/>
              <a:t>（使用了相对路径）</a:t>
            </a:r>
          </a:p>
        </p:txBody>
      </p:sp>
    </p:spTree>
    <p:extLst>
      <p:ext uri="{BB962C8B-B14F-4D97-AF65-F5344CB8AC3E}">
        <p14:creationId xmlns:p14="http://schemas.microsoft.com/office/powerpoint/2010/main" val="90597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第一节文件压缩与打包</a:t>
            </a:r>
          </a:p>
        </p:txBody>
      </p:sp>
      <p:sp>
        <p:nvSpPr>
          <p:cNvPr id="5" name="内容占位符 4"/>
          <p:cNvSpPr>
            <a:spLocks noGrp="1"/>
          </p:cNvSpPr>
          <p:nvPr>
            <p:ph sz="quarter" idx="10"/>
          </p:nvPr>
        </p:nvSpPr>
        <p:spPr>
          <a:xfrm>
            <a:off x="467545" y="1052736"/>
            <a:ext cx="8064896" cy="2862322"/>
          </a:xfrm>
        </p:spPr>
        <p:txBody>
          <a:bodyPr/>
          <a:lstStyle/>
          <a:p>
            <a:pPr>
              <a:buFont typeface="Wingdings" panose="05000000000000000000" pitchFamily="2" charset="2"/>
              <a:buChar char="l"/>
            </a:pPr>
            <a:r>
              <a:rPr lang="zh-CN" altLang="en-US" dirty="0"/>
              <a:t>将</a:t>
            </a:r>
            <a:r>
              <a:rPr lang="en-US" altLang="zh-CN" dirty="0"/>
              <a:t>/</a:t>
            </a:r>
            <a:r>
              <a:rPr lang="en-US" altLang="zh-CN" dirty="0" err="1"/>
              <a:t>etc</a:t>
            </a:r>
            <a:r>
              <a:rPr lang="zh-CN" altLang="en-US" dirty="0"/>
              <a:t>压缩到</a:t>
            </a:r>
            <a:r>
              <a:rPr lang="en-US" altLang="zh-CN" dirty="0"/>
              <a:t>/</a:t>
            </a:r>
            <a:r>
              <a:rPr lang="en-US" altLang="zh-CN" dirty="0" err="1"/>
              <a:t>tmp</a:t>
            </a:r>
            <a:r>
              <a:rPr lang="en-US" altLang="zh-CN" dirty="0"/>
              <a:t>/</a:t>
            </a:r>
            <a:r>
              <a:rPr lang="zh-CN" altLang="en-US" dirty="0"/>
              <a:t>下</a:t>
            </a:r>
            <a:r>
              <a:rPr lang="en-US" altLang="zh-CN" dirty="0"/>
              <a:t>etc01.tar.gz</a:t>
            </a:r>
          </a:p>
          <a:p>
            <a:pPr>
              <a:buFont typeface="Wingdings" panose="05000000000000000000" pitchFamily="2" charset="2"/>
              <a:buChar char="Ø"/>
            </a:pPr>
            <a:r>
              <a:rPr lang="zh-CN" altLang="en-US" sz="2000" dirty="0"/>
              <a:t>方式一：</a:t>
            </a:r>
            <a:r>
              <a:rPr lang="en-US" altLang="zh-CN" sz="2000" dirty="0"/>
              <a:t>filename.tar.gz</a:t>
            </a:r>
            <a:r>
              <a:rPr lang="zh-CN" altLang="en-US" sz="2000" dirty="0"/>
              <a:t>前不带路径</a:t>
            </a:r>
            <a:endParaRPr lang="en-US" altLang="zh-CN" sz="2000" dirty="0"/>
          </a:p>
          <a:p>
            <a:pPr marL="0" indent="0">
              <a:buNone/>
            </a:pPr>
            <a:r>
              <a:rPr lang="en-US" altLang="zh-CN" sz="1600" dirty="0"/>
              <a:t>[root@hadoop1 ~]# cd /</a:t>
            </a:r>
            <a:r>
              <a:rPr lang="en-US" altLang="zh-CN" sz="1600" dirty="0" err="1"/>
              <a:t>tmp</a:t>
            </a:r>
            <a:r>
              <a:rPr lang="en-US" altLang="zh-CN" sz="1600" dirty="0"/>
              <a:t>/ </a:t>
            </a:r>
          </a:p>
          <a:p>
            <a:pPr marL="0" indent="0">
              <a:buNone/>
            </a:pPr>
            <a:r>
              <a:rPr lang="en-US" altLang="zh-CN" sz="1600" dirty="0"/>
              <a:t>[root@hadoop1 </a:t>
            </a:r>
            <a:r>
              <a:rPr lang="en-US" altLang="zh-CN" sz="1600" dirty="0" err="1"/>
              <a:t>tmp</a:t>
            </a:r>
            <a:r>
              <a:rPr lang="en-US" altLang="zh-CN" sz="1600" dirty="0"/>
              <a:t>]# tar -</a:t>
            </a:r>
            <a:r>
              <a:rPr lang="en-US" altLang="zh-CN" sz="1600" dirty="0" err="1"/>
              <a:t>zcvf</a:t>
            </a:r>
            <a:r>
              <a:rPr lang="en-US" altLang="zh-CN" sz="1600" dirty="0"/>
              <a:t> etc01.tar.gz /</a:t>
            </a:r>
            <a:r>
              <a:rPr lang="en-US" altLang="zh-CN" sz="1600" dirty="0" err="1"/>
              <a:t>etc</a:t>
            </a:r>
            <a:r>
              <a:rPr lang="en-US" altLang="zh-CN" sz="1600" dirty="0"/>
              <a:t>/</a:t>
            </a:r>
          </a:p>
          <a:p>
            <a:pPr>
              <a:buFont typeface="Wingdings" panose="05000000000000000000" pitchFamily="2" charset="2"/>
              <a:buChar char="Ø"/>
            </a:pPr>
            <a:r>
              <a:rPr lang="zh-CN" altLang="en-US" sz="2000" dirty="0"/>
              <a:t>方式二：</a:t>
            </a:r>
            <a:r>
              <a:rPr lang="en-US" altLang="zh-CN" sz="2000" dirty="0"/>
              <a:t>filename.tar.gz</a:t>
            </a:r>
            <a:r>
              <a:rPr lang="zh-CN" altLang="en-US" sz="2000" dirty="0"/>
              <a:t>前带路径</a:t>
            </a:r>
            <a:r>
              <a:rPr lang="en-US" altLang="zh-CN" sz="2000" dirty="0"/>
              <a:t>	</a:t>
            </a:r>
            <a:r>
              <a:rPr lang="zh-CN" altLang="en-US" sz="2000" dirty="0"/>
              <a:t>（推荐新手使用）</a:t>
            </a:r>
            <a:endParaRPr lang="en-US" altLang="zh-CN" sz="2000" dirty="0"/>
          </a:p>
          <a:p>
            <a:pPr marL="0" indent="0">
              <a:buNone/>
            </a:pPr>
            <a:r>
              <a:rPr lang="en-US" altLang="zh-CN" sz="1600" dirty="0"/>
              <a:t>[root@hadoop1 ~]# tar -</a:t>
            </a:r>
            <a:r>
              <a:rPr lang="en-US" altLang="zh-CN" sz="1600" dirty="0" err="1"/>
              <a:t>zcvf</a:t>
            </a:r>
            <a:r>
              <a:rPr lang="en-US" altLang="zh-CN" sz="1600" dirty="0"/>
              <a:t> /</a:t>
            </a:r>
            <a:r>
              <a:rPr lang="en-US" altLang="zh-CN" sz="1600" dirty="0" err="1"/>
              <a:t>tmp</a:t>
            </a:r>
            <a:r>
              <a:rPr lang="en-US" altLang="zh-CN" sz="1600" dirty="0"/>
              <a:t>/etc01.tar.gz  /</a:t>
            </a:r>
            <a:r>
              <a:rPr lang="en-US" altLang="zh-CN" sz="1600" dirty="0" err="1"/>
              <a:t>etc</a:t>
            </a:r>
            <a:endParaRPr lang="en-US" altLang="zh-CN" sz="1600" dirty="0"/>
          </a:p>
          <a:p>
            <a:pPr>
              <a:buFont typeface="Wingdings" panose="05000000000000000000" pitchFamily="2" charset="2"/>
              <a:buChar char="Ø"/>
            </a:pPr>
            <a:endParaRPr lang="en-US" altLang="zh-CN" sz="2000" dirty="0"/>
          </a:p>
        </p:txBody>
      </p:sp>
    </p:spTree>
    <p:extLst>
      <p:ext uri="{BB962C8B-B14F-4D97-AF65-F5344CB8AC3E}">
        <p14:creationId xmlns:p14="http://schemas.microsoft.com/office/powerpoint/2010/main" val="222090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第一节文件压缩与打包</a:t>
            </a:r>
          </a:p>
        </p:txBody>
      </p:sp>
      <p:sp>
        <p:nvSpPr>
          <p:cNvPr id="5" name="内容占位符 4"/>
          <p:cNvSpPr>
            <a:spLocks noGrp="1"/>
          </p:cNvSpPr>
          <p:nvPr>
            <p:ph sz="quarter" idx="10"/>
          </p:nvPr>
        </p:nvSpPr>
        <p:spPr>
          <a:xfrm>
            <a:off x="467545" y="1052736"/>
            <a:ext cx="8064896" cy="3908249"/>
          </a:xfrm>
        </p:spPr>
        <p:txBody>
          <a:bodyPr/>
          <a:lstStyle/>
          <a:p>
            <a:pPr>
              <a:buFont typeface="Wingdings" panose="05000000000000000000" pitchFamily="2" charset="2"/>
              <a:buChar char="l"/>
            </a:pPr>
            <a:r>
              <a:rPr lang="zh-CN" altLang="en-US" dirty="0"/>
              <a:t>将</a:t>
            </a:r>
            <a:r>
              <a:rPr lang="en-US" altLang="zh-CN" dirty="0"/>
              <a:t>/</a:t>
            </a:r>
            <a:r>
              <a:rPr lang="en-US" altLang="zh-CN" dirty="0" err="1"/>
              <a:t>tmp</a:t>
            </a:r>
            <a:r>
              <a:rPr lang="en-US" altLang="zh-CN" dirty="0"/>
              <a:t>/</a:t>
            </a:r>
            <a:r>
              <a:rPr lang="zh-CN" altLang="en-US" dirty="0"/>
              <a:t>下</a:t>
            </a:r>
            <a:r>
              <a:rPr lang="en-US" altLang="zh-CN" dirty="0"/>
              <a:t>etc01.tar.gz</a:t>
            </a:r>
            <a:r>
              <a:rPr lang="zh-CN" altLang="en-US" dirty="0"/>
              <a:t>解压到</a:t>
            </a:r>
            <a:r>
              <a:rPr lang="en-US" altLang="zh-CN" dirty="0"/>
              <a:t>/</a:t>
            </a:r>
            <a:r>
              <a:rPr lang="en-US" altLang="zh-CN" dirty="0" err="1"/>
              <a:t>tmp</a:t>
            </a:r>
            <a:r>
              <a:rPr lang="en-US" altLang="zh-CN" dirty="0"/>
              <a:t>/</a:t>
            </a:r>
            <a:r>
              <a:rPr lang="zh-CN" altLang="en-US" dirty="0"/>
              <a:t>目录下</a:t>
            </a:r>
            <a:endParaRPr lang="en-US" altLang="zh-CN" dirty="0"/>
          </a:p>
          <a:p>
            <a:pPr marL="0" indent="0">
              <a:buNone/>
            </a:pPr>
            <a:r>
              <a:rPr lang="en-US" altLang="zh-CN" sz="1800" dirty="0"/>
              <a:t>      [</a:t>
            </a:r>
            <a:r>
              <a:rPr lang="en-US" altLang="zh-CN" sz="1800" dirty="0" err="1"/>
              <a:t>root@tedu</a:t>
            </a:r>
            <a:r>
              <a:rPr lang="en-US" altLang="zh-CN" sz="1800" dirty="0"/>
              <a:t> ~]# cd /</a:t>
            </a:r>
            <a:r>
              <a:rPr lang="en-US" altLang="zh-CN" sz="1800" dirty="0" err="1"/>
              <a:t>tmp</a:t>
            </a:r>
            <a:r>
              <a:rPr lang="en-US" altLang="zh-CN" sz="1800" dirty="0"/>
              <a:t>/  #</a:t>
            </a:r>
            <a:r>
              <a:rPr lang="zh-CN" altLang="en-US" sz="1800" dirty="0"/>
              <a:t>首先进入对应目录</a:t>
            </a:r>
            <a:endParaRPr lang="en-US" altLang="zh-CN" sz="1800" dirty="0"/>
          </a:p>
          <a:p>
            <a:pPr marL="400050" lvl="1" indent="0">
              <a:buNone/>
            </a:pPr>
            <a:r>
              <a:rPr lang="en-US" altLang="zh-CN" sz="1800" dirty="0"/>
              <a:t>[</a:t>
            </a:r>
            <a:r>
              <a:rPr lang="en-US" altLang="zh-CN" sz="1800" dirty="0" err="1"/>
              <a:t>root@tedu</a:t>
            </a:r>
            <a:r>
              <a:rPr lang="en-US" altLang="zh-CN" sz="1800" dirty="0"/>
              <a:t> </a:t>
            </a:r>
            <a:r>
              <a:rPr lang="en-US" altLang="zh-CN" sz="1800" dirty="0" err="1"/>
              <a:t>tmp</a:t>
            </a:r>
            <a:r>
              <a:rPr lang="en-US" altLang="zh-CN" sz="1800" dirty="0"/>
              <a:t>]# tar -</a:t>
            </a:r>
            <a:r>
              <a:rPr lang="en-US" altLang="zh-CN" sz="1800" dirty="0" err="1"/>
              <a:t>zxvf</a:t>
            </a:r>
            <a:r>
              <a:rPr lang="en-US" altLang="zh-CN" sz="1800" dirty="0"/>
              <a:t>  etc01.tar.gz </a:t>
            </a:r>
          </a:p>
          <a:p>
            <a:pPr lvl="0">
              <a:buFont typeface="Wingdings" panose="05000000000000000000" pitchFamily="2" charset="2"/>
              <a:buChar char="l"/>
            </a:pPr>
            <a:r>
              <a:rPr lang="zh-CN" altLang="en-US" dirty="0">
                <a:solidFill>
                  <a:prstClr val="white"/>
                </a:solidFill>
              </a:rPr>
              <a:t>将</a:t>
            </a:r>
            <a:r>
              <a:rPr lang="en-US" altLang="zh-CN" dirty="0">
                <a:solidFill>
                  <a:prstClr val="white"/>
                </a:solidFill>
              </a:rPr>
              <a:t>/</a:t>
            </a:r>
            <a:r>
              <a:rPr lang="en-US" altLang="zh-CN" dirty="0" err="1">
                <a:solidFill>
                  <a:prstClr val="white"/>
                </a:solidFill>
              </a:rPr>
              <a:t>tmp</a:t>
            </a:r>
            <a:r>
              <a:rPr lang="en-US" altLang="zh-CN" dirty="0">
                <a:solidFill>
                  <a:prstClr val="white"/>
                </a:solidFill>
              </a:rPr>
              <a:t>/</a:t>
            </a:r>
            <a:r>
              <a:rPr lang="zh-CN" altLang="en-US" dirty="0">
                <a:solidFill>
                  <a:prstClr val="white"/>
                </a:solidFill>
              </a:rPr>
              <a:t>下</a:t>
            </a:r>
            <a:r>
              <a:rPr lang="en-US" altLang="zh-CN" dirty="0">
                <a:solidFill>
                  <a:prstClr val="white"/>
                </a:solidFill>
              </a:rPr>
              <a:t>etc01.tar.gz</a:t>
            </a:r>
            <a:r>
              <a:rPr lang="zh-CN" altLang="en-US" dirty="0">
                <a:solidFill>
                  <a:prstClr val="white"/>
                </a:solidFill>
              </a:rPr>
              <a:t>解压到</a:t>
            </a:r>
            <a:r>
              <a:rPr lang="en-US" altLang="zh-CN" dirty="0">
                <a:solidFill>
                  <a:prstClr val="white"/>
                </a:solidFill>
              </a:rPr>
              <a:t>/</a:t>
            </a:r>
            <a:r>
              <a:rPr lang="en-US" altLang="zh-CN" dirty="0" err="1">
                <a:solidFill>
                  <a:prstClr val="white"/>
                </a:solidFill>
              </a:rPr>
              <a:t>usr</a:t>
            </a:r>
            <a:r>
              <a:rPr lang="en-US" altLang="zh-CN" dirty="0">
                <a:solidFill>
                  <a:prstClr val="white"/>
                </a:solidFill>
              </a:rPr>
              <a:t>/</a:t>
            </a:r>
            <a:r>
              <a:rPr lang="zh-CN" altLang="en-US" dirty="0">
                <a:solidFill>
                  <a:prstClr val="white"/>
                </a:solidFill>
              </a:rPr>
              <a:t>目录下</a:t>
            </a:r>
            <a:endParaRPr lang="en-US" altLang="zh-CN" dirty="0">
              <a:solidFill>
                <a:prstClr val="white"/>
              </a:solidFill>
            </a:endParaRPr>
          </a:p>
          <a:p>
            <a:pPr marL="400050" lvl="1" indent="0">
              <a:buNone/>
            </a:pPr>
            <a:r>
              <a:rPr lang="en-US" altLang="zh-CN" sz="1800" dirty="0"/>
              <a:t>[</a:t>
            </a:r>
            <a:r>
              <a:rPr lang="en-US" altLang="zh-CN" sz="1800" dirty="0" err="1"/>
              <a:t>root@tedu</a:t>
            </a:r>
            <a:r>
              <a:rPr lang="en-US" altLang="zh-CN" sz="1800" dirty="0"/>
              <a:t> </a:t>
            </a:r>
            <a:r>
              <a:rPr lang="en-US" altLang="zh-CN" sz="1800" dirty="0" err="1"/>
              <a:t>tmp</a:t>
            </a:r>
            <a:r>
              <a:rPr lang="en-US" altLang="zh-CN" sz="1800" dirty="0"/>
              <a:t>]# tar -</a:t>
            </a:r>
            <a:r>
              <a:rPr lang="en-US" altLang="zh-CN" sz="1800" dirty="0" err="1"/>
              <a:t>zxvf</a:t>
            </a:r>
            <a:r>
              <a:rPr lang="en-US" altLang="zh-CN" sz="1800" dirty="0"/>
              <a:t>  etc01.tar.gz  -C /</a:t>
            </a:r>
            <a:r>
              <a:rPr lang="en-US" altLang="zh-CN" sz="1800" dirty="0" err="1"/>
              <a:t>usr</a:t>
            </a:r>
            <a:endParaRPr lang="en-US" altLang="zh-CN" sz="1800" dirty="0"/>
          </a:p>
          <a:p>
            <a:pPr marL="400050" lvl="1" indent="0">
              <a:buNone/>
            </a:pPr>
            <a:r>
              <a:rPr lang="zh-CN" altLang="en-US" sz="2000" dirty="0"/>
              <a:t>或者</a:t>
            </a:r>
            <a:endParaRPr lang="en-US" altLang="zh-CN" sz="2000" dirty="0"/>
          </a:p>
          <a:p>
            <a:pPr marL="400050" lvl="1"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 tar -</a:t>
            </a:r>
            <a:r>
              <a:rPr lang="en-US" altLang="zh-CN" sz="2000" dirty="0" err="1"/>
              <a:t>zxvC</a:t>
            </a:r>
            <a:r>
              <a:rPr lang="en-US" altLang="zh-CN" sz="2000" dirty="0"/>
              <a:t> /</a:t>
            </a:r>
            <a:r>
              <a:rPr lang="en-US" altLang="zh-CN" sz="2000" dirty="0" err="1"/>
              <a:t>usr</a:t>
            </a:r>
            <a:r>
              <a:rPr lang="en-US" altLang="zh-CN" sz="2000" dirty="0"/>
              <a:t>  </a:t>
            </a:r>
            <a:r>
              <a:rPr lang="en-US" altLang="zh-CN" sz="1800" dirty="0"/>
              <a:t>-f  etc01.tar.gz</a:t>
            </a:r>
          </a:p>
          <a:p>
            <a:pPr marL="400050" lvl="1" indent="0">
              <a:buNone/>
            </a:pPr>
            <a:r>
              <a:rPr lang="en-US" altLang="zh-CN" sz="1800" dirty="0"/>
              <a:t>		</a:t>
            </a:r>
            <a:r>
              <a:rPr lang="zh-CN" altLang="en-US" sz="1800" dirty="0"/>
              <a:t>或：</a:t>
            </a:r>
            <a:r>
              <a:rPr lang="en-US" altLang="zh-CN" sz="1800" dirty="0"/>
              <a:t>	tar -C /</a:t>
            </a:r>
            <a:r>
              <a:rPr lang="en-US" altLang="zh-CN" sz="1800" dirty="0" err="1"/>
              <a:t>usr</a:t>
            </a:r>
            <a:r>
              <a:rPr lang="en-US" altLang="zh-CN" sz="1800" dirty="0"/>
              <a:t> –</a:t>
            </a:r>
            <a:r>
              <a:rPr lang="en-US" altLang="zh-CN" sz="1800" dirty="0" err="1"/>
              <a:t>zxvf</a:t>
            </a:r>
            <a:r>
              <a:rPr lang="en-US" altLang="zh-CN" sz="1800" dirty="0"/>
              <a:t> etc01.tar.gz</a:t>
            </a:r>
          </a:p>
          <a:p>
            <a:pPr marL="400050" lvl="1" indent="0">
              <a:buNone/>
            </a:pPr>
            <a:r>
              <a:rPr lang="en-US" altLang="zh-CN" sz="2000" b="1" dirty="0"/>
              <a:t> </a:t>
            </a:r>
          </a:p>
        </p:txBody>
      </p:sp>
    </p:spTree>
    <p:extLst>
      <p:ext uri="{BB962C8B-B14F-4D97-AF65-F5344CB8AC3E}">
        <p14:creationId xmlns:p14="http://schemas.microsoft.com/office/powerpoint/2010/main" val="246499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47048"/>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软件包管理</a:t>
            </a:r>
            <a:endParaRPr lang="zh-CN" altLang="en-US" sz="1600" b="1">
              <a:latin typeface="微软雅黑" panose="020B0503020204020204" pitchFamily="34" charset="-122"/>
              <a:ea typeface="微软雅黑" panose="020B0503020204020204" pitchFamily="34" charset="-122"/>
            </a:endParaRPr>
          </a:p>
        </p:txBody>
      </p:sp>
      <p:sp>
        <p:nvSpPr>
          <p:cNvPr id="19" name="圆角矩形 18"/>
          <p:cNvSpPr/>
          <p:nvPr/>
        </p:nvSpPr>
        <p:spPr>
          <a:xfrm>
            <a:off x="5148063" y="28024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latin typeface="微软雅黑" panose="020B0503020204020204" pitchFamily="34" charset="-122"/>
                <a:ea typeface="微软雅黑" panose="020B0503020204020204" pitchFamily="34" charset="-122"/>
              </a:rPr>
              <a:t>rpm</a:t>
            </a:r>
            <a:r>
              <a:rPr lang="zh-CN" altLang="en-US" sz="1400">
                <a:latin typeface="微软雅黑" panose="020B0503020204020204" pitchFamily="34" charset="-122"/>
                <a:ea typeface="微软雅黑" panose="020B0503020204020204" pitchFamily="34" charset="-122"/>
              </a:rPr>
              <a:t>安装、查询、升级、卸载</a:t>
            </a:r>
          </a:p>
        </p:txBody>
      </p:sp>
      <p:sp>
        <p:nvSpPr>
          <p:cNvPr id="105" name="圆角矩形 104"/>
          <p:cNvSpPr/>
          <p:nvPr/>
        </p:nvSpPr>
        <p:spPr>
          <a:xfrm>
            <a:off x="2843807" y="924833"/>
            <a:ext cx="2021351" cy="313388"/>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a:t>！文件的压缩与打包</a:t>
            </a:r>
            <a:r>
              <a:rPr lang="en-US" altLang="zh-CN" sz="1400" b="1"/>
              <a:t>38</a:t>
            </a:r>
            <a:r>
              <a:rPr lang="zh-CN" altLang="en-US" sz="1400" b="1"/>
              <a:t>’</a:t>
            </a:r>
          </a:p>
        </p:txBody>
      </p:sp>
      <p:sp>
        <p:nvSpPr>
          <p:cNvPr id="109" name="圆角矩形 108"/>
          <p:cNvSpPr/>
          <p:nvPr/>
        </p:nvSpPr>
        <p:spPr>
          <a:xfrm>
            <a:off x="5148063" y="176430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微软雅黑" panose="020B0503020204020204" pitchFamily="34" charset="-122"/>
                <a:ea typeface="微软雅黑" panose="020B0503020204020204" pitchFamily="34" charset="-122"/>
              </a:rPr>
              <a:t>tar</a:t>
            </a:r>
            <a:r>
              <a:rPr lang="zh-CN" altLang="en-US" sz="1400" dirty="0">
                <a:latin typeface="微软雅黑" panose="020B0503020204020204" pitchFamily="34" charset="-122"/>
                <a:ea typeface="微软雅黑" panose="020B0503020204020204" pitchFamily="34" charset="-122"/>
              </a:rPr>
              <a:t>打包与解包</a:t>
            </a:r>
          </a:p>
        </p:txBody>
      </p:sp>
      <p:cxnSp>
        <p:nvCxnSpPr>
          <p:cNvPr id="132" name="直接箭头连接符 131"/>
          <p:cNvCxnSpPr>
            <a:stCxn id="11" idx="3"/>
            <a:endCxn id="105" idx="1"/>
          </p:cNvCxnSpPr>
          <p:nvPr/>
        </p:nvCxnSpPr>
        <p:spPr>
          <a:xfrm flipV="1">
            <a:off x="2166271" y="1081527"/>
            <a:ext cx="677536" cy="1947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a:t>软件包管理</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grpSp>
      <p:sp>
        <p:nvSpPr>
          <p:cNvPr id="22" name="圆角矩形 21"/>
          <p:cNvSpPr/>
          <p:nvPr/>
        </p:nvSpPr>
        <p:spPr>
          <a:xfrm>
            <a:off x="5148063" y="131192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微软雅黑" panose="020B0503020204020204" pitchFamily="34" charset="-122"/>
                <a:ea typeface="微软雅黑" panose="020B0503020204020204" pitchFamily="34" charset="-122"/>
              </a:rPr>
              <a:t>bzip2</a:t>
            </a:r>
            <a:r>
              <a:rPr lang="zh-CN" altLang="en-US" sz="1400" dirty="0">
                <a:latin typeface="微软雅黑" panose="020B0503020204020204" pitchFamily="34" charset="-122"/>
                <a:ea typeface="微软雅黑" panose="020B0503020204020204" pitchFamily="34" charset="-122"/>
              </a:rPr>
              <a:t>压缩与解压</a:t>
            </a:r>
          </a:p>
        </p:txBody>
      </p:sp>
      <p:sp>
        <p:nvSpPr>
          <p:cNvPr id="24" name="圆角矩形 23"/>
          <p:cNvSpPr/>
          <p:nvPr/>
        </p:nvSpPr>
        <p:spPr>
          <a:xfrm>
            <a:off x="5147364" y="82707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a:latin typeface="微软雅黑" panose="020B0503020204020204" pitchFamily="34" charset="-122"/>
                <a:ea typeface="微软雅黑" panose="020B0503020204020204" pitchFamily="34" charset="-122"/>
              </a:rPr>
              <a:t>gzip</a:t>
            </a:r>
            <a:r>
              <a:rPr lang="zh-CN" altLang="en-US" sz="1400" dirty="0">
                <a:latin typeface="微软雅黑" panose="020B0503020204020204" pitchFamily="34" charset="-122"/>
                <a:ea typeface="微软雅黑" panose="020B0503020204020204" pitchFamily="34" charset="-122"/>
              </a:rPr>
              <a:t>压缩与解压</a:t>
            </a:r>
          </a:p>
        </p:txBody>
      </p:sp>
      <p:sp>
        <p:nvSpPr>
          <p:cNvPr id="25" name="圆角矩形 24"/>
          <p:cNvSpPr/>
          <p:nvPr/>
        </p:nvSpPr>
        <p:spPr>
          <a:xfrm>
            <a:off x="5148063" y="327010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latin typeface="微软雅黑" panose="020B0503020204020204" pitchFamily="34" charset="-122"/>
                <a:ea typeface="微软雅黑" panose="020B0503020204020204" pitchFamily="34" charset="-122"/>
              </a:rPr>
              <a:t>yum</a:t>
            </a:r>
            <a:r>
              <a:rPr lang="zh-CN" altLang="en-US" sz="1400">
                <a:latin typeface="微软雅黑" panose="020B0503020204020204" pitchFamily="34" charset="-122"/>
                <a:ea typeface="微软雅黑" panose="020B0503020204020204" pitchFamily="34" charset="-122"/>
              </a:rPr>
              <a:t>概述</a:t>
            </a:r>
          </a:p>
        </p:txBody>
      </p:sp>
      <p:sp>
        <p:nvSpPr>
          <p:cNvPr id="26" name="圆角矩形 25"/>
          <p:cNvSpPr/>
          <p:nvPr/>
        </p:nvSpPr>
        <p:spPr>
          <a:xfrm>
            <a:off x="2818159" y="2276872"/>
            <a:ext cx="2046998"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t>！</a:t>
            </a:r>
            <a:r>
              <a:rPr lang="en-US" altLang="zh-CN" sz="1400" b="1" dirty="0"/>
              <a:t>rpm</a:t>
            </a:r>
            <a:r>
              <a:rPr lang="zh-CN" altLang="en-US" sz="1400" b="1" dirty="0"/>
              <a:t>安装软件</a:t>
            </a:r>
            <a:r>
              <a:rPr lang="en-US" altLang="zh-CN" sz="1400" b="1" dirty="0"/>
              <a:t>31’</a:t>
            </a:r>
            <a:endParaRPr lang="zh-CN" altLang="en-US" sz="1400" b="1" dirty="0"/>
          </a:p>
        </p:txBody>
      </p:sp>
      <p:cxnSp>
        <p:nvCxnSpPr>
          <p:cNvPr id="27" name="直接箭头连接符 26"/>
          <p:cNvCxnSpPr>
            <a:stCxn id="11" idx="3"/>
            <a:endCxn id="26" idx="1"/>
          </p:cNvCxnSpPr>
          <p:nvPr/>
        </p:nvCxnSpPr>
        <p:spPr>
          <a:xfrm flipV="1">
            <a:off x="2166271" y="2456872"/>
            <a:ext cx="651888" cy="572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2783070" y="3270106"/>
            <a:ext cx="2082087"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!yum</a:t>
            </a:r>
            <a:r>
              <a:rPr lang="zh-CN" altLang="en-US" sz="1400" dirty="0"/>
              <a:t>安装删除软件</a:t>
            </a:r>
            <a:r>
              <a:rPr lang="en-US" altLang="zh-CN" sz="1400" b="1" dirty="0"/>
              <a:t>39’</a:t>
            </a:r>
            <a:endParaRPr lang="zh-CN" altLang="en-US" sz="1400" b="1" dirty="0"/>
          </a:p>
        </p:txBody>
      </p:sp>
      <p:sp>
        <p:nvSpPr>
          <p:cNvPr id="30" name="圆角矩形 29"/>
          <p:cNvSpPr/>
          <p:nvPr/>
        </p:nvSpPr>
        <p:spPr>
          <a:xfrm>
            <a:off x="5164696" y="38213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latin typeface="微软雅黑" panose="020B0503020204020204" pitchFamily="34" charset="-122"/>
                <a:ea typeface="微软雅黑" panose="020B0503020204020204" pitchFamily="34" charset="-122"/>
              </a:rPr>
              <a:t>yum</a:t>
            </a:r>
            <a:r>
              <a:rPr lang="zh-CN" altLang="en-US" sz="1400">
                <a:latin typeface="微软雅黑" panose="020B0503020204020204" pitchFamily="34" charset="-122"/>
                <a:ea typeface="微软雅黑" panose="020B0503020204020204" pitchFamily="34" charset="-122"/>
              </a:rPr>
              <a:t>安装、查询、升级、卸载</a:t>
            </a:r>
          </a:p>
        </p:txBody>
      </p:sp>
      <p:sp>
        <p:nvSpPr>
          <p:cNvPr id="31" name="圆角矩形 30"/>
          <p:cNvSpPr/>
          <p:nvPr/>
        </p:nvSpPr>
        <p:spPr>
          <a:xfrm>
            <a:off x="5169069" y="435669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latin typeface="微软雅黑" panose="020B0503020204020204" pitchFamily="34" charset="-122"/>
                <a:ea typeface="微软雅黑" panose="020B0503020204020204" pitchFamily="34" charset="-122"/>
              </a:rPr>
              <a:t>yum</a:t>
            </a:r>
            <a:r>
              <a:rPr lang="zh-CN" altLang="en-US" sz="1400">
                <a:latin typeface="微软雅黑" panose="020B0503020204020204" pitchFamily="34" charset="-122"/>
                <a:ea typeface="微软雅黑" panose="020B0503020204020204" pitchFamily="34" charset="-122"/>
              </a:rPr>
              <a:t>客户端与服务器</a:t>
            </a:r>
          </a:p>
        </p:txBody>
      </p:sp>
      <p:cxnSp>
        <p:nvCxnSpPr>
          <p:cNvPr id="47" name="直接箭头连接符 46"/>
          <p:cNvCxnSpPr>
            <a:stCxn id="11" idx="3"/>
            <a:endCxn id="21" idx="1"/>
          </p:cNvCxnSpPr>
          <p:nvPr/>
        </p:nvCxnSpPr>
        <p:spPr>
          <a:xfrm>
            <a:off x="2166271" y="3029102"/>
            <a:ext cx="616799" cy="421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5147364" y="230989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latin typeface="微软雅黑" panose="020B0503020204020204" pitchFamily="34" charset="-122"/>
                <a:ea typeface="微软雅黑" panose="020B0503020204020204" pitchFamily="34" charset="-122"/>
              </a:rPr>
              <a:t>rpm</a:t>
            </a:r>
            <a:r>
              <a:rPr lang="zh-CN" altLang="en-US" sz="1400">
                <a:latin typeface="微软雅黑" panose="020B0503020204020204" pitchFamily="34" charset="-122"/>
                <a:ea typeface="微软雅黑" panose="020B0503020204020204" pitchFamily="34" charset="-122"/>
              </a:rPr>
              <a:t>概述、</a:t>
            </a:r>
          </a:p>
        </p:txBody>
      </p:sp>
      <p:sp>
        <p:nvSpPr>
          <p:cNvPr id="28" name="圆角矩形 27"/>
          <p:cNvSpPr/>
          <p:nvPr/>
        </p:nvSpPr>
        <p:spPr>
          <a:xfrm>
            <a:off x="2771373" y="4307975"/>
            <a:ext cx="2093784"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!yum</a:t>
            </a:r>
            <a:r>
              <a:rPr lang="zh-CN" altLang="en-US" sz="1400" dirty="0"/>
              <a:t>进阶</a:t>
            </a:r>
            <a:r>
              <a:rPr lang="en-US" altLang="zh-CN" sz="1400" dirty="0"/>
              <a:t>19’</a:t>
            </a:r>
            <a:endParaRPr lang="zh-CN" altLang="en-US" sz="1400" b="1" dirty="0"/>
          </a:p>
        </p:txBody>
      </p:sp>
      <p:cxnSp>
        <p:nvCxnSpPr>
          <p:cNvPr id="29" name="直接箭头连接符 28"/>
          <p:cNvCxnSpPr>
            <a:stCxn id="11" idx="3"/>
            <a:endCxn id="28" idx="1"/>
          </p:cNvCxnSpPr>
          <p:nvPr/>
        </p:nvCxnSpPr>
        <p:spPr>
          <a:xfrm>
            <a:off x="2166271" y="3029102"/>
            <a:ext cx="605102" cy="14588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9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4413516"/>
          </a:xfrm>
        </p:spPr>
        <p:txBody>
          <a:bodyPr/>
          <a:lstStyle/>
          <a:p>
            <a:pPr>
              <a:buFont typeface="Wingdings" panose="05000000000000000000" pitchFamily="2" charset="2"/>
              <a:buChar char="l"/>
            </a:pPr>
            <a:r>
              <a:rPr lang="en-US" altLang="zh-CN" dirty="0"/>
              <a:t>tar</a:t>
            </a:r>
            <a:r>
              <a:rPr lang="zh-CN" altLang="en-US" dirty="0"/>
              <a:t>常用的指令组合</a:t>
            </a:r>
            <a:endParaRPr lang="en-US" altLang="zh-CN" dirty="0"/>
          </a:p>
          <a:p>
            <a:pPr>
              <a:buFont typeface="Wingdings" panose="05000000000000000000" pitchFamily="2" charset="2"/>
              <a:buChar char="Ø"/>
            </a:pPr>
            <a:r>
              <a:rPr lang="zh-CN" altLang="en-US" sz="2000" dirty="0"/>
              <a:t>仅解压压缩包中的某一个文件，如解压包中</a:t>
            </a:r>
            <a:r>
              <a:rPr lang="en-US" altLang="zh-CN" sz="2000" dirty="0"/>
              <a:t>shells</a:t>
            </a:r>
            <a:r>
              <a:rPr lang="zh-CN" altLang="en-US" sz="2000" dirty="0"/>
              <a:t>文件</a:t>
            </a:r>
            <a:endParaRPr lang="en-US" altLang="zh-CN" sz="2000" dirty="0"/>
          </a:p>
          <a:p>
            <a:pPr marL="0" indent="0">
              <a:buNone/>
            </a:pPr>
            <a:r>
              <a:rPr lang="en-US" altLang="zh-CN" sz="2000" dirty="0"/>
              <a:t>      1</a:t>
            </a:r>
            <a:r>
              <a:rPr lang="zh-CN" altLang="en-US" sz="2000" dirty="0"/>
              <a:t>、查询</a:t>
            </a:r>
            <a:r>
              <a:rPr lang="en-US" altLang="zh-CN" sz="2000" dirty="0"/>
              <a:t>shells</a:t>
            </a:r>
            <a:r>
              <a:rPr lang="zh-CN" altLang="en-US" sz="2000" dirty="0"/>
              <a:t>文件在压缩包中是否存在</a:t>
            </a:r>
            <a:endParaRPr lang="en-US" altLang="zh-CN" sz="2000" dirty="0"/>
          </a:p>
          <a:p>
            <a:pPr marL="0" indent="0">
              <a:buNone/>
            </a:pPr>
            <a:r>
              <a:rPr lang="en-US" altLang="zh-CN" sz="2000" dirty="0"/>
              <a:t>	tar –</a:t>
            </a:r>
            <a:r>
              <a:rPr lang="en-US" altLang="zh-CN" sz="2000" dirty="0" err="1"/>
              <a:t>ztv</a:t>
            </a:r>
            <a:r>
              <a:rPr lang="en-US" altLang="zh-CN" sz="2000" dirty="0"/>
              <a:t> –f  [/</a:t>
            </a:r>
            <a:r>
              <a:rPr lang="zh-CN" altLang="en-US" sz="2000" dirty="0"/>
              <a:t>路径</a:t>
            </a:r>
            <a:r>
              <a:rPr lang="en-US" altLang="zh-CN" sz="2000" dirty="0"/>
              <a:t>/]filename.tar.gz | grep</a:t>
            </a:r>
            <a:r>
              <a:rPr lang="zh-CN" altLang="en-US" sz="2000" dirty="0"/>
              <a:t> </a:t>
            </a:r>
            <a:r>
              <a:rPr lang="en-US" altLang="zh-CN" sz="2000" dirty="0"/>
              <a:t>‘shells’</a:t>
            </a:r>
          </a:p>
          <a:p>
            <a:pPr marL="0" indent="0">
              <a:buNone/>
            </a:pPr>
            <a:r>
              <a:rPr lang="en-US" altLang="zh-CN" sz="2000" dirty="0"/>
              <a:t>      [</a:t>
            </a:r>
            <a:r>
              <a:rPr lang="en-US" altLang="zh-CN" sz="2000" dirty="0" err="1"/>
              <a:t>root@tedu</a:t>
            </a:r>
            <a:r>
              <a:rPr lang="en-US" altLang="zh-CN" sz="2000" dirty="0"/>
              <a:t> </a:t>
            </a:r>
            <a:r>
              <a:rPr lang="en-US" altLang="zh-CN" sz="2000" b="1" dirty="0">
                <a:solidFill>
                  <a:srgbClr val="FF0000"/>
                </a:solidFill>
              </a:rPr>
              <a:t>~</a:t>
            </a:r>
            <a:r>
              <a:rPr lang="en-US" altLang="zh-CN" sz="2000" dirty="0"/>
              <a:t>]# tar -</a:t>
            </a:r>
            <a:r>
              <a:rPr lang="en-US" altLang="zh-CN" sz="2000" dirty="0" err="1"/>
              <a:t>ztv</a:t>
            </a:r>
            <a:r>
              <a:rPr lang="en-US" altLang="zh-CN" sz="2000" dirty="0"/>
              <a:t> -f </a:t>
            </a:r>
            <a:r>
              <a:rPr lang="en-US" altLang="zh-CN" sz="2000" b="1" dirty="0">
                <a:solidFill>
                  <a:srgbClr val="FF0000"/>
                </a:solidFill>
              </a:rPr>
              <a:t>/</a:t>
            </a:r>
            <a:r>
              <a:rPr lang="en-US" altLang="zh-CN" sz="2000" b="1" dirty="0" err="1">
                <a:solidFill>
                  <a:srgbClr val="FF0000"/>
                </a:solidFill>
              </a:rPr>
              <a:t>tmp</a:t>
            </a:r>
            <a:r>
              <a:rPr lang="en-US" altLang="zh-CN" sz="2000" b="1" dirty="0">
                <a:solidFill>
                  <a:srgbClr val="FF0000"/>
                </a:solidFill>
              </a:rPr>
              <a:t>/</a:t>
            </a:r>
            <a:r>
              <a:rPr lang="en-US" altLang="zh-CN" sz="2000" dirty="0"/>
              <a:t>etc01.tar.gz |grep 'shells’</a:t>
            </a:r>
          </a:p>
          <a:p>
            <a:pPr marL="0" indent="0">
              <a:buNone/>
            </a:pPr>
            <a:r>
              <a:rPr lang="zh-CN" altLang="en-US" sz="2000" dirty="0"/>
              <a:t>      或</a:t>
            </a:r>
            <a:r>
              <a:rPr lang="en-US" altLang="zh-CN" sz="2000" dirty="0"/>
              <a:t>[</a:t>
            </a:r>
            <a:r>
              <a:rPr lang="en-US" altLang="zh-CN" sz="2000" dirty="0" err="1"/>
              <a:t>root@tedu</a:t>
            </a:r>
            <a:r>
              <a:rPr lang="en-US" altLang="zh-CN" sz="2000" dirty="0"/>
              <a:t> </a:t>
            </a:r>
            <a:r>
              <a:rPr lang="en-US" altLang="zh-CN" sz="2000" b="1" dirty="0" err="1">
                <a:solidFill>
                  <a:srgbClr val="FF0000"/>
                </a:solidFill>
              </a:rPr>
              <a:t>tmp</a:t>
            </a:r>
            <a:r>
              <a:rPr lang="en-US" altLang="zh-CN" sz="2000" dirty="0"/>
              <a:t>]# tar -</a:t>
            </a:r>
            <a:r>
              <a:rPr lang="en-US" altLang="zh-CN" sz="2000" dirty="0" err="1"/>
              <a:t>ztv</a:t>
            </a:r>
            <a:r>
              <a:rPr lang="en-US" altLang="zh-CN" sz="2000" dirty="0"/>
              <a:t> -f etc01.tar.gz |grep 'shells'</a:t>
            </a:r>
          </a:p>
          <a:p>
            <a:pPr marL="0" indent="0">
              <a:buNone/>
            </a:pPr>
            <a:r>
              <a:rPr lang="en-US" altLang="zh-CN" sz="2000" dirty="0"/>
              <a:t>      2</a:t>
            </a:r>
            <a:r>
              <a:rPr lang="zh-CN" altLang="en-US" sz="2000" dirty="0"/>
              <a:t>、</a:t>
            </a:r>
            <a:r>
              <a:rPr lang="zh-CN" altLang="en-US" sz="2000" b="1" dirty="0">
                <a:solidFill>
                  <a:srgbClr val="FF0000"/>
                </a:solidFill>
              </a:rPr>
              <a:t>仅解压出</a:t>
            </a:r>
            <a:r>
              <a:rPr lang="en-US" altLang="zh-CN" sz="2000" b="1" dirty="0">
                <a:solidFill>
                  <a:srgbClr val="FF0000"/>
                </a:solidFill>
              </a:rPr>
              <a:t>shells</a:t>
            </a:r>
            <a:r>
              <a:rPr lang="zh-CN" altLang="en-US" sz="2000" b="1" dirty="0">
                <a:solidFill>
                  <a:srgbClr val="FF0000"/>
                </a:solidFill>
              </a:rPr>
              <a:t>文件</a:t>
            </a:r>
            <a:endParaRPr lang="en-US" altLang="zh-CN" sz="2000" b="1" dirty="0">
              <a:solidFill>
                <a:srgbClr val="FF0000"/>
              </a:solidFill>
            </a:endParaRPr>
          </a:p>
          <a:p>
            <a:pPr marL="400050" lvl="1" indent="0">
              <a:buNone/>
            </a:pPr>
            <a:r>
              <a:rPr lang="en-US" altLang="zh-CN" sz="2000" b="1" dirty="0">
                <a:solidFill>
                  <a:srgbClr val="FF0000"/>
                </a:solidFill>
              </a:rPr>
              <a:t>[</a:t>
            </a:r>
            <a:r>
              <a:rPr lang="en-US" altLang="zh-CN" sz="2000" b="1" dirty="0" err="1">
                <a:solidFill>
                  <a:srgbClr val="FF0000"/>
                </a:solidFill>
              </a:rPr>
              <a:t>root@tedu</a:t>
            </a:r>
            <a:r>
              <a:rPr lang="en-US" altLang="zh-CN" sz="2000" b="1" dirty="0">
                <a:solidFill>
                  <a:srgbClr val="FF0000"/>
                </a:solidFill>
              </a:rPr>
              <a:t> </a:t>
            </a:r>
            <a:r>
              <a:rPr lang="en-US" altLang="zh-CN" sz="2000" b="1" dirty="0" err="1">
                <a:solidFill>
                  <a:srgbClr val="FF0000"/>
                </a:solidFill>
              </a:rPr>
              <a:t>tmp</a:t>
            </a:r>
            <a:r>
              <a:rPr lang="en-US" altLang="zh-CN" sz="2000" b="1" dirty="0">
                <a:solidFill>
                  <a:srgbClr val="FF0000"/>
                </a:solidFill>
              </a:rPr>
              <a:t>]# tar -</a:t>
            </a:r>
            <a:r>
              <a:rPr lang="en-US" altLang="zh-CN" sz="2000" b="1" dirty="0" err="1">
                <a:solidFill>
                  <a:srgbClr val="FF0000"/>
                </a:solidFill>
              </a:rPr>
              <a:t>zxvf</a:t>
            </a:r>
            <a:r>
              <a:rPr lang="en-US" altLang="zh-CN" sz="2000" b="1" dirty="0">
                <a:solidFill>
                  <a:srgbClr val="FF0000"/>
                </a:solidFill>
              </a:rPr>
              <a:t> etc01.tar.gz </a:t>
            </a:r>
            <a:r>
              <a:rPr lang="en-US" altLang="zh-CN" sz="2000" b="1" dirty="0" err="1">
                <a:solidFill>
                  <a:srgbClr val="FF0000"/>
                </a:solidFill>
              </a:rPr>
              <a:t>etc</a:t>
            </a:r>
            <a:r>
              <a:rPr lang="en-US" altLang="zh-CN" sz="2000" b="1" dirty="0">
                <a:solidFill>
                  <a:srgbClr val="FF0000"/>
                </a:solidFill>
              </a:rPr>
              <a:t>/shells</a:t>
            </a:r>
          </a:p>
          <a:p>
            <a:pPr marL="400050" lvl="1" indent="0">
              <a:buNone/>
            </a:pPr>
            <a:r>
              <a:rPr lang="zh-CN" altLang="en-US" sz="2000" dirty="0"/>
              <a:t>解压后在</a:t>
            </a:r>
            <a:r>
              <a:rPr lang="en-US" altLang="zh-CN" sz="2000" dirty="0"/>
              <a:t>/</a:t>
            </a:r>
            <a:r>
              <a:rPr lang="en-US" altLang="zh-CN" sz="2000" dirty="0" err="1"/>
              <a:t>tmp</a:t>
            </a:r>
            <a:r>
              <a:rPr lang="zh-CN" altLang="en-US" sz="2000" dirty="0"/>
              <a:t>下生产一个</a:t>
            </a:r>
            <a:r>
              <a:rPr lang="en-US" altLang="zh-CN" sz="2000" dirty="0" err="1"/>
              <a:t>etc</a:t>
            </a:r>
            <a:r>
              <a:rPr lang="zh-CN" altLang="en-US" sz="2000" dirty="0"/>
              <a:t>文件夹，</a:t>
            </a:r>
            <a:r>
              <a:rPr lang="en-US" altLang="zh-CN" sz="2000" dirty="0" err="1"/>
              <a:t>etc</a:t>
            </a:r>
            <a:r>
              <a:rPr lang="zh-CN" altLang="en-US" sz="2000" dirty="0"/>
              <a:t>下有</a:t>
            </a:r>
            <a:r>
              <a:rPr lang="en-US" altLang="zh-CN" sz="2000" dirty="0"/>
              <a:t>shells</a:t>
            </a:r>
            <a:r>
              <a:rPr lang="zh-CN" altLang="en-US" sz="2000" dirty="0"/>
              <a:t>文件</a:t>
            </a:r>
            <a:endParaRPr lang="en-US" altLang="zh-CN" sz="2000" dirty="0"/>
          </a:p>
          <a:p>
            <a:pPr marL="400050" lvl="1" indent="0">
              <a:buNone/>
            </a:pPr>
            <a:r>
              <a:rPr lang="en-US" altLang="zh-CN" sz="2000" dirty="0"/>
              <a:t>3</a:t>
            </a:r>
            <a:r>
              <a:rPr lang="zh-CN" altLang="en-US" sz="2000" dirty="0"/>
              <a:t>、仅解压出</a:t>
            </a:r>
            <a:r>
              <a:rPr lang="en-US" altLang="zh-CN" sz="2000" dirty="0" err="1"/>
              <a:t>etc</a:t>
            </a:r>
            <a:r>
              <a:rPr lang="en-US" altLang="zh-CN" sz="2000" dirty="0"/>
              <a:t>/yum</a:t>
            </a:r>
            <a:r>
              <a:rPr lang="zh-CN" altLang="en-US" sz="2000" dirty="0"/>
              <a:t>目录：也可以解压压缩包中的某一个子目录</a:t>
            </a:r>
          </a:p>
        </p:txBody>
      </p:sp>
    </p:spTree>
    <p:extLst>
      <p:ext uri="{BB962C8B-B14F-4D97-AF65-F5344CB8AC3E}">
        <p14:creationId xmlns:p14="http://schemas.microsoft.com/office/powerpoint/2010/main" val="324257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Tree>
    <p:extLst>
      <p:ext uri="{BB962C8B-B14F-4D97-AF65-F5344CB8AC3E}">
        <p14:creationId xmlns:p14="http://schemas.microsoft.com/office/powerpoint/2010/main" val="3404652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4038029"/>
          </a:xfrm>
        </p:spPr>
        <p:txBody>
          <a:bodyPr/>
          <a:lstStyle/>
          <a:p>
            <a:pPr>
              <a:buFont typeface="Wingdings" panose="05000000000000000000" pitchFamily="2" charset="2"/>
              <a:buChar char="l"/>
            </a:pPr>
            <a:r>
              <a:rPr lang="en-US" altLang="zh-CN" dirty="0"/>
              <a:t> RPM</a:t>
            </a:r>
            <a:r>
              <a:rPr lang="zh-CN" altLang="en-US" dirty="0"/>
              <a:t>（</a:t>
            </a:r>
            <a:r>
              <a:rPr lang="en-US" altLang="zh-CN" dirty="0"/>
              <a:t>RedHat Package Manager</a:t>
            </a:r>
            <a:r>
              <a:rPr lang="zh-CN" altLang="en-US" dirty="0"/>
              <a:t>）安装管理 </a:t>
            </a:r>
            <a:endParaRPr lang="en-US" altLang="zh-CN" dirty="0"/>
          </a:p>
          <a:p>
            <a:pPr marL="0" indent="0">
              <a:buNone/>
            </a:pPr>
            <a:r>
              <a:rPr lang="zh-CN" altLang="en-US" sz="2000" dirty="0"/>
              <a:t>      这个机制最早是由</a:t>
            </a:r>
            <a:r>
              <a:rPr lang="en-US" altLang="zh-CN" sz="2000" dirty="0"/>
              <a:t>Red Hat</a:t>
            </a:r>
            <a:r>
              <a:rPr lang="zh-CN" altLang="en-US" sz="2000" dirty="0"/>
              <a:t>开发出来</a:t>
            </a:r>
            <a:r>
              <a:rPr lang="en-US" altLang="zh-CN" sz="2000" dirty="0"/>
              <a:t>,</a:t>
            </a:r>
            <a:r>
              <a:rPr lang="zh-CN" altLang="en-US" sz="2000" dirty="0"/>
              <a:t>后来实在很好用</a:t>
            </a:r>
            <a:r>
              <a:rPr lang="en-US" altLang="zh-CN" sz="2000" dirty="0"/>
              <a:t>,</a:t>
            </a:r>
            <a:r>
              <a:rPr lang="zh-CN" altLang="en-US" sz="2000" dirty="0"/>
              <a:t>因此很多 </a:t>
            </a:r>
            <a:r>
              <a:rPr lang="en-US" altLang="zh-CN" sz="2000" dirty="0"/>
              <a:t>distributions</a:t>
            </a:r>
            <a:r>
              <a:rPr lang="zh-CN" altLang="en-US" sz="2000" dirty="0"/>
              <a:t>（发行版）就使用这个机制来作为软件安装的管理方式 。包括</a:t>
            </a:r>
            <a:r>
              <a:rPr lang="en-US" altLang="zh-CN" sz="2000" dirty="0" err="1"/>
              <a:t>Fedora,CentOS,SuSE</a:t>
            </a:r>
            <a:r>
              <a:rPr lang="zh-CN" altLang="en-US" sz="2000" dirty="0"/>
              <a:t>等等知名的开发商。 </a:t>
            </a:r>
            <a:endParaRPr lang="en-US" altLang="zh-CN" dirty="0"/>
          </a:p>
          <a:p>
            <a:pPr>
              <a:buFont typeface="Wingdings" panose="05000000000000000000" pitchFamily="2" charset="2"/>
              <a:buChar char="Ø"/>
            </a:pPr>
            <a:r>
              <a:rPr lang="zh-CN" altLang="en-US" sz="2000" dirty="0"/>
              <a:t>例如：</a:t>
            </a:r>
            <a:r>
              <a:rPr lang="en-US" altLang="zh-CN" sz="2000" dirty="0"/>
              <a:t>CDH</a:t>
            </a:r>
            <a:r>
              <a:rPr lang="zh-CN" altLang="en-US" sz="2000" dirty="0"/>
              <a:t>（</a:t>
            </a:r>
            <a:r>
              <a:rPr lang="en-US" altLang="zh-CN" sz="2000" dirty="0"/>
              <a:t>Cloudera Distributed Hadoop</a:t>
            </a:r>
            <a:r>
              <a:rPr lang="zh-CN" altLang="en-US" sz="2000" dirty="0"/>
              <a:t>，</a:t>
            </a:r>
            <a:r>
              <a:rPr lang="en-US" altLang="zh-CN" sz="2000" dirty="0"/>
              <a:t>Cloudera</a:t>
            </a:r>
            <a:r>
              <a:rPr lang="zh-CN" altLang="en-US" sz="2000" dirty="0"/>
              <a:t>公司的 </a:t>
            </a:r>
            <a:r>
              <a:rPr lang="en-US" altLang="zh-CN" sz="2000" dirty="0"/>
              <a:t>Hadoop</a:t>
            </a:r>
            <a:r>
              <a:rPr lang="zh-CN" altLang="en-US" sz="2000" dirty="0"/>
              <a:t>发行版）提供</a:t>
            </a:r>
            <a:r>
              <a:rPr lang="en-US" altLang="zh-CN" sz="2000" dirty="0"/>
              <a:t>rpm</a:t>
            </a:r>
            <a:r>
              <a:rPr lang="zh-CN" altLang="en-US" sz="2000" dirty="0"/>
              <a:t>包（省略部分详细版本号），使得在 </a:t>
            </a:r>
            <a:r>
              <a:rPr lang="en-US" altLang="zh-CN" sz="2000" dirty="0"/>
              <a:t>Linux</a:t>
            </a:r>
            <a:r>
              <a:rPr lang="zh-CN" altLang="en-US" sz="2000" dirty="0"/>
              <a:t>上安装</a:t>
            </a:r>
            <a:r>
              <a:rPr lang="en-US" altLang="zh-CN" sz="2000" dirty="0"/>
              <a:t>Hadoop</a:t>
            </a:r>
            <a:r>
              <a:rPr lang="zh-CN" altLang="en-US" sz="2000" dirty="0"/>
              <a:t>这样的分布式系统变得更加简单： </a:t>
            </a:r>
          </a:p>
          <a:p>
            <a:pPr marL="400050" lvl="1" indent="0">
              <a:buNone/>
            </a:pPr>
            <a:r>
              <a:rPr lang="en-US" altLang="zh-CN" sz="1800" dirty="0"/>
              <a:t>hadoop-mapreduce-2.5.0xx.rpm  </a:t>
            </a:r>
          </a:p>
          <a:p>
            <a:pPr marL="400050" lvl="1" indent="0">
              <a:buNone/>
            </a:pPr>
            <a:r>
              <a:rPr lang="en-US" altLang="zh-CN" sz="1800" dirty="0"/>
              <a:t>hadoop-mapreduce-historyserver-2.5.0xx.rpm</a:t>
            </a:r>
          </a:p>
          <a:p>
            <a:pPr marL="400050" lvl="1" indent="0">
              <a:buNone/>
            </a:pPr>
            <a:r>
              <a:rPr lang="en-US" altLang="zh-CN" sz="1800" dirty="0"/>
              <a:t>hadoop-yarn-2.5.0xx.rpm </a:t>
            </a:r>
            <a:endParaRPr lang="zh-CN" altLang="en-US" sz="1800" dirty="0"/>
          </a:p>
        </p:txBody>
      </p:sp>
    </p:spTree>
    <p:extLst>
      <p:ext uri="{BB962C8B-B14F-4D97-AF65-F5344CB8AC3E}">
        <p14:creationId xmlns:p14="http://schemas.microsoft.com/office/powerpoint/2010/main" val="278789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736407"/>
          </a:xfrm>
        </p:spPr>
        <p:txBody>
          <a:bodyPr/>
          <a:lstStyle/>
          <a:p>
            <a:pPr>
              <a:buFont typeface="Wingdings" panose="05000000000000000000" pitchFamily="2" charset="2"/>
              <a:buChar char="l"/>
            </a:pPr>
            <a:r>
              <a:rPr lang="en-US" altLang="zh-CN" dirty="0"/>
              <a:t>RPM</a:t>
            </a:r>
            <a:r>
              <a:rPr lang="zh-CN" altLang="en-US" dirty="0"/>
              <a:t>的优点</a:t>
            </a:r>
            <a:r>
              <a:rPr lang="en-US" altLang="zh-CN" dirty="0"/>
              <a:t> </a:t>
            </a:r>
          </a:p>
          <a:p>
            <a:pPr>
              <a:buFont typeface="Wingdings" panose="05000000000000000000" pitchFamily="2" charset="2"/>
              <a:buChar char="Ø"/>
            </a:pPr>
            <a:r>
              <a:rPr lang="en-US" altLang="zh-CN" sz="2000" dirty="0"/>
              <a:t> RPM</a:t>
            </a:r>
            <a:r>
              <a:rPr lang="zh-CN" altLang="en-US" sz="2000" dirty="0"/>
              <a:t>内含已经编译过的程序与配置文件等数据</a:t>
            </a:r>
            <a:r>
              <a:rPr lang="en-US" altLang="zh-CN" sz="2000" dirty="0"/>
              <a:t>,</a:t>
            </a:r>
            <a:r>
              <a:rPr lang="zh-CN" altLang="en-US" sz="2000" dirty="0"/>
              <a:t>可以让用户免除重 新编译的困扰 </a:t>
            </a:r>
          </a:p>
          <a:p>
            <a:pPr>
              <a:buFont typeface="Wingdings" panose="05000000000000000000" pitchFamily="2" charset="2"/>
              <a:buChar char="Ø"/>
            </a:pPr>
            <a:r>
              <a:rPr lang="en-US" altLang="zh-CN" sz="2000" dirty="0"/>
              <a:t>RPM</a:t>
            </a:r>
            <a:r>
              <a:rPr lang="zh-CN" altLang="en-US" sz="2000" dirty="0"/>
              <a:t>在被安装之前</a:t>
            </a:r>
            <a:r>
              <a:rPr lang="en-US" altLang="zh-CN" sz="2000" dirty="0"/>
              <a:t>,</a:t>
            </a:r>
            <a:r>
              <a:rPr lang="zh-CN" altLang="en-US" sz="2000" dirty="0"/>
              <a:t>会先检查系统的硬盘容量、操作系统版本等</a:t>
            </a:r>
            <a:r>
              <a:rPr lang="en-US" altLang="zh-CN" sz="2000" dirty="0"/>
              <a:t>,</a:t>
            </a:r>
            <a:r>
              <a:rPr lang="zh-CN" altLang="en-US" sz="2000" dirty="0"/>
              <a:t>可 避免文件被错误安装 </a:t>
            </a:r>
          </a:p>
          <a:p>
            <a:pPr>
              <a:buFont typeface="Wingdings" panose="05000000000000000000" pitchFamily="2" charset="2"/>
              <a:buChar char="Ø"/>
            </a:pPr>
            <a:r>
              <a:rPr lang="en-US" altLang="zh-CN" sz="2000" dirty="0"/>
              <a:t>RPM</a:t>
            </a:r>
            <a:r>
              <a:rPr lang="zh-CN" altLang="en-US" sz="2000" dirty="0"/>
              <a:t>文件本身提供软件版本信息、相依属性软件名称、软件用途说明、软件所含文件等信息</a:t>
            </a:r>
            <a:r>
              <a:rPr lang="en-US" altLang="zh-CN" sz="2000" dirty="0"/>
              <a:t>,</a:t>
            </a:r>
            <a:r>
              <a:rPr lang="zh-CN" altLang="en-US" sz="2000" dirty="0"/>
              <a:t>便于了解软件 </a:t>
            </a:r>
          </a:p>
          <a:p>
            <a:pPr>
              <a:buFont typeface="Wingdings" panose="05000000000000000000" pitchFamily="2" charset="2"/>
              <a:buChar char="Ø"/>
            </a:pPr>
            <a:r>
              <a:rPr lang="en-US" altLang="zh-CN" sz="2000" dirty="0"/>
              <a:t>RPM</a:t>
            </a:r>
            <a:r>
              <a:rPr lang="zh-CN" altLang="en-US" sz="2000" dirty="0"/>
              <a:t>管理的方式使用数据库记录 </a:t>
            </a:r>
            <a:r>
              <a:rPr lang="en-US" altLang="zh-CN" sz="2000" dirty="0"/>
              <a:t>RPM </a:t>
            </a:r>
            <a:r>
              <a:rPr lang="zh-CN" altLang="en-US" sz="2000" dirty="0"/>
              <a:t>文件的相关参数</a:t>
            </a:r>
            <a:r>
              <a:rPr lang="en-US" altLang="zh-CN" sz="2000" dirty="0"/>
              <a:t>,</a:t>
            </a:r>
            <a:r>
              <a:rPr lang="zh-CN" altLang="en-US" sz="2000" dirty="0"/>
              <a:t>便于升级 、移除、查询与验证 </a:t>
            </a:r>
          </a:p>
        </p:txBody>
      </p:sp>
    </p:spTree>
    <p:extLst>
      <p:ext uri="{BB962C8B-B14F-4D97-AF65-F5344CB8AC3E}">
        <p14:creationId xmlns:p14="http://schemas.microsoft.com/office/powerpoint/2010/main" val="1026358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059299"/>
          </a:xfrm>
        </p:spPr>
        <p:txBody>
          <a:bodyPr/>
          <a:lstStyle/>
          <a:p>
            <a:pPr>
              <a:buFont typeface="Wingdings" panose="05000000000000000000" pitchFamily="2" charset="2"/>
              <a:buChar char="l"/>
            </a:pPr>
            <a:r>
              <a:rPr lang="en-US" altLang="zh-CN" dirty="0"/>
              <a:t>rpm</a:t>
            </a:r>
            <a:r>
              <a:rPr lang="zh-CN" altLang="en-US" dirty="0"/>
              <a:t>默认安装的路径</a:t>
            </a:r>
            <a:r>
              <a:rPr lang="en-US" altLang="zh-CN" dirty="0"/>
              <a:t> </a:t>
            </a:r>
          </a:p>
          <a:p>
            <a:pPr>
              <a:buFont typeface="Wingdings" panose="05000000000000000000" pitchFamily="2" charset="2"/>
              <a:buChar char="Ø"/>
            </a:pPr>
            <a:r>
              <a:rPr lang="en-US" altLang="zh-CN" sz="2000" dirty="0"/>
              <a:t> /</a:t>
            </a:r>
            <a:r>
              <a:rPr lang="en-US" altLang="zh-CN" sz="2000" dirty="0" err="1"/>
              <a:t>etc</a:t>
            </a:r>
            <a:r>
              <a:rPr lang="en-US" altLang="zh-CN" sz="2000" dirty="0"/>
              <a:t>    </a:t>
            </a:r>
            <a:r>
              <a:rPr lang="zh-CN" altLang="en-US" sz="2000" dirty="0"/>
              <a:t>一些配置文件放置的目录</a:t>
            </a:r>
            <a:r>
              <a:rPr lang="en-US" altLang="zh-CN" sz="2000" dirty="0"/>
              <a:t>,</a:t>
            </a:r>
            <a:r>
              <a:rPr lang="zh-CN" altLang="en-US" sz="2000" dirty="0"/>
              <a:t>例如</a:t>
            </a:r>
            <a:r>
              <a:rPr lang="en-US" altLang="zh-CN" sz="2000" dirty="0"/>
              <a:t>/</a:t>
            </a:r>
            <a:r>
              <a:rPr lang="en-US" altLang="zh-CN" sz="2000" dirty="0" err="1"/>
              <a:t>etc</a:t>
            </a:r>
            <a:r>
              <a:rPr lang="en-US" altLang="zh-CN" sz="2000" dirty="0"/>
              <a:t>/crontab </a:t>
            </a:r>
          </a:p>
          <a:p>
            <a:pPr>
              <a:buFont typeface="Wingdings" panose="05000000000000000000" pitchFamily="2" charset="2"/>
              <a:buChar char="Ø"/>
            </a:pPr>
            <a:r>
              <a:rPr lang="en-US" altLang="zh-CN" sz="2000" dirty="0"/>
              <a:t>/</a:t>
            </a:r>
            <a:r>
              <a:rPr lang="en-US" altLang="zh-CN" sz="2000" dirty="0" err="1"/>
              <a:t>usr</a:t>
            </a:r>
            <a:r>
              <a:rPr lang="en-US" altLang="zh-CN" sz="2000" dirty="0"/>
              <a:t>/bin </a:t>
            </a:r>
            <a:r>
              <a:rPr lang="zh-CN" altLang="en-US" sz="2000" dirty="0"/>
              <a:t>一些可执行文件 </a:t>
            </a:r>
          </a:p>
          <a:p>
            <a:pPr>
              <a:buFont typeface="Wingdings" panose="05000000000000000000" pitchFamily="2" charset="2"/>
              <a:buChar char="Ø"/>
            </a:pPr>
            <a:r>
              <a:rPr lang="en-US" altLang="zh-CN" sz="2000" dirty="0"/>
              <a:t>/</a:t>
            </a:r>
            <a:r>
              <a:rPr lang="en-US" altLang="zh-CN" sz="2000" dirty="0" err="1"/>
              <a:t>usr</a:t>
            </a:r>
            <a:r>
              <a:rPr lang="en-US" altLang="zh-CN" sz="2000" dirty="0"/>
              <a:t>/lib   </a:t>
            </a:r>
            <a:r>
              <a:rPr lang="zh-CN" altLang="en-US" sz="2000" dirty="0"/>
              <a:t>一些程序使用的动态链接库 </a:t>
            </a:r>
          </a:p>
          <a:p>
            <a:pPr>
              <a:buFont typeface="Wingdings" panose="05000000000000000000" pitchFamily="2" charset="2"/>
              <a:buChar char="Ø"/>
            </a:pPr>
            <a:r>
              <a:rPr lang="en-US" altLang="zh-CN" sz="2000" dirty="0"/>
              <a:t>/</a:t>
            </a:r>
            <a:r>
              <a:rPr lang="en-US" altLang="zh-CN" sz="2000" dirty="0" err="1"/>
              <a:t>usr</a:t>
            </a:r>
            <a:r>
              <a:rPr lang="en-US" altLang="zh-CN" sz="2000" dirty="0"/>
              <a:t>/share/doc </a:t>
            </a:r>
            <a:r>
              <a:rPr lang="zh-CN" altLang="en-US" sz="2000" dirty="0"/>
              <a:t>一些基本的软件使用手册与说明文件 </a:t>
            </a:r>
          </a:p>
          <a:p>
            <a:pPr>
              <a:buFont typeface="Wingdings" panose="05000000000000000000" pitchFamily="2" charset="2"/>
              <a:buChar char="Ø"/>
            </a:pPr>
            <a:r>
              <a:rPr lang="en-US" altLang="zh-CN" sz="2000" dirty="0"/>
              <a:t>/</a:t>
            </a:r>
            <a:r>
              <a:rPr lang="en-US" altLang="zh-CN" sz="2000" dirty="0" err="1"/>
              <a:t>usr</a:t>
            </a:r>
            <a:r>
              <a:rPr lang="en-US" altLang="zh-CN" sz="2000" dirty="0"/>
              <a:t>/share/man </a:t>
            </a:r>
            <a:r>
              <a:rPr lang="zh-CN" altLang="en-US" sz="2000" dirty="0"/>
              <a:t>一些</a:t>
            </a:r>
            <a:r>
              <a:rPr lang="en-US" altLang="zh-CN" sz="2000" dirty="0"/>
              <a:t>man page</a:t>
            </a:r>
            <a:r>
              <a:rPr lang="zh-CN" altLang="en-US" sz="2000" dirty="0"/>
              <a:t>（</a:t>
            </a:r>
            <a:r>
              <a:rPr lang="en-US" altLang="zh-CN" sz="2000" dirty="0"/>
              <a:t>Linux</a:t>
            </a:r>
            <a:r>
              <a:rPr lang="zh-CN" altLang="en-US" sz="2000" dirty="0"/>
              <a:t>命令的随机帮助说明）文件 </a:t>
            </a:r>
          </a:p>
        </p:txBody>
      </p:sp>
    </p:spTree>
    <p:extLst>
      <p:ext uri="{BB962C8B-B14F-4D97-AF65-F5344CB8AC3E}">
        <p14:creationId xmlns:p14="http://schemas.microsoft.com/office/powerpoint/2010/main" val="167457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2991588"/>
          </a:xfrm>
        </p:spPr>
        <p:txBody>
          <a:bodyPr/>
          <a:lstStyle/>
          <a:p>
            <a:pPr>
              <a:buFont typeface="Wingdings" panose="05000000000000000000" pitchFamily="2" charset="2"/>
              <a:buChar char="l"/>
            </a:pPr>
            <a:r>
              <a:rPr lang="en-US" altLang="zh-CN" dirty="0"/>
              <a:t> rpm</a:t>
            </a:r>
            <a:r>
              <a:rPr lang="zh-CN" altLang="en-US" dirty="0"/>
              <a:t>安装</a:t>
            </a:r>
            <a:endParaRPr lang="en-US" altLang="zh-CN" dirty="0"/>
          </a:p>
          <a:p>
            <a:pPr marL="0" indent="0">
              <a:buNone/>
            </a:pPr>
            <a:r>
              <a:rPr lang="en-US" altLang="zh-CN" dirty="0"/>
              <a:t>  rpm -</a:t>
            </a:r>
            <a:r>
              <a:rPr lang="en-US" altLang="zh-CN" dirty="0" err="1"/>
              <a:t>ivh</a:t>
            </a:r>
            <a:r>
              <a:rPr lang="en-US" altLang="zh-CN" dirty="0"/>
              <a:t> </a:t>
            </a:r>
            <a:r>
              <a:rPr lang="en-US" altLang="zh-CN" dirty="0" err="1"/>
              <a:t>package_name</a:t>
            </a:r>
            <a:r>
              <a:rPr lang="en-US" altLang="zh-CN" dirty="0"/>
              <a:t> </a:t>
            </a:r>
          </a:p>
          <a:p>
            <a:pPr>
              <a:buFont typeface="Wingdings" panose="05000000000000000000" pitchFamily="2" charset="2"/>
              <a:buChar char="Ø"/>
            </a:pPr>
            <a:r>
              <a:rPr lang="zh-CN" altLang="en-US" dirty="0"/>
              <a:t>选项与参数</a:t>
            </a:r>
            <a:r>
              <a:rPr lang="en-US" altLang="zh-CN" dirty="0"/>
              <a:t>: </a:t>
            </a:r>
            <a:endParaRPr lang="zh-CN" altLang="en-US" dirty="0"/>
          </a:p>
          <a:p>
            <a:pPr marL="400050" lvl="1" indent="0">
              <a:buNone/>
            </a:pPr>
            <a:r>
              <a:rPr lang="en-US" altLang="zh-CN" dirty="0"/>
              <a:t> -</a:t>
            </a:r>
            <a:r>
              <a:rPr lang="en-US" altLang="zh-CN" dirty="0" err="1"/>
              <a:t>i</a:t>
            </a:r>
            <a:r>
              <a:rPr lang="en-US" altLang="zh-CN" dirty="0"/>
              <a:t> :install</a:t>
            </a:r>
            <a:r>
              <a:rPr lang="zh-CN" altLang="en-US" dirty="0"/>
              <a:t>的意思 </a:t>
            </a:r>
          </a:p>
          <a:p>
            <a:pPr marL="400050" lvl="1" indent="0">
              <a:buNone/>
            </a:pPr>
            <a:r>
              <a:rPr lang="en-US" altLang="zh-CN" dirty="0"/>
              <a:t>-v :</a:t>
            </a:r>
            <a:r>
              <a:rPr lang="zh-CN" altLang="en-US" dirty="0"/>
              <a:t>察看更细部的安装信息画面 </a:t>
            </a:r>
            <a:r>
              <a:rPr lang="en-US" altLang="zh-CN" dirty="0"/>
              <a:t>	(</a:t>
            </a:r>
            <a:r>
              <a:rPr lang="zh-CN" altLang="en-US" dirty="0"/>
              <a:t>啰嗦模式</a:t>
            </a:r>
            <a:r>
              <a:rPr lang="en-US" altLang="zh-CN" dirty="0"/>
              <a:t>)</a:t>
            </a:r>
          </a:p>
          <a:p>
            <a:pPr marL="400050" lvl="1" indent="0">
              <a:buNone/>
            </a:pPr>
            <a:r>
              <a:rPr lang="en-US" altLang="zh-CN" dirty="0"/>
              <a:t>-h :</a:t>
            </a:r>
            <a:r>
              <a:rPr lang="zh-CN" altLang="en-US" dirty="0"/>
              <a:t>显示指令执行过程。</a:t>
            </a:r>
            <a:r>
              <a:rPr lang="en-US" altLang="zh-CN" dirty="0"/>
              <a:t>		</a:t>
            </a:r>
            <a:r>
              <a:rPr lang="zh-CN" altLang="en-US" dirty="0"/>
              <a:t>（进度条）</a:t>
            </a:r>
          </a:p>
        </p:txBody>
      </p:sp>
    </p:spTree>
    <p:extLst>
      <p:ext uri="{BB962C8B-B14F-4D97-AF65-F5344CB8AC3E}">
        <p14:creationId xmlns:p14="http://schemas.microsoft.com/office/powerpoint/2010/main" val="101051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637919"/>
          </a:xfrm>
        </p:spPr>
        <p:txBody>
          <a:bodyPr/>
          <a:lstStyle/>
          <a:p>
            <a:pPr>
              <a:buFont typeface="Wingdings" panose="05000000000000000000" pitchFamily="2" charset="2"/>
              <a:buChar char="l"/>
            </a:pPr>
            <a:r>
              <a:rPr lang="en-US" altLang="zh-CN" dirty="0"/>
              <a:t> rpm</a:t>
            </a:r>
            <a:r>
              <a:rPr lang="zh-CN" altLang="en-US" dirty="0"/>
              <a:t>安装</a:t>
            </a:r>
            <a:endParaRPr lang="en-US" altLang="zh-CN" dirty="0"/>
          </a:p>
          <a:p>
            <a:pPr>
              <a:buFont typeface="Wingdings" panose="05000000000000000000" pitchFamily="2" charset="2"/>
              <a:buChar char="Ø"/>
            </a:pPr>
            <a:r>
              <a:rPr lang="zh-CN" altLang="en-US" dirty="0"/>
              <a:t>安装单个</a:t>
            </a:r>
            <a:r>
              <a:rPr lang="en-US" altLang="zh-CN" dirty="0"/>
              <a:t>rpm</a:t>
            </a:r>
            <a:r>
              <a:rPr lang="zh-CN" altLang="en-US" dirty="0"/>
              <a:t>包 </a:t>
            </a:r>
          </a:p>
          <a:p>
            <a:pPr marL="0" indent="0">
              <a:buNone/>
            </a:pPr>
            <a:r>
              <a:rPr lang="en-US" altLang="zh-CN" dirty="0"/>
              <a:t>   rpm -</a:t>
            </a:r>
            <a:r>
              <a:rPr lang="en-US" altLang="zh-CN" dirty="0" err="1"/>
              <a:t>ivh</a:t>
            </a:r>
            <a:r>
              <a:rPr lang="en-US" altLang="zh-CN" dirty="0"/>
              <a:t> </a:t>
            </a:r>
            <a:r>
              <a:rPr lang="en-US" altLang="zh-CN" dirty="0" err="1"/>
              <a:t>package_name</a:t>
            </a:r>
            <a:r>
              <a:rPr lang="en-US" altLang="zh-CN" dirty="0"/>
              <a:t> </a:t>
            </a:r>
          </a:p>
          <a:p>
            <a:pPr>
              <a:buFont typeface="Wingdings" panose="05000000000000000000" pitchFamily="2" charset="2"/>
              <a:buChar char="Ø"/>
            </a:pPr>
            <a:r>
              <a:rPr lang="zh-CN" altLang="en-US" dirty="0"/>
              <a:t>安装多个</a:t>
            </a:r>
            <a:r>
              <a:rPr lang="en-US" altLang="zh-CN" dirty="0"/>
              <a:t>rpm</a:t>
            </a:r>
            <a:r>
              <a:rPr lang="zh-CN" altLang="en-US" dirty="0"/>
              <a:t>包 </a:t>
            </a:r>
          </a:p>
          <a:p>
            <a:pPr marL="0" indent="0">
              <a:buNone/>
            </a:pPr>
            <a:r>
              <a:rPr lang="en-US" altLang="zh-CN" dirty="0"/>
              <a:t>   rpm -</a:t>
            </a:r>
            <a:r>
              <a:rPr lang="en-US" altLang="zh-CN" dirty="0" err="1"/>
              <a:t>ivh</a:t>
            </a:r>
            <a:r>
              <a:rPr lang="en-US" altLang="zh-CN" dirty="0"/>
              <a:t> a.i386.rpm b.i386.rpm *.rpm </a:t>
            </a:r>
          </a:p>
          <a:p>
            <a:pPr>
              <a:buFont typeface="Wingdings" panose="05000000000000000000" pitchFamily="2" charset="2"/>
              <a:buChar char="Ø"/>
            </a:pPr>
            <a:r>
              <a:rPr lang="zh-CN" altLang="en-US" dirty="0"/>
              <a:t>安装网上某个位置</a:t>
            </a:r>
            <a:r>
              <a:rPr lang="en-US" altLang="zh-CN" dirty="0"/>
              <a:t>rpm</a:t>
            </a:r>
            <a:r>
              <a:rPr lang="zh-CN" altLang="en-US" dirty="0"/>
              <a:t>包 </a:t>
            </a:r>
          </a:p>
          <a:p>
            <a:pPr marL="0" indent="0">
              <a:buNone/>
            </a:pPr>
            <a:r>
              <a:rPr lang="en-US" altLang="zh-CN" dirty="0"/>
              <a:t>   rpm -</a:t>
            </a:r>
            <a:r>
              <a:rPr lang="en-US" altLang="zh-CN" dirty="0" err="1"/>
              <a:t>ivh</a:t>
            </a:r>
            <a:r>
              <a:rPr lang="en-US" altLang="zh-CN" dirty="0"/>
              <a:t> http://website.name/path/pkgname.rpm</a:t>
            </a:r>
            <a:endParaRPr lang="zh-CN" altLang="en-US" dirty="0"/>
          </a:p>
        </p:txBody>
      </p:sp>
    </p:spTree>
    <p:extLst>
      <p:ext uri="{BB962C8B-B14F-4D97-AF65-F5344CB8AC3E}">
        <p14:creationId xmlns:p14="http://schemas.microsoft.com/office/powerpoint/2010/main" val="128124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3473"/>
            <a:ext cx="6768752" cy="713088"/>
          </a:xfrm>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323528" y="589831"/>
            <a:ext cx="8820472" cy="6324360"/>
          </a:xfrm>
        </p:spPr>
        <p:txBody>
          <a:bodyPr/>
          <a:lstStyle/>
          <a:p>
            <a:pPr>
              <a:buFont typeface="Wingdings" panose="05000000000000000000" pitchFamily="2" charset="2"/>
              <a:buChar char="l"/>
            </a:pPr>
            <a:r>
              <a:rPr lang="zh-CN" altLang="en-US" sz="1800" dirty="0"/>
              <a:t>将</a:t>
            </a:r>
            <a:r>
              <a:rPr lang="en-US" altLang="zh-CN" sz="1800" dirty="0"/>
              <a:t>jdk-8u111-linux-x64.rpm</a:t>
            </a:r>
            <a:r>
              <a:rPr lang="zh-CN" altLang="en-US" sz="1800" dirty="0"/>
              <a:t>从本机拷贝到虚拟机中</a:t>
            </a:r>
            <a:endParaRPr lang="en-US" altLang="zh-CN" sz="1800" dirty="0"/>
          </a:p>
          <a:p>
            <a:pPr>
              <a:buFont typeface="Wingdings" panose="05000000000000000000" pitchFamily="2" charset="2"/>
              <a:buChar char="l"/>
            </a:pPr>
            <a:r>
              <a:rPr lang="en-US" altLang="zh-CN" sz="1800" dirty="0" err="1"/>
              <a:t>rz</a:t>
            </a:r>
            <a:r>
              <a:rPr lang="en-US" altLang="zh-CN" sz="1800" dirty="0"/>
              <a:t>:</a:t>
            </a:r>
            <a:r>
              <a:rPr lang="zh-CN" altLang="en-US" sz="1800" dirty="0"/>
              <a:t>从本机到虚拟机；</a:t>
            </a:r>
            <a:r>
              <a:rPr lang="en-US" altLang="zh-CN" sz="1800" dirty="0"/>
              <a:t> </a:t>
            </a:r>
          </a:p>
          <a:p>
            <a:pPr>
              <a:buFont typeface="Wingdings" panose="05000000000000000000" pitchFamily="2" charset="2"/>
              <a:buChar char="l"/>
            </a:pPr>
            <a:r>
              <a:rPr lang="en-US" altLang="zh-CN" sz="1800" dirty="0"/>
              <a:t>[</a:t>
            </a:r>
            <a:r>
              <a:rPr lang="en-US" altLang="zh-CN" sz="1800" dirty="0" err="1"/>
              <a:t>root@tedu</a:t>
            </a:r>
            <a:r>
              <a:rPr lang="en-US" altLang="zh-CN" sz="1800" dirty="0"/>
              <a:t> ~]# </a:t>
            </a:r>
            <a:r>
              <a:rPr lang="en-US" altLang="zh-CN" sz="1800" dirty="0" err="1"/>
              <a:t>rz</a:t>
            </a:r>
            <a:endParaRPr lang="en-US" altLang="zh-CN" sz="1800" dirty="0"/>
          </a:p>
          <a:p>
            <a:pPr marL="457200" lvl="1" indent="0">
              <a:buNone/>
            </a:pPr>
            <a:r>
              <a:rPr lang="en-US" altLang="zh-CN" sz="1800" dirty="0"/>
              <a:t>-bash: </a:t>
            </a:r>
            <a:r>
              <a:rPr lang="en-US" altLang="zh-CN" sz="1800" dirty="0" err="1"/>
              <a:t>rz</a:t>
            </a:r>
            <a:r>
              <a:rPr lang="en-US" altLang="zh-CN" sz="1800" dirty="0"/>
              <a:t>: command not found</a:t>
            </a:r>
          </a:p>
          <a:p>
            <a:pPr marL="57150" indent="0">
              <a:buNone/>
            </a:pPr>
            <a:r>
              <a:rPr lang="zh-CN" altLang="en-US" sz="1800" dirty="0"/>
              <a:t>这是因为当前虚拟机没有安装</a:t>
            </a:r>
            <a:r>
              <a:rPr lang="en-US" altLang="zh-CN" sz="1800" dirty="0" err="1"/>
              <a:t>lrzsz</a:t>
            </a:r>
            <a:r>
              <a:rPr lang="zh-CN" altLang="en-US" sz="1800" dirty="0"/>
              <a:t>程序，所以我们需要先安装该程序才可使用</a:t>
            </a:r>
            <a:r>
              <a:rPr lang="en-US" altLang="zh-CN" sz="1800" dirty="0" err="1"/>
              <a:t>rz</a:t>
            </a:r>
            <a:r>
              <a:rPr lang="zh-CN" altLang="en-US" sz="1800" dirty="0"/>
              <a:t>和</a:t>
            </a:r>
            <a:r>
              <a:rPr lang="en-US" altLang="zh-CN" sz="1800" dirty="0" err="1"/>
              <a:t>sz</a:t>
            </a:r>
            <a:r>
              <a:rPr lang="zh-CN" altLang="en-US" sz="1800" dirty="0"/>
              <a:t>命令。首先使用可视化界面用</a:t>
            </a:r>
            <a:r>
              <a:rPr lang="en-US" altLang="zh-CN" sz="1800" dirty="0"/>
              <a:t>root</a:t>
            </a:r>
            <a:r>
              <a:rPr lang="zh-CN" altLang="en-US" sz="1800" dirty="0"/>
              <a:t>登录进入，浏览器访问</a:t>
            </a:r>
            <a:r>
              <a:rPr lang="en-US" altLang="zh-CN" sz="1800" dirty="0">
                <a:hlinkClick r:id="rId2"/>
              </a:rPr>
              <a:t>http://rpmfind.net/linux/rpm2html/search.php?query=lrzsz</a:t>
            </a:r>
            <a:r>
              <a:rPr lang="zh-CN" altLang="en-US" sz="1800" dirty="0">
                <a:hlinkClick r:id="rId2"/>
              </a:rPr>
              <a:t>，下载</a:t>
            </a:r>
            <a:r>
              <a:rPr lang="en-US" altLang="zh-CN" sz="1800" dirty="0">
                <a:hlinkClick r:id="rId2"/>
              </a:rPr>
              <a:t>lrzsz-0.12.21-15.x86_64.rpm</a:t>
            </a:r>
            <a:endParaRPr lang="en-US" altLang="zh-CN" sz="1800" dirty="0"/>
          </a:p>
          <a:p>
            <a:pPr marL="57150" indent="0">
              <a:buNone/>
            </a:pPr>
            <a:r>
              <a:rPr lang="zh-CN" altLang="en-US" sz="1800" dirty="0"/>
              <a:t>或者通过</a:t>
            </a:r>
            <a:r>
              <a:rPr lang="en-US" altLang="zh-CN" sz="1800" dirty="0" err="1"/>
              <a:t>wget</a:t>
            </a:r>
            <a:r>
              <a:rPr lang="zh-CN" altLang="en-US" sz="1800" dirty="0"/>
              <a:t>进行下载：</a:t>
            </a:r>
            <a:r>
              <a:rPr lang="en-US" altLang="zh-CN" sz="1800" dirty="0"/>
              <a:t> http://rpmfind.net/linux/Mandriva/official/2011/x86_64/media/main/release/lrzsz-0.12.21-15-mdv2011.0.x86_64.rpm</a:t>
            </a:r>
          </a:p>
          <a:p>
            <a:pPr marL="57150" indent="0">
              <a:buNone/>
            </a:pPr>
            <a:r>
              <a:rPr lang="en-US" altLang="zh-CN" sz="1800" dirty="0"/>
              <a:t>[</a:t>
            </a:r>
            <a:r>
              <a:rPr lang="en-US" altLang="zh-CN" sz="1800" dirty="0" err="1"/>
              <a:t>root@tedu</a:t>
            </a:r>
            <a:r>
              <a:rPr lang="en-US" altLang="zh-CN" sz="1800" dirty="0"/>
              <a:t> ~]# </a:t>
            </a:r>
            <a:r>
              <a:rPr lang="en-US" altLang="zh-CN" sz="1800" dirty="0" err="1"/>
              <a:t>mkdir</a:t>
            </a:r>
            <a:r>
              <a:rPr lang="en-US" altLang="zh-CN" sz="1800" dirty="0"/>
              <a:t> /</a:t>
            </a:r>
            <a:r>
              <a:rPr lang="en-US" altLang="zh-CN" sz="1800" dirty="0" err="1"/>
              <a:t>usr</a:t>
            </a:r>
            <a:r>
              <a:rPr lang="en-US" altLang="zh-CN" sz="1800" dirty="0"/>
              <a:t>/soft #</a:t>
            </a:r>
            <a:r>
              <a:rPr lang="zh-CN" altLang="en-US" sz="1800" dirty="0"/>
              <a:t>以后安装软件都放在该目录下</a:t>
            </a:r>
            <a:endParaRPr lang="en-US" altLang="zh-CN" sz="1800" dirty="0"/>
          </a:p>
          <a:p>
            <a:pPr marL="57150" indent="0">
              <a:buNone/>
            </a:pPr>
            <a:r>
              <a:rPr lang="en-US" altLang="zh-CN" sz="1800" dirty="0"/>
              <a:t>[</a:t>
            </a:r>
            <a:r>
              <a:rPr lang="en-US" altLang="zh-CN" sz="1800" dirty="0" err="1"/>
              <a:t>root@tedu</a:t>
            </a:r>
            <a:r>
              <a:rPr lang="en-US" altLang="zh-CN" sz="1800" dirty="0"/>
              <a:t> ~]# </a:t>
            </a:r>
            <a:r>
              <a:rPr lang="en-US" altLang="zh-CN" sz="1800" dirty="0" err="1"/>
              <a:t>cp</a:t>
            </a:r>
            <a:r>
              <a:rPr lang="en-US" altLang="zh-CN" sz="1800" dirty="0"/>
              <a:t> /root/</a:t>
            </a:r>
            <a:r>
              <a:rPr lang="zh-CN" altLang="en-US" sz="1800" dirty="0"/>
              <a:t>下载</a:t>
            </a:r>
            <a:r>
              <a:rPr lang="en-US" altLang="zh-CN" sz="1800" dirty="0"/>
              <a:t>/lrzsz-0.12.20-22.1.x86_64.rpm /</a:t>
            </a:r>
            <a:r>
              <a:rPr lang="en-US" altLang="zh-CN" sz="1800" dirty="0" err="1"/>
              <a:t>usr</a:t>
            </a:r>
            <a:r>
              <a:rPr lang="en-US" altLang="zh-CN" sz="1800" dirty="0"/>
              <a:t>/soft/</a:t>
            </a:r>
          </a:p>
          <a:p>
            <a:pPr marL="57150" indent="0">
              <a:buNone/>
            </a:pPr>
            <a:r>
              <a:rPr lang="en-US" altLang="zh-CN" sz="1800" dirty="0"/>
              <a:t>[</a:t>
            </a:r>
            <a:r>
              <a:rPr lang="en-US" altLang="zh-CN" sz="1800" dirty="0" err="1"/>
              <a:t>root@tedu</a:t>
            </a:r>
            <a:r>
              <a:rPr lang="en-US" altLang="zh-CN" sz="1800" dirty="0"/>
              <a:t> ~]# ls /</a:t>
            </a:r>
            <a:r>
              <a:rPr lang="en-US" altLang="zh-CN" sz="1800" dirty="0" err="1"/>
              <a:t>usr</a:t>
            </a:r>
            <a:r>
              <a:rPr lang="en-US" altLang="zh-CN" sz="1800" dirty="0"/>
              <a:t>/soft/</a:t>
            </a:r>
          </a:p>
          <a:p>
            <a:pPr marL="57150" indent="0">
              <a:buNone/>
            </a:pPr>
            <a:r>
              <a:rPr lang="en-US" altLang="zh-CN" sz="1800" dirty="0"/>
              <a:t>lrzsz-0.12.20-22.1.x86_64.rpm</a:t>
            </a:r>
          </a:p>
          <a:p>
            <a:pPr marL="57150" indent="0">
              <a:buNone/>
            </a:pPr>
            <a:r>
              <a:rPr lang="en-US" altLang="zh-CN" sz="1800" dirty="0"/>
              <a:t>[</a:t>
            </a:r>
            <a:r>
              <a:rPr lang="en-US" altLang="zh-CN" sz="1800" dirty="0" err="1"/>
              <a:t>root@tedu</a:t>
            </a:r>
            <a:r>
              <a:rPr lang="en-US" altLang="zh-CN" sz="1800" dirty="0"/>
              <a:t> ~]# rpm -</a:t>
            </a:r>
            <a:r>
              <a:rPr lang="en-US" altLang="zh-CN" sz="1800" dirty="0" err="1"/>
              <a:t>ivh</a:t>
            </a:r>
            <a:r>
              <a:rPr lang="en-US" altLang="zh-CN" sz="1800" dirty="0"/>
              <a:t> /</a:t>
            </a:r>
            <a:r>
              <a:rPr lang="en-US" altLang="zh-CN" sz="1800" dirty="0" err="1"/>
              <a:t>usr</a:t>
            </a:r>
            <a:r>
              <a:rPr lang="en-US" altLang="zh-CN" sz="1800" dirty="0"/>
              <a:t>/soft/lrzsz-0.12.20-22.1.x86_64.rpm</a:t>
            </a:r>
          </a:p>
          <a:p>
            <a:pPr marL="57150" indent="0">
              <a:buNone/>
            </a:pPr>
            <a:r>
              <a:rPr lang="en-US" altLang="zh-CN" sz="1800" dirty="0"/>
              <a:t>[</a:t>
            </a:r>
            <a:r>
              <a:rPr lang="en-US" altLang="zh-CN" sz="1800" dirty="0" err="1"/>
              <a:t>root@tedu</a:t>
            </a:r>
            <a:r>
              <a:rPr lang="en-US" altLang="zh-CN" sz="1800" dirty="0"/>
              <a:t> </a:t>
            </a:r>
            <a:r>
              <a:rPr lang="en-US" altLang="zh-CN" sz="1800" b="1" dirty="0"/>
              <a:t>soft</a:t>
            </a:r>
            <a:r>
              <a:rPr lang="en-US" altLang="zh-CN" sz="1800" dirty="0"/>
              <a:t>]#</a:t>
            </a:r>
            <a:r>
              <a:rPr lang="en-US" altLang="zh-CN" sz="1800" dirty="0" err="1"/>
              <a:t>rz</a:t>
            </a:r>
            <a:r>
              <a:rPr lang="en-US" altLang="zh-CN" sz="1800" dirty="0"/>
              <a:t>  #</a:t>
            </a:r>
            <a:r>
              <a:rPr lang="zh-CN" altLang="en-US" sz="1800" dirty="0"/>
              <a:t>弹出窗口，选择</a:t>
            </a:r>
            <a:r>
              <a:rPr lang="en-US" altLang="zh-CN" sz="1800" dirty="0" err="1"/>
              <a:t>jdk</a:t>
            </a:r>
            <a:r>
              <a:rPr lang="en-US" altLang="zh-CN" sz="1800" dirty="0"/>
              <a:t>-</a:t>
            </a:r>
            <a:r>
              <a:rPr lang="zh-CN" altLang="en-US" sz="1800" dirty="0"/>
              <a:t>*</a:t>
            </a:r>
            <a:r>
              <a:rPr lang="en-US" altLang="zh-CN" sz="1800" dirty="0"/>
              <a:t>-x64.rpm,</a:t>
            </a:r>
            <a:r>
              <a:rPr lang="zh-CN" altLang="en-US" sz="1800" dirty="0"/>
              <a:t>默认放到当前目录下</a:t>
            </a:r>
            <a:endParaRPr lang="en-US" altLang="zh-CN" sz="1800" dirty="0"/>
          </a:p>
        </p:txBody>
      </p:sp>
    </p:spTree>
    <p:extLst>
      <p:ext uri="{BB962C8B-B14F-4D97-AF65-F5344CB8AC3E}">
        <p14:creationId xmlns:p14="http://schemas.microsoft.com/office/powerpoint/2010/main" val="95349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5878532"/>
          </a:xfrm>
        </p:spPr>
        <p:txBody>
          <a:bodyPr/>
          <a:lstStyle/>
          <a:p>
            <a:pPr>
              <a:buFont typeface="Wingdings" panose="05000000000000000000" pitchFamily="2" charset="2"/>
              <a:buChar char="l"/>
            </a:pPr>
            <a:r>
              <a:rPr lang="zh-CN" altLang="en-US" dirty="0"/>
              <a:t>安装</a:t>
            </a:r>
            <a:r>
              <a:rPr lang="en-US" altLang="zh-CN" dirty="0"/>
              <a:t>jdk-8u111-linux-x64.rpm  !!!</a:t>
            </a:r>
          </a:p>
          <a:p>
            <a:pPr marL="0" indent="0">
              <a:buNone/>
            </a:pPr>
            <a:r>
              <a:rPr lang="en-US" altLang="zh-CN" sz="1600" dirty="0"/>
              <a:t>[</a:t>
            </a:r>
            <a:r>
              <a:rPr lang="en-US" altLang="zh-CN" sz="1600" dirty="0" err="1"/>
              <a:t>root@tedu</a:t>
            </a:r>
            <a:r>
              <a:rPr lang="en-US" altLang="zh-CN" sz="1600" dirty="0"/>
              <a:t> </a:t>
            </a:r>
            <a:r>
              <a:rPr lang="en-US" altLang="zh-CN" sz="1600" b="1" dirty="0"/>
              <a:t>soft</a:t>
            </a:r>
            <a:r>
              <a:rPr lang="en-US" altLang="zh-CN" sz="1600" dirty="0"/>
              <a:t>]# rpm -</a:t>
            </a:r>
            <a:r>
              <a:rPr lang="en-US" altLang="zh-CN" sz="1600" dirty="0" err="1"/>
              <a:t>ivh</a:t>
            </a:r>
            <a:r>
              <a:rPr lang="en-US" altLang="zh-CN" sz="1600" dirty="0"/>
              <a:t> jdk-8u111-linux-x64.rpm</a:t>
            </a:r>
          </a:p>
          <a:p>
            <a:pPr marL="0" indent="0">
              <a:buNone/>
            </a:pPr>
            <a:r>
              <a:rPr lang="zh-CN" altLang="en-US" dirty="0"/>
              <a:t>备份系统环境变量文件</a:t>
            </a:r>
            <a:endParaRPr lang="en-US" altLang="zh-CN" dirty="0"/>
          </a:p>
          <a:p>
            <a:pPr marL="0" indent="0">
              <a:buNone/>
            </a:pPr>
            <a:r>
              <a:rPr lang="en-US" altLang="zh-CN" sz="1600" dirty="0"/>
              <a:t>[</a:t>
            </a:r>
            <a:r>
              <a:rPr lang="en-US" altLang="zh-CN" sz="1600" dirty="0" err="1"/>
              <a:t>root@tedu</a:t>
            </a:r>
            <a:r>
              <a:rPr lang="en-US" altLang="zh-CN" sz="1600" dirty="0"/>
              <a:t> ~]# </a:t>
            </a:r>
            <a:r>
              <a:rPr lang="en-US" altLang="zh-CN" sz="1600" dirty="0" err="1"/>
              <a:t>cp</a:t>
            </a:r>
            <a:r>
              <a:rPr lang="en-US" altLang="zh-CN" sz="1600" dirty="0"/>
              <a:t> /</a:t>
            </a:r>
            <a:r>
              <a:rPr lang="en-US" altLang="zh-CN" sz="1600" dirty="0" err="1"/>
              <a:t>etc</a:t>
            </a:r>
            <a:r>
              <a:rPr lang="en-US" altLang="zh-CN" sz="1600" dirty="0"/>
              <a:t>/profile /home/</a:t>
            </a:r>
          </a:p>
          <a:p>
            <a:pPr marL="0" indent="0">
              <a:buNone/>
            </a:pPr>
            <a:r>
              <a:rPr lang="zh-CN" altLang="en-US" dirty="0"/>
              <a:t>编辑系统环境变量 </a:t>
            </a:r>
            <a:endParaRPr lang="en-US" altLang="zh-CN" dirty="0"/>
          </a:p>
          <a:p>
            <a:pPr marL="0" lvl="0" indent="0">
              <a:buNone/>
            </a:pPr>
            <a:r>
              <a:rPr lang="en-US" altLang="zh-CN" sz="1800" dirty="0">
                <a:solidFill>
                  <a:prstClr val="white"/>
                </a:solidFill>
              </a:rPr>
              <a:t>rpm –</a:t>
            </a:r>
            <a:r>
              <a:rPr lang="en-US" altLang="zh-CN" sz="1800" dirty="0" err="1">
                <a:solidFill>
                  <a:prstClr val="white"/>
                </a:solidFill>
              </a:rPr>
              <a:t>qa</a:t>
            </a:r>
            <a:r>
              <a:rPr lang="en-US" altLang="zh-CN" sz="1800" dirty="0">
                <a:solidFill>
                  <a:prstClr val="white"/>
                </a:solidFill>
              </a:rPr>
              <a:t> |grep </a:t>
            </a:r>
            <a:r>
              <a:rPr lang="en-US" altLang="zh-CN" sz="1800" dirty="0" err="1">
                <a:solidFill>
                  <a:prstClr val="white"/>
                </a:solidFill>
              </a:rPr>
              <a:t>jdk</a:t>
            </a:r>
            <a:endParaRPr lang="en-US" altLang="zh-CN" sz="1800" dirty="0">
              <a:solidFill>
                <a:prstClr val="white"/>
              </a:solidFill>
            </a:endParaRPr>
          </a:p>
          <a:p>
            <a:pPr marL="0" lvl="0" indent="0">
              <a:buNone/>
            </a:pPr>
            <a:r>
              <a:rPr lang="en-US" altLang="zh-CN" sz="1800" dirty="0">
                <a:solidFill>
                  <a:prstClr val="white"/>
                </a:solidFill>
              </a:rPr>
              <a:t>rpm -</a:t>
            </a:r>
            <a:r>
              <a:rPr lang="en-US" altLang="zh-CN" sz="1800" dirty="0" err="1">
                <a:solidFill>
                  <a:prstClr val="white"/>
                </a:solidFill>
              </a:rPr>
              <a:t>ql</a:t>
            </a:r>
            <a:r>
              <a:rPr lang="en-US" altLang="zh-CN" sz="1800" dirty="0">
                <a:solidFill>
                  <a:prstClr val="white"/>
                </a:solidFill>
              </a:rPr>
              <a:t> jdk1.8.0_111-1.8.0_111-fcs.x86</a:t>
            </a:r>
            <a:endParaRPr lang="zh-CN" altLang="en-US" dirty="0"/>
          </a:p>
          <a:p>
            <a:pPr marL="0" indent="0">
              <a:buNone/>
            </a:pPr>
            <a:r>
              <a:rPr lang="en-US" altLang="zh-CN" sz="1800" dirty="0"/>
              <a:t>[</a:t>
            </a:r>
            <a:r>
              <a:rPr lang="en-US" altLang="zh-CN" sz="1800" dirty="0" err="1"/>
              <a:t>root@tedu</a:t>
            </a:r>
            <a:r>
              <a:rPr lang="en-US" altLang="zh-CN" sz="1800" dirty="0"/>
              <a:t> ~]# vim /</a:t>
            </a:r>
            <a:r>
              <a:rPr lang="en-US" altLang="zh-CN" sz="1800" dirty="0" err="1"/>
              <a:t>etc</a:t>
            </a:r>
            <a:r>
              <a:rPr lang="en-US" altLang="zh-CN" sz="1800" dirty="0"/>
              <a:t>/profile</a:t>
            </a:r>
          </a:p>
          <a:p>
            <a:pPr marL="0" indent="0">
              <a:buNone/>
            </a:pPr>
            <a:r>
              <a:rPr lang="zh-CN" altLang="en-US" sz="1800" dirty="0"/>
              <a:t>加入内容如下：</a:t>
            </a:r>
            <a:r>
              <a:rPr lang="en-US" altLang="zh-CN" sz="1800" dirty="0"/>
              <a:t>export JAVA_HOME=/</a:t>
            </a:r>
            <a:r>
              <a:rPr lang="en-US" altLang="zh-CN" sz="1800" dirty="0" err="1"/>
              <a:t>usr</a:t>
            </a:r>
            <a:r>
              <a:rPr lang="en-US" altLang="zh-CN" sz="1800" dirty="0"/>
              <a:t>/java/jdk1.8.0_111</a:t>
            </a:r>
          </a:p>
          <a:p>
            <a:pPr marL="0" indent="0">
              <a:buNone/>
            </a:pPr>
            <a:r>
              <a:rPr lang="en-US" altLang="zh-CN" sz="1800" dirty="0"/>
              <a:t>export CLASSPATH=.:$JAVA_HOME/lib/dt.jar:$JAVA_HOME/lib/tools.jar</a:t>
            </a:r>
          </a:p>
          <a:p>
            <a:pPr marL="0" indent="0">
              <a:buNone/>
            </a:pPr>
            <a:r>
              <a:rPr lang="en-US" altLang="zh-CN" sz="1800" dirty="0"/>
              <a:t>export PATH=$JAVA_HOME/bin:$PATH</a:t>
            </a:r>
          </a:p>
          <a:p>
            <a:pPr marL="0" indent="0">
              <a:buNone/>
            </a:pPr>
            <a:r>
              <a:rPr lang="fr-FR" altLang="zh-CN" sz="2000" dirty="0"/>
              <a:t>[root@tedu ~]# source /etc/profile</a:t>
            </a:r>
          </a:p>
          <a:p>
            <a:pPr marL="0" indent="0">
              <a:buNone/>
            </a:pPr>
            <a:r>
              <a:rPr lang="fr-FR" altLang="zh-CN" sz="2000" dirty="0"/>
              <a:t>[root@tedu ~]# java -version </a:t>
            </a:r>
          </a:p>
          <a:p>
            <a:pPr marL="0" indent="0">
              <a:buNone/>
            </a:pPr>
            <a:r>
              <a:rPr lang="fr-FR" altLang="zh-CN" sz="2000" dirty="0"/>
              <a:t>java version “1.8.0_111 </a:t>
            </a:r>
            <a:r>
              <a:rPr lang="zh-CN" altLang="en-US" sz="2000" dirty="0"/>
              <a:t>“</a:t>
            </a:r>
            <a:endParaRPr lang="en-US" altLang="zh-CN" dirty="0"/>
          </a:p>
        </p:txBody>
      </p:sp>
    </p:spTree>
    <p:extLst>
      <p:ext uri="{BB962C8B-B14F-4D97-AF65-F5344CB8AC3E}">
        <p14:creationId xmlns:p14="http://schemas.microsoft.com/office/powerpoint/2010/main" val="2874595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4200574"/>
          </a:xfrm>
        </p:spPr>
        <p:txBody>
          <a:bodyPr/>
          <a:lstStyle/>
          <a:p>
            <a:pPr>
              <a:buFont typeface="Wingdings" panose="05000000000000000000" pitchFamily="2" charset="2"/>
              <a:buChar char="l"/>
            </a:pPr>
            <a:r>
              <a:rPr lang="en-US" altLang="zh-CN" dirty="0"/>
              <a:t>RPM </a:t>
            </a:r>
            <a:r>
              <a:rPr lang="zh-CN" altLang="en-US" dirty="0"/>
              <a:t>升级与更新 </a:t>
            </a:r>
            <a:r>
              <a:rPr lang="en-US" altLang="zh-CN" dirty="0"/>
              <a:t> </a:t>
            </a:r>
          </a:p>
          <a:p>
            <a:pPr>
              <a:buFont typeface="Wingdings" panose="05000000000000000000" pitchFamily="2" charset="2"/>
              <a:buChar char="Ø"/>
            </a:pPr>
            <a:r>
              <a:rPr lang="en-US" altLang="zh-CN" dirty="0"/>
              <a:t> rpm -</a:t>
            </a:r>
            <a:r>
              <a:rPr lang="en-US" altLang="zh-CN" dirty="0" err="1"/>
              <a:t>Uvh</a:t>
            </a:r>
            <a:r>
              <a:rPr lang="en-US" altLang="zh-CN" dirty="0"/>
              <a:t> &lt;</a:t>
            </a:r>
            <a:r>
              <a:rPr lang="en-US" altLang="zh-CN" dirty="0" err="1"/>
              <a:t>package_name</a:t>
            </a:r>
            <a:r>
              <a:rPr lang="en-US" altLang="zh-CN" dirty="0"/>
              <a:t>&gt; </a:t>
            </a:r>
            <a:r>
              <a:rPr lang="en-US" altLang="zh-CN" sz="2000" dirty="0"/>
              <a:t>(</a:t>
            </a:r>
            <a:r>
              <a:rPr lang="zh-CN" altLang="en-US" sz="2000" dirty="0"/>
              <a:t>不管有没有都安装最新版</a:t>
            </a:r>
            <a:r>
              <a:rPr lang="en-US" altLang="zh-CN" sz="2000" dirty="0"/>
              <a:t>)</a:t>
            </a:r>
          </a:p>
          <a:p>
            <a:pPr marL="400050" lvl="1" indent="0">
              <a:buNone/>
            </a:pPr>
            <a:r>
              <a:rPr lang="en-US" altLang="zh-CN" dirty="0"/>
              <a:t>-</a:t>
            </a:r>
            <a:r>
              <a:rPr lang="en-US" altLang="zh-CN" dirty="0" err="1"/>
              <a:t>Uvh</a:t>
            </a:r>
            <a:r>
              <a:rPr lang="zh-CN" altLang="en-US" dirty="0"/>
              <a:t>后面接的软件如果没有安装过</a:t>
            </a:r>
            <a:r>
              <a:rPr lang="en-US" altLang="zh-CN" dirty="0"/>
              <a:t>, </a:t>
            </a:r>
            <a:r>
              <a:rPr lang="zh-CN" altLang="en-US" dirty="0"/>
              <a:t>系统会直接安装</a:t>
            </a:r>
            <a:r>
              <a:rPr lang="en-US" altLang="zh-CN" dirty="0"/>
              <a:t>,</a:t>
            </a:r>
            <a:r>
              <a:rPr lang="zh-CN" altLang="en-US" dirty="0"/>
              <a:t>若后面接的软件安装过但版本较旧</a:t>
            </a:r>
            <a:r>
              <a:rPr lang="en-US" altLang="zh-CN" dirty="0"/>
              <a:t>,</a:t>
            </a:r>
            <a:r>
              <a:rPr lang="zh-CN" altLang="en-US" dirty="0"/>
              <a:t>则更新至新版 </a:t>
            </a:r>
            <a:endParaRPr lang="en-US" altLang="zh-CN" dirty="0"/>
          </a:p>
          <a:p>
            <a:pPr marL="400050" lvl="1" indent="0">
              <a:buNone/>
            </a:pPr>
            <a:r>
              <a:rPr lang="en-US" altLang="zh-CN" sz="1400" dirty="0"/>
              <a:t>[</a:t>
            </a:r>
            <a:r>
              <a:rPr lang="en-US" altLang="zh-CN" sz="1400" dirty="0" err="1"/>
              <a:t>root@localhost</a:t>
            </a:r>
            <a:r>
              <a:rPr lang="en-US" altLang="zh-CN" sz="1400" dirty="0"/>
              <a:t> soft]# rpm -</a:t>
            </a:r>
            <a:r>
              <a:rPr lang="en-US" altLang="zh-CN" sz="1400" dirty="0" err="1"/>
              <a:t>Uvh</a:t>
            </a:r>
            <a:r>
              <a:rPr lang="en-US" altLang="zh-CN" sz="1400" dirty="0"/>
              <a:t> jdk-8u111-linux-x64.rpm </a:t>
            </a:r>
          </a:p>
          <a:p>
            <a:pPr marL="400050" lvl="1" indent="0">
              <a:buNone/>
            </a:pPr>
            <a:r>
              <a:rPr lang="en-US" altLang="zh-CN" sz="1400" dirty="0"/>
              <a:t>Preparing...                ########################################### [100%]</a:t>
            </a:r>
          </a:p>
          <a:p>
            <a:pPr marL="400050" lvl="1" indent="0">
              <a:buNone/>
            </a:pPr>
            <a:r>
              <a:rPr lang="en-US" altLang="zh-CN" sz="1400" dirty="0"/>
              <a:t>	package jdk1.8.0_111-2000:1.8.0_111-fcs.x86_64 is already installed</a:t>
            </a:r>
            <a:endParaRPr lang="zh-CN" altLang="en-US" sz="1400" dirty="0"/>
          </a:p>
          <a:p>
            <a:pPr>
              <a:buFont typeface="Wingdings" panose="05000000000000000000" pitchFamily="2" charset="2"/>
              <a:buChar char="Ø"/>
            </a:pPr>
            <a:r>
              <a:rPr lang="en-US" altLang="zh-CN" dirty="0"/>
              <a:t>rpm -</a:t>
            </a:r>
            <a:r>
              <a:rPr lang="en-US" altLang="zh-CN" dirty="0" err="1"/>
              <a:t>Fvh</a:t>
            </a:r>
            <a:r>
              <a:rPr lang="en-US" altLang="zh-CN" dirty="0"/>
              <a:t> &lt;</a:t>
            </a:r>
            <a:r>
              <a:rPr lang="en-US" altLang="zh-CN" dirty="0" err="1"/>
              <a:t>pacakge_name</a:t>
            </a:r>
            <a:r>
              <a:rPr lang="en-US" altLang="zh-CN" dirty="0"/>
              <a:t>&gt; (</a:t>
            </a:r>
            <a:r>
              <a:rPr lang="zh-CN" altLang="en-US" dirty="0"/>
              <a:t>只有安装才更新</a:t>
            </a:r>
            <a:r>
              <a:rPr lang="en-US" altLang="zh-CN" dirty="0"/>
              <a:t>)</a:t>
            </a:r>
          </a:p>
          <a:p>
            <a:pPr marL="457200" lvl="1" indent="0">
              <a:buNone/>
            </a:pPr>
            <a:r>
              <a:rPr lang="en-US" altLang="zh-CN" dirty="0"/>
              <a:t>-</a:t>
            </a:r>
            <a:r>
              <a:rPr lang="en-US" altLang="zh-CN" dirty="0" err="1"/>
              <a:t>Fvh</a:t>
            </a:r>
            <a:r>
              <a:rPr lang="zh-CN" altLang="en-US" dirty="0"/>
              <a:t>如果后面接的软件并未安装到</a:t>
            </a:r>
            <a:r>
              <a:rPr lang="en-US" altLang="zh-CN" dirty="0"/>
              <a:t>Linux</a:t>
            </a:r>
            <a:r>
              <a:rPr lang="zh-CN" altLang="en-US" dirty="0"/>
              <a:t>系统上</a:t>
            </a:r>
            <a:r>
              <a:rPr lang="en-US" altLang="zh-CN" dirty="0"/>
              <a:t>,</a:t>
            </a:r>
            <a:r>
              <a:rPr lang="zh-CN" altLang="en-US" dirty="0"/>
              <a:t>则该软件不会被安装</a:t>
            </a:r>
            <a:r>
              <a:rPr lang="en-US" altLang="zh-CN" dirty="0"/>
              <a:t>,</a:t>
            </a:r>
            <a:r>
              <a:rPr lang="zh-CN" altLang="en-US" dirty="0"/>
              <a:t>只有已安装的软件才会被升级 </a:t>
            </a:r>
          </a:p>
        </p:txBody>
      </p:sp>
    </p:spTree>
    <p:extLst>
      <p:ext uri="{BB962C8B-B14F-4D97-AF65-F5344CB8AC3E}">
        <p14:creationId xmlns:p14="http://schemas.microsoft.com/office/powerpoint/2010/main" val="259378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第一节文件压缩与打包</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564053"/>
          </a:xfrm>
        </p:spPr>
        <p:txBody>
          <a:bodyPr/>
          <a:lstStyle/>
          <a:p>
            <a:pPr>
              <a:buFont typeface="Wingdings" panose="05000000000000000000" pitchFamily="2" charset="2"/>
              <a:buChar char="l"/>
            </a:pPr>
            <a:r>
              <a:rPr lang="en-US" altLang="zh-CN" dirty="0"/>
              <a:t>RPM </a:t>
            </a:r>
            <a:r>
              <a:rPr lang="zh-CN" altLang="en-US" dirty="0"/>
              <a:t>查询 </a:t>
            </a:r>
            <a:endParaRPr lang="en-US" altLang="zh-CN" dirty="0"/>
          </a:p>
          <a:p>
            <a:pPr>
              <a:buFont typeface="Wingdings" panose="05000000000000000000" pitchFamily="2" charset="2"/>
              <a:buChar char="Ø"/>
            </a:pPr>
            <a:r>
              <a:rPr lang="zh-CN" altLang="en-US" dirty="0"/>
              <a:t>简单原理：</a:t>
            </a:r>
            <a:r>
              <a:rPr lang="en-US" altLang="zh-CN" dirty="0"/>
              <a:t>rpm</a:t>
            </a:r>
            <a:r>
              <a:rPr lang="zh-CN" altLang="en-US" dirty="0"/>
              <a:t>在查询的时候</a:t>
            </a:r>
            <a:r>
              <a:rPr lang="en-US" altLang="zh-CN" dirty="0"/>
              <a:t>,</a:t>
            </a:r>
            <a:r>
              <a:rPr lang="zh-CN" altLang="en-US" dirty="0"/>
              <a:t>其实查询的地方是在</a:t>
            </a:r>
            <a:r>
              <a:rPr lang="en-US" altLang="zh-CN" dirty="0"/>
              <a:t>/</a:t>
            </a:r>
            <a:r>
              <a:rPr lang="en-US" altLang="zh-CN" dirty="0" err="1"/>
              <a:t>var</a:t>
            </a:r>
            <a:r>
              <a:rPr lang="en-US" altLang="zh-CN" dirty="0"/>
              <a:t>/lib/rpm/ </a:t>
            </a:r>
            <a:r>
              <a:rPr lang="zh-CN" altLang="en-US" dirty="0"/>
              <a:t>这个目录下的数据库文件 </a:t>
            </a:r>
          </a:p>
          <a:p>
            <a:pPr marL="400050" lvl="1" indent="0">
              <a:buNone/>
            </a:pPr>
            <a:r>
              <a:rPr lang="en-US" altLang="zh-CN" sz="1600" dirty="0"/>
              <a:t>[</a:t>
            </a:r>
            <a:r>
              <a:rPr lang="en-US" altLang="zh-CN" sz="1600" dirty="0" err="1"/>
              <a:t>root@localhost</a:t>
            </a:r>
            <a:r>
              <a:rPr lang="en-US" altLang="zh-CN" sz="1600" dirty="0"/>
              <a:t> ~]# </a:t>
            </a:r>
            <a:r>
              <a:rPr lang="en-US" altLang="zh-CN" sz="1600" dirty="0" err="1"/>
              <a:t>ll</a:t>
            </a:r>
            <a:r>
              <a:rPr lang="en-US" altLang="zh-CN" sz="1600" dirty="0"/>
              <a:t> /</a:t>
            </a:r>
            <a:r>
              <a:rPr lang="en-US" altLang="zh-CN" sz="1600" dirty="0" err="1"/>
              <a:t>var</a:t>
            </a:r>
            <a:r>
              <a:rPr lang="en-US" altLang="zh-CN" sz="1600" dirty="0"/>
              <a:t>/lib/rpm/ </a:t>
            </a:r>
          </a:p>
          <a:p>
            <a:pPr marL="400050" lvl="1" indent="0">
              <a:buNone/>
            </a:pPr>
            <a:r>
              <a:rPr lang="en-US" altLang="zh-CN" sz="1600" dirty="0"/>
              <a:t>total 58272 </a:t>
            </a:r>
          </a:p>
          <a:p>
            <a:pPr marL="400050" lvl="1" indent="0">
              <a:buNone/>
            </a:pPr>
            <a:r>
              <a:rPr lang="en-US" altLang="zh-CN" sz="1600" dirty="0"/>
              <a:t>-</a:t>
            </a:r>
            <a:r>
              <a:rPr lang="en-US" altLang="zh-CN" sz="1600" dirty="0" err="1"/>
              <a:t>rw</a:t>
            </a:r>
            <a:r>
              <a:rPr lang="en-US" altLang="zh-CN" sz="1600" dirty="0"/>
              <a:t>-r--r--. 1 root </a:t>
            </a:r>
            <a:r>
              <a:rPr lang="en-US" altLang="zh-CN" sz="1600" dirty="0" err="1"/>
              <a:t>root</a:t>
            </a:r>
            <a:r>
              <a:rPr lang="en-US" altLang="zh-CN" sz="1600" dirty="0"/>
              <a:t>  5500928 Mar  8 20:27 </a:t>
            </a:r>
            <a:r>
              <a:rPr lang="en-US" altLang="zh-CN" sz="1600" dirty="0" err="1"/>
              <a:t>Basenames</a:t>
            </a:r>
            <a:r>
              <a:rPr lang="en-US" altLang="zh-CN" sz="1600" dirty="0"/>
              <a:t> </a:t>
            </a:r>
          </a:p>
          <a:p>
            <a:pPr marL="400050" lvl="1" indent="0">
              <a:buNone/>
            </a:pPr>
            <a:r>
              <a:rPr lang="en-US" altLang="zh-CN" sz="1600" dirty="0"/>
              <a:t>-</a:t>
            </a:r>
            <a:r>
              <a:rPr lang="en-US" altLang="zh-CN" sz="1600" dirty="0" err="1"/>
              <a:t>rw</a:t>
            </a:r>
            <a:r>
              <a:rPr lang="en-US" altLang="zh-CN" sz="1600" dirty="0"/>
              <a:t>-r--r--. 1 root </a:t>
            </a:r>
            <a:r>
              <a:rPr lang="en-US" altLang="zh-CN" sz="1600" dirty="0" err="1"/>
              <a:t>root</a:t>
            </a:r>
            <a:r>
              <a:rPr lang="en-US" altLang="zh-CN" sz="1600" dirty="0"/>
              <a:t>    12288 Mar  4 23:06 </a:t>
            </a:r>
            <a:r>
              <a:rPr lang="en-US" altLang="zh-CN" sz="1600" dirty="0" err="1"/>
              <a:t>Conflictname</a:t>
            </a:r>
            <a:r>
              <a:rPr lang="en-US" altLang="zh-CN" sz="1600" dirty="0"/>
              <a:t> </a:t>
            </a:r>
          </a:p>
          <a:p>
            <a:pPr marL="400050" lvl="1" indent="0">
              <a:buNone/>
            </a:pPr>
            <a:r>
              <a:rPr lang="en-US" altLang="zh-CN" sz="1600" dirty="0"/>
              <a:t>-</a:t>
            </a:r>
            <a:r>
              <a:rPr lang="en-US" altLang="zh-CN" sz="1600" dirty="0" err="1"/>
              <a:t>rw</a:t>
            </a:r>
            <a:r>
              <a:rPr lang="en-US" altLang="zh-CN" sz="1600" dirty="0"/>
              <a:t>-r--r--  1 root </a:t>
            </a:r>
            <a:r>
              <a:rPr lang="en-US" altLang="zh-CN" sz="1600" dirty="0" err="1"/>
              <a:t>root</a:t>
            </a:r>
            <a:r>
              <a:rPr lang="en-US" altLang="zh-CN" sz="1600" dirty="0"/>
              <a:t>    24576 Mar  8 20:42 __db.001 </a:t>
            </a:r>
          </a:p>
          <a:p>
            <a:pPr marL="400050" lvl="1" indent="0">
              <a:buNone/>
            </a:pPr>
            <a:r>
              <a:rPr lang="en-US" altLang="zh-CN" sz="1600" dirty="0"/>
              <a:t>-</a:t>
            </a:r>
            <a:r>
              <a:rPr lang="en-US" altLang="zh-CN" sz="1600" dirty="0" err="1"/>
              <a:t>rw</a:t>
            </a:r>
            <a:r>
              <a:rPr lang="en-US" altLang="zh-CN" sz="1600" dirty="0"/>
              <a:t>-r--r--  1 root </a:t>
            </a:r>
            <a:r>
              <a:rPr lang="en-US" altLang="zh-CN" sz="1600" dirty="0" err="1"/>
              <a:t>root</a:t>
            </a:r>
            <a:r>
              <a:rPr lang="en-US" altLang="zh-CN" sz="1600" dirty="0"/>
              <a:t>   229376 Mar  8 20:42 __db.002</a:t>
            </a:r>
            <a:endParaRPr lang="zh-CN" altLang="en-US" sz="1600" dirty="0"/>
          </a:p>
        </p:txBody>
      </p:sp>
    </p:spTree>
    <p:extLst>
      <p:ext uri="{BB962C8B-B14F-4D97-AF65-F5344CB8AC3E}">
        <p14:creationId xmlns:p14="http://schemas.microsoft.com/office/powerpoint/2010/main" val="7125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5613203"/>
          </a:xfrm>
        </p:spPr>
        <p:txBody>
          <a:bodyPr/>
          <a:lstStyle/>
          <a:p>
            <a:pPr>
              <a:buFont typeface="Wingdings" panose="05000000000000000000" pitchFamily="2" charset="2"/>
              <a:buChar char="l"/>
            </a:pPr>
            <a:r>
              <a:rPr lang="en-US" altLang="zh-CN" dirty="0"/>
              <a:t>rpm</a:t>
            </a:r>
            <a:r>
              <a:rPr lang="zh-CN" altLang="en-US" dirty="0"/>
              <a:t>查询已安装软件</a:t>
            </a:r>
            <a:r>
              <a:rPr lang="en-US" altLang="zh-CN" dirty="0"/>
              <a:t>,</a:t>
            </a:r>
            <a:r>
              <a:rPr lang="zh-CN" altLang="en-US" dirty="0"/>
              <a:t>选项与参数：</a:t>
            </a:r>
            <a:endParaRPr lang="en-US" altLang="zh-CN" dirty="0"/>
          </a:p>
          <a:p>
            <a:pPr marL="0" indent="0">
              <a:buNone/>
            </a:pPr>
            <a:r>
              <a:rPr lang="en-US" altLang="zh-CN" sz="1800" dirty="0"/>
              <a:t>-q :</a:t>
            </a:r>
            <a:r>
              <a:rPr lang="zh-CN" altLang="en-US" sz="1800" dirty="0"/>
              <a:t>仅查询</a:t>
            </a:r>
            <a:r>
              <a:rPr lang="en-US" altLang="zh-CN" sz="1800" dirty="0"/>
              <a:t>,</a:t>
            </a:r>
            <a:r>
              <a:rPr lang="zh-CN" altLang="en-US" sz="1800" dirty="0"/>
              <a:t>后面接的软件名称是否有安装 </a:t>
            </a:r>
          </a:p>
          <a:p>
            <a:pPr marL="0" indent="0">
              <a:buNone/>
            </a:pPr>
            <a:r>
              <a:rPr lang="en-US" altLang="zh-CN" sz="1800" dirty="0"/>
              <a:t>-</a:t>
            </a:r>
            <a:r>
              <a:rPr lang="en-US" altLang="zh-CN" sz="1800" dirty="0" err="1"/>
              <a:t>qa</a:t>
            </a:r>
            <a:r>
              <a:rPr lang="en-US" altLang="zh-CN" sz="1800" dirty="0"/>
              <a:t> :</a:t>
            </a:r>
            <a:r>
              <a:rPr lang="zh-CN" altLang="en-US" sz="1800" dirty="0"/>
              <a:t>列出所有的</a:t>
            </a:r>
            <a:r>
              <a:rPr lang="en-US" altLang="zh-CN" sz="1800" dirty="0"/>
              <a:t>,</a:t>
            </a:r>
            <a:r>
              <a:rPr lang="zh-CN" altLang="en-US" sz="1800" dirty="0"/>
              <a:t>已经安装在本机</a:t>
            </a:r>
            <a:r>
              <a:rPr lang="en-US" altLang="zh-CN" sz="1800" dirty="0"/>
              <a:t>Linux</a:t>
            </a:r>
            <a:r>
              <a:rPr lang="zh-CN" altLang="en-US" sz="1800" dirty="0"/>
              <a:t>系统上面的所有软件名称 ！！！</a:t>
            </a:r>
          </a:p>
          <a:p>
            <a:pPr marL="0" indent="0">
              <a:buNone/>
            </a:pPr>
            <a:r>
              <a:rPr lang="en-US" altLang="zh-CN" sz="1800" dirty="0"/>
              <a:t>-</a:t>
            </a:r>
            <a:r>
              <a:rPr lang="en-US" altLang="zh-CN" sz="1800" dirty="0" err="1"/>
              <a:t>RPqi</a:t>
            </a:r>
            <a:r>
              <a:rPr lang="en-US" altLang="zh-CN" sz="1800" dirty="0"/>
              <a:t> :</a:t>
            </a:r>
            <a:r>
              <a:rPr lang="zh-CN" altLang="en-US" sz="1800" dirty="0"/>
              <a:t>列出该软件的详细信息</a:t>
            </a:r>
            <a:r>
              <a:rPr lang="en-US" altLang="zh-CN" sz="1800" dirty="0"/>
              <a:t>,</a:t>
            </a:r>
            <a:r>
              <a:rPr lang="zh-CN" altLang="en-US" sz="1800" dirty="0"/>
              <a:t>包含开发商、版本和说明等 </a:t>
            </a:r>
            <a:r>
              <a:rPr lang="en-US" altLang="zh-CN" sz="1800" dirty="0"/>
              <a:t>!!</a:t>
            </a:r>
            <a:endParaRPr lang="zh-CN" altLang="en-US" sz="1800" dirty="0"/>
          </a:p>
          <a:p>
            <a:pPr marL="0" indent="0">
              <a:buNone/>
            </a:pPr>
            <a:r>
              <a:rPr lang="en-US" altLang="zh-CN" sz="1800" dirty="0"/>
              <a:t>-</a:t>
            </a:r>
            <a:r>
              <a:rPr lang="en-US" altLang="zh-CN" sz="1800" dirty="0" err="1"/>
              <a:t>ql</a:t>
            </a:r>
            <a:r>
              <a:rPr lang="en-US" altLang="zh-CN" sz="1800" dirty="0"/>
              <a:t> :</a:t>
            </a:r>
            <a:r>
              <a:rPr lang="zh-CN" altLang="en-US" sz="1800" dirty="0"/>
              <a:t>列出该软件所有的文件与目录所在完整文件名 </a:t>
            </a:r>
            <a:r>
              <a:rPr lang="en-US" altLang="zh-CN" sz="1800" dirty="0"/>
              <a:t>!!</a:t>
            </a:r>
            <a:endParaRPr lang="zh-CN" altLang="en-US" sz="1800" dirty="0"/>
          </a:p>
          <a:p>
            <a:pPr marL="0" indent="0">
              <a:buNone/>
            </a:pPr>
            <a:r>
              <a:rPr lang="en-US" altLang="zh-CN" sz="1800" dirty="0"/>
              <a:t>-qc :</a:t>
            </a:r>
            <a:r>
              <a:rPr lang="zh-CN" altLang="en-US" sz="1800" dirty="0"/>
              <a:t>列出该软件的所有配置文件 </a:t>
            </a:r>
            <a:r>
              <a:rPr lang="en-US" altLang="zh-CN" sz="1800" dirty="0"/>
              <a:t>!</a:t>
            </a:r>
            <a:endParaRPr lang="zh-CN" altLang="en-US" sz="1800" dirty="0"/>
          </a:p>
          <a:p>
            <a:pPr marL="0" indent="0">
              <a:buNone/>
            </a:pPr>
            <a:r>
              <a:rPr lang="en-US" altLang="zh-CN" sz="1800" dirty="0"/>
              <a:t>-</a:t>
            </a:r>
            <a:r>
              <a:rPr lang="en-US" altLang="zh-CN" sz="1800" dirty="0" err="1"/>
              <a:t>qd</a:t>
            </a:r>
            <a:r>
              <a:rPr lang="en-US" altLang="zh-CN" sz="1800" dirty="0"/>
              <a:t> :</a:t>
            </a:r>
            <a:r>
              <a:rPr lang="zh-CN" altLang="en-US" sz="1800" dirty="0"/>
              <a:t>列出该软件的所有说明文件 </a:t>
            </a:r>
          </a:p>
          <a:p>
            <a:pPr marL="0" indent="0">
              <a:buNone/>
            </a:pPr>
            <a:r>
              <a:rPr lang="en-US" altLang="zh-CN" sz="1800" dirty="0"/>
              <a:t>-</a:t>
            </a:r>
            <a:r>
              <a:rPr lang="en-US" altLang="zh-CN" sz="1800" dirty="0" err="1"/>
              <a:t>qR</a:t>
            </a:r>
            <a:r>
              <a:rPr lang="en-US" altLang="zh-CN" sz="1800" dirty="0"/>
              <a:t> :</a:t>
            </a:r>
            <a:r>
              <a:rPr lang="zh-CN" altLang="en-US" sz="1800" dirty="0"/>
              <a:t>列出和该软件有关的相依软件所含的文件 </a:t>
            </a:r>
          </a:p>
          <a:p>
            <a:pPr marL="0" indent="0">
              <a:buNone/>
            </a:pPr>
            <a:r>
              <a:rPr lang="en-US" altLang="zh-CN" sz="1800" dirty="0"/>
              <a:t>-</a:t>
            </a:r>
            <a:r>
              <a:rPr lang="en-US" altLang="zh-CN" sz="1800" dirty="0" err="1"/>
              <a:t>qf</a:t>
            </a:r>
            <a:r>
              <a:rPr lang="en-US" altLang="zh-CN" sz="1800" dirty="0"/>
              <a:t> :</a:t>
            </a:r>
            <a:r>
              <a:rPr lang="zh-CN" altLang="en-US" sz="1800" dirty="0"/>
              <a:t>由后面接的文件名</a:t>
            </a:r>
            <a:r>
              <a:rPr lang="en-US" altLang="zh-CN" sz="1800" dirty="0"/>
              <a:t>,</a:t>
            </a:r>
            <a:r>
              <a:rPr lang="zh-CN" altLang="en-US" sz="1800" dirty="0"/>
              <a:t>找出该文件属于哪一个已安装的软件 </a:t>
            </a:r>
          </a:p>
          <a:p>
            <a:pPr marL="0" indent="0">
              <a:buNone/>
            </a:pPr>
            <a:r>
              <a:rPr lang="zh-CN" altLang="en-US" sz="1800" dirty="0"/>
              <a:t>查询某个 </a:t>
            </a:r>
            <a:r>
              <a:rPr lang="en-US" altLang="zh-CN" sz="1800" dirty="0"/>
              <a:t>M </a:t>
            </a:r>
            <a:r>
              <a:rPr lang="zh-CN" altLang="en-US" sz="1800" dirty="0"/>
              <a:t>文件内含有的信息</a:t>
            </a:r>
            <a:r>
              <a:rPr lang="en-US" altLang="zh-CN" sz="1800" dirty="0"/>
              <a:t>: </a:t>
            </a:r>
            <a:endParaRPr lang="zh-CN" altLang="en-US" sz="1800" dirty="0"/>
          </a:p>
          <a:p>
            <a:pPr marL="0" indent="0">
              <a:buNone/>
            </a:pPr>
            <a:r>
              <a:rPr lang="en-US" altLang="zh-CN" sz="1800" dirty="0"/>
              <a:t>-</a:t>
            </a:r>
            <a:r>
              <a:rPr lang="en-US" altLang="zh-CN" sz="1800" dirty="0" err="1"/>
              <a:t>qp</a:t>
            </a:r>
            <a:r>
              <a:rPr lang="en-US" altLang="zh-CN" sz="1800" dirty="0"/>
              <a:t>[</a:t>
            </a:r>
            <a:r>
              <a:rPr lang="en-US" altLang="zh-CN" sz="1800" dirty="0" err="1"/>
              <a:t>icdlR</a:t>
            </a:r>
            <a:r>
              <a:rPr lang="en-US" altLang="zh-CN" sz="1800" dirty="0"/>
              <a:t>]: 	</a:t>
            </a:r>
            <a:r>
              <a:rPr lang="zh-CN" altLang="en-US" sz="1800" dirty="0"/>
              <a:t>（查询</a:t>
            </a:r>
            <a:r>
              <a:rPr lang="en-US" altLang="zh-CN" sz="1800" dirty="0"/>
              <a:t>rpm</a:t>
            </a:r>
            <a:r>
              <a:rPr lang="zh-CN" altLang="en-US" sz="1800" dirty="0"/>
              <a:t>包中的信息）</a:t>
            </a:r>
          </a:p>
          <a:p>
            <a:pPr marL="0" indent="0">
              <a:buNone/>
            </a:pPr>
            <a:r>
              <a:rPr lang="zh-CN" altLang="en-US" sz="1800" dirty="0"/>
              <a:t>注意 </a:t>
            </a:r>
            <a:r>
              <a:rPr lang="en-US" altLang="zh-CN" sz="1800" dirty="0"/>
              <a:t>-</a:t>
            </a:r>
            <a:r>
              <a:rPr lang="en-US" altLang="zh-CN" sz="1800" dirty="0" err="1"/>
              <a:t>qp</a:t>
            </a:r>
            <a:r>
              <a:rPr lang="en-US" altLang="zh-CN" sz="1800" dirty="0"/>
              <a:t> </a:t>
            </a:r>
            <a:r>
              <a:rPr lang="zh-CN" altLang="en-US" sz="1800" dirty="0"/>
              <a:t>后面接的所有参数以上面的说明一致。但用途仅在于找出 某个 </a:t>
            </a:r>
            <a:r>
              <a:rPr lang="en-US" altLang="zh-CN" sz="1800" dirty="0"/>
              <a:t>RPM </a:t>
            </a:r>
            <a:r>
              <a:rPr lang="zh-CN" altLang="en-US" sz="1800" dirty="0"/>
              <a:t>文件内的信息</a:t>
            </a:r>
            <a:r>
              <a:rPr lang="en-US" altLang="zh-CN" sz="1800" dirty="0"/>
              <a:t>,</a:t>
            </a:r>
            <a:r>
              <a:rPr lang="zh-CN" altLang="en-US" sz="1800" dirty="0"/>
              <a:t>而非已安装的软件信息 </a:t>
            </a: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39616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4" name="内容占位符 3"/>
          <p:cNvSpPr>
            <a:spLocks noGrp="1"/>
          </p:cNvSpPr>
          <p:nvPr>
            <p:ph sz="quarter" idx="10"/>
          </p:nvPr>
        </p:nvSpPr>
        <p:spPr>
          <a:xfrm>
            <a:off x="467545" y="1052736"/>
            <a:ext cx="8064896" cy="3637919"/>
          </a:xfrm>
        </p:spPr>
        <p:txBody>
          <a:bodyPr/>
          <a:lstStyle/>
          <a:p>
            <a:pPr>
              <a:buFont typeface="Wingdings" panose="05000000000000000000" pitchFamily="2" charset="2"/>
              <a:buChar char="l"/>
            </a:pPr>
            <a:r>
              <a:rPr lang="zh-CN" altLang="en-US" dirty="0"/>
              <a:t>案例</a:t>
            </a:r>
            <a:r>
              <a:rPr lang="en-US" altLang="zh-CN" dirty="0"/>
              <a:t>1</a:t>
            </a:r>
            <a:r>
              <a:rPr lang="zh-CN" altLang="en-US" dirty="0"/>
              <a:t>：查找是否安装</a:t>
            </a:r>
            <a:r>
              <a:rPr lang="en-US" altLang="zh-CN" dirty="0" err="1"/>
              <a:t>jdk</a:t>
            </a:r>
            <a:endParaRPr lang="en-US" altLang="zh-CN" dirty="0"/>
          </a:p>
          <a:p>
            <a:pPr marL="0" indent="0">
              <a:buNone/>
            </a:pPr>
            <a:r>
              <a:rPr lang="en-US" altLang="zh-CN" sz="2000" dirty="0"/>
              <a:t>[</a:t>
            </a:r>
            <a:r>
              <a:rPr lang="en-US" altLang="zh-CN" sz="2000" dirty="0" err="1"/>
              <a:t>root@tedu</a:t>
            </a:r>
            <a:r>
              <a:rPr lang="en-US" altLang="zh-CN" sz="2000" dirty="0"/>
              <a:t> ~]# </a:t>
            </a:r>
            <a:r>
              <a:rPr lang="en-US" altLang="zh-CN" sz="2000" b="1" dirty="0"/>
              <a:t>rpm -</a:t>
            </a:r>
            <a:r>
              <a:rPr lang="en-US" altLang="zh-CN" sz="2000" b="1" dirty="0" err="1"/>
              <a:t>qa</a:t>
            </a:r>
            <a:r>
              <a:rPr lang="en-US" altLang="zh-CN" sz="2000" b="1" dirty="0"/>
              <a:t> |grep </a:t>
            </a:r>
            <a:r>
              <a:rPr lang="en-US" altLang="zh-CN" sz="2000" b="1" dirty="0" err="1"/>
              <a:t>jdk</a:t>
            </a:r>
            <a:endParaRPr lang="en-US" altLang="zh-CN" sz="2000" b="1" dirty="0"/>
          </a:p>
          <a:p>
            <a:pPr marL="0" indent="0">
              <a:buNone/>
            </a:pPr>
            <a:r>
              <a:rPr lang="en-US" altLang="zh-CN" sz="2000" dirty="0"/>
              <a:t>jdk1.8.0_111-1.8.0_111-fcs.x86_64</a:t>
            </a:r>
          </a:p>
          <a:p>
            <a:pPr>
              <a:buFont typeface="Wingdings" panose="05000000000000000000" pitchFamily="2" charset="2"/>
              <a:buChar char="l"/>
            </a:pPr>
            <a:r>
              <a:rPr lang="zh-CN" altLang="en-US" dirty="0"/>
              <a:t>案例</a:t>
            </a:r>
            <a:r>
              <a:rPr lang="en-US" altLang="zh-CN" dirty="0"/>
              <a:t>2</a:t>
            </a:r>
            <a:r>
              <a:rPr lang="zh-CN" altLang="en-US" dirty="0"/>
              <a:t>：查找所有系统已经安装的包，并只查看前</a:t>
            </a:r>
            <a:r>
              <a:rPr lang="en-US" altLang="zh-CN" dirty="0"/>
              <a:t>3</a:t>
            </a:r>
            <a:r>
              <a:rPr lang="zh-CN" altLang="en-US" dirty="0"/>
              <a:t>个 </a:t>
            </a:r>
            <a:endParaRPr lang="en-US" altLang="zh-CN" dirty="0"/>
          </a:p>
          <a:p>
            <a:pPr marL="0" indent="0">
              <a:buNone/>
            </a:pPr>
            <a:r>
              <a:rPr lang="en-US" altLang="zh-CN" sz="2000" dirty="0"/>
              <a:t>[</a:t>
            </a:r>
            <a:r>
              <a:rPr lang="en-US" altLang="zh-CN" sz="2000" dirty="0" err="1"/>
              <a:t>root@tedu</a:t>
            </a:r>
            <a:r>
              <a:rPr lang="en-US" altLang="zh-CN" sz="2000" dirty="0"/>
              <a:t> ~]# rpm -</a:t>
            </a:r>
            <a:r>
              <a:rPr lang="en-US" altLang="zh-CN" sz="2000" dirty="0" err="1"/>
              <a:t>qa</a:t>
            </a:r>
            <a:r>
              <a:rPr lang="en-US" altLang="zh-CN" sz="2000" dirty="0"/>
              <a:t> |head  -n 3</a:t>
            </a:r>
          </a:p>
          <a:p>
            <a:pPr marL="0" indent="0">
              <a:buNone/>
            </a:pPr>
            <a:r>
              <a:rPr lang="en-US" altLang="zh-CN" sz="2000" dirty="0"/>
              <a:t>gvfs-gphoto2-1.4.3-15.el6.x86_64</a:t>
            </a:r>
          </a:p>
          <a:p>
            <a:pPr marL="0" indent="0">
              <a:buNone/>
            </a:pPr>
            <a:r>
              <a:rPr lang="en-US" altLang="zh-CN" sz="2000" dirty="0"/>
              <a:t>hicolor-icon-theme-0.11-1.1.el6.noarch</a:t>
            </a:r>
          </a:p>
          <a:p>
            <a:pPr marL="0" indent="0">
              <a:buNone/>
            </a:pPr>
            <a:r>
              <a:rPr lang="en-US" altLang="zh-CN" sz="2000" dirty="0"/>
              <a:t>libopenraw-gnome-0.0.5-4.1.el6.x86_64</a:t>
            </a:r>
          </a:p>
        </p:txBody>
      </p:sp>
    </p:spTree>
    <p:extLst>
      <p:ext uri="{BB962C8B-B14F-4D97-AF65-F5344CB8AC3E}">
        <p14:creationId xmlns:p14="http://schemas.microsoft.com/office/powerpoint/2010/main" val="3080118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4930581"/>
          </a:xfrm>
        </p:spPr>
        <p:txBody>
          <a:bodyPr/>
          <a:lstStyle/>
          <a:p>
            <a:pPr>
              <a:buFont typeface="Wingdings" panose="05000000000000000000" pitchFamily="2" charset="2"/>
              <a:buChar char="l"/>
            </a:pPr>
            <a:r>
              <a:rPr lang="zh-CN" altLang="en-US" dirty="0"/>
              <a:t>案例</a:t>
            </a:r>
            <a:r>
              <a:rPr lang="en-US" altLang="zh-CN" dirty="0"/>
              <a:t>3</a:t>
            </a:r>
            <a:r>
              <a:rPr lang="zh-CN" altLang="en-US" dirty="0"/>
              <a:t>：查询</a:t>
            </a:r>
            <a:r>
              <a:rPr lang="en-US" altLang="zh-CN" dirty="0" err="1"/>
              <a:t>lrzsz</a:t>
            </a:r>
            <a:r>
              <a:rPr lang="zh-CN" altLang="en-US" dirty="0"/>
              <a:t>所包含的文件及目录</a:t>
            </a:r>
            <a:endParaRPr lang="en-US" altLang="zh-CN" dirty="0"/>
          </a:p>
          <a:p>
            <a:pPr marL="0" indent="0">
              <a:buNone/>
            </a:pPr>
            <a:r>
              <a:rPr lang="en-US" altLang="zh-CN" sz="1800" dirty="0"/>
              <a:t>[</a:t>
            </a:r>
            <a:r>
              <a:rPr lang="en-US" altLang="zh-CN" sz="1800" dirty="0" err="1"/>
              <a:t>root@tedu</a:t>
            </a:r>
            <a:r>
              <a:rPr lang="en-US" altLang="zh-CN" sz="1800" dirty="0"/>
              <a:t> ~]# rpm -</a:t>
            </a:r>
            <a:r>
              <a:rPr lang="en-US" altLang="zh-CN" sz="1800" dirty="0" err="1"/>
              <a:t>ql</a:t>
            </a:r>
            <a:r>
              <a:rPr lang="en-US" altLang="zh-CN" sz="1800" dirty="0"/>
              <a:t> </a:t>
            </a:r>
            <a:r>
              <a:rPr lang="en-US" altLang="zh-CN" sz="1800" dirty="0" err="1"/>
              <a:t>lrzsz</a:t>
            </a:r>
            <a:endParaRPr lang="en-US" altLang="zh-CN" sz="1800" dirty="0"/>
          </a:p>
          <a:p>
            <a:pPr marL="0" indent="0">
              <a:buNone/>
            </a:pPr>
            <a:r>
              <a:rPr lang="en-US" altLang="zh-CN" sz="1800" dirty="0"/>
              <a:t>/</a:t>
            </a:r>
            <a:r>
              <a:rPr lang="en-US" altLang="zh-CN" sz="1800" dirty="0" err="1"/>
              <a:t>usr</a:t>
            </a:r>
            <a:r>
              <a:rPr lang="en-US" altLang="zh-CN" sz="1800" dirty="0"/>
              <a:t>/bin/</a:t>
            </a:r>
            <a:r>
              <a:rPr lang="en-US" altLang="zh-CN" sz="1800" dirty="0" err="1"/>
              <a:t>rb</a:t>
            </a:r>
            <a:endParaRPr lang="en-US" altLang="zh-CN" sz="1800" dirty="0"/>
          </a:p>
          <a:p>
            <a:pPr marL="0" indent="0">
              <a:buNone/>
            </a:pPr>
            <a:r>
              <a:rPr lang="en-US" altLang="zh-CN" sz="1800" dirty="0"/>
              <a:t>/</a:t>
            </a:r>
            <a:r>
              <a:rPr lang="en-US" altLang="zh-CN" sz="1800" dirty="0" err="1"/>
              <a:t>usr</a:t>
            </a:r>
            <a:r>
              <a:rPr lang="en-US" altLang="zh-CN" sz="1800" dirty="0"/>
              <a:t>/bin/</a:t>
            </a:r>
            <a:r>
              <a:rPr lang="en-US" altLang="zh-CN" sz="1800" dirty="0" err="1"/>
              <a:t>rx</a:t>
            </a:r>
            <a:endParaRPr lang="en-US" altLang="zh-CN" sz="1800" dirty="0"/>
          </a:p>
          <a:p>
            <a:pPr marL="0" indent="0">
              <a:buNone/>
            </a:pPr>
            <a:r>
              <a:rPr lang="en-US" altLang="zh-CN" sz="1800" dirty="0"/>
              <a:t>/</a:t>
            </a:r>
            <a:r>
              <a:rPr lang="en-US" altLang="zh-CN" sz="1800" dirty="0" err="1"/>
              <a:t>usr</a:t>
            </a:r>
            <a:r>
              <a:rPr lang="en-US" altLang="zh-CN" sz="1800" dirty="0"/>
              <a:t>/bin/</a:t>
            </a:r>
            <a:r>
              <a:rPr lang="en-US" altLang="zh-CN" sz="1800" dirty="0" err="1"/>
              <a:t>rz</a:t>
            </a:r>
            <a:endParaRPr lang="en-US" altLang="zh-CN" sz="1800" dirty="0"/>
          </a:p>
          <a:p>
            <a:pPr marL="0" indent="0">
              <a:buNone/>
            </a:pPr>
            <a:r>
              <a:rPr lang="en-US" altLang="zh-CN" sz="1800" dirty="0"/>
              <a:t>/</a:t>
            </a:r>
            <a:r>
              <a:rPr lang="en-US" altLang="zh-CN" sz="1800" dirty="0" err="1"/>
              <a:t>usr</a:t>
            </a:r>
            <a:r>
              <a:rPr lang="en-US" altLang="zh-CN" sz="1800" dirty="0"/>
              <a:t>/bin/</a:t>
            </a:r>
            <a:r>
              <a:rPr lang="en-US" altLang="zh-CN" sz="1800" dirty="0" err="1"/>
              <a:t>sb</a:t>
            </a:r>
            <a:endParaRPr lang="en-US" altLang="zh-CN" sz="1800" dirty="0"/>
          </a:p>
          <a:p>
            <a:pPr marL="0" indent="0">
              <a:buNone/>
            </a:pPr>
            <a:r>
              <a:rPr lang="en-US" altLang="zh-CN" sz="1800" dirty="0"/>
              <a:t>/</a:t>
            </a:r>
            <a:r>
              <a:rPr lang="en-US" altLang="zh-CN" sz="1800" dirty="0" err="1"/>
              <a:t>usr</a:t>
            </a:r>
            <a:r>
              <a:rPr lang="en-US" altLang="zh-CN" sz="1800" dirty="0"/>
              <a:t>/bin/</a:t>
            </a:r>
            <a:r>
              <a:rPr lang="en-US" altLang="zh-CN" sz="1800" dirty="0" err="1"/>
              <a:t>sx</a:t>
            </a:r>
            <a:endParaRPr lang="en-US" altLang="zh-CN" sz="1800" dirty="0"/>
          </a:p>
          <a:p>
            <a:pPr marL="0" indent="0">
              <a:buNone/>
            </a:pPr>
            <a:r>
              <a:rPr lang="en-US" altLang="zh-CN" sz="1800" dirty="0"/>
              <a:t>/</a:t>
            </a:r>
            <a:r>
              <a:rPr lang="en-US" altLang="zh-CN" sz="1800" dirty="0" err="1"/>
              <a:t>usr</a:t>
            </a:r>
            <a:r>
              <a:rPr lang="en-US" altLang="zh-CN" sz="1800" dirty="0"/>
              <a:t>/bin/</a:t>
            </a:r>
            <a:r>
              <a:rPr lang="en-US" altLang="zh-CN" sz="1800" dirty="0" err="1"/>
              <a:t>sz</a:t>
            </a:r>
            <a:endParaRPr lang="en-US" altLang="zh-CN" sz="1800" dirty="0"/>
          </a:p>
          <a:p>
            <a:pPr marL="0" indent="0">
              <a:buNone/>
            </a:pPr>
            <a:r>
              <a:rPr lang="en-US" altLang="zh-CN" sz="1800" dirty="0"/>
              <a:t>/usr/share/locale/de/LC_MESSAGES/lrzsz.mo</a:t>
            </a:r>
          </a:p>
          <a:p>
            <a:pPr marL="0" indent="0">
              <a:buNone/>
            </a:pPr>
            <a:r>
              <a:rPr lang="en-US" altLang="zh-CN" sz="1800" dirty="0"/>
              <a:t>/</a:t>
            </a:r>
            <a:r>
              <a:rPr lang="en-US" altLang="zh-CN" sz="1800" dirty="0" err="1"/>
              <a:t>usr</a:t>
            </a:r>
            <a:r>
              <a:rPr lang="en-US" altLang="zh-CN" sz="1800" dirty="0"/>
              <a:t>/share/man/man1/rz.1.gz</a:t>
            </a:r>
          </a:p>
          <a:p>
            <a:pPr marL="0" indent="0">
              <a:buNone/>
            </a:pPr>
            <a:r>
              <a:rPr lang="en-US" altLang="zh-CN" sz="1800" dirty="0"/>
              <a:t>/</a:t>
            </a:r>
            <a:r>
              <a:rPr lang="en-US" altLang="zh-CN" sz="1800" dirty="0" err="1"/>
              <a:t>usr</a:t>
            </a:r>
            <a:r>
              <a:rPr lang="en-US" altLang="zh-CN" sz="1800" dirty="0"/>
              <a:t>/share/man/man1/sz.1.gz</a:t>
            </a:r>
            <a:endParaRPr lang="zh-CN" altLang="en-US" sz="1800" dirty="0"/>
          </a:p>
          <a:p>
            <a:endParaRPr lang="zh-CN" altLang="en-US" dirty="0"/>
          </a:p>
        </p:txBody>
      </p:sp>
    </p:spTree>
    <p:extLst>
      <p:ext uri="{BB962C8B-B14F-4D97-AF65-F5344CB8AC3E}">
        <p14:creationId xmlns:p14="http://schemas.microsoft.com/office/powerpoint/2010/main" val="9202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551742"/>
          </a:xfrm>
        </p:spPr>
        <p:txBody>
          <a:bodyPr/>
          <a:lstStyle/>
          <a:p>
            <a:pPr>
              <a:buFont typeface="Wingdings" panose="05000000000000000000" pitchFamily="2" charset="2"/>
              <a:buChar char="l"/>
            </a:pPr>
            <a:r>
              <a:rPr lang="zh-CN" altLang="en-US" dirty="0"/>
              <a:t>案例</a:t>
            </a:r>
            <a:r>
              <a:rPr lang="en-US" altLang="zh-CN" dirty="0"/>
              <a:t>4</a:t>
            </a:r>
            <a:r>
              <a:rPr lang="zh-CN" altLang="en-US" dirty="0"/>
              <a:t>查看</a:t>
            </a:r>
            <a:r>
              <a:rPr lang="en-US" altLang="zh-CN" dirty="0" err="1"/>
              <a:t>apr</a:t>
            </a:r>
            <a:r>
              <a:rPr lang="zh-CN" altLang="en-US" dirty="0"/>
              <a:t>所包含的文件及目录</a:t>
            </a:r>
            <a:endParaRPr lang="en-US" altLang="zh-CN" dirty="0"/>
          </a:p>
          <a:p>
            <a:pPr marL="0" indent="0">
              <a:buNone/>
            </a:pPr>
            <a:r>
              <a:rPr lang="en-US" altLang="zh-CN" sz="2000" dirty="0"/>
              <a:t>[</a:t>
            </a:r>
            <a:r>
              <a:rPr lang="en-US" altLang="zh-CN" sz="2000" dirty="0" err="1"/>
              <a:t>root@tedu</a:t>
            </a:r>
            <a:r>
              <a:rPr lang="en-US" altLang="zh-CN" sz="2000" dirty="0"/>
              <a:t> ~]# rpm -</a:t>
            </a:r>
            <a:r>
              <a:rPr lang="en-US" altLang="zh-CN" sz="2000" dirty="0" err="1"/>
              <a:t>ql</a:t>
            </a:r>
            <a:r>
              <a:rPr lang="en-US" altLang="zh-CN" sz="2000" dirty="0"/>
              <a:t> </a:t>
            </a:r>
            <a:r>
              <a:rPr lang="en-US" altLang="zh-CN" sz="2000" dirty="0" err="1"/>
              <a:t>apr</a:t>
            </a:r>
            <a:endParaRPr lang="en-US" altLang="zh-CN" sz="2000" dirty="0"/>
          </a:p>
          <a:p>
            <a:pPr marL="0" indent="0">
              <a:buNone/>
            </a:pPr>
            <a:r>
              <a:rPr lang="en-US" altLang="zh-CN" sz="2000" dirty="0"/>
              <a:t>/</a:t>
            </a:r>
            <a:r>
              <a:rPr lang="en-US" altLang="zh-CN" sz="2000" dirty="0" err="1"/>
              <a:t>usr</a:t>
            </a:r>
            <a:r>
              <a:rPr lang="en-US" altLang="zh-CN" sz="2000" dirty="0"/>
              <a:t>/lib64/libapr-1.so.0</a:t>
            </a:r>
          </a:p>
          <a:p>
            <a:pPr marL="0" indent="0">
              <a:buNone/>
            </a:pPr>
            <a:r>
              <a:rPr lang="en-US" altLang="zh-CN" sz="2000" dirty="0"/>
              <a:t>/</a:t>
            </a:r>
            <a:r>
              <a:rPr lang="en-US" altLang="zh-CN" sz="2000" dirty="0" err="1"/>
              <a:t>usr</a:t>
            </a:r>
            <a:r>
              <a:rPr lang="en-US" altLang="zh-CN" sz="2000" dirty="0"/>
              <a:t>/lib64/libapr-1.so.0.3.9</a:t>
            </a:r>
          </a:p>
          <a:p>
            <a:pPr marL="0" indent="0">
              <a:buNone/>
            </a:pPr>
            <a:r>
              <a:rPr lang="en-US" altLang="zh-CN" sz="2000" dirty="0"/>
              <a:t>/</a:t>
            </a:r>
            <a:r>
              <a:rPr lang="en-US" altLang="zh-CN" sz="2000" dirty="0" err="1"/>
              <a:t>usr</a:t>
            </a:r>
            <a:r>
              <a:rPr lang="en-US" altLang="zh-CN" sz="2000" dirty="0"/>
              <a:t>/share/doc/apr-1.3.9</a:t>
            </a:r>
          </a:p>
          <a:p>
            <a:pPr marL="0" indent="0">
              <a:buNone/>
            </a:pPr>
            <a:r>
              <a:rPr lang="en-US" altLang="zh-CN" sz="2000" dirty="0"/>
              <a:t>/</a:t>
            </a:r>
            <a:r>
              <a:rPr lang="en-US" altLang="zh-CN" sz="2000" dirty="0" err="1"/>
              <a:t>usr</a:t>
            </a:r>
            <a:r>
              <a:rPr lang="en-US" altLang="zh-CN" sz="2000" dirty="0"/>
              <a:t>/share/doc/apr-1.3.9/CHANGES</a:t>
            </a:r>
          </a:p>
          <a:p>
            <a:pPr marL="0" indent="0">
              <a:buNone/>
            </a:pPr>
            <a:r>
              <a:rPr lang="en-US" altLang="zh-CN" sz="2000" dirty="0"/>
              <a:t>/</a:t>
            </a:r>
            <a:r>
              <a:rPr lang="en-US" altLang="zh-CN" sz="2000" dirty="0" err="1"/>
              <a:t>usr</a:t>
            </a:r>
            <a:r>
              <a:rPr lang="en-US" altLang="zh-CN" sz="2000" dirty="0"/>
              <a:t>/share/doc/apr-1.3.9/LICENSE</a:t>
            </a:r>
          </a:p>
          <a:p>
            <a:pPr marL="0" indent="0">
              <a:buNone/>
            </a:pPr>
            <a:r>
              <a:rPr lang="en-US" altLang="zh-CN" sz="2000" dirty="0"/>
              <a:t>/</a:t>
            </a:r>
            <a:r>
              <a:rPr lang="en-US" altLang="zh-CN" sz="2000" dirty="0" err="1"/>
              <a:t>usr</a:t>
            </a:r>
            <a:r>
              <a:rPr lang="en-US" altLang="zh-CN" sz="2000" dirty="0"/>
              <a:t>/share/doc/apr-1.3.9/NOTICE</a:t>
            </a:r>
            <a:endParaRPr lang="zh-CN" altLang="en-US" sz="2000" dirty="0"/>
          </a:p>
        </p:txBody>
      </p:sp>
    </p:spTree>
    <p:extLst>
      <p:ext uri="{BB962C8B-B14F-4D97-AF65-F5344CB8AC3E}">
        <p14:creationId xmlns:p14="http://schemas.microsoft.com/office/powerpoint/2010/main" val="412582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4099584"/>
          </a:xfrm>
        </p:spPr>
        <p:txBody>
          <a:bodyPr/>
          <a:lstStyle/>
          <a:p>
            <a:pPr>
              <a:buFont typeface="Wingdings" panose="05000000000000000000" pitchFamily="2" charset="2"/>
              <a:buChar char="l"/>
            </a:pPr>
            <a:r>
              <a:rPr lang="zh-CN" altLang="en-US" dirty="0"/>
              <a:t>案例</a:t>
            </a:r>
            <a:r>
              <a:rPr lang="en-US" altLang="zh-CN" dirty="0"/>
              <a:t>5</a:t>
            </a:r>
            <a:r>
              <a:rPr lang="zh-CN" altLang="en-US" dirty="0"/>
              <a:t>：查看</a:t>
            </a:r>
            <a:r>
              <a:rPr lang="en-US" altLang="zh-CN" dirty="0" err="1"/>
              <a:t>lrzsz</a:t>
            </a:r>
            <a:r>
              <a:rPr lang="zh-CN" altLang="en-US" dirty="0"/>
              <a:t>包的相关说明 </a:t>
            </a:r>
            <a:endParaRPr lang="en-US" altLang="zh-CN" dirty="0"/>
          </a:p>
          <a:p>
            <a:pPr marL="0" indent="0">
              <a:buNone/>
            </a:pPr>
            <a:r>
              <a:rPr lang="en-US" altLang="zh-CN" sz="1800" dirty="0"/>
              <a:t>[</a:t>
            </a:r>
            <a:r>
              <a:rPr lang="en-US" altLang="zh-CN" sz="1800" dirty="0" err="1"/>
              <a:t>root@tedu</a:t>
            </a:r>
            <a:r>
              <a:rPr lang="en-US" altLang="zh-CN" sz="1800" dirty="0"/>
              <a:t> ~]# rpm -qi </a:t>
            </a:r>
            <a:r>
              <a:rPr lang="en-US" altLang="zh-CN" sz="1800" dirty="0" err="1"/>
              <a:t>lrzsz</a:t>
            </a:r>
            <a:endParaRPr lang="en-US" altLang="zh-CN" sz="1800" dirty="0"/>
          </a:p>
          <a:p>
            <a:pPr marL="0" indent="0">
              <a:buNone/>
            </a:pPr>
            <a:r>
              <a:rPr lang="en-US" altLang="zh-CN" sz="1800" dirty="0"/>
              <a:t>Name        : </a:t>
            </a:r>
            <a:r>
              <a:rPr lang="en-US" altLang="zh-CN" sz="1800" dirty="0" err="1"/>
              <a:t>lrzsz</a:t>
            </a:r>
            <a:r>
              <a:rPr lang="en-US" altLang="zh-CN" sz="1800" dirty="0"/>
              <a:t>                        Relocations: (not relocatable)</a:t>
            </a:r>
          </a:p>
          <a:p>
            <a:pPr marL="0" indent="0">
              <a:buNone/>
            </a:pPr>
            <a:r>
              <a:rPr lang="en-US" altLang="zh-CN" sz="1800" dirty="0"/>
              <a:t>Version     : 0.12.20                           Vendor: CentOS</a:t>
            </a:r>
          </a:p>
          <a:p>
            <a:pPr marL="0" indent="0">
              <a:buNone/>
            </a:pPr>
            <a:r>
              <a:rPr lang="en-US" altLang="zh-CN" sz="1800" dirty="0"/>
              <a:t>Release     : 22.1                          Build Date: 2007</a:t>
            </a:r>
            <a:r>
              <a:rPr lang="zh-CN" altLang="en-US" sz="1800" dirty="0"/>
              <a:t>年</a:t>
            </a:r>
            <a:r>
              <a:rPr lang="en-US" altLang="zh-CN" sz="1800" dirty="0"/>
              <a:t>01</a:t>
            </a:r>
            <a:r>
              <a:rPr lang="zh-CN" altLang="en-US" sz="1800" dirty="0"/>
              <a:t>月</a:t>
            </a:r>
            <a:r>
              <a:rPr lang="en-US" altLang="zh-CN" sz="1800" dirty="0"/>
              <a:t>06</a:t>
            </a:r>
            <a:r>
              <a:rPr lang="zh-CN" altLang="en-US" sz="1800" dirty="0"/>
              <a:t>日 星期六 </a:t>
            </a:r>
            <a:r>
              <a:rPr lang="en-US" altLang="zh-CN" sz="1800" dirty="0"/>
              <a:t>21</a:t>
            </a:r>
            <a:r>
              <a:rPr lang="zh-CN" altLang="en-US" sz="1800" dirty="0"/>
              <a:t>时</a:t>
            </a:r>
            <a:r>
              <a:rPr lang="en-US" altLang="zh-CN" sz="1800" dirty="0"/>
              <a:t>04</a:t>
            </a:r>
            <a:r>
              <a:rPr lang="zh-CN" altLang="en-US" sz="1800" dirty="0"/>
              <a:t>分</a:t>
            </a:r>
            <a:r>
              <a:rPr lang="en-US" altLang="zh-CN" sz="1800" dirty="0"/>
              <a:t>33</a:t>
            </a:r>
            <a:r>
              <a:rPr lang="zh-CN" altLang="en-US" sz="1800" dirty="0"/>
              <a:t>秒</a:t>
            </a:r>
          </a:p>
          <a:p>
            <a:pPr marL="0" indent="0">
              <a:buNone/>
            </a:pPr>
            <a:r>
              <a:rPr lang="en-US" altLang="zh-CN" sz="1800" dirty="0"/>
              <a:t>Install Date: 2016</a:t>
            </a:r>
            <a:r>
              <a:rPr lang="zh-CN" altLang="en-US" sz="1800" dirty="0"/>
              <a:t>年</a:t>
            </a:r>
            <a:r>
              <a:rPr lang="en-US" altLang="zh-CN" sz="1800" dirty="0"/>
              <a:t>11</a:t>
            </a:r>
            <a:r>
              <a:rPr lang="zh-CN" altLang="en-US" sz="1800" dirty="0"/>
              <a:t>月</a:t>
            </a:r>
            <a:r>
              <a:rPr lang="en-US" altLang="zh-CN" sz="1800" dirty="0"/>
              <a:t>29</a:t>
            </a:r>
            <a:r>
              <a:rPr lang="zh-CN" altLang="en-US" sz="1800" dirty="0"/>
              <a:t>日 星期二 </a:t>
            </a:r>
            <a:r>
              <a:rPr lang="en-US" altLang="zh-CN" sz="1800" dirty="0"/>
              <a:t>07</a:t>
            </a:r>
            <a:r>
              <a:rPr lang="zh-CN" altLang="en-US" sz="1800" dirty="0"/>
              <a:t>时</a:t>
            </a:r>
            <a:r>
              <a:rPr lang="en-US" altLang="zh-CN" sz="1800" dirty="0"/>
              <a:t>56</a:t>
            </a:r>
            <a:r>
              <a:rPr lang="zh-CN" altLang="en-US" sz="1800" dirty="0"/>
              <a:t>分</a:t>
            </a:r>
            <a:r>
              <a:rPr lang="en-US" altLang="zh-CN" sz="1800" dirty="0"/>
              <a:t>17</a:t>
            </a:r>
            <a:r>
              <a:rPr lang="zh-CN" altLang="en-US" sz="1800" dirty="0"/>
              <a:t>秒      </a:t>
            </a:r>
            <a:r>
              <a:rPr lang="en-US" altLang="zh-CN" sz="1800" dirty="0"/>
              <a:t>Build Host: builder</a:t>
            </a:r>
          </a:p>
          <a:p>
            <a:pPr marL="0" indent="0">
              <a:buNone/>
            </a:pPr>
            <a:r>
              <a:rPr lang="zh-CN" altLang="en-US" sz="1800" dirty="0"/>
              <a:t>如何查询刚刚安装</a:t>
            </a:r>
            <a:r>
              <a:rPr lang="en-US" altLang="zh-CN" sz="1800" dirty="0" err="1"/>
              <a:t>jdk</a:t>
            </a:r>
            <a:r>
              <a:rPr lang="zh-CN" altLang="en-US" sz="1800" dirty="0"/>
              <a:t>的相关信息？</a:t>
            </a:r>
            <a:endParaRPr lang="en-US" altLang="zh-CN" sz="1800" dirty="0"/>
          </a:p>
          <a:p>
            <a:pPr marL="0" indent="0">
              <a:buNone/>
            </a:pPr>
            <a:r>
              <a:rPr lang="en-US" altLang="zh-CN" sz="1400" dirty="0"/>
              <a:t>[</a:t>
            </a:r>
            <a:r>
              <a:rPr lang="en-US" altLang="zh-CN" sz="1400" dirty="0" err="1"/>
              <a:t>root@localhost</a:t>
            </a:r>
            <a:r>
              <a:rPr lang="en-US" altLang="zh-CN" sz="1400" dirty="0"/>
              <a:t> soft]# rpm -</a:t>
            </a:r>
            <a:r>
              <a:rPr lang="en-US" altLang="zh-CN" sz="1400" dirty="0" err="1"/>
              <a:t>qa</a:t>
            </a:r>
            <a:r>
              <a:rPr lang="en-US" altLang="zh-CN" sz="1400" dirty="0"/>
              <a:t> |grep </a:t>
            </a:r>
            <a:r>
              <a:rPr lang="en-US" altLang="zh-CN" sz="1400" dirty="0" err="1"/>
              <a:t>jdk</a:t>
            </a:r>
            <a:endParaRPr lang="en-US" altLang="zh-CN" sz="1400" dirty="0"/>
          </a:p>
          <a:p>
            <a:pPr marL="0" indent="0">
              <a:buNone/>
            </a:pPr>
            <a:r>
              <a:rPr lang="en-US" altLang="zh-CN" sz="1400" dirty="0"/>
              <a:t>jdk1.8.0_111-1.8.0_111-fcs.x86_64</a:t>
            </a:r>
          </a:p>
          <a:p>
            <a:pPr marL="0" indent="0">
              <a:buNone/>
            </a:pPr>
            <a:r>
              <a:rPr lang="en-US" altLang="zh-CN" sz="1400" dirty="0"/>
              <a:t>[</a:t>
            </a:r>
            <a:r>
              <a:rPr lang="en-US" altLang="zh-CN" sz="1400" dirty="0" err="1"/>
              <a:t>root@localhost</a:t>
            </a:r>
            <a:r>
              <a:rPr lang="en-US" altLang="zh-CN" sz="1400" dirty="0"/>
              <a:t> soft]# rpm -qi jdk1.8.0_111-1.8.0_111-fcs.x86_64</a:t>
            </a:r>
            <a:endParaRPr lang="zh-CN" altLang="en-US" sz="1400" dirty="0"/>
          </a:p>
        </p:txBody>
      </p:sp>
    </p:spTree>
    <p:extLst>
      <p:ext uri="{BB962C8B-B14F-4D97-AF65-F5344CB8AC3E}">
        <p14:creationId xmlns:p14="http://schemas.microsoft.com/office/powerpoint/2010/main" val="226947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100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par>
                          <p:cTn id="8" fill="hold">
                            <p:stCondLst>
                              <p:cond delay="1500"/>
                            </p:stCondLst>
                            <p:childTnLst>
                              <p:par>
                                <p:cTn id="9" presetID="14" presetClass="entr" presetSubtype="10" fill="hold" nodeType="afterEffect">
                                  <p:stCondLst>
                                    <p:cond delay="100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1" dur="500"/>
                                        <p:tgtEl>
                                          <p:spTgt spid="3">
                                            <p:txEl>
                                              <p:pRg st="8" end="8"/>
                                            </p:txEl>
                                          </p:spTgt>
                                        </p:tgtEl>
                                      </p:cBhvr>
                                    </p:animEffect>
                                  </p:childTnLst>
                                </p:cTn>
                              </p:par>
                            </p:childTnLst>
                          </p:cTn>
                        </p:par>
                        <p:par>
                          <p:cTn id="12" fill="hold">
                            <p:stCondLst>
                              <p:cond delay="3000"/>
                            </p:stCondLst>
                            <p:childTnLst>
                              <p:par>
                                <p:cTn id="13" presetID="14" presetClass="entr" presetSubtype="10" fill="hold" nodeType="afterEffect">
                                  <p:stCondLst>
                                    <p:cond delay="100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5102935"/>
          </a:xfrm>
        </p:spPr>
        <p:txBody>
          <a:bodyPr/>
          <a:lstStyle/>
          <a:p>
            <a:pPr>
              <a:buFont typeface="Wingdings" panose="05000000000000000000" pitchFamily="2" charset="2"/>
              <a:buChar char="l"/>
            </a:pPr>
            <a:r>
              <a:rPr lang="zh-CN" altLang="en-US" dirty="0"/>
              <a:t>案例</a:t>
            </a:r>
            <a:r>
              <a:rPr lang="en-US" altLang="zh-CN" dirty="0"/>
              <a:t>6</a:t>
            </a:r>
            <a:r>
              <a:rPr lang="zh-CN" altLang="en-US" dirty="0"/>
              <a:t>：查看</a:t>
            </a:r>
            <a:r>
              <a:rPr lang="en-US" altLang="zh-CN" dirty="0" err="1"/>
              <a:t>apr</a:t>
            </a:r>
            <a:r>
              <a:rPr lang="zh-CN" altLang="en-US" dirty="0"/>
              <a:t>包的相关说明 </a:t>
            </a:r>
            <a:endParaRPr lang="en-US" altLang="zh-CN" dirty="0"/>
          </a:p>
          <a:p>
            <a:pPr>
              <a:buFont typeface="Wingdings" panose="05000000000000000000" pitchFamily="2" charset="2"/>
              <a:buChar char="Ø"/>
            </a:pPr>
            <a:r>
              <a:rPr lang="zh-CN" altLang="en-US" sz="2000" dirty="0"/>
              <a:t>列出</a:t>
            </a:r>
            <a:r>
              <a:rPr lang="en-US" altLang="zh-CN" sz="2000" dirty="0"/>
              <a:t>jdk1.8.0_111</a:t>
            </a:r>
            <a:r>
              <a:rPr lang="zh-CN" altLang="en-US" sz="2000" dirty="0"/>
              <a:t>的配置文件（无显示说明不需要配置文件） </a:t>
            </a:r>
          </a:p>
          <a:p>
            <a:pPr marL="400050" lvl="1" indent="0">
              <a:buNone/>
            </a:pPr>
            <a:r>
              <a:rPr lang="en-US" altLang="zh-CN" sz="1800" dirty="0"/>
              <a:t>[</a:t>
            </a:r>
            <a:r>
              <a:rPr lang="en-US" altLang="zh-CN" sz="1800" dirty="0" err="1"/>
              <a:t>root@localhost</a:t>
            </a:r>
            <a:r>
              <a:rPr lang="en-US" altLang="zh-CN" sz="1800" dirty="0"/>
              <a:t> ~]# rpm -qc jdk1.8.0_111 </a:t>
            </a:r>
          </a:p>
          <a:p>
            <a:pPr marL="400050" lvl="1" indent="0">
              <a:buNone/>
            </a:pPr>
            <a:r>
              <a:rPr lang="en-US" altLang="zh-CN" sz="1800" dirty="0"/>
              <a:t>[</a:t>
            </a:r>
            <a:r>
              <a:rPr lang="en-US" altLang="zh-CN" sz="1800" dirty="0" err="1"/>
              <a:t>root@localhost</a:t>
            </a:r>
            <a:r>
              <a:rPr lang="en-US" altLang="zh-CN" sz="1800" dirty="0"/>
              <a:t> ~]# rpm –qc </a:t>
            </a:r>
            <a:r>
              <a:rPr lang="en-US" altLang="zh-CN" sz="1800" dirty="0" err="1"/>
              <a:t>apr</a:t>
            </a:r>
            <a:r>
              <a:rPr lang="en-US" altLang="zh-CN" sz="1800" dirty="0"/>
              <a:t> #</a:t>
            </a:r>
            <a:r>
              <a:rPr lang="zh-CN" altLang="en-US" sz="1800" dirty="0"/>
              <a:t>不需要配置</a:t>
            </a:r>
            <a:endParaRPr lang="en-US" altLang="zh-CN" sz="1800" dirty="0"/>
          </a:p>
          <a:p>
            <a:pPr>
              <a:buFont typeface="Wingdings" panose="05000000000000000000" pitchFamily="2" charset="2"/>
              <a:buChar char="Ø"/>
            </a:pPr>
            <a:r>
              <a:rPr lang="zh-CN" altLang="en-US" sz="2000" dirty="0"/>
              <a:t>列出</a:t>
            </a:r>
            <a:r>
              <a:rPr lang="en-US" altLang="zh-CN" sz="2000" dirty="0"/>
              <a:t>iptables</a:t>
            </a:r>
            <a:r>
              <a:rPr lang="zh-CN" altLang="en-US" sz="2000" dirty="0"/>
              <a:t>的配置文件 </a:t>
            </a:r>
          </a:p>
          <a:p>
            <a:pPr marL="400050" lvl="1" indent="0">
              <a:buNone/>
            </a:pPr>
            <a:r>
              <a:rPr lang="en-US" altLang="zh-CN" sz="1800" dirty="0"/>
              <a:t>[</a:t>
            </a:r>
            <a:r>
              <a:rPr lang="en-US" altLang="zh-CN" sz="1800" dirty="0" err="1"/>
              <a:t>root@localhost</a:t>
            </a:r>
            <a:r>
              <a:rPr lang="en-US" altLang="zh-CN" sz="1800" dirty="0"/>
              <a:t> ~]# rpm -qc iptables </a:t>
            </a:r>
          </a:p>
          <a:p>
            <a:pPr marL="400050" lvl="1" indent="0">
              <a:buNone/>
            </a:pPr>
            <a:r>
              <a:rPr lang="en-US" altLang="zh-CN" sz="1400" dirty="0"/>
              <a:t>/</a:t>
            </a:r>
            <a:r>
              <a:rPr lang="en-US" altLang="zh-CN" sz="1400" dirty="0" err="1"/>
              <a:t>etc</a:t>
            </a:r>
            <a:r>
              <a:rPr lang="en-US" altLang="zh-CN" sz="1400" dirty="0"/>
              <a:t>/</a:t>
            </a:r>
            <a:r>
              <a:rPr lang="en-US" altLang="zh-CN" sz="1400" dirty="0" err="1"/>
              <a:t>sysconfig</a:t>
            </a:r>
            <a:r>
              <a:rPr lang="en-US" altLang="zh-CN" sz="1400" dirty="0"/>
              <a:t>/iptables-config </a:t>
            </a:r>
          </a:p>
          <a:p>
            <a:pPr>
              <a:buFont typeface="Wingdings" panose="05000000000000000000" pitchFamily="2" charset="2"/>
              <a:buChar char="Ø"/>
            </a:pPr>
            <a:r>
              <a:rPr lang="zh-CN" altLang="en-US" sz="2000" dirty="0"/>
              <a:t>列出</a:t>
            </a:r>
            <a:r>
              <a:rPr lang="en-US" altLang="zh-CN" sz="2000" dirty="0" err="1"/>
              <a:t>apr</a:t>
            </a:r>
            <a:r>
              <a:rPr lang="zh-CN" altLang="en-US" sz="2000" dirty="0"/>
              <a:t>的说明文件 </a:t>
            </a:r>
          </a:p>
          <a:p>
            <a:pPr marL="400050" lvl="1" indent="0">
              <a:buNone/>
            </a:pPr>
            <a:r>
              <a:rPr lang="en-US" altLang="zh-CN" sz="1800" dirty="0"/>
              <a:t>[</a:t>
            </a:r>
            <a:r>
              <a:rPr lang="en-US" altLang="zh-CN" sz="1800" dirty="0" err="1"/>
              <a:t>root@localhost</a:t>
            </a:r>
            <a:r>
              <a:rPr lang="en-US" altLang="zh-CN" sz="1800" dirty="0"/>
              <a:t> ~]# rpm -</a:t>
            </a:r>
            <a:r>
              <a:rPr lang="en-US" altLang="zh-CN" sz="1800" dirty="0" err="1"/>
              <a:t>qd</a:t>
            </a:r>
            <a:r>
              <a:rPr lang="en-US" altLang="zh-CN" sz="1800" dirty="0"/>
              <a:t> </a:t>
            </a:r>
            <a:r>
              <a:rPr lang="en-US" altLang="zh-CN" sz="1800" dirty="0" err="1"/>
              <a:t>apr</a:t>
            </a:r>
            <a:r>
              <a:rPr lang="en-US" altLang="zh-CN" sz="1800" dirty="0"/>
              <a:t> </a:t>
            </a:r>
          </a:p>
          <a:p>
            <a:pPr marL="400050" lvl="1" indent="0">
              <a:buNone/>
            </a:pPr>
            <a:r>
              <a:rPr lang="en-US" altLang="zh-CN" sz="1400" dirty="0"/>
              <a:t>/</a:t>
            </a:r>
            <a:r>
              <a:rPr lang="en-US" altLang="zh-CN" sz="1400" dirty="0" err="1"/>
              <a:t>usr</a:t>
            </a:r>
            <a:r>
              <a:rPr lang="en-US" altLang="zh-CN" sz="1400" dirty="0"/>
              <a:t>/share/doc/apr-1.3.9/CHANGES </a:t>
            </a:r>
          </a:p>
          <a:p>
            <a:pPr marL="400050" lvl="1" indent="0">
              <a:buNone/>
            </a:pPr>
            <a:r>
              <a:rPr lang="en-US" altLang="zh-CN" sz="1400" dirty="0"/>
              <a:t>/</a:t>
            </a:r>
            <a:r>
              <a:rPr lang="en-US" altLang="zh-CN" sz="1400" dirty="0" err="1"/>
              <a:t>usr</a:t>
            </a:r>
            <a:r>
              <a:rPr lang="en-US" altLang="zh-CN" sz="1400" dirty="0"/>
              <a:t>/share/doc/apr-1.3.9/LICENSE </a:t>
            </a:r>
          </a:p>
          <a:p>
            <a:pPr marL="400050" lvl="1" indent="0">
              <a:buNone/>
            </a:pPr>
            <a:r>
              <a:rPr lang="en-US" altLang="zh-CN" sz="1400" dirty="0"/>
              <a:t>/</a:t>
            </a:r>
            <a:r>
              <a:rPr lang="en-US" altLang="zh-CN" sz="1400" dirty="0" err="1"/>
              <a:t>usr</a:t>
            </a:r>
            <a:r>
              <a:rPr lang="en-US" altLang="zh-CN" sz="1400" dirty="0"/>
              <a:t>/share/doc/apr-1.3.9/NOTICE. </a:t>
            </a:r>
          </a:p>
          <a:p>
            <a:endParaRPr lang="zh-CN" altLang="en-US" dirty="0"/>
          </a:p>
        </p:txBody>
      </p:sp>
    </p:spTree>
    <p:extLst>
      <p:ext uri="{BB962C8B-B14F-4D97-AF65-F5344CB8AC3E}">
        <p14:creationId xmlns:p14="http://schemas.microsoft.com/office/powerpoint/2010/main" val="216122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0" dur="500"/>
                                        <p:tgtEl>
                                          <p:spTgt spid="3">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3" dur="500"/>
                                        <p:tgtEl>
                                          <p:spTgt spid="3">
                                            <p:txEl>
                                              <p:pRg st="10" end="1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551742"/>
          </a:xfrm>
        </p:spPr>
        <p:txBody>
          <a:bodyPr/>
          <a:lstStyle/>
          <a:p>
            <a:pPr>
              <a:buFont typeface="Wingdings" panose="05000000000000000000" pitchFamily="2" charset="2"/>
              <a:buChar char="l"/>
            </a:pPr>
            <a:r>
              <a:rPr lang="zh-CN" altLang="en-US" dirty="0"/>
              <a:t>案例</a:t>
            </a:r>
            <a:r>
              <a:rPr lang="en-US" altLang="zh-CN" dirty="0"/>
              <a:t>7</a:t>
            </a:r>
            <a:r>
              <a:rPr lang="zh-CN" altLang="en-US" dirty="0"/>
              <a:t>：查看</a:t>
            </a:r>
            <a:r>
              <a:rPr lang="en-US" altLang="zh-CN" dirty="0" err="1"/>
              <a:t>apr</a:t>
            </a:r>
            <a:r>
              <a:rPr lang="zh-CN" altLang="en-US" dirty="0"/>
              <a:t>需要的依赖</a:t>
            </a:r>
            <a:endParaRPr lang="en-US" altLang="zh-CN" dirty="0"/>
          </a:p>
          <a:p>
            <a:pPr marL="0" indent="0">
              <a:buNone/>
            </a:pPr>
            <a:r>
              <a:rPr lang="en-US" altLang="zh-CN" sz="1800" dirty="0"/>
              <a:t>[</a:t>
            </a:r>
            <a:r>
              <a:rPr lang="en-US" altLang="zh-CN" sz="1800" dirty="0" err="1"/>
              <a:t>root@tedu</a:t>
            </a:r>
            <a:r>
              <a:rPr lang="en-US" altLang="zh-CN" sz="1800" dirty="0"/>
              <a:t> ~]# rpm -</a:t>
            </a:r>
            <a:r>
              <a:rPr lang="en-US" altLang="zh-CN" sz="1800" dirty="0" err="1"/>
              <a:t>qR</a:t>
            </a:r>
            <a:r>
              <a:rPr lang="en-US" altLang="zh-CN" sz="1800" dirty="0"/>
              <a:t> </a:t>
            </a:r>
            <a:r>
              <a:rPr lang="en-US" altLang="zh-CN" sz="1800" dirty="0" err="1"/>
              <a:t>apr</a:t>
            </a:r>
            <a:endParaRPr lang="en-US" altLang="zh-CN" sz="1800" dirty="0"/>
          </a:p>
          <a:p>
            <a:pPr marL="0" indent="0">
              <a:buNone/>
            </a:pPr>
            <a:r>
              <a:rPr lang="en-US" altLang="zh-CN" sz="1400" dirty="0"/>
              <a:t>/</a:t>
            </a:r>
            <a:r>
              <a:rPr lang="en-US" altLang="zh-CN" sz="1400" dirty="0" err="1"/>
              <a:t>sbin</a:t>
            </a:r>
            <a:r>
              <a:rPr lang="en-US" altLang="zh-CN" sz="1400" dirty="0"/>
              <a:t>/</a:t>
            </a:r>
            <a:r>
              <a:rPr lang="en-US" altLang="zh-CN" sz="1400" dirty="0" err="1"/>
              <a:t>ldconfig</a:t>
            </a:r>
            <a:r>
              <a:rPr lang="en-US" altLang="zh-CN" sz="1400" dirty="0"/>
              <a:t>  </a:t>
            </a:r>
          </a:p>
          <a:p>
            <a:pPr marL="0" indent="0">
              <a:buNone/>
            </a:pPr>
            <a:r>
              <a:rPr lang="en-US" altLang="zh-CN" sz="1400" dirty="0"/>
              <a:t>/</a:t>
            </a:r>
            <a:r>
              <a:rPr lang="en-US" altLang="zh-CN" sz="1400" dirty="0" err="1"/>
              <a:t>sbin</a:t>
            </a:r>
            <a:r>
              <a:rPr lang="en-US" altLang="zh-CN" sz="1400" dirty="0"/>
              <a:t>/</a:t>
            </a:r>
            <a:r>
              <a:rPr lang="en-US" altLang="zh-CN" sz="1400" dirty="0" err="1"/>
              <a:t>ldconfig</a:t>
            </a:r>
            <a:r>
              <a:rPr lang="en-US" altLang="zh-CN" sz="1400" dirty="0"/>
              <a:t>  </a:t>
            </a:r>
          </a:p>
          <a:p>
            <a:pPr marL="0" indent="0">
              <a:buNone/>
            </a:pPr>
            <a:r>
              <a:rPr lang="en-US" altLang="zh-CN" sz="1400" dirty="0"/>
              <a:t>libapr-1.so.0()(64bit)  </a:t>
            </a:r>
          </a:p>
          <a:p>
            <a:pPr marL="0" indent="0">
              <a:buNone/>
            </a:pPr>
            <a:r>
              <a:rPr lang="en-US" altLang="zh-CN" sz="1400" dirty="0"/>
              <a:t>libc.so.6()(64bit)  </a:t>
            </a:r>
          </a:p>
          <a:p>
            <a:pPr marL="0" indent="0">
              <a:buNone/>
            </a:pPr>
            <a:r>
              <a:rPr lang="en-US" altLang="zh-CN" sz="1400" dirty="0"/>
              <a:t>libc.so.6(GLIBC_2.10)(64bit)  </a:t>
            </a:r>
          </a:p>
          <a:p>
            <a:pPr marL="0" indent="0">
              <a:buNone/>
            </a:pPr>
            <a:r>
              <a:rPr lang="en-US" altLang="zh-CN" sz="1400" dirty="0"/>
              <a:t>libc.so.6(GLIBC_2.2.5)(64bit)  </a:t>
            </a:r>
          </a:p>
          <a:p>
            <a:pPr marL="0" indent="0">
              <a:buNone/>
            </a:pPr>
            <a:r>
              <a:rPr lang="en-US" altLang="zh-CN" sz="1400" dirty="0"/>
              <a:t>libc.so.6(GLIBC_2.3)(64bit) </a:t>
            </a:r>
          </a:p>
          <a:p>
            <a:endParaRPr lang="zh-CN" altLang="en-US" dirty="0"/>
          </a:p>
        </p:txBody>
      </p:sp>
    </p:spTree>
    <p:extLst>
      <p:ext uri="{BB962C8B-B14F-4D97-AF65-F5344CB8AC3E}">
        <p14:creationId xmlns:p14="http://schemas.microsoft.com/office/powerpoint/2010/main" val="291501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2751522"/>
          </a:xfrm>
        </p:spPr>
        <p:txBody>
          <a:bodyPr/>
          <a:lstStyle/>
          <a:p>
            <a:pPr>
              <a:buFont typeface="Wingdings" panose="05000000000000000000" pitchFamily="2" charset="2"/>
              <a:buChar char="l"/>
            </a:pPr>
            <a:r>
              <a:rPr lang="en-US" altLang="zh-CN" dirty="0"/>
              <a:t>rpm </a:t>
            </a:r>
            <a:r>
              <a:rPr lang="zh-CN" altLang="en-US" dirty="0"/>
              <a:t>检查</a:t>
            </a:r>
            <a:endParaRPr lang="en-US" altLang="zh-CN" dirty="0"/>
          </a:p>
          <a:p>
            <a:pPr>
              <a:buFont typeface="Wingdings" panose="05000000000000000000" pitchFamily="2" charset="2"/>
              <a:buChar char="Ø"/>
            </a:pPr>
            <a:r>
              <a:rPr lang="en-US" altLang="zh-CN" sz="1800" b="1" dirty="0"/>
              <a:t>-V :</a:t>
            </a:r>
            <a:r>
              <a:rPr lang="zh-CN" altLang="en-US" sz="1800" b="1" dirty="0"/>
              <a:t>后面加软件名称</a:t>
            </a:r>
            <a:r>
              <a:rPr lang="en-US" altLang="zh-CN" sz="1800" b="1" dirty="0"/>
              <a:t>,</a:t>
            </a:r>
            <a:r>
              <a:rPr lang="zh-CN" altLang="en-US" sz="1800" b="1" dirty="0"/>
              <a:t>若该软件安装之后被改动过</a:t>
            </a:r>
            <a:r>
              <a:rPr lang="en-US" altLang="zh-CN" sz="1800" b="1" dirty="0"/>
              <a:t>,</a:t>
            </a:r>
            <a:r>
              <a:rPr lang="zh-CN" altLang="en-US" sz="1800" b="1" dirty="0"/>
              <a:t>会列出被修改过的 文件。！！ </a:t>
            </a:r>
          </a:p>
          <a:p>
            <a:pPr>
              <a:buFont typeface="Wingdings" panose="05000000000000000000" pitchFamily="2" charset="2"/>
              <a:buChar char="Ø"/>
            </a:pPr>
            <a:r>
              <a:rPr lang="en-US" altLang="zh-CN" sz="1800" dirty="0"/>
              <a:t>-</a:t>
            </a:r>
            <a:r>
              <a:rPr lang="en-US" altLang="zh-CN" sz="1800" dirty="0" err="1"/>
              <a:t>Va</a:t>
            </a:r>
            <a:r>
              <a:rPr lang="en-US" altLang="zh-CN" sz="1800" dirty="0"/>
              <a:t> :</a:t>
            </a:r>
            <a:r>
              <a:rPr lang="zh-CN" altLang="en-US" sz="1800" dirty="0"/>
              <a:t>列出目前系统上面</a:t>
            </a:r>
            <a:r>
              <a:rPr lang="en-US" altLang="zh-CN" sz="1800" dirty="0"/>
              <a:t>rpm</a:t>
            </a:r>
            <a:r>
              <a:rPr lang="zh-CN" altLang="en-US" sz="1800" dirty="0"/>
              <a:t>安装的所有包中被修改过的文件。！</a:t>
            </a:r>
            <a:endParaRPr lang="en-US" altLang="zh-CN" sz="1800" dirty="0"/>
          </a:p>
          <a:p>
            <a:pPr>
              <a:buFont typeface="Wingdings" panose="05000000000000000000" pitchFamily="2" charset="2"/>
              <a:buChar char="Ø"/>
            </a:pPr>
            <a:r>
              <a:rPr lang="en-US" altLang="zh-CN" sz="1800" dirty="0"/>
              <a:t>-</a:t>
            </a:r>
            <a:r>
              <a:rPr lang="en-US" altLang="zh-CN" sz="1800" dirty="0" err="1"/>
              <a:t>Vp</a:t>
            </a:r>
            <a:r>
              <a:rPr lang="en-US" altLang="zh-CN" sz="1800" dirty="0"/>
              <a:t> :</a:t>
            </a:r>
            <a:r>
              <a:rPr lang="zh-CN" altLang="en-US" sz="1800" dirty="0"/>
              <a:t>后面加的是</a:t>
            </a:r>
            <a:r>
              <a:rPr lang="en-US" altLang="zh-CN" sz="1800" dirty="0"/>
              <a:t>rpm</a:t>
            </a:r>
            <a:r>
              <a:rPr lang="zh-CN" altLang="en-US" sz="1800" dirty="0"/>
              <a:t>文件名</a:t>
            </a:r>
            <a:r>
              <a:rPr lang="en-US" altLang="zh-CN" sz="1800" dirty="0"/>
              <a:t>,</a:t>
            </a:r>
            <a:r>
              <a:rPr lang="zh-CN" altLang="en-US" sz="1800" dirty="0"/>
              <a:t>列出</a:t>
            </a:r>
            <a:r>
              <a:rPr lang="en-US" altLang="zh-CN" sz="1800" dirty="0"/>
              <a:t>rpm</a:t>
            </a:r>
            <a:r>
              <a:rPr lang="zh-CN" altLang="en-US" sz="1800" dirty="0"/>
              <a:t>包中的文件在当前系统中是否修改。 </a:t>
            </a:r>
          </a:p>
          <a:p>
            <a:pPr>
              <a:buFont typeface="Wingdings" panose="05000000000000000000" pitchFamily="2" charset="2"/>
              <a:buChar char="Ø"/>
            </a:pPr>
            <a:r>
              <a:rPr lang="en-US" altLang="zh-CN" sz="1800" dirty="0"/>
              <a:t>-</a:t>
            </a:r>
            <a:r>
              <a:rPr lang="en-US" altLang="zh-CN" sz="1800" dirty="0" err="1"/>
              <a:t>Vf</a:t>
            </a:r>
            <a:r>
              <a:rPr lang="en-US" altLang="zh-CN" sz="1800" dirty="0"/>
              <a:t> :</a:t>
            </a:r>
            <a:r>
              <a:rPr lang="zh-CN" altLang="en-US" sz="1800" dirty="0"/>
              <a:t>列出某个文件（直接列出软件包安装之后的文件名）是否被改动过。！！ </a:t>
            </a:r>
          </a:p>
        </p:txBody>
      </p:sp>
    </p:spTree>
    <p:extLst>
      <p:ext uri="{BB962C8B-B14F-4D97-AF65-F5344CB8AC3E}">
        <p14:creationId xmlns:p14="http://schemas.microsoft.com/office/powerpoint/2010/main" val="1391974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4" name="内容占位符 3"/>
          <p:cNvSpPr>
            <a:spLocks noGrp="1"/>
          </p:cNvSpPr>
          <p:nvPr>
            <p:ph sz="quarter" idx="10"/>
          </p:nvPr>
        </p:nvSpPr>
        <p:spPr>
          <a:xfrm>
            <a:off x="467545" y="1052736"/>
            <a:ext cx="8064896" cy="3120854"/>
          </a:xfrm>
        </p:spPr>
        <p:txBody>
          <a:bodyPr/>
          <a:lstStyle/>
          <a:p>
            <a:pPr>
              <a:buFont typeface="Wingdings" panose="05000000000000000000" pitchFamily="2" charset="2"/>
              <a:buChar char="l"/>
            </a:pPr>
            <a:r>
              <a:rPr lang="zh-CN" altLang="en-US" dirty="0"/>
              <a:t>列出</a:t>
            </a:r>
            <a:r>
              <a:rPr lang="en-US" altLang="zh-CN" dirty="0" err="1"/>
              <a:t>lrzsz</a:t>
            </a:r>
            <a:r>
              <a:rPr lang="zh-CN" altLang="en-US" dirty="0"/>
              <a:t>这个软件被改动过的文件</a:t>
            </a:r>
            <a:endParaRPr lang="en-US" altLang="zh-CN" dirty="0"/>
          </a:p>
          <a:p>
            <a:pPr marL="0" indent="0">
              <a:buNone/>
            </a:pPr>
            <a:r>
              <a:rPr lang="en-US" altLang="zh-CN" sz="1400" dirty="0"/>
              <a:t>    [</a:t>
            </a:r>
            <a:r>
              <a:rPr lang="en-US" altLang="zh-CN" sz="1400" dirty="0" err="1"/>
              <a:t>root@tedu</a:t>
            </a:r>
            <a:r>
              <a:rPr lang="en-US" altLang="zh-CN" sz="1400" dirty="0"/>
              <a:t> ~]# rpm -V </a:t>
            </a:r>
            <a:r>
              <a:rPr lang="en-US" altLang="zh-CN" sz="1400" dirty="0" err="1"/>
              <a:t>lrzsz</a:t>
            </a:r>
            <a:endParaRPr lang="en-US" altLang="zh-CN" sz="1400" dirty="0"/>
          </a:p>
          <a:p>
            <a:pPr marL="0" indent="0">
              <a:buNone/>
            </a:pPr>
            <a:r>
              <a:rPr lang="en-US" altLang="zh-CN" sz="1400" dirty="0"/>
              <a:t>    [</a:t>
            </a:r>
            <a:r>
              <a:rPr lang="en-US" altLang="zh-CN" sz="1400" dirty="0" err="1"/>
              <a:t>root@tedu</a:t>
            </a:r>
            <a:r>
              <a:rPr lang="en-US" altLang="zh-CN" sz="1400" dirty="0"/>
              <a:t> ~]#   </a:t>
            </a:r>
            <a:r>
              <a:rPr lang="zh-CN" altLang="en-US" sz="1400" dirty="0"/>
              <a:t>没有被修改的文件显示，说明该软件没有文件被改动过</a:t>
            </a:r>
            <a:endParaRPr lang="en-US" altLang="zh-CN" sz="1400" dirty="0"/>
          </a:p>
          <a:p>
            <a:pPr>
              <a:buFont typeface="Wingdings" panose="05000000000000000000" pitchFamily="2" charset="2"/>
              <a:buChar char="l"/>
            </a:pPr>
            <a:r>
              <a:rPr lang="zh-CN" altLang="en-US" dirty="0"/>
              <a:t>查询</a:t>
            </a:r>
            <a:r>
              <a:rPr lang="en-US" altLang="zh-CN" dirty="0"/>
              <a:t>/</a:t>
            </a:r>
            <a:r>
              <a:rPr lang="en-US" altLang="zh-CN" dirty="0" err="1"/>
              <a:t>etc</a:t>
            </a:r>
            <a:r>
              <a:rPr lang="en-US" altLang="zh-CN" dirty="0"/>
              <a:t>/crontab</a:t>
            </a:r>
            <a:r>
              <a:rPr lang="zh-CN" altLang="en-US" dirty="0"/>
              <a:t>是否被改动过</a:t>
            </a:r>
            <a:endParaRPr lang="en-US" altLang="zh-CN" dirty="0"/>
          </a:p>
          <a:p>
            <a:pPr marL="0" indent="0">
              <a:buNone/>
            </a:pPr>
            <a:r>
              <a:rPr lang="en-US" altLang="zh-CN" sz="1400" dirty="0"/>
              <a:t>     [</a:t>
            </a:r>
            <a:r>
              <a:rPr lang="en-US" altLang="zh-CN" sz="1400" dirty="0" err="1"/>
              <a:t>root@tedu</a:t>
            </a:r>
            <a:r>
              <a:rPr lang="en-US" altLang="zh-CN" sz="1400" dirty="0"/>
              <a:t> ~]# rpm -</a:t>
            </a:r>
            <a:r>
              <a:rPr lang="en-US" altLang="zh-CN" sz="1400" dirty="0" err="1"/>
              <a:t>Vf</a:t>
            </a:r>
            <a:r>
              <a:rPr lang="en-US" altLang="zh-CN" sz="1400" dirty="0"/>
              <a:t> /</a:t>
            </a:r>
            <a:r>
              <a:rPr lang="en-US" altLang="zh-CN" sz="1400" dirty="0" err="1"/>
              <a:t>etc</a:t>
            </a:r>
            <a:r>
              <a:rPr lang="en-US" altLang="zh-CN" sz="1400" dirty="0"/>
              <a:t>/crontab</a:t>
            </a:r>
          </a:p>
          <a:p>
            <a:pPr marL="0" indent="0">
              <a:buNone/>
            </a:pPr>
            <a:r>
              <a:rPr lang="en-US" altLang="zh-CN" sz="1400" dirty="0"/>
              <a:t>      </a:t>
            </a:r>
            <a:r>
              <a:rPr lang="zh-CN" altLang="en-US" sz="1400" dirty="0"/>
              <a:t>没有信息显示说明没有被改动过，如果被改动过，会显示被改动的信息。</a:t>
            </a:r>
            <a:endParaRPr lang="en-US" altLang="zh-CN" sz="1400" dirty="0"/>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64654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6185668"/>
          </a:xfrm>
        </p:spPr>
        <p:txBody>
          <a:bodyPr/>
          <a:lstStyle/>
          <a:p>
            <a:r>
              <a:rPr lang="zh-CN" altLang="en-US" b="1" dirty="0"/>
              <a:t>压缩</a:t>
            </a:r>
            <a:r>
              <a:rPr lang="zh-CN" altLang="en-US" dirty="0"/>
              <a:t>：指通过某些算法，将文件尺寸进行相应的缩小，同时不损失文件的内容。 </a:t>
            </a:r>
          </a:p>
          <a:p>
            <a:r>
              <a:rPr lang="zh-CN" altLang="en-US" b="1" dirty="0"/>
              <a:t>打包</a:t>
            </a:r>
            <a:r>
              <a:rPr lang="zh-CN" altLang="en-US" dirty="0"/>
              <a:t>：指将多个文件（或目录）合并成一个文件，方便传递或部署。</a:t>
            </a:r>
          </a:p>
          <a:p>
            <a:r>
              <a:rPr lang="zh-CN" altLang="en-US" dirty="0"/>
              <a:t>压缩文件或打包文件常见的扩展名：</a:t>
            </a:r>
            <a:r>
              <a:rPr lang="en-US" altLang="zh-CN" b="1" dirty="0"/>
              <a:t>*.tar, *.tar.gz, </a:t>
            </a:r>
            <a:r>
              <a:rPr lang="en-US" altLang="zh-CN" dirty="0"/>
              <a:t>*.</a:t>
            </a:r>
            <a:r>
              <a:rPr lang="en-US" altLang="zh-CN" dirty="0" err="1"/>
              <a:t>gz</a:t>
            </a:r>
            <a:r>
              <a:rPr lang="en-US" altLang="zh-CN" dirty="0"/>
              <a:t>, </a:t>
            </a:r>
            <a:r>
              <a:rPr lang="en-US" altLang="zh-CN" b="1" dirty="0"/>
              <a:t>*.bz2 </a:t>
            </a:r>
            <a:r>
              <a:rPr lang="en-US" altLang="zh-CN" dirty="0"/>
              <a:t>, </a:t>
            </a:r>
            <a:r>
              <a:rPr lang="en-US" altLang="zh-CN" b="1" dirty="0"/>
              <a:t>*.tar.bz2</a:t>
            </a:r>
            <a:r>
              <a:rPr lang="en-US" altLang="zh-CN" dirty="0"/>
              <a:t>, *.Z(</a:t>
            </a:r>
            <a:r>
              <a:rPr lang="zh-CN" altLang="en-US" dirty="0"/>
              <a:t>作知识扩展用</a:t>
            </a:r>
            <a:r>
              <a:rPr lang="en-US" altLang="zh-CN" dirty="0"/>
              <a:t>)</a:t>
            </a:r>
            <a:r>
              <a:rPr lang="zh-CN" altLang="en-US" dirty="0"/>
              <a:t>；</a:t>
            </a:r>
            <a:r>
              <a:rPr lang="en-US" altLang="zh-CN" dirty="0" err="1"/>
              <a:t>linux</a:t>
            </a:r>
            <a:r>
              <a:rPr lang="zh-CN" altLang="en-US" dirty="0"/>
              <a:t>系统一般文件的扩展名用途不大，但是压缩或打包文件的扩展名是必须的，因为</a:t>
            </a:r>
            <a:r>
              <a:rPr lang="en-US" altLang="zh-CN" dirty="0" err="1"/>
              <a:t>linux</a:t>
            </a:r>
            <a:r>
              <a:rPr lang="zh-CN" altLang="en-US" dirty="0"/>
              <a:t>支持的压缩命令较多，不同的压缩技术使用的压缩算法区别较大，根据扩展名能够使用对应的解压算法。</a:t>
            </a:r>
            <a:endParaRPr lang="en-US" altLang="zh-CN" dirty="0"/>
          </a:p>
          <a:p>
            <a:pPr marL="0" indent="0">
              <a:buNone/>
            </a:pPr>
            <a:r>
              <a:rPr lang="en-US" altLang="zh-CN" dirty="0"/>
              <a:t>    </a:t>
            </a:r>
          </a:p>
          <a:p>
            <a:pPr>
              <a:buFont typeface="Wingdings" panose="05000000000000000000" pitchFamily="2" charset="2"/>
              <a:buChar char="l"/>
            </a:pPr>
            <a:endParaRPr lang="en-US" altLang="zh-CN"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611568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第二节</a:t>
            </a:r>
            <a:r>
              <a:rPr lang="en-US" altLang="zh-CN"/>
              <a:t>rpm</a:t>
            </a:r>
            <a:r>
              <a:rPr lang="zh-CN" altLang="en-US"/>
              <a:t>安装软件</a:t>
            </a:r>
          </a:p>
        </p:txBody>
      </p:sp>
      <p:sp>
        <p:nvSpPr>
          <p:cNvPr id="3" name="内容占位符 2"/>
          <p:cNvSpPr>
            <a:spLocks noGrp="1"/>
          </p:cNvSpPr>
          <p:nvPr>
            <p:ph sz="quarter" idx="10"/>
          </p:nvPr>
        </p:nvSpPr>
        <p:spPr>
          <a:xfrm>
            <a:off x="467545" y="1052736"/>
            <a:ext cx="8064896" cy="3071610"/>
          </a:xfrm>
        </p:spPr>
        <p:txBody>
          <a:bodyPr/>
          <a:lstStyle/>
          <a:p>
            <a:pPr>
              <a:buFont typeface="Wingdings" panose="05000000000000000000" pitchFamily="2" charset="2"/>
              <a:buChar char="l"/>
            </a:pPr>
            <a:r>
              <a:rPr lang="en-US" altLang="zh-CN" dirty="0"/>
              <a:t>rpm</a:t>
            </a:r>
            <a:r>
              <a:rPr lang="zh-CN" altLang="en-US" dirty="0"/>
              <a:t>卸载</a:t>
            </a:r>
            <a:endParaRPr lang="en-US" altLang="zh-CN" dirty="0"/>
          </a:p>
          <a:p>
            <a:pPr>
              <a:buFont typeface="Wingdings" panose="05000000000000000000" pitchFamily="2" charset="2"/>
              <a:buChar char="Ø"/>
            </a:pPr>
            <a:r>
              <a:rPr lang="zh-CN" altLang="en-US" sz="2000" dirty="0"/>
              <a:t>找出与</a:t>
            </a:r>
            <a:r>
              <a:rPr lang="en-US" altLang="zh-CN" sz="2000" dirty="0" err="1"/>
              <a:t>apr</a:t>
            </a:r>
            <a:r>
              <a:rPr lang="zh-CN" altLang="en-US" sz="2000" dirty="0"/>
              <a:t>有关的软件名称</a:t>
            </a:r>
            <a:r>
              <a:rPr lang="en-US" altLang="zh-CN" sz="2000" dirty="0"/>
              <a:t>,</a:t>
            </a:r>
            <a:r>
              <a:rPr lang="zh-CN" altLang="en-US" sz="2000" dirty="0"/>
              <a:t>并尝试移除</a:t>
            </a:r>
            <a:r>
              <a:rPr lang="en-US" altLang="zh-CN" sz="2000" dirty="0" err="1"/>
              <a:t>apr</a:t>
            </a:r>
            <a:r>
              <a:rPr lang="zh-CN" altLang="en-US" sz="2000" dirty="0"/>
              <a:t>这个软件 </a:t>
            </a:r>
            <a:endParaRPr lang="en-US" altLang="zh-CN" sz="2000" dirty="0"/>
          </a:p>
          <a:p>
            <a:pPr marL="0" indent="0">
              <a:buNone/>
            </a:pPr>
            <a:r>
              <a:rPr lang="en-US" altLang="zh-CN" sz="1600" dirty="0"/>
              <a:t>[</a:t>
            </a:r>
            <a:r>
              <a:rPr lang="en-US" altLang="zh-CN" sz="1600" dirty="0" err="1"/>
              <a:t>root@tedu</a:t>
            </a:r>
            <a:r>
              <a:rPr lang="en-US" altLang="zh-CN" sz="1600" dirty="0"/>
              <a:t> ~]# rpm -</a:t>
            </a:r>
            <a:r>
              <a:rPr lang="en-US" altLang="zh-CN" sz="1600" dirty="0" err="1"/>
              <a:t>qa</a:t>
            </a:r>
            <a:r>
              <a:rPr lang="en-US" altLang="zh-CN" sz="1600" dirty="0"/>
              <a:t> | grep </a:t>
            </a:r>
            <a:r>
              <a:rPr lang="en-US" altLang="zh-CN" sz="1600" dirty="0" err="1"/>
              <a:t>apr</a:t>
            </a:r>
            <a:r>
              <a:rPr lang="en-US" altLang="zh-CN" sz="1600" dirty="0"/>
              <a:t> </a:t>
            </a:r>
            <a:br>
              <a:rPr lang="en-US" altLang="zh-CN" sz="1600" dirty="0"/>
            </a:br>
            <a:r>
              <a:rPr lang="en-US" altLang="zh-CN" sz="1600" dirty="0"/>
              <a:t>apr-1.3.9-5.el6_2.x86_64 </a:t>
            </a:r>
          </a:p>
          <a:p>
            <a:pPr marL="0" indent="0">
              <a:buNone/>
            </a:pPr>
            <a:endParaRPr lang="en-US" altLang="zh-CN" sz="1600" dirty="0"/>
          </a:p>
          <a:p>
            <a:pPr marL="0" indent="0">
              <a:buNone/>
            </a:pPr>
            <a:r>
              <a:rPr lang="en-US" altLang="zh-CN" sz="1600" dirty="0"/>
              <a:t>[</a:t>
            </a:r>
            <a:r>
              <a:rPr lang="en-US" altLang="zh-CN" sz="1600" dirty="0" err="1"/>
              <a:t>root@tedu</a:t>
            </a:r>
            <a:r>
              <a:rPr lang="en-US" altLang="zh-CN" sz="1600" dirty="0"/>
              <a:t> ~]# rpm -e </a:t>
            </a:r>
            <a:r>
              <a:rPr lang="en-US" altLang="zh-CN" sz="1600" dirty="0" err="1"/>
              <a:t>apr</a:t>
            </a:r>
            <a:r>
              <a:rPr lang="en-US" altLang="zh-CN" sz="1600" dirty="0"/>
              <a:t> </a:t>
            </a:r>
          </a:p>
          <a:p>
            <a:pPr marL="0" indent="0">
              <a:buNone/>
            </a:pPr>
            <a:r>
              <a:rPr lang="en-US" altLang="zh-CN" sz="1600" dirty="0"/>
              <a:t>[</a:t>
            </a:r>
            <a:r>
              <a:rPr lang="en-US" altLang="zh-CN" sz="1600" dirty="0" err="1"/>
              <a:t>root@tedu</a:t>
            </a:r>
            <a:r>
              <a:rPr lang="en-US" altLang="zh-CN" sz="1600" dirty="0"/>
              <a:t> ~]# rpm -</a:t>
            </a:r>
            <a:r>
              <a:rPr lang="en-US" altLang="zh-CN" sz="1600" dirty="0" err="1"/>
              <a:t>qa</a:t>
            </a:r>
            <a:r>
              <a:rPr lang="en-US" altLang="zh-CN" sz="1600" dirty="0"/>
              <a:t> | grep </a:t>
            </a:r>
            <a:r>
              <a:rPr lang="en-US" altLang="zh-CN" sz="1600" dirty="0" err="1"/>
              <a:t>apr</a:t>
            </a:r>
            <a:r>
              <a:rPr lang="en-US" altLang="zh-CN" sz="1600" dirty="0"/>
              <a:t> </a:t>
            </a:r>
          </a:p>
          <a:p>
            <a:pPr marL="0" indent="0">
              <a:buNone/>
            </a:pPr>
            <a:endParaRPr lang="zh-CN" altLang="en-US" sz="2000" dirty="0"/>
          </a:p>
        </p:txBody>
      </p:sp>
    </p:spTree>
    <p:extLst>
      <p:ext uri="{BB962C8B-B14F-4D97-AF65-F5344CB8AC3E}">
        <p14:creationId xmlns:p14="http://schemas.microsoft.com/office/powerpoint/2010/main" val="68427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C017A-9130-4E41-B725-4CA1C941C197}"/>
              </a:ext>
            </a:extLst>
          </p:cNvPr>
          <p:cNvSpPr>
            <a:spLocks noGrp="1"/>
          </p:cNvSpPr>
          <p:nvPr>
            <p:ph type="ctrTitle"/>
          </p:nvPr>
        </p:nvSpPr>
        <p:spPr/>
        <p:txBody>
          <a:bodyPr/>
          <a:lstStyle/>
          <a:p>
            <a:r>
              <a:rPr lang="en-US" altLang="zh-CN" dirty="0"/>
              <a:t>RPM</a:t>
            </a:r>
            <a:r>
              <a:rPr lang="zh-CN" altLang="en-US" dirty="0"/>
              <a:t>安装软件的头疼问题</a:t>
            </a:r>
          </a:p>
        </p:txBody>
      </p:sp>
      <p:sp>
        <p:nvSpPr>
          <p:cNvPr id="3" name="内容占位符 2">
            <a:extLst>
              <a:ext uri="{FF2B5EF4-FFF2-40B4-BE49-F238E27FC236}">
                <a16:creationId xmlns:a16="http://schemas.microsoft.com/office/drawing/2014/main" id="{9753C74C-243C-47A1-9235-DCB680D8D43C}"/>
              </a:ext>
            </a:extLst>
          </p:cNvPr>
          <p:cNvSpPr>
            <a:spLocks noGrp="1"/>
          </p:cNvSpPr>
          <p:nvPr>
            <p:ph sz="quarter" idx="10"/>
          </p:nvPr>
        </p:nvSpPr>
        <p:spPr>
          <a:xfrm>
            <a:off x="539552" y="973736"/>
            <a:ext cx="8064896" cy="3209533"/>
          </a:xfrm>
        </p:spPr>
        <p:txBody>
          <a:bodyPr/>
          <a:lstStyle/>
          <a:p>
            <a:r>
              <a:rPr lang="zh-CN" altLang="en-US" dirty="0"/>
              <a:t>依赖：</a:t>
            </a:r>
            <a:endParaRPr lang="en-US" altLang="zh-CN" dirty="0"/>
          </a:p>
          <a:p>
            <a:pPr lvl="1"/>
            <a:r>
              <a:rPr lang="zh-CN" altLang="en-US" dirty="0"/>
              <a:t>不管是在安装软件还是卸载软件，都会遇到一个环境依赖的问题，那么这个问题是</a:t>
            </a:r>
            <a:r>
              <a:rPr lang="en-US" altLang="zh-CN" dirty="0"/>
              <a:t>RPM</a:t>
            </a:r>
            <a:r>
              <a:rPr lang="zh-CN" altLang="en-US" dirty="0"/>
              <a:t>的一个痛点。</a:t>
            </a:r>
            <a:endParaRPr lang="en-US" altLang="zh-CN" dirty="0"/>
          </a:p>
          <a:p>
            <a:pPr lvl="1"/>
            <a:r>
              <a:rPr lang="zh-CN" altLang="en-US" dirty="0"/>
              <a:t>当你安装一个软件的时候会需要安装它所依赖的环境。</a:t>
            </a:r>
            <a:endParaRPr lang="en-US" altLang="zh-CN" dirty="0"/>
          </a:p>
          <a:p>
            <a:pPr lvl="1"/>
            <a:r>
              <a:rPr lang="zh-CN" altLang="en-US" dirty="0"/>
              <a:t>卸载时依然需要，但不同是，在你卸载主程序的时候需要先去卸载它所依赖的环境。</a:t>
            </a:r>
            <a:endParaRPr lang="en-US" altLang="zh-CN" dirty="0"/>
          </a:p>
          <a:p>
            <a:pPr lvl="1"/>
            <a:endParaRPr lang="en-US" altLang="zh-CN" dirty="0"/>
          </a:p>
        </p:txBody>
      </p:sp>
    </p:spTree>
    <p:extLst>
      <p:ext uri="{BB962C8B-B14F-4D97-AF65-F5344CB8AC3E}">
        <p14:creationId xmlns:p14="http://schemas.microsoft.com/office/powerpoint/2010/main" val="822452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28662" y="2060848"/>
            <a:ext cx="7603778" cy="1047757"/>
          </a:xfrm>
        </p:spPr>
        <p:txBody>
          <a:bodyPr/>
          <a:lstStyle/>
          <a:p>
            <a:r>
              <a:rPr lang="zh-CN" altLang="en-US" dirty="0"/>
              <a:t>第三节 </a:t>
            </a:r>
            <a:r>
              <a:rPr lang="en-US" altLang="zh-CN" dirty="0"/>
              <a:t>yum</a:t>
            </a:r>
            <a:r>
              <a:rPr lang="zh-CN" altLang="en-US" dirty="0"/>
              <a:t>安删更软件</a:t>
            </a:r>
          </a:p>
        </p:txBody>
      </p:sp>
    </p:spTree>
    <p:extLst>
      <p:ext uri="{BB962C8B-B14F-4D97-AF65-F5344CB8AC3E}">
        <p14:creationId xmlns:p14="http://schemas.microsoft.com/office/powerpoint/2010/main" val="1388602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467545" y="1052736"/>
            <a:ext cx="8064896" cy="4062651"/>
          </a:xfrm>
        </p:spPr>
        <p:txBody>
          <a:bodyPr/>
          <a:lstStyle/>
          <a:p>
            <a:pPr>
              <a:buFont typeface="Wingdings" panose="05000000000000000000" pitchFamily="2" charset="2"/>
              <a:buChar char="l"/>
            </a:pPr>
            <a:r>
              <a:rPr lang="zh-CN" altLang="en-US" dirty="0"/>
              <a:t>为什么要有</a:t>
            </a:r>
            <a:r>
              <a:rPr lang="en-US" altLang="zh-CN" dirty="0"/>
              <a:t>yum</a:t>
            </a:r>
          </a:p>
          <a:p>
            <a:pPr>
              <a:buFont typeface="Wingdings" panose="05000000000000000000" pitchFamily="2" charset="2"/>
              <a:buChar char="Ø"/>
            </a:pPr>
            <a:r>
              <a:rPr lang="en-US" altLang="zh-CN" dirty="0"/>
              <a:t>rpm</a:t>
            </a:r>
            <a:r>
              <a:rPr lang="zh-CN" altLang="en-US" dirty="0"/>
              <a:t>头疼的依赖关系 </a:t>
            </a:r>
            <a:r>
              <a:rPr lang="en-US" altLang="zh-CN" sz="1200" dirty="0"/>
              <a:t>(</a:t>
            </a:r>
            <a:r>
              <a:rPr lang="zh-CN" altLang="en-US" sz="1200" dirty="0"/>
              <a:t>例如安装某个游戏时</a:t>
            </a:r>
            <a:r>
              <a:rPr lang="en-US" altLang="zh-CN" sz="1200" dirty="0"/>
              <a:t>)</a:t>
            </a:r>
            <a:endParaRPr lang="zh-CN" altLang="en-US" sz="1200" dirty="0"/>
          </a:p>
          <a:p>
            <a:pPr marL="400050" lvl="1" indent="0">
              <a:buNone/>
            </a:pPr>
            <a:r>
              <a:rPr lang="zh-CN" altLang="en-US" dirty="0"/>
              <a:t>       </a:t>
            </a:r>
            <a:r>
              <a:rPr lang="zh-CN" altLang="en-US" sz="1600" dirty="0"/>
              <a:t>当安装一个</a:t>
            </a:r>
            <a:r>
              <a:rPr lang="en-US" altLang="zh-CN" sz="1600" dirty="0"/>
              <a:t>rpm</a:t>
            </a:r>
            <a:r>
              <a:rPr lang="zh-CN" altLang="en-US" sz="1600" dirty="0"/>
              <a:t>包时，发现它依赖于其它的</a:t>
            </a:r>
            <a:r>
              <a:rPr lang="en-US" altLang="zh-CN" sz="1600" dirty="0"/>
              <a:t>rpm</a:t>
            </a:r>
            <a:r>
              <a:rPr lang="zh-CN" altLang="en-US" sz="1600" dirty="0"/>
              <a:t>包，只能先去下载及安装这个依赖包。 </a:t>
            </a:r>
          </a:p>
          <a:p>
            <a:pPr marL="400050" lvl="1" indent="0">
              <a:buNone/>
            </a:pPr>
            <a:r>
              <a:rPr lang="zh-CN" altLang="en-US" sz="1600" dirty="0"/>
              <a:t>       当这样的依赖关系非常复杂时，一个个</a:t>
            </a:r>
            <a:r>
              <a:rPr lang="en-US" altLang="zh-CN" sz="1600" dirty="0"/>
              <a:t>rpm</a:t>
            </a:r>
            <a:r>
              <a:rPr lang="zh-CN" altLang="en-US" sz="1600" dirty="0"/>
              <a:t>安装对于大数据工程师来说，安装这件事演变成一个灾难。 </a:t>
            </a:r>
          </a:p>
          <a:p>
            <a:pPr marL="400050" lvl="1" indent="0">
              <a:buNone/>
            </a:pPr>
            <a:r>
              <a:rPr lang="zh-CN" altLang="en-US" sz="1600" dirty="0"/>
              <a:t>       卸载，也一样！删除某个</a:t>
            </a:r>
            <a:r>
              <a:rPr lang="en-US" altLang="zh-CN" sz="1600" dirty="0"/>
              <a:t>rpm</a:t>
            </a:r>
            <a:r>
              <a:rPr lang="zh-CN" altLang="en-US" sz="1600" dirty="0"/>
              <a:t>包时，如果有其它的</a:t>
            </a:r>
            <a:r>
              <a:rPr lang="en-US" altLang="zh-CN" sz="1600" dirty="0"/>
              <a:t>rpm</a:t>
            </a:r>
            <a:r>
              <a:rPr lang="zh-CN" altLang="en-US" sz="1600" dirty="0"/>
              <a:t>依赖于它，也得先删掉他们。 </a:t>
            </a:r>
          </a:p>
          <a:p>
            <a:pPr>
              <a:buFont typeface="Wingdings" panose="05000000000000000000" pitchFamily="2" charset="2"/>
              <a:buChar char="Ø"/>
            </a:pPr>
            <a:r>
              <a:rPr lang="zh-CN" altLang="en-US" dirty="0"/>
              <a:t>如果有一个集中的地方管理多如牛毛的</a:t>
            </a:r>
            <a:r>
              <a:rPr lang="en-US" altLang="zh-CN" dirty="0"/>
              <a:t>rpm</a:t>
            </a:r>
            <a:r>
              <a:rPr lang="zh-CN" altLang="en-US" dirty="0"/>
              <a:t>，简化“下载</a:t>
            </a:r>
            <a:r>
              <a:rPr lang="en-US" altLang="zh-CN" dirty="0"/>
              <a:t>+</a:t>
            </a:r>
            <a:r>
              <a:rPr lang="zh-CN" altLang="en-US" dirty="0"/>
              <a:t>解决依赖问题</a:t>
            </a:r>
            <a:r>
              <a:rPr lang="en-US" altLang="zh-CN" dirty="0"/>
              <a:t>+</a:t>
            </a:r>
            <a:r>
              <a:rPr lang="zh-CN" altLang="en-US" dirty="0"/>
              <a:t>安装”这样的繁琐步骤，该多好啊？</a:t>
            </a:r>
          </a:p>
        </p:txBody>
      </p:sp>
    </p:spTree>
    <p:extLst>
      <p:ext uri="{BB962C8B-B14F-4D97-AF65-F5344CB8AC3E}">
        <p14:creationId xmlns:p14="http://schemas.microsoft.com/office/powerpoint/2010/main" val="3948207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539552" y="973736"/>
            <a:ext cx="8064896" cy="4979825"/>
          </a:xfrm>
        </p:spPr>
        <p:txBody>
          <a:bodyPr/>
          <a:lstStyle/>
          <a:p>
            <a:pPr>
              <a:buFont typeface="Wingdings" panose="05000000000000000000" pitchFamily="2" charset="2"/>
              <a:buChar char="l"/>
            </a:pPr>
            <a:r>
              <a:rPr lang="en-US" altLang="zh-CN" dirty="0"/>
              <a:t> yum</a:t>
            </a:r>
          </a:p>
          <a:p>
            <a:pPr>
              <a:buFont typeface="Wingdings" panose="05000000000000000000" pitchFamily="2" charset="2"/>
              <a:buChar char="Ø"/>
            </a:pPr>
            <a:r>
              <a:rPr lang="en-US" altLang="zh-CN" sz="2000" dirty="0"/>
              <a:t> yum</a:t>
            </a:r>
            <a:r>
              <a:rPr lang="zh-CN" altLang="en-US" sz="2000" dirty="0"/>
              <a:t>是通过分析</a:t>
            </a:r>
            <a:r>
              <a:rPr lang="en-US" altLang="zh-CN" sz="2000" dirty="0"/>
              <a:t>RPM</a:t>
            </a:r>
            <a:r>
              <a:rPr lang="zh-CN" altLang="en-US" sz="2000" dirty="0"/>
              <a:t>的标头资料后</a:t>
            </a:r>
            <a:r>
              <a:rPr lang="en-US" altLang="zh-CN" sz="2000" dirty="0"/>
              <a:t>,</a:t>
            </a:r>
            <a:r>
              <a:rPr lang="zh-CN" altLang="en-US" sz="2000" dirty="0"/>
              <a:t>根据各软件的相关性制作出属 性相依时的解决方案</a:t>
            </a:r>
            <a:r>
              <a:rPr lang="en-US" altLang="zh-CN" sz="2000" dirty="0"/>
              <a:t>,</a:t>
            </a:r>
            <a:r>
              <a:rPr lang="zh-CN" altLang="en-US" sz="2000" dirty="0"/>
              <a:t>然后可以自动处理软件的依赖问题</a:t>
            </a:r>
            <a:r>
              <a:rPr lang="en-US" altLang="zh-CN" sz="2000" dirty="0"/>
              <a:t>,</a:t>
            </a:r>
            <a:r>
              <a:rPr lang="zh-CN" altLang="en-US" sz="2000" dirty="0"/>
              <a:t>以解决软 件安装、移除、升级中遇到的繁琐操作的问题 </a:t>
            </a:r>
          </a:p>
          <a:p>
            <a:pPr>
              <a:buFont typeface="Wingdings" panose="05000000000000000000" pitchFamily="2" charset="2"/>
              <a:buChar char="Ø"/>
            </a:pPr>
            <a:r>
              <a:rPr lang="zh-CN" altLang="en-US" dirty="0"/>
              <a:t>基本配置： </a:t>
            </a:r>
            <a:r>
              <a:rPr lang="en-US" altLang="zh-CN" dirty="0"/>
              <a:t>/</a:t>
            </a:r>
            <a:r>
              <a:rPr lang="en-US" altLang="zh-CN" dirty="0" err="1"/>
              <a:t>etc</a:t>
            </a:r>
            <a:r>
              <a:rPr lang="en-US" altLang="zh-CN" dirty="0"/>
              <a:t>/</a:t>
            </a:r>
            <a:r>
              <a:rPr lang="en-US" altLang="zh-CN" dirty="0" err="1"/>
              <a:t>yum.repos.d</a:t>
            </a:r>
            <a:endParaRPr lang="en-US" altLang="zh-CN" dirty="0"/>
          </a:p>
          <a:p>
            <a:pPr>
              <a:buFont typeface="Wingdings" panose="05000000000000000000" pitchFamily="2" charset="2"/>
              <a:buChar char="Ø"/>
            </a:pPr>
            <a:r>
              <a:rPr lang="en-US" altLang="zh-CN" dirty="0" err="1"/>
              <a:t>epel</a:t>
            </a:r>
            <a:r>
              <a:rPr lang="zh-CN" altLang="en-US" dirty="0"/>
              <a:t>安装见文档： </a:t>
            </a:r>
            <a:r>
              <a:rPr lang="en-US" altLang="zh-CN" dirty="0"/>
              <a:t>day04</a:t>
            </a:r>
            <a:r>
              <a:rPr lang="zh-CN" altLang="en-US" dirty="0"/>
              <a:t>软件包管理</a:t>
            </a:r>
            <a:r>
              <a:rPr lang="en-US" altLang="zh-CN" dirty="0"/>
              <a:t>_</a:t>
            </a:r>
            <a:r>
              <a:rPr lang="en-US" altLang="zh-CN" dirty="0" err="1"/>
              <a:t>epel</a:t>
            </a:r>
            <a:r>
              <a:rPr lang="zh-CN" altLang="en-US" dirty="0"/>
              <a:t>安装</a:t>
            </a:r>
            <a:endParaRPr lang="en-US" altLang="zh-CN" dirty="0"/>
          </a:p>
          <a:p>
            <a:pPr>
              <a:buFont typeface="Wingdings" panose="05000000000000000000" pitchFamily="2" charset="2"/>
              <a:buChar char="Ø"/>
            </a:pPr>
            <a:r>
              <a:rPr lang="en-US" altLang="zh-CN" dirty="0"/>
              <a:t>yum</a:t>
            </a:r>
            <a:r>
              <a:rPr lang="zh-CN" altLang="en-US" dirty="0"/>
              <a:t>查询参数</a:t>
            </a:r>
            <a:endParaRPr lang="en-US" altLang="zh-CN" dirty="0"/>
          </a:p>
          <a:p>
            <a:pPr marL="400050" lvl="1" indent="0">
              <a:buNone/>
            </a:pPr>
            <a:r>
              <a:rPr lang="en-US" altLang="zh-CN" sz="2000" dirty="0"/>
              <a:t>search :</a:t>
            </a:r>
            <a:r>
              <a:rPr lang="zh-CN" altLang="en-US" sz="2000" dirty="0"/>
              <a:t>查询某个软件名称或者是描述的关键字 </a:t>
            </a:r>
          </a:p>
          <a:p>
            <a:pPr marL="400050" lvl="1" indent="0">
              <a:buNone/>
            </a:pPr>
            <a:r>
              <a:rPr lang="en-US" altLang="zh-CN" sz="2000" dirty="0"/>
              <a:t>list :</a:t>
            </a:r>
            <a:r>
              <a:rPr lang="zh-CN" altLang="en-US" sz="2000" dirty="0"/>
              <a:t>列出目前</a:t>
            </a:r>
            <a:r>
              <a:rPr lang="en-US" altLang="zh-CN" sz="2000" dirty="0"/>
              <a:t>yum</a:t>
            </a:r>
            <a:r>
              <a:rPr lang="zh-CN" altLang="en-US" sz="2000" dirty="0"/>
              <a:t>所管理的所有的软件名称与版本</a:t>
            </a:r>
            <a:r>
              <a:rPr lang="en-US" altLang="zh-CN" sz="2000" dirty="0"/>
              <a:t>,</a:t>
            </a:r>
            <a:r>
              <a:rPr lang="zh-CN" altLang="en-US" sz="2000" dirty="0"/>
              <a:t>有点类似 </a:t>
            </a:r>
            <a:r>
              <a:rPr lang="en-US" altLang="zh-CN" sz="2000" dirty="0"/>
              <a:t>rpm </a:t>
            </a:r>
          </a:p>
          <a:p>
            <a:pPr marL="400050" lvl="1" indent="0">
              <a:buNone/>
            </a:pPr>
            <a:r>
              <a:rPr lang="en-US" altLang="zh-CN" sz="2000" dirty="0"/>
              <a:t>-</a:t>
            </a:r>
            <a:r>
              <a:rPr lang="en-US" altLang="zh-CN" sz="2000" dirty="0" err="1"/>
              <a:t>qa</a:t>
            </a:r>
            <a:r>
              <a:rPr lang="en-US" altLang="zh-CN" sz="2000" dirty="0"/>
              <a:t> </a:t>
            </a:r>
          </a:p>
          <a:p>
            <a:pPr marL="400050" lvl="1" indent="0">
              <a:buNone/>
            </a:pPr>
            <a:r>
              <a:rPr lang="en-US" altLang="zh-CN" sz="2000" dirty="0"/>
              <a:t>info :</a:t>
            </a:r>
            <a:r>
              <a:rPr lang="zh-CN" altLang="en-US" sz="2000" dirty="0"/>
              <a:t>同上</a:t>
            </a:r>
            <a:r>
              <a:rPr lang="en-US" altLang="zh-CN" sz="2000" dirty="0"/>
              <a:t>,</a:t>
            </a:r>
            <a:r>
              <a:rPr lang="zh-CN" altLang="en-US" sz="2000" dirty="0"/>
              <a:t>格式不太一样</a:t>
            </a:r>
            <a:r>
              <a:rPr lang="en-US" altLang="zh-CN" sz="2000" dirty="0"/>
              <a:t>,</a:t>
            </a:r>
            <a:r>
              <a:rPr lang="zh-CN" altLang="en-US" sz="2000" dirty="0"/>
              <a:t>不过有点类似 </a:t>
            </a:r>
            <a:r>
              <a:rPr lang="en-US" altLang="zh-CN" sz="2000" dirty="0"/>
              <a:t>rpm -</a:t>
            </a:r>
            <a:r>
              <a:rPr lang="en-US" altLang="zh-CN" sz="2000" dirty="0" err="1"/>
              <a:t>qai</a:t>
            </a:r>
            <a:r>
              <a:rPr lang="en-US" altLang="zh-CN" sz="2000" dirty="0"/>
              <a:t> </a:t>
            </a:r>
            <a:r>
              <a:rPr lang="zh-CN" altLang="en-US" sz="2000" dirty="0"/>
              <a:t>的执行结果 </a:t>
            </a:r>
          </a:p>
        </p:txBody>
      </p:sp>
    </p:spTree>
    <p:extLst>
      <p:ext uri="{BB962C8B-B14F-4D97-AF65-F5344CB8AC3E}">
        <p14:creationId xmlns:p14="http://schemas.microsoft.com/office/powerpoint/2010/main" val="4146883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467545" y="1052736"/>
            <a:ext cx="8064896" cy="5533823"/>
          </a:xfrm>
        </p:spPr>
        <p:txBody>
          <a:bodyPr/>
          <a:lstStyle/>
          <a:p>
            <a:pPr>
              <a:buFont typeface="Wingdings" panose="05000000000000000000" pitchFamily="2" charset="2"/>
              <a:buChar char="l"/>
            </a:pPr>
            <a:r>
              <a:rPr lang="zh-CN" altLang="en-US" dirty="0"/>
              <a:t>查找</a:t>
            </a:r>
            <a:r>
              <a:rPr lang="en-US" altLang="zh-CN" dirty="0" err="1"/>
              <a:t>jdk</a:t>
            </a:r>
            <a:r>
              <a:rPr lang="zh-CN" altLang="en-US" dirty="0"/>
              <a:t>相关软件包 </a:t>
            </a:r>
          </a:p>
          <a:p>
            <a:pPr marL="400050" lvl="1"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search </a:t>
            </a:r>
            <a:r>
              <a:rPr lang="en-US" altLang="zh-CN" sz="1600" dirty="0" err="1"/>
              <a:t>jdk</a:t>
            </a:r>
            <a:endParaRPr lang="en-US" altLang="zh-CN" sz="1600" dirty="0"/>
          </a:p>
          <a:p>
            <a:pPr>
              <a:buFont typeface="Wingdings" panose="05000000000000000000" pitchFamily="2" charset="2"/>
              <a:buChar char="l"/>
            </a:pPr>
            <a:r>
              <a:rPr lang="zh-CN" altLang="en-US" dirty="0"/>
              <a:t>查看</a:t>
            </a:r>
            <a:r>
              <a:rPr lang="en-US" altLang="zh-CN" dirty="0" err="1"/>
              <a:t>beakerlib</a:t>
            </a:r>
            <a:r>
              <a:rPr lang="zh-CN" altLang="en-US" dirty="0"/>
              <a:t>软件包功能 </a:t>
            </a:r>
            <a:endParaRPr lang="en-US" altLang="zh-CN" dirty="0"/>
          </a:p>
          <a:p>
            <a:pPr marL="400050" lvl="1"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info </a:t>
            </a:r>
            <a:r>
              <a:rPr lang="en-US" altLang="zh-CN" sz="1600" dirty="0" err="1"/>
              <a:t>beakerlib</a:t>
            </a:r>
            <a:endParaRPr lang="en-US" altLang="zh-CN" sz="1600" dirty="0"/>
          </a:p>
          <a:p>
            <a:pPr>
              <a:buFont typeface="Wingdings" panose="05000000000000000000" pitchFamily="2" charset="2"/>
              <a:buChar char="l"/>
            </a:pPr>
            <a:r>
              <a:rPr lang="zh-CN" altLang="en-US" sz="2000" dirty="0"/>
              <a:t>列出 </a:t>
            </a:r>
            <a:r>
              <a:rPr lang="en-US" altLang="zh-CN" sz="2000" dirty="0"/>
              <a:t>yum </a:t>
            </a:r>
            <a:r>
              <a:rPr lang="zh-CN" altLang="en-US" sz="2000" dirty="0"/>
              <a:t>服务器上面提供的所有软件的详细信息（</a:t>
            </a:r>
            <a:r>
              <a:rPr lang="en-US" altLang="zh-CN" sz="2000" dirty="0"/>
              <a:t>20</a:t>
            </a:r>
            <a:r>
              <a:rPr lang="zh-CN" altLang="en-US" sz="2000" dirty="0"/>
              <a:t>条）</a:t>
            </a:r>
          </a:p>
          <a:p>
            <a:pPr marL="400050" lvl="1"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info | head -20</a:t>
            </a:r>
          </a:p>
          <a:p>
            <a:pPr>
              <a:buFont typeface="Wingdings" panose="05000000000000000000" pitchFamily="2" charset="2"/>
              <a:buChar char="l"/>
            </a:pPr>
            <a:r>
              <a:rPr lang="zh-CN" altLang="en-US" dirty="0"/>
              <a:t>列出 </a:t>
            </a:r>
            <a:r>
              <a:rPr lang="en-US" altLang="zh-CN" dirty="0"/>
              <a:t>yum </a:t>
            </a:r>
            <a:r>
              <a:rPr lang="zh-CN" altLang="en-US" dirty="0"/>
              <a:t>服务器上面提供的所有软件名称（</a:t>
            </a:r>
            <a:r>
              <a:rPr lang="en-US" altLang="zh-CN" dirty="0"/>
              <a:t>100</a:t>
            </a:r>
            <a:r>
              <a:rPr lang="zh-CN" altLang="en-US" dirty="0"/>
              <a:t>条）</a:t>
            </a:r>
          </a:p>
          <a:p>
            <a:pPr marL="400050" lvl="1"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list |head -100</a:t>
            </a:r>
          </a:p>
          <a:p>
            <a:pPr>
              <a:buFont typeface="Wingdings" panose="05000000000000000000" pitchFamily="2" charset="2"/>
              <a:buChar char="l"/>
            </a:pPr>
            <a:r>
              <a:rPr lang="zh-CN" altLang="en-US" dirty="0"/>
              <a:t>列出目前服务器上可供本机进行升级的软件有哪些 </a:t>
            </a:r>
            <a:endParaRPr lang="en-US" altLang="zh-CN" dirty="0"/>
          </a:p>
          <a:p>
            <a:pPr marL="400050" lvl="1"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list updates </a:t>
            </a:r>
            <a:r>
              <a:rPr lang="zh-CN" altLang="en-US" sz="1600" dirty="0"/>
              <a:t>！！！</a:t>
            </a:r>
            <a:endParaRPr lang="en-US" altLang="zh-CN" sz="1600" dirty="0"/>
          </a:p>
          <a:p>
            <a:pPr>
              <a:buFont typeface="Wingdings" panose="05000000000000000000" pitchFamily="2" charset="2"/>
              <a:buChar char="l"/>
            </a:pPr>
            <a:r>
              <a:rPr lang="zh-CN" altLang="en-US" dirty="0"/>
              <a:t>列出目前服务器上</a:t>
            </a:r>
            <a:r>
              <a:rPr lang="en-US" altLang="zh-CN" dirty="0"/>
              <a:t>xz.x86_64</a:t>
            </a:r>
            <a:r>
              <a:rPr lang="zh-CN" altLang="en-US" dirty="0"/>
              <a:t>可更新版本</a:t>
            </a:r>
            <a:endParaRPr lang="en-US" altLang="zh-CN" dirty="0"/>
          </a:p>
          <a:p>
            <a:pPr marL="400050" lvl="1"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list </a:t>
            </a:r>
            <a:r>
              <a:rPr lang="en-US" altLang="zh-CN" sz="1600" dirty="0" err="1"/>
              <a:t>updates|grep</a:t>
            </a:r>
            <a:r>
              <a:rPr lang="en-US" altLang="zh-CN" sz="1600" dirty="0"/>
              <a:t> xz.x86_64</a:t>
            </a:r>
          </a:p>
          <a:p>
            <a:pPr marL="0" indent="0">
              <a:buNone/>
            </a:pPr>
            <a:endParaRPr lang="en-US" altLang="zh-CN" sz="2000" dirty="0"/>
          </a:p>
        </p:txBody>
      </p:sp>
    </p:spTree>
    <p:extLst>
      <p:ext uri="{BB962C8B-B14F-4D97-AF65-F5344CB8AC3E}">
        <p14:creationId xmlns:p14="http://schemas.microsoft.com/office/powerpoint/2010/main" val="6591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467545" y="1052736"/>
            <a:ext cx="8064896" cy="3354765"/>
          </a:xfrm>
        </p:spPr>
        <p:txBody>
          <a:bodyPr/>
          <a:lstStyle/>
          <a:p>
            <a:pPr>
              <a:buFont typeface="Wingdings" panose="05000000000000000000" pitchFamily="2" charset="2"/>
              <a:buChar char="l"/>
            </a:pPr>
            <a:r>
              <a:rPr lang="en-US" altLang="zh-CN" dirty="0"/>
              <a:t> yum</a:t>
            </a:r>
            <a:r>
              <a:rPr lang="zh-CN" altLang="en-US" dirty="0"/>
              <a:t>安装</a:t>
            </a:r>
            <a:r>
              <a:rPr lang="en-US" altLang="zh-CN" dirty="0"/>
              <a:t>/</a:t>
            </a:r>
            <a:r>
              <a:rPr lang="zh-CN" altLang="en-US" dirty="0"/>
              <a:t>升级</a:t>
            </a:r>
            <a:r>
              <a:rPr lang="en-US" altLang="zh-CN" dirty="0"/>
              <a:t>/</a:t>
            </a:r>
            <a:r>
              <a:rPr lang="zh-CN" altLang="en-US" dirty="0"/>
              <a:t>卸载软件 </a:t>
            </a:r>
            <a:endParaRPr lang="en-US" altLang="zh-CN" dirty="0"/>
          </a:p>
          <a:p>
            <a:pPr>
              <a:buFont typeface="Wingdings" panose="05000000000000000000" pitchFamily="2" charset="2"/>
              <a:buChar char="Ø"/>
            </a:pPr>
            <a:r>
              <a:rPr lang="en-US" altLang="zh-CN" dirty="0"/>
              <a:t> </a:t>
            </a:r>
            <a:r>
              <a:rPr lang="en-US" altLang="zh-CN" sz="2000" dirty="0"/>
              <a:t>yum [install | update | remove] </a:t>
            </a:r>
            <a:r>
              <a:rPr lang="zh-CN" altLang="en-US" sz="2000" dirty="0"/>
              <a:t>软件名 </a:t>
            </a:r>
          </a:p>
          <a:p>
            <a:pPr marL="457200" lvl="1" indent="0">
              <a:buNone/>
            </a:pPr>
            <a:r>
              <a:rPr lang="en-US" altLang="zh-CN" sz="1800" dirty="0"/>
              <a:t>install :</a:t>
            </a:r>
            <a:r>
              <a:rPr lang="zh-CN" altLang="en-US" sz="1800" dirty="0"/>
              <a:t>后面接要安装的软件 </a:t>
            </a:r>
          </a:p>
          <a:p>
            <a:pPr marL="457200" lvl="1" indent="0">
              <a:buNone/>
            </a:pPr>
            <a:r>
              <a:rPr lang="en-US" altLang="zh-CN" sz="1800" dirty="0"/>
              <a:t>update :</a:t>
            </a:r>
            <a:r>
              <a:rPr lang="zh-CN" altLang="en-US" sz="1800" dirty="0"/>
              <a:t>后面接要升级的软件</a:t>
            </a:r>
            <a:r>
              <a:rPr lang="en-US" altLang="zh-CN" sz="1800" dirty="0"/>
              <a:t>,</a:t>
            </a:r>
            <a:r>
              <a:rPr lang="zh-CN" altLang="en-US" sz="1800" dirty="0"/>
              <a:t>若要整个系统都升级</a:t>
            </a:r>
            <a:r>
              <a:rPr lang="en-US" altLang="zh-CN" sz="1800" dirty="0"/>
              <a:t>,</a:t>
            </a:r>
            <a:r>
              <a:rPr lang="zh-CN" altLang="en-US" sz="1800" dirty="0"/>
              <a:t>就直接</a:t>
            </a:r>
            <a:r>
              <a:rPr lang="en-US" altLang="zh-CN" sz="1800" dirty="0"/>
              <a:t>update</a:t>
            </a:r>
            <a:r>
              <a:rPr lang="zh-CN" altLang="en-US" sz="1800" dirty="0"/>
              <a:t>即可 </a:t>
            </a:r>
            <a:endParaRPr lang="en-US" altLang="zh-CN" sz="1800" dirty="0"/>
          </a:p>
          <a:p>
            <a:pPr marL="457200" lvl="1" indent="0">
              <a:buNone/>
            </a:pPr>
            <a:r>
              <a:rPr lang="en-US" altLang="zh-CN" sz="1800" dirty="0"/>
              <a:t>remove:</a:t>
            </a:r>
            <a:r>
              <a:rPr lang="zh-CN" altLang="en-US" sz="1800" dirty="0"/>
              <a:t>删除某个软件时，依赖于该软件并已经安装到系统中的 其它软件或者包，会被一并删除（</a:t>
            </a:r>
            <a:r>
              <a:rPr lang="en-US" altLang="zh-CN" sz="1800" dirty="0"/>
              <a:t>rpm</a:t>
            </a:r>
            <a:r>
              <a:rPr lang="zh-CN" altLang="en-US" sz="1800" dirty="0"/>
              <a:t>方式删除某个包时，如果依赖于该包的其它包之前也被安装到系统中，删除不会成功，需要先手动删除那些包</a:t>
            </a:r>
            <a:r>
              <a:rPr lang="en-US" altLang="zh-CN" sz="1800" dirty="0"/>
              <a:t>. </a:t>
            </a:r>
            <a:r>
              <a:rPr lang="zh-CN" altLang="en-US" sz="1800" dirty="0"/>
              <a:t>）</a:t>
            </a:r>
          </a:p>
          <a:p>
            <a:pPr marL="457200" lvl="1" indent="0">
              <a:buNone/>
            </a:pPr>
            <a:endParaRPr lang="zh-CN" altLang="en-US" dirty="0"/>
          </a:p>
        </p:txBody>
      </p:sp>
    </p:spTree>
    <p:extLst>
      <p:ext uri="{BB962C8B-B14F-4D97-AF65-F5344CB8AC3E}">
        <p14:creationId xmlns:p14="http://schemas.microsoft.com/office/powerpoint/2010/main" val="949793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467545" y="973736"/>
            <a:ext cx="8064896" cy="5706177"/>
          </a:xfrm>
        </p:spPr>
        <p:txBody>
          <a:bodyPr/>
          <a:lstStyle/>
          <a:p>
            <a:pPr>
              <a:buFont typeface="Wingdings" panose="05000000000000000000" pitchFamily="2" charset="2"/>
              <a:buChar char="l"/>
            </a:pPr>
            <a:r>
              <a:rPr lang="en-US" altLang="zh-CN" dirty="0"/>
              <a:t> </a:t>
            </a:r>
            <a:r>
              <a:rPr lang="zh-CN" altLang="en-US" dirty="0"/>
              <a:t>安装</a:t>
            </a:r>
            <a:r>
              <a:rPr lang="en-US" altLang="zh-CN" dirty="0"/>
              <a:t>common-lisp-</a:t>
            </a:r>
            <a:r>
              <a:rPr lang="en-US" altLang="zh-CN" dirty="0" err="1"/>
              <a:t>controller.noarch</a:t>
            </a:r>
            <a:endParaRPr lang="en-US" altLang="zh-CN" dirty="0"/>
          </a:p>
          <a:p>
            <a:pPr>
              <a:buFont typeface="Wingdings" panose="05000000000000000000" pitchFamily="2" charset="2"/>
              <a:buChar char="l"/>
            </a:pPr>
            <a:r>
              <a:rPr lang="en-US" altLang="zh-CN" dirty="0"/>
              <a:t> </a:t>
            </a:r>
            <a:r>
              <a:rPr lang="en-US" altLang="zh-CN" sz="1200" dirty="0"/>
              <a:t>[</a:t>
            </a:r>
            <a:r>
              <a:rPr lang="en-US" altLang="zh-CN" sz="1200" dirty="0" err="1"/>
              <a:t>root@tedu</a:t>
            </a:r>
            <a:r>
              <a:rPr lang="en-US" altLang="zh-CN" sz="1200" dirty="0"/>
              <a:t> ~]# yum install common-lisp-</a:t>
            </a:r>
            <a:r>
              <a:rPr lang="en-US" altLang="zh-CN" sz="1200" dirty="0" err="1"/>
              <a:t>controller.noarch</a:t>
            </a:r>
            <a:endParaRPr lang="en-US" altLang="zh-CN" sz="1200" dirty="0"/>
          </a:p>
          <a:p>
            <a:pPr marL="0" indent="0">
              <a:buNone/>
            </a:pPr>
            <a:r>
              <a:rPr lang="en-US" altLang="zh-CN" sz="1200" dirty="0"/>
              <a:t>Dependencies Resolved</a:t>
            </a:r>
          </a:p>
          <a:p>
            <a:pPr marL="0" indent="0">
              <a:buNone/>
            </a:pPr>
            <a:r>
              <a:rPr lang="en-US" altLang="zh-CN" sz="1200" dirty="0"/>
              <a:t>============================================== </a:t>
            </a:r>
          </a:p>
          <a:p>
            <a:pPr marL="0" indent="0">
              <a:buNone/>
            </a:pPr>
            <a:r>
              <a:rPr lang="en-US" altLang="zh-CN" sz="1200" dirty="0"/>
              <a:t>     Package                       Arch          Version               Repository   Size</a:t>
            </a:r>
          </a:p>
          <a:p>
            <a:pPr marL="0" indent="0">
              <a:buNone/>
            </a:pPr>
            <a:r>
              <a:rPr lang="en-US" altLang="zh-CN" sz="1200" dirty="0"/>
              <a:t>==============================================</a:t>
            </a:r>
          </a:p>
          <a:p>
            <a:pPr marL="0" indent="0">
              <a:buNone/>
            </a:pPr>
            <a:r>
              <a:rPr lang="en-US" altLang="zh-CN" sz="1200" dirty="0"/>
              <a:t>Installing:</a:t>
            </a:r>
          </a:p>
          <a:p>
            <a:pPr marL="0" indent="0">
              <a:buNone/>
            </a:pPr>
            <a:r>
              <a:rPr lang="en-US" altLang="zh-CN" sz="1200" dirty="0"/>
              <a:t> common-lisp-controller   </a:t>
            </a:r>
            <a:r>
              <a:rPr lang="en-US" altLang="zh-CN" sz="1200" dirty="0" err="1"/>
              <a:t>noarch</a:t>
            </a:r>
            <a:r>
              <a:rPr lang="en-US" altLang="zh-CN" sz="1200" dirty="0"/>
              <a:t>    7.4-2.el6                </a:t>
            </a:r>
            <a:r>
              <a:rPr lang="en-US" altLang="zh-CN" sz="1200" dirty="0" err="1"/>
              <a:t>epel</a:t>
            </a:r>
            <a:r>
              <a:rPr lang="en-US" altLang="zh-CN" sz="1200" dirty="0"/>
              <a:t>           20 k</a:t>
            </a:r>
          </a:p>
          <a:p>
            <a:pPr marL="0" indent="0">
              <a:buNone/>
            </a:pPr>
            <a:r>
              <a:rPr lang="en-US" altLang="zh-CN" sz="1200" dirty="0"/>
              <a:t>Installing for dependencies:</a:t>
            </a:r>
          </a:p>
          <a:p>
            <a:pPr marL="0" indent="0">
              <a:buNone/>
            </a:pPr>
            <a:r>
              <a:rPr lang="en-US" altLang="zh-CN" sz="1200" dirty="0"/>
              <a:t> cl-</a:t>
            </a:r>
            <a:r>
              <a:rPr lang="en-US" altLang="zh-CN" sz="1200" dirty="0" err="1"/>
              <a:t>asdf</a:t>
            </a:r>
            <a:r>
              <a:rPr lang="en-US" altLang="zh-CN" sz="1200" dirty="0"/>
              <a:t>                         </a:t>
            </a:r>
            <a:r>
              <a:rPr lang="en-US" altLang="zh-CN" sz="1200" dirty="0" err="1"/>
              <a:t>noarch</a:t>
            </a:r>
            <a:r>
              <a:rPr lang="en-US" altLang="zh-CN" sz="1200" dirty="0"/>
              <a:t>        20101028-1.el6       </a:t>
            </a:r>
            <a:r>
              <a:rPr lang="en-US" altLang="zh-CN" sz="1200" dirty="0" err="1"/>
              <a:t>epel</a:t>
            </a:r>
            <a:r>
              <a:rPr lang="en-US" altLang="zh-CN" sz="1200" dirty="0"/>
              <a:t>         88 k</a:t>
            </a:r>
          </a:p>
          <a:p>
            <a:pPr marL="0" indent="0">
              <a:buNone/>
            </a:pPr>
            <a:r>
              <a:rPr lang="en-US" altLang="zh-CN" sz="1200" dirty="0"/>
              <a:t>Transaction Summary</a:t>
            </a:r>
          </a:p>
          <a:p>
            <a:pPr marL="0" indent="0">
              <a:buNone/>
            </a:pPr>
            <a:r>
              <a:rPr lang="en-US" altLang="zh-CN" sz="1200" dirty="0"/>
              <a:t>==============================================</a:t>
            </a:r>
          </a:p>
          <a:p>
            <a:pPr marL="0" indent="0">
              <a:buNone/>
            </a:pPr>
            <a:r>
              <a:rPr lang="en-US" altLang="zh-CN" sz="1200" dirty="0"/>
              <a:t>Install       2 Package(s)   Total download size: 108 k   Installed size: 427 k</a:t>
            </a:r>
          </a:p>
          <a:p>
            <a:pPr marL="0" indent="0">
              <a:buNone/>
            </a:pPr>
            <a:r>
              <a:rPr lang="en-US" altLang="zh-CN" sz="1200" b="1" dirty="0"/>
              <a:t>Is this ok [y/N]:y</a:t>
            </a:r>
          </a:p>
          <a:p>
            <a:pPr marL="0" indent="0">
              <a:buNone/>
            </a:pPr>
            <a:r>
              <a:rPr lang="en-US" altLang="zh-CN" sz="1200" dirty="0"/>
              <a:t>Downloading Packages:</a:t>
            </a:r>
          </a:p>
          <a:p>
            <a:pPr marL="0" indent="0">
              <a:buNone/>
            </a:pPr>
            <a:r>
              <a:rPr lang="en-US" altLang="zh-CN" sz="1200" dirty="0"/>
              <a:t>      (1/2): cl-asdf-20101028-1.el6.noarch.rpm                      |  88 kB     00:00     </a:t>
            </a:r>
          </a:p>
          <a:p>
            <a:pPr marL="0" indent="0">
              <a:buNone/>
            </a:pPr>
            <a:r>
              <a:rPr lang="en-US" altLang="zh-CN" sz="1200" dirty="0"/>
              <a:t>      (2/2): common-lisp-controller-7.4-2.el6.noarch.rpm            |  20 kB     00:00</a:t>
            </a:r>
          </a:p>
          <a:p>
            <a:pPr marL="0" indent="0">
              <a:buNone/>
            </a:pPr>
            <a:r>
              <a:rPr lang="en-US" altLang="zh-CN" sz="1200" dirty="0"/>
              <a:t>       Installed:  common-lisp-</a:t>
            </a:r>
            <a:r>
              <a:rPr lang="en-US" altLang="zh-CN" sz="1200" dirty="0" err="1"/>
              <a:t>controller.noarch</a:t>
            </a:r>
            <a:r>
              <a:rPr lang="en-US" altLang="zh-CN" sz="1200" dirty="0"/>
              <a:t> 0:7.4-2.el6                                          </a:t>
            </a:r>
          </a:p>
          <a:p>
            <a:pPr marL="0" indent="0">
              <a:buNone/>
            </a:pPr>
            <a:r>
              <a:rPr lang="en-US" altLang="zh-CN" sz="1200" dirty="0"/>
              <a:t>       Dependency Installed:  cl-</a:t>
            </a:r>
            <a:r>
              <a:rPr lang="en-US" altLang="zh-CN" sz="1200" dirty="0" err="1"/>
              <a:t>asdf.noarch</a:t>
            </a:r>
            <a:r>
              <a:rPr lang="en-US" altLang="zh-CN" sz="1200" dirty="0"/>
              <a:t> 0:20101028-1.el6                                             </a:t>
            </a:r>
          </a:p>
          <a:p>
            <a:pPr marL="0" indent="0">
              <a:buNone/>
            </a:pPr>
            <a:r>
              <a:rPr lang="en-US" altLang="zh-CN" sz="1200" dirty="0"/>
              <a:t>       Complete!</a:t>
            </a:r>
            <a:endParaRPr lang="zh-CN" altLang="en-US" sz="1200" dirty="0"/>
          </a:p>
        </p:txBody>
      </p:sp>
      <p:sp>
        <p:nvSpPr>
          <p:cNvPr id="6" name="云形标注 5"/>
          <p:cNvSpPr/>
          <p:nvPr/>
        </p:nvSpPr>
        <p:spPr>
          <a:xfrm>
            <a:off x="5796136" y="3573016"/>
            <a:ext cx="2880320" cy="1656184"/>
          </a:xfrm>
          <a:prstGeom prst="cloudCallout">
            <a:avLst>
              <a:gd name="adj1" fmla="val -181581"/>
              <a:gd name="adj2" fmla="val 33580"/>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微软雅黑" panose="020B0503020204020204" pitchFamily="34" charset="-122"/>
                <a:ea typeface="微软雅黑" panose="020B0503020204020204" pitchFamily="34" charset="-122"/>
              </a:rPr>
              <a:t>如果不希望手动输入：</a:t>
            </a:r>
            <a:r>
              <a:rPr lang="en-US" altLang="zh-CN" b="1" dirty="0">
                <a:solidFill>
                  <a:schemeClr val="tx1"/>
                </a:solidFill>
                <a:latin typeface="微软雅黑" panose="020B0503020204020204" pitchFamily="34" charset="-122"/>
                <a:ea typeface="微软雅黑" panose="020B0503020204020204" pitchFamily="34" charset="-122"/>
              </a:rPr>
              <a:t>”y”</a:t>
            </a:r>
            <a:r>
              <a:rPr lang="zh-CN" altLang="en-US" b="1" dirty="0">
                <a:solidFill>
                  <a:schemeClr val="tx1"/>
                </a:solidFill>
                <a:latin typeface="微软雅黑" panose="020B0503020204020204" pitchFamily="34" charset="-122"/>
                <a:ea typeface="微软雅黑" panose="020B0503020204020204" pitchFamily="34" charset="-122"/>
              </a:rPr>
              <a:t>，该怎么办？</a:t>
            </a:r>
          </a:p>
        </p:txBody>
      </p:sp>
      <p:sp>
        <p:nvSpPr>
          <p:cNvPr id="8" name="文本框 7"/>
          <p:cNvSpPr txBox="1"/>
          <p:nvPr/>
        </p:nvSpPr>
        <p:spPr>
          <a:xfrm>
            <a:off x="5364088" y="1615108"/>
            <a:ext cx="1440160" cy="400110"/>
          </a:xfrm>
          <a:prstGeom prst="rect">
            <a:avLst/>
          </a:prstGeom>
          <a:noFill/>
        </p:spPr>
        <p:txBody>
          <a:bodyPr wrap="square" rtlCol="0">
            <a:spAutoFit/>
          </a:bodyPr>
          <a:lstStyle/>
          <a:p>
            <a:r>
              <a:rPr lang="en-US" altLang="zh-CN" sz="2000" dirty="0"/>
              <a:t>-y</a:t>
            </a:r>
            <a:endParaRPr lang="zh-CN" altLang="en-US" sz="2000" dirty="0"/>
          </a:p>
        </p:txBody>
      </p:sp>
    </p:spTree>
    <p:extLst>
      <p:ext uri="{BB962C8B-B14F-4D97-AF65-F5344CB8AC3E}">
        <p14:creationId xmlns:p14="http://schemas.microsoft.com/office/powerpoint/2010/main" val="288974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 presetClass="entr" presetSubtype="0" fill="hold" grpId="0" nodeType="afterEffect">
                                  <p:stCondLst>
                                    <p:cond delay="200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467545" y="973736"/>
            <a:ext cx="8064896" cy="6038576"/>
          </a:xfrm>
        </p:spPr>
        <p:txBody>
          <a:bodyPr/>
          <a:lstStyle/>
          <a:p>
            <a:pPr>
              <a:lnSpc>
                <a:spcPct val="100000"/>
              </a:lnSpc>
              <a:buFont typeface="Wingdings" panose="05000000000000000000" pitchFamily="2" charset="2"/>
              <a:buChar char="l"/>
            </a:pPr>
            <a:r>
              <a:rPr lang="en-US" altLang="zh-CN" dirty="0"/>
              <a:t> </a:t>
            </a:r>
            <a:r>
              <a:rPr lang="zh-CN" altLang="en-US" dirty="0"/>
              <a:t>删除</a:t>
            </a:r>
            <a:r>
              <a:rPr lang="en-US" altLang="zh-CN" dirty="0"/>
              <a:t>cl-</a:t>
            </a:r>
            <a:r>
              <a:rPr lang="en-US" altLang="zh-CN" dirty="0" err="1"/>
              <a:t>asdf</a:t>
            </a:r>
            <a:endParaRPr lang="en-US" altLang="zh-CN" dirty="0"/>
          </a:p>
          <a:p>
            <a:pPr marL="0" indent="0">
              <a:lnSpc>
                <a:spcPct val="100000"/>
              </a:lnSpc>
              <a:buNone/>
            </a:pPr>
            <a:r>
              <a:rPr lang="en-US" altLang="zh-CN" sz="1200" dirty="0"/>
              <a:t>[</a:t>
            </a:r>
            <a:r>
              <a:rPr lang="en-US" altLang="zh-CN" sz="1200" dirty="0" err="1"/>
              <a:t>root@tedu</a:t>
            </a:r>
            <a:r>
              <a:rPr lang="en-US" altLang="zh-CN" sz="1200" dirty="0"/>
              <a:t> ~]# yum remove cl-</a:t>
            </a:r>
            <a:r>
              <a:rPr lang="en-US" altLang="zh-CN" sz="1200" dirty="0" err="1"/>
              <a:t>asdf</a:t>
            </a:r>
            <a:endParaRPr lang="en-US" altLang="zh-CN" sz="1200" dirty="0"/>
          </a:p>
          <a:p>
            <a:pPr marL="0" indent="0">
              <a:buNone/>
            </a:pPr>
            <a:r>
              <a:rPr lang="en-US" altLang="zh-CN" sz="1200" dirty="0"/>
              <a:t>Dependencies Resolved</a:t>
            </a:r>
          </a:p>
          <a:p>
            <a:pPr marL="0" indent="0">
              <a:buNone/>
            </a:pPr>
            <a:r>
              <a:rPr lang="en-US" altLang="zh-CN" sz="1200" dirty="0"/>
              <a:t>==============================================================</a:t>
            </a:r>
          </a:p>
          <a:p>
            <a:pPr marL="0" indent="0">
              <a:buNone/>
            </a:pPr>
            <a:r>
              <a:rPr lang="en-US" altLang="zh-CN" sz="1200" dirty="0"/>
              <a:t> Package                      Arch         Version                 Repository   Size</a:t>
            </a:r>
          </a:p>
          <a:p>
            <a:pPr marL="0" indent="0">
              <a:buNone/>
            </a:pPr>
            <a:r>
              <a:rPr lang="en-US" altLang="zh-CN" sz="1200" dirty="0"/>
              <a:t>==============================================================</a:t>
            </a:r>
          </a:p>
          <a:p>
            <a:pPr marL="0" indent="0">
              <a:buNone/>
            </a:pPr>
            <a:r>
              <a:rPr lang="en-US" altLang="zh-CN" sz="1200" dirty="0"/>
              <a:t>Removing:</a:t>
            </a:r>
          </a:p>
          <a:p>
            <a:pPr marL="0" indent="0">
              <a:buNone/>
            </a:pPr>
            <a:r>
              <a:rPr lang="en-US" altLang="zh-CN" sz="1200" dirty="0"/>
              <a:t> cl-</a:t>
            </a:r>
            <a:r>
              <a:rPr lang="en-US" altLang="zh-CN" sz="1200" dirty="0" err="1"/>
              <a:t>asdf</a:t>
            </a:r>
            <a:r>
              <a:rPr lang="en-US" altLang="zh-CN" sz="1200" dirty="0"/>
              <a:t>                      </a:t>
            </a:r>
            <a:r>
              <a:rPr lang="en-US" altLang="zh-CN" sz="1200" dirty="0" err="1"/>
              <a:t>noarch</a:t>
            </a:r>
            <a:r>
              <a:rPr lang="en-US" altLang="zh-CN" sz="1200" dirty="0"/>
              <a:t>       20101028-1.el6          @</a:t>
            </a:r>
            <a:r>
              <a:rPr lang="en-US" altLang="zh-CN" sz="1200" dirty="0" err="1"/>
              <a:t>epel</a:t>
            </a:r>
            <a:r>
              <a:rPr lang="en-US" altLang="zh-CN" sz="1200" dirty="0"/>
              <a:t>       401 k</a:t>
            </a:r>
          </a:p>
          <a:p>
            <a:pPr marL="0" indent="0">
              <a:buNone/>
            </a:pPr>
            <a:r>
              <a:rPr lang="en-US" altLang="zh-CN" sz="1200" dirty="0"/>
              <a:t>Removing for dependencies:</a:t>
            </a:r>
          </a:p>
          <a:p>
            <a:pPr marL="0" indent="0">
              <a:buNone/>
            </a:pPr>
            <a:r>
              <a:rPr lang="en-US" altLang="zh-CN" sz="1200" dirty="0"/>
              <a:t> common-lisp-controller       </a:t>
            </a:r>
            <a:r>
              <a:rPr lang="en-US" altLang="zh-CN" sz="1200" dirty="0" err="1"/>
              <a:t>noarch</a:t>
            </a:r>
            <a:r>
              <a:rPr lang="en-US" altLang="zh-CN" sz="1200" dirty="0"/>
              <a:t>       7.4-2.el6               @</a:t>
            </a:r>
            <a:r>
              <a:rPr lang="en-US" altLang="zh-CN" sz="1200" dirty="0" err="1"/>
              <a:t>epel</a:t>
            </a:r>
            <a:r>
              <a:rPr lang="en-US" altLang="zh-CN" sz="1200" dirty="0"/>
              <a:t>        26 k</a:t>
            </a:r>
          </a:p>
          <a:p>
            <a:pPr marL="0" indent="0">
              <a:buNone/>
            </a:pPr>
            <a:r>
              <a:rPr lang="en-US" altLang="zh-CN" sz="1200" dirty="0"/>
              <a:t>Transaction Summary</a:t>
            </a:r>
          </a:p>
          <a:p>
            <a:pPr marL="0" indent="0">
              <a:buNone/>
            </a:pPr>
            <a:r>
              <a:rPr lang="en-US" altLang="zh-CN" sz="1200" dirty="0"/>
              <a:t>=============================================================</a:t>
            </a:r>
          </a:p>
          <a:p>
            <a:pPr marL="0" indent="0">
              <a:buNone/>
            </a:pPr>
            <a:r>
              <a:rPr lang="en-US" altLang="zh-CN" sz="1200" dirty="0"/>
              <a:t>Remove        2 Package(s)  Installed size: 427 k</a:t>
            </a:r>
          </a:p>
          <a:p>
            <a:pPr marL="0" indent="0">
              <a:buNone/>
            </a:pPr>
            <a:r>
              <a:rPr lang="en-US" altLang="zh-CN" sz="1200" dirty="0"/>
              <a:t>Is this ok [y/N]: y</a:t>
            </a:r>
          </a:p>
          <a:p>
            <a:pPr marL="0" indent="0">
              <a:buNone/>
            </a:pPr>
            <a:r>
              <a:rPr lang="en-US" altLang="zh-CN" sz="1200" dirty="0"/>
              <a:t>Downloading Packages:  Running </a:t>
            </a:r>
            <a:r>
              <a:rPr lang="en-US" altLang="zh-CN" sz="1200" dirty="0" err="1"/>
              <a:t>rpm_check_debug</a:t>
            </a:r>
            <a:r>
              <a:rPr lang="en-US" altLang="zh-CN" sz="1200" dirty="0"/>
              <a:t>   Running Transaction Test</a:t>
            </a:r>
          </a:p>
          <a:p>
            <a:pPr marL="0" indent="0">
              <a:buNone/>
            </a:pPr>
            <a:r>
              <a:rPr lang="en-US" altLang="zh-CN" sz="1200" dirty="0"/>
              <a:t>Transaction Test Succeeded   Running Transaction</a:t>
            </a:r>
          </a:p>
          <a:p>
            <a:pPr marL="0" indent="0">
              <a:buNone/>
            </a:pPr>
            <a:r>
              <a:rPr lang="en-US" altLang="zh-CN" sz="1200" dirty="0"/>
              <a:t>  Erasing    : common-lisp-controller-7.4-2.el6.noarch                           1/2 </a:t>
            </a:r>
          </a:p>
          <a:p>
            <a:pPr marL="0" indent="0">
              <a:buNone/>
            </a:pPr>
            <a:r>
              <a:rPr lang="en-US" altLang="zh-CN" sz="1200" dirty="0"/>
              <a:t>  Erasing    : cl-asdf-20101028-1.el6.noarch                                     2/2 </a:t>
            </a:r>
          </a:p>
          <a:p>
            <a:pPr marL="0" indent="0">
              <a:buNone/>
            </a:pPr>
            <a:r>
              <a:rPr lang="en-US" altLang="zh-CN" sz="1200" dirty="0"/>
              <a:t>      Verifying  : cl-asdf-20101028-1.el6.noarch                                     1/2 </a:t>
            </a:r>
          </a:p>
          <a:p>
            <a:pPr marL="0" indent="0">
              <a:buNone/>
            </a:pPr>
            <a:r>
              <a:rPr lang="en-US" altLang="zh-CN" sz="1200" dirty="0"/>
              <a:t>     Verifying  : common-lisp-controller-7.4-2.el6.noarch                           2/2 </a:t>
            </a:r>
          </a:p>
          <a:p>
            <a:pPr marL="0" indent="0">
              <a:buNone/>
            </a:pPr>
            <a:r>
              <a:rPr lang="en-US" altLang="zh-CN" sz="1200" dirty="0"/>
              <a:t>Removed:  cl-</a:t>
            </a:r>
            <a:r>
              <a:rPr lang="en-US" altLang="zh-CN" sz="1200" dirty="0" err="1"/>
              <a:t>asdf.noarch</a:t>
            </a:r>
            <a:r>
              <a:rPr lang="en-US" altLang="zh-CN" sz="1200" dirty="0"/>
              <a:t> 0:20101028-1.el6    Dependency </a:t>
            </a:r>
            <a:r>
              <a:rPr lang="en-US" altLang="zh-CN" sz="1200" dirty="0" err="1"/>
              <a:t>Removed:common-lisp-controller.noarch</a:t>
            </a:r>
            <a:r>
              <a:rPr lang="en-US" altLang="zh-CN" sz="1200" dirty="0"/>
              <a:t> 0:7.4-2.el6                       Complete!</a:t>
            </a:r>
            <a:endParaRPr lang="zh-CN" altLang="en-US" sz="1200" dirty="0"/>
          </a:p>
        </p:txBody>
      </p:sp>
    </p:spTree>
    <p:extLst>
      <p:ext uri="{BB962C8B-B14F-4D97-AF65-F5344CB8AC3E}">
        <p14:creationId xmlns:p14="http://schemas.microsoft.com/office/powerpoint/2010/main" val="1905013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第三节 </a:t>
            </a:r>
            <a:r>
              <a:rPr lang="en-US" altLang="zh-CN"/>
              <a:t>yum</a:t>
            </a:r>
            <a:r>
              <a:rPr lang="zh-CN" altLang="en-US"/>
              <a:t>安删更软件</a:t>
            </a:r>
          </a:p>
        </p:txBody>
      </p:sp>
      <p:sp>
        <p:nvSpPr>
          <p:cNvPr id="3" name="内容占位符 2"/>
          <p:cNvSpPr>
            <a:spLocks noGrp="1"/>
          </p:cNvSpPr>
          <p:nvPr>
            <p:ph sz="quarter" idx="10"/>
          </p:nvPr>
        </p:nvSpPr>
        <p:spPr>
          <a:xfrm>
            <a:off x="467545" y="836712"/>
            <a:ext cx="8064896" cy="6021288"/>
          </a:xfrm>
        </p:spPr>
        <p:txBody>
          <a:bodyPr/>
          <a:lstStyle/>
          <a:p>
            <a:pPr>
              <a:lnSpc>
                <a:spcPct val="100000"/>
              </a:lnSpc>
              <a:buFont typeface="Wingdings" panose="05000000000000000000" pitchFamily="2" charset="2"/>
              <a:buChar char="l"/>
            </a:pPr>
            <a:r>
              <a:rPr lang="en-US" altLang="zh-CN" dirty="0"/>
              <a:t> </a:t>
            </a:r>
            <a:r>
              <a:rPr lang="zh-CN" altLang="en-US" dirty="0"/>
              <a:t>升级</a:t>
            </a:r>
            <a:r>
              <a:rPr lang="en-US" altLang="zh-CN" dirty="0"/>
              <a:t>xz.x86_64</a:t>
            </a:r>
          </a:p>
          <a:p>
            <a:pPr marL="0" indent="0">
              <a:buNone/>
            </a:pPr>
            <a:r>
              <a:rPr lang="en-US" altLang="zh-CN" sz="1200" dirty="0"/>
              <a:t>[</a:t>
            </a:r>
            <a:r>
              <a:rPr lang="en-US" altLang="zh-CN" sz="1200" dirty="0" err="1"/>
              <a:t>root@tedu</a:t>
            </a:r>
            <a:r>
              <a:rPr lang="en-US" altLang="zh-CN" sz="1200" dirty="0"/>
              <a:t> ~]# yum  update xz.x86_64</a:t>
            </a:r>
          </a:p>
          <a:p>
            <a:pPr marL="0" indent="0">
              <a:buNone/>
            </a:pPr>
            <a:r>
              <a:rPr lang="en-US" altLang="zh-CN" sz="1200" dirty="0"/>
              <a:t>Dependencies Resolved</a:t>
            </a:r>
          </a:p>
          <a:p>
            <a:pPr marL="0" indent="0">
              <a:buNone/>
            </a:pPr>
            <a:r>
              <a:rPr lang="en-US" altLang="zh-CN" sz="1200" dirty="0"/>
              <a:t>===================================================================== Package                 Arch            Version                                   Repository     Size</a:t>
            </a:r>
          </a:p>
          <a:p>
            <a:pPr marL="0" indent="0">
              <a:buNone/>
            </a:pPr>
            <a:r>
              <a:rPr lang="en-US" altLang="zh-CN" sz="1200" dirty="0"/>
              <a:t>=====================================================================Updating:</a:t>
            </a:r>
          </a:p>
          <a:p>
            <a:pPr marL="0" indent="0">
              <a:buNone/>
            </a:pPr>
            <a:r>
              <a:rPr lang="en-US" altLang="zh-CN" sz="1200" dirty="0"/>
              <a:t> </a:t>
            </a:r>
            <a:r>
              <a:rPr lang="en-US" altLang="zh-CN" sz="1200" dirty="0" err="1"/>
              <a:t>xz</a:t>
            </a:r>
            <a:r>
              <a:rPr lang="en-US" altLang="zh-CN" sz="1200" dirty="0"/>
              <a:t>                      x86_64          4.999.9-0.5.beta.20091007git.el6          base          137 k</a:t>
            </a:r>
          </a:p>
          <a:p>
            <a:pPr marL="0" indent="0">
              <a:buNone/>
            </a:pPr>
            <a:r>
              <a:rPr lang="en-US" altLang="zh-CN" sz="1200" dirty="0"/>
              <a:t>Updating for dependencies:</a:t>
            </a:r>
          </a:p>
          <a:p>
            <a:pPr marL="0" indent="0">
              <a:buNone/>
            </a:pPr>
            <a:r>
              <a:rPr lang="en-US" altLang="zh-CN" sz="1200" dirty="0"/>
              <a:t> </a:t>
            </a:r>
            <a:r>
              <a:rPr lang="en-US" altLang="zh-CN" sz="1200" dirty="0" err="1"/>
              <a:t>xz</a:t>
            </a:r>
            <a:r>
              <a:rPr lang="en-US" altLang="zh-CN" sz="1200" dirty="0"/>
              <a:t>-libs                 x86_64          4.999.9-0.5.beta.20091007git.el6          base           89 k</a:t>
            </a:r>
          </a:p>
          <a:p>
            <a:pPr marL="0" indent="0">
              <a:buNone/>
            </a:pPr>
            <a:r>
              <a:rPr lang="en-US" altLang="zh-CN" sz="1200" dirty="0"/>
              <a:t> </a:t>
            </a:r>
            <a:r>
              <a:rPr lang="en-US" altLang="zh-CN" sz="1200" dirty="0" err="1"/>
              <a:t>xz-lzma-compat</a:t>
            </a:r>
            <a:r>
              <a:rPr lang="en-US" altLang="zh-CN" sz="1200" dirty="0"/>
              <a:t>          x86_64          4.999.9-0.5.beta.20091007git.el6          base           16 k</a:t>
            </a:r>
          </a:p>
          <a:p>
            <a:pPr marL="0" indent="0">
              <a:buNone/>
            </a:pPr>
            <a:r>
              <a:rPr lang="en-US" altLang="zh-CN" sz="1200" dirty="0"/>
              <a:t>Transaction Summary</a:t>
            </a:r>
          </a:p>
          <a:p>
            <a:pPr marL="0" indent="0">
              <a:buNone/>
            </a:pPr>
            <a:r>
              <a:rPr lang="en-US" altLang="zh-CN" sz="1200" dirty="0"/>
              <a:t>=====================================================================Upgrade       3 Package(s)  Total download size: 242 k  </a:t>
            </a:r>
            <a:r>
              <a:rPr lang="en-US" altLang="zh-CN" sz="1200" b="1" dirty="0"/>
              <a:t>Is this ok [y/N]:</a:t>
            </a:r>
            <a:r>
              <a:rPr lang="en-US" altLang="zh-CN" sz="1200" dirty="0"/>
              <a:t> y</a:t>
            </a:r>
          </a:p>
          <a:p>
            <a:pPr marL="0" indent="0">
              <a:buNone/>
            </a:pPr>
            <a:r>
              <a:rPr lang="en-US" altLang="zh-CN" sz="1200" dirty="0"/>
              <a:t>Downloading Packages:</a:t>
            </a:r>
          </a:p>
          <a:p>
            <a:pPr marL="0" indent="0">
              <a:buNone/>
            </a:pPr>
            <a:r>
              <a:rPr lang="en-US" altLang="zh-CN" sz="1200" dirty="0"/>
              <a:t>(1/3): xz-4.999.9-0.5.beta.20091007git.el6.x86_64.rpm                           | 137 kB     00:00     </a:t>
            </a:r>
          </a:p>
          <a:p>
            <a:pPr marL="0" indent="0">
              <a:buNone/>
            </a:pPr>
            <a:r>
              <a:rPr lang="en-US" altLang="zh-CN" sz="1200" dirty="0"/>
              <a:t>(2/3): xz-libs-4.999.9-0.5.beta.20091007git.el6.x86_64.rpm                      |  89 kB     00:00     </a:t>
            </a:r>
          </a:p>
          <a:p>
            <a:pPr marL="0" indent="0">
              <a:buNone/>
            </a:pPr>
            <a:r>
              <a:rPr lang="en-US" altLang="zh-CN" sz="1200" dirty="0"/>
              <a:t>(3/3): xz-lzma-compat-4.999.9-0.5.beta.20091007git.el6.x86_64.rpm               |  16 kB     00:00     </a:t>
            </a:r>
          </a:p>
          <a:p>
            <a:pPr marL="0" indent="0">
              <a:buNone/>
            </a:pPr>
            <a:r>
              <a:rPr lang="en-US" altLang="zh-CN" sz="1200" dirty="0"/>
              <a:t>-------------------------------------------------------------------------------------------------------</a:t>
            </a:r>
          </a:p>
          <a:p>
            <a:pPr marL="0" indent="0">
              <a:buNone/>
            </a:pPr>
            <a:r>
              <a:rPr lang="en-US" altLang="zh-CN" sz="1200" dirty="0"/>
              <a:t>     Total                                                                  423 kB/s | 242 kB     00:00    </a:t>
            </a:r>
          </a:p>
          <a:p>
            <a:pPr marL="0" indent="0">
              <a:buNone/>
            </a:pPr>
            <a:r>
              <a:rPr lang="en-US" altLang="zh-CN" sz="1200" dirty="0"/>
              <a:t>Updated:  xz.x86_64 0:4.999.9-0.5.beta.20091007git.el6                                                         </a:t>
            </a:r>
          </a:p>
          <a:p>
            <a:pPr marL="0" indent="0">
              <a:buNone/>
            </a:pPr>
            <a:r>
              <a:rPr lang="en-US" altLang="zh-CN" sz="1200" dirty="0"/>
              <a:t>Dependency Updated:  xz-libs.x86_64 0:4.999.9-0.5.beta.20091007git.el6                                       </a:t>
            </a:r>
          </a:p>
          <a:p>
            <a:pPr marL="0" indent="0">
              <a:buNone/>
            </a:pPr>
            <a:r>
              <a:rPr lang="en-US" altLang="zh-CN" sz="1200" dirty="0"/>
              <a:t>  xz-lzma-compat.x86_64 0:4.999.9-0.5.beta.20091007git.el6                                 </a:t>
            </a:r>
            <a:r>
              <a:rPr lang="en-US" altLang="zh-CN" sz="1200" b="1" dirty="0"/>
              <a:t>Complete!</a:t>
            </a:r>
          </a:p>
        </p:txBody>
      </p:sp>
    </p:spTree>
    <p:extLst>
      <p:ext uri="{BB962C8B-B14F-4D97-AF65-F5344CB8AC3E}">
        <p14:creationId xmlns:p14="http://schemas.microsoft.com/office/powerpoint/2010/main" val="348701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4973669"/>
          </a:xfrm>
        </p:spPr>
        <p:txBody>
          <a:bodyPr/>
          <a:lstStyle/>
          <a:p>
            <a:r>
              <a:rPr lang="zh-CN" altLang="en-US" dirty="0"/>
              <a:t>常见文件扩展名：</a:t>
            </a:r>
            <a:endParaRPr lang="en-US" altLang="zh-CN" dirty="0"/>
          </a:p>
          <a:p>
            <a:pPr>
              <a:buFont typeface="Wingdings" panose="05000000000000000000" pitchFamily="2" charset="2"/>
              <a:buChar char="Ø"/>
            </a:pPr>
            <a:r>
              <a:rPr lang="zh-CN" altLang="en-US" sz="2000" dirty="0"/>
              <a:t> </a:t>
            </a:r>
            <a:r>
              <a:rPr lang="zh-CN" altLang="en-US" sz="1800" dirty="0"/>
              <a:t>*</a:t>
            </a:r>
            <a:r>
              <a:rPr lang="en-US" altLang="zh-CN" sz="1800" dirty="0"/>
              <a:t>.</a:t>
            </a:r>
            <a:r>
              <a:rPr lang="en-US" altLang="zh-CN" sz="1800" dirty="0" err="1"/>
              <a:t>gz</a:t>
            </a:r>
            <a:r>
              <a:rPr lang="en-US" altLang="zh-CN" sz="1800" dirty="0"/>
              <a:t>  </a:t>
            </a:r>
            <a:r>
              <a:rPr lang="en-US" altLang="zh-CN" sz="1800" dirty="0" err="1"/>
              <a:t>gzip</a:t>
            </a:r>
            <a:r>
              <a:rPr lang="zh-CN" altLang="en-US" sz="1800" dirty="0"/>
              <a:t>程序压缩的文件 </a:t>
            </a:r>
          </a:p>
          <a:p>
            <a:pPr>
              <a:buFont typeface="Wingdings" panose="05000000000000000000" pitchFamily="2" charset="2"/>
              <a:buChar char="Ø"/>
            </a:pPr>
            <a:r>
              <a:rPr lang="zh-CN" altLang="en-US" sz="1800" dirty="0"/>
              <a:t>*</a:t>
            </a:r>
            <a:r>
              <a:rPr lang="en-US" altLang="zh-CN" sz="1800" dirty="0"/>
              <a:t>.bz2 bzip2 </a:t>
            </a:r>
            <a:r>
              <a:rPr lang="zh-CN" altLang="en-US" sz="1800" dirty="0"/>
              <a:t>程序压缩的文件 </a:t>
            </a:r>
            <a:endParaRPr lang="en-US" altLang="zh-CN" sz="1800" dirty="0"/>
          </a:p>
          <a:p>
            <a:pPr>
              <a:buFont typeface="Wingdings" panose="05000000000000000000" pitchFamily="2" charset="2"/>
              <a:buChar char="Ø"/>
            </a:pPr>
            <a:r>
              <a:rPr lang="en-US" altLang="zh-CN" sz="1800" dirty="0"/>
              <a:t>*.Z compress(</a:t>
            </a:r>
            <a:r>
              <a:rPr lang="zh-CN" altLang="en-US" sz="1800" dirty="0"/>
              <a:t>旧的加密算法，目前基本不用</a:t>
            </a:r>
            <a:r>
              <a:rPr lang="en-US" altLang="zh-CN" sz="1800" dirty="0"/>
              <a:t>) </a:t>
            </a:r>
            <a:r>
              <a:rPr lang="zh-CN" altLang="en-US" sz="1800" dirty="0"/>
              <a:t>程序压缩的文件</a:t>
            </a:r>
            <a:endParaRPr lang="en-US" altLang="zh-CN" sz="1800" dirty="0"/>
          </a:p>
          <a:p>
            <a:pPr>
              <a:buFont typeface="Wingdings" panose="05000000000000000000" pitchFamily="2" charset="2"/>
              <a:buChar char="Ø"/>
            </a:pPr>
            <a:r>
              <a:rPr lang="zh-CN" altLang="en-US" sz="1800" dirty="0"/>
              <a:t>*</a:t>
            </a:r>
            <a:r>
              <a:rPr lang="en-US" altLang="zh-CN" sz="1800" dirty="0"/>
              <a:t>.tar  </a:t>
            </a:r>
            <a:r>
              <a:rPr lang="en-US" altLang="zh-CN" sz="1800" dirty="0" err="1"/>
              <a:t>tar</a:t>
            </a:r>
            <a:r>
              <a:rPr lang="zh-CN" altLang="en-US" sz="1800" dirty="0"/>
              <a:t>命令打包的数据</a:t>
            </a:r>
            <a:r>
              <a:rPr lang="en-US" altLang="zh-CN" sz="1800" dirty="0"/>
              <a:t>,</a:t>
            </a:r>
            <a:r>
              <a:rPr lang="zh-CN" altLang="en-US" sz="1800" dirty="0"/>
              <a:t>并没有压缩过 </a:t>
            </a:r>
          </a:p>
          <a:p>
            <a:pPr>
              <a:buFont typeface="Wingdings" panose="05000000000000000000" pitchFamily="2" charset="2"/>
              <a:buChar char="Ø"/>
            </a:pPr>
            <a:r>
              <a:rPr lang="zh-CN" altLang="en-US" sz="1800" dirty="0"/>
              <a:t>*</a:t>
            </a:r>
            <a:r>
              <a:rPr lang="en-US" altLang="zh-CN" sz="1800" dirty="0"/>
              <a:t>.tar.gz  tar</a:t>
            </a:r>
            <a:r>
              <a:rPr lang="zh-CN" altLang="en-US" sz="1800" dirty="0"/>
              <a:t>程序打包的文件</a:t>
            </a:r>
            <a:r>
              <a:rPr lang="en-US" altLang="zh-CN" sz="1800" dirty="0"/>
              <a:t>,</a:t>
            </a:r>
            <a:r>
              <a:rPr lang="zh-CN" altLang="en-US" sz="1800" dirty="0"/>
              <a:t>并且经过 </a:t>
            </a:r>
            <a:r>
              <a:rPr lang="en-US" altLang="zh-CN" sz="1800" dirty="0" err="1"/>
              <a:t>gzip</a:t>
            </a:r>
            <a:r>
              <a:rPr lang="en-US" altLang="zh-CN" sz="1800" dirty="0"/>
              <a:t> </a:t>
            </a:r>
            <a:r>
              <a:rPr lang="zh-CN" altLang="en-US" sz="1800" dirty="0"/>
              <a:t>的压缩  </a:t>
            </a:r>
          </a:p>
          <a:p>
            <a:pPr>
              <a:buFont typeface="Wingdings" panose="05000000000000000000" pitchFamily="2" charset="2"/>
              <a:buChar char="Ø"/>
            </a:pPr>
            <a:r>
              <a:rPr lang="zh-CN" altLang="en-US" sz="1800" dirty="0"/>
              <a:t>*</a:t>
            </a:r>
            <a:r>
              <a:rPr lang="en-US" altLang="zh-CN" sz="1800" dirty="0"/>
              <a:t>.tar.bz2 tar</a:t>
            </a:r>
            <a:r>
              <a:rPr lang="zh-CN" altLang="en-US" sz="1800" dirty="0"/>
              <a:t>程序打包的文件</a:t>
            </a:r>
            <a:r>
              <a:rPr lang="en-US" altLang="zh-CN" sz="1800" dirty="0"/>
              <a:t>,</a:t>
            </a:r>
            <a:r>
              <a:rPr lang="zh-CN" altLang="en-US" sz="1800" dirty="0"/>
              <a:t>并且经过 </a:t>
            </a:r>
            <a:r>
              <a:rPr lang="en-US" altLang="zh-CN" sz="1800" dirty="0"/>
              <a:t>bzip2 </a:t>
            </a:r>
            <a:r>
              <a:rPr lang="zh-CN" altLang="en-US" sz="1800" dirty="0"/>
              <a:t>的压缩</a:t>
            </a:r>
            <a:endParaRPr lang="en-US" altLang="zh-CN" sz="1800" dirty="0"/>
          </a:p>
          <a:p>
            <a:r>
              <a:rPr lang="zh-CN" altLang="en-US" dirty="0"/>
              <a:t>常见的压缩</a:t>
            </a:r>
            <a:r>
              <a:rPr lang="en-US" altLang="zh-CN" dirty="0"/>
              <a:t>/</a:t>
            </a:r>
            <a:r>
              <a:rPr lang="zh-CN" altLang="en-US" dirty="0"/>
              <a:t>打包指令</a:t>
            </a:r>
            <a:endParaRPr lang="en-US" altLang="zh-CN" dirty="0"/>
          </a:p>
          <a:p>
            <a:pPr>
              <a:buFont typeface="Wingdings" panose="05000000000000000000" pitchFamily="2" charset="2"/>
              <a:buChar char="Ø"/>
            </a:pPr>
            <a:r>
              <a:rPr lang="en-US" altLang="zh-CN" sz="1800" dirty="0"/>
              <a:t>compress</a:t>
            </a:r>
            <a:r>
              <a:rPr lang="zh-CN" altLang="en-US" sz="1800" dirty="0"/>
              <a:t>压缩效率低下，压缩比也较差，几乎已经不再使用</a:t>
            </a:r>
            <a:endParaRPr lang="en-US" altLang="zh-CN" sz="1800" dirty="0"/>
          </a:p>
          <a:p>
            <a:pPr>
              <a:buFont typeface="Wingdings" panose="05000000000000000000" pitchFamily="2" charset="2"/>
              <a:buChar char="Ø"/>
            </a:pPr>
            <a:r>
              <a:rPr lang="en-US" altLang="zh-CN" sz="1800" dirty="0" err="1"/>
              <a:t>gzip</a:t>
            </a:r>
            <a:r>
              <a:rPr lang="en-US" altLang="zh-CN" sz="1800" dirty="0"/>
              <a:t> </a:t>
            </a:r>
            <a:r>
              <a:rPr lang="zh-CN" altLang="en-US" sz="1800" dirty="0"/>
              <a:t>与 </a:t>
            </a:r>
            <a:r>
              <a:rPr lang="en-US" altLang="zh-CN" sz="1800" dirty="0"/>
              <a:t>bzip2 </a:t>
            </a:r>
          </a:p>
          <a:p>
            <a:pPr marL="0" indent="0">
              <a:buNone/>
            </a:pPr>
            <a:r>
              <a:rPr lang="en-US" altLang="zh-CN" sz="1800" dirty="0"/>
              <a:t>     </a:t>
            </a:r>
            <a:r>
              <a:rPr lang="en-US" altLang="zh-CN" sz="1800" dirty="0" err="1"/>
              <a:t>gzip</a:t>
            </a:r>
            <a:r>
              <a:rPr lang="zh-CN" altLang="en-US" sz="1800" dirty="0"/>
              <a:t>比</a:t>
            </a:r>
            <a:r>
              <a:rPr lang="en-US" altLang="zh-CN" sz="1800" dirty="0"/>
              <a:t>bzip2</a:t>
            </a:r>
            <a:r>
              <a:rPr lang="zh-CN" altLang="en-US" sz="1800" dirty="0"/>
              <a:t>性能好，但</a:t>
            </a:r>
            <a:r>
              <a:rPr lang="en-US" altLang="zh-CN" sz="1800" dirty="0"/>
              <a:t>bzip2</a:t>
            </a:r>
            <a:r>
              <a:rPr lang="zh-CN" altLang="en-US" sz="1800" dirty="0"/>
              <a:t>可以获得更高压缩比。 </a:t>
            </a:r>
          </a:p>
          <a:p>
            <a:pPr>
              <a:buFont typeface="Wingdings" panose="05000000000000000000" pitchFamily="2" charset="2"/>
              <a:buChar char="Ø"/>
            </a:pPr>
            <a:r>
              <a:rPr lang="en-US" altLang="zh-CN" sz="1800" dirty="0"/>
              <a:t>tar</a:t>
            </a:r>
            <a:r>
              <a:rPr lang="zh-CN" altLang="en-US" sz="1800" dirty="0"/>
              <a:t>可以将很多文件打包成为一个文件 </a:t>
            </a:r>
          </a:p>
        </p:txBody>
      </p:sp>
    </p:spTree>
    <p:extLst>
      <p:ext uri="{BB962C8B-B14F-4D97-AF65-F5344CB8AC3E}">
        <p14:creationId xmlns:p14="http://schemas.microsoft.com/office/powerpoint/2010/main" val="3256476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 </a:t>
            </a:r>
            <a:r>
              <a:rPr lang="en-US" altLang="zh-CN" dirty="0"/>
              <a:t>yum</a:t>
            </a:r>
            <a:r>
              <a:rPr lang="zh-CN" altLang="en-US" dirty="0"/>
              <a:t>进阶</a:t>
            </a:r>
          </a:p>
        </p:txBody>
      </p:sp>
    </p:spTree>
    <p:extLst>
      <p:ext uri="{BB962C8B-B14F-4D97-AF65-F5344CB8AC3E}">
        <p14:creationId xmlns:p14="http://schemas.microsoft.com/office/powerpoint/2010/main" val="1476658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第四节</a:t>
            </a:r>
            <a:r>
              <a:rPr lang="en-US" altLang="zh-CN"/>
              <a:t>yum</a:t>
            </a:r>
            <a:r>
              <a:rPr lang="zh-CN" altLang="en-US"/>
              <a:t>进阶</a:t>
            </a:r>
          </a:p>
        </p:txBody>
      </p:sp>
      <p:sp>
        <p:nvSpPr>
          <p:cNvPr id="3" name="内容占位符 2"/>
          <p:cNvSpPr>
            <a:spLocks noGrp="1"/>
          </p:cNvSpPr>
          <p:nvPr>
            <p:ph sz="quarter" idx="10"/>
          </p:nvPr>
        </p:nvSpPr>
        <p:spPr>
          <a:xfrm>
            <a:off x="467545" y="1052736"/>
            <a:ext cx="8064896" cy="1052596"/>
          </a:xfrm>
        </p:spPr>
        <p:txBody>
          <a:bodyPr/>
          <a:lstStyle/>
          <a:p>
            <a:pPr>
              <a:buFont typeface="Wingdings" panose="05000000000000000000" pitchFamily="2" charset="2"/>
              <a:buChar char="l"/>
            </a:pPr>
            <a:r>
              <a:rPr lang="en-US" altLang="zh-CN" dirty="0"/>
              <a:t> yum</a:t>
            </a:r>
            <a:r>
              <a:rPr lang="zh-CN" altLang="en-US" dirty="0"/>
              <a:t>服务器与客户端架构图</a:t>
            </a:r>
            <a:endParaRPr lang="en-US" altLang="zh-CN" dirty="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879606"/>
            <a:ext cx="5760640" cy="3925658"/>
          </a:xfrm>
          <a:prstGeom prst="rect">
            <a:avLst/>
          </a:prstGeom>
        </p:spPr>
      </p:pic>
    </p:spTree>
    <p:extLst>
      <p:ext uri="{BB962C8B-B14F-4D97-AF65-F5344CB8AC3E}">
        <p14:creationId xmlns:p14="http://schemas.microsoft.com/office/powerpoint/2010/main" val="2503211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第四节 </a:t>
            </a:r>
            <a:r>
              <a:rPr lang="en-US" altLang="zh-CN"/>
              <a:t>yum</a:t>
            </a:r>
            <a:r>
              <a:rPr lang="zh-CN" altLang="en-US"/>
              <a:t>进阶</a:t>
            </a:r>
          </a:p>
        </p:txBody>
      </p:sp>
      <p:sp>
        <p:nvSpPr>
          <p:cNvPr id="3" name="内容占位符 2"/>
          <p:cNvSpPr>
            <a:spLocks noGrp="1"/>
          </p:cNvSpPr>
          <p:nvPr>
            <p:ph sz="quarter" idx="10"/>
          </p:nvPr>
        </p:nvSpPr>
        <p:spPr>
          <a:xfrm>
            <a:off x="467545" y="1052736"/>
            <a:ext cx="8064896" cy="4013406"/>
          </a:xfrm>
        </p:spPr>
        <p:txBody>
          <a:bodyPr/>
          <a:lstStyle/>
          <a:p>
            <a:pPr>
              <a:buFont typeface="Wingdings" panose="05000000000000000000" pitchFamily="2" charset="2"/>
              <a:buChar char="l"/>
            </a:pPr>
            <a:r>
              <a:rPr lang="en-US" altLang="zh-CN" dirty="0"/>
              <a:t> yum</a:t>
            </a:r>
            <a:r>
              <a:rPr lang="zh-CN" altLang="en-US" dirty="0"/>
              <a:t>客户端运行机制</a:t>
            </a:r>
            <a:endParaRPr lang="en-US" altLang="zh-CN" dirty="0"/>
          </a:p>
          <a:p>
            <a:pPr marL="0" indent="0">
              <a:buNone/>
            </a:pPr>
            <a:r>
              <a:rPr lang="en-US" altLang="zh-CN" sz="2000" dirty="0"/>
              <a:t>       </a:t>
            </a:r>
            <a:r>
              <a:rPr lang="zh-CN" altLang="en-US" sz="1800" dirty="0"/>
              <a:t>客户端每次使用</a:t>
            </a:r>
            <a:r>
              <a:rPr lang="en-US" altLang="zh-CN" sz="1800" dirty="0"/>
              <a:t>yum</a:t>
            </a:r>
            <a:r>
              <a:rPr lang="zh-CN" altLang="en-US" sz="1800" dirty="0"/>
              <a:t>调用</a:t>
            </a:r>
            <a:r>
              <a:rPr lang="en-US" altLang="zh-CN" sz="1800" dirty="0"/>
              <a:t> install</a:t>
            </a:r>
            <a:r>
              <a:rPr lang="zh-CN" altLang="en-US" sz="1800" dirty="0"/>
              <a:t>或者</a:t>
            </a:r>
            <a:r>
              <a:rPr lang="en-US" altLang="zh-CN" sz="1800" dirty="0"/>
              <a:t>search</a:t>
            </a:r>
            <a:r>
              <a:rPr lang="zh-CN" altLang="en-US" sz="1800" dirty="0"/>
              <a:t>的时候，都会去解析</a:t>
            </a:r>
            <a:r>
              <a:rPr lang="en-US" altLang="zh-CN" sz="1800" dirty="0"/>
              <a:t>/</a:t>
            </a:r>
            <a:r>
              <a:rPr lang="en-US" altLang="zh-CN" sz="1800" dirty="0" err="1"/>
              <a:t>etc</a:t>
            </a:r>
            <a:r>
              <a:rPr lang="en-US" altLang="zh-CN" sz="1800" dirty="0"/>
              <a:t>/</a:t>
            </a:r>
            <a:r>
              <a:rPr lang="en-US" altLang="zh-CN" sz="1800" dirty="0" err="1"/>
              <a:t>yum.repos.d</a:t>
            </a:r>
            <a:r>
              <a:rPr lang="en-US" altLang="zh-CN" sz="1800" dirty="0"/>
              <a:t>/</a:t>
            </a:r>
            <a:r>
              <a:rPr lang="zh-CN" altLang="en-US" sz="1800" dirty="0"/>
              <a:t>下面所有以</a:t>
            </a:r>
            <a:r>
              <a:rPr lang="en-US" altLang="zh-CN" sz="1800" dirty="0"/>
              <a:t>.repo</a:t>
            </a:r>
            <a:r>
              <a:rPr lang="zh-CN" altLang="en-US" sz="1800" dirty="0"/>
              <a:t>结尾的文件，这些配置文件指定了</a:t>
            </a:r>
            <a:r>
              <a:rPr lang="en-US" altLang="zh-CN" sz="1800" dirty="0"/>
              <a:t>yum</a:t>
            </a:r>
            <a:r>
              <a:rPr lang="zh-CN" altLang="en-US" sz="1800" dirty="0"/>
              <a:t>服务器的地址。</a:t>
            </a:r>
            <a:endParaRPr lang="en-US" altLang="zh-CN" sz="1800" dirty="0"/>
          </a:p>
          <a:p>
            <a:pPr marL="0" indent="0">
              <a:buNone/>
            </a:pPr>
            <a:r>
              <a:rPr lang="en-US" altLang="zh-CN" sz="1800" dirty="0"/>
              <a:t>      yum</a:t>
            </a:r>
            <a:r>
              <a:rPr lang="zh-CN" altLang="en-US" sz="1800" dirty="0"/>
              <a:t>需要定期去“更新”</a:t>
            </a:r>
            <a:r>
              <a:rPr lang="en-US" altLang="zh-CN" sz="1800" dirty="0"/>
              <a:t>yum</a:t>
            </a:r>
            <a:r>
              <a:rPr lang="zh-CN" altLang="en-US" sz="1800" dirty="0"/>
              <a:t>服务器上的</a:t>
            </a:r>
            <a:r>
              <a:rPr lang="en-US" altLang="zh-CN" sz="1800" dirty="0"/>
              <a:t>rpm</a:t>
            </a:r>
            <a:r>
              <a:rPr lang="zh-CN" altLang="en-US" sz="1800" dirty="0"/>
              <a:t> “清单” ，然后把“清单”下载保存到</a:t>
            </a:r>
            <a:r>
              <a:rPr lang="en-US" altLang="zh-CN" sz="1800" dirty="0"/>
              <a:t>yum</a:t>
            </a:r>
            <a:r>
              <a:rPr lang="zh-CN" altLang="en-US" sz="1800" dirty="0"/>
              <a:t>自己的</a:t>
            </a:r>
            <a:r>
              <a:rPr lang="en-US" altLang="zh-CN" sz="1800" dirty="0"/>
              <a:t>cache</a:t>
            </a:r>
            <a:r>
              <a:rPr lang="zh-CN" altLang="en-US" sz="1800" dirty="0"/>
              <a:t>里面，根据</a:t>
            </a:r>
            <a:r>
              <a:rPr lang="en-US" altLang="zh-CN" sz="1800" dirty="0"/>
              <a:t>/</a:t>
            </a:r>
            <a:r>
              <a:rPr lang="en-US" altLang="zh-CN" sz="1800" dirty="0" err="1"/>
              <a:t>etc</a:t>
            </a:r>
            <a:r>
              <a:rPr lang="en-US" altLang="zh-CN" sz="1800" dirty="0"/>
              <a:t>/</a:t>
            </a:r>
            <a:r>
              <a:rPr lang="en-US" altLang="zh-CN" sz="1800" dirty="0" err="1"/>
              <a:t>yum.conf</a:t>
            </a:r>
            <a:r>
              <a:rPr lang="zh-CN" altLang="en-US" sz="1800" dirty="0"/>
              <a:t>里配置</a:t>
            </a:r>
            <a:r>
              <a:rPr lang="en-US" altLang="zh-CN" sz="1800" dirty="0"/>
              <a:t>(</a:t>
            </a:r>
            <a:r>
              <a:rPr lang="zh-CN" altLang="en-US" sz="1800" dirty="0"/>
              <a:t>默认是在</a:t>
            </a:r>
            <a:r>
              <a:rPr lang="en-US" altLang="zh-CN" sz="1800" dirty="0"/>
              <a:t>/</a:t>
            </a:r>
            <a:r>
              <a:rPr lang="en-US" altLang="zh-CN" sz="1800" dirty="0" err="1"/>
              <a:t>var</a:t>
            </a:r>
            <a:r>
              <a:rPr lang="en-US" altLang="zh-CN" sz="1800" dirty="0"/>
              <a:t>/cache/yum/$</a:t>
            </a:r>
            <a:r>
              <a:rPr lang="en-US" altLang="zh-CN" sz="1800" dirty="0" err="1"/>
              <a:t>basearch</a:t>
            </a:r>
            <a:r>
              <a:rPr lang="en-US" altLang="zh-CN" sz="1800" dirty="0"/>
              <a:t>/$</a:t>
            </a:r>
            <a:r>
              <a:rPr lang="en-US" altLang="zh-CN" sz="1800" dirty="0" err="1"/>
              <a:t>releasever</a:t>
            </a:r>
            <a:r>
              <a:rPr lang="zh-CN" altLang="en-US" sz="1800" dirty="0"/>
              <a:t>下、即</a:t>
            </a:r>
            <a:r>
              <a:rPr lang="en-US" altLang="zh-CN" sz="1800" dirty="0"/>
              <a:t>/</a:t>
            </a:r>
            <a:r>
              <a:rPr lang="en-US" altLang="zh-CN" sz="1800" dirty="0" err="1"/>
              <a:t>var</a:t>
            </a:r>
            <a:r>
              <a:rPr lang="en-US" altLang="zh-CN" sz="1800" dirty="0"/>
              <a:t>/cache/yum/x86_64/6</a:t>
            </a:r>
            <a:r>
              <a:rPr lang="zh-CN" altLang="en-US" sz="1800" dirty="0"/>
              <a:t>），每次调用</a:t>
            </a:r>
            <a:r>
              <a:rPr lang="en-US" altLang="zh-CN" sz="1800" dirty="0"/>
              <a:t>yum</a:t>
            </a:r>
            <a:r>
              <a:rPr lang="zh-CN" altLang="en-US" sz="1800" dirty="0"/>
              <a:t>安装包的时候都会去这个</a:t>
            </a:r>
            <a:r>
              <a:rPr lang="en-US" altLang="zh-CN" sz="1800" dirty="0"/>
              <a:t>cache</a:t>
            </a:r>
            <a:r>
              <a:rPr lang="zh-CN" altLang="en-US" sz="1800" dirty="0"/>
              <a:t>目录下去找“清单”，根据“清单”里的</a:t>
            </a:r>
            <a:r>
              <a:rPr lang="en-US" altLang="zh-CN" sz="1800" dirty="0"/>
              <a:t>rpm</a:t>
            </a:r>
            <a:r>
              <a:rPr lang="zh-CN" altLang="en-US" sz="1800" dirty="0"/>
              <a:t>包描述从而来确定安装包的名字，版本号，所需要的依赖包等，如果</a:t>
            </a:r>
            <a:r>
              <a:rPr lang="en-US" altLang="zh-CN" sz="1800" dirty="0"/>
              <a:t>rpm</a:t>
            </a:r>
            <a:r>
              <a:rPr lang="zh-CN" altLang="en-US" sz="1800" dirty="0"/>
              <a:t>包的</a:t>
            </a:r>
            <a:r>
              <a:rPr lang="en-US" altLang="zh-CN" sz="1800" dirty="0"/>
              <a:t>cache</a:t>
            </a:r>
            <a:r>
              <a:rPr lang="zh-CN" altLang="en-US" sz="1800" dirty="0"/>
              <a:t>不存在，就去</a:t>
            </a:r>
            <a:r>
              <a:rPr lang="en-US" altLang="zh-CN" sz="1800" dirty="0"/>
              <a:t>yum</a:t>
            </a:r>
            <a:r>
              <a:rPr lang="zh-CN" altLang="en-US" sz="1800" dirty="0"/>
              <a:t>服务器下载</a:t>
            </a:r>
            <a:r>
              <a:rPr lang="en-US" altLang="zh-CN" sz="1800" dirty="0"/>
              <a:t>rpm</a:t>
            </a:r>
            <a:r>
              <a:rPr lang="zh-CN" altLang="en-US" sz="1800" dirty="0"/>
              <a:t>包安装。 </a:t>
            </a:r>
          </a:p>
        </p:txBody>
      </p:sp>
    </p:spTree>
    <p:extLst>
      <p:ext uri="{BB962C8B-B14F-4D97-AF65-F5344CB8AC3E}">
        <p14:creationId xmlns:p14="http://schemas.microsoft.com/office/powerpoint/2010/main" val="2166740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第四节 </a:t>
            </a:r>
            <a:r>
              <a:rPr lang="en-US" altLang="zh-CN"/>
              <a:t>yum</a:t>
            </a:r>
            <a:r>
              <a:rPr lang="zh-CN" altLang="en-US"/>
              <a:t>进阶</a:t>
            </a:r>
          </a:p>
        </p:txBody>
      </p:sp>
      <p:sp>
        <p:nvSpPr>
          <p:cNvPr id="3" name="内容占位符 2"/>
          <p:cNvSpPr>
            <a:spLocks noGrp="1"/>
          </p:cNvSpPr>
          <p:nvPr>
            <p:ph sz="quarter" idx="10"/>
          </p:nvPr>
        </p:nvSpPr>
        <p:spPr>
          <a:xfrm>
            <a:off x="467545" y="1052736"/>
            <a:ext cx="8064896" cy="5878532"/>
          </a:xfrm>
        </p:spPr>
        <p:txBody>
          <a:bodyPr/>
          <a:lstStyle/>
          <a:p>
            <a:pPr>
              <a:buFont typeface="Wingdings" panose="05000000000000000000" pitchFamily="2" charset="2"/>
              <a:buChar char="l"/>
            </a:pPr>
            <a:r>
              <a:rPr lang="en-US" altLang="zh-CN" dirty="0"/>
              <a:t> yum repo</a:t>
            </a:r>
            <a:r>
              <a:rPr lang="zh-CN" altLang="en-US" dirty="0"/>
              <a:t>配置文件信息</a:t>
            </a:r>
            <a:endParaRPr lang="en-US" altLang="zh-CN" dirty="0"/>
          </a:p>
          <a:p>
            <a:pPr marL="0" indent="0">
              <a:buNone/>
            </a:pPr>
            <a:r>
              <a:rPr lang="en-US" altLang="zh-CN" sz="2000" dirty="0"/>
              <a:t>[</a:t>
            </a:r>
            <a:r>
              <a:rPr lang="en-US" altLang="zh-CN" sz="2000" dirty="0" err="1"/>
              <a:t>root@localhost</a:t>
            </a:r>
            <a:r>
              <a:rPr lang="en-US" altLang="zh-CN" sz="2000" dirty="0"/>
              <a:t> soft]# cd /</a:t>
            </a:r>
            <a:r>
              <a:rPr lang="en-US" altLang="zh-CN" sz="2000" dirty="0" err="1"/>
              <a:t>etc</a:t>
            </a:r>
            <a:r>
              <a:rPr lang="en-US" altLang="zh-CN" sz="2000" dirty="0"/>
              <a:t>/</a:t>
            </a:r>
            <a:r>
              <a:rPr lang="en-US" altLang="zh-CN" sz="2000" dirty="0" err="1"/>
              <a:t>yum.repos.d</a:t>
            </a:r>
            <a:endParaRPr lang="en-US" altLang="zh-CN" sz="2000" dirty="0"/>
          </a:p>
          <a:p>
            <a:pPr marL="0" indent="0">
              <a:buNone/>
            </a:pPr>
            <a:r>
              <a:rPr lang="en-US" altLang="zh-CN" sz="2000" dirty="0"/>
              <a:t>[</a:t>
            </a:r>
            <a:r>
              <a:rPr lang="en-US" altLang="zh-CN" sz="2000" dirty="0" err="1"/>
              <a:t>root@tedu</a:t>
            </a:r>
            <a:r>
              <a:rPr lang="en-US" altLang="zh-CN" sz="2000" dirty="0"/>
              <a:t> </a:t>
            </a:r>
            <a:r>
              <a:rPr lang="en-US" altLang="zh-CN" sz="2000" dirty="0" err="1"/>
              <a:t>yum.repos.d</a:t>
            </a:r>
            <a:r>
              <a:rPr lang="en-US" altLang="zh-CN" sz="2000" dirty="0"/>
              <a:t>]# cat CentOS-</a:t>
            </a:r>
            <a:r>
              <a:rPr lang="en-US" altLang="zh-CN" sz="2000" dirty="0" err="1"/>
              <a:t>Base.repo</a:t>
            </a:r>
            <a:endParaRPr lang="en-US" altLang="zh-CN" sz="2000" dirty="0"/>
          </a:p>
          <a:p>
            <a:pPr marL="0" indent="0">
              <a:buNone/>
            </a:pPr>
            <a:r>
              <a:rPr lang="en-US" altLang="zh-CN" sz="1400" dirty="0"/>
              <a:t>[base]</a:t>
            </a:r>
          </a:p>
          <a:p>
            <a:pPr marL="0" indent="0">
              <a:buNone/>
            </a:pPr>
            <a:r>
              <a:rPr lang="en-US" altLang="zh-CN" sz="1400" dirty="0"/>
              <a:t>name=CentOS-$</a:t>
            </a:r>
            <a:r>
              <a:rPr lang="en-US" altLang="zh-CN" sz="1400" dirty="0" err="1"/>
              <a:t>releasever</a:t>
            </a:r>
            <a:r>
              <a:rPr lang="en-US" altLang="zh-CN" sz="1400" dirty="0"/>
              <a:t> - Base</a:t>
            </a:r>
          </a:p>
          <a:p>
            <a:pPr marL="0" indent="0">
              <a:buNone/>
            </a:pPr>
            <a:r>
              <a:rPr lang="en-US" altLang="zh-CN" sz="1400" dirty="0" err="1"/>
              <a:t>mirrorlist</a:t>
            </a:r>
            <a:r>
              <a:rPr lang="en-US" altLang="zh-CN" sz="1400" dirty="0"/>
              <a:t>=http://mirrorlist.centos.org/?release=$releasever&amp;arch=$basearch&amp;repo=os</a:t>
            </a:r>
          </a:p>
          <a:p>
            <a:pPr marL="0" indent="0">
              <a:buNone/>
            </a:pPr>
            <a:r>
              <a:rPr lang="en-US" altLang="zh-CN" sz="1400" dirty="0"/>
              <a:t>#</a:t>
            </a:r>
            <a:r>
              <a:rPr lang="en-US" altLang="zh-CN" sz="1400" dirty="0" err="1"/>
              <a:t>baseurl</a:t>
            </a:r>
            <a:r>
              <a:rPr lang="en-US" altLang="zh-CN" sz="1400" dirty="0"/>
              <a:t>=http://mirror.centos.org/centos/$releasever/os/$basearch/</a:t>
            </a:r>
          </a:p>
          <a:p>
            <a:pPr marL="0" indent="0">
              <a:buNone/>
            </a:pPr>
            <a:r>
              <a:rPr lang="en-US" altLang="zh-CN" sz="1400" dirty="0" err="1"/>
              <a:t>gpgcheck</a:t>
            </a:r>
            <a:r>
              <a:rPr lang="en-US" altLang="zh-CN" sz="1400" dirty="0"/>
              <a:t>=1</a:t>
            </a:r>
          </a:p>
          <a:p>
            <a:pPr marL="0" indent="0">
              <a:buNone/>
            </a:pPr>
            <a:r>
              <a:rPr lang="en-US" altLang="zh-CN" sz="1400" dirty="0" err="1"/>
              <a:t>gpgkey</a:t>
            </a:r>
            <a:r>
              <a:rPr lang="en-US" altLang="zh-CN" sz="1400" dirty="0"/>
              <a:t>=file:///etc/pki/rpm-gpg/RPM-GPG-KEY-CentOS-6 </a:t>
            </a:r>
          </a:p>
          <a:p>
            <a:r>
              <a:rPr lang="en-US" altLang="zh-CN" sz="1400" dirty="0"/>
              <a:t>[base]  :</a:t>
            </a:r>
            <a:r>
              <a:rPr lang="zh-CN" altLang="en-US" sz="1400" dirty="0"/>
              <a:t>代表容器的名字，中括号是必须带的，里面名字可以自定义，但不能有两个相同的名字，否则</a:t>
            </a:r>
            <a:r>
              <a:rPr lang="en-US" altLang="zh-CN" sz="1400" dirty="0"/>
              <a:t>yum</a:t>
            </a:r>
            <a:r>
              <a:rPr lang="zh-CN" altLang="en-US" sz="1400" dirty="0"/>
              <a:t>找不到相关的软件列表 </a:t>
            </a:r>
          </a:p>
          <a:p>
            <a:r>
              <a:rPr lang="en-US" altLang="zh-CN" sz="1400" dirty="0"/>
              <a:t>name:</a:t>
            </a:r>
            <a:r>
              <a:rPr lang="zh-CN" altLang="en-US" sz="1400" dirty="0"/>
              <a:t>只是描述容器</a:t>
            </a:r>
          </a:p>
          <a:p>
            <a:r>
              <a:rPr lang="en-US" altLang="zh-CN" sz="1400" dirty="0" err="1"/>
              <a:t>mirrorlist</a:t>
            </a:r>
            <a:r>
              <a:rPr lang="en-US" altLang="zh-CN" sz="1400" dirty="0"/>
              <a:t>:</a:t>
            </a:r>
            <a:r>
              <a:rPr lang="zh-CN" altLang="en-US" sz="1400" dirty="0"/>
              <a:t> “</a:t>
            </a:r>
            <a:r>
              <a:rPr lang="en-US" altLang="zh-CN" sz="1400" dirty="0"/>
              <a:t>#</a:t>
            </a:r>
            <a:r>
              <a:rPr lang="zh-CN" altLang="en-US" sz="1400" dirty="0"/>
              <a:t>”注释掉 </a:t>
            </a:r>
          </a:p>
          <a:p>
            <a:r>
              <a:rPr lang="en-US" altLang="zh-CN" sz="1400" dirty="0"/>
              <a:t> </a:t>
            </a:r>
            <a:r>
              <a:rPr lang="en-US" altLang="zh-CN" sz="1400" dirty="0" err="1"/>
              <a:t>baseurl</a:t>
            </a:r>
            <a:r>
              <a:rPr lang="en-US" altLang="zh-CN" sz="1400" dirty="0"/>
              <a:t>:</a:t>
            </a:r>
            <a:r>
              <a:rPr lang="zh-CN" altLang="en-US" sz="1400" dirty="0"/>
              <a:t>容器的固定地址 </a:t>
            </a:r>
          </a:p>
          <a:p>
            <a:r>
              <a:rPr lang="en-US" altLang="zh-CN" sz="1400" dirty="0"/>
              <a:t> </a:t>
            </a:r>
            <a:r>
              <a:rPr lang="en-US" altLang="zh-CN" sz="1400" dirty="0" err="1"/>
              <a:t>gpgcheck:gpg</a:t>
            </a:r>
            <a:r>
              <a:rPr lang="zh-CN" altLang="en-US" sz="1400" dirty="0"/>
              <a:t>验证是否开启， </a:t>
            </a:r>
            <a:r>
              <a:rPr lang="en-US" altLang="zh-CN" sz="1400" dirty="0"/>
              <a:t>1</a:t>
            </a:r>
            <a:r>
              <a:rPr lang="zh-CN" altLang="en-US" sz="1400" dirty="0"/>
              <a:t>是开启，</a:t>
            </a:r>
            <a:r>
              <a:rPr lang="en-US" altLang="zh-CN" sz="1400" dirty="0"/>
              <a:t>0</a:t>
            </a:r>
            <a:r>
              <a:rPr lang="zh-CN" altLang="en-US" sz="1400" dirty="0"/>
              <a:t>是不开启；“开启”会让</a:t>
            </a:r>
            <a:r>
              <a:rPr lang="en-US" altLang="zh-CN" sz="1400" dirty="0"/>
              <a:t>yum</a:t>
            </a:r>
            <a:r>
              <a:rPr lang="zh-CN" altLang="en-US" sz="1400" dirty="0"/>
              <a:t>检查每个下载的</a:t>
            </a:r>
            <a:r>
              <a:rPr lang="en-US" altLang="zh-CN" sz="1400" dirty="0"/>
              <a:t>RPM</a:t>
            </a:r>
            <a:r>
              <a:rPr lang="zh-CN" altLang="en-US" sz="1400" dirty="0"/>
              <a:t>的</a:t>
            </a:r>
            <a:r>
              <a:rPr lang="en-US" altLang="zh-CN" sz="1400" dirty="0" err="1"/>
              <a:t>GnuPG</a:t>
            </a:r>
            <a:r>
              <a:rPr lang="zh-CN" altLang="en-US" sz="1400" dirty="0"/>
              <a:t>签名。这么做是因为你需要适当的</a:t>
            </a:r>
            <a:r>
              <a:rPr lang="en-US" altLang="zh-CN" sz="1400" dirty="0" err="1"/>
              <a:t>GnuPG</a:t>
            </a:r>
            <a:r>
              <a:rPr lang="en-US" altLang="zh-CN" sz="1400" dirty="0"/>
              <a:t> key</a:t>
            </a:r>
            <a:r>
              <a:rPr lang="zh-CN" altLang="en-US" sz="1400" dirty="0"/>
              <a:t>注册到您的</a:t>
            </a:r>
            <a:r>
              <a:rPr lang="en-US" altLang="zh-CN" sz="1400" dirty="0"/>
              <a:t>RPM</a:t>
            </a:r>
            <a:r>
              <a:rPr lang="zh-CN" altLang="en-US" sz="1400" dirty="0"/>
              <a:t>数据库。可以防止被欺骗，如：非法入侵发行版网站，木马导入软件包，使不知情用户下载 </a:t>
            </a:r>
            <a:endParaRPr lang="en-US" altLang="zh-CN" sz="1400" dirty="0"/>
          </a:p>
          <a:p>
            <a:r>
              <a:rPr lang="en-US" altLang="zh-CN" sz="1400" dirty="0" err="1"/>
              <a:t>gpgkey</a:t>
            </a:r>
            <a:r>
              <a:rPr lang="en-US" altLang="zh-CN" sz="1400" dirty="0"/>
              <a:t>:</a:t>
            </a:r>
            <a:r>
              <a:rPr lang="zh-CN" altLang="en-US" sz="1400" dirty="0"/>
              <a:t>数字证书公钥文件所在位置 </a:t>
            </a:r>
          </a:p>
        </p:txBody>
      </p:sp>
    </p:spTree>
    <p:extLst>
      <p:ext uri="{BB962C8B-B14F-4D97-AF65-F5344CB8AC3E}">
        <p14:creationId xmlns:p14="http://schemas.microsoft.com/office/powerpoint/2010/main" val="2825443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第四节 </a:t>
            </a:r>
            <a:r>
              <a:rPr lang="en-US" altLang="zh-CN"/>
              <a:t>yum</a:t>
            </a:r>
            <a:r>
              <a:rPr lang="zh-CN" altLang="en-US"/>
              <a:t>进阶</a:t>
            </a:r>
          </a:p>
        </p:txBody>
      </p:sp>
      <p:sp>
        <p:nvSpPr>
          <p:cNvPr id="3" name="内容占位符 2"/>
          <p:cNvSpPr>
            <a:spLocks noGrp="1"/>
          </p:cNvSpPr>
          <p:nvPr>
            <p:ph sz="quarter" idx="10"/>
          </p:nvPr>
        </p:nvSpPr>
        <p:spPr>
          <a:xfrm>
            <a:off x="467545" y="1052736"/>
            <a:ext cx="8064896" cy="4825937"/>
          </a:xfrm>
        </p:spPr>
        <p:txBody>
          <a:bodyPr/>
          <a:lstStyle/>
          <a:p>
            <a:pPr>
              <a:buFont typeface="Wingdings" panose="05000000000000000000" pitchFamily="2" charset="2"/>
              <a:buChar char="l"/>
            </a:pPr>
            <a:r>
              <a:rPr lang="en-US" altLang="zh-CN" dirty="0"/>
              <a:t> </a:t>
            </a:r>
            <a:r>
              <a:rPr lang="zh-CN" altLang="en-US" dirty="0"/>
              <a:t>如何让</a:t>
            </a:r>
            <a:r>
              <a:rPr lang="en-US" altLang="zh-CN" dirty="0"/>
              <a:t>yum</a:t>
            </a:r>
            <a:r>
              <a:rPr lang="zh-CN" altLang="en-US" dirty="0"/>
              <a:t>支持</a:t>
            </a:r>
            <a:r>
              <a:rPr lang="en-US" altLang="zh-CN" dirty="0" err="1"/>
              <a:t>hadoop</a:t>
            </a:r>
            <a:r>
              <a:rPr lang="zh-CN" altLang="en-US" dirty="0"/>
              <a:t>分布式软件安装？</a:t>
            </a:r>
            <a:r>
              <a:rPr lang="en-US" altLang="zh-CN" sz="1100" dirty="0"/>
              <a:t>(</a:t>
            </a:r>
            <a:r>
              <a:rPr lang="zh-CN" altLang="en-US" sz="1100" dirty="0"/>
              <a:t>仅作了解，建议手动配置，第一是学习，第二是将来的面试会有人问集群的搭建步骤和集群的配置文件。</a:t>
            </a:r>
            <a:r>
              <a:rPr lang="en-US" altLang="zh-CN" sz="1100" dirty="0"/>
              <a:t>)</a:t>
            </a:r>
            <a:endParaRPr lang="en-US" altLang="zh-CN" dirty="0"/>
          </a:p>
          <a:p>
            <a:pPr marL="0" indent="0">
              <a:buNone/>
            </a:pPr>
            <a:r>
              <a:rPr lang="en-US" altLang="zh-CN" sz="1600" dirty="0"/>
              <a:t>1</a:t>
            </a:r>
            <a:r>
              <a:rPr lang="zh-CN" altLang="en-US" sz="1600" dirty="0"/>
              <a:t>、查看当前系统中</a:t>
            </a:r>
            <a:r>
              <a:rPr lang="en-US" altLang="zh-CN" sz="1600" dirty="0"/>
              <a:t>yum</a:t>
            </a:r>
            <a:r>
              <a:rPr lang="zh-CN" altLang="en-US" sz="1600" dirty="0"/>
              <a:t>支持的所有软件包中是否存在</a:t>
            </a:r>
            <a:r>
              <a:rPr lang="en-US" altLang="zh-CN" sz="1600" dirty="0" err="1"/>
              <a:t>hadoop</a:t>
            </a:r>
            <a:endParaRPr lang="en-US" altLang="zh-CN" sz="1600" dirty="0"/>
          </a:p>
          <a:p>
            <a:pPr marL="0"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a:t>
            </a:r>
            <a:r>
              <a:rPr lang="en-US" altLang="zh-CN" sz="1600" dirty="0" err="1"/>
              <a:t>list|grep</a:t>
            </a:r>
            <a:r>
              <a:rPr lang="en-US" altLang="zh-CN" sz="1600" dirty="0"/>
              <a:t> </a:t>
            </a:r>
            <a:r>
              <a:rPr lang="en-US" altLang="zh-CN" sz="1600" dirty="0" err="1"/>
              <a:t>hadoop</a:t>
            </a:r>
            <a:r>
              <a:rPr lang="en-US" altLang="zh-CN" sz="1600" dirty="0"/>
              <a:t>  #</a:t>
            </a:r>
            <a:r>
              <a:rPr lang="zh-CN" altLang="en-US" sz="1600" dirty="0"/>
              <a:t>发现没有</a:t>
            </a:r>
            <a:endParaRPr lang="en-US" altLang="zh-CN" sz="1600" dirty="0"/>
          </a:p>
          <a:p>
            <a:pPr marL="0" indent="0">
              <a:buNone/>
            </a:pPr>
            <a:r>
              <a:rPr lang="en-US" altLang="zh-CN" sz="1600" dirty="0"/>
              <a:t>2</a:t>
            </a:r>
            <a:r>
              <a:rPr lang="zh-CN" altLang="en-US" sz="1600" dirty="0"/>
              <a:t>、如果想要当前系统的</a:t>
            </a:r>
            <a:r>
              <a:rPr lang="en-US" altLang="zh-CN" sz="1600" dirty="0"/>
              <a:t>yum</a:t>
            </a:r>
            <a:r>
              <a:rPr lang="zh-CN" altLang="en-US" sz="1600" dirty="0"/>
              <a:t>支持</a:t>
            </a:r>
            <a:r>
              <a:rPr lang="en-US" altLang="zh-CN" sz="1600" dirty="0" err="1"/>
              <a:t>hadoop</a:t>
            </a:r>
            <a:r>
              <a:rPr lang="zh-CN" altLang="en-US" sz="1600" dirty="0"/>
              <a:t>软件包，需要本地</a:t>
            </a:r>
            <a:r>
              <a:rPr lang="en-US" altLang="zh-CN" sz="1600" dirty="0"/>
              <a:t>/</a:t>
            </a:r>
            <a:r>
              <a:rPr lang="en-US" altLang="zh-CN" sz="1600" dirty="0" err="1"/>
              <a:t>etc</a:t>
            </a:r>
            <a:r>
              <a:rPr lang="en-US" altLang="zh-CN" sz="1600" dirty="0"/>
              <a:t>/</a:t>
            </a:r>
            <a:r>
              <a:rPr lang="en-US" altLang="zh-CN" sz="1600" dirty="0" err="1"/>
              <a:t>yum.repos.d</a:t>
            </a:r>
            <a:r>
              <a:rPr lang="zh-CN" altLang="en-US" sz="1600" dirty="0"/>
              <a:t>下创建</a:t>
            </a:r>
            <a:r>
              <a:rPr lang="en-US" altLang="zh-CN" sz="1600" dirty="0"/>
              <a:t>cloudera-cdh5.repo</a:t>
            </a:r>
            <a:r>
              <a:rPr lang="zh-CN" altLang="en-US" sz="1600" dirty="0"/>
              <a:t>文件，保存</a:t>
            </a:r>
            <a:r>
              <a:rPr lang="en-US" altLang="zh-CN" sz="1600" dirty="0" err="1"/>
              <a:t>hadoop</a:t>
            </a:r>
            <a:r>
              <a:rPr lang="zh-CN" altLang="en-US" sz="1600" dirty="0"/>
              <a:t>对应的</a:t>
            </a:r>
            <a:r>
              <a:rPr lang="en-US" altLang="zh-CN" sz="1600" dirty="0"/>
              <a:t>repo</a:t>
            </a:r>
            <a:r>
              <a:rPr lang="zh-CN" altLang="en-US" sz="1600" dirty="0"/>
              <a:t>配置，而具体的配置信息可使用：</a:t>
            </a:r>
            <a:endParaRPr lang="en-US" altLang="zh-CN" sz="1600" dirty="0"/>
          </a:p>
          <a:p>
            <a:pPr marL="0" indent="0">
              <a:buNone/>
            </a:pPr>
            <a:r>
              <a:rPr lang="en-US" altLang="zh-CN" sz="1600" dirty="0">
                <a:hlinkClick r:id="rId2"/>
              </a:rPr>
              <a:t>http://archive.cloudera.com/cdh5/redhat/6/x86_64/cdh/cloudera-cdh5.repo</a:t>
            </a:r>
            <a:endParaRPr lang="en-US" altLang="zh-CN" sz="1600" dirty="0"/>
          </a:p>
          <a:p>
            <a:pPr marL="0" indent="0">
              <a:buNone/>
            </a:pPr>
            <a:r>
              <a:rPr lang="en-US" altLang="zh-CN" sz="1600" dirty="0"/>
              <a:t>3</a:t>
            </a:r>
            <a:r>
              <a:rPr lang="zh-CN" altLang="en-US" sz="1600" dirty="0"/>
              <a:t>、再次查看</a:t>
            </a:r>
            <a:endParaRPr lang="en-US" altLang="zh-CN" sz="1600" dirty="0"/>
          </a:p>
          <a:p>
            <a:pPr marL="0" indent="0">
              <a:buNone/>
            </a:pPr>
            <a:r>
              <a:rPr lang="en-US" altLang="zh-CN" sz="1600" dirty="0"/>
              <a:t>[</a:t>
            </a:r>
            <a:r>
              <a:rPr lang="en-US" altLang="zh-CN" sz="1600" dirty="0" err="1"/>
              <a:t>root@tedu</a:t>
            </a:r>
            <a:r>
              <a:rPr lang="en-US" altLang="zh-CN" sz="1600" dirty="0"/>
              <a:t> </a:t>
            </a:r>
            <a:r>
              <a:rPr lang="en-US" altLang="zh-CN" sz="1600" dirty="0" err="1"/>
              <a:t>yum.repos.d</a:t>
            </a:r>
            <a:r>
              <a:rPr lang="en-US" altLang="zh-CN" sz="1600" dirty="0"/>
              <a:t>]# yum </a:t>
            </a:r>
            <a:r>
              <a:rPr lang="en-US" altLang="zh-CN" sz="1600" dirty="0" err="1"/>
              <a:t>list|grep</a:t>
            </a:r>
            <a:r>
              <a:rPr lang="en-US" altLang="zh-CN" sz="1600" dirty="0"/>
              <a:t> </a:t>
            </a:r>
            <a:r>
              <a:rPr lang="en-US" altLang="zh-CN" sz="1600" dirty="0" err="1"/>
              <a:t>hadoop</a:t>
            </a:r>
            <a:r>
              <a:rPr lang="en-US" altLang="zh-CN" sz="1600" dirty="0"/>
              <a:t> #</a:t>
            </a:r>
            <a:r>
              <a:rPr lang="zh-CN" altLang="en-US" sz="1600" dirty="0"/>
              <a:t>发现显示很多</a:t>
            </a:r>
            <a:r>
              <a:rPr lang="en-US" altLang="zh-CN" sz="1600" dirty="0" err="1"/>
              <a:t>hadoop</a:t>
            </a:r>
            <a:r>
              <a:rPr lang="zh-CN" altLang="en-US" sz="1600" dirty="0"/>
              <a:t>相关的包</a:t>
            </a:r>
            <a:endParaRPr lang="en-US" altLang="zh-CN" sz="1600" dirty="0"/>
          </a:p>
          <a:p>
            <a:pPr marL="0" indent="0">
              <a:buNone/>
            </a:pPr>
            <a:r>
              <a:rPr lang="zh-CN" altLang="en-US" sz="1600" dirty="0"/>
              <a:t>注：</a:t>
            </a:r>
            <a:r>
              <a:rPr lang="en-US" altLang="zh-CN" sz="1600" dirty="0"/>
              <a:t> </a:t>
            </a:r>
            <a:r>
              <a:rPr lang="en-US" altLang="zh-CN" sz="1600" dirty="0">
                <a:hlinkClick r:id="rId3"/>
              </a:rPr>
              <a:t>http://archive.cloudera.com/cdh5/redhat/6/x86_64/cdh/5/RPMS/</a:t>
            </a:r>
            <a:endParaRPr lang="en-US" altLang="zh-CN" sz="1600" dirty="0"/>
          </a:p>
          <a:p>
            <a:pPr marL="0" indent="0">
              <a:buNone/>
            </a:pPr>
            <a:r>
              <a:rPr lang="en-US" altLang="zh-CN" sz="1600" dirty="0" err="1"/>
              <a:t>noarch</a:t>
            </a:r>
            <a:r>
              <a:rPr lang="en-US" altLang="zh-CN" sz="1600" dirty="0"/>
              <a:t>/	# </a:t>
            </a:r>
            <a:r>
              <a:rPr lang="zh-CN" altLang="en-US" sz="1600" dirty="0"/>
              <a:t>对系统没有要求</a:t>
            </a:r>
            <a:r>
              <a:rPr lang="en-US" altLang="zh-CN" sz="1600" dirty="0"/>
              <a:t> </a:t>
            </a:r>
          </a:p>
          <a:p>
            <a:pPr marL="0" indent="0">
              <a:buNone/>
            </a:pPr>
            <a:r>
              <a:rPr lang="en-US" altLang="zh-CN" sz="1600" dirty="0"/>
              <a:t>x86_64/  #64</a:t>
            </a:r>
            <a:r>
              <a:rPr lang="zh-CN" altLang="en-US" sz="1600" dirty="0"/>
              <a:t>位操作系统</a:t>
            </a:r>
            <a:endParaRPr lang="en-US" altLang="zh-CN" sz="1600" dirty="0"/>
          </a:p>
          <a:p>
            <a:pPr marL="0" indent="0">
              <a:buNone/>
            </a:pPr>
            <a:r>
              <a:rPr lang="zh-CN" altLang="en-US" sz="1600" dirty="0"/>
              <a:t>点击进入</a:t>
            </a:r>
            <a:r>
              <a:rPr lang="en-US" altLang="zh-CN" sz="1600" dirty="0"/>
              <a:t>x86_64/</a:t>
            </a:r>
            <a:r>
              <a:rPr lang="zh-CN" altLang="en-US" sz="1600" dirty="0"/>
              <a:t>可以看到很多与</a:t>
            </a:r>
            <a:r>
              <a:rPr lang="en-US" altLang="zh-CN" sz="1600" dirty="0" err="1"/>
              <a:t>hadoop</a:t>
            </a:r>
            <a:r>
              <a:rPr lang="zh-CN" altLang="en-US" sz="1600" dirty="0"/>
              <a:t>相关的</a:t>
            </a:r>
            <a:r>
              <a:rPr lang="en-US" altLang="zh-CN" sz="1600" dirty="0"/>
              <a:t>rpm</a:t>
            </a:r>
            <a:r>
              <a:rPr lang="zh-CN" altLang="en-US" sz="1600" dirty="0"/>
              <a:t>包</a:t>
            </a:r>
            <a:endParaRPr lang="en-US" altLang="zh-CN" sz="1600" dirty="0"/>
          </a:p>
          <a:p>
            <a:pPr marL="0" indent="0">
              <a:buNone/>
            </a:pPr>
            <a:endParaRPr lang="zh-CN" altLang="en-US" sz="1600" dirty="0"/>
          </a:p>
        </p:txBody>
      </p:sp>
      <p:pic>
        <p:nvPicPr>
          <p:cNvPr id="1025" name="Picture 1" descr="[D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0" y="69849"/>
            <a:ext cx="190500" cy="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1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第四节 </a:t>
            </a:r>
            <a:r>
              <a:rPr lang="en-US" altLang="zh-CN"/>
              <a:t>yum</a:t>
            </a:r>
            <a:r>
              <a:rPr lang="zh-CN" altLang="en-US"/>
              <a:t>进阶</a:t>
            </a:r>
          </a:p>
        </p:txBody>
      </p:sp>
      <p:sp>
        <p:nvSpPr>
          <p:cNvPr id="3" name="内容占位符 2"/>
          <p:cNvSpPr>
            <a:spLocks noGrp="1"/>
          </p:cNvSpPr>
          <p:nvPr>
            <p:ph sz="quarter" idx="10"/>
          </p:nvPr>
        </p:nvSpPr>
        <p:spPr>
          <a:xfrm>
            <a:off x="467545" y="1052736"/>
            <a:ext cx="8064896" cy="4117409"/>
          </a:xfrm>
        </p:spPr>
        <p:txBody>
          <a:bodyPr/>
          <a:lstStyle/>
          <a:p>
            <a:pPr>
              <a:buFont typeface="Wingdings" panose="05000000000000000000" pitchFamily="2" charset="2"/>
              <a:buChar char="l"/>
            </a:pPr>
            <a:r>
              <a:rPr lang="en-US" altLang="zh-CN" dirty="0"/>
              <a:t> yum</a:t>
            </a:r>
            <a:r>
              <a:rPr lang="zh-CN" altLang="en-US" dirty="0"/>
              <a:t>服务器端</a:t>
            </a:r>
          </a:p>
          <a:p>
            <a:r>
              <a:rPr lang="zh-CN" altLang="en-US" sz="1800" dirty="0"/>
              <a:t>所有要发行的</a:t>
            </a:r>
            <a:r>
              <a:rPr lang="en-US" altLang="zh-CN" sz="1800" dirty="0"/>
              <a:t>rpm</a:t>
            </a:r>
            <a:r>
              <a:rPr lang="zh-CN" altLang="en-US" sz="1800" dirty="0"/>
              <a:t>包都放在</a:t>
            </a:r>
            <a:r>
              <a:rPr lang="en-US" altLang="zh-CN" sz="1800" dirty="0"/>
              <a:t>yum</a:t>
            </a:r>
            <a:r>
              <a:rPr lang="zh-CN" altLang="en-US" sz="1800" dirty="0"/>
              <a:t>服务器上以提供别人来下载，</a:t>
            </a:r>
            <a:r>
              <a:rPr lang="en-US" altLang="zh-CN" sz="1800" dirty="0"/>
              <a:t>rpm</a:t>
            </a:r>
            <a:r>
              <a:rPr lang="zh-CN" altLang="en-US" sz="1800" dirty="0"/>
              <a:t>包根据</a:t>
            </a:r>
            <a:r>
              <a:rPr lang="en-US" altLang="zh-CN" sz="1800" dirty="0"/>
              <a:t>kernel</a:t>
            </a:r>
            <a:r>
              <a:rPr lang="zh-CN" altLang="en-US" sz="1800" dirty="0"/>
              <a:t>的版本号，</a:t>
            </a:r>
            <a:r>
              <a:rPr lang="en-US" altLang="zh-CN" sz="1800" dirty="0" err="1"/>
              <a:t>cpu</a:t>
            </a:r>
            <a:r>
              <a:rPr lang="zh-CN" altLang="en-US" sz="1800" dirty="0"/>
              <a:t>的版本号分别编译发布。</a:t>
            </a:r>
            <a:r>
              <a:rPr lang="en-US" altLang="zh-CN" sz="1800" dirty="0"/>
              <a:t>yum</a:t>
            </a:r>
            <a:r>
              <a:rPr lang="zh-CN" altLang="en-US" sz="1800" dirty="0"/>
              <a:t>服务器只要提供简单的下载就可以了，</a:t>
            </a:r>
            <a:r>
              <a:rPr lang="en-US" altLang="zh-CN" sz="1800" dirty="0"/>
              <a:t>ftp</a:t>
            </a:r>
            <a:r>
              <a:rPr lang="zh-CN" altLang="en-US" sz="1800" dirty="0"/>
              <a:t>或者</a:t>
            </a:r>
            <a:r>
              <a:rPr lang="en-US" altLang="zh-CN" sz="1800" dirty="0" err="1"/>
              <a:t>httpd</a:t>
            </a:r>
            <a:r>
              <a:rPr lang="zh-CN" altLang="en-US" sz="1800" dirty="0"/>
              <a:t>的形式 都可以。</a:t>
            </a:r>
            <a:r>
              <a:rPr lang="en-US" altLang="zh-CN" sz="1800" dirty="0"/>
              <a:t>yum</a:t>
            </a:r>
            <a:r>
              <a:rPr lang="zh-CN" altLang="en-US" sz="1800" dirty="0"/>
              <a:t>服务器有一个最重要的环节就是整理出每个</a:t>
            </a:r>
            <a:r>
              <a:rPr lang="en-US" altLang="zh-CN" sz="1800" dirty="0"/>
              <a:t>rpm</a:t>
            </a:r>
            <a:r>
              <a:rPr lang="zh-CN" altLang="en-US" sz="1800" dirty="0"/>
              <a:t> 包的基本信息，包括</a:t>
            </a:r>
            <a:r>
              <a:rPr lang="en-US" altLang="zh-CN" sz="1800" dirty="0"/>
              <a:t>rpm</a:t>
            </a:r>
            <a:r>
              <a:rPr lang="zh-CN" altLang="en-US" sz="1800" dirty="0"/>
              <a:t>包对应的版本号，</a:t>
            </a:r>
            <a:r>
              <a:rPr lang="en-US" altLang="zh-CN" sz="1800" dirty="0" err="1"/>
              <a:t>conf</a:t>
            </a:r>
            <a:r>
              <a:rPr lang="zh-CN" altLang="en-US" sz="1800" dirty="0"/>
              <a:t>文件，</a:t>
            </a:r>
            <a:r>
              <a:rPr lang="en-US" altLang="zh-CN" sz="1800" dirty="0"/>
              <a:t>binary</a:t>
            </a:r>
            <a:r>
              <a:rPr lang="zh-CN" altLang="en-US" sz="1800" dirty="0"/>
              <a:t> 信息，以及很关键的依赖信息。在</a:t>
            </a:r>
            <a:r>
              <a:rPr lang="en-US" altLang="zh-CN" sz="1800" dirty="0"/>
              <a:t>yum</a:t>
            </a:r>
            <a:r>
              <a:rPr lang="zh-CN" altLang="en-US" sz="1800" dirty="0"/>
              <a:t>服务器上提供 了</a:t>
            </a:r>
            <a:r>
              <a:rPr lang="en-US" altLang="zh-CN" sz="1800" dirty="0" err="1"/>
              <a:t>createrepo</a:t>
            </a:r>
            <a:r>
              <a:rPr lang="zh-CN" altLang="en-US" sz="1800" dirty="0"/>
              <a:t>工具，用于把</a:t>
            </a:r>
            <a:r>
              <a:rPr lang="en-US" altLang="zh-CN" sz="1800" dirty="0"/>
              <a:t>rpm</a:t>
            </a:r>
            <a:r>
              <a:rPr lang="zh-CN" altLang="en-US" sz="1800" dirty="0"/>
              <a:t>包的基本概要信息做成一张</a:t>
            </a:r>
            <a:r>
              <a:rPr lang="en-US" altLang="zh-CN" sz="1800" dirty="0"/>
              <a:t>"</a:t>
            </a:r>
            <a:r>
              <a:rPr lang="zh-CN" altLang="en-US" sz="1800" dirty="0"/>
              <a:t>清 单</a:t>
            </a:r>
            <a:r>
              <a:rPr lang="en-US" altLang="zh-CN" sz="1800" dirty="0"/>
              <a:t>"</a:t>
            </a:r>
            <a:r>
              <a:rPr lang="zh-CN" altLang="en-US" sz="1800" dirty="0"/>
              <a:t>，这张</a:t>
            </a:r>
            <a:r>
              <a:rPr lang="en-US" altLang="zh-CN" sz="1800" dirty="0"/>
              <a:t>"</a:t>
            </a:r>
            <a:r>
              <a:rPr lang="zh-CN" altLang="en-US" sz="1800" dirty="0"/>
              <a:t>清单</a:t>
            </a:r>
            <a:r>
              <a:rPr lang="en-US" altLang="zh-CN" sz="1800" dirty="0"/>
              <a:t>"</a:t>
            </a:r>
            <a:r>
              <a:rPr lang="zh-CN" altLang="en-US" sz="1800" dirty="0"/>
              <a:t>就是描述每个</a:t>
            </a:r>
            <a:r>
              <a:rPr lang="en-US" altLang="zh-CN" sz="1800" dirty="0"/>
              <a:t>rpm</a:t>
            </a:r>
            <a:r>
              <a:rPr lang="zh-CN" altLang="en-US" sz="1800" dirty="0"/>
              <a:t>包的</a:t>
            </a:r>
            <a:r>
              <a:rPr lang="en-US" altLang="zh-CN" sz="1800" dirty="0"/>
              <a:t>spec</a:t>
            </a:r>
            <a:r>
              <a:rPr lang="zh-CN" altLang="en-US" sz="1800" dirty="0"/>
              <a:t>文件中信息。  </a:t>
            </a:r>
            <a:endParaRPr lang="en-US" altLang="zh-CN" sz="1800" dirty="0"/>
          </a:p>
          <a:p>
            <a:r>
              <a:rPr lang="zh-CN" altLang="en-US" sz="1800" dirty="0"/>
              <a:t>简单理解为：</a:t>
            </a:r>
            <a:r>
              <a:rPr lang="en-US" altLang="zh-CN" sz="1800" dirty="0"/>
              <a:t>yum</a:t>
            </a:r>
            <a:r>
              <a:rPr lang="zh-CN" altLang="en-US" sz="1800" dirty="0"/>
              <a:t>服务器上提供了下载途径，客户端中配置好</a:t>
            </a:r>
            <a:r>
              <a:rPr lang="en-US" altLang="zh-CN" sz="1800" dirty="0" err="1"/>
              <a:t>yum.repo</a:t>
            </a:r>
            <a:r>
              <a:rPr lang="zh-CN" altLang="en-US" sz="1800" dirty="0"/>
              <a:t>文件即可。</a:t>
            </a:r>
          </a:p>
          <a:p>
            <a:pPr marL="0" indent="0">
              <a:buNone/>
            </a:pPr>
            <a:endParaRPr lang="zh-CN" altLang="en-US" dirty="0"/>
          </a:p>
        </p:txBody>
      </p:sp>
    </p:spTree>
    <p:extLst>
      <p:ext uri="{BB962C8B-B14F-4D97-AF65-F5344CB8AC3E}">
        <p14:creationId xmlns:p14="http://schemas.microsoft.com/office/powerpoint/2010/main" val="1477560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1798628"/>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微软雅黑" panose="020B0503020204020204" pitchFamily="34" charset="-122"/>
                <a:ea typeface="微软雅黑" panose="020B0503020204020204" pitchFamily="34" charset="-122"/>
              </a:rPr>
              <a:t>Shell</a:t>
            </a:r>
            <a:r>
              <a:rPr lang="zh-CN" altLang="en-US" sz="1600" b="1">
                <a:latin typeface="微软雅黑" panose="020B0503020204020204" pitchFamily="34" charset="-122"/>
                <a:ea typeface="微软雅黑" panose="020B0503020204020204" pitchFamily="34" charset="-122"/>
              </a:rPr>
              <a:t>基础</a:t>
            </a:r>
          </a:p>
        </p:txBody>
      </p:sp>
      <p:sp>
        <p:nvSpPr>
          <p:cNvPr id="13" name="圆角矩形 12"/>
          <p:cNvSpPr/>
          <p:nvPr/>
        </p:nvSpPr>
        <p:spPr>
          <a:xfrm>
            <a:off x="3025322" y="1772816"/>
            <a:ext cx="1800000" cy="615732"/>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shell</a:t>
            </a:r>
            <a:r>
              <a:rPr lang="zh-CN" altLang="en-US" sz="1400" b="1" dirty="0">
                <a:latin typeface="微软雅黑" panose="020B0503020204020204" pitchFamily="34" charset="-122"/>
                <a:ea typeface="微软雅黑" panose="020B0503020204020204" pitchFamily="34" charset="-122"/>
              </a:rPr>
              <a:t>概述、变量</a:t>
            </a:r>
            <a:endParaRPr lang="en-US" altLang="zh-CN" sz="1400" b="1" dirty="0">
              <a:latin typeface="微软雅黑" panose="020B0503020204020204" pitchFamily="34" charset="-122"/>
              <a:ea typeface="微软雅黑" panose="020B0503020204020204" pitchFamily="34" charset="-122"/>
            </a:endParaRPr>
          </a:p>
        </p:txBody>
      </p:sp>
      <p:sp>
        <p:nvSpPr>
          <p:cNvPr id="19" name="圆角矩形 18"/>
          <p:cNvSpPr/>
          <p:nvPr/>
        </p:nvSpPr>
        <p:spPr>
          <a:xfrm>
            <a:off x="5148063" y="2775237"/>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数据重定向</a:t>
            </a:r>
          </a:p>
        </p:txBody>
      </p:sp>
      <p:sp>
        <p:nvSpPr>
          <p:cNvPr id="20" name="圆角矩形 19"/>
          <p:cNvSpPr/>
          <p:nvPr/>
        </p:nvSpPr>
        <p:spPr>
          <a:xfrm>
            <a:off x="5148063" y="177400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什么是</a:t>
            </a:r>
            <a:r>
              <a:rPr lang="en-US" altLang="zh-CN" sz="1400">
                <a:latin typeface="微软雅黑" panose="020B0503020204020204" pitchFamily="34" charset="-122"/>
                <a:ea typeface="微软雅黑" panose="020B0503020204020204" pitchFamily="34" charset="-122"/>
              </a:rPr>
              <a:t>shell</a:t>
            </a:r>
            <a:endParaRPr lang="zh-CN" altLang="en-US" sz="1400">
              <a:latin typeface="微软雅黑" panose="020B0503020204020204" pitchFamily="34" charset="-122"/>
              <a:ea typeface="微软雅黑" panose="020B0503020204020204" pitchFamily="34" charset="-122"/>
            </a:endParaRPr>
          </a:p>
        </p:txBody>
      </p:sp>
      <p:cxnSp>
        <p:nvCxnSpPr>
          <p:cNvPr id="137" name="直接箭头连接符 136"/>
          <p:cNvCxnSpPr>
            <a:stCxn id="11" idx="3"/>
            <a:endCxn id="13" idx="1"/>
          </p:cNvCxnSpPr>
          <p:nvPr/>
        </p:nvCxnSpPr>
        <p:spPr>
          <a:xfrm>
            <a:off x="2166271" y="2080682"/>
            <a:ext cx="8590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a:t>Shell</a:t>
              </a:r>
              <a:r>
                <a:rPr lang="zh-CN" altLang="en-US" sz="2400" b="1"/>
                <a:t>基础</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a:solidFill>
                  <a:schemeClr val="tx1"/>
                </a:solidFill>
                <a:latin typeface="微软雅黑" pitchFamily="34" charset="-122"/>
                <a:ea typeface="微软雅黑" pitchFamily="34" charset="-122"/>
              </a:endParaRPr>
            </a:p>
          </p:txBody>
        </p:sp>
      </p:grpSp>
      <p:sp>
        <p:nvSpPr>
          <p:cNvPr id="25" name="圆角矩形 24"/>
          <p:cNvSpPr/>
          <p:nvPr/>
        </p:nvSpPr>
        <p:spPr>
          <a:xfrm>
            <a:off x="5148063" y="324291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命令执行判断</a:t>
            </a:r>
          </a:p>
        </p:txBody>
      </p:sp>
      <p:sp>
        <p:nvSpPr>
          <p:cNvPr id="52" name="圆角矩形 51"/>
          <p:cNvSpPr/>
          <p:nvPr/>
        </p:nvSpPr>
        <p:spPr>
          <a:xfrm>
            <a:off x="5147364" y="228270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shell</a:t>
            </a:r>
            <a:r>
              <a:rPr lang="zh-CN" altLang="en-US" sz="1400">
                <a:latin typeface="微软雅黑" panose="020B0503020204020204" pitchFamily="34" charset="-122"/>
                <a:ea typeface="微软雅黑" panose="020B0503020204020204" pitchFamily="34" charset="-122"/>
              </a:rPr>
              <a:t>中的变量</a:t>
            </a:r>
          </a:p>
        </p:txBody>
      </p:sp>
      <p:sp>
        <p:nvSpPr>
          <p:cNvPr id="14" name="圆角矩形 13"/>
          <p:cNvSpPr/>
          <p:nvPr/>
        </p:nvSpPr>
        <p:spPr>
          <a:xfrm>
            <a:off x="3131840" y="2775237"/>
            <a:ext cx="1800000" cy="615732"/>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数据重定向和</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命令执行判断</a:t>
            </a:r>
            <a:endParaRPr lang="en-US" altLang="zh-CN" sz="1400" b="1" dirty="0">
              <a:latin typeface="微软雅黑" panose="020B0503020204020204" pitchFamily="34" charset="-122"/>
              <a:ea typeface="微软雅黑" panose="020B0503020204020204" pitchFamily="34" charset="-122"/>
            </a:endParaRPr>
          </a:p>
        </p:txBody>
      </p:sp>
      <p:cxnSp>
        <p:nvCxnSpPr>
          <p:cNvPr id="15" name="直接箭头连接符 14"/>
          <p:cNvCxnSpPr>
            <a:stCxn id="11" idx="3"/>
            <a:endCxn id="14" idx="1"/>
          </p:cNvCxnSpPr>
          <p:nvPr/>
        </p:nvCxnSpPr>
        <p:spPr>
          <a:xfrm>
            <a:off x="2166271" y="2080682"/>
            <a:ext cx="965569" cy="1002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647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常见的</a:t>
            </a:r>
            <a:r>
              <a:rPr lang="en-US" altLang="zh-CN" dirty="0"/>
              <a:t>shell</a:t>
            </a:r>
            <a:r>
              <a:rPr lang="zh-CN" altLang="en-US" dirty="0"/>
              <a:t>命令</a:t>
            </a:r>
          </a:p>
        </p:txBody>
      </p:sp>
    </p:spTree>
    <p:extLst>
      <p:ext uri="{BB962C8B-B14F-4D97-AF65-F5344CB8AC3E}">
        <p14:creationId xmlns:p14="http://schemas.microsoft.com/office/powerpoint/2010/main" val="3027142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7"/>
            <a:ext cx="8064896" cy="6272486"/>
          </a:xfrm>
        </p:spPr>
        <p:txBody>
          <a:bodyPr/>
          <a:lstStyle/>
          <a:p>
            <a:r>
              <a:rPr lang="zh-CN" altLang="en-US" dirty="0"/>
              <a:t>什么是</a:t>
            </a:r>
            <a:r>
              <a:rPr lang="en-US" altLang="zh-CN" dirty="0"/>
              <a:t>shell</a:t>
            </a:r>
            <a:r>
              <a:rPr lang="zh-CN" altLang="en-US" dirty="0"/>
              <a:t>？    </a:t>
            </a:r>
            <a:endParaRPr lang="en-US" altLang="zh-CN" dirty="0"/>
          </a:p>
          <a:p>
            <a:pPr>
              <a:buFont typeface="微软雅黑" panose="020B0503020204020204" pitchFamily="34" charset="-122"/>
              <a:buChar char="ￚ"/>
            </a:pPr>
            <a:r>
              <a:rPr lang="zh-CN" altLang="en-US" sz="2000" dirty="0"/>
              <a:t>简单的说：</a:t>
            </a:r>
            <a:r>
              <a:rPr lang="en-US" altLang="zh-CN" sz="2000" dirty="0"/>
              <a:t>shell</a:t>
            </a:r>
            <a:r>
              <a:rPr lang="zh-CN" altLang="en-US" sz="2000" dirty="0"/>
              <a:t>是用户和</a:t>
            </a:r>
            <a:r>
              <a:rPr lang="en-US" altLang="zh-CN" sz="2000" dirty="0"/>
              <a:t>Linux</a:t>
            </a:r>
            <a:r>
              <a:rPr lang="zh-CN" altLang="en-US" sz="2000" dirty="0"/>
              <a:t>操作系统之间的接口，提供了与 操作系统之间通讯的方式。  </a:t>
            </a:r>
          </a:p>
          <a:p>
            <a:pPr>
              <a:buFont typeface="微软雅黑" panose="020B0503020204020204" pitchFamily="34" charset="-122"/>
              <a:buChar char="ￚ"/>
            </a:pPr>
            <a:r>
              <a:rPr lang="en-US" altLang="zh-CN" sz="2000" dirty="0"/>
              <a:t>shell</a:t>
            </a:r>
            <a:r>
              <a:rPr lang="zh-CN" altLang="en-US" sz="2000" dirty="0"/>
              <a:t>基本上是一个命令解释器，它接收用户命令（如</a:t>
            </a:r>
            <a:r>
              <a:rPr lang="en-US" altLang="zh-CN" sz="2000" dirty="0"/>
              <a:t>ls</a:t>
            </a:r>
            <a:r>
              <a:rPr lang="zh-CN" altLang="en-US" sz="2000" dirty="0"/>
              <a:t>等）， 然后调用相应的应用程序。 </a:t>
            </a:r>
            <a:r>
              <a:rPr lang="zh-CN" altLang="en-US" dirty="0"/>
              <a:t></a:t>
            </a:r>
            <a:endParaRPr lang="en-US" altLang="zh-CN" dirty="0"/>
          </a:p>
          <a:p>
            <a:pPr lvl="0"/>
            <a:r>
              <a:rPr lang="zh-CN" altLang="en-US" dirty="0"/>
              <a:t>系统提供那些种类</a:t>
            </a:r>
            <a:r>
              <a:rPr lang="en-US" altLang="zh-CN" dirty="0"/>
              <a:t>shell </a:t>
            </a:r>
            <a:r>
              <a:rPr lang="zh-CN" altLang="en-US" dirty="0">
                <a:solidFill>
                  <a:prstClr val="white"/>
                </a:solidFill>
              </a:rPr>
              <a:t>？ </a:t>
            </a:r>
            <a:endParaRPr lang="en-US" altLang="zh-CN" dirty="0">
              <a:solidFill>
                <a:prstClr val="white"/>
              </a:solidFill>
            </a:endParaRPr>
          </a:p>
          <a:p>
            <a:pPr lvl="0"/>
            <a:endParaRPr lang="en-US" altLang="zh-CN" dirty="0">
              <a:solidFill>
                <a:prstClr val="white"/>
              </a:solidFill>
            </a:endParaRPr>
          </a:p>
          <a:p>
            <a:pPr lvl="0"/>
            <a:endParaRPr lang="en-US" altLang="zh-CN" dirty="0">
              <a:solidFill>
                <a:prstClr val="white"/>
              </a:solidFill>
            </a:endParaRPr>
          </a:p>
          <a:p>
            <a:pPr lvl="0"/>
            <a:endParaRPr lang="en-US" altLang="zh-CN" dirty="0">
              <a:solidFill>
                <a:prstClr val="white"/>
              </a:solidFill>
            </a:endParaRPr>
          </a:p>
          <a:p>
            <a:pPr lvl="0"/>
            <a:endParaRPr lang="en-US" altLang="zh-CN" dirty="0">
              <a:solidFill>
                <a:prstClr val="white"/>
              </a:solidFill>
            </a:endParaRPr>
          </a:p>
          <a:p>
            <a:pPr lvl="0"/>
            <a:r>
              <a:rPr lang="zh-CN" altLang="en-US" dirty="0">
                <a:solidFill>
                  <a:prstClr val="white"/>
                </a:solidFill>
              </a:rPr>
              <a:t> 主要学习</a:t>
            </a:r>
            <a:r>
              <a:rPr lang="en-US" altLang="zh-CN" b="1" dirty="0">
                <a:solidFill>
                  <a:prstClr val="white"/>
                </a:solidFill>
              </a:rPr>
              <a:t>/bin/bash</a:t>
            </a:r>
            <a:r>
              <a:rPr lang="zh-CN" altLang="en-US" dirty="0">
                <a:solidFill>
                  <a:prstClr val="white"/>
                </a:solidFill>
              </a:rPr>
              <a:t>它兼容于</a:t>
            </a:r>
            <a:r>
              <a:rPr lang="en-US" altLang="zh-CN" dirty="0" err="1">
                <a:solidFill>
                  <a:prstClr val="white"/>
                </a:solidFill>
              </a:rPr>
              <a:t>sh</a:t>
            </a:r>
            <a:r>
              <a:rPr lang="zh-CN" altLang="en-US" dirty="0">
                <a:solidFill>
                  <a:prstClr val="white"/>
                </a:solidFill>
              </a:rPr>
              <a:t>，依据使用者需求，而加强的</a:t>
            </a:r>
            <a:r>
              <a:rPr lang="en-US" altLang="zh-CN" dirty="0" err="1">
                <a:solidFill>
                  <a:prstClr val="white"/>
                </a:solidFill>
              </a:rPr>
              <a:t>sh</a:t>
            </a:r>
            <a:r>
              <a:rPr lang="zh-CN" altLang="en-US" dirty="0">
                <a:solidFill>
                  <a:prstClr val="white"/>
                </a:solidFill>
              </a:rPr>
              <a:t>版本。  </a:t>
            </a:r>
            <a:r>
              <a:rPr lang="zh-CN" altLang="en-US" dirty="0"/>
              <a:t>  </a:t>
            </a:r>
          </a:p>
          <a:p>
            <a:endParaRPr lang="zh-CN" altLang="en-US" dirty="0"/>
          </a:p>
        </p:txBody>
      </p:sp>
      <p:pic>
        <p:nvPicPr>
          <p:cNvPr id="4" name="图片 3"/>
          <p:cNvPicPr>
            <a:picLocks noChangeAspect="1"/>
          </p:cNvPicPr>
          <p:nvPr/>
        </p:nvPicPr>
        <p:blipFill>
          <a:blip r:embed="rId3"/>
          <a:stretch>
            <a:fillRect/>
          </a:stretch>
        </p:blipFill>
        <p:spPr>
          <a:xfrm>
            <a:off x="827584" y="3789040"/>
            <a:ext cx="5328592" cy="1933644"/>
          </a:xfrm>
          <a:prstGeom prst="rect">
            <a:avLst/>
          </a:prstGeom>
        </p:spPr>
      </p:pic>
    </p:spTree>
    <p:extLst>
      <p:ext uri="{BB962C8B-B14F-4D97-AF65-F5344CB8AC3E}">
        <p14:creationId xmlns:p14="http://schemas.microsoft.com/office/powerpoint/2010/main" val="5284645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2529923"/>
          </a:xfrm>
        </p:spPr>
        <p:txBody>
          <a:bodyPr/>
          <a:lstStyle/>
          <a:p>
            <a:r>
              <a:rPr lang="en-US" altLang="zh-CN" dirty="0"/>
              <a:t>shell</a:t>
            </a:r>
            <a:r>
              <a:rPr lang="zh-CN" altLang="en-US" dirty="0"/>
              <a:t>中的变量</a:t>
            </a:r>
            <a:endParaRPr lang="en-US" altLang="zh-CN" dirty="0"/>
          </a:p>
          <a:p>
            <a:r>
              <a:rPr lang="zh-CN" altLang="zh-CN" dirty="0"/>
              <a:t>变量的概念源于数学</a:t>
            </a:r>
            <a:r>
              <a:rPr lang="en-US" altLang="zh-CN" dirty="0"/>
              <a:t>,</a:t>
            </a:r>
            <a:r>
              <a:rPr lang="zh-CN" altLang="zh-CN" dirty="0"/>
              <a:t>在计算机中能存储计算结果</a:t>
            </a:r>
            <a:r>
              <a:rPr lang="en-US" altLang="zh-CN" dirty="0"/>
              <a:t>,</a:t>
            </a:r>
            <a:r>
              <a:rPr lang="zh-CN" altLang="zh-CN" dirty="0"/>
              <a:t>或表示值。</a:t>
            </a:r>
            <a:endParaRPr lang="en-US" altLang="zh-CN" dirty="0"/>
          </a:p>
          <a:p>
            <a:r>
              <a:rPr lang="zh-CN" altLang="en-US" dirty="0"/>
              <a:t>例如：</a:t>
            </a:r>
            <a:r>
              <a:rPr lang="en-US" altLang="zh-CN" dirty="0"/>
              <a:t>y=5x+8 </a:t>
            </a:r>
            <a:r>
              <a:rPr lang="zh-CN" altLang="en-US" dirty="0"/>
              <a:t>其中</a:t>
            </a:r>
            <a:r>
              <a:rPr lang="en-US" altLang="zh-CN" dirty="0"/>
              <a:t>y</a:t>
            </a:r>
            <a:r>
              <a:rPr lang="zh-CN" altLang="en-US" dirty="0"/>
              <a:t>就是变量。</a:t>
            </a:r>
            <a:endParaRPr lang="en-US" altLang="zh-CN" dirty="0"/>
          </a:p>
          <a:p>
            <a:pPr marL="0" indent="0">
              <a:buNone/>
            </a:pPr>
            <a:endParaRPr lang="zh-CN" altLang="en-US" dirty="0"/>
          </a:p>
        </p:txBody>
      </p:sp>
    </p:spTree>
    <p:extLst>
      <p:ext uri="{BB962C8B-B14F-4D97-AF65-F5344CB8AC3E}">
        <p14:creationId xmlns:p14="http://schemas.microsoft.com/office/powerpoint/2010/main" val="219528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5262979"/>
          </a:xfrm>
        </p:spPr>
        <p:txBody>
          <a:bodyPr/>
          <a:lstStyle/>
          <a:p>
            <a:pPr>
              <a:buFont typeface="Wingdings" panose="05000000000000000000" pitchFamily="2" charset="2"/>
              <a:buChar char="l"/>
            </a:pPr>
            <a:r>
              <a:rPr lang="en-US" altLang="zh-CN" dirty="0" err="1"/>
              <a:t>gzip</a:t>
            </a:r>
            <a:r>
              <a:rPr lang="zh-CN" altLang="en-US" dirty="0"/>
              <a:t>命令（应用广泛）：可以解开</a:t>
            </a:r>
            <a:r>
              <a:rPr lang="en-US" altLang="zh-CN" dirty="0"/>
              <a:t>compress</a:t>
            </a:r>
            <a:r>
              <a:rPr lang="zh-CN" altLang="en-US" dirty="0"/>
              <a:t>、</a:t>
            </a:r>
            <a:r>
              <a:rPr lang="en-US" altLang="zh-CN" dirty="0"/>
              <a:t>zip</a:t>
            </a:r>
            <a:r>
              <a:rPr lang="zh-CN" altLang="en-US" dirty="0"/>
              <a:t>与</a:t>
            </a:r>
            <a:r>
              <a:rPr lang="en-US" altLang="zh-CN" dirty="0" err="1"/>
              <a:t>gzip</a:t>
            </a:r>
            <a:r>
              <a:rPr lang="zh-CN" altLang="en-US" dirty="0"/>
              <a:t>等软件所压缩的文件。</a:t>
            </a:r>
            <a:endParaRPr lang="en-US" altLang="zh-CN" dirty="0"/>
          </a:p>
          <a:p>
            <a:pPr>
              <a:buFont typeface="Wingdings" panose="05000000000000000000" pitchFamily="2" charset="2"/>
              <a:buChar char="Ø"/>
            </a:pPr>
            <a:r>
              <a:rPr lang="zh-CN" altLang="en-US" dirty="0"/>
              <a:t>选项与参数：</a:t>
            </a:r>
            <a:endParaRPr lang="en-US" altLang="zh-CN" dirty="0"/>
          </a:p>
          <a:p>
            <a:pPr marL="400050" lvl="1" indent="0">
              <a:buNone/>
            </a:pPr>
            <a:r>
              <a:rPr lang="en-US" altLang="zh-CN" dirty="0"/>
              <a:t>-c :</a:t>
            </a:r>
            <a:r>
              <a:rPr lang="zh-CN" altLang="en-US" dirty="0"/>
              <a:t>将压缩的数据输出到标准输出（</a:t>
            </a:r>
            <a:r>
              <a:rPr lang="en-US" altLang="zh-CN" dirty="0" err="1"/>
              <a:t>stdout</a:t>
            </a:r>
            <a:r>
              <a:rPr lang="zh-CN" altLang="en-US" dirty="0"/>
              <a:t>）上 </a:t>
            </a:r>
          </a:p>
          <a:p>
            <a:pPr marL="400050" lvl="1" indent="0">
              <a:buNone/>
            </a:pPr>
            <a:r>
              <a:rPr lang="en-US" altLang="zh-CN" dirty="0"/>
              <a:t>-d :</a:t>
            </a:r>
            <a:r>
              <a:rPr lang="zh-CN" altLang="en-US" dirty="0"/>
              <a:t>解压缩 </a:t>
            </a:r>
          </a:p>
          <a:p>
            <a:pPr marL="400050" lvl="1" indent="0">
              <a:buNone/>
            </a:pPr>
            <a:r>
              <a:rPr lang="en-US" altLang="zh-CN" dirty="0"/>
              <a:t>-t :</a:t>
            </a:r>
            <a:r>
              <a:rPr lang="zh-CN" altLang="en-US" dirty="0"/>
              <a:t>可以用来检验一个压缩文件的一致性</a:t>
            </a:r>
            <a:r>
              <a:rPr lang="en-US" altLang="zh-CN" dirty="0"/>
              <a:t>,</a:t>
            </a:r>
            <a:r>
              <a:rPr lang="zh-CN" altLang="en-US" dirty="0"/>
              <a:t>看看文件有无错误 </a:t>
            </a:r>
          </a:p>
          <a:p>
            <a:pPr marL="400050" lvl="1" indent="0">
              <a:buNone/>
            </a:pPr>
            <a:r>
              <a:rPr lang="en-US" altLang="zh-CN" dirty="0"/>
              <a:t>-v :</a:t>
            </a:r>
            <a:r>
              <a:rPr lang="zh-CN" altLang="en-US" dirty="0"/>
              <a:t>可以显示出原文件</a:t>
            </a:r>
            <a:r>
              <a:rPr lang="en-US" altLang="zh-CN" dirty="0"/>
              <a:t>/</a:t>
            </a:r>
            <a:r>
              <a:rPr lang="zh-CN" altLang="en-US" dirty="0"/>
              <a:t>压缩文件的压缩比等信息 </a:t>
            </a:r>
          </a:p>
          <a:p>
            <a:pPr marL="400050" lvl="1" indent="0">
              <a:buNone/>
            </a:pPr>
            <a:r>
              <a:rPr lang="en-US" altLang="zh-CN" dirty="0"/>
              <a:t>-(1,2,...,9):</a:t>
            </a:r>
            <a:r>
              <a:rPr lang="zh-CN" altLang="en-US" dirty="0"/>
              <a:t>压缩等级</a:t>
            </a:r>
            <a:r>
              <a:rPr lang="en-US" altLang="zh-CN" dirty="0"/>
              <a:t>,1</a:t>
            </a:r>
            <a:r>
              <a:rPr lang="zh-CN" altLang="en-US" dirty="0"/>
              <a:t>最快</a:t>
            </a:r>
            <a:r>
              <a:rPr lang="en-US" altLang="zh-CN" dirty="0"/>
              <a:t>,</a:t>
            </a:r>
            <a:r>
              <a:rPr lang="zh-CN" altLang="en-US" dirty="0"/>
              <a:t>但是压缩比最差；</a:t>
            </a:r>
            <a:r>
              <a:rPr lang="en-US" altLang="zh-CN" dirty="0"/>
              <a:t>9</a:t>
            </a:r>
            <a:r>
              <a:rPr lang="zh-CN" altLang="en-US" dirty="0"/>
              <a:t>最慢</a:t>
            </a:r>
            <a:r>
              <a:rPr lang="en-US" altLang="zh-CN" dirty="0"/>
              <a:t>,</a:t>
            </a:r>
            <a:r>
              <a:rPr lang="zh-CN" altLang="en-US" dirty="0"/>
              <a:t>但是压缩比最好，默认是</a:t>
            </a:r>
            <a:r>
              <a:rPr lang="en-US" altLang="zh-CN" dirty="0"/>
              <a:t>6</a:t>
            </a:r>
            <a:r>
              <a:rPr lang="zh-CN" altLang="en-US" dirty="0"/>
              <a:t>。</a:t>
            </a:r>
            <a:r>
              <a:rPr lang="en-US" altLang="zh-CN" dirty="0"/>
              <a:t> </a:t>
            </a:r>
          </a:p>
          <a:p>
            <a:pPr marL="400050" lvl="1" indent="0">
              <a:buNone/>
            </a:pPr>
            <a:r>
              <a:rPr lang="en-US" altLang="zh-CN" dirty="0"/>
              <a:t>-l :</a:t>
            </a:r>
            <a:r>
              <a:rPr lang="zh-CN" altLang="en-US" dirty="0"/>
              <a:t>查看压缩文件的压缩比： </a:t>
            </a:r>
            <a:r>
              <a:rPr lang="en-US" altLang="zh-CN" dirty="0" err="1"/>
              <a:t>gzip</a:t>
            </a:r>
            <a:r>
              <a:rPr lang="en-US" altLang="zh-CN" dirty="0"/>
              <a:t> –l  *.</a:t>
            </a:r>
            <a:r>
              <a:rPr lang="en-US" altLang="zh-CN" dirty="0" err="1"/>
              <a:t>gz</a:t>
            </a:r>
            <a:endParaRPr lang="zh-CN" altLang="en-US" dirty="0"/>
          </a:p>
          <a:p>
            <a:pPr marL="0" indent="0">
              <a:buNone/>
            </a:pPr>
            <a:r>
              <a:rPr lang="zh-CN" altLang="en-US" dirty="0"/>
              <a:t> </a:t>
            </a:r>
          </a:p>
        </p:txBody>
      </p:sp>
    </p:spTree>
    <p:extLst>
      <p:ext uri="{BB962C8B-B14F-4D97-AF65-F5344CB8AC3E}">
        <p14:creationId xmlns:p14="http://schemas.microsoft.com/office/powerpoint/2010/main" val="3096599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3736407"/>
          </a:xfrm>
        </p:spPr>
        <p:txBody>
          <a:bodyPr/>
          <a:lstStyle/>
          <a:p>
            <a:r>
              <a:rPr lang="zh-CN" altLang="en-US" dirty="0"/>
              <a:t>环境变量对</a:t>
            </a:r>
            <a:r>
              <a:rPr lang="en-US" altLang="zh-CN" dirty="0"/>
              <a:t>bash</a:t>
            </a:r>
            <a:r>
              <a:rPr lang="zh-CN" altLang="en-US" dirty="0"/>
              <a:t>的影响</a:t>
            </a:r>
            <a:endParaRPr lang="en-US" altLang="zh-CN" dirty="0"/>
          </a:p>
          <a:p>
            <a:pPr>
              <a:buFont typeface="微软雅黑" panose="020B0503020204020204" pitchFamily="34" charset="-122"/>
              <a:buChar char="ￚ"/>
            </a:pPr>
            <a:r>
              <a:rPr lang="en-US" altLang="zh-CN" sz="2000" dirty="0"/>
              <a:t>PATH</a:t>
            </a:r>
            <a:r>
              <a:rPr lang="zh-CN" altLang="en-US" sz="2000" dirty="0"/>
              <a:t>：能不能执行某些命令和</a:t>
            </a:r>
            <a:r>
              <a:rPr lang="en-US" altLang="zh-CN" sz="2000" dirty="0"/>
              <a:t>PATH</a:t>
            </a:r>
            <a:r>
              <a:rPr lang="zh-CN" altLang="en-US" sz="2000" dirty="0"/>
              <a:t>有关，如果在</a:t>
            </a:r>
            <a:r>
              <a:rPr lang="en-US" altLang="zh-CN" sz="2000" dirty="0"/>
              <a:t>PATH</a:t>
            </a:r>
            <a:r>
              <a:rPr lang="zh-CN" altLang="en-US" sz="2000" dirty="0"/>
              <a:t>中找不 到相关命令，屏幕会出现</a:t>
            </a:r>
            <a:r>
              <a:rPr lang="en-US" altLang="zh-CN" sz="2000" dirty="0"/>
              <a:t>command  not  found  </a:t>
            </a:r>
          </a:p>
          <a:p>
            <a:pPr>
              <a:buFont typeface="微软雅黑" panose="020B0503020204020204" pitchFamily="34" charset="-122"/>
              <a:buChar char="ￚ"/>
            </a:pPr>
            <a:r>
              <a:rPr lang="zh-CN" altLang="en-US" sz="2000" dirty="0"/>
              <a:t>普通用户</a:t>
            </a:r>
            <a:r>
              <a:rPr lang="en-US" altLang="zh-CN" sz="2000" dirty="0"/>
              <a:t>PATH</a:t>
            </a:r>
            <a:r>
              <a:rPr lang="zh-CN" altLang="en-US" sz="2000" dirty="0"/>
              <a:t>例子：  </a:t>
            </a:r>
          </a:p>
          <a:p>
            <a:pPr>
              <a:buFont typeface="微软雅黑" panose="020B0503020204020204" pitchFamily="34" charset="-122"/>
              <a:buChar char="ￚ"/>
            </a:pPr>
            <a:r>
              <a:rPr lang="en-US" altLang="zh-CN" sz="2000" dirty="0"/>
              <a:t>PATH=/</a:t>
            </a:r>
            <a:r>
              <a:rPr lang="en-US" altLang="zh-CN" sz="2000" dirty="0" err="1"/>
              <a:t>sbin</a:t>
            </a:r>
            <a:r>
              <a:rPr lang="en-US" altLang="zh-CN" sz="2000" dirty="0"/>
              <a:t>:/</a:t>
            </a:r>
            <a:r>
              <a:rPr lang="en-US" altLang="zh-CN" sz="2000" dirty="0" err="1"/>
              <a:t>usr</a:t>
            </a:r>
            <a:r>
              <a:rPr lang="en-US" altLang="zh-CN" sz="2000" dirty="0"/>
              <a:t>/java/jdk1.7.0_45-cloudera/bin:/</a:t>
            </a:r>
            <a:r>
              <a:rPr lang="en-US" altLang="zh-CN" sz="2000" dirty="0" err="1"/>
              <a:t>usr</a:t>
            </a:r>
            <a:r>
              <a:rPr lang="en-US" altLang="zh-CN" sz="2000" dirty="0"/>
              <a:t>/local/apache -ant/apache-ant-1.9.2/bin:/</a:t>
            </a:r>
            <a:r>
              <a:rPr lang="en-US" altLang="zh-CN" sz="2000" dirty="0" err="1"/>
              <a:t>usr</a:t>
            </a:r>
            <a:r>
              <a:rPr lang="en-US" altLang="zh-CN" sz="2000" dirty="0"/>
              <a:t>/local/apache-maven/apache-maven-3.0.4/bin:/</a:t>
            </a:r>
            <a:r>
              <a:rPr lang="en-US" altLang="zh-CN" sz="2000" dirty="0" err="1"/>
              <a:t>usr</a:t>
            </a:r>
            <a:r>
              <a:rPr lang="en-US" altLang="zh-CN" sz="2000" dirty="0"/>
              <a:t>/lib64/qt-3.3/bin:/</a:t>
            </a:r>
            <a:r>
              <a:rPr lang="en-US" altLang="zh-CN" sz="2000" dirty="0" err="1"/>
              <a:t>usr</a:t>
            </a:r>
            <a:r>
              <a:rPr lang="en-US" altLang="zh-CN" sz="2000" dirty="0"/>
              <a:t>/local/bin:/bin:/</a:t>
            </a:r>
            <a:r>
              <a:rPr lang="en-US" altLang="zh-CN" sz="2000" dirty="0" err="1"/>
              <a:t>usr</a:t>
            </a:r>
            <a:r>
              <a:rPr lang="en-US" altLang="zh-CN" sz="2000" dirty="0"/>
              <a:t>/bin:</a:t>
            </a:r>
          </a:p>
          <a:p>
            <a:pPr marL="0" indent="0">
              <a:buNone/>
            </a:pPr>
            <a:r>
              <a:rPr lang="en-US" altLang="zh-CN" sz="2000" dirty="0"/>
              <a:t>     /</a:t>
            </a:r>
            <a:r>
              <a:rPr lang="en-US" altLang="zh-CN" sz="2000" dirty="0" err="1"/>
              <a:t>usr</a:t>
            </a:r>
            <a:r>
              <a:rPr lang="en-US" altLang="zh-CN" sz="2000" dirty="0"/>
              <a:t>/local/</a:t>
            </a:r>
            <a:r>
              <a:rPr lang="en-US" altLang="zh-CN" sz="2000" dirty="0" err="1"/>
              <a:t>sbin</a:t>
            </a:r>
            <a:r>
              <a:rPr lang="en-US" altLang="zh-CN" sz="2000" dirty="0"/>
              <a:t>:/</a:t>
            </a:r>
            <a:r>
              <a:rPr lang="en-US" altLang="zh-CN" sz="2000" dirty="0" err="1"/>
              <a:t>usr</a:t>
            </a:r>
            <a:r>
              <a:rPr lang="en-US" altLang="zh-CN" sz="2000" dirty="0"/>
              <a:t>/</a:t>
            </a:r>
            <a:r>
              <a:rPr lang="en-US" altLang="zh-CN" sz="2000" dirty="0" err="1"/>
              <a:t>sbin</a:t>
            </a:r>
            <a:r>
              <a:rPr lang="en-US" altLang="zh-CN" sz="2000" dirty="0"/>
              <a:t>:/</a:t>
            </a:r>
            <a:r>
              <a:rPr lang="en-US" altLang="zh-CN" sz="2000" dirty="0" err="1"/>
              <a:t>sbin</a:t>
            </a:r>
            <a:r>
              <a:rPr lang="en-US" altLang="zh-CN" sz="2000" dirty="0"/>
              <a:t>:/home/</a:t>
            </a:r>
            <a:r>
              <a:rPr lang="en-US" altLang="zh-CN" sz="2000" dirty="0" err="1"/>
              <a:t>tedu</a:t>
            </a:r>
            <a:r>
              <a:rPr lang="en-US" altLang="zh-CN" sz="2000" dirty="0"/>
              <a:t>/bin  </a:t>
            </a:r>
          </a:p>
        </p:txBody>
      </p:sp>
    </p:spTree>
    <p:extLst>
      <p:ext uri="{BB962C8B-B14F-4D97-AF65-F5344CB8AC3E}">
        <p14:creationId xmlns:p14="http://schemas.microsoft.com/office/powerpoint/2010/main" val="666824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5706177"/>
          </a:xfrm>
        </p:spPr>
        <p:txBody>
          <a:bodyPr/>
          <a:lstStyle/>
          <a:p>
            <a:r>
              <a:rPr lang="zh-CN" altLang="en-US" dirty="0"/>
              <a:t>变量的读取与设置</a:t>
            </a:r>
            <a:endParaRPr lang="en-US" altLang="zh-CN" dirty="0"/>
          </a:p>
          <a:p>
            <a:pPr>
              <a:buFont typeface="微软雅黑" panose="020B0503020204020204" pitchFamily="34" charset="-122"/>
              <a:buChar char="ￚ"/>
            </a:pPr>
            <a:r>
              <a:rPr lang="zh-CN" altLang="en-US" dirty="0"/>
              <a:t>变量读取  </a:t>
            </a:r>
          </a:p>
          <a:p>
            <a:pPr marL="0" indent="0">
              <a:buNone/>
            </a:pPr>
            <a:r>
              <a:rPr lang="en-US" altLang="zh-CN" dirty="0"/>
              <a:t>	•</a:t>
            </a:r>
            <a:r>
              <a:rPr lang="zh-CN" altLang="en-US" dirty="0"/>
              <a:t>  通过</a:t>
            </a:r>
            <a:r>
              <a:rPr lang="en-US" altLang="zh-CN" dirty="0"/>
              <a:t>echo</a:t>
            </a:r>
            <a:r>
              <a:rPr lang="zh-CN" altLang="en-US" dirty="0"/>
              <a:t>命令  </a:t>
            </a:r>
          </a:p>
          <a:p>
            <a:pPr marL="0" indent="0">
              <a:buNone/>
            </a:pPr>
            <a:r>
              <a:rPr lang="en-US" altLang="zh-CN" dirty="0"/>
              <a:t>		</a:t>
            </a:r>
            <a:r>
              <a:rPr lang="zh-CN" altLang="en-US" dirty="0"/>
              <a:t>命令格式 </a:t>
            </a:r>
            <a:r>
              <a:rPr lang="en-US" altLang="zh-CN" dirty="0"/>
              <a:t>echo  $variable   </a:t>
            </a:r>
          </a:p>
          <a:p>
            <a:pPr marL="0" indent="0">
              <a:buNone/>
            </a:pPr>
            <a:r>
              <a:rPr lang="en-US" altLang="zh-CN" dirty="0"/>
              <a:t>		</a:t>
            </a:r>
            <a:r>
              <a:rPr lang="zh-CN" altLang="en-US" dirty="0"/>
              <a:t>举例  </a:t>
            </a:r>
          </a:p>
          <a:p>
            <a:pPr marL="0" indent="0">
              <a:buNone/>
            </a:pPr>
            <a:r>
              <a:rPr lang="en-US" altLang="zh-CN" dirty="0"/>
              <a:t>		</a:t>
            </a:r>
            <a:r>
              <a:rPr lang="zh-CN" altLang="en-US" dirty="0"/>
              <a:t>读取登录用户名：</a:t>
            </a:r>
            <a:r>
              <a:rPr lang="en-US" altLang="zh-CN" dirty="0"/>
              <a:t>echo  $LOGNAME   </a:t>
            </a:r>
          </a:p>
          <a:p>
            <a:pPr marL="0" indent="0">
              <a:buNone/>
            </a:pPr>
            <a:r>
              <a:rPr lang="en-US" altLang="zh-CN" dirty="0"/>
              <a:t>		</a:t>
            </a:r>
            <a:r>
              <a:rPr lang="zh-CN" altLang="en-US" dirty="0"/>
              <a:t>读取用户</a:t>
            </a:r>
            <a:r>
              <a:rPr lang="en-US" altLang="zh-CN" dirty="0"/>
              <a:t>home</a:t>
            </a:r>
            <a:r>
              <a:rPr lang="zh-CN" altLang="en-US" dirty="0"/>
              <a:t>目录：</a:t>
            </a:r>
            <a:r>
              <a:rPr lang="en-US" altLang="zh-CN" dirty="0"/>
              <a:t>echo  $HOME </a:t>
            </a:r>
          </a:p>
          <a:p>
            <a:pPr marL="0" indent="0">
              <a:buNone/>
            </a:pPr>
            <a:r>
              <a:rPr lang="en-US" altLang="zh-CN" dirty="0"/>
              <a:t>                    </a:t>
            </a:r>
            <a:r>
              <a:rPr lang="zh-CN" altLang="en-US" dirty="0"/>
              <a:t>读取当前系统默认的</a:t>
            </a:r>
            <a:r>
              <a:rPr lang="en-US" altLang="zh-CN" dirty="0"/>
              <a:t>shell</a:t>
            </a:r>
            <a:r>
              <a:rPr lang="zh-CN" altLang="en-US" dirty="0"/>
              <a:t>：</a:t>
            </a:r>
            <a:r>
              <a:rPr lang="en-US" altLang="zh-CN" dirty="0"/>
              <a:t>echo $SHELL </a:t>
            </a:r>
          </a:p>
          <a:p>
            <a:pPr>
              <a:buFont typeface="微软雅黑" panose="020B0503020204020204" pitchFamily="34" charset="-122"/>
              <a:buChar char="ￚ"/>
            </a:pPr>
            <a:r>
              <a:rPr lang="zh-CN" altLang="en-US" dirty="0"/>
              <a:t>读取变量另一种格式   </a:t>
            </a:r>
            <a:endParaRPr lang="en-US" altLang="zh-CN" dirty="0"/>
          </a:p>
          <a:p>
            <a:pPr marL="0" indent="0">
              <a:buNone/>
            </a:pPr>
            <a:r>
              <a:rPr lang="en-US" altLang="zh-CN" dirty="0"/>
              <a:t>	echo  ${LOGNAME}  </a:t>
            </a:r>
          </a:p>
          <a:p>
            <a:endParaRPr lang="zh-CN" altLang="en-US" dirty="0"/>
          </a:p>
        </p:txBody>
      </p:sp>
    </p:spTree>
    <p:extLst>
      <p:ext uri="{BB962C8B-B14F-4D97-AF65-F5344CB8AC3E}">
        <p14:creationId xmlns:p14="http://schemas.microsoft.com/office/powerpoint/2010/main" val="841383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497957"/>
          </a:xfrm>
        </p:spPr>
        <p:txBody>
          <a:bodyPr/>
          <a:lstStyle/>
          <a:p>
            <a:r>
              <a:rPr lang="zh-CN" altLang="en-US"/>
              <a:t>例子：</a:t>
            </a:r>
          </a:p>
        </p:txBody>
      </p:sp>
      <p:pic>
        <p:nvPicPr>
          <p:cNvPr id="4" name="图片 3"/>
          <p:cNvPicPr>
            <a:picLocks noChangeAspect="1"/>
          </p:cNvPicPr>
          <p:nvPr/>
        </p:nvPicPr>
        <p:blipFill>
          <a:blip r:embed="rId2"/>
          <a:stretch>
            <a:fillRect/>
          </a:stretch>
        </p:blipFill>
        <p:spPr>
          <a:xfrm>
            <a:off x="467544" y="1629693"/>
            <a:ext cx="8458815" cy="2591395"/>
          </a:xfrm>
          <a:prstGeom prst="rect">
            <a:avLst/>
          </a:prstGeom>
        </p:spPr>
      </p:pic>
    </p:spTree>
    <p:extLst>
      <p:ext uri="{BB962C8B-B14F-4D97-AF65-F5344CB8AC3E}">
        <p14:creationId xmlns:p14="http://schemas.microsoft.com/office/powerpoint/2010/main" val="2481216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7"/>
            <a:ext cx="8064896" cy="1483483"/>
          </a:xfrm>
        </p:spPr>
        <p:txBody>
          <a:bodyPr/>
          <a:lstStyle/>
          <a:p>
            <a:r>
              <a:rPr lang="zh-CN" altLang="en-US" dirty="0"/>
              <a:t>环境变量</a:t>
            </a:r>
            <a:endParaRPr lang="en-US" altLang="zh-CN" dirty="0"/>
          </a:p>
          <a:p>
            <a:r>
              <a:rPr lang="zh-CN" altLang="en-US" sz="2000" dirty="0"/>
              <a:t>使用</a:t>
            </a:r>
            <a:r>
              <a:rPr lang="en-US" altLang="zh-CN" sz="2000" dirty="0" err="1"/>
              <a:t>env</a:t>
            </a:r>
            <a:r>
              <a:rPr lang="zh-CN" altLang="en-US" sz="2000" dirty="0"/>
              <a:t>观察环境变量</a:t>
            </a:r>
            <a:r>
              <a:rPr lang="en-US" altLang="zh-CN" sz="2000" dirty="0"/>
              <a:t>[</a:t>
            </a:r>
            <a:r>
              <a:rPr lang="en-US" altLang="zh-CN" sz="2000" dirty="0" err="1"/>
              <a:t>root@localhost</a:t>
            </a:r>
            <a:r>
              <a:rPr lang="en-US" altLang="zh-CN" sz="2000" dirty="0"/>
              <a:t> ~]# </a:t>
            </a:r>
            <a:r>
              <a:rPr lang="en-US" altLang="zh-CN" sz="2000" dirty="0" err="1"/>
              <a:t>env|more</a:t>
            </a:r>
            <a:endParaRPr lang="en-US" altLang="zh-CN" sz="2000" dirty="0"/>
          </a:p>
          <a:p>
            <a:endParaRPr lang="zh-CN" altLang="en-US" dirty="0"/>
          </a:p>
        </p:txBody>
      </p:sp>
      <p:pic>
        <p:nvPicPr>
          <p:cNvPr id="4" name="图片 3"/>
          <p:cNvPicPr>
            <a:picLocks noChangeAspect="1"/>
          </p:cNvPicPr>
          <p:nvPr/>
        </p:nvPicPr>
        <p:blipFill>
          <a:blip r:embed="rId3"/>
          <a:stretch>
            <a:fillRect/>
          </a:stretch>
        </p:blipFill>
        <p:spPr>
          <a:xfrm>
            <a:off x="467544" y="2204865"/>
            <a:ext cx="8113800" cy="1512168"/>
          </a:xfrm>
          <a:prstGeom prst="rect">
            <a:avLst/>
          </a:prstGeom>
        </p:spPr>
      </p:pic>
    </p:spTree>
    <p:extLst>
      <p:ext uri="{BB962C8B-B14F-4D97-AF65-F5344CB8AC3E}">
        <p14:creationId xmlns:p14="http://schemas.microsoft.com/office/powerpoint/2010/main" val="3130518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2456057"/>
          </a:xfrm>
        </p:spPr>
        <p:txBody>
          <a:bodyPr/>
          <a:lstStyle/>
          <a:p>
            <a:r>
              <a:rPr lang="zh-CN" altLang="en-US" dirty="0"/>
              <a:t>环境变量</a:t>
            </a:r>
            <a:endParaRPr lang="en-US" altLang="zh-CN" dirty="0"/>
          </a:p>
          <a:p>
            <a:r>
              <a:rPr lang="en-US" altLang="zh-CN" dirty="0"/>
              <a:t>Linux</a:t>
            </a:r>
            <a:r>
              <a:rPr lang="zh-CN" altLang="en-US" dirty="0"/>
              <a:t>是一个多用户多任务的操作系统，所以在</a:t>
            </a:r>
            <a:r>
              <a:rPr lang="en-US" altLang="zh-CN" dirty="0"/>
              <a:t>Linux</a:t>
            </a:r>
            <a:r>
              <a:rPr lang="zh-CN" altLang="en-US" dirty="0"/>
              <a:t>中不同的用户具有不同的运行环境，在这样不同的环境中，可以为不同的用户指定不同的环境变量。</a:t>
            </a:r>
            <a:endParaRPr lang="en-US" altLang="zh-CN" dirty="0"/>
          </a:p>
          <a:p>
            <a:pPr marL="0" indent="0">
              <a:buNone/>
            </a:pPr>
            <a:r>
              <a:rPr lang="zh-CN" altLang="en-US" dirty="0"/>
              <a:t>    </a:t>
            </a:r>
            <a:r>
              <a:rPr lang="en-US" altLang="zh-CN" dirty="0"/>
              <a:t>set(</a:t>
            </a:r>
            <a:r>
              <a:rPr lang="zh-CN" altLang="en-US" dirty="0"/>
              <a:t>设置</a:t>
            </a:r>
            <a:r>
              <a:rPr lang="en-US" altLang="zh-CN" dirty="0"/>
              <a:t>)</a:t>
            </a:r>
            <a:r>
              <a:rPr lang="zh-CN" altLang="en-US" dirty="0"/>
              <a:t>环境变量或</a:t>
            </a:r>
            <a:r>
              <a:rPr lang="en-US" altLang="zh-CN" dirty="0" err="1"/>
              <a:t>env</a:t>
            </a:r>
            <a:r>
              <a:rPr lang="en-US" altLang="zh-CN" dirty="0"/>
              <a:t>(</a:t>
            </a:r>
            <a:r>
              <a:rPr lang="zh-CN" altLang="en-US" dirty="0"/>
              <a:t>显示</a:t>
            </a:r>
            <a:r>
              <a:rPr lang="en-US" altLang="zh-CN" dirty="0"/>
              <a:t>)</a:t>
            </a:r>
            <a:r>
              <a:rPr lang="zh-CN" altLang="en-US" dirty="0"/>
              <a:t>观察环境变量。</a:t>
            </a:r>
          </a:p>
        </p:txBody>
      </p:sp>
    </p:spTree>
    <p:extLst>
      <p:ext uri="{BB962C8B-B14F-4D97-AF65-F5344CB8AC3E}">
        <p14:creationId xmlns:p14="http://schemas.microsoft.com/office/powerpoint/2010/main" val="3037415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4265142"/>
          </a:xfrm>
        </p:spPr>
        <p:txBody>
          <a:bodyPr/>
          <a:lstStyle/>
          <a:p>
            <a:r>
              <a:rPr lang="zh-CN" altLang="en-US" dirty="0"/>
              <a:t>环境变量</a:t>
            </a:r>
            <a:endParaRPr lang="en-US" altLang="zh-CN" dirty="0"/>
          </a:p>
          <a:p>
            <a:r>
              <a:rPr lang="zh-CN" altLang="en-US" dirty="0"/>
              <a:t>如何将普通的变量变为环境变量？</a:t>
            </a:r>
            <a:endParaRPr lang="en-US" altLang="zh-CN" dirty="0"/>
          </a:p>
          <a:p>
            <a:r>
              <a:rPr lang="zh-CN" altLang="en-US" dirty="0"/>
              <a:t>一：</a:t>
            </a:r>
            <a:r>
              <a:rPr lang="en-US" altLang="zh-CN" dirty="0"/>
              <a:t>export </a:t>
            </a:r>
            <a:r>
              <a:rPr lang="zh-CN" altLang="en-US" dirty="0"/>
              <a:t>变量名</a:t>
            </a:r>
            <a:r>
              <a:rPr lang="en-US" altLang="zh-CN" dirty="0"/>
              <a:t>=</a:t>
            </a:r>
            <a:r>
              <a:rPr lang="zh-CN" altLang="en-US" dirty="0"/>
              <a:t>值</a:t>
            </a:r>
            <a:endParaRPr lang="en-US" altLang="zh-CN" dirty="0"/>
          </a:p>
          <a:p>
            <a:pPr lvl="2" algn="just"/>
            <a:r>
              <a:rPr lang="en-US" altLang="zh-CN" dirty="0"/>
              <a:t> export JAVA_HOME =/</a:t>
            </a:r>
            <a:r>
              <a:rPr lang="en-US" altLang="zh-CN" dirty="0" err="1"/>
              <a:t>etc</a:t>
            </a:r>
            <a:r>
              <a:rPr lang="en-US" altLang="zh-CN" dirty="0"/>
              <a:t>/java1.8/</a:t>
            </a:r>
          </a:p>
          <a:p>
            <a:pPr lvl="2"/>
            <a:r>
              <a:rPr lang="zh-CN" altLang="en-US" dirty="0"/>
              <a:t> 略</a:t>
            </a:r>
            <a:r>
              <a:rPr lang="en-US" altLang="zh-CN" dirty="0"/>
              <a:t>~~~~</a:t>
            </a:r>
          </a:p>
          <a:p>
            <a:r>
              <a:rPr lang="zh-CN" altLang="en-US" dirty="0"/>
              <a:t>二：变量名</a:t>
            </a:r>
            <a:r>
              <a:rPr lang="en-US" altLang="zh-CN" dirty="0"/>
              <a:t>1=</a:t>
            </a:r>
            <a:r>
              <a:rPr lang="zh-CN" altLang="en-US" dirty="0"/>
              <a:t>值</a:t>
            </a:r>
            <a:r>
              <a:rPr lang="en-US" altLang="zh-CN" dirty="0"/>
              <a:t>1</a:t>
            </a:r>
          </a:p>
          <a:p>
            <a:r>
              <a:rPr lang="en-US" altLang="zh-CN" dirty="0"/>
              <a:t>       </a:t>
            </a:r>
            <a:r>
              <a:rPr lang="zh-CN" altLang="en-US" dirty="0"/>
              <a:t>变量名</a:t>
            </a:r>
            <a:r>
              <a:rPr lang="en-US" altLang="zh-CN" dirty="0"/>
              <a:t>2=</a:t>
            </a:r>
            <a:r>
              <a:rPr lang="zh-CN" altLang="en-US" dirty="0"/>
              <a:t>值</a:t>
            </a:r>
            <a:r>
              <a:rPr lang="en-US" altLang="zh-CN" dirty="0"/>
              <a:t>2</a:t>
            </a:r>
          </a:p>
          <a:p>
            <a:r>
              <a:rPr lang="en-US" altLang="zh-CN" dirty="0"/>
              <a:t>      export </a:t>
            </a:r>
            <a:r>
              <a:rPr lang="zh-CN" altLang="en-US" dirty="0"/>
              <a:t>变量名</a:t>
            </a:r>
            <a:r>
              <a:rPr lang="en-US" altLang="zh-CN" dirty="0"/>
              <a:t>1  </a:t>
            </a:r>
            <a:r>
              <a:rPr lang="zh-CN" altLang="en-US" dirty="0"/>
              <a:t>变量名</a:t>
            </a:r>
            <a:r>
              <a:rPr lang="en-US" altLang="zh-CN" dirty="0"/>
              <a:t>2</a:t>
            </a:r>
          </a:p>
          <a:p>
            <a:endParaRPr lang="zh-CN" altLang="en-US" dirty="0"/>
          </a:p>
        </p:txBody>
      </p:sp>
      <p:pic>
        <p:nvPicPr>
          <p:cNvPr id="4" name="图片 3"/>
          <p:cNvPicPr>
            <a:picLocks noChangeAspect="1"/>
          </p:cNvPicPr>
          <p:nvPr/>
        </p:nvPicPr>
        <p:blipFill>
          <a:blip r:embed="rId3"/>
          <a:stretch>
            <a:fillRect/>
          </a:stretch>
        </p:blipFill>
        <p:spPr>
          <a:xfrm>
            <a:off x="755576" y="5085184"/>
            <a:ext cx="8224826" cy="1270945"/>
          </a:xfrm>
          <a:prstGeom prst="rect">
            <a:avLst/>
          </a:prstGeom>
        </p:spPr>
      </p:pic>
    </p:spTree>
    <p:extLst>
      <p:ext uri="{BB962C8B-B14F-4D97-AF65-F5344CB8AC3E}">
        <p14:creationId xmlns:p14="http://schemas.microsoft.com/office/powerpoint/2010/main" val="2228361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966418"/>
          </a:xfrm>
        </p:spPr>
        <p:txBody>
          <a:bodyPr/>
          <a:lstStyle/>
          <a:p>
            <a:r>
              <a:rPr lang="zh-CN" altLang="en-US" dirty="0"/>
              <a:t>自定义</a:t>
            </a:r>
            <a:r>
              <a:rPr lang="en-US" altLang="zh-CN" dirty="0"/>
              <a:t>java</a:t>
            </a:r>
            <a:r>
              <a:rPr lang="zh-CN" altLang="en-US" dirty="0"/>
              <a:t>环境的环境变量配置</a:t>
            </a:r>
            <a:endParaRPr lang="en-US" altLang="zh-CN" dirty="0"/>
          </a:p>
          <a:p>
            <a:pPr marL="0" indent="0">
              <a:buNone/>
            </a:pPr>
            <a:r>
              <a:rPr lang="zh-CN" altLang="en-US" sz="2000" dirty="0"/>
              <a:t>    常见放在：</a:t>
            </a:r>
            <a:r>
              <a:rPr lang="en-US" altLang="zh-CN" sz="2000" dirty="0"/>
              <a:t>/</a:t>
            </a:r>
            <a:r>
              <a:rPr lang="en-US" altLang="zh-CN" sz="2000" dirty="0" err="1"/>
              <a:t>etc</a:t>
            </a:r>
            <a:r>
              <a:rPr lang="en-US" altLang="zh-CN" sz="2000" dirty="0"/>
              <a:t>/profile</a:t>
            </a:r>
            <a:endParaRPr lang="zh-CN" altLang="en-US" sz="2000" dirty="0"/>
          </a:p>
        </p:txBody>
      </p:sp>
      <p:pic>
        <p:nvPicPr>
          <p:cNvPr id="4" name="图片 3"/>
          <p:cNvPicPr>
            <a:picLocks noChangeAspect="1"/>
          </p:cNvPicPr>
          <p:nvPr/>
        </p:nvPicPr>
        <p:blipFill>
          <a:blip r:embed="rId2"/>
          <a:stretch>
            <a:fillRect/>
          </a:stretch>
        </p:blipFill>
        <p:spPr>
          <a:xfrm>
            <a:off x="680491" y="2492896"/>
            <a:ext cx="8180954" cy="2088232"/>
          </a:xfrm>
          <a:prstGeom prst="rect">
            <a:avLst/>
          </a:prstGeom>
        </p:spPr>
      </p:pic>
    </p:spTree>
    <p:extLst>
      <p:ext uri="{BB962C8B-B14F-4D97-AF65-F5344CB8AC3E}">
        <p14:creationId xmlns:p14="http://schemas.microsoft.com/office/powerpoint/2010/main" val="2221696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6013954"/>
          </a:xfrm>
        </p:spPr>
        <p:txBody>
          <a:bodyPr/>
          <a:lstStyle/>
          <a:p>
            <a:r>
              <a:rPr lang="zh-CN" altLang="en-US" dirty="0"/>
              <a:t>局部变量的设置规则</a:t>
            </a:r>
            <a:endParaRPr lang="en-US" altLang="zh-CN" dirty="0"/>
          </a:p>
          <a:p>
            <a:pPr>
              <a:buFont typeface="微软雅黑" panose="020B0503020204020204" pitchFamily="34" charset="-122"/>
              <a:buChar char="ￚ"/>
            </a:pPr>
            <a:r>
              <a:rPr lang="en-US" altLang="zh-CN" sz="2000" dirty="0"/>
              <a:t>1</a:t>
            </a:r>
            <a:r>
              <a:rPr lang="zh-CN" altLang="en-US" sz="2000" dirty="0"/>
              <a:t>、变量与变量内容以一个等号“</a:t>
            </a:r>
            <a:r>
              <a:rPr lang="en-US" altLang="zh-CN" sz="2000" dirty="0"/>
              <a:t>=</a:t>
            </a:r>
            <a:r>
              <a:rPr lang="zh-CN" altLang="en-US" sz="2000" dirty="0"/>
              <a:t>”连接</a:t>
            </a:r>
            <a:r>
              <a:rPr lang="en-US" altLang="zh-CN" sz="2000" dirty="0"/>
              <a:t>(name=value)</a:t>
            </a:r>
          </a:p>
          <a:p>
            <a:pPr marL="0" indent="0">
              <a:buNone/>
            </a:pPr>
            <a:r>
              <a:rPr lang="en-US" altLang="zh-CN" sz="2000" dirty="0"/>
              <a:t>   [</a:t>
            </a:r>
            <a:r>
              <a:rPr lang="en-US" altLang="zh-CN" sz="2000" dirty="0" err="1"/>
              <a:t>root@localhost</a:t>
            </a:r>
            <a:r>
              <a:rPr lang="en-US" altLang="zh-CN" sz="2000" dirty="0"/>
              <a:t> ~]#name=</a:t>
            </a:r>
            <a:r>
              <a:rPr lang="en-US" altLang="zh-CN" sz="2000" dirty="0" err="1"/>
              <a:t>tedu</a:t>
            </a:r>
            <a:endParaRPr lang="en-US" altLang="zh-CN" sz="2000" dirty="0"/>
          </a:p>
          <a:p>
            <a:pPr>
              <a:buFont typeface="微软雅黑" panose="020B0503020204020204" pitchFamily="34" charset="-122"/>
              <a:buChar char="ￚ"/>
            </a:pPr>
            <a:r>
              <a:rPr lang="en-US" altLang="zh-CN" sz="2000" dirty="0"/>
              <a:t>2</a:t>
            </a:r>
            <a:r>
              <a:rPr lang="zh-CN" altLang="en-US" sz="2000" dirty="0"/>
              <a:t>、等号两边不能直接接空格符；</a:t>
            </a:r>
            <a:endParaRPr lang="en-US" altLang="zh-CN" sz="2000" dirty="0"/>
          </a:p>
          <a:p>
            <a:pPr>
              <a:buFont typeface="微软雅黑" panose="020B0503020204020204" pitchFamily="34" charset="-122"/>
              <a:buChar char="ￚ"/>
            </a:pPr>
            <a:r>
              <a:rPr lang="en-US" altLang="zh-CN" sz="2000" dirty="0"/>
              <a:t>3</a:t>
            </a:r>
            <a:r>
              <a:rPr lang="zh-CN" altLang="en-US" sz="2000" dirty="0"/>
              <a:t>、变量名称只能是英文字母、数字、下划线，但开头不能是数字；</a:t>
            </a:r>
            <a:endParaRPr lang="en-US" altLang="zh-CN" sz="2000" dirty="0"/>
          </a:p>
          <a:p>
            <a:pPr>
              <a:buFont typeface="微软雅黑" panose="020B0503020204020204" pitchFamily="34" charset="-122"/>
              <a:buChar char="ￚ"/>
            </a:pPr>
            <a:r>
              <a:rPr lang="en-US" altLang="zh-CN" sz="2000" dirty="0"/>
              <a:t>4</a:t>
            </a:r>
            <a:r>
              <a:rPr lang="zh-CN" altLang="en-US" sz="2000" dirty="0"/>
              <a:t>、变量内容若有空格符可使用双引号或单引号将变量内容结合起来</a:t>
            </a:r>
            <a:r>
              <a:rPr lang="en-US" altLang="zh-CN" sz="2000" dirty="0"/>
              <a:t>;</a:t>
            </a:r>
          </a:p>
          <a:p>
            <a:pPr marL="0" indent="0">
              <a:buNone/>
            </a:pPr>
            <a:r>
              <a:rPr lang="en-US" altLang="zh-CN" sz="2000" dirty="0"/>
              <a:t>        |-</a:t>
            </a:r>
            <a:r>
              <a:rPr lang="zh-CN" altLang="en-US" sz="2000" dirty="0"/>
              <a:t>双引号中的特殊字符保有原本的特性：例如：</a:t>
            </a:r>
            <a:r>
              <a:rPr lang="en-US" altLang="zh-CN" sz="2000" dirty="0"/>
              <a:t>[**] #</a:t>
            </a:r>
            <a:r>
              <a:rPr lang="en-US" altLang="zh-CN" sz="2000" dirty="0" err="1"/>
              <a:t>var</a:t>
            </a:r>
            <a:r>
              <a:rPr lang="en-US" altLang="zh-CN" sz="2000" dirty="0"/>
              <a:t>=</a:t>
            </a:r>
            <a:r>
              <a:rPr lang="zh-CN" altLang="en-US" sz="2000" dirty="0"/>
              <a:t>“</a:t>
            </a:r>
            <a:r>
              <a:rPr lang="en-US" altLang="zh-CN" sz="2000" dirty="0" err="1"/>
              <a:t>lang</a:t>
            </a:r>
            <a:r>
              <a:rPr lang="en-US" altLang="zh-CN" sz="2000" dirty="0"/>
              <a:t> is $LANG</a:t>
            </a:r>
            <a:r>
              <a:rPr lang="zh-CN" altLang="en-US" sz="2000" dirty="0"/>
              <a:t>”，则</a:t>
            </a:r>
            <a:r>
              <a:rPr lang="en-US" altLang="zh-CN" sz="2000" dirty="0"/>
              <a:t>#echo $</a:t>
            </a:r>
            <a:r>
              <a:rPr lang="en-US" altLang="zh-CN" sz="2000" dirty="0" err="1"/>
              <a:t>var</a:t>
            </a:r>
            <a:r>
              <a:rPr lang="en-US" altLang="zh-CN" sz="2000" dirty="0"/>
              <a:t> </a:t>
            </a:r>
            <a:r>
              <a:rPr lang="zh-CN" altLang="en-US" sz="2000" dirty="0"/>
              <a:t>的结果为 </a:t>
            </a:r>
            <a:r>
              <a:rPr lang="en-US" altLang="zh-CN" sz="2000" dirty="0" err="1"/>
              <a:t>lang</a:t>
            </a:r>
            <a:r>
              <a:rPr lang="en-US" altLang="zh-CN" sz="2000" dirty="0"/>
              <a:t> is en_US.UTF-8</a:t>
            </a:r>
          </a:p>
          <a:p>
            <a:pPr marL="0" indent="0">
              <a:buNone/>
            </a:pPr>
            <a:r>
              <a:rPr lang="en-US" altLang="zh-CN" sz="2000" dirty="0"/>
              <a:t>       |-</a:t>
            </a:r>
            <a:r>
              <a:rPr lang="zh-CN" altLang="en-US" sz="2000" dirty="0"/>
              <a:t>单引号中的特殊字符仅为一般字符（纯文本）</a:t>
            </a:r>
            <a:endParaRPr lang="en-US" altLang="zh-CN" sz="2000" dirty="0"/>
          </a:p>
          <a:p>
            <a:pPr marL="0" indent="0">
              <a:buNone/>
            </a:pPr>
            <a:r>
              <a:rPr lang="zh-CN" altLang="en-US" sz="2000" dirty="0"/>
              <a:t>例如：</a:t>
            </a:r>
            <a:r>
              <a:rPr lang="en-US" altLang="zh-CN" sz="2000" dirty="0"/>
              <a:t>[**] #</a:t>
            </a:r>
            <a:r>
              <a:rPr lang="en-US" altLang="zh-CN" sz="2000" dirty="0" err="1"/>
              <a:t>var</a:t>
            </a:r>
            <a:r>
              <a:rPr lang="en-US" altLang="zh-CN" sz="2000" dirty="0"/>
              <a:t>=‘</a:t>
            </a:r>
            <a:r>
              <a:rPr lang="en-US" altLang="zh-CN" sz="2000" dirty="0" err="1"/>
              <a:t>lang</a:t>
            </a:r>
            <a:r>
              <a:rPr lang="en-US" altLang="zh-CN" sz="2000" dirty="0"/>
              <a:t> is $LANG’</a:t>
            </a:r>
            <a:r>
              <a:rPr lang="zh-CN" altLang="en-US" sz="2000" dirty="0"/>
              <a:t>，则</a:t>
            </a:r>
            <a:r>
              <a:rPr lang="en-US" altLang="zh-CN" sz="2000" dirty="0"/>
              <a:t>#echo $</a:t>
            </a:r>
            <a:r>
              <a:rPr lang="en-US" altLang="zh-CN" sz="2000" dirty="0" err="1"/>
              <a:t>var</a:t>
            </a:r>
            <a:r>
              <a:rPr lang="zh-CN" altLang="en-US" sz="2000" dirty="0"/>
              <a:t>为</a:t>
            </a:r>
            <a:r>
              <a:rPr lang="en-US" altLang="zh-CN" sz="2000" dirty="0" err="1"/>
              <a:t>lang</a:t>
            </a:r>
            <a:r>
              <a:rPr lang="en-US" altLang="zh-CN" sz="2000" dirty="0"/>
              <a:t> is $LANG </a:t>
            </a:r>
          </a:p>
          <a:p>
            <a:pPr lvl="0">
              <a:buFont typeface="微软雅黑" panose="020B0503020204020204" pitchFamily="34" charset="-122"/>
              <a:buChar char="ￚ"/>
            </a:pPr>
            <a:r>
              <a:rPr lang="en-US" altLang="zh-CN" sz="2000" dirty="0">
                <a:solidFill>
                  <a:prstClr val="white"/>
                </a:solidFill>
              </a:rPr>
              <a:t>5</a:t>
            </a:r>
            <a:r>
              <a:rPr lang="zh-CN" altLang="en-US" sz="2000" dirty="0">
                <a:solidFill>
                  <a:prstClr val="white"/>
                </a:solidFill>
              </a:rPr>
              <a:t>、可用转义字符“</a:t>
            </a:r>
            <a:r>
              <a:rPr lang="en-US" altLang="zh-CN" sz="2000" dirty="0">
                <a:solidFill>
                  <a:prstClr val="white"/>
                </a:solidFill>
              </a:rPr>
              <a:t>\</a:t>
            </a:r>
            <a:r>
              <a:rPr lang="zh-CN" altLang="en-US" sz="2000" dirty="0">
                <a:solidFill>
                  <a:prstClr val="white"/>
                </a:solidFill>
              </a:rPr>
              <a:t>”将特殊符号（如</a:t>
            </a:r>
            <a:r>
              <a:rPr lang="en-US" altLang="zh-CN" sz="2000" dirty="0">
                <a:solidFill>
                  <a:prstClr val="white"/>
                </a:solidFill>
              </a:rPr>
              <a:t>$</a:t>
            </a:r>
            <a:r>
              <a:rPr lang="zh-CN" altLang="en-US" sz="2000" dirty="0">
                <a:solidFill>
                  <a:prstClr val="white"/>
                </a:solidFill>
              </a:rPr>
              <a:t>、</a:t>
            </a:r>
            <a:r>
              <a:rPr lang="en-US" altLang="zh-CN" sz="2000" dirty="0">
                <a:solidFill>
                  <a:prstClr val="white"/>
                </a:solidFill>
              </a:rPr>
              <a:t>\</a:t>
            </a:r>
            <a:r>
              <a:rPr lang="zh-CN" altLang="en-US" sz="2000" dirty="0">
                <a:solidFill>
                  <a:prstClr val="white"/>
                </a:solidFill>
              </a:rPr>
              <a:t>、！等）变为一般字符</a:t>
            </a:r>
            <a:r>
              <a:rPr lang="en-US" altLang="zh-CN" sz="2000" dirty="0">
                <a:solidFill>
                  <a:prstClr val="white"/>
                </a:solidFill>
              </a:rPr>
              <a:t>;</a:t>
            </a:r>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1537654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3637919"/>
          </a:xfrm>
        </p:spPr>
        <p:txBody>
          <a:bodyPr/>
          <a:lstStyle/>
          <a:p>
            <a:pPr marL="0" indent="0">
              <a:buNone/>
            </a:pPr>
            <a:r>
              <a:rPr lang="zh-CN" altLang="en-US" dirty="0"/>
              <a:t>思考：下面三个输出分别是什么结果？</a:t>
            </a:r>
            <a:endParaRPr lang="en-US" altLang="zh-CN" dirty="0"/>
          </a:p>
          <a:p>
            <a:pPr marL="0" indent="0">
              <a:buNone/>
            </a:pPr>
            <a:r>
              <a:rPr lang="en-US" altLang="zh-CN" dirty="0"/>
              <a:t>a=192.168.1.2</a:t>
            </a:r>
          </a:p>
          <a:p>
            <a:pPr marL="0" indent="0">
              <a:buNone/>
            </a:pPr>
            <a:r>
              <a:rPr lang="en-US" altLang="zh-CN" dirty="0"/>
              <a:t>b='192.168.1.2'</a:t>
            </a:r>
          </a:p>
          <a:p>
            <a:pPr marL="0" indent="0">
              <a:buNone/>
            </a:pPr>
            <a:r>
              <a:rPr lang="en-US" altLang="zh-CN" dirty="0"/>
              <a:t>c="192.168.1.2"</a:t>
            </a:r>
          </a:p>
          <a:p>
            <a:pPr marL="0" indent="0">
              <a:buNone/>
            </a:pPr>
            <a:r>
              <a:rPr lang="en-US" altLang="zh-CN" dirty="0"/>
              <a:t>echo "a=$a"</a:t>
            </a:r>
          </a:p>
          <a:p>
            <a:pPr marL="0" indent="0">
              <a:buNone/>
            </a:pPr>
            <a:r>
              <a:rPr lang="en-US" altLang="zh-CN" dirty="0"/>
              <a:t>echo "b=$b"</a:t>
            </a:r>
          </a:p>
          <a:p>
            <a:pPr marL="0" indent="0">
              <a:buNone/>
            </a:pPr>
            <a:r>
              <a:rPr lang="en-US" altLang="zh-CN" dirty="0"/>
              <a:t>echo "c=${c}"</a:t>
            </a:r>
            <a:endParaRPr lang="zh-CN" altLang="en-US" dirty="0"/>
          </a:p>
        </p:txBody>
      </p:sp>
      <p:sp>
        <p:nvSpPr>
          <p:cNvPr id="4" name="圆角矩形 3"/>
          <p:cNvSpPr/>
          <p:nvPr/>
        </p:nvSpPr>
        <p:spPr>
          <a:xfrm>
            <a:off x="4139951" y="4693678"/>
            <a:ext cx="3096345" cy="1584176"/>
          </a:xfrm>
          <a:prstGeom prst="roundRect">
            <a:avLst/>
          </a:prstGeom>
          <a:solidFill>
            <a:srgbClr val="DAE6C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bg1"/>
                </a:solidFill>
                <a:latin typeface="微软雅黑" panose="020B0503020204020204" pitchFamily="34" charset="-122"/>
                <a:ea typeface="微软雅黑" panose="020B0503020204020204" pitchFamily="34" charset="-122"/>
              </a:rPr>
              <a:t>a=192.168.1.2</a:t>
            </a:r>
          </a:p>
          <a:p>
            <a:r>
              <a:rPr lang="en-US" altLang="zh-CN" sz="2000" b="1" dirty="0">
                <a:solidFill>
                  <a:schemeClr val="bg1"/>
                </a:solidFill>
                <a:latin typeface="微软雅黑" panose="020B0503020204020204" pitchFamily="34" charset="-122"/>
                <a:ea typeface="微软雅黑" panose="020B0503020204020204" pitchFamily="34" charset="-122"/>
              </a:rPr>
              <a:t>b=192.168.1.2</a:t>
            </a:r>
          </a:p>
          <a:p>
            <a:r>
              <a:rPr lang="en-US" altLang="zh-CN" sz="2000" b="1" dirty="0">
                <a:solidFill>
                  <a:schemeClr val="bg1"/>
                </a:solidFill>
                <a:latin typeface="微软雅黑" panose="020B0503020204020204" pitchFamily="34" charset="-122"/>
                <a:ea typeface="微软雅黑" panose="020B0503020204020204" pitchFamily="34" charset="-122"/>
              </a:rPr>
              <a:t>c=192.168.1.2</a:t>
            </a:r>
          </a:p>
          <a:p>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等价，都可以获取变量的值</a:t>
            </a:r>
          </a:p>
        </p:txBody>
      </p:sp>
    </p:spTree>
    <p:extLst>
      <p:ext uri="{BB962C8B-B14F-4D97-AF65-F5344CB8AC3E}">
        <p14:creationId xmlns:p14="http://schemas.microsoft.com/office/powerpoint/2010/main" val="214095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4672048"/>
          </a:xfrm>
        </p:spPr>
        <p:txBody>
          <a:bodyPr/>
          <a:lstStyle/>
          <a:p>
            <a:r>
              <a:rPr lang="zh-CN" altLang="en-US" dirty="0"/>
              <a:t>变量的设置规则</a:t>
            </a:r>
            <a:endParaRPr lang="en-US" altLang="zh-CN" dirty="0"/>
          </a:p>
          <a:p>
            <a:r>
              <a:rPr lang="en-US" altLang="zh-CN" dirty="0"/>
              <a:t>7</a:t>
            </a:r>
            <a:r>
              <a:rPr lang="zh-CN" altLang="en-US" dirty="0"/>
              <a:t>、变量内容由其他命令提供，使用</a:t>
            </a:r>
            <a:r>
              <a:rPr lang="en-US" altLang="zh-CN" dirty="0"/>
              <a:t>$(</a:t>
            </a:r>
            <a:r>
              <a:rPr lang="zh-CN" altLang="en-US" dirty="0"/>
              <a:t>其他命令</a:t>
            </a:r>
            <a:r>
              <a:rPr lang="en-US" altLang="zh-CN" dirty="0"/>
              <a:t>)</a:t>
            </a:r>
          </a:p>
          <a:p>
            <a:pPr marL="0" indent="0">
              <a:buNone/>
            </a:pPr>
            <a:r>
              <a:rPr lang="en-US" altLang="zh-CN" sz="2000" dirty="0"/>
              <a:t>[</a:t>
            </a:r>
            <a:r>
              <a:rPr lang="en-US" altLang="zh-CN" sz="2000" dirty="0" err="1"/>
              <a:t>root@localhost</a:t>
            </a:r>
            <a:r>
              <a:rPr lang="en-US" altLang="zh-CN" sz="2000" dirty="0"/>
              <a:t> ~]#version=$(</a:t>
            </a:r>
            <a:r>
              <a:rPr lang="en-US" altLang="zh-CN" sz="2000" dirty="0" err="1"/>
              <a:t>uname</a:t>
            </a:r>
            <a:r>
              <a:rPr lang="en-US" altLang="zh-CN" sz="2000" dirty="0"/>
              <a:t>)</a:t>
            </a:r>
          </a:p>
          <a:p>
            <a:pPr marL="0" indent="0">
              <a:buNone/>
            </a:pPr>
            <a:r>
              <a:rPr lang="en-US" altLang="zh-CN" sz="2000" dirty="0"/>
              <a:t>[</a:t>
            </a:r>
            <a:r>
              <a:rPr lang="en-US" altLang="zh-CN" sz="2000" dirty="0" err="1"/>
              <a:t>root@localhost</a:t>
            </a:r>
            <a:r>
              <a:rPr lang="en-US" altLang="zh-CN" sz="2000" dirty="0"/>
              <a:t> ~]#echo $version</a:t>
            </a:r>
          </a:p>
          <a:p>
            <a:pPr marL="0" indent="0">
              <a:buNone/>
            </a:pPr>
            <a:r>
              <a:rPr lang="en-US" altLang="zh-CN" sz="2000" dirty="0"/>
              <a:t>Linux</a:t>
            </a:r>
          </a:p>
          <a:p>
            <a:pPr marL="0" indent="0">
              <a:buNone/>
            </a:pPr>
            <a:r>
              <a:rPr lang="en-US" altLang="zh-CN" sz="2000" dirty="0"/>
              <a:t>[</a:t>
            </a:r>
            <a:r>
              <a:rPr lang="en-US" altLang="zh-CN" sz="2000" dirty="0" err="1"/>
              <a:t>root@localhost</a:t>
            </a:r>
            <a:r>
              <a:rPr lang="en-US" altLang="zh-CN" sz="2000" dirty="0"/>
              <a:t> ~]#version=$(</a:t>
            </a:r>
            <a:r>
              <a:rPr lang="en-US" altLang="zh-CN" sz="2000" dirty="0" err="1"/>
              <a:t>uname</a:t>
            </a:r>
            <a:r>
              <a:rPr lang="en-US" altLang="zh-CN" sz="2000" dirty="0"/>
              <a:t> –a)</a:t>
            </a:r>
          </a:p>
          <a:p>
            <a:pPr marL="0" indent="0">
              <a:buNone/>
            </a:pPr>
            <a:r>
              <a:rPr lang="en-US" altLang="zh-CN" sz="2000" dirty="0"/>
              <a:t>[</a:t>
            </a:r>
            <a:r>
              <a:rPr lang="en-US" altLang="zh-CN" sz="2000" dirty="0" err="1"/>
              <a:t>root@localhost</a:t>
            </a:r>
            <a:r>
              <a:rPr lang="en-US" altLang="zh-CN" sz="2000" dirty="0"/>
              <a:t> ~]#echo $version</a:t>
            </a:r>
          </a:p>
          <a:p>
            <a:pPr marL="0" indent="0">
              <a:buNone/>
            </a:pPr>
            <a:r>
              <a:rPr lang="en-US" altLang="zh-CN" sz="2000" dirty="0"/>
              <a:t>Linux </a:t>
            </a:r>
            <a:r>
              <a:rPr lang="en-US" altLang="zh-CN" sz="2000" dirty="0" err="1"/>
              <a:t>localhost.localdomain</a:t>
            </a:r>
            <a:r>
              <a:rPr lang="en-US" altLang="zh-CN" sz="2000" dirty="0"/>
              <a:t> 2.6.32-431…..</a:t>
            </a:r>
          </a:p>
          <a:p>
            <a:endParaRPr lang="en-US" altLang="zh-CN" dirty="0"/>
          </a:p>
          <a:p>
            <a:endParaRPr lang="zh-CN" altLang="en-US" dirty="0"/>
          </a:p>
        </p:txBody>
      </p:sp>
    </p:spTree>
    <p:extLst>
      <p:ext uri="{BB962C8B-B14F-4D97-AF65-F5344CB8AC3E}">
        <p14:creationId xmlns:p14="http://schemas.microsoft.com/office/powerpoint/2010/main" val="68188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4690002"/>
          </a:xfrm>
        </p:spPr>
        <p:txBody>
          <a:bodyPr/>
          <a:lstStyle/>
          <a:p>
            <a:pPr>
              <a:buFont typeface="Wingdings" panose="05000000000000000000" pitchFamily="2" charset="2"/>
              <a:buChar char="Ø"/>
            </a:pPr>
            <a:r>
              <a:rPr lang="zh-CN" altLang="en-US" dirty="0"/>
              <a:t> 用</a:t>
            </a:r>
            <a:r>
              <a:rPr lang="en-US" altLang="zh-CN" dirty="0" err="1"/>
              <a:t>gzip</a:t>
            </a:r>
            <a:r>
              <a:rPr lang="zh-CN" altLang="en-US" dirty="0"/>
              <a:t>压缩</a:t>
            </a:r>
            <a:endParaRPr lang="en-US" altLang="zh-CN" dirty="0"/>
          </a:p>
          <a:p>
            <a:pPr marL="0" indent="0">
              <a:buNone/>
            </a:pPr>
            <a:r>
              <a:rPr lang="en-US" altLang="zh-CN" sz="2000" dirty="0"/>
              <a:t>[</a:t>
            </a:r>
            <a:r>
              <a:rPr lang="en-US" altLang="zh-CN" sz="2000" dirty="0" err="1"/>
              <a:t>root@tedu</a:t>
            </a:r>
            <a:r>
              <a:rPr lang="en-US" altLang="zh-CN" sz="2000" dirty="0"/>
              <a:t> ~]# cd /</a:t>
            </a:r>
            <a:r>
              <a:rPr lang="en-US" altLang="zh-CN" sz="2000" dirty="0" err="1"/>
              <a:t>tmp</a:t>
            </a:r>
            <a:endParaRPr lang="en-US" altLang="zh-CN" sz="2000" dirty="0"/>
          </a:p>
          <a:p>
            <a:pPr marL="0"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 </a:t>
            </a:r>
            <a:r>
              <a:rPr lang="en-US" altLang="zh-CN" sz="2000" dirty="0" err="1"/>
              <a:t>cp</a:t>
            </a:r>
            <a:r>
              <a:rPr lang="en-US" altLang="zh-CN" sz="2000" dirty="0"/>
              <a:t> /root/install.log </a:t>
            </a:r>
            <a:r>
              <a:rPr lang="en-US" altLang="zh-CN" sz="2000" b="1" dirty="0"/>
              <a:t>./</a:t>
            </a:r>
            <a:r>
              <a:rPr lang="en-US" altLang="zh-CN" sz="2000" dirty="0"/>
              <a:t>   #</a:t>
            </a:r>
            <a:r>
              <a:rPr lang="zh-CN" altLang="en-US" sz="2000" dirty="0"/>
              <a:t>“</a:t>
            </a:r>
            <a:r>
              <a:rPr lang="en-US" altLang="zh-CN" sz="2000" b="1" dirty="0"/>
              <a:t>.</a:t>
            </a:r>
            <a:r>
              <a:rPr lang="zh-CN" altLang="en-US" sz="2000" dirty="0"/>
              <a:t>”当前目录</a:t>
            </a:r>
            <a:endParaRPr lang="en-US" altLang="zh-CN" sz="2000" dirty="0"/>
          </a:p>
          <a:p>
            <a:pPr marL="0"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a:t>
            </a:r>
            <a:r>
              <a:rPr lang="en-US" altLang="zh-CN" sz="2000" dirty="0" err="1"/>
              <a:t>gzip</a:t>
            </a:r>
            <a:r>
              <a:rPr lang="en-US" altLang="zh-CN" sz="2000" dirty="0"/>
              <a:t> –v install.log  </a:t>
            </a:r>
            <a:r>
              <a:rPr lang="zh-CN" altLang="en-US" sz="1400" dirty="0"/>
              <a:t>（如果不加</a:t>
            </a:r>
            <a:r>
              <a:rPr lang="en-US" altLang="zh-CN" sz="1400" dirty="0"/>
              <a:t>-v</a:t>
            </a:r>
            <a:r>
              <a:rPr lang="zh-CN" altLang="en-US" sz="1400" dirty="0"/>
              <a:t>的话就是直接压缩）</a:t>
            </a:r>
            <a:endParaRPr lang="en-US" altLang="zh-CN" sz="2000" dirty="0"/>
          </a:p>
          <a:p>
            <a:pPr marL="0" indent="0">
              <a:buNone/>
            </a:pPr>
            <a:r>
              <a:rPr lang="en-US" altLang="zh-CN" sz="2000" dirty="0"/>
              <a:t>install.log:     76.8% -- replaced with install.log.gz</a:t>
            </a:r>
          </a:p>
          <a:p>
            <a:pPr marL="0" indent="0">
              <a:buNone/>
            </a:pPr>
            <a:r>
              <a:rPr lang="zh-CN" altLang="en-US" sz="2000" dirty="0"/>
              <a:t>注意：源文件被压缩后，自动在源文件名后追加</a:t>
            </a:r>
            <a:r>
              <a:rPr lang="en-US" altLang="zh-CN" sz="2000" dirty="0"/>
              <a:t>”.</a:t>
            </a:r>
            <a:r>
              <a:rPr lang="en-US" altLang="zh-CN" sz="2000" dirty="0" err="1"/>
              <a:t>gz</a:t>
            </a:r>
            <a:r>
              <a:rPr lang="en-US" altLang="zh-CN" sz="2000" dirty="0"/>
              <a:t>”,</a:t>
            </a:r>
            <a:r>
              <a:rPr lang="zh-CN" altLang="en-US" sz="2000" dirty="0"/>
              <a:t>源文件将不再存在。</a:t>
            </a:r>
            <a:endParaRPr lang="en-US" altLang="zh-CN" sz="2000" dirty="0"/>
          </a:p>
          <a:p>
            <a:pPr>
              <a:buFont typeface="Wingdings" panose="05000000000000000000" pitchFamily="2" charset="2"/>
              <a:buChar char="Ø"/>
            </a:pPr>
            <a:r>
              <a:rPr lang="zh-CN" altLang="en-US" sz="2000" dirty="0"/>
              <a:t>解压</a:t>
            </a:r>
            <a:r>
              <a:rPr lang="en-US" altLang="zh-CN" sz="2000" dirty="0" err="1"/>
              <a:t>gz</a:t>
            </a:r>
            <a:r>
              <a:rPr lang="zh-CN" altLang="en-US" sz="2000" dirty="0"/>
              <a:t>的压缩文件 </a:t>
            </a:r>
          </a:p>
          <a:p>
            <a:pPr marL="0"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a:t>
            </a:r>
            <a:r>
              <a:rPr lang="en-US" altLang="zh-CN" sz="2000" dirty="0" err="1"/>
              <a:t>gzip</a:t>
            </a:r>
            <a:r>
              <a:rPr lang="en-US" altLang="zh-CN" sz="2000" dirty="0"/>
              <a:t> –d install.log.gz</a:t>
            </a:r>
          </a:p>
          <a:p>
            <a:pPr marL="0" indent="0">
              <a:buNone/>
            </a:pPr>
            <a:r>
              <a:rPr lang="zh-CN" altLang="en-US" sz="2000" dirty="0"/>
              <a:t>注意：源文件被解压后，自动将源文件名后的</a:t>
            </a:r>
            <a:r>
              <a:rPr lang="en-US" altLang="zh-CN" sz="2000" dirty="0"/>
              <a:t>”.</a:t>
            </a:r>
            <a:r>
              <a:rPr lang="en-US" altLang="zh-CN" sz="2000" dirty="0" err="1"/>
              <a:t>gz</a:t>
            </a:r>
            <a:r>
              <a:rPr lang="en-US" altLang="zh-CN" sz="2000" dirty="0"/>
              <a:t>”</a:t>
            </a:r>
            <a:r>
              <a:rPr lang="zh-CN" altLang="en-US" sz="2000" dirty="0"/>
              <a:t>删掉</a:t>
            </a:r>
            <a:r>
              <a:rPr lang="en-US" altLang="zh-CN" sz="2000" dirty="0"/>
              <a:t>,</a:t>
            </a:r>
            <a:r>
              <a:rPr lang="zh-CN" altLang="en-US" sz="2000" dirty="0"/>
              <a:t>源文件将不再存在</a:t>
            </a:r>
          </a:p>
        </p:txBody>
      </p:sp>
    </p:spTree>
    <p:extLst>
      <p:ext uri="{BB962C8B-B14F-4D97-AF65-F5344CB8AC3E}">
        <p14:creationId xmlns:p14="http://schemas.microsoft.com/office/powerpoint/2010/main" val="574989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5570756"/>
          </a:xfrm>
        </p:spPr>
        <p:txBody>
          <a:bodyPr/>
          <a:lstStyle/>
          <a:p>
            <a:r>
              <a:rPr lang="zh-CN" altLang="en-US" dirty="0"/>
              <a:t>变量增加额外内容</a:t>
            </a:r>
            <a:endParaRPr lang="en-US" altLang="zh-CN" dirty="0"/>
          </a:p>
          <a:p>
            <a:pPr marL="0" indent="0">
              <a:buNone/>
            </a:pPr>
            <a:r>
              <a:rPr lang="en-US" altLang="zh-CN" sz="2000" dirty="0"/>
              <a:t>[</a:t>
            </a:r>
            <a:r>
              <a:rPr lang="en-US" altLang="zh-CN" sz="2000" dirty="0" err="1"/>
              <a:t>root@localhost</a:t>
            </a:r>
            <a:r>
              <a:rPr lang="en-US" altLang="zh-CN" sz="2000" dirty="0"/>
              <a:t> ~]#version=$(</a:t>
            </a:r>
            <a:r>
              <a:rPr lang="en-US" altLang="zh-CN" sz="2000" dirty="0" err="1"/>
              <a:t>uname</a:t>
            </a:r>
            <a:r>
              <a:rPr lang="en-US" altLang="zh-CN" sz="2000" dirty="0"/>
              <a:t>)</a:t>
            </a:r>
          </a:p>
          <a:p>
            <a:pPr marL="0" indent="0">
              <a:buNone/>
            </a:pPr>
            <a:r>
              <a:rPr lang="en-US" altLang="zh-CN" sz="2000" dirty="0"/>
              <a:t>[</a:t>
            </a:r>
            <a:r>
              <a:rPr lang="en-US" altLang="zh-CN" sz="2000" dirty="0" err="1"/>
              <a:t>root@localhost</a:t>
            </a:r>
            <a:r>
              <a:rPr lang="en-US" altLang="zh-CN" sz="2000" dirty="0"/>
              <a:t> ~]#version=$version-$(</a:t>
            </a:r>
            <a:r>
              <a:rPr lang="en-US" altLang="zh-CN" sz="2000" dirty="0" err="1"/>
              <a:t>uname</a:t>
            </a:r>
            <a:r>
              <a:rPr lang="zh-CN" altLang="en-US" sz="2000" dirty="0"/>
              <a:t> </a:t>
            </a:r>
            <a:r>
              <a:rPr lang="en-US" altLang="zh-CN" sz="2000" dirty="0"/>
              <a:t>–p)</a:t>
            </a:r>
          </a:p>
          <a:p>
            <a:pPr marL="0" indent="0">
              <a:buNone/>
            </a:pPr>
            <a:r>
              <a:rPr lang="zh-CN" altLang="en-US" sz="2000" dirty="0"/>
              <a:t>其中</a:t>
            </a:r>
            <a:r>
              <a:rPr lang="en-US" altLang="zh-CN" sz="2000" dirty="0"/>
              <a:t>-x86_64</a:t>
            </a:r>
            <a:r>
              <a:rPr lang="zh-CN" altLang="en-US" sz="2000" dirty="0"/>
              <a:t>为新增内容</a:t>
            </a:r>
            <a:endParaRPr lang="en-US" altLang="zh-CN" sz="2000" dirty="0"/>
          </a:p>
          <a:p>
            <a:pPr marL="0" indent="0">
              <a:buNone/>
            </a:pPr>
            <a:r>
              <a:rPr lang="en-US" altLang="zh-CN" sz="2000" dirty="0"/>
              <a:t>[</a:t>
            </a:r>
            <a:r>
              <a:rPr lang="en-US" altLang="zh-CN" sz="2000" dirty="0" err="1"/>
              <a:t>root@localhost</a:t>
            </a:r>
            <a:r>
              <a:rPr lang="en-US" altLang="zh-CN" sz="2000" dirty="0"/>
              <a:t> ~]#echo $version</a:t>
            </a:r>
          </a:p>
          <a:p>
            <a:pPr marL="0" indent="0">
              <a:buNone/>
            </a:pPr>
            <a:r>
              <a:rPr lang="en-US" altLang="zh-CN" sz="2000" dirty="0"/>
              <a:t>Linux-x86_64</a:t>
            </a:r>
          </a:p>
          <a:p>
            <a:pPr lvl="0"/>
            <a:r>
              <a:rPr lang="zh-CN" altLang="en-US" dirty="0">
                <a:solidFill>
                  <a:prstClr val="white"/>
                </a:solidFill>
              </a:rPr>
              <a:t>通常变量名大写为系统默认变量，自己定义变量可以使用小写，方便区分。</a:t>
            </a:r>
            <a:endParaRPr lang="en-US" altLang="zh-CN" dirty="0">
              <a:solidFill>
                <a:prstClr val="white"/>
              </a:solidFill>
            </a:endParaRPr>
          </a:p>
          <a:p>
            <a:pPr lvl="0"/>
            <a:r>
              <a:rPr lang="zh-CN" altLang="en-US" dirty="0">
                <a:solidFill>
                  <a:prstClr val="white"/>
                </a:solidFill>
              </a:rPr>
              <a:t>取消变量的定义：</a:t>
            </a:r>
            <a:r>
              <a:rPr lang="en-US" altLang="zh-CN" dirty="0">
                <a:solidFill>
                  <a:prstClr val="white"/>
                </a:solidFill>
              </a:rPr>
              <a:t>unset </a:t>
            </a:r>
            <a:r>
              <a:rPr lang="zh-CN" altLang="en-US" dirty="0">
                <a:solidFill>
                  <a:prstClr val="white"/>
                </a:solidFill>
              </a:rPr>
              <a:t>变量名（如果取消系统环境变量的话，修改</a:t>
            </a:r>
            <a:r>
              <a:rPr lang="en-US" altLang="zh-CN" dirty="0">
                <a:solidFill>
                  <a:prstClr val="white"/>
                </a:solidFill>
              </a:rPr>
              <a:t>/</a:t>
            </a:r>
            <a:r>
              <a:rPr lang="en-US" altLang="zh-CN" dirty="0" err="1">
                <a:solidFill>
                  <a:prstClr val="white"/>
                </a:solidFill>
              </a:rPr>
              <a:t>etc</a:t>
            </a:r>
            <a:r>
              <a:rPr lang="en-US" altLang="zh-CN" dirty="0">
                <a:solidFill>
                  <a:prstClr val="white"/>
                </a:solidFill>
              </a:rPr>
              <a:t>/profile</a:t>
            </a:r>
            <a:r>
              <a:rPr lang="zh-CN" altLang="en-US" dirty="0">
                <a:solidFill>
                  <a:prstClr val="white"/>
                </a:solidFill>
              </a:rPr>
              <a:t>文件，否则重启后该变量还存在）</a:t>
            </a:r>
            <a:endParaRPr lang="en-US" altLang="zh-CN" dirty="0">
              <a:solidFill>
                <a:prstClr val="white"/>
              </a:solidFill>
            </a:endParaRPr>
          </a:p>
          <a:p>
            <a:pPr marL="0" lvl="0" indent="0">
              <a:buNone/>
            </a:pPr>
            <a:r>
              <a:rPr lang="zh-CN" altLang="en-US" dirty="0">
                <a:solidFill>
                  <a:prstClr val="white"/>
                </a:solidFill>
              </a:rPr>
              <a:t>    例如：</a:t>
            </a:r>
            <a:r>
              <a:rPr lang="en-US" altLang="zh-CN" dirty="0">
                <a:solidFill>
                  <a:prstClr val="white"/>
                </a:solidFill>
              </a:rPr>
              <a:t>unset version</a:t>
            </a:r>
          </a:p>
        </p:txBody>
      </p:sp>
    </p:spTree>
    <p:extLst>
      <p:ext uri="{BB962C8B-B14F-4D97-AF65-F5344CB8AC3E}">
        <p14:creationId xmlns:p14="http://schemas.microsoft.com/office/powerpoint/2010/main" val="18408040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4154984"/>
          </a:xfrm>
        </p:spPr>
        <p:txBody>
          <a:bodyPr/>
          <a:lstStyle/>
          <a:p>
            <a:pPr marL="0" indent="0">
              <a:buNone/>
            </a:pPr>
            <a:r>
              <a:rPr lang="zh-CN" altLang="en-US" dirty="0"/>
              <a:t>思考：执行以下命令，下面三个输出分别是什么结果？</a:t>
            </a:r>
            <a:endParaRPr lang="en-US" altLang="zh-CN" dirty="0"/>
          </a:p>
          <a:p>
            <a:pPr marL="0" indent="0">
              <a:buNone/>
            </a:pPr>
            <a:r>
              <a:rPr lang="en-US" altLang="zh-CN" dirty="0"/>
              <a:t>a=192.168.1.2</a:t>
            </a:r>
          </a:p>
          <a:p>
            <a:pPr marL="0" indent="0">
              <a:buNone/>
            </a:pPr>
            <a:r>
              <a:rPr lang="en-US" altLang="zh-CN" dirty="0"/>
              <a:t>a=192.168.1.2-$a</a:t>
            </a:r>
          </a:p>
          <a:p>
            <a:pPr marL="0" indent="0">
              <a:buNone/>
            </a:pPr>
            <a:r>
              <a:rPr lang="en-US" altLang="zh-CN" dirty="0"/>
              <a:t>b='192.168.1.2-$a'</a:t>
            </a:r>
          </a:p>
          <a:p>
            <a:pPr marL="0" indent="0">
              <a:buNone/>
            </a:pPr>
            <a:r>
              <a:rPr lang="en-US" altLang="zh-CN" dirty="0"/>
              <a:t>c="192.168.1.2-$a"</a:t>
            </a:r>
          </a:p>
          <a:p>
            <a:pPr marL="0" indent="0">
              <a:buNone/>
            </a:pPr>
            <a:r>
              <a:rPr lang="en-US" altLang="zh-CN" dirty="0"/>
              <a:t>echo "a=$a"</a:t>
            </a:r>
          </a:p>
          <a:p>
            <a:pPr marL="0" indent="0">
              <a:buNone/>
            </a:pPr>
            <a:r>
              <a:rPr lang="en-US" altLang="zh-CN" dirty="0"/>
              <a:t>echo "b=$b"</a:t>
            </a:r>
          </a:p>
          <a:p>
            <a:pPr marL="0" indent="0">
              <a:buNone/>
            </a:pPr>
            <a:r>
              <a:rPr lang="en-US" altLang="zh-CN" dirty="0"/>
              <a:t>echo "c=${c}"</a:t>
            </a:r>
            <a:endParaRPr lang="zh-CN" altLang="en-US" dirty="0"/>
          </a:p>
        </p:txBody>
      </p:sp>
      <p:sp>
        <p:nvSpPr>
          <p:cNvPr id="4" name="圆角矩形 3"/>
          <p:cNvSpPr/>
          <p:nvPr/>
        </p:nvSpPr>
        <p:spPr>
          <a:xfrm>
            <a:off x="3059832" y="4581128"/>
            <a:ext cx="5760640" cy="1584176"/>
          </a:xfrm>
          <a:prstGeom prst="roundRect">
            <a:avLst/>
          </a:prstGeom>
          <a:solidFill>
            <a:srgbClr val="DAE6C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bg1"/>
                </a:solidFill>
                <a:latin typeface="微软雅黑" panose="020B0503020204020204" pitchFamily="34" charset="-122"/>
                <a:ea typeface="微软雅黑" panose="020B0503020204020204" pitchFamily="34" charset="-122"/>
              </a:rPr>
              <a:t>a=192.168.1.2-192.168.1.2</a:t>
            </a:r>
          </a:p>
          <a:p>
            <a:r>
              <a:rPr lang="en-US" altLang="zh-CN" sz="2000" b="1" dirty="0">
                <a:solidFill>
                  <a:schemeClr val="bg1"/>
                </a:solidFill>
                <a:latin typeface="微软雅黑" panose="020B0503020204020204" pitchFamily="34" charset="-122"/>
                <a:ea typeface="微软雅黑" panose="020B0503020204020204" pitchFamily="34" charset="-122"/>
              </a:rPr>
              <a:t>b=192.168.1.2-$a </a:t>
            </a:r>
            <a:r>
              <a:rPr lang="zh-CN" altLang="en-US" sz="2000" b="1" dirty="0">
                <a:solidFill>
                  <a:schemeClr val="bg1"/>
                </a:solidFill>
                <a:latin typeface="微软雅黑" panose="020B0503020204020204" pitchFamily="34" charset="-122"/>
                <a:ea typeface="微软雅黑" panose="020B0503020204020204" pitchFamily="34" charset="-122"/>
              </a:rPr>
              <a:t>单引号中是什么就直接输出</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c=192.168.1.2-192.168.1.2-192.168.1.2</a:t>
            </a:r>
          </a:p>
          <a:p>
            <a:r>
              <a:rPr lang="zh-CN" altLang="en-US" sz="2000" b="1" dirty="0">
                <a:solidFill>
                  <a:schemeClr val="bg1"/>
                </a:solidFill>
                <a:latin typeface="微软雅黑" panose="020B0503020204020204" pitchFamily="34" charset="-122"/>
                <a:ea typeface="微软雅黑" panose="020B0503020204020204" pitchFamily="34" charset="-122"/>
              </a:rPr>
              <a:t>习惯：数字不加引号，其他默认加双引号。</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429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a:t>
            </a:r>
            <a:r>
              <a:rPr lang="en-US" altLang="zh-CN"/>
              <a:t>shell</a:t>
            </a:r>
            <a:r>
              <a:rPr lang="zh-CN" altLang="en-US"/>
              <a:t>命令</a:t>
            </a:r>
          </a:p>
        </p:txBody>
      </p:sp>
      <p:sp>
        <p:nvSpPr>
          <p:cNvPr id="3" name="内容占位符 2"/>
          <p:cNvSpPr>
            <a:spLocks noGrp="1"/>
          </p:cNvSpPr>
          <p:nvPr>
            <p:ph sz="quarter" idx="10"/>
          </p:nvPr>
        </p:nvSpPr>
        <p:spPr>
          <a:xfrm>
            <a:off x="467545" y="1052736"/>
            <a:ext cx="8064896" cy="4684359"/>
          </a:xfrm>
        </p:spPr>
        <p:txBody>
          <a:bodyPr/>
          <a:lstStyle/>
          <a:p>
            <a:r>
              <a:rPr lang="zh-CN" altLang="en-US" dirty="0"/>
              <a:t>把一个命令定义成一个变量</a:t>
            </a:r>
            <a:endParaRPr lang="en-US" altLang="zh-CN" dirty="0"/>
          </a:p>
          <a:p>
            <a:pPr marL="0" indent="0">
              <a:buNone/>
            </a:pPr>
            <a:r>
              <a:rPr lang="zh-CN" altLang="en-US" dirty="0"/>
              <a:t>例如：</a:t>
            </a:r>
            <a:r>
              <a:rPr lang="en-US" altLang="zh-CN" dirty="0"/>
              <a:t> (</a:t>
            </a:r>
            <a:r>
              <a:rPr lang="zh-CN" altLang="en-US" dirty="0"/>
              <a:t>反引号</a:t>
            </a:r>
            <a:r>
              <a:rPr lang="en-US" altLang="zh-CN" b="1" dirty="0"/>
              <a:t>`</a:t>
            </a:r>
            <a:r>
              <a:rPr lang="zh-CN" altLang="en-US" dirty="0"/>
              <a:t>为</a:t>
            </a:r>
            <a:r>
              <a:rPr lang="en-US" altLang="zh-CN" dirty="0"/>
              <a:t>tab</a:t>
            </a:r>
            <a:r>
              <a:rPr lang="zh-CN" altLang="en-US" dirty="0"/>
              <a:t>键上方的按键</a:t>
            </a:r>
            <a:r>
              <a:rPr lang="en-US" altLang="zh-CN" dirty="0"/>
              <a:t>)</a:t>
            </a:r>
          </a:p>
          <a:p>
            <a:pPr marL="0" indent="0">
              <a:buNone/>
            </a:pPr>
            <a:r>
              <a:rPr lang="zh-CN" altLang="en-US" dirty="0"/>
              <a:t>两种方式</a:t>
            </a:r>
            <a:endParaRPr lang="en-US" altLang="zh-CN" dirty="0"/>
          </a:p>
          <a:p>
            <a:pPr marL="0" indent="0">
              <a:buNone/>
            </a:pPr>
            <a:r>
              <a:rPr lang="en-US" altLang="zh-CN" sz="2000" dirty="0"/>
              <a:t>[</a:t>
            </a:r>
            <a:r>
              <a:rPr lang="en-US" altLang="zh-CN" sz="2000" dirty="0" err="1"/>
              <a:t>root@localhost</a:t>
            </a:r>
            <a:r>
              <a:rPr lang="en-US" altLang="zh-CN" sz="2000" dirty="0"/>
              <a:t> ~]# </a:t>
            </a:r>
            <a:r>
              <a:rPr lang="en-US" altLang="zh-CN" sz="2000" dirty="0" err="1"/>
              <a:t>cmd</a:t>
            </a:r>
            <a:r>
              <a:rPr lang="en-US" altLang="zh-CN" sz="2000" dirty="0"/>
              <a:t>=`date +%F`</a:t>
            </a:r>
            <a:r>
              <a:rPr lang="zh-CN" altLang="en-US" sz="2000" dirty="0"/>
              <a:t>（反引号易被误解，不推荐）</a:t>
            </a:r>
            <a:endParaRPr lang="en-US" altLang="zh-CN" sz="2000" dirty="0"/>
          </a:p>
          <a:p>
            <a:pPr marL="0" indent="0">
              <a:buNone/>
            </a:pPr>
            <a:r>
              <a:rPr lang="en-US" altLang="zh-CN" sz="2000" dirty="0"/>
              <a:t>[</a:t>
            </a:r>
            <a:r>
              <a:rPr lang="en-US" altLang="zh-CN" sz="2000" dirty="0" err="1"/>
              <a:t>root@localhost</a:t>
            </a:r>
            <a:r>
              <a:rPr lang="en-US" altLang="zh-CN" sz="2000" dirty="0"/>
              <a:t> ~]# </a:t>
            </a:r>
            <a:r>
              <a:rPr lang="en-US" altLang="zh-CN" sz="2000" dirty="0" err="1"/>
              <a:t>cmd</a:t>
            </a:r>
            <a:r>
              <a:rPr lang="en-US" altLang="zh-CN" sz="2000" dirty="0"/>
              <a:t>=$(date +%F)    </a:t>
            </a:r>
            <a:r>
              <a:rPr lang="zh-CN" altLang="en-US" sz="2000" dirty="0"/>
              <a:t>推荐方式</a:t>
            </a:r>
            <a:endParaRPr lang="en-US" altLang="zh-CN" sz="2000" dirty="0"/>
          </a:p>
          <a:p>
            <a:pPr marL="0" indent="0">
              <a:buNone/>
            </a:pPr>
            <a:endParaRPr lang="en-US" altLang="zh-CN" sz="2000" dirty="0"/>
          </a:p>
          <a:p>
            <a:pPr marL="0" indent="0">
              <a:buNone/>
            </a:pPr>
            <a:r>
              <a:rPr lang="en-US" altLang="zh-CN" sz="2000" dirty="0"/>
              <a:t>[</a:t>
            </a:r>
            <a:r>
              <a:rPr lang="en-US" altLang="zh-CN" sz="2000" dirty="0" err="1"/>
              <a:t>root@localhost</a:t>
            </a:r>
            <a:r>
              <a:rPr lang="en-US" altLang="zh-CN" sz="2000" dirty="0"/>
              <a:t> ~]# echo $</a:t>
            </a:r>
            <a:r>
              <a:rPr lang="en-US" altLang="zh-CN" sz="2000" dirty="0" err="1"/>
              <a:t>cmd</a:t>
            </a:r>
            <a:endParaRPr lang="en-US" altLang="zh-CN" sz="2000" dirty="0"/>
          </a:p>
          <a:p>
            <a:pPr marL="0" indent="0">
              <a:buNone/>
            </a:pPr>
            <a:r>
              <a:rPr lang="en-US" altLang="zh-CN" sz="2000" dirty="0"/>
              <a:t>2017-02-12</a:t>
            </a:r>
          </a:p>
          <a:p>
            <a:pPr lvl="0"/>
            <a:r>
              <a:rPr lang="zh-CN" altLang="en-US" dirty="0">
                <a:solidFill>
                  <a:prstClr val="white"/>
                </a:solidFill>
              </a:rPr>
              <a:t>把一个命令定义成一个变量通常用在打包时使用主机名或日期做打包后文件名使用。</a:t>
            </a:r>
            <a:endParaRPr lang="zh-CN" altLang="en-US" sz="2000" dirty="0"/>
          </a:p>
        </p:txBody>
      </p:sp>
    </p:spTree>
    <p:extLst>
      <p:ext uri="{BB962C8B-B14F-4D97-AF65-F5344CB8AC3E}">
        <p14:creationId xmlns:p14="http://schemas.microsoft.com/office/powerpoint/2010/main" val="2350195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命令定义为变量使用案例</a:t>
            </a:r>
          </a:p>
        </p:txBody>
      </p:sp>
      <p:sp>
        <p:nvSpPr>
          <p:cNvPr id="3" name="内容占位符 2"/>
          <p:cNvSpPr>
            <a:spLocks noGrp="1"/>
          </p:cNvSpPr>
          <p:nvPr>
            <p:ph sz="quarter" idx="10"/>
          </p:nvPr>
        </p:nvSpPr>
        <p:spPr>
          <a:xfrm>
            <a:off x="467545" y="1052736"/>
            <a:ext cx="8064896" cy="4302716"/>
          </a:xfrm>
        </p:spPr>
        <p:txBody>
          <a:bodyPr/>
          <a:lstStyle/>
          <a:p>
            <a:pPr marL="0" indent="0">
              <a:buNone/>
            </a:pPr>
            <a:r>
              <a:rPr lang="en-US" altLang="zh-CN" sz="2000" b="1" dirty="0"/>
              <a:t>[</a:t>
            </a:r>
            <a:r>
              <a:rPr lang="en-US" altLang="zh-CN" sz="2000" b="1" dirty="0" err="1"/>
              <a:t>root@localhost</a:t>
            </a:r>
            <a:r>
              <a:rPr lang="en-US" altLang="zh-CN" sz="2000" b="1" dirty="0"/>
              <a:t> ~]# </a:t>
            </a:r>
            <a:r>
              <a:rPr lang="en-US" altLang="zh-CN" sz="2000" b="1" dirty="0" err="1"/>
              <a:t>fname</a:t>
            </a:r>
            <a:r>
              <a:rPr lang="en-US" altLang="zh-CN" sz="2000" b="1" dirty="0"/>
              <a:t>=$(</a:t>
            </a:r>
            <a:r>
              <a:rPr lang="en-US" altLang="zh-CN" sz="2000" b="1" dirty="0" err="1"/>
              <a:t>uname</a:t>
            </a:r>
            <a:r>
              <a:rPr lang="en-US" altLang="zh-CN" sz="2000" b="1" dirty="0"/>
              <a:t> -n)_$(date +%F)</a:t>
            </a:r>
          </a:p>
          <a:p>
            <a:pPr marL="0" indent="0">
              <a:buNone/>
            </a:pPr>
            <a:r>
              <a:rPr lang="en-US" altLang="zh-CN" sz="2000" b="1" dirty="0"/>
              <a:t>[</a:t>
            </a:r>
            <a:r>
              <a:rPr lang="en-US" altLang="zh-CN" sz="2000" b="1" dirty="0" err="1"/>
              <a:t>root@localhost</a:t>
            </a:r>
            <a:r>
              <a:rPr lang="en-US" altLang="zh-CN" sz="2000" b="1" dirty="0"/>
              <a:t> ~]# echo $</a:t>
            </a:r>
            <a:r>
              <a:rPr lang="en-US" altLang="zh-CN" sz="2000" b="1" dirty="0" err="1"/>
              <a:t>fnamew</a:t>
            </a:r>
            <a:endParaRPr lang="en-US" altLang="zh-CN" sz="2000" b="1" dirty="0"/>
          </a:p>
          <a:p>
            <a:pPr marL="0" indent="0">
              <a:buNone/>
            </a:pPr>
            <a:r>
              <a:rPr lang="en-US" altLang="zh-CN" sz="2000" b="1" dirty="0"/>
              <a:t>localhost.localdomain_2016-11-03</a:t>
            </a:r>
          </a:p>
          <a:p>
            <a:pPr marL="0" indent="0">
              <a:buNone/>
            </a:pPr>
            <a:r>
              <a:rPr lang="en-US" altLang="zh-CN" sz="2000" b="1" dirty="0"/>
              <a:t>[</a:t>
            </a:r>
            <a:r>
              <a:rPr lang="en-US" altLang="zh-CN" sz="2000" b="1" dirty="0" err="1"/>
              <a:t>root@localhost</a:t>
            </a:r>
            <a:r>
              <a:rPr lang="en-US" altLang="zh-CN" sz="2000" b="1" dirty="0"/>
              <a:t> ~]# tar -</a:t>
            </a:r>
            <a:r>
              <a:rPr lang="en-US" altLang="zh-CN" sz="2000" b="1" dirty="0" err="1"/>
              <a:t>zcf</a:t>
            </a:r>
            <a:r>
              <a:rPr lang="en-US" altLang="zh-CN" sz="2000" b="1" dirty="0"/>
              <a:t> etc_${fname}.tar.gz /</a:t>
            </a:r>
            <a:r>
              <a:rPr lang="en-US" altLang="zh-CN" sz="2000" b="1" dirty="0" err="1"/>
              <a:t>etc</a:t>
            </a:r>
            <a:endParaRPr lang="en-US" altLang="zh-CN" sz="2000" b="1" dirty="0"/>
          </a:p>
          <a:p>
            <a:pPr marL="0" indent="0">
              <a:buNone/>
            </a:pPr>
            <a:r>
              <a:rPr lang="en-US" altLang="zh-CN" sz="2000" b="1" dirty="0"/>
              <a:t>tar: Removing leading `/' from member names</a:t>
            </a:r>
          </a:p>
          <a:p>
            <a:pPr marL="0" indent="0">
              <a:buNone/>
            </a:pPr>
            <a:r>
              <a:rPr lang="en-US" altLang="zh-CN" sz="2000" b="1" dirty="0"/>
              <a:t>[</a:t>
            </a:r>
            <a:r>
              <a:rPr lang="en-US" altLang="zh-CN" sz="2000" b="1" dirty="0" err="1"/>
              <a:t>root@localhost</a:t>
            </a:r>
            <a:r>
              <a:rPr lang="en-US" altLang="zh-CN" sz="2000" b="1" dirty="0"/>
              <a:t> ~]# </a:t>
            </a:r>
            <a:r>
              <a:rPr lang="en-US" altLang="zh-CN" sz="2000" b="1" dirty="0" err="1"/>
              <a:t>ll</a:t>
            </a:r>
            <a:r>
              <a:rPr lang="en-US" altLang="zh-CN" sz="2000" b="1" dirty="0"/>
              <a:t> etc_localhost.localdomain_2016-11-03.tar.gz </a:t>
            </a:r>
          </a:p>
          <a:p>
            <a:pPr marL="0" indent="0">
              <a:buNone/>
            </a:pPr>
            <a:r>
              <a:rPr lang="en-US" altLang="zh-CN" sz="2000" b="1" dirty="0"/>
              <a:t>-</a:t>
            </a:r>
            <a:r>
              <a:rPr lang="en-US" altLang="zh-CN" sz="2000" b="1" dirty="0" err="1"/>
              <a:t>rw</a:t>
            </a:r>
            <a:r>
              <a:rPr lang="en-US" altLang="zh-CN" sz="2000" b="1" dirty="0"/>
              <a:t>-r--r--. 1 root </a:t>
            </a:r>
            <a:r>
              <a:rPr lang="en-US" altLang="zh-CN" sz="2000" b="1" dirty="0" err="1"/>
              <a:t>root</a:t>
            </a:r>
            <a:r>
              <a:rPr lang="en-US" altLang="zh-CN" sz="2000" b="1" dirty="0"/>
              <a:t> 9900722 Nov  3 01:05 etc_localhost.localdomain_2016-11-03.tar.gz</a:t>
            </a:r>
            <a:endParaRPr lang="zh-CN" altLang="en-US" sz="2000" b="1" dirty="0"/>
          </a:p>
          <a:p>
            <a:endParaRPr lang="zh-CN" altLang="en-US" dirty="0"/>
          </a:p>
        </p:txBody>
      </p:sp>
    </p:spTree>
    <p:extLst>
      <p:ext uri="{BB962C8B-B14F-4D97-AF65-F5344CB8AC3E}">
        <p14:creationId xmlns:p14="http://schemas.microsoft.com/office/powerpoint/2010/main" val="29708417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a:t>
            </a:r>
            <a:r>
              <a:rPr lang="en-US" altLang="zh-CN"/>
              <a:t>shell</a:t>
            </a:r>
            <a:r>
              <a:rPr lang="zh-CN" altLang="en-US"/>
              <a:t>命令</a:t>
            </a:r>
          </a:p>
        </p:txBody>
      </p:sp>
      <p:sp>
        <p:nvSpPr>
          <p:cNvPr id="3" name="内容占位符 2"/>
          <p:cNvSpPr>
            <a:spLocks noGrp="1"/>
          </p:cNvSpPr>
          <p:nvPr>
            <p:ph sz="quarter" idx="10"/>
          </p:nvPr>
        </p:nvSpPr>
        <p:spPr>
          <a:xfrm>
            <a:off x="467545" y="1052736"/>
            <a:ext cx="8064896" cy="3120854"/>
          </a:xfrm>
        </p:spPr>
        <p:txBody>
          <a:bodyPr/>
          <a:lstStyle/>
          <a:p>
            <a:r>
              <a:rPr lang="zh-CN" altLang="en-US" dirty="0"/>
              <a:t>变量总结</a:t>
            </a:r>
            <a:endParaRPr lang="en-US" altLang="zh-CN" dirty="0"/>
          </a:p>
          <a:p>
            <a:r>
              <a:rPr lang="en-US" altLang="zh-CN" dirty="0"/>
              <a:t>1</a:t>
            </a:r>
            <a:r>
              <a:rPr lang="zh-CN" altLang="en-US" dirty="0"/>
              <a:t>、全局变量</a:t>
            </a:r>
            <a:r>
              <a:rPr lang="en-US" altLang="zh-CN" dirty="0"/>
              <a:t>:</a:t>
            </a:r>
            <a:r>
              <a:rPr lang="zh-CN" altLang="en-US" dirty="0"/>
              <a:t>一般全大写，如环境变量  </a:t>
            </a:r>
            <a:endParaRPr lang="en-US" altLang="zh-CN" dirty="0"/>
          </a:p>
          <a:p>
            <a:r>
              <a:rPr lang="en-US" altLang="zh-CN" dirty="0"/>
              <a:t>2</a:t>
            </a:r>
            <a:r>
              <a:rPr lang="zh-CN" altLang="en-US" dirty="0"/>
              <a:t>、局部变量：</a:t>
            </a:r>
            <a:endParaRPr lang="en-US" altLang="zh-CN" dirty="0"/>
          </a:p>
          <a:p>
            <a:r>
              <a:rPr lang="zh-CN" altLang="en-US" dirty="0"/>
              <a:t>     脚本函数中的局部变量通常使用</a:t>
            </a:r>
            <a:r>
              <a:rPr lang="en-US" altLang="zh-CN" dirty="0"/>
              <a:t>local</a:t>
            </a:r>
            <a:r>
              <a:rPr lang="zh-CN" altLang="en-US" dirty="0"/>
              <a:t>修饰：</a:t>
            </a:r>
            <a:r>
              <a:rPr lang="en-US" altLang="zh-CN" dirty="0"/>
              <a:t>local I</a:t>
            </a:r>
          </a:p>
          <a:p>
            <a:r>
              <a:rPr lang="en-US" altLang="zh-CN" dirty="0"/>
              <a:t>     </a:t>
            </a:r>
            <a:r>
              <a:rPr lang="zh-CN" altLang="en-US" dirty="0"/>
              <a:t>表示</a:t>
            </a:r>
            <a:r>
              <a:rPr lang="en-US" altLang="zh-CN" dirty="0" err="1"/>
              <a:t>i</a:t>
            </a:r>
            <a:r>
              <a:rPr lang="zh-CN" altLang="en-US" dirty="0"/>
              <a:t>变量的有效范围在该函数内部有效。</a:t>
            </a:r>
            <a:endParaRPr lang="en-US" altLang="zh-CN" dirty="0"/>
          </a:p>
          <a:p>
            <a:r>
              <a:rPr lang="zh-CN" altLang="en-US" dirty="0"/>
              <a:t>比如：查看</a:t>
            </a:r>
            <a:r>
              <a:rPr lang="en-US" altLang="zh-CN" dirty="0"/>
              <a:t>more /</a:t>
            </a:r>
            <a:r>
              <a:rPr lang="en-US" altLang="zh-CN" dirty="0" err="1"/>
              <a:t>etc</a:t>
            </a:r>
            <a:r>
              <a:rPr lang="en-US" altLang="zh-CN" dirty="0"/>
              <a:t>/</a:t>
            </a:r>
            <a:r>
              <a:rPr lang="en-US" altLang="zh-CN" dirty="0" err="1"/>
              <a:t>init.d</a:t>
            </a:r>
            <a:r>
              <a:rPr lang="en-US" altLang="zh-CN" dirty="0"/>
              <a:t>/functions</a:t>
            </a:r>
            <a:endParaRPr lang="zh-CN" altLang="en-US" dirty="0"/>
          </a:p>
        </p:txBody>
      </p:sp>
      <p:pic>
        <p:nvPicPr>
          <p:cNvPr id="4" name="图片 3"/>
          <p:cNvPicPr>
            <a:picLocks noChangeAspect="1"/>
          </p:cNvPicPr>
          <p:nvPr/>
        </p:nvPicPr>
        <p:blipFill>
          <a:blip r:embed="rId2"/>
          <a:stretch>
            <a:fillRect/>
          </a:stretch>
        </p:blipFill>
        <p:spPr>
          <a:xfrm>
            <a:off x="880945" y="4173590"/>
            <a:ext cx="7467658" cy="2495770"/>
          </a:xfrm>
          <a:prstGeom prst="rect">
            <a:avLst/>
          </a:prstGeom>
        </p:spPr>
      </p:pic>
    </p:spTree>
    <p:extLst>
      <p:ext uri="{BB962C8B-B14F-4D97-AF65-F5344CB8AC3E}">
        <p14:creationId xmlns:p14="http://schemas.microsoft.com/office/powerpoint/2010/main" val="1151023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a:t>
            </a:r>
            <a:r>
              <a:rPr lang="en-US" altLang="zh-CN"/>
              <a:t>shell</a:t>
            </a:r>
            <a:r>
              <a:rPr lang="zh-CN" altLang="en-US"/>
              <a:t>命令</a:t>
            </a:r>
          </a:p>
        </p:txBody>
      </p:sp>
      <p:sp>
        <p:nvSpPr>
          <p:cNvPr id="3" name="内容占位符 2"/>
          <p:cNvSpPr>
            <a:spLocks noGrp="1"/>
          </p:cNvSpPr>
          <p:nvPr>
            <p:ph sz="quarter" idx="10"/>
          </p:nvPr>
        </p:nvSpPr>
        <p:spPr>
          <a:xfrm>
            <a:off x="467545" y="1052736"/>
            <a:ext cx="8064896" cy="3446585"/>
          </a:xfrm>
        </p:spPr>
        <p:txBody>
          <a:bodyPr/>
          <a:lstStyle/>
          <a:p>
            <a:r>
              <a:rPr lang="zh-CN" altLang="en-US" dirty="0"/>
              <a:t>变量总结</a:t>
            </a:r>
            <a:endParaRPr lang="en-US" altLang="zh-CN" dirty="0"/>
          </a:p>
          <a:p>
            <a:r>
              <a:rPr lang="en-US" altLang="zh-CN" dirty="0"/>
              <a:t>3</a:t>
            </a:r>
            <a:r>
              <a:rPr lang="zh-CN" altLang="en-US" dirty="0"/>
              <a:t>、把一个命令定义成一个变量 </a:t>
            </a:r>
            <a:r>
              <a:rPr lang="en-US" altLang="zh-CN" dirty="0"/>
              <a:t>$(</a:t>
            </a:r>
            <a:r>
              <a:rPr lang="zh-CN" altLang="en-US" dirty="0"/>
              <a:t>命令</a:t>
            </a:r>
            <a:r>
              <a:rPr lang="en-US" altLang="zh-CN" dirty="0"/>
              <a:t>) </a:t>
            </a:r>
            <a:r>
              <a:rPr lang="zh-CN" altLang="en-US" dirty="0"/>
              <a:t>或 </a:t>
            </a:r>
            <a:r>
              <a:rPr lang="en-US" altLang="zh-CN" dirty="0"/>
              <a:t>`</a:t>
            </a:r>
            <a:r>
              <a:rPr lang="zh-CN" altLang="en-US" dirty="0"/>
              <a:t>命令</a:t>
            </a:r>
            <a:r>
              <a:rPr lang="en-US" altLang="zh-CN" dirty="0"/>
              <a:t>`</a:t>
            </a:r>
          </a:p>
          <a:p>
            <a:pPr lvl="0"/>
            <a:r>
              <a:rPr lang="en-US" altLang="zh-CN" dirty="0">
                <a:solidFill>
                  <a:prstClr val="white"/>
                </a:solidFill>
              </a:rPr>
              <a:t>4</a:t>
            </a:r>
            <a:r>
              <a:rPr lang="zh-CN" altLang="en-US" dirty="0">
                <a:solidFill>
                  <a:prstClr val="white"/>
                </a:solidFill>
              </a:rPr>
              <a:t>、</a:t>
            </a:r>
            <a:r>
              <a:rPr lang="en-US" altLang="zh-CN" dirty="0">
                <a:solidFill>
                  <a:prstClr val="white"/>
                </a:solidFill>
              </a:rPr>
              <a:t>${WEEK}day</a:t>
            </a:r>
            <a:r>
              <a:rPr lang="zh-CN" altLang="en-US" dirty="0">
                <a:solidFill>
                  <a:prstClr val="white"/>
                </a:solidFill>
              </a:rPr>
              <a:t>若变量和其他字符组成新的变量就必须给变量加上大括号，否则容易出错</a:t>
            </a:r>
            <a:endParaRPr lang="en-US" altLang="zh-CN" dirty="0">
              <a:solidFill>
                <a:prstClr val="white"/>
              </a:solidFill>
            </a:endParaRPr>
          </a:p>
          <a:p>
            <a:pPr lvl="0"/>
            <a:r>
              <a:rPr lang="en-US" altLang="zh-CN" dirty="0">
                <a:solidFill>
                  <a:prstClr val="white"/>
                </a:solidFill>
              </a:rPr>
              <a:t>tar -</a:t>
            </a:r>
            <a:r>
              <a:rPr lang="en-US" altLang="zh-CN" dirty="0" err="1">
                <a:solidFill>
                  <a:prstClr val="white"/>
                </a:solidFill>
              </a:rPr>
              <a:t>zcvf</a:t>
            </a:r>
            <a:r>
              <a:rPr lang="en-US" altLang="zh-CN" dirty="0">
                <a:solidFill>
                  <a:prstClr val="white"/>
                </a:solidFill>
              </a:rPr>
              <a:t> etc_$(fileName).tar.gz /</a:t>
            </a:r>
            <a:r>
              <a:rPr lang="en-US" altLang="zh-CN" dirty="0" err="1">
                <a:solidFill>
                  <a:prstClr val="white"/>
                </a:solidFill>
              </a:rPr>
              <a:t>etc</a:t>
            </a:r>
            <a:r>
              <a:rPr lang="en-US" altLang="zh-CN" dirty="0">
                <a:solidFill>
                  <a:prstClr val="white"/>
                </a:solidFill>
              </a:rPr>
              <a:t>/  	(</a:t>
            </a:r>
            <a:r>
              <a:rPr lang="zh-CN" altLang="en-US" dirty="0">
                <a:solidFill>
                  <a:prstClr val="white"/>
                </a:solidFill>
              </a:rPr>
              <a:t>错误演示</a:t>
            </a:r>
            <a:r>
              <a:rPr lang="en-US" altLang="zh-CN" dirty="0">
                <a:solidFill>
                  <a:prstClr val="white"/>
                </a:solidFill>
              </a:rPr>
              <a:t>)</a:t>
            </a:r>
          </a:p>
          <a:p>
            <a:pPr lvl="0"/>
            <a:r>
              <a:rPr lang="en-US" altLang="zh-CN" dirty="0">
                <a:solidFill>
                  <a:prstClr val="white"/>
                </a:solidFill>
              </a:rPr>
              <a:t>tar -</a:t>
            </a:r>
            <a:r>
              <a:rPr lang="en-US" altLang="zh-CN" dirty="0" err="1">
                <a:solidFill>
                  <a:prstClr val="white"/>
                </a:solidFill>
              </a:rPr>
              <a:t>zcvf</a:t>
            </a:r>
            <a:r>
              <a:rPr lang="en-US" altLang="zh-CN" dirty="0">
                <a:solidFill>
                  <a:prstClr val="white"/>
                </a:solidFill>
              </a:rPr>
              <a:t> etc_${fileName}.tar.gz /</a:t>
            </a:r>
            <a:r>
              <a:rPr lang="en-US" altLang="zh-CN" dirty="0" err="1">
                <a:solidFill>
                  <a:prstClr val="white"/>
                </a:solidFill>
              </a:rPr>
              <a:t>etc</a:t>
            </a:r>
            <a:r>
              <a:rPr lang="en-US" altLang="zh-CN" dirty="0">
                <a:solidFill>
                  <a:prstClr val="white"/>
                </a:solidFill>
              </a:rPr>
              <a:t>		(</a:t>
            </a:r>
            <a:r>
              <a:rPr lang="zh-CN" altLang="en-US" dirty="0">
                <a:solidFill>
                  <a:prstClr val="white"/>
                </a:solidFill>
              </a:rPr>
              <a:t>正确演示</a:t>
            </a:r>
            <a:r>
              <a:rPr lang="en-US" altLang="zh-CN" dirty="0">
                <a:solidFill>
                  <a:prstClr val="white"/>
                </a:solidFill>
              </a:rPr>
              <a:t>)</a:t>
            </a:r>
          </a:p>
          <a:p>
            <a:pPr marL="0" indent="0">
              <a:buNone/>
            </a:pPr>
            <a:endParaRPr lang="zh-CN" altLang="en-US" sz="2000" dirty="0"/>
          </a:p>
        </p:txBody>
      </p:sp>
    </p:spTree>
    <p:extLst>
      <p:ext uri="{BB962C8B-B14F-4D97-AF65-F5344CB8AC3E}">
        <p14:creationId xmlns:p14="http://schemas.microsoft.com/office/powerpoint/2010/main" val="220441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4622804"/>
          </a:xfrm>
        </p:spPr>
        <p:txBody>
          <a:bodyPr/>
          <a:lstStyle/>
          <a:p>
            <a:r>
              <a:rPr lang="zh-CN" altLang="en-US" dirty="0"/>
              <a:t>数据重定向</a:t>
            </a:r>
            <a:endParaRPr lang="en-US" altLang="zh-CN" dirty="0"/>
          </a:p>
          <a:p>
            <a:pPr>
              <a:buFont typeface="微软雅黑" panose="020B0503020204020204" pitchFamily="34" charset="-122"/>
              <a:buChar char="ￚ"/>
            </a:pPr>
            <a:r>
              <a:rPr lang="zh-CN" altLang="en-US" sz="2000" dirty="0"/>
              <a:t>数据重定向就是将某个命令执行后应该要出现在屏幕上的数据</a:t>
            </a:r>
            <a:r>
              <a:rPr lang="en-US" altLang="zh-CN" sz="2000" dirty="0"/>
              <a:t>,</a:t>
            </a:r>
            <a:r>
              <a:rPr lang="zh-CN" altLang="en-US" sz="2000" dirty="0"/>
              <a:t> 给他传输到其他的地方</a:t>
            </a:r>
            <a:r>
              <a:rPr lang="en-US" altLang="zh-CN" sz="2000" dirty="0"/>
              <a:t>,</a:t>
            </a:r>
            <a:r>
              <a:rPr lang="zh-CN" altLang="en-US" sz="2000" dirty="0"/>
              <a:t>例如传输到文件或是其他命令  </a:t>
            </a:r>
          </a:p>
          <a:p>
            <a:pPr>
              <a:buFont typeface="微软雅黑" panose="020B0503020204020204" pitchFamily="34" charset="-122"/>
              <a:buChar char="ￚ"/>
            </a:pPr>
            <a:r>
              <a:rPr lang="zh-CN" altLang="en-US" sz="2000" dirty="0"/>
              <a:t>通常执行一条命令的时候会有标准输出和标准错误输出  </a:t>
            </a:r>
          </a:p>
          <a:p>
            <a:pPr marL="0" indent="0">
              <a:buNone/>
            </a:pPr>
            <a:r>
              <a:rPr lang="en-US" altLang="zh-CN" sz="2000" dirty="0"/>
              <a:t>    •</a:t>
            </a:r>
            <a:r>
              <a:rPr lang="zh-CN" altLang="en-US" sz="2000" dirty="0"/>
              <a:t>  标准输出是指命令执行之后，传回正确信息的输出目标     </a:t>
            </a:r>
            <a:r>
              <a:rPr lang="en-US" altLang="zh-CN" sz="2000" dirty="0"/>
              <a:t>[</a:t>
            </a:r>
            <a:r>
              <a:rPr lang="en-US" altLang="zh-CN" sz="2000" dirty="0" err="1"/>
              <a:t>root@localhost</a:t>
            </a:r>
            <a:r>
              <a:rPr lang="en-US" altLang="zh-CN" sz="2000" dirty="0"/>
              <a:t> ~]#</a:t>
            </a:r>
            <a:r>
              <a:rPr lang="en-US" altLang="zh-CN" sz="2000" dirty="0" err="1"/>
              <a:t>ll</a:t>
            </a:r>
            <a:r>
              <a:rPr lang="en-US" altLang="zh-CN" sz="2000" dirty="0"/>
              <a:t>  /media  </a:t>
            </a:r>
            <a:r>
              <a:rPr lang="zh-CN" altLang="en-US" sz="2000" dirty="0"/>
              <a:t> </a:t>
            </a:r>
            <a:br>
              <a:rPr lang="zh-CN" altLang="en-US" sz="2000" dirty="0"/>
            </a:br>
            <a:r>
              <a:rPr lang="zh-CN" altLang="en-US" sz="2000" dirty="0"/>
              <a:t>     </a:t>
            </a:r>
            <a:r>
              <a:rPr lang="en-US" altLang="zh-CN" sz="2000" dirty="0"/>
              <a:t>total0  </a:t>
            </a:r>
            <a:endParaRPr lang="zh-CN" altLang="en-US" sz="2000" dirty="0"/>
          </a:p>
          <a:p>
            <a:pPr marL="0" indent="0">
              <a:buNone/>
            </a:pPr>
            <a:r>
              <a:rPr lang="en-US" altLang="zh-CN" sz="2000" dirty="0"/>
              <a:t>    •</a:t>
            </a:r>
            <a:r>
              <a:rPr lang="zh-CN" altLang="en-US" sz="2000" dirty="0"/>
              <a:t>  标准错误输出是命令执行失败后</a:t>
            </a:r>
            <a:r>
              <a:rPr lang="en-US" altLang="zh-CN" sz="2000" dirty="0"/>
              <a:t>,</a:t>
            </a:r>
            <a:r>
              <a:rPr lang="zh-CN" altLang="en-US" sz="2000" dirty="0"/>
              <a:t>所传回错误信息的输出目标     </a:t>
            </a:r>
            <a:r>
              <a:rPr lang="en-US" altLang="zh-CN" sz="2000" dirty="0"/>
              <a:t>[</a:t>
            </a:r>
            <a:r>
              <a:rPr lang="en-US" altLang="zh-CN" sz="2000" dirty="0" err="1"/>
              <a:t>root@localhost</a:t>
            </a:r>
            <a:r>
              <a:rPr lang="en-US" altLang="zh-CN" sz="2000" dirty="0"/>
              <a:t>~]#</a:t>
            </a:r>
            <a:r>
              <a:rPr lang="en-US" altLang="zh-CN" sz="2000" dirty="0" err="1"/>
              <a:t>ll</a:t>
            </a:r>
            <a:r>
              <a:rPr lang="en-US" altLang="zh-CN" sz="2000" dirty="0"/>
              <a:t>  m  </a:t>
            </a:r>
            <a:r>
              <a:rPr lang="zh-CN" altLang="en-US" sz="2000" dirty="0"/>
              <a:t> </a:t>
            </a:r>
            <a:br>
              <a:rPr lang="zh-CN" altLang="en-US" sz="2000" dirty="0"/>
            </a:br>
            <a:r>
              <a:rPr lang="zh-CN" altLang="en-US" sz="2000" dirty="0"/>
              <a:t>     </a:t>
            </a:r>
            <a:r>
              <a:rPr lang="en-US" altLang="zh-CN" sz="2000" dirty="0" err="1"/>
              <a:t>ls:can</a:t>
            </a:r>
            <a:r>
              <a:rPr lang="en-US" altLang="zh-CN" sz="2000" dirty="0"/>
              <a:t>  not  access  m  :No  such  file  or  directory    </a:t>
            </a:r>
            <a:endParaRPr lang="zh-CN" altLang="en-US" sz="2000" dirty="0"/>
          </a:p>
          <a:p>
            <a:endParaRPr lang="zh-CN" altLang="en-US" dirty="0"/>
          </a:p>
        </p:txBody>
      </p:sp>
    </p:spTree>
    <p:extLst>
      <p:ext uri="{BB962C8B-B14F-4D97-AF65-F5344CB8AC3E}">
        <p14:creationId xmlns:p14="http://schemas.microsoft.com/office/powerpoint/2010/main" val="7393392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r>
              <a:rPr lang="en-US" altLang="zh-CN"/>
              <a:t>(Linux</a:t>
            </a:r>
            <a:r>
              <a:rPr lang="zh-CN" altLang="en-US"/>
              <a:t>面试题</a:t>
            </a:r>
            <a:r>
              <a:rPr lang="en-US" altLang="zh-CN"/>
              <a:t>)</a:t>
            </a:r>
            <a:endParaRPr lang="zh-CN" altLang="en-US"/>
          </a:p>
        </p:txBody>
      </p:sp>
      <p:sp>
        <p:nvSpPr>
          <p:cNvPr id="3" name="内容占位符 2"/>
          <p:cNvSpPr>
            <a:spLocks noGrp="1"/>
          </p:cNvSpPr>
          <p:nvPr>
            <p:ph sz="quarter" idx="10"/>
          </p:nvPr>
        </p:nvSpPr>
        <p:spPr>
          <a:xfrm>
            <a:off x="467545" y="1052736"/>
            <a:ext cx="8064896" cy="4898264"/>
          </a:xfrm>
        </p:spPr>
        <p:txBody>
          <a:bodyPr/>
          <a:lstStyle/>
          <a:p>
            <a:r>
              <a:rPr lang="zh-CN" altLang="en-US" dirty="0"/>
              <a:t>数据重定向 </a:t>
            </a:r>
            <a:endParaRPr lang="en-US" altLang="zh-CN" dirty="0"/>
          </a:p>
          <a:p>
            <a:pPr marL="0" indent="0">
              <a:buNone/>
            </a:pPr>
            <a:r>
              <a:rPr lang="en-US" altLang="zh-CN" dirty="0"/>
              <a:t>    </a:t>
            </a:r>
            <a:r>
              <a:rPr lang="zh-CN" altLang="en-US" dirty="0"/>
              <a:t>标准输入（</a:t>
            </a:r>
            <a:r>
              <a:rPr lang="en-US" altLang="zh-CN" dirty="0"/>
              <a:t>stdin</a:t>
            </a:r>
            <a:r>
              <a:rPr lang="zh-CN" altLang="en-US" dirty="0"/>
              <a:t>）</a:t>
            </a:r>
            <a:r>
              <a:rPr lang="en-US" altLang="zh-CN" dirty="0"/>
              <a:t>:</a:t>
            </a:r>
            <a:r>
              <a:rPr lang="zh-CN" altLang="en-US" dirty="0"/>
              <a:t>编号为</a:t>
            </a:r>
            <a:r>
              <a:rPr lang="en-US" altLang="zh-CN" dirty="0"/>
              <a:t>0</a:t>
            </a:r>
          </a:p>
          <a:p>
            <a:pPr marL="0" indent="0">
              <a:buNone/>
            </a:pPr>
            <a:r>
              <a:rPr lang="en-US" altLang="zh-CN" dirty="0"/>
              <a:t>    </a:t>
            </a:r>
            <a:r>
              <a:rPr lang="zh-CN" altLang="en-US" dirty="0"/>
              <a:t>标准输出（</a:t>
            </a:r>
            <a:r>
              <a:rPr lang="en-US" altLang="zh-CN" dirty="0" err="1"/>
              <a:t>stdout</a:t>
            </a:r>
            <a:r>
              <a:rPr lang="zh-CN" altLang="en-US" dirty="0"/>
              <a:t>）</a:t>
            </a:r>
            <a:r>
              <a:rPr lang="en-US" altLang="zh-CN" dirty="0"/>
              <a:t>:</a:t>
            </a:r>
            <a:r>
              <a:rPr lang="zh-CN" altLang="en-US" dirty="0"/>
              <a:t>编号为</a:t>
            </a:r>
            <a:r>
              <a:rPr lang="en-US" altLang="zh-CN" dirty="0"/>
              <a:t>1</a:t>
            </a:r>
          </a:p>
          <a:p>
            <a:pPr marL="0" indent="0">
              <a:buNone/>
            </a:pPr>
            <a:r>
              <a:rPr lang="en-US" altLang="zh-CN" dirty="0"/>
              <a:t>    </a:t>
            </a:r>
            <a:r>
              <a:rPr lang="zh-CN" altLang="en-US" dirty="0"/>
              <a:t>标准错误输出（</a:t>
            </a:r>
            <a:r>
              <a:rPr lang="en-US" altLang="zh-CN" dirty="0"/>
              <a:t>stderr</a:t>
            </a:r>
            <a:r>
              <a:rPr lang="zh-CN" altLang="en-US" dirty="0"/>
              <a:t>）</a:t>
            </a:r>
            <a:r>
              <a:rPr lang="en-US" altLang="zh-CN" dirty="0"/>
              <a:t>:</a:t>
            </a:r>
            <a:r>
              <a:rPr lang="zh-CN" altLang="en-US" dirty="0"/>
              <a:t>编号为</a:t>
            </a:r>
            <a:r>
              <a:rPr lang="en-US" altLang="zh-CN" dirty="0"/>
              <a:t>2</a:t>
            </a:r>
          </a:p>
          <a:p>
            <a:pPr marL="0" indent="0">
              <a:buNone/>
            </a:pPr>
            <a:r>
              <a:rPr lang="en-US" altLang="zh-CN" sz="1050" dirty="0"/>
              <a:t>		</a:t>
            </a:r>
            <a:r>
              <a:rPr lang="zh-CN" altLang="en-US" sz="1050" dirty="0"/>
              <a:t>查看命令执行结果（</a:t>
            </a:r>
            <a:r>
              <a:rPr lang="en-US" altLang="zh-CN" sz="1050" dirty="0"/>
              <a:t>echo $?</a:t>
            </a:r>
            <a:r>
              <a:rPr lang="zh-CN" altLang="en-US" sz="1050" dirty="0"/>
              <a:t>），例如上页</a:t>
            </a:r>
            <a:r>
              <a:rPr lang="en-US" altLang="zh-CN" sz="1050" dirty="0"/>
              <a:t>ppt</a:t>
            </a:r>
            <a:r>
              <a:rPr lang="zh-CN" altLang="en-US" sz="1050" dirty="0"/>
              <a:t>中提到的案例可以查看到</a:t>
            </a:r>
            <a:r>
              <a:rPr lang="en-US" altLang="zh-CN" sz="1050" dirty="0"/>
              <a:t>0</a:t>
            </a:r>
            <a:r>
              <a:rPr lang="zh-CN" altLang="en-US" sz="1050" dirty="0"/>
              <a:t>和</a:t>
            </a:r>
            <a:r>
              <a:rPr lang="en-US" altLang="zh-CN" sz="1050" dirty="0"/>
              <a:t>2</a:t>
            </a:r>
            <a:r>
              <a:rPr lang="zh-CN" altLang="en-US" sz="1050" dirty="0"/>
              <a:t>的结果。</a:t>
            </a:r>
            <a:endParaRPr lang="en-US" altLang="zh-CN" dirty="0"/>
          </a:p>
          <a:p>
            <a:pPr marL="0" indent="0">
              <a:buNone/>
            </a:pPr>
            <a:r>
              <a:rPr lang="en-US" altLang="zh-CN" dirty="0"/>
              <a:t>    1&gt;:</a:t>
            </a:r>
            <a:r>
              <a:rPr lang="zh-CN" altLang="en-US" dirty="0"/>
              <a:t>以覆盖的方法</a:t>
            </a:r>
            <a:r>
              <a:rPr lang="en-US" altLang="zh-CN" dirty="0"/>
              <a:t>,</a:t>
            </a:r>
            <a:r>
              <a:rPr lang="zh-CN" altLang="en-US" dirty="0"/>
              <a:t>将正确的数据输出到文件</a:t>
            </a:r>
            <a:r>
              <a:rPr lang="en-US" altLang="zh-CN" dirty="0"/>
              <a:t>;  </a:t>
            </a:r>
          </a:p>
          <a:p>
            <a:pPr marL="0" indent="0">
              <a:buNone/>
            </a:pPr>
            <a:r>
              <a:rPr lang="en-US" altLang="zh-CN" dirty="0"/>
              <a:t>    1&gt;&gt;:</a:t>
            </a:r>
            <a:r>
              <a:rPr lang="zh-CN" altLang="en-US" dirty="0"/>
              <a:t>以累加的方法</a:t>
            </a:r>
            <a:r>
              <a:rPr lang="en-US" altLang="zh-CN" dirty="0"/>
              <a:t>,</a:t>
            </a:r>
            <a:r>
              <a:rPr lang="zh-CN" altLang="en-US" dirty="0"/>
              <a:t>将正确的数据输出到文件</a:t>
            </a:r>
            <a:r>
              <a:rPr lang="en-US" altLang="zh-CN" dirty="0"/>
              <a:t>;  </a:t>
            </a:r>
          </a:p>
          <a:p>
            <a:pPr marL="0" indent="0">
              <a:buNone/>
            </a:pPr>
            <a:r>
              <a:rPr lang="en-US" altLang="zh-CN" dirty="0"/>
              <a:t>    2&gt;:</a:t>
            </a:r>
            <a:r>
              <a:rPr lang="zh-CN" altLang="en-US" dirty="0"/>
              <a:t>以覆盖的方法</a:t>
            </a:r>
            <a:r>
              <a:rPr lang="en-US" altLang="zh-CN" dirty="0"/>
              <a:t>,</a:t>
            </a:r>
            <a:r>
              <a:rPr lang="zh-CN" altLang="en-US" dirty="0"/>
              <a:t>将错误输出的数据输出到文件</a:t>
            </a:r>
            <a:r>
              <a:rPr lang="en-US" altLang="zh-CN" dirty="0"/>
              <a:t>;  </a:t>
            </a:r>
          </a:p>
          <a:p>
            <a:pPr marL="0" indent="0">
              <a:buNone/>
            </a:pPr>
            <a:r>
              <a:rPr lang="en-US" altLang="zh-CN" dirty="0"/>
              <a:t>    2&gt;&gt;:</a:t>
            </a:r>
            <a:r>
              <a:rPr lang="zh-CN" altLang="en-US" dirty="0"/>
              <a:t>以累加的方法</a:t>
            </a:r>
            <a:r>
              <a:rPr lang="en-US" altLang="zh-CN" dirty="0"/>
              <a:t>,</a:t>
            </a:r>
            <a:r>
              <a:rPr lang="zh-CN" altLang="en-US" dirty="0"/>
              <a:t>将错误输出的数据输出到文件</a:t>
            </a:r>
            <a:r>
              <a:rPr lang="en-US" altLang="zh-CN" dirty="0"/>
              <a:t>;  </a:t>
            </a:r>
          </a:p>
          <a:p>
            <a:endParaRPr lang="zh-CN" altLang="en-US" dirty="0"/>
          </a:p>
        </p:txBody>
      </p:sp>
    </p:spTree>
    <p:extLst>
      <p:ext uri="{BB962C8B-B14F-4D97-AF65-F5344CB8AC3E}">
        <p14:creationId xmlns:p14="http://schemas.microsoft.com/office/powerpoint/2010/main" val="1080782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5" y="1052736"/>
            <a:ext cx="8064896" cy="2603790"/>
          </a:xfrm>
        </p:spPr>
        <p:txBody>
          <a:bodyPr/>
          <a:lstStyle/>
          <a:p>
            <a:r>
              <a:rPr lang="zh-CN" altLang="en-US" dirty="0"/>
              <a:t>数据重定向</a:t>
            </a:r>
            <a:endParaRPr lang="en-US" altLang="zh-CN" dirty="0"/>
          </a:p>
          <a:p>
            <a:pPr marL="0" indent="0">
              <a:buNone/>
            </a:pPr>
            <a:r>
              <a:rPr lang="en-US" altLang="zh-CN" dirty="0"/>
              <a:t>    </a:t>
            </a:r>
            <a:r>
              <a:rPr lang="zh-CN" altLang="en-US" dirty="0"/>
              <a:t>举例：将</a:t>
            </a:r>
            <a:r>
              <a:rPr lang="en-US" altLang="zh-CN" dirty="0"/>
              <a:t>ls</a:t>
            </a:r>
            <a:r>
              <a:rPr lang="zh-CN" altLang="en-US" dirty="0"/>
              <a:t>的输出重定向到</a:t>
            </a:r>
            <a:r>
              <a:rPr lang="en-US" altLang="zh-CN" dirty="0"/>
              <a:t>ls.log</a:t>
            </a:r>
            <a:r>
              <a:rPr lang="zh-CN" altLang="en-US" dirty="0"/>
              <a:t>当中去</a:t>
            </a:r>
            <a:endParaRPr lang="en-US" altLang="zh-CN" dirty="0"/>
          </a:p>
          <a:p>
            <a:pPr marL="0" indent="0">
              <a:buNone/>
            </a:pPr>
            <a:r>
              <a:rPr lang="en-US" altLang="zh-CN" dirty="0"/>
              <a:t>    [</a:t>
            </a:r>
            <a:r>
              <a:rPr lang="en-US" altLang="zh-CN" dirty="0" err="1"/>
              <a:t>root@localhost</a:t>
            </a:r>
            <a:r>
              <a:rPr lang="en-US" altLang="zh-CN" dirty="0"/>
              <a:t> ~]#</a:t>
            </a:r>
            <a:r>
              <a:rPr lang="en-US" altLang="zh-CN" dirty="0" err="1"/>
              <a:t>ll</a:t>
            </a:r>
            <a:r>
              <a:rPr lang="en-US" altLang="zh-CN" dirty="0"/>
              <a:t> 1&gt; ls.log</a:t>
            </a:r>
          </a:p>
          <a:p>
            <a:pPr marL="0" indent="0">
              <a:buNone/>
            </a:pPr>
            <a:r>
              <a:rPr lang="en-US" altLang="zh-CN" dirty="0"/>
              <a:t>    [</a:t>
            </a:r>
            <a:r>
              <a:rPr lang="en-US" altLang="zh-CN" dirty="0" err="1"/>
              <a:t>root@localhost</a:t>
            </a:r>
            <a:r>
              <a:rPr lang="en-US" altLang="zh-CN" dirty="0"/>
              <a:t> ~]#cat ls.log</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611560" y="3140968"/>
            <a:ext cx="7272808" cy="3682268"/>
          </a:xfrm>
          <a:prstGeom prst="rect">
            <a:avLst/>
          </a:prstGeom>
        </p:spPr>
      </p:pic>
    </p:spTree>
    <p:extLst>
      <p:ext uri="{BB962C8B-B14F-4D97-AF65-F5344CB8AC3E}">
        <p14:creationId xmlns:p14="http://schemas.microsoft.com/office/powerpoint/2010/main" val="24890302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常见的</a:t>
            </a:r>
            <a:r>
              <a:rPr lang="en-US" altLang="zh-CN"/>
              <a:t>shell</a:t>
            </a:r>
            <a:r>
              <a:rPr lang="zh-CN" altLang="en-US"/>
              <a:t>命令</a:t>
            </a:r>
          </a:p>
        </p:txBody>
      </p:sp>
      <p:sp>
        <p:nvSpPr>
          <p:cNvPr id="3" name="内容占位符 2"/>
          <p:cNvSpPr>
            <a:spLocks noGrp="1"/>
          </p:cNvSpPr>
          <p:nvPr>
            <p:ph sz="quarter" idx="10"/>
          </p:nvPr>
        </p:nvSpPr>
        <p:spPr>
          <a:xfrm>
            <a:off x="467544" y="1092102"/>
            <a:ext cx="8208911" cy="5330177"/>
          </a:xfrm>
        </p:spPr>
        <p:txBody>
          <a:bodyPr/>
          <a:lstStyle/>
          <a:p>
            <a:r>
              <a:rPr lang="zh-CN" altLang="en-US" dirty="0"/>
              <a:t>命令执行判断</a:t>
            </a:r>
            <a:endParaRPr lang="en-US" altLang="zh-CN" dirty="0"/>
          </a:p>
          <a:p>
            <a:pPr>
              <a:buFont typeface="微软雅黑" panose="020B0503020204020204" pitchFamily="34" charset="-122"/>
              <a:buChar char="ￚ"/>
            </a:pPr>
            <a:r>
              <a:rPr lang="en-US" altLang="zh-CN" sz="2000" dirty="0"/>
              <a:t>$?:</a:t>
            </a:r>
            <a:r>
              <a:rPr lang="zh-CN" altLang="en-US" sz="2000" dirty="0"/>
              <a:t>命令回传值</a:t>
            </a:r>
            <a:endParaRPr lang="en-US" altLang="zh-CN" sz="2000" dirty="0"/>
          </a:p>
          <a:p>
            <a:r>
              <a:rPr lang="zh-CN" altLang="en-US" sz="1400" dirty="0"/>
              <a:t>命令回传值</a:t>
            </a:r>
            <a:r>
              <a:rPr lang="en-US" altLang="zh-CN" sz="1400" dirty="0"/>
              <a:t>$?</a:t>
            </a:r>
            <a:r>
              <a:rPr lang="zh-CN" altLang="en-US" sz="1400" dirty="0"/>
              <a:t>有两种：与 </a:t>
            </a:r>
            <a:r>
              <a:rPr lang="en-US" altLang="zh-CN" sz="1400" dirty="0"/>
              <a:t>&amp;&amp; </a:t>
            </a:r>
            <a:r>
              <a:rPr lang="zh-CN" altLang="en-US" sz="1400" dirty="0"/>
              <a:t>或 </a:t>
            </a:r>
            <a:r>
              <a:rPr lang="en-US" altLang="zh-CN" sz="1400" dirty="0"/>
              <a:t>||</a:t>
            </a:r>
          </a:p>
          <a:p>
            <a:r>
              <a:rPr lang="en-US" altLang="zh-CN" sz="1400" dirty="0"/>
              <a:t>  &amp;&amp;</a:t>
            </a:r>
            <a:r>
              <a:rPr lang="zh-CN" altLang="en-US" sz="1400" dirty="0"/>
              <a:t>：</a:t>
            </a:r>
            <a:endParaRPr lang="en-US" altLang="zh-CN" sz="1400" dirty="0"/>
          </a:p>
          <a:p>
            <a:r>
              <a:rPr lang="en-US" altLang="zh-CN" sz="1400" dirty="0"/>
              <a:t>     cmd1 &amp;&amp; cmd2  </a:t>
            </a:r>
            <a:r>
              <a:rPr lang="zh-CN" altLang="en-US" sz="1400" dirty="0"/>
              <a:t>若</a:t>
            </a:r>
            <a:r>
              <a:rPr lang="en-US" altLang="zh-CN" sz="1400" dirty="0"/>
              <a:t>cmd1</a:t>
            </a:r>
            <a:r>
              <a:rPr lang="zh-CN" altLang="en-US" sz="1400" dirty="0"/>
              <a:t>运行完毕且正确运行（</a:t>
            </a:r>
            <a:r>
              <a:rPr lang="en-US" altLang="zh-CN" sz="1400" dirty="0"/>
              <a:t>$</a:t>
            </a:r>
            <a:r>
              <a:rPr lang="zh-CN" altLang="en-US" sz="1400" dirty="0"/>
              <a:t>？</a:t>
            </a:r>
            <a:r>
              <a:rPr lang="en-US" altLang="zh-CN" sz="1400" dirty="0"/>
              <a:t>=0</a:t>
            </a:r>
            <a:r>
              <a:rPr lang="zh-CN" altLang="en-US" sz="1400" dirty="0"/>
              <a:t>），则开始运行</a:t>
            </a:r>
            <a:r>
              <a:rPr lang="en-US" altLang="zh-CN" sz="1400" dirty="0"/>
              <a:t>cmd2</a:t>
            </a:r>
            <a:r>
              <a:rPr lang="zh-CN" altLang="en-US" sz="1400" dirty="0"/>
              <a:t>；</a:t>
            </a:r>
          </a:p>
          <a:p>
            <a:r>
              <a:rPr lang="zh-CN" altLang="en-US" sz="1400" dirty="0"/>
              <a:t>                                   若</a:t>
            </a:r>
            <a:r>
              <a:rPr lang="en-US" altLang="zh-CN" sz="1400" dirty="0"/>
              <a:t>cmd1</a:t>
            </a:r>
            <a:r>
              <a:rPr lang="zh-CN" altLang="en-US" sz="1400" dirty="0"/>
              <a:t>运行完毕且为错误（</a:t>
            </a:r>
            <a:r>
              <a:rPr lang="en-US" altLang="zh-CN" sz="1400" dirty="0"/>
              <a:t>$</a:t>
            </a:r>
            <a:r>
              <a:rPr lang="zh-CN" altLang="en-US" sz="1400" dirty="0"/>
              <a:t>？！</a:t>
            </a:r>
            <a:r>
              <a:rPr lang="en-US" altLang="zh-CN" sz="1400" dirty="0"/>
              <a:t>=0</a:t>
            </a:r>
            <a:r>
              <a:rPr lang="zh-CN" altLang="en-US" sz="1400" dirty="0"/>
              <a:t>），则</a:t>
            </a:r>
            <a:r>
              <a:rPr lang="en-US" altLang="zh-CN" sz="1400" dirty="0"/>
              <a:t>cmd2</a:t>
            </a:r>
            <a:r>
              <a:rPr lang="zh-CN" altLang="en-US" sz="1400" dirty="0"/>
              <a:t>不运行；</a:t>
            </a:r>
            <a:endParaRPr lang="en-US" altLang="zh-CN" sz="1400" dirty="0"/>
          </a:p>
          <a:p>
            <a:r>
              <a:rPr lang="en-US" altLang="zh-CN" sz="1400" dirty="0"/>
              <a:t>  || </a:t>
            </a:r>
            <a:r>
              <a:rPr lang="zh-CN" altLang="en-US" sz="1400" dirty="0"/>
              <a:t>：</a:t>
            </a:r>
            <a:endParaRPr lang="zh-CN" altLang="en-US" sz="1200" dirty="0"/>
          </a:p>
          <a:p>
            <a:r>
              <a:rPr lang="zh-CN" altLang="en-US" sz="1400" dirty="0"/>
              <a:t>     </a:t>
            </a:r>
            <a:r>
              <a:rPr lang="en-US" altLang="zh-CN" sz="1400" dirty="0"/>
              <a:t>cmd1 ||  cmd2     </a:t>
            </a:r>
            <a:r>
              <a:rPr lang="zh-CN" altLang="en-US" sz="1400" dirty="0"/>
              <a:t>若</a:t>
            </a:r>
            <a:r>
              <a:rPr lang="en-US" altLang="zh-CN" sz="1400" dirty="0"/>
              <a:t>cmd1</a:t>
            </a:r>
            <a:r>
              <a:rPr lang="zh-CN" altLang="en-US" sz="1400" dirty="0"/>
              <a:t>进行完毕且正确运行（</a:t>
            </a:r>
            <a:r>
              <a:rPr lang="en-US" altLang="zh-CN" sz="1400" dirty="0"/>
              <a:t>$?=0</a:t>
            </a:r>
            <a:r>
              <a:rPr lang="zh-CN" altLang="en-US" sz="1400" dirty="0"/>
              <a:t>），则</a:t>
            </a:r>
            <a:r>
              <a:rPr lang="en-US" altLang="zh-CN" sz="1400" dirty="0"/>
              <a:t>cmd2</a:t>
            </a:r>
            <a:r>
              <a:rPr lang="zh-CN" altLang="en-US" sz="1400" dirty="0"/>
              <a:t>不运行；                </a:t>
            </a:r>
            <a:br>
              <a:rPr lang="zh-CN" altLang="en-US" sz="1400" dirty="0"/>
            </a:br>
            <a:r>
              <a:rPr lang="zh-CN" altLang="en-US" sz="1400" dirty="0"/>
              <a:t>                                    若</a:t>
            </a:r>
            <a:r>
              <a:rPr lang="en-US" altLang="zh-CN" sz="1400" dirty="0"/>
              <a:t>cmd1</a:t>
            </a:r>
            <a:r>
              <a:rPr lang="zh-CN" altLang="en-US" sz="1400" dirty="0"/>
              <a:t>运行完毕且为错误（</a:t>
            </a:r>
            <a:r>
              <a:rPr lang="en-US" altLang="zh-CN" sz="1400" dirty="0"/>
              <a:t>$?!=0</a:t>
            </a:r>
            <a:r>
              <a:rPr lang="zh-CN" altLang="en-US" sz="1400" dirty="0"/>
              <a:t>）</a:t>
            </a:r>
            <a:r>
              <a:rPr lang="en-US" altLang="zh-CN" sz="1400" dirty="0"/>
              <a:t>,</a:t>
            </a:r>
            <a:r>
              <a:rPr lang="zh-CN" altLang="en-US" sz="1400" dirty="0"/>
              <a:t>则开始运行</a:t>
            </a:r>
            <a:r>
              <a:rPr lang="en-US" altLang="zh-CN" sz="1400" dirty="0"/>
              <a:t>cmd2;</a:t>
            </a:r>
          </a:p>
          <a:p>
            <a:r>
              <a:rPr lang="en-US" altLang="zh-CN" sz="1400" dirty="0"/>
              <a:t>  </a:t>
            </a:r>
            <a:r>
              <a:rPr lang="zh-CN" altLang="en-US" sz="1400" dirty="0"/>
              <a:t>亦即不管与还是或，运行正确回传值均为</a:t>
            </a:r>
            <a:r>
              <a:rPr lang="en-US" altLang="zh-CN" sz="1400" dirty="0"/>
              <a:t>0,</a:t>
            </a:r>
            <a:r>
              <a:rPr lang="zh-CN" altLang="en-US" sz="1400" dirty="0"/>
              <a:t>不同的是与的时候运行</a:t>
            </a:r>
            <a:r>
              <a:rPr lang="en-US" altLang="zh-CN" sz="1400" dirty="0"/>
              <a:t>cmd2,</a:t>
            </a:r>
            <a:r>
              <a:rPr lang="zh-CN" altLang="en-US" sz="1400" dirty="0"/>
              <a:t>而或的时候不运行</a:t>
            </a:r>
            <a:r>
              <a:rPr lang="en-US" altLang="zh-CN" sz="1400" dirty="0"/>
              <a:t>cmd2</a:t>
            </a:r>
            <a:r>
              <a:rPr lang="zh-CN" altLang="en-US" sz="1400" dirty="0"/>
              <a:t>；</a:t>
            </a:r>
          </a:p>
          <a:p>
            <a:r>
              <a:rPr lang="zh-CN" altLang="en-US" sz="1400" dirty="0"/>
              <a:t>        若运行错误，则回传值均为非</a:t>
            </a:r>
            <a:r>
              <a:rPr lang="en-US" altLang="zh-CN" sz="1400" dirty="0"/>
              <a:t>0,</a:t>
            </a:r>
            <a:r>
              <a:rPr lang="zh-CN" altLang="en-US" sz="1400" dirty="0"/>
              <a:t>但与的时候不运行</a:t>
            </a:r>
            <a:r>
              <a:rPr lang="en-US" altLang="zh-CN" sz="1400" dirty="0"/>
              <a:t>cmd2,</a:t>
            </a:r>
            <a:r>
              <a:rPr lang="zh-CN" altLang="en-US" sz="1400" dirty="0"/>
              <a:t>而或的时候运行</a:t>
            </a:r>
            <a:r>
              <a:rPr lang="en-US" altLang="zh-CN" sz="1400" dirty="0"/>
              <a:t>cmd2</a:t>
            </a:r>
            <a:r>
              <a:rPr lang="zh-CN" altLang="en-US" sz="1400" dirty="0"/>
              <a:t>。。</a:t>
            </a:r>
            <a:endParaRPr lang="en-US" altLang="zh-CN" sz="2000" dirty="0"/>
          </a:p>
          <a:p>
            <a:pPr lvl="0">
              <a:buFont typeface="微软雅黑" panose="020B0503020204020204" pitchFamily="34" charset="-122"/>
              <a:buChar char="ￚ"/>
            </a:pPr>
            <a:r>
              <a:rPr lang="zh-CN" altLang="en-US" sz="2000" dirty="0"/>
              <a:t>举例：如果</a:t>
            </a:r>
            <a:r>
              <a:rPr lang="en-US" altLang="zh-CN" sz="2000" dirty="0"/>
              <a:t>/</a:t>
            </a:r>
            <a:r>
              <a:rPr lang="en-US" altLang="zh-CN" sz="2000" dirty="0" err="1"/>
              <a:t>tmp</a:t>
            </a:r>
            <a:r>
              <a:rPr lang="en-US" altLang="zh-CN" sz="2000" dirty="0"/>
              <a:t>/test</a:t>
            </a:r>
            <a:r>
              <a:rPr lang="zh-CN" altLang="en-US" sz="2000" dirty="0"/>
              <a:t>存在，则创建</a:t>
            </a:r>
            <a:r>
              <a:rPr lang="en-US" altLang="zh-CN" sz="2000" dirty="0"/>
              <a:t>/</a:t>
            </a:r>
            <a:r>
              <a:rPr lang="en-US" altLang="zh-CN" sz="2000" dirty="0" err="1"/>
              <a:t>tmp</a:t>
            </a:r>
            <a:r>
              <a:rPr lang="en-US" altLang="zh-CN" sz="2000" dirty="0"/>
              <a:t>/test/</a:t>
            </a:r>
            <a:r>
              <a:rPr lang="en-US" altLang="zh-CN" sz="2000" dirty="0" err="1"/>
              <a:t>mengxb</a:t>
            </a:r>
            <a:endParaRPr lang="en-US" altLang="zh-CN" sz="2000" dirty="0"/>
          </a:p>
          <a:p>
            <a:pPr marL="0" indent="0">
              <a:buNone/>
            </a:pPr>
            <a:r>
              <a:rPr lang="en-US" altLang="zh-CN" sz="2000" dirty="0"/>
              <a:t>      ls  /</a:t>
            </a:r>
            <a:r>
              <a:rPr lang="en-US" altLang="zh-CN" sz="2000" dirty="0" err="1"/>
              <a:t>tmp</a:t>
            </a:r>
            <a:r>
              <a:rPr lang="en-US" altLang="zh-CN" sz="2000" dirty="0"/>
              <a:t>/test  &amp;&amp;  touch  /</a:t>
            </a:r>
            <a:r>
              <a:rPr lang="en-US" altLang="zh-CN" sz="2000" dirty="0" err="1"/>
              <a:t>tmp</a:t>
            </a:r>
            <a:r>
              <a:rPr lang="en-US" altLang="zh-CN" sz="2000" dirty="0"/>
              <a:t>/test/</a:t>
            </a:r>
            <a:r>
              <a:rPr lang="en-US" altLang="zh-CN" sz="2000" dirty="0" err="1"/>
              <a:t>mengxb</a:t>
            </a:r>
            <a:endParaRPr lang="en-US" altLang="zh-CN" sz="2000" dirty="0"/>
          </a:p>
          <a:p>
            <a:pPr marL="0" indent="0">
              <a:buNone/>
            </a:pPr>
            <a:r>
              <a:rPr lang="en-US" altLang="zh-CN" sz="2000" dirty="0"/>
              <a:t>	</a:t>
            </a:r>
            <a:r>
              <a:rPr lang="zh-CN" altLang="en-US" sz="2000" dirty="0"/>
              <a:t>如果</a:t>
            </a:r>
            <a:r>
              <a:rPr lang="en-US" altLang="zh-CN" sz="2000" dirty="0"/>
              <a:t>/</a:t>
            </a:r>
            <a:r>
              <a:rPr lang="en-US" altLang="zh-CN" sz="2000" dirty="0" err="1"/>
              <a:t>tmp</a:t>
            </a:r>
            <a:r>
              <a:rPr lang="en-US" altLang="zh-CN" sz="2000" dirty="0"/>
              <a:t>/test1</a:t>
            </a:r>
            <a:r>
              <a:rPr lang="zh-CN" altLang="en-US" sz="2000" dirty="0"/>
              <a:t>不存在，则删除</a:t>
            </a:r>
            <a:r>
              <a:rPr lang="en-US" altLang="zh-CN" sz="2000" dirty="0"/>
              <a:t>/</a:t>
            </a:r>
            <a:r>
              <a:rPr lang="en-US" altLang="zh-CN" sz="2000" dirty="0" err="1"/>
              <a:t>tmp</a:t>
            </a:r>
            <a:r>
              <a:rPr lang="en-US" altLang="zh-CN" sz="2000" dirty="0"/>
              <a:t>/test/</a:t>
            </a:r>
            <a:r>
              <a:rPr lang="en-US" altLang="zh-CN" sz="2000" dirty="0" err="1"/>
              <a:t>mengxb</a:t>
            </a:r>
            <a:endParaRPr lang="en-US" altLang="zh-CN" sz="2000" dirty="0"/>
          </a:p>
          <a:p>
            <a:pPr marL="0" indent="0">
              <a:buNone/>
            </a:pPr>
            <a:r>
              <a:rPr lang="en-US" altLang="zh-CN" sz="2000" dirty="0"/>
              <a:t>	ls /</a:t>
            </a:r>
            <a:r>
              <a:rPr lang="en-US" altLang="zh-CN" sz="2000" dirty="0" err="1"/>
              <a:t>tmp</a:t>
            </a:r>
            <a:r>
              <a:rPr lang="en-US" altLang="zh-CN" sz="2000" dirty="0"/>
              <a:t>/test1 || </a:t>
            </a:r>
            <a:r>
              <a:rPr lang="en-US" altLang="zh-CN" sz="2000" dirty="0" err="1"/>
              <a:t>rm</a:t>
            </a:r>
            <a:r>
              <a:rPr lang="en-US" altLang="zh-CN" sz="2000" dirty="0"/>
              <a:t> –</a:t>
            </a:r>
            <a:r>
              <a:rPr lang="en-US" altLang="zh-CN" sz="2000" dirty="0" err="1"/>
              <a:t>rf</a:t>
            </a:r>
            <a:r>
              <a:rPr lang="en-US" altLang="zh-CN" sz="2000" dirty="0"/>
              <a:t> /</a:t>
            </a:r>
            <a:r>
              <a:rPr lang="en-US" altLang="zh-CN" sz="2000" dirty="0" err="1"/>
              <a:t>tmp</a:t>
            </a:r>
            <a:r>
              <a:rPr lang="en-US" altLang="zh-CN" sz="2000" dirty="0"/>
              <a:t>/test/</a:t>
            </a:r>
            <a:r>
              <a:rPr lang="en-US" altLang="zh-CN" sz="2000" dirty="0" err="1"/>
              <a:t>mengxb</a:t>
            </a:r>
            <a:endParaRPr lang="zh-CN" altLang="en-US" sz="2000" dirty="0"/>
          </a:p>
        </p:txBody>
      </p:sp>
    </p:spTree>
    <p:extLst>
      <p:ext uri="{BB962C8B-B14F-4D97-AF65-F5344CB8AC3E}">
        <p14:creationId xmlns:p14="http://schemas.microsoft.com/office/powerpoint/2010/main" val="176431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课堂练习</a:t>
            </a:r>
          </a:p>
        </p:txBody>
      </p:sp>
      <p:sp>
        <p:nvSpPr>
          <p:cNvPr id="3" name="内容占位符 2"/>
          <p:cNvSpPr>
            <a:spLocks noGrp="1"/>
          </p:cNvSpPr>
          <p:nvPr>
            <p:ph sz="quarter" idx="10"/>
          </p:nvPr>
        </p:nvSpPr>
        <p:spPr>
          <a:xfrm>
            <a:off x="467545" y="1052736"/>
            <a:ext cx="8064896" cy="2603790"/>
          </a:xfrm>
        </p:spPr>
        <p:txBody>
          <a:bodyPr/>
          <a:lstStyle/>
          <a:p>
            <a:r>
              <a:rPr lang="zh-CN" altLang="en-US" dirty="0"/>
              <a:t>在</a:t>
            </a:r>
            <a:r>
              <a:rPr lang="en-US" altLang="zh-CN" dirty="0"/>
              <a:t>/</a:t>
            </a:r>
            <a:r>
              <a:rPr lang="en-US" altLang="zh-CN" dirty="0" err="1"/>
              <a:t>tmp</a:t>
            </a:r>
            <a:r>
              <a:rPr lang="zh-CN" altLang="en-US" dirty="0"/>
              <a:t>文件夹下创建</a:t>
            </a:r>
            <a:r>
              <a:rPr lang="en-US" altLang="zh-CN" dirty="0"/>
              <a:t>/part1/</a:t>
            </a:r>
            <a:r>
              <a:rPr lang="en-US" altLang="zh-CN" dirty="0" err="1"/>
              <a:t>gzip</a:t>
            </a:r>
            <a:endParaRPr lang="en-US" altLang="zh-CN" dirty="0"/>
          </a:p>
          <a:p>
            <a:r>
              <a:rPr lang="zh-CN" altLang="en-US" dirty="0"/>
              <a:t>将</a:t>
            </a:r>
            <a:r>
              <a:rPr lang="en-US" altLang="zh-CN" dirty="0"/>
              <a:t>/root/anaconda-</a:t>
            </a:r>
            <a:r>
              <a:rPr lang="en-US" altLang="zh-CN" dirty="0" err="1"/>
              <a:t>ks.cfg</a:t>
            </a:r>
            <a:r>
              <a:rPr lang="zh-CN" altLang="en-US" dirty="0"/>
              <a:t>文件拷贝到</a:t>
            </a:r>
            <a:r>
              <a:rPr lang="en-US" altLang="zh-CN" dirty="0"/>
              <a:t>/</a:t>
            </a:r>
            <a:r>
              <a:rPr lang="en-US" altLang="zh-CN" dirty="0" err="1"/>
              <a:t>tmp</a:t>
            </a:r>
            <a:r>
              <a:rPr lang="en-US" altLang="zh-CN" dirty="0"/>
              <a:t>/part1/</a:t>
            </a:r>
            <a:r>
              <a:rPr lang="en-US" altLang="zh-CN" dirty="0" err="1"/>
              <a:t>gzip</a:t>
            </a:r>
            <a:endParaRPr lang="en-US" altLang="zh-CN" dirty="0"/>
          </a:p>
          <a:p>
            <a:r>
              <a:rPr lang="zh-CN" altLang="en-US" dirty="0"/>
              <a:t>将拷贝后的文件进行</a:t>
            </a:r>
            <a:r>
              <a:rPr lang="en-US" altLang="zh-CN" dirty="0" err="1"/>
              <a:t>gzip</a:t>
            </a:r>
            <a:r>
              <a:rPr lang="zh-CN" altLang="en-US" dirty="0"/>
              <a:t>压缩</a:t>
            </a:r>
            <a:r>
              <a:rPr lang="en-US" altLang="zh-CN" dirty="0"/>
              <a:t>,</a:t>
            </a:r>
            <a:r>
              <a:rPr lang="zh-CN" altLang="en-US" dirty="0"/>
              <a:t>并显示压缩信息。</a:t>
            </a:r>
            <a:endParaRPr lang="en-US" altLang="zh-CN" dirty="0"/>
          </a:p>
          <a:p>
            <a:r>
              <a:rPr lang="zh-CN" altLang="en-US" dirty="0"/>
              <a:t>将压缩后文件的名称改为</a:t>
            </a:r>
            <a:r>
              <a:rPr lang="en-US" altLang="zh-CN" dirty="0"/>
              <a:t>mygzip01.gz</a:t>
            </a:r>
          </a:p>
          <a:p>
            <a:endParaRPr lang="zh-CN" altLang="en-US" dirty="0"/>
          </a:p>
        </p:txBody>
      </p:sp>
    </p:spTree>
    <p:extLst>
      <p:ext uri="{BB962C8B-B14F-4D97-AF65-F5344CB8AC3E}">
        <p14:creationId xmlns:p14="http://schemas.microsoft.com/office/powerpoint/2010/main" val="35077203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a:t>总结和答疑</a:t>
            </a:r>
          </a:p>
        </p:txBody>
      </p:sp>
    </p:spTree>
    <p:extLst>
      <p:ext uri="{BB962C8B-B14F-4D97-AF65-F5344CB8AC3E}">
        <p14:creationId xmlns:p14="http://schemas.microsoft.com/office/powerpoint/2010/main" val="280597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第一节文件压缩与打包</a:t>
            </a:r>
          </a:p>
        </p:txBody>
      </p:sp>
      <p:sp>
        <p:nvSpPr>
          <p:cNvPr id="3" name="内容占位符 2"/>
          <p:cNvSpPr>
            <a:spLocks noGrp="1"/>
          </p:cNvSpPr>
          <p:nvPr>
            <p:ph sz="quarter" idx="10"/>
          </p:nvPr>
        </p:nvSpPr>
        <p:spPr>
          <a:xfrm>
            <a:off x="467545" y="1052736"/>
            <a:ext cx="8064896" cy="3133165"/>
          </a:xfrm>
        </p:spPr>
        <p:txBody>
          <a:bodyPr/>
          <a:lstStyle/>
          <a:p>
            <a:pPr>
              <a:buFont typeface="Wingdings" panose="05000000000000000000" pitchFamily="2" charset="2"/>
              <a:buChar char="l"/>
            </a:pPr>
            <a:r>
              <a:rPr lang="zh-CN" altLang="en-US" dirty="0"/>
              <a:t>思考，上个案例中压缩后源文件将不存在，如何能够压缩后保留源文件？</a:t>
            </a:r>
            <a:endParaRPr lang="en-US" altLang="zh-CN" dirty="0"/>
          </a:p>
          <a:p>
            <a:pPr>
              <a:buFont typeface="Wingdings" panose="05000000000000000000" pitchFamily="2" charset="2"/>
              <a:buChar char="Ø"/>
            </a:pPr>
            <a:r>
              <a:rPr lang="zh-CN" altLang="en-US" sz="2000" dirty="0"/>
              <a:t>解决方案：</a:t>
            </a:r>
            <a:r>
              <a:rPr lang="zh-CN" altLang="en-US" sz="1100" dirty="0"/>
              <a:t> </a:t>
            </a:r>
            <a:endParaRPr lang="en-US" altLang="zh-CN" sz="1100" dirty="0"/>
          </a:p>
          <a:p>
            <a:pPr>
              <a:buFont typeface="Wingdings" panose="05000000000000000000" pitchFamily="2" charset="2"/>
              <a:buChar char="Ø"/>
            </a:pPr>
            <a:r>
              <a:rPr lang="nl-NL" altLang="zh-CN" sz="2000" dirty="0"/>
              <a:t>[root@tedu tmp]# gzip -c install.log &gt;install.log.gz</a:t>
            </a:r>
          </a:p>
          <a:p>
            <a:pPr marL="0" indent="0">
              <a:buNone/>
            </a:pPr>
            <a:r>
              <a:rPr lang="en-US" altLang="zh-CN" sz="2000" dirty="0"/>
              <a:t>[</a:t>
            </a:r>
            <a:r>
              <a:rPr lang="en-US" altLang="zh-CN" sz="2000" dirty="0" err="1"/>
              <a:t>root@tedu</a:t>
            </a:r>
            <a:r>
              <a:rPr lang="en-US" altLang="zh-CN" sz="2000" dirty="0"/>
              <a:t> </a:t>
            </a:r>
            <a:r>
              <a:rPr lang="en-US" altLang="zh-CN" sz="2000" dirty="0" err="1"/>
              <a:t>tmp</a:t>
            </a:r>
            <a:r>
              <a:rPr lang="en-US" altLang="zh-CN" sz="2000" dirty="0"/>
              <a:t>]# </a:t>
            </a:r>
            <a:r>
              <a:rPr lang="en-US" altLang="zh-CN" sz="2000" dirty="0" err="1"/>
              <a:t>ll</a:t>
            </a:r>
            <a:r>
              <a:rPr lang="en-US" altLang="zh-CN" sz="2000" dirty="0"/>
              <a:t> |grep install</a:t>
            </a:r>
          </a:p>
          <a:p>
            <a:pPr marL="0" indent="0">
              <a:buNone/>
            </a:pPr>
            <a:r>
              <a:rPr lang="en-US" altLang="zh-CN" sz="2000" dirty="0"/>
              <a:t>-</a:t>
            </a:r>
            <a:r>
              <a:rPr lang="en-US" altLang="zh-CN" sz="2000" dirty="0" err="1"/>
              <a:t>rw</a:t>
            </a:r>
            <a:r>
              <a:rPr lang="en-US" altLang="zh-CN" sz="2000" dirty="0"/>
              <a:t>-r--r--. 1 root </a:t>
            </a:r>
            <a:r>
              <a:rPr lang="en-US" altLang="zh-CN" sz="2000" dirty="0" err="1"/>
              <a:t>root</a:t>
            </a:r>
            <a:r>
              <a:rPr lang="en-US" altLang="zh-CN" sz="2000" dirty="0"/>
              <a:t> 41364 Nov 28 05:10 install.log</a:t>
            </a:r>
          </a:p>
          <a:p>
            <a:pPr marL="0" indent="0">
              <a:buNone/>
            </a:pPr>
            <a:r>
              <a:rPr lang="en-US" altLang="zh-CN" sz="2000" dirty="0"/>
              <a:t>-</a:t>
            </a:r>
            <a:r>
              <a:rPr lang="en-US" altLang="zh-CN" sz="2000" dirty="0" err="1"/>
              <a:t>rw</a:t>
            </a:r>
            <a:r>
              <a:rPr lang="en-US" altLang="zh-CN" sz="2000" dirty="0"/>
              <a:t>-r--r--. 1 root </a:t>
            </a:r>
            <a:r>
              <a:rPr lang="en-US" altLang="zh-CN" sz="2000" dirty="0" err="1"/>
              <a:t>root</a:t>
            </a:r>
            <a:r>
              <a:rPr lang="en-US" altLang="zh-CN" sz="2000" dirty="0"/>
              <a:t>  9626 Nov 28 05:27 install.log.gz</a:t>
            </a:r>
            <a:endParaRPr lang="zh-CN" altLang="en-US" sz="2000" dirty="0"/>
          </a:p>
        </p:txBody>
      </p:sp>
    </p:spTree>
    <p:extLst>
      <p:ext uri="{BB962C8B-B14F-4D97-AF65-F5344CB8AC3E}">
        <p14:creationId xmlns:p14="http://schemas.microsoft.com/office/powerpoint/2010/main" val="11162526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FA2E"/>
        </a:solidFill>
        <a:ln w="19050">
          <a:noFill/>
        </a:ln>
      </a:spPr>
      <a:bodyPr rtlCol="0" anchor="ctr"/>
      <a:lstStyle>
        <a:defPPr algn="ctr">
          <a:defRPr sz="1400" b="1" dirty="0" smtClean="0">
            <a:solidFill>
              <a:schemeClr val="tx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31120</TotalTime>
  <Words>6871</Words>
  <Application>Microsoft Office PowerPoint</Application>
  <PresentationFormat>全屏显示(4:3)</PresentationFormat>
  <Paragraphs>715</Paragraphs>
  <Slides>80</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80</vt:i4>
      </vt:variant>
    </vt:vector>
  </HeadingPairs>
  <TitlesOfParts>
    <vt:vector size="86" baseType="lpstr">
      <vt:lpstr>宋体</vt:lpstr>
      <vt:lpstr>微软雅黑</vt:lpstr>
      <vt:lpstr>Arial</vt:lpstr>
      <vt:lpstr>Calibri</vt:lpstr>
      <vt:lpstr>Wingdings</vt:lpstr>
      <vt:lpstr>Office 主题</vt:lpstr>
      <vt:lpstr>软件包管理和shell基础</vt:lpstr>
      <vt:lpstr>PowerPoint 演示文稿</vt:lpstr>
      <vt:lpstr>第一节文件压缩与打包</vt:lpstr>
      <vt:lpstr>第一节文件压缩与打包</vt:lpstr>
      <vt:lpstr>第一节文件压缩与打包</vt:lpstr>
      <vt:lpstr>第一节文件压缩与打包</vt:lpstr>
      <vt:lpstr>第一节文件压缩与打包</vt:lpstr>
      <vt:lpstr>课堂练习</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第一节文件压缩与打包</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第二节rpm安装软件</vt:lpstr>
      <vt:lpstr>第三节 rpm安装软件</vt:lpstr>
      <vt:lpstr>第二节rpm安装软件</vt:lpstr>
      <vt:lpstr>第二节rpm安装软件</vt:lpstr>
      <vt:lpstr>RPM安装软件的头疼问题</vt:lpstr>
      <vt:lpstr>第三节 yum安删更软件</vt:lpstr>
      <vt:lpstr>第三节 yum安删更软件</vt:lpstr>
      <vt:lpstr>第三节 yum安删更软件</vt:lpstr>
      <vt:lpstr>第三节 yum安删更软件</vt:lpstr>
      <vt:lpstr>第三节 yum安删更软件</vt:lpstr>
      <vt:lpstr>第三节 yum安删更软件</vt:lpstr>
      <vt:lpstr>第三节 yum安删更软件</vt:lpstr>
      <vt:lpstr>第三节 yum安删更软件</vt:lpstr>
      <vt:lpstr>第四节 yum进阶</vt:lpstr>
      <vt:lpstr>第四节yum进阶</vt:lpstr>
      <vt:lpstr>第四节 yum进阶</vt:lpstr>
      <vt:lpstr>第四节 yum进阶</vt:lpstr>
      <vt:lpstr>第四节 yum进阶</vt:lpstr>
      <vt:lpstr>第四节 yum进阶</vt:lpstr>
      <vt:lpstr>PowerPoint 演示文稿</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常见的shell命令</vt:lpstr>
      <vt:lpstr>常见shell命令</vt:lpstr>
      <vt:lpstr>命令定义为变量使用案例</vt:lpstr>
      <vt:lpstr>常见shell命令</vt:lpstr>
      <vt:lpstr>常见shell命令</vt:lpstr>
      <vt:lpstr>常见的shell命令</vt:lpstr>
      <vt:lpstr>常见的shell命令(Linux面试题)</vt:lpstr>
      <vt:lpstr>常见的shell命令</vt:lpstr>
      <vt:lpstr>常见的shell命令</vt:lpstr>
      <vt:lpstr>总结和答疑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Servlet01</dc:title>
  <dc:creator>孟祥冰</dc:creator>
  <cp:lastModifiedBy>祥冰 孟</cp:lastModifiedBy>
  <cp:revision>2521</cp:revision>
  <dcterms:modified xsi:type="dcterms:W3CDTF">2018-05-02T06:31:14Z</dcterms:modified>
</cp:coreProperties>
</file>