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6"/>
  </p:notesMasterIdLst>
  <p:handoutMasterIdLst>
    <p:handoutMasterId r:id="rId97"/>
  </p:handoutMasterIdLst>
  <p:sldIdLst>
    <p:sldId id="256" r:id="rId2"/>
    <p:sldId id="964" r:id="rId3"/>
    <p:sldId id="965" r:id="rId4"/>
    <p:sldId id="988" r:id="rId5"/>
    <p:sldId id="989" r:id="rId6"/>
    <p:sldId id="990" r:id="rId7"/>
    <p:sldId id="991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1034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33" r:id="rId31"/>
    <p:sldId id="1013" r:id="rId32"/>
    <p:sldId id="1014" r:id="rId33"/>
    <p:sldId id="1015" r:id="rId34"/>
    <p:sldId id="1016" r:id="rId35"/>
    <p:sldId id="1017" r:id="rId36"/>
    <p:sldId id="1018" r:id="rId37"/>
    <p:sldId id="1019" r:id="rId38"/>
    <p:sldId id="1020" r:id="rId39"/>
    <p:sldId id="412" r:id="rId40"/>
    <p:sldId id="266" r:id="rId41"/>
    <p:sldId id="899" r:id="rId42"/>
    <p:sldId id="903" r:id="rId43"/>
    <p:sldId id="904" r:id="rId44"/>
    <p:sldId id="1021" r:id="rId45"/>
    <p:sldId id="1022" r:id="rId46"/>
    <p:sldId id="905" r:id="rId47"/>
    <p:sldId id="906" r:id="rId48"/>
    <p:sldId id="907" r:id="rId49"/>
    <p:sldId id="914" r:id="rId50"/>
    <p:sldId id="916" r:id="rId51"/>
    <p:sldId id="917" r:id="rId52"/>
    <p:sldId id="1023" r:id="rId53"/>
    <p:sldId id="915" r:id="rId54"/>
    <p:sldId id="908" r:id="rId55"/>
    <p:sldId id="918" r:id="rId56"/>
    <p:sldId id="909" r:id="rId57"/>
    <p:sldId id="932" r:id="rId58"/>
    <p:sldId id="931" r:id="rId59"/>
    <p:sldId id="910" r:id="rId60"/>
    <p:sldId id="933" r:id="rId61"/>
    <p:sldId id="939" r:id="rId62"/>
    <p:sldId id="1032" r:id="rId63"/>
    <p:sldId id="940" r:id="rId64"/>
    <p:sldId id="941" r:id="rId65"/>
    <p:sldId id="942" r:id="rId66"/>
    <p:sldId id="943" r:id="rId67"/>
    <p:sldId id="1031" r:id="rId68"/>
    <p:sldId id="919" r:id="rId69"/>
    <p:sldId id="944" r:id="rId70"/>
    <p:sldId id="946" r:id="rId71"/>
    <p:sldId id="1024" r:id="rId72"/>
    <p:sldId id="1025" r:id="rId73"/>
    <p:sldId id="947" r:id="rId74"/>
    <p:sldId id="1026" r:id="rId75"/>
    <p:sldId id="934" r:id="rId76"/>
    <p:sldId id="948" r:id="rId77"/>
    <p:sldId id="935" r:id="rId78"/>
    <p:sldId id="949" r:id="rId79"/>
    <p:sldId id="1030" r:id="rId80"/>
    <p:sldId id="963" r:id="rId81"/>
    <p:sldId id="950" r:id="rId82"/>
    <p:sldId id="938" r:id="rId83"/>
    <p:sldId id="951" r:id="rId84"/>
    <p:sldId id="957" r:id="rId85"/>
    <p:sldId id="958" r:id="rId86"/>
    <p:sldId id="952" r:id="rId87"/>
    <p:sldId id="953" r:id="rId88"/>
    <p:sldId id="954" r:id="rId89"/>
    <p:sldId id="959" r:id="rId90"/>
    <p:sldId id="961" r:id="rId91"/>
    <p:sldId id="960" r:id="rId92"/>
    <p:sldId id="962" r:id="rId93"/>
    <p:sldId id="955" r:id="rId94"/>
    <p:sldId id="898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977"/>
    <a:srgbClr val="FF7171"/>
    <a:srgbClr val="DAE6C3"/>
    <a:srgbClr val="231F20"/>
    <a:srgbClr val="F0F0F0"/>
    <a:srgbClr val="FF8080"/>
    <a:srgbClr val="FE801C"/>
    <a:srgbClr val="A90000"/>
    <a:srgbClr val="F2F2F2"/>
    <a:srgbClr val="55F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6" autoAdjust="0"/>
    <p:restoredTop sz="94505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8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应用的演变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2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脚本文件：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~]#vim /home/shell.sh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#Shows current account’s home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“current account’s home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is”$HOME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esc-&gt;: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~]#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/home/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------. 28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4096 Oct 10 01:15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-r--r--.  1 root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77 Nov  3 07:31 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/home/shell.sh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没有执行的权限。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~]#/home/shell.sh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-bash: /home/shell.sh: Permission denied(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权限不足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~]# cd /home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./shell.sh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-bash: ./shell.sh: Permission denied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（权限不足）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source 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account's home/root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bash 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account's home/root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如果想使用直接执行（绝对路径、相对路径）的方式，需要先为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/home/shell.sh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文件追加可执行的权限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755 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./shell.sh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account's home/root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home]# cd ~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root@localhost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~]# /home/shell.sh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account's home/root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0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3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#!/bin/bash</a:t>
            </a:r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program:you</a:t>
            </a:r>
            <a:r>
              <a:rPr lang="en-US" altLang="zh-CN" sz="1400" dirty="0"/>
              <a:t> input a </a:t>
            </a:r>
            <a:r>
              <a:rPr lang="en-US" altLang="zh-CN" sz="1400" dirty="0" err="1"/>
              <a:t>filename,program</a:t>
            </a:r>
            <a:r>
              <a:rPr lang="en-US" altLang="zh-CN" sz="1400" dirty="0"/>
              <a:t> will check</a:t>
            </a:r>
          </a:p>
          <a:p>
            <a:r>
              <a:rPr lang="en-US" altLang="zh-CN" sz="1400" dirty="0"/>
              <a:t>echo -e "please input a </a:t>
            </a:r>
            <a:r>
              <a:rPr lang="en-US" altLang="zh-CN" sz="1400" dirty="0" err="1"/>
              <a:t>filename,I</a:t>
            </a:r>
            <a:r>
              <a:rPr lang="en-US" altLang="zh-CN" sz="1400" dirty="0"/>
              <a:t> will check it isn't </a:t>
            </a:r>
            <a:r>
              <a:rPr lang="en-US" altLang="zh-CN" sz="1400" dirty="0" err="1"/>
              <a:t>exist,type</a:t>
            </a:r>
            <a:r>
              <a:rPr lang="en-US" altLang="zh-CN" sz="1400" dirty="0"/>
              <a:t> and permission.\n"</a:t>
            </a:r>
          </a:p>
          <a:p>
            <a:r>
              <a:rPr lang="en-US" altLang="zh-CN" sz="1400" dirty="0"/>
              <a:t>read -p "input a filename:" filename</a:t>
            </a:r>
          </a:p>
          <a:p>
            <a:r>
              <a:rPr lang="en-US" altLang="zh-CN" sz="1400" dirty="0"/>
              <a:t>#1.check filename is not null</a:t>
            </a:r>
          </a:p>
          <a:p>
            <a:r>
              <a:rPr lang="en-US" altLang="zh-CN" sz="1400" dirty="0"/>
              <a:t>test -z $filename&amp;&amp;echo "you must input a filename."&amp;&amp;exit 0</a:t>
            </a:r>
          </a:p>
          <a:p>
            <a:r>
              <a:rPr lang="en-US" altLang="zh-CN" sz="1400" dirty="0"/>
              <a:t>#2.check file is </a:t>
            </a:r>
            <a:r>
              <a:rPr lang="en-US" altLang="zh-CN" sz="1400" dirty="0" err="1"/>
              <a:t>exist?no</a:t>
            </a:r>
            <a:r>
              <a:rPr lang="en-US" altLang="zh-CN" sz="1400" dirty="0"/>
              <a:t> exist end program</a:t>
            </a:r>
          </a:p>
          <a:p>
            <a:r>
              <a:rPr lang="en-US" altLang="zh-CN" sz="1400" dirty="0"/>
              <a:t>test ! -e $filename&amp;&amp;echo "the filename $filename not exist"&amp;&amp;exit 0</a:t>
            </a:r>
          </a:p>
          <a:p>
            <a:r>
              <a:rPr lang="en-US" altLang="zh-CN" sz="1400" dirty="0"/>
              <a:t>#3.check file type and permission</a:t>
            </a:r>
          </a:p>
          <a:p>
            <a:r>
              <a:rPr lang="en-US" altLang="zh-CN" sz="1400" dirty="0"/>
              <a:t>test -f $filename&amp;&amp;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="file"</a:t>
            </a:r>
          </a:p>
          <a:p>
            <a:r>
              <a:rPr lang="en-US" altLang="zh-CN" sz="1400" dirty="0"/>
              <a:t>test -d $filename&amp;&amp;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="directory"</a:t>
            </a:r>
          </a:p>
          <a:p>
            <a:r>
              <a:rPr lang="en-US" altLang="zh-CN" sz="1400" dirty="0"/>
              <a:t>test -w $filename&amp;&amp;perm="writable"</a:t>
            </a:r>
          </a:p>
          <a:p>
            <a:r>
              <a:rPr lang="en-US" altLang="zh-CN" sz="1400" dirty="0"/>
              <a:t>test -r $filename&amp;&amp;perm="${perm},readable"</a:t>
            </a:r>
          </a:p>
          <a:p>
            <a:r>
              <a:rPr lang="en-US" altLang="zh-CN" sz="1400" dirty="0"/>
              <a:t>test -x $filename&amp;&amp;perm="${perm},executable"</a:t>
            </a:r>
          </a:p>
          <a:p>
            <a:r>
              <a:rPr lang="en-US" altLang="zh-CN" sz="1400" dirty="0"/>
              <a:t>#4.show file message</a:t>
            </a:r>
          </a:p>
          <a:p>
            <a:r>
              <a:rPr lang="en-US" altLang="zh-CN" sz="1400" dirty="0"/>
              <a:t>echo "the filename:$filename is a $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echo "and the </a:t>
            </a:r>
            <a:r>
              <a:rPr lang="en-US" altLang="zh-CN" sz="1400" dirty="0" err="1"/>
              <a:t>permisssions</a:t>
            </a:r>
            <a:r>
              <a:rPr lang="en-US" altLang="zh-CN" sz="1400" dirty="0"/>
              <a:t> are:$perm"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9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0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小数比较：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shell]# vim decimal.sh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 if [ `expr $1 \&gt; $2` -eq 1 ];then</a:t>
            </a:r>
          </a:p>
          <a:p>
            <a:r>
              <a:rPr lang="en-US" altLang="zh-CN" dirty="0"/>
              <a:t>      echo $1 is bigger</a:t>
            </a:r>
          </a:p>
          <a:p>
            <a:r>
              <a:rPr lang="en-US" altLang="zh-CN" dirty="0"/>
              <a:t> else       </a:t>
            </a:r>
          </a:p>
          <a:p>
            <a:r>
              <a:rPr lang="en-US" altLang="zh-CN" dirty="0"/>
              <a:t>      echo $2 is bigger</a:t>
            </a:r>
          </a:p>
          <a:p>
            <a:r>
              <a:rPr lang="en-US" altLang="zh-CN" dirty="0"/>
              <a:t> fi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shell]# bash decimal.sh 4.5 5.68</a:t>
            </a:r>
          </a:p>
          <a:p>
            <a:r>
              <a:rPr lang="en-US" altLang="zh-CN" dirty="0"/>
              <a:t>5.68 is bigger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应用的演变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4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应用的演变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版本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/shell/ifdemo.sh</a:t>
            </a:r>
          </a:p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#compare the size of the two numbers"</a:t>
            </a:r>
          </a:p>
          <a:p>
            <a:r>
              <a:rPr lang="en-US" altLang="zh-CN" dirty="0"/>
              <a:t>if [ 12 -gt 11 ]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echo "yes 12&gt;11"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</a:t>
            </a:r>
          </a:p>
          <a:p>
            <a:r>
              <a:rPr lang="en-US" altLang="zh-CN" dirty="0"/>
              <a:t>yes 12&gt;11</a:t>
            </a:r>
          </a:p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/shell/ifdemo.sh</a:t>
            </a:r>
          </a:p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#compare the size of the two numbers“</a:t>
            </a:r>
          </a:p>
          <a:p>
            <a:r>
              <a:rPr lang="en-US" altLang="zh-CN" dirty="0"/>
              <a:t>a=12</a:t>
            </a:r>
          </a:p>
          <a:p>
            <a:r>
              <a:rPr lang="en-US" altLang="zh-CN" dirty="0"/>
              <a:t>b=13</a:t>
            </a:r>
          </a:p>
          <a:p>
            <a:r>
              <a:rPr lang="en-US" altLang="zh-CN" dirty="0"/>
              <a:t>if [ $a -gt $b 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echo "yes $a&gt;$b"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</a:t>
            </a:r>
          </a:p>
          <a:p>
            <a:r>
              <a:rPr lang="zh-CN" altLang="en-US" dirty="0"/>
              <a:t>无输出</a:t>
            </a:r>
            <a:endParaRPr lang="en-US" altLang="zh-CN" dirty="0"/>
          </a:p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/shell/ifdemo.sh</a:t>
            </a:r>
          </a:p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#compare the size of the two numbers“</a:t>
            </a:r>
          </a:p>
          <a:p>
            <a:r>
              <a:rPr lang="en-US" altLang="zh-CN" dirty="0"/>
              <a:t>a=12</a:t>
            </a:r>
          </a:p>
          <a:p>
            <a:r>
              <a:rPr lang="en-US" altLang="zh-CN" dirty="0"/>
              <a:t>b=13</a:t>
            </a:r>
          </a:p>
          <a:p>
            <a:r>
              <a:rPr lang="en-US" altLang="zh-CN" dirty="0"/>
              <a:t>if [ $a -gt $b 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echo "yes $a&gt;$b"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if [ $a –le $b ];then</a:t>
            </a:r>
          </a:p>
          <a:p>
            <a:r>
              <a:rPr lang="en-US" altLang="zh-CN" dirty="0"/>
              <a:t>  echo "yes $a&lt;=$b"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yes 12&lt;=13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8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应用的演变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6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/shell/ifdemo.sh</a:t>
            </a:r>
          </a:p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#compare the size of the two numbers“</a:t>
            </a:r>
          </a:p>
          <a:p>
            <a:r>
              <a:rPr lang="en-US" altLang="zh-CN" dirty="0"/>
              <a:t>if [ $1 -gt $2 ]</a:t>
            </a:r>
          </a:p>
          <a:p>
            <a:r>
              <a:rPr lang="en-US" altLang="zh-CN" dirty="0"/>
              <a:t>  then</a:t>
            </a:r>
          </a:p>
          <a:p>
            <a:r>
              <a:rPr lang="en-US" altLang="zh-CN" dirty="0"/>
              <a:t>  echo "yes $1&gt;$2"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if [ $1 –le $2 ];then</a:t>
            </a:r>
          </a:p>
          <a:p>
            <a:r>
              <a:rPr lang="en-US" altLang="zh-CN" dirty="0"/>
              <a:t>  echo "yes $1&lt;=$2"</a:t>
            </a:r>
          </a:p>
          <a:p>
            <a:r>
              <a:rPr lang="en-US" altLang="zh-CN" dirty="0"/>
              <a:t>  exit 0</a:t>
            </a:r>
          </a:p>
          <a:p>
            <a:r>
              <a:rPr lang="en-US" altLang="zh-CN" dirty="0"/>
              <a:t>fi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 4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yes 4&lt;=5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 100 88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yes 100&gt;88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60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版本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/shell/ifdemo.sh</a:t>
            </a:r>
          </a:p>
          <a:p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#!/bin/bash</a:t>
            </a:r>
          </a:p>
          <a:p>
            <a:pPr marL="0" indent="0">
              <a:buNone/>
            </a:pPr>
            <a:r>
              <a:rPr lang="en-US" altLang="zh-CN" sz="1200" dirty="0"/>
              <a:t>#compare the size of the two numbers“</a:t>
            </a:r>
          </a:p>
          <a:p>
            <a:pPr marL="0" indent="0">
              <a:buNone/>
            </a:pPr>
            <a:r>
              <a:rPr lang="en-US" altLang="zh-CN" sz="1200" dirty="0"/>
              <a:t>read –p “please input two numbers:” a b</a:t>
            </a:r>
          </a:p>
          <a:p>
            <a:pPr marL="0" indent="0">
              <a:buNone/>
            </a:pPr>
            <a:r>
              <a:rPr lang="en-US" altLang="zh-CN" sz="1200" dirty="0"/>
              <a:t>if [ $a -gt $b ]</a:t>
            </a:r>
          </a:p>
          <a:p>
            <a:pPr marL="0" indent="0">
              <a:buNone/>
            </a:pPr>
            <a:r>
              <a:rPr lang="en-US" altLang="zh-CN" sz="1200" dirty="0"/>
              <a:t>  then</a:t>
            </a:r>
          </a:p>
          <a:p>
            <a:pPr marL="0" indent="0">
              <a:buNone/>
            </a:pPr>
            <a:r>
              <a:rPr lang="en-US" altLang="zh-CN" sz="1200" dirty="0"/>
              <a:t>  echo "yes $a&gt;$b"</a:t>
            </a:r>
          </a:p>
          <a:p>
            <a:pPr marL="0" indent="0">
              <a:buNone/>
            </a:pPr>
            <a:r>
              <a:rPr lang="en-US" altLang="zh-CN" sz="1200" dirty="0"/>
              <a:t>  exit 0</a:t>
            </a:r>
          </a:p>
          <a:p>
            <a:pPr marL="0" indent="0">
              <a:buNone/>
            </a:pPr>
            <a:r>
              <a:rPr lang="en-US" altLang="zh-CN" sz="1200" dirty="0"/>
              <a:t>fi</a:t>
            </a:r>
          </a:p>
          <a:p>
            <a:pPr marL="0" indent="0">
              <a:buNone/>
            </a:pPr>
            <a:r>
              <a:rPr lang="en-US" altLang="zh-CN" sz="1200" dirty="0"/>
              <a:t>if [ $a –le $b ];then</a:t>
            </a:r>
          </a:p>
          <a:p>
            <a:pPr marL="0" indent="0">
              <a:buNone/>
            </a:pPr>
            <a:r>
              <a:rPr lang="en-US" altLang="zh-CN" sz="1200" dirty="0"/>
              <a:t>  echo "yes $a&lt;=$b"</a:t>
            </a:r>
          </a:p>
          <a:p>
            <a:pPr marL="0" indent="0">
              <a:buNone/>
            </a:pPr>
            <a:r>
              <a:rPr lang="en-US" altLang="zh-CN" sz="1200" dirty="0"/>
              <a:t>  exit 0</a:t>
            </a:r>
          </a:p>
          <a:p>
            <a:pPr marL="0" indent="0">
              <a:buNone/>
            </a:pPr>
            <a:r>
              <a:rPr lang="en-US" altLang="zh-CN" sz="1200" dirty="0"/>
              <a:t>fi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please input two numbers:4 5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yes 4&lt;=5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/shell/ifdemo.sh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please input two numbers:100 88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yes 100&gt;88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/shell/if4.sh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FILEPATH="/shell/scripts"</a:t>
            </a:r>
          </a:p>
          <a:p>
            <a:r>
              <a:rPr lang="en-US" altLang="zh-CN" dirty="0"/>
              <a:t>if [ -e "$FILEPATH/if3.sh"  ];then</a:t>
            </a:r>
          </a:p>
          <a:p>
            <a:r>
              <a:rPr lang="en-US" altLang="zh-CN" dirty="0"/>
              <a:t>  echo "$FILEPATH/if3.sh is exist."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if [ ! -e "$FILEPATH/if3.sh"  ];then</a:t>
            </a:r>
          </a:p>
          <a:p>
            <a:r>
              <a:rPr lang="en-US" altLang="zh-CN" dirty="0"/>
              <a:t>  [ ! -d $FILEPATH ]&amp;&amp;</a:t>
            </a:r>
            <a:r>
              <a:rPr lang="en-US" altLang="zh-CN" dirty="0" err="1"/>
              <a:t>mkdir</a:t>
            </a:r>
            <a:r>
              <a:rPr lang="en-US" altLang="zh-CN" dirty="0"/>
              <a:t> -p $FILEPATH</a:t>
            </a:r>
          </a:p>
          <a:p>
            <a:r>
              <a:rPr lang="en-US" altLang="zh-CN" dirty="0"/>
              <a:t>  [ -d $FILEPATH  ]&amp;&amp;{</a:t>
            </a:r>
          </a:p>
          <a:p>
            <a:r>
              <a:rPr lang="en-US" altLang="zh-CN" dirty="0"/>
              <a:t>     cd $FILEPATH</a:t>
            </a:r>
          </a:p>
          <a:p>
            <a:r>
              <a:rPr lang="en-US" altLang="zh-CN" dirty="0"/>
              <a:t>     touch if3.sh</a:t>
            </a:r>
          </a:p>
          <a:p>
            <a:r>
              <a:rPr lang="en-US" altLang="zh-CN" dirty="0"/>
              <a:t>     echo "if3.sh is touched."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/shell/if4.sh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3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vim /shell/if4.sh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FILEPATH="/shell/scripts"</a:t>
            </a:r>
          </a:p>
          <a:p>
            <a:r>
              <a:rPr lang="en-US" altLang="zh-CN" dirty="0"/>
              <a:t>if [ -e "$FILEPATH/if3.sh"  ];then</a:t>
            </a:r>
          </a:p>
          <a:p>
            <a:r>
              <a:rPr lang="en-US" altLang="zh-CN" dirty="0"/>
              <a:t>  echo "$FILEPATH/if3.sh is exist."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if [ ! -e "$FILEPATH/if3.sh"  ];then</a:t>
            </a:r>
          </a:p>
          <a:p>
            <a:r>
              <a:rPr lang="en-US" altLang="zh-CN" dirty="0"/>
              <a:t>  [ ! -d $FILEPATH ]&amp;&amp;</a:t>
            </a:r>
            <a:r>
              <a:rPr lang="en-US" altLang="zh-CN" dirty="0" err="1"/>
              <a:t>mkdir</a:t>
            </a:r>
            <a:r>
              <a:rPr lang="en-US" altLang="zh-CN" dirty="0"/>
              <a:t> -p $FILEPATH</a:t>
            </a:r>
          </a:p>
          <a:p>
            <a:r>
              <a:rPr lang="en-US" altLang="zh-CN" dirty="0"/>
              <a:t>  [ -d $FILEPATH  ]&amp;&amp;{</a:t>
            </a:r>
          </a:p>
          <a:p>
            <a:r>
              <a:rPr lang="en-US" altLang="zh-CN" dirty="0"/>
              <a:t>     cd $FILEPATH</a:t>
            </a:r>
          </a:p>
          <a:p>
            <a:r>
              <a:rPr lang="en-US" altLang="zh-CN" dirty="0"/>
              <a:t>     touch if3.sh</a:t>
            </a:r>
          </a:p>
          <a:p>
            <a:r>
              <a:rPr lang="en-US" altLang="zh-CN" dirty="0"/>
              <a:t>     echo "if3.sh is touched."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fi</a:t>
            </a:r>
          </a:p>
          <a:p>
            <a:r>
              <a:rPr lang="en-US" altLang="zh-CN" dirty="0"/>
              <a:t>esc-&gt;</a:t>
            </a:r>
            <a:r>
              <a:rPr lang="en-US" altLang="zh-CN" dirty="0" err="1"/>
              <a:t>wq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bash /shell/if4.sh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69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10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7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shell]# vim case1.sh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#case demo</a:t>
            </a:r>
          </a:p>
          <a:p>
            <a:r>
              <a:rPr lang="en-US" altLang="zh-CN" dirty="0"/>
              <a:t>read -p "please input a number:" </a:t>
            </a:r>
            <a:r>
              <a:rPr lang="en-US" altLang="zh-CN" dirty="0" err="1"/>
              <a:t>num</a:t>
            </a:r>
            <a:endParaRPr lang="en-US" altLang="zh-CN" dirty="0"/>
          </a:p>
          <a:p>
            <a:r>
              <a:rPr lang="en-US" altLang="zh-CN" dirty="0"/>
              <a:t>case $</a:t>
            </a:r>
            <a:r>
              <a:rPr lang="en-US" altLang="zh-CN" dirty="0" err="1"/>
              <a:t>num</a:t>
            </a:r>
            <a:r>
              <a:rPr lang="en-US" altLang="zh-CN" dirty="0"/>
              <a:t> in</a:t>
            </a:r>
          </a:p>
          <a:p>
            <a:r>
              <a:rPr lang="en-US" altLang="zh-CN" dirty="0"/>
              <a:t>1)</a:t>
            </a:r>
          </a:p>
          <a:p>
            <a:r>
              <a:rPr lang="en-US" altLang="zh-CN" dirty="0"/>
              <a:t>  echo "you input number is:1"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/>
              <a:t>2)</a:t>
            </a:r>
          </a:p>
          <a:p>
            <a:r>
              <a:rPr lang="en-US" altLang="zh-CN" dirty="0"/>
              <a:t>  echo "you input number is:2"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/>
              <a:t>[3-9])</a:t>
            </a:r>
          </a:p>
          <a:p>
            <a:r>
              <a:rPr lang="en-US" altLang="zh-CN" dirty="0"/>
              <a:t>  echo "you input number is:$</a:t>
            </a:r>
            <a:r>
              <a:rPr lang="en-US" altLang="zh-CN" dirty="0" err="1"/>
              <a:t>num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/>
              <a:t>*)</a:t>
            </a:r>
          </a:p>
          <a:p>
            <a:r>
              <a:rPr lang="en-US" altLang="zh-CN" dirty="0"/>
              <a:t>  echo "please input less 9"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 err="1"/>
              <a:t>esac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5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#case demo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-p "please input a number:"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echo "you input number is:1"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echo "you input number is:2"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[3-9])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echo "you input number is:$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echo "please input number less nine"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8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shell]# vim fun.sh</a:t>
            </a:r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printc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echo -n “Your choice is “   #echo –n </a:t>
            </a:r>
            <a:r>
              <a:rPr lang="zh-CN" altLang="en-US" dirty="0"/>
              <a:t>表示输出不换行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echo "This program will print your selection !"</a:t>
            </a:r>
          </a:p>
          <a:p>
            <a:r>
              <a:rPr lang="en-US" altLang="zh-CN" dirty="0"/>
              <a:t>case $1 in</a:t>
            </a:r>
          </a:p>
          <a:p>
            <a:r>
              <a:rPr lang="en-US" altLang="zh-CN" dirty="0"/>
              <a:t>"one")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printc</a:t>
            </a:r>
            <a:r>
              <a:rPr lang="en-US" altLang="zh-CN" dirty="0"/>
              <a:t>; echo $1 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/>
              <a:t>"two")</a:t>
            </a:r>
          </a:p>
          <a:p>
            <a:r>
              <a:rPr lang="en-US" altLang="zh-CN" dirty="0" err="1"/>
              <a:t>printc</a:t>
            </a:r>
            <a:r>
              <a:rPr lang="en-US" altLang="zh-CN" dirty="0"/>
              <a:t>; echo $1 </a:t>
            </a:r>
          </a:p>
          <a:p>
            <a:r>
              <a:rPr lang="en-US" altLang="zh-CN" dirty="0"/>
              <a:t> ;;</a:t>
            </a:r>
          </a:p>
          <a:p>
            <a:r>
              <a:rPr lang="en-US" altLang="zh-CN" dirty="0"/>
              <a:t>"three")</a:t>
            </a:r>
          </a:p>
          <a:p>
            <a:r>
              <a:rPr lang="en-US" altLang="zh-CN" dirty="0" err="1"/>
              <a:t>printc</a:t>
            </a:r>
            <a:r>
              <a:rPr lang="en-US" altLang="zh-CN" dirty="0"/>
              <a:t>; echo $1</a:t>
            </a:r>
          </a:p>
          <a:p>
            <a:r>
              <a:rPr lang="en-US" altLang="zh-CN" dirty="0"/>
              <a:t>;;</a:t>
            </a:r>
          </a:p>
          <a:p>
            <a:r>
              <a:rPr lang="en-US" altLang="zh-CN" dirty="0"/>
              <a:t>*)</a:t>
            </a:r>
          </a:p>
          <a:p>
            <a:r>
              <a:rPr lang="en-US" altLang="zh-CN" dirty="0"/>
              <a:t>echo "Usage $0 {</a:t>
            </a:r>
            <a:r>
              <a:rPr lang="en-US" altLang="zh-CN" dirty="0" err="1"/>
              <a:t>one|two|three</a:t>
            </a:r>
            <a:r>
              <a:rPr lang="en-US" altLang="zh-CN" dirty="0"/>
              <a:t>}"</a:t>
            </a:r>
          </a:p>
          <a:p>
            <a:r>
              <a:rPr lang="en-US" altLang="zh-CN" dirty="0"/>
              <a:t>;;</a:t>
            </a:r>
          </a:p>
          <a:p>
            <a:r>
              <a:rPr lang="en-US" altLang="zh-CN" dirty="0" err="1"/>
              <a:t>esac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95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[root@localhost shell]# vim fun.sh</a:t>
            </a:r>
          </a:p>
          <a:p>
            <a:r>
              <a:rPr lang="en-US" altLang="zh-CN"/>
              <a:t>#!/bin/bash</a:t>
            </a:r>
          </a:p>
          <a:p>
            <a:r>
              <a:rPr lang="en-US" altLang="zh-CN"/>
              <a:t>function printc(){</a:t>
            </a:r>
          </a:p>
          <a:p>
            <a:r>
              <a:rPr lang="en-US" altLang="zh-CN"/>
              <a:t> echo -n “Your choice is “   #echo –n </a:t>
            </a:r>
            <a:r>
              <a:rPr lang="zh-CN" altLang="en-US"/>
              <a:t>表示输出不换行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r>
              <a:rPr lang="en-US" altLang="zh-CN"/>
              <a:t> echo "This program will print your selection !"</a:t>
            </a:r>
          </a:p>
          <a:p>
            <a:r>
              <a:rPr lang="en-US" altLang="zh-CN"/>
              <a:t>case $1 in</a:t>
            </a:r>
          </a:p>
          <a:p>
            <a:r>
              <a:rPr lang="en-US" altLang="zh-CN"/>
              <a:t>"one")</a:t>
            </a:r>
          </a:p>
          <a:p>
            <a:r>
              <a:rPr lang="en-US" altLang="zh-CN"/>
              <a:t> printc; echo $1 </a:t>
            </a:r>
          </a:p>
          <a:p>
            <a:r>
              <a:rPr lang="en-US" altLang="zh-CN"/>
              <a:t> ;;</a:t>
            </a:r>
          </a:p>
          <a:p>
            <a:r>
              <a:rPr lang="en-US" altLang="zh-CN"/>
              <a:t>"two")</a:t>
            </a:r>
          </a:p>
          <a:p>
            <a:r>
              <a:rPr lang="en-US" altLang="zh-CN"/>
              <a:t>printc; echo $1 </a:t>
            </a:r>
          </a:p>
          <a:p>
            <a:r>
              <a:rPr lang="en-US" altLang="zh-CN"/>
              <a:t> ;;</a:t>
            </a:r>
          </a:p>
          <a:p>
            <a:r>
              <a:rPr lang="en-US" altLang="zh-CN"/>
              <a:t>"three")</a:t>
            </a:r>
          </a:p>
          <a:p>
            <a:r>
              <a:rPr lang="en-US" altLang="zh-CN"/>
              <a:t>printc; echo $1</a:t>
            </a:r>
          </a:p>
          <a:p>
            <a:r>
              <a:rPr lang="en-US" altLang="zh-CN"/>
              <a:t>;;</a:t>
            </a:r>
          </a:p>
          <a:p>
            <a:r>
              <a:rPr lang="en-US" altLang="zh-CN"/>
              <a:t>*)</a:t>
            </a:r>
          </a:p>
          <a:p>
            <a:r>
              <a:rPr lang="en-US" altLang="zh-CN"/>
              <a:t>echo "Usage $0 {one|two|three}"</a:t>
            </a:r>
          </a:p>
          <a:p>
            <a:r>
              <a:rPr lang="en-US" altLang="zh-CN"/>
              <a:t>;;</a:t>
            </a:r>
          </a:p>
          <a:p>
            <a:r>
              <a:rPr lang="en-US" altLang="zh-CN"/>
              <a:t>esac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5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88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$* </a:t>
            </a:r>
            <a:br>
              <a:rPr lang="en-US" altLang="zh-CN" dirty="0"/>
            </a:br>
            <a:r>
              <a:rPr lang="zh-CN" altLang="en-US" dirty="0"/>
              <a:t>所有参数列表。如</a:t>
            </a:r>
            <a:r>
              <a:rPr lang="en-US" altLang="zh-CN" dirty="0"/>
              <a:t>"$*"</a:t>
            </a:r>
            <a:r>
              <a:rPr lang="zh-CN" altLang="en-US" dirty="0"/>
              <a:t>用「</a:t>
            </a:r>
            <a:r>
              <a:rPr lang="en-US" altLang="zh-CN" dirty="0"/>
              <a:t>"</a:t>
            </a:r>
            <a:r>
              <a:rPr lang="zh-CN" altLang="en-US" dirty="0"/>
              <a:t>」括起来的情况、以</a:t>
            </a:r>
            <a:r>
              <a:rPr lang="en-US" altLang="zh-CN" dirty="0"/>
              <a:t>"$1 $2 … $n"</a:t>
            </a:r>
            <a:r>
              <a:rPr lang="zh-CN" altLang="en-US" dirty="0"/>
              <a:t>的形式输出所有参数。 </a:t>
            </a:r>
            <a:br>
              <a:rPr lang="zh-CN" altLang="en-US" dirty="0"/>
            </a:br>
            <a:r>
              <a:rPr lang="en-US" altLang="zh-CN" dirty="0"/>
              <a:t>$@ </a:t>
            </a:r>
            <a:br>
              <a:rPr lang="en-US" altLang="zh-CN" dirty="0"/>
            </a:br>
            <a:r>
              <a:rPr lang="zh-CN" altLang="en-US" dirty="0"/>
              <a:t>所有参数列表。如</a:t>
            </a:r>
            <a:r>
              <a:rPr lang="en-US" altLang="zh-CN" dirty="0"/>
              <a:t>"$@"</a:t>
            </a:r>
            <a:r>
              <a:rPr lang="zh-CN" altLang="en-US" dirty="0"/>
              <a:t>用「</a:t>
            </a:r>
            <a:r>
              <a:rPr lang="en-US" altLang="zh-CN" dirty="0"/>
              <a:t>"</a:t>
            </a:r>
            <a:r>
              <a:rPr lang="zh-CN" altLang="en-US" dirty="0"/>
              <a:t>」括起来的情况、以</a:t>
            </a:r>
            <a:r>
              <a:rPr lang="en-US" altLang="zh-CN" dirty="0"/>
              <a:t>"$1" "$2" … "$n" </a:t>
            </a:r>
            <a:r>
              <a:rPr lang="zh-CN" altLang="en-US" dirty="0"/>
              <a:t>的形式输出所有参数。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25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man in </a:t>
            </a:r>
            <a:r>
              <a:rPr lang="en-US" altLang="zh-CN" dirty="0" err="1"/>
              <a:t>worldman</a:t>
            </a:r>
            <a:endParaRPr lang="en-US" altLang="zh-CN" dirty="0"/>
          </a:p>
          <a:p>
            <a:r>
              <a:rPr lang="en-US" altLang="zh-CN" dirty="0"/>
              <a:t>    do</a:t>
            </a:r>
          </a:p>
          <a:p>
            <a:r>
              <a:rPr lang="en-US" altLang="zh-CN" dirty="0"/>
              <a:t>      if [</a:t>
            </a:r>
            <a:r>
              <a:rPr lang="zh-CN" altLang="en-US" dirty="0"/>
              <a:t>有房</a:t>
            </a:r>
            <a:r>
              <a:rPr lang="en-US" altLang="zh-CN" dirty="0"/>
              <a:t>]&amp;&amp;[</a:t>
            </a:r>
            <a:r>
              <a:rPr lang="zh-CN" altLang="en-US" dirty="0"/>
              <a:t>有车</a:t>
            </a:r>
            <a:r>
              <a:rPr lang="en-US" altLang="zh-CN" dirty="0"/>
              <a:t>]&amp;&amp;[</a:t>
            </a:r>
            <a:r>
              <a:rPr lang="zh-CN" altLang="en-US" dirty="0"/>
              <a:t>存款</a:t>
            </a:r>
            <a:r>
              <a:rPr lang="en-US" altLang="zh-CN" dirty="0"/>
              <a:t>]&amp;&amp;[</a:t>
            </a:r>
            <a:r>
              <a:rPr lang="zh-CN" altLang="en-US" dirty="0"/>
              <a:t>会做家务</a:t>
            </a:r>
            <a:r>
              <a:rPr lang="en-US" altLang="zh-CN" dirty="0"/>
              <a:t>]&amp;&amp;[</a:t>
            </a:r>
            <a:r>
              <a:rPr lang="zh-CN" altLang="en-US" dirty="0"/>
              <a:t>帅气</a:t>
            </a:r>
            <a:r>
              <a:rPr lang="en-US" altLang="zh-CN" dirty="0"/>
              <a:t>];then</a:t>
            </a:r>
          </a:p>
          <a:p>
            <a:r>
              <a:rPr lang="en-US" altLang="zh-CN" dirty="0"/>
              <a:t>         echo "</a:t>
            </a:r>
            <a:r>
              <a:rPr lang="zh-CN" altLang="en-US" dirty="0"/>
              <a:t>有女生喜欢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 echo "</a:t>
            </a:r>
            <a:r>
              <a:rPr lang="zh-CN" altLang="en-US" dirty="0"/>
              <a:t>没人要的男人，</a:t>
            </a:r>
            <a:r>
              <a:rPr lang="en-US" altLang="zh-CN" dirty="0" err="1"/>
              <a:t>rm</a:t>
            </a:r>
            <a:r>
              <a:rPr lang="zh-CN" altLang="en-US" dirty="0"/>
              <a:t>掉吧！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fi</a:t>
            </a:r>
          </a:p>
          <a:p>
            <a:r>
              <a:rPr lang="en-US" altLang="zh-CN" dirty="0"/>
              <a:t>    done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52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50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9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7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sort demo | grep .$ -o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6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试一试：</a:t>
            </a:r>
            <a:r>
              <a:rPr lang="en-US" altLang="zh-CN" dirty="0"/>
              <a:t> demo | sort | cut -b 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7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8" name="图片 17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26" r:id="rId4"/>
    <p:sldLayoutId id="2147483732" r:id="rId5"/>
    <p:sldLayoutId id="2147483728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DAY05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197525"/>
          </a:xfrm>
        </p:spPr>
        <p:txBody>
          <a:bodyPr/>
          <a:lstStyle/>
          <a:p>
            <a:r>
              <a:rPr lang="en-US" altLang="zh-CN" dirty="0" err="1"/>
              <a:t>options:find</a:t>
            </a:r>
            <a:r>
              <a:rPr lang="zh-CN" altLang="en-US" dirty="0"/>
              <a:t>命令的常用选项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size  n</a:t>
            </a:r>
            <a:r>
              <a:rPr lang="zh-CN" altLang="en-US" sz="2000" dirty="0"/>
              <a:t>：</a:t>
            </a:r>
            <a:r>
              <a:rPr lang="en-US" altLang="zh-CN" sz="2000" dirty="0"/>
              <a:t>[c]  </a:t>
            </a:r>
            <a:r>
              <a:rPr lang="zh-CN" altLang="en-US" sz="2000" dirty="0"/>
              <a:t>查找文件长度为</a:t>
            </a:r>
            <a:r>
              <a:rPr lang="en-US" altLang="zh-CN" sz="2000" dirty="0"/>
              <a:t>n</a:t>
            </a:r>
            <a:r>
              <a:rPr lang="zh-CN" altLang="en-US" sz="2000" dirty="0"/>
              <a:t>块的文件，带有</a:t>
            </a:r>
            <a:r>
              <a:rPr lang="en-US" altLang="zh-CN" sz="2000" dirty="0"/>
              <a:t>c</a:t>
            </a:r>
            <a:r>
              <a:rPr lang="zh-CN" altLang="en-US" sz="2000" dirty="0"/>
              <a:t>时表示文件长度以 字节计。  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find  .  -size  +1000c  </a:t>
            </a:r>
            <a:r>
              <a:rPr lang="zh-CN" altLang="en-US" sz="2000" dirty="0"/>
              <a:t>在当前目录下查找文件长度大于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1000</a:t>
            </a:r>
            <a:r>
              <a:rPr lang="zh-CN" altLang="en-US" sz="2000" dirty="0"/>
              <a:t>字节的文件  </a:t>
            </a:r>
            <a:r>
              <a:rPr lang="en-US" altLang="zh-CN" sz="2000" dirty="0"/>
              <a:t>  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59956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   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非交互式文本处理工具。</a:t>
            </a:r>
            <a:r>
              <a:rPr lang="zh-CN" altLang="en-US" sz="2000" b="1" dirty="0">
                <a:solidFill>
                  <a:srgbClr val="FF0000"/>
                </a:solidFill>
              </a:rPr>
              <a:t>一般在</a:t>
            </a:r>
            <a:r>
              <a:rPr lang="en-US" altLang="zh-CN" sz="2000" b="1" dirty="0">
                <a:solidFill>
                  <a:srgbClr val="FF0000"/>
                </a:solidFill>
              </a:rPr>
              <a:t>shell</a:t>
            </a:r>
            <a:r>
              <a:rPr lang="zh-CN" altLang="en-US" sz="2000" b="1" dirty="0">
                <a:solidFill>
                  <a:srgbClr val="FF0000"/>
                </a:solidFill>
              </a:rPr>
              <a:t>脚本中使用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默认情况下，所有的输出行都被打印到屏幕上。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 err="1"/>
              <a:t>sed</a:t>
            </a:r>
            <a:r>
              <a:rPr lang="zh-CN" altLang="en-US" sz="2000" dirty="0"/>
              <a:t>编辑器逐行处理文件（或输入），并将结果发送到屏幕。具 体过程如下：  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把当前正在处理的行保存在一个临时缓冲区中（也称为模式 空间）。  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然后处理临时缓冲区中的行，完成后把该行发送到屏幕上。  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每处理完一行就将其从临时缓冲区删除，然后将下一行读入， 进行处理和显示。  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处理完输入文件的最后一行后，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便结束运行。  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把每一行都存在临时缓冲区中，对这个副本进行编辑，所以不会修改原文件。  </a:t>
            </a:r>
          </a:p>
        </p:txBody>
      </p:sp>
    </p:spTree>
    <p:extLst>
      <p:ext uri="{BB962C8B-B14F-4D97-AF65-F5344CB8AC3E}">
        <p14:creationId xmlns:p14="http://schemas.microsoft.com/office/powerpoint/2010/main" val="283127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718489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命令格式  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 [option]  “[action]”  [filename]</a:t>
            </a:r>
          </a:p>
          <a:p>
            <a:r>
              <a:rPr lang="zh-CN" altLang="en-US" dirty="0"/>
              <a:t> </a:t>
            </a:r>
            <a:r>
              <a:rPr lang="en-US" altLang="zh-CN" dirty="0"/>
              <a:t>option:  </a:t>
            </a:r>
            <a:endParaRPr lang="zh-CN" altLang="en-US" dirty="0"/>
          </a:p>
          <a:p>
            <a:r>
              <a:rPr lang="en-US" altLang="zh-CN" sz="2000" dirty="0"/>
              <a:t>h</a:t>
            </a:r>
            <a:r>
              <a:rPr lang="zh-CN" altLang="en-US" sz="2000" dirty="0"/>
              <a:t>或</a:t>
            </a:r>
            <a:r>
              <a:rPr lang="en-US" altLang="zh-CN" sz="2000" dirty="0"/>
              <a:t>—help  </a:t>
            </a:r>
            <a:r>
              <a:rPr lang="zh-CN" altLang="en-US" sz="2000" dirty="0"/>
              <a:t>显示帮助。    </a:t>
            </a:r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仅显示</a:t>
            </a:r>
            <a:r>
              <a:rPr lang="en-US" altLang="zh-CN" sz="2000" dirty="0"/>
              <a:t>script</a:t>
            </a:r>
            <a:r>
              <a:rPr lang="zh-CN" altLang="en-US" sz="2000" dirty="0"/>
              <a:t>处理后的结果。    </a:t>
            </a:r>
          </a:p>
          <a:p>
            <a:r>
              <a:rPr lang="en-US" altLang="zh-CN" sz="2000" dirty="0"/>
              <a:t>V</a:t>
            </a:r>
            <a:r>
              <a:rPr lang="zh-CN" altLang="en-US" sz="2000" dirty="0"/>
              <a:t>或</a:t>
            </a:r>
            <a:r>
              <a:rPr lang="en-US" altLang="zh-CN" sz="2000" dirty="0"/>
              <a:t>—version  </a:t>
            </a:r>
            <a:r>
              <a:rPr lang="zh-CN" altLang="en-US" sz="2000" dirty="0"/>
              <a:t>显示版本信息。  </a:t>
            </a:r>
          </a:p>
          <a:p>
            <a:r>
              <a:rPr lang="en-US" altLang="zh-CN" sz="2000" dirty="0"/>
              <a:t>e  </a:t>
            </a:r>
            <a:r>
              <a:rPr lang="zh-CN" altLang="en-US" sz="2000" dirty="0"/>
              <a:t>：允许对输入数据应用多条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命令进行编辑。  </a:t>
            </a:r>
          </a:p>
          <a:p>
            <a:r>
              <a:rPr lang="en-US" altLang="zh-CN" sz="2000" dirty="0"/>
              <a:t>f  </a:t>
            </a:r>
            <a:r>
              <a:rPr lang="zh-CN" altLang="en-US" sz="2000" dirty="0"/>
              <a:t>：直接将  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 </a:t>
            </a:r>
            <a:r>
              <a:rPr lang="zh-CN" altLang="en-US" sz="2000" dirty="0"/>
              <a:t>的动作写在一个文件内，  </a:t>
            </a:r>
            <a:r>
              <a:rPr lang="en-US" altLang="zh-CN" sz="2000" dirty="0"/>
              <a:t>-f  filename  </a:t>
            </a:r>
            <a:r>
              <a:rPr lang="zh-CN" altLang="en-US" sz="2000" dirty="0"/>
              <a:t>则可以运行，</a:t>
            </a:r>
            <a:r>
              <a:rPr lang="en-US" altLang="zh-CN" sz="2000" dirty="0"/>
              <a:t>filename </a:t>
            </a:r>
            <a:r>
              <a:rPr lang="zh-CN" altLang="en-US" sz="2000" dirty="0"/>
              <a:t>内的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动作。 </a:t>
            </a:r>
            <a:r>
              <a:rPr lang="zh-CN" altLang="en-US" dirty="0"/>
              <a:t> 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1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68603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之</a:t>
            </a:r>
            <a:r>
              <a:rPr lang="en-US" altLang="zh-CN" dirty="0"/>
              <a:t>action</a:t>
            </a:r>
          </a:p>
          <a:p>
            <a:r>
              <a:rPr lang="en-US" altLang="zh-CN" sz="2000" dirty="0"/>
              <a:t>s</a:t>
            </a:r>
            <a:r>
              <a:rPr lang="zh-CN" altLang="en-US" sz="2000" dirty="0"/>
              <a:t>：字符串匹配</a:t>
            </a:r>
            <a:r>
              <a:rPr lang="en-US" altLang="zh-CN" sz="2000" dirty="0"/>
              <a:t>/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r>
              <a:rPr lang="zh-CN" altLang="en-US" sz="2000" dirty="0"/>
              <a:t> 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：编辑 </a:t>
            </a:r>
          </a:p>
          <a:p>
            <a:r>
              <a:rPr lang="zh-CN" altLang="en-US" sz="2000" dirty="0"/>
              <a:t> </a:t>
            </a:r>
            <a:r>
              <a:rPr lang="en-US" altLang="zh-CN" sz="2000" dirty="0"/>
              <a:t>d</a:t>
            </a:r>
            <a:r>
              <a:rPr lang="zh-CN" altLang="en-US" sz="2000" dirty="0"/>
              <a:t>：删除  </a:t>
            </a:r>
          </a:p>
          <a:p>
            <a:r>
              <a:rPr lang="zh-CN" altLang="en-US" sz="2000" dirty="0"/>
              <a:t> </a:t>
            </a:r>
            <a:r>
              <a:rPr lang="en-US" altLang="zh-CN" sz="2000" dirty="0"/>
              <a:t>a</a:t>
            </a:r>
            <a:r>
              <a:rPr lang="zh-CN" altLang="en-US" sz="2000" dirty="0"/>
              <a:t>：追加  </a:t>
            </a:r>
          </a:p>
          <a:p>
            <a:r>
              <a:rPr lang="zh-CN" altLang="en-US" sz="2000" dirty="0"/>
              <a:t> </a:t>
            </a:r>
            <a:r>
              <a:rPr lang="en-US" altLang="zh-CN" sz="2000" dirty="0"/>
              <a:t>c</a:t>
            </a:r>
            <a:r>
              <a:rPr lang="zh-CN" altLang="en-US" sz="2000" dirty="0"/>
              <a:t>：替换  </a:t>
            </a:r>
          </a:p>
          <a:p>
            <a:r>
              <a:rPr lang="zh-CN" altLang="en-US" sz="2000" dirty="0"/>
              <a:t> </a:t>
            </a:r>
            <a:r>
              <a:rPr lang="en-US" altLang="zh-CN" sz="2000" dirty="0"/>
              <a:t>p</a:t>
            </a:r>
            <a:r>
              <a:rPr lang="zh-CN" altLang="en-US" sz="2000" dirty="0"/>
              <a:t>：打印指定的输出行  </a:t>
            </a:r>
          </a:p>
          <a:p>
            <a:r>
              <a:rPr lang="zh-CN" altLang="en-US" dirty="0"/>
              <a:t>案例：  创建：</a:t>
            </a:r>
            <a:r>
              <a:rPr lang="en-US" altLang="zh-CN" dirty="0"/>
              <a:t>demo.txt  </a:t>
            </a:r>
          </a:p>
          <a:p>
            <a:r>
              <a:rPr lang="en-US" altLang="zh-CN" dirty="0"/>
              <a:t>    hello  </a:t>
            </a:r>
            <a:r>
              <a:rPr lang="en-US" altLang="zh-CN" dirty="0" err="1"/>
              <a:t>teduhadoop</a:t>
            </a:r>
            <a:endParaRPr lang="en-US" altLang="zh-CN" dirty="0"/>
          </a:p>
          <a:p>
            <a:r>
              <a:rPr lang="en-US" altLang="zh-CN" dirty="0"/>
              <a:t>   hello  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en-US" altLang="zh-CN" dirty="0"/>
              <a:t>   hello  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hi  </a:t>
            </a:r>
            <a:r>
              <a:rPr lang="en-US" altLang="zh-CN" dirty="0" err="1"/>
              <a:t>sed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2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945730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 err="1"/>
              <a:t>sed</a:t>
            </a:r>
            <a:r>
              <a:rPr lang="en-US" altLang="zh-CN" dirty="0"/>
              <a:t>  "s/</a:t>
            </a:r>
            <a:r>
              <a:rPr lang="en-US" altLang="zh-CN" dirty="0" err="1"/>
              <a:t>teduhadoop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/g"  demo.txt  </a:t>
            </a:r>
          </a:p>
          <a:p>
            <a:r>
              <a:rPr lang="en-US" altLang="zh-CN" sz="1600" dirty="0"/>
              <a:t>#  </a:t>
            </a:r>
            <a:r>
              <a:rPr lang="zh-CN" altLang="en-US" sz="1600" dirty="0"/>
              <a:t>这里并不会改变源内容，只是将修改的内容输出至屏幕</a:t>
            </a:r>
            <a:endParaRPr lang="en-US" altLang="zh-CN" sz="1600" dirty="0"/>
          </a:p>
          <a:p>
            <a:r>
              <a:rPr lang="zh-CN" altLang="en-US" sz="2000" dirty="0"/>
              <a:t>参数说明：  </a:t>
            </a:r>
          </a:p>
          <a:p>
            <a:r>
              <a:rPr lang="en-US" altLang="zh-CN" sz="2000" dirty="0"/>
              <a:t>s</a:t>
            </a:r>
            <a:r>
              <a:rPr lang="zh-CN" altLang="en-US" sz="2000" dirty="0"/>
              <a:t>表示匹配</a:t>
            </a:r>
            <a:r>
              <a:rPr lang="en-US" altLang="zh-CN" sz="2000" dirty="0"/>
              <a:t>/</a:t>
            </a:r>
            <a:r>
              <a:rPr lang="zh-CN" altLang="en-US" sz="2000" dirty="0"/>
              <a:t>查找命令，  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teduhadoop</a:t>
            </a:r>
            <a:r>
              <a:rPr lang="en-US" altLang="zh-CN" sz="2000" dirty="0"/>
              <a:t>/</a:t>
            </a:r>
            <a:r>
              <a:rPr lang="zh-CN" altLang="en-US" sz="2000" dirty="0"/>
              <a:t>表示匹配</a:t>
            </a:r>
            <a:r>
              <a:rPr lang="en-US" altLang="zh-CN" sz="2000" dirty="0" err="1"/>
              <a:t>teduhadoop</a:t>
            </a:r>
            <a:r>
              <a:rPr lang="en-US" altLang="zh-CN" sz="2000" dirty="0"/>
              <a:t>  </a:t>
            </a:r>
          </a:p>
          <a:p>
            <a:r>
              <a:rPr lang="en-US" altLang="zh-CN" sz="2000" dirty="0"/>
              <a:t> 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/</a:t>
            </a:r>
            <a:r>
              <a:rPr lang="zh-CN" altLang="en-US" sz="2000" dirty="0"/>
              <a:t>表示把匹配替换成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 </a:t>
            </a:r>
          </a:p>
          <a:p>
            <a:r>
              <a:rPr lang="en-US" altLang="zh-CN" sz="2000" dirty="0"/>
              <a:t> /g  </a:t>
            </a:r>
            <a:r>
              <a:rPr lang="zh-CN" altLang="en-US" sz="2000" dirty="0"/>
              <a:t>表示一行上的替换所有的匹配  </a:t>
            </a:r>
          </a:p>
          <a:p>
            <a:r>
              <a:rPr lang="zh-CN" altLang="en-US" sz="2000" dirty="0"/>
              <a:t> 如果要写回文件可以使用重定向  </a:t>
            </a:r>
          </a:p>
          <a:p>
            <a:r>
              <a:rPr lang="en-US" altLang="zh-CN" sz="2000" dirty="0" err="1"/>
              <a:t>sed</a:t>
            </a:r>
            <a:r>
              <a:rPr lang="en-US" altLang="zh-CN" sz="2000" dirty="0"/>
              <a:t>  "s/</a:t>
            </a:r>
            <a:r>
              <a:rPr lang="en-US" altLang="zh-CN" sz="2000" dirty="0" err="1"/>
              <a:t>teduhadoop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/g"  demo.txt  &gt;  demo2.txt  </a:t>
            </a:r>
          </a:p>
          <a:p>
            <a:r>
              <a:rPr lang="en-US" altLang="zh-CN" sz="2000" dirty="0"/>
              <a:t> </a:t>
            </a:r>
            <a:r>
              <a:rPr lang="zh-CN" altLang="en-US" sz="2000" dirty="0"/>
              <a:t>如果想修改原文件内容使用参数</a:t>
            </a:r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 </a:t>
            </a:r>
            <a:r>
              <a:rPr lang="zh-CN" altLang="en-US" sz="1400" dirty="0"/>
              <a:t>（因为</a:t>
            </a:r>
            <a:r>
              <a:rPr lang="en-US" altLang="zh-CN" sz="1400" dirty="0" err="1"/>
              <a:t>sed</a:t>
            </a:r>
            <a:r>
              <a:rPr lang="zh-CN" altLang="en-US" sz="1400" dirty="0"/>
              <a:t>本身为逐行处理文件，所以这里会匹配文件中所有的行，都会被修改。）</a:t>
            </a:r>
            <a:endParaRPr lang="en-US" altLang="zh-CN" sz="1400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 -</a:t>
            </a:r>
            <a:r>
              <a:rPr lang="en-US" altLang="zh-CN" dirty="0" err="1"/>
              <a:t>i</a:t>
            </a:r>
            <a:r>
              <a:rPr lang="en-US" altLang="zh-CN" dirty="0"/>
              <a:t>  "s/</a:t>
            </a:r>
            <a:r>
              <a:rPr lang="en-US" altLang="zh-CN" dirty="0" err="1"/>
              <a:t>teduhadoop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/g"  demo.txt  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64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BA9F4-3C1B-450E-A640-589DF39E8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9DF83-640E-4A3E-9629-6E2BCC8E18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29939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命令修改文件的两种方式 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zh-CN" altLang="en-US" dirty="0"/>
              <a:t>在本身的选项中提供了修改源文件的功能。</a:t>
            </a:r>
            <a:endParaRPr lang="en-US" altLang="zh-CN" dirty="0"/>
          </a:p>
          <a:p>
            <a:r>
              <a:rPr lang="zh-CN" altLang="en-US" dirty="0"/>
              <a:t>在使用中可以引用“数据重导向”的知识来将文件进行修改。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96F977"/>
                </a:solidFill>
              </a:rPr>
              <a:t>sed</a:t>
            </a:r>
            <a:r>
              <a:rPr lang="en-US" altLang="zh-CN" dirty="0">
                <a:solidFill>
                  <a:srgbClr val="96F977"/>
                </a:solidFill>
              </a:rPr>
              <a:t> "s/</a:t>
            </a:r>
            <a:r>
              <a:rPr lang="en-US" altLang="zh-CN" dirty="0" err="1">
                <a:solidFill>
                  <a:srgbClr val="96F977"/>
                </a:solidFill>
              </a:rPr>
              <a:t>teduhadoop</a:t>
            </a:r>
            <a:r>
              <a:rPr lang="en-US" altLang="zh-CN" dirty="0">
                <a:solidFill>
                  <a:srgbClr val="96F977"/>
                </a:solidFill>
              </a:rPr>
              <a:t>/big1712/g" newDemo.txt  &gt; newDemo2.txt</a:t>
            </a:r>
          </a:p>
          <a:p>
            <a:r>
              <a:rPr lang="zh-CN" altLang="en-US" dirty="0"/>
              <a:t>还可以通过</a:t>
            </a:r>
            <a:r>
              <a:rPr lang="en-US" altLang="zh-CN" dirty="0" err="1"/>
              <a:t>sed</a:t>
            </a:r>
            <a:r>
              <a:rPr lang="zh-CN" altLang="en-US" dirty="0"/>
              <a:t>本身具备的选项“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”</a:t>
            </a:r>
            <a:r>
              <a:rPr lang="zh-CN" altLang="en-US" dirty="0"/>
              <a:t>来直接操作源文件的内容修改。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96F977"/>
                </a:solidFill>
              </a:rPr>
              <a:t>sed</a:t>
            </a:r>
            <a:r>
              <a:rPr lang="en-US" altLang="zh-CN" dirty="0">
                <a:solidFill>
                  <a:srgbClr val="96F977"/>
                </a:solidFill>
              </a:rPr>
              <a:t> -</a:t>
            </a:r>
            <a:r>
              <a:rPr lang="en-US" altLang="zh-CN" dirty="0" err="1">
                <a:solidFill>
                  <a:srgbClr val="96F977"/>
                </a:solidFill>
              </a:rPr>
              <a:t>i</a:t>
            </a:r>
            <a:r>
              <a:rPr lang="en-US" altLang="zh-CN" dirty="0">
                <a:solidFill>
                  <a:srgbClr val="96F977"/>
                </a:solidFill>
              </a:rPr>
              <a:t> "s/</a:t>
            </a:r>
            <a:r>
              <a:rPr lang="en-US" altLang="zh-CN" dirty="0" err="1">
                <a:solidFill>
                  <a:srgbClr val="96F977"/>
                </a:solidFill>
              </a:rPr>
              <a:t>teduhadoop</a:t>
            </a:r>
            <a:r>
              <a:rPr lang="en-US" altLang="zh-CN" dirty="0">
                <a:solidFill>
                  <a:srgbClr val="96F977"/>
                </a:solidFill>
              </a:rPr>
              <a:t>/1712Big/g" newDemo.txt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59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180153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只替换第三行  </a:t>
            </a:r>
          </a:p>
          <a:p>
            <a:r>
              <a:rPr lang="en-US" altLang="zh-CN" dirty="0" err="1"/>
              <a:t>sed</a:t>
            </a:r>
            <a:r>
              <a:rPr lang="en-US" altLang="zh-CN" dirty="0"/>
              <a:t>  "3s/hello/</a:t>
            </a:r>
            <a:r>
              <a:rPr lang="en-US" altLang="zh-CN" dirty="0" err="1"/>
              <a:t>hahaha</a:t>
            </a:r>
            <a:r>
              <a:rPr lang="en-US" altLang="zh-CN" dirty="0"/>
              <a:t>/g"  demo.txt  </a:t>
            </a:r>
          </a:p>
          <a:p>
            <a:r>
              <a:rPr lang="zh-CN" altLang="en-US" dirty="0"/>
              <a:t>替换第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2</a:t>
            </a:r>
            <a:r>
              <a:rPr lang="zh-CN" altLang="en-US" dirty="0"/>
              <a:t>行的文本。  </a:t>
            </a:r>
          </a:p>
          <a:p>
            <a:r>
              <a:rPr lang="en-US" altLang="zh-CN" dirty="0" err="1"/>
              <a:t>sed</a:t>
            </a:r>
            <a:r>
              <a:rPr lang="en-US" altLang="zh-CN" dirty="0"/>
              <a:t>  "1,2s/</a:t>
            </a:r>
            <a:r>
              <a:rPr lang="en-US" altLang="zh-CN" dirty="0" err="1"/>
              <a:t>hadoop</a:t>
            </a:r>
            <a:r>
              <a:rPr lang="en-US" altLang="zh-CN" dirty="0"/>
              <a:t>/****/g"  demo.txt  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替换每一行的第一个</a:t>
            </a:r>
            <a:r>
              <a:rPr lang="en-US" altLang="zh-CN" dirty="0"/>
              <a:t>l</a:t>
            </a:r>
            <a:r>
              <a:rPr lang="zh-CN" altLang="en-US" dirty="0"/>
              <a:t>：  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  "s/l/L/1"  demo.txt  </a:t>
            </a:r>
          </a:p>
          <a:p>
            <a:pPr lvl="1"/>
            <a:r>
              <a:rPr lang="zh-CN" altLang="en-US" dirty="0"/>
              <a:t>这里是将每一行的第一个小写字母“</a:t>
            </a:r>
            <a:r>
              <a:rPr lang="en-US" altLang="zh-CN" dirty="0"/>
              <a:t>l</a:t>
            </a:r>
            <a:r>
              <a:rPr lang="zh-CN" altLang="en-US" dirty="0"/>
              <a:t>”换成大写的“</a:t>
            </a:r>
            <a:r>
              <a:rPr lang="en-US" altLang="zh-CN" dirty="0"/>
              <a:t>L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替换每一行的第二个</a:t>
            </a:r>
            <a:r>
              <a:rPr lang="en-US" altLang="zh-CN" dirty="0"/>
              <a:t>l</a:t>
            </a:r>
            <a:r>
              <a:rPr lang="zh-CN" altLang="en-US" dirty="0"/>
              <a:t>：  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  "s/l/L/2"  demo.txt  </a:t>
            </a:r>
          </a:p>
          <a:p>
            <a:pPr lvl="1"/>
            <a:r>
              <a:rPr lang="zh-CN" altLang="en-US" dirty="0"/>
              <a:t>这里是将每一行的第二个小写字母“</a:t>
            </a:r>
            <a:r>
              <a:rPr lang="en-US" altLang="zh-CN" dirty="0"/>
              <a:t>l</a:t>
            </a:r>
            <a:r>
              <a:rPr lang="zh-CN" altLang="en-US" dirty="0"/>
              <a:t>”换成大写的“</a:t>
            </a:r>
            <a:r>
              <a:rPr lang="en-US" altLang="zh-CN" dirty="0"/>
              <a:t>L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65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40848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替换第一行的第</a:t>
            </a:r>
            <a:r>
              <a:rPr lang="en-US" altLang="zh-CN" dirty="0"/>
              <a:t>1</a:t>
            </a:r>
            <a:r>
              <a:rPr lang="zh-CN" altLang="en-US" dirty="0"/>
              <a:t>个以及以后的</a:t>
            </a:r>
            <a:r>
              <a:rPr lang="en-US" altLang="zh-CN" dirty="0"/>
              <a:t>o</a:t>
            </a:r>
            <a:r>
              <a:rPr lang="zh-CN" altLang="en-US" dirty="0"/>
              <a:t>： 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   ‘1s/o/O/1g'  demo.txt</a:t>
            </a:r>
            <a:r>
              <a:rPr lang="en-US" altLang="zh-CN" dirty="0"/>
              <a:t>  </a:t>
            </a:r>
          </a:p>
          <a:p>
            <a:r>
              <a:rPr lang="zh-CN" altLang="en-US" dirty="0"/>
              <a:t>多个匹配  </a:t>
            </a:r>
          </a:p>
          <a:p>
            <a:pPr marL="400050" lvl="1" indent="0">
              <a:buNone/>
            </a:pPr>
            <a:r>
              <a:rPr lang="zh-CN" altLang="en-US" dirty="0"/>
              <a:t>如果我们需要一次替换多个模式  </a:t>
            </a:r>
          </a:p>
          <a:p>
            <a:pPr marL="400050" lvl="1" indent="0">
              <a:buNone/>
            </a:pPr>
            <a:r>
              <a:rPr lang="zh-CN" altLang="en-US" dirty="0"/>
              <a:t>第一种方式   </a:t>
            </a:r>
            <a:br>
              <a:rPr lang="zh-CN" altLang="en-US" dirty="0"/>
            </a:br>
            <a:r>
              <a:rPr lang="en-US" altLang="zh-CN" dirty="0" err="1"/>
              <a:t>sed</a:t>
            </a:r>
            <a:r>
              <a:rPr lang="en-US" altLang="zh-CN" dirty="0"/>
              <a:t>  ‘s/l/L/1;s/o/O/1g’  demo.txt    </a:t>
            </a:r>
            <a:r>
              <a:rPr lang="zh-CN" altLang="en-US" sz="1000" dirty="0"/>
              <a:t>（</a:t>
            </a:r>
            <a:r>
              <a:rPr lang="en-US" altLang="zh-CN" sz="1000" dirty="0"/>
              <a:t>1g</a:t>
            </a:r>
            <a:r>
              <a:rPr lang="zh-CN" altLang="en-US" sz="1000" dirty="0"/>
              <a:t>和单写一个</a:t>
            </a:r>
            <a:r>
              <a:rPr lang="en-US" altLang="zh-CN" sz="1000" dirty="0"/>
              <a:t>g</a:t>
            </a:r>
            <a:r>
              <a:rPr lang="zh-CN" altLang="en-US" sz="1000" dirty="0"/>
              <a:t>没有区别）</a:t>
            </a:r>
            <a:endParaRPr lang="en-US" altLang="zh-CN" sz="1000" dirty="0"/>
          </a:p>
          <a:p>
            <a:pPr marL="400050" lvl="1" indent="0">
              <a:buNone/>
            </a:pPr>
            <a:r>
              <a:rPr lang="zh-CN" altLang="en-US" dirty="0"/>
              <a:t>第二种方式   </a:t>
            </a:r>
            <a:r>
              <a:rPr lang="zh-CN" altLang="en-US" sz="1100" dirty="0"/>
              <a:t>（注：单引号和双引号无区别，都可以匹配）</a:t>
            </a:r>
            <a:br>
              <a:rPr lang="zh-CN" altLang="en-US" sz="1100" dirty="0"/>
            </a:br>
            <a:r>
              <a:rPr lang="en-US" altLang="zh-CN" dirty="0" err="1"/>
              <a:t>sed</a:t>
            </a:r>
            <a:r>
              <a:rPr lang="en-US" altLang="zh-CN" dirty="0"/>
              <a:t>  -e  's/l/L/1'  -e  's/o/O/3g'  demo.txt</a:t>
            </a:r>
          </a:p>
          <a:p>
            <a:pPr marL="400050" lvl="1" indent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-e </a:t>
            </a:r>
            <a:r>
              <a:rPr lang="zh-CN" altLang="en-US" sz="1600" dirty="0"/>
              <a:t>的方式容易混乱，建议新手使用第一种。</a:t>
            </a:r>
            <a:r>
              <a:rPr lang="en-US" altLang="zh-CN" sz="1600" dirty="0"/>
              <a:t>-e</a:t>
            </a:r>
            <a:r>
              <a:rPr lang="zh-CN" altLang="en-US" sz="1600" dirty="0"/>
              <a:t>的意思是以选项中指定的</a:t>
            </a:r>
            <a:r>
              <a:rPr lang="en-US" altLang="zh-CN" sz="1600" dirty="0"/>
              <a:t>script</a:t>
            </a:r>
            <a:r>
              <a:rPr lang="zh-CN" altLang="en-US" sz="1600" dirty="0"/>
              <a:t>来处理输入的文本文件。）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3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075509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动作和</a:t>
            </a:r>
            <a:r>
              <a:rPr lang="en-US" altLang="zh-CN" dirty="0" err="1"/>
              <a:t>i</a:t>
            </a:r>
            <a:r>
              <a:rPr lang="zh-CN" altLang="en-US" dirty="0"/>
              <a:t>动作  </a:t>
            </a:r>
          </a:p>
          <a:p>
            <a:pPr marL="0" indent="0">
              <a:buNone/>
            </a:pPr>
            <a:r>
              <a:rPr lang="en-US" altLang="zh-CN" dirty="0"/>
              <a:t>    a</a:t>
            </a:r>
            <a:r>
              <a:rPr lang="zh-CN" altLang="en-US" dirty="0"/>
              <a:t>动作就是</a:t>
            </a:r>
            <a:r>
              <a:rPr lang="en-US" altLang="zh-CN" dirty="0"/>
              <a:t>append</a:t>
            </a:r>
            <a:r>
              <a:rPr lang="zh-CN" altLang="en-US" dirty="0"/>
              <a:t>，  </a:t>
            </a:r>
            <a:r>
              <a:rPr lang="en-US" altLang="zh-CN" dirty="0" err="1"/>
              <a:t>i</a:t>
            </a:r>
            <a:r>
              <a:rPr lang="en-US" altLang="zh-CN" dirty="0"/>
              <a:t>  </a:t>
            </a:r>
            <a:r>
              <a:rPr lang="zh-CN" altLang="en-US" dirty="0"/>
              <a:t>动作就是</a:t>
            </a:r>
            <a:r>
              <a:rPr lang="en-US" altLang="zh-CN" dirty="0"/>
              <a:t>insert</a:t>
            </a:r>
            <a:r>
              <a:rPr lang="zh-CN" altLang="en-US" dirty="0"/>
              <a:t>，它们是用来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添加行的。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如：  使用</a:t>
            </a:r>
            <a:r>
              <a:rPr lang="en-US" altLang="zh-CN" dirty="0"/>
              <a:t>n(</a:t>
            </a:r>
            <a:r>
              <a:rPr lang="zh-CN" altLang="en-US" dirty="0"/>
              <a:t>数字</a:t>
            </a:r>
            <a:r>
              <a:rPr lang="en-US" altLang="zh-CN" dirty="0"/>
              <a:t>)  </a:t>
            </a:r>
            <a:r>
              <a:rPr lang="en-US" altLang="zh-CN" dirty="0" err="1"/>
              <a:t>i</a:t>
            </a:r>
            <a:r>
              <a:rPr lang="en-US" altLang="zh-CN" dirty="0"/>
              <a:t>  </a:t>
            </a:r>
            <a:r>
              <a:rPr lang="zh-CN" altLang="en-US" dirty="0"/>
              <a:t>添加一行，在第一行添加  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sed</a:t>
            </a:r>
            <a:r>
              <a:rPr lang="en-US" altLang="zh-CN" dirty="0"/>
              <a:t>  "1  </a:t>
            </a:r>
            <a:r>
              <a:rPr lang="en-US" altLang="zh-CN" dirty="0" err="1"/>
              <a:t>i</a:t>
            </a:r>
            <a:r>
              <a:rPr lang="en-US" altLang="zh-CN" dirty="0"/>
              <a:t>  hi  word"  demo.txt  </a:t>
            </a:r>
          </a:p>
          <a:p>
            <a:pPr marL="0" indent="0">
              <a:buNone/>
            </a:pPr>
            <a:r>
              <a:rPr lang="zh-CN" altLang="en-US" dirty="0"/>
              <a:t>    使用</a:t>
            </a:r>
            <a:r>
              <a:rPr lang="en-US" altLang="zh-CN" dirty="0"/>
              <a:t>n(</a:t>
            </a:r>
            <a:r>
              <a:rPr lang="zh-CN" altLang="en-US" dirty="0"/>
              <a:t>数字</a:t>
            </a:r>
            <a:r>
              <a:rPr lang="en-US" altLang="zh-CN" dirty="0"/>
              <a:t>)  a  </a:t>
            </a:r>
            <a:r>
              <a:rPr lang="zh-CN" altLang="en-US" dirty="0"/>
              <a:t>追加一行，  在第一行后追加   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dirty="0" err="1"/>
              <a:t>sed</a:t>
            </a:r>
            <a:r>
              <a:rPr lang="en-US" altLang="zh-CN" dirty="0"/>
              <a:t>    ”1  a  hi  word"  demo.txt  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动作删除匹配行   （注：删除整行）</a:t>
            </a:r>
            <a:br>
              <a:rPr lang="zh-CN" altLang="en-US" dirty="0"/>
            </a:br>
            <a:r>
              <a:rPr lang="zh-CN" altLang="en-US" dirty="0"/>
              <a:t> </a:t>
            </a:r>
            <a:r>
              <a:rPr lang="en-US" altLang="zh-CN" dirty="0"/>
              <a:t> </a:t>
            </a:r>
            <a:r>
              <a:rPr lang="en-US" altLang="zh-CN" dirty="0" err="1"/>
              <a:t>sed</a:t>
            </a:r>
            <a:r>
              <a:rPr lang="en-US" altLang="zh-CN" dirty="0"/>
              <a:t> "/</a:t>
            </a:r>
            <a:r>
              <a:rPr lang="en-US" altLang="zh-CN" dirty="0" err="1"/>
              <a:t>hdfs</a:t>
            </a:r>
            <a:r>
              <a:rPr lang="en-US" altLang="zh-CN" dirty="0"/>
              <a:t>/d" demo.txt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3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62760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sz="2000" dirty="0" err="1"/>
              <a:t>grep</a:t>
            </a:r>
            <a:r>
              <a:rPr lang="en-US" altLang="zh-CN" sz="2000" dirty="0"/>
              <a:t>  (global  search  regular  expression(RE)  and  print  out  the  line</a:t>
            </a:r>
            <a:r>
              <a:rPr lang="zh-CN" altLang="en-US" sz="2000" dirty="0"/>
              <a:t>，全面搜索正则表达式并把行打印出来</a:t>
            </a:r>
            <a:r>
              <a:rPr lang="en-US" altLang="zh-CN" sz="2000" dirty="0"/>
              <a:t>)  </a:t>
            </a:r>
            <a:endParaRPr lang="zh-CN" altLang="en-US" sz="2000" dirty="0"/>
          </a:p>
          <a:p>
            <a:r>
              <a:rPr lang="zh-CN" altLang="en-US" sz="2000" dirty="0"/>
              <a:t> 一种强大的文本搜索工具，它能使用正则表达式搜索文本，并 把匹配的行打印出来。</a:t>
            </a:r>
          </a:p>
          <a:p>
            <a:r>
              <a:rPr lang="en-US" altLang="zh-CN" dirty="0" err="1"/>
              <a:t>grep</a:t>
            </a:r>
            <a:r>
              <a:rPr lang="zh-CN" altLang="en-US" dirty="0"/>
              <a:t>命令的一般形式</a:t>
            </a:r>
          </a:p>
          <a:p>
            <a:r>
              <a:rPr lang="en-US" altLang="zh-CN" sz="2000" dirty="0" err="1"/>
              <a:t>grep</a:t>
            </a:r>
            <a:r>
              <a:rPr lang="en-US" altLang="zh-CN" sz="2000" dirty="0"/>
              <a:t>  [OPTIONS]  PATTERN  [FILE...]    </a:t>
            </a:r>
          </a:p>
          <a:p>
            <a:r>
              <a:rPr lang="en-US" altLang="zh-CN" sz="2000" dirty="0"/>
              <a:t>-n</a:t>
            </a:r>
            <a:r>
              <a:rPr lang="zh-CN" altLang="en-US" sz="2000" dirty="0"/>
              <a:t>：同时显示匹配行上下的</a:t>
            </a:r>
            <a:r>
              <a:rPr lang="en-US" altLang="zh-CN" sz="2000" dirty="0"/>
              <a:t>n</a:t>
            </a:r>
            <a:r>
              <a:rPr lang="zh-CN" altLang="en-US" sz="2000" dirty="0"/>
              <a:t>行  </a:t>
            </a:r>
          </a:p>
          <a:p>
            <a:r>
              <a:rPr lang="zh-CN" altLang="en-US" sz="2000" dirty="0"/>
              <a:t>如：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 -2  pattern  filename</a:t>
            </a:r>
            <a:r>
              <a:rPr lang="zh-CN" altLang="en-US" sz="2000" dirty="0"/>
              <a:t>同时显示匹配行的上下</a:t>
            </a:r>
            <a:r>
              <a:rPr lang="en-US" altLang="zh-CN" sz="2000" dirty="0"/>
              <a:t>2</a:t>
            </a:r>
            <a:r>
              <a:rPr lang="zh-CN" altLang="en-US" sz="2000" dirty="0"/>
              <a:t>行。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4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179862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25322" y="1772816"/>
            <a:ext cx="1800000" cy="61573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以及实战练习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直接箭头连接符 136"/>
          <p:cNvCxnSpPr>
            <a:stCxn id="11" idx="3"/>
            <a:endCxn id="13" idx="1"/>
          </p:cNvCxnSpPr>
          <p:nvPr/>
        </p:nvCxnSpPr>
        <p:spPr>
          <a:xfrm>
            <a:off x="2166271" y="2080682"/>
            <a:ext cx="859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Shell</a:t>
              </a:r>
              <a:r>
                <a:rPr lang="zh-CN" altLang="en-US" sz="2400" b="1" dirty="0"/>
                <a:t>基础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135544" y="17728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管道命令、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64696" y="23885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4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706177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sz="2000" dirty="0"/>
              <a:t>-b</a:t>
            </a:r>
            <a:r>
              <a:rPr lang="zh-CN" altLang="en-US" sz="2000" dirty="0"/>
              <a:t>，</a:t>
            </a:r>
            <a:r>
              <a:rPr lang="en-US" altLang="zh-CN" sz="2000" dirty="0"/>
              <a:t>--byte-offset  </a:t>
            </a:r>
          </a:p>
          <a:p>
            <a:r>
              <a:rPr lang="zh-CN" altLang="en-US" sz="2000" dirty="0"/>
              <a:t>打印匹配行前面打印该行所在的块号码。  </a:t>
            </a:r>
          </a:p>
          <a:p>
            <a:r>
              <a:rPr lang="en-US" altLang="zh-CN" sz="2000" dirty="0"/>
              <a:t>-c,--count  </a:t>
            </a:r>
          </a:p>
          <a:p>
            <a:r>
              <a:rPr lang="zh-CN" altLang="en-US" sz="2000" dirty="0"/>
              <a:t>只打印匹配的行数，不显示匹配的内容。  </a:t>
            </a:r>
          </a:p>
          <a:p>
            <a:r>
              <a:rPr lang="en-US" altLang="zh-CN" sz="2000" dirty="0"/>
              <a:t>-f  File</a:t>
            </a:r>
            <a:r>
              <a:rPr lang="zh-CN" altLang="en-US" sz="2000" dirty="0"/>
              <a:t>，</a:t>
            </a:r>
            <a:r>
              <a:rPr lang="en-US" altLang="zh-CN" sz="2000" dirty="0"/>
              <a:t>--file=File  </a:t>
            </a:r>
          </a:p>
          <a:p>
            <a:r>
              <a:rPr lang="zh-CN" altLang="en-US" sz="2000" dirty="0"/>
              <a:t>从文件中提取模板。空文件中包含</a:t>
            </a:r>
            <a:r>
              <a:rPr lang="en-US" altLang="zh-CN" sz="2000" dirty="0"/>
              <a:t>0</a:t>
            </a:r>
            <a:r>
              <a:rPr lang="zh-CN" altLang="en-US" sz="2000" dirty="0"/>
              <a:t>个模板，所以什么都不匹配。  </a:t>
            </a:r>
          </a:p>
          <a:p>
            <a:r>
              <a:rPr lang="en-US" altLang="zh-CN" sz="2000" dirty="0"/>
              <a:t>-h</a:t>
            </a:r>
            <a:r>
              <a:rPr lang="zh-CN" altLang="en-US" sz="2000" dirty="0"/>
              <a:t>，</a:t>
            </a:r>
            <a:r>
              <a:rPr lang="en-US" altLang="zh-CN" sz="2000" dirty="0"/>
              <a:t>--no-filename  </a:t>
            </a:r>
          </a:p>
          <a:p>
            <a:r>
              <a:rPr lang="zh-CN" altLang="en-US" sz="2000" dirty="0"/>
              <a:t>当搜索多个文件时，不显示匹配文件名前缀。  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--ignore-case  </a:t>
            </a:r>
          </a:p>
          <a:p>
            <a:r>
              <a:rPr lang="zh-CN" altLang="en-US" sz="2000" dirty="0"/>
              <a:t>忽略大小写差别。  </a:t>
            </a:r>
          </a:p>
          <a:p>
            <a:r>
              <a:rPr lang="en-US" altLang="zh-CN" sz="2000" dirty="0"/>
              <a:t>-q</a:t>
            </a:r>
            <a:r>
              <a:rPr lang="zh-CN" altLang="en-US" sz="2000" dirty="0"/>
              <a:t>，</a:t>
            </a:r>
            <a:r>
              <a:rPr lang="en-US" altLang="zh-CN" sz="2000" dirty="0"/>
              <a:t>--quiet  </a:t>
            </a:r>
          </a:p>
          <a:p>
            <a:r>
              <a:rPr lang="zh-CN" altLang="en-US" sz="2000" dirty="0"/>
              <a:t>取消显示，只返回退出状态。</a:t>
            </a:r>
            <a:r>
              <a:rPr lang="en-US" altLang="zh-CN" sz="2000" dirty="0"/>
              <a:t>0</a:t>
            </a:r>
            <a:r>
              <a:rPr lang="zh-CN" altLang="en-US" sz="2000" dirty="0"/>
              <a:t>则表示找到了匹配的行。  </a:t>
            </a:r>
          </a:p>
        </p:txBody>
      </p:sp>
    </p:spTree>
    <p:extLst>
      <p:ext uri="{BB962C8B-B14F-4D97-AF65-F5344CB8AC3E}">
        <p14:creationId xmlns:p14="http://schemas.microsoft.com/office/powerpoint/2010/main" val="176248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76145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  </a:t>
            </a:r>
          </a:p>
          <a:p>
            <a:r>
              <a:rPr lang="en-US" altLang="zh-CN" sz="2000" dirty="0"/>
              <a:t>-n</a:t>
            </a:r>
            <a:r>
              <a:rPr lang="zh-CN" altLang="en-US" sz="2000" dirty="0"/>
              <a:t>，</a:t>
            </a:r>
            <a:r>
              <a:rPr lang="en-US" altLang="zh-CN" sz="2000" dirty="0"/>
              <a:t>--line-number  </a:t>
            </a:r>
            <a:r>
              <a:rPr lang="zh-CN" altLang="en-US" sz="2000" dirty="0"/>
              <a:t>！！！</a:t>
            </a:r>
            <a:endParaRPr lang="en-US" altLang="zh-CN" sz="2000" dirty="0"/>
          </a:p>
          <a:p>
            <a:r>
              <a:rPr lang="zh-CN" altLang="en-US" sz="2000" dirty="0"/>
              <a:t>在匹配的行前面打印行号。  </a:t>
            </a:r>
          </a:p>
          <a:p>
            <a:r>
              <a:rPr lang="en-US" altLang="zh-CN" sz="2000" dirty="0"/>
              <a:t>-v</a:t>
            </a:r>
            <a:r>
              <a:rPr lang="zh-CN" altLang="en-US" sz="2000" dirty="0"/>
              <a:t>，</a:t>
            </a:r>
            <a:r>
              <a:rPr lang="en-US" altLang="zh-CN" sz="2000" dirty="0"/>
              <a:t>--revert-match  </a:t>
            </a:r>
          </a:p>
          <a:p>
            <a:r>
              <a:rPr lang="zh-CN" altLang="en-US" sz="2000" dirty="0"/>
              <a:t>反检索，只显示不匹配的行。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33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7"/>
            <a:ext cx="8064896" cy="4499693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用法举例  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test</a:t>
            </a:r>
            <a:r>
              <a:rPr lang="zh-CN" altLang="en-US" sz="2000" dirty="0"/>
              <a:t>的行  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test</a:t>
            </a:r>
            <a:r>
              <a:rPr lang="zh-CN" altLang="en-US" sz="2000" dirty="0"/>
              <a:t>的行并用颜色区分</a:t>
            </a:r>
            <a:r>
              <a:rPr lang="zh-CN" altLang="en-US" dirty="0"/>
              <a:t>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test</a:t>
            </a:r>
            <a:r>
              <a:rPr lang="zh-CN" altLang="en-US" sz="2000" dirty="0"/>
              <a:t>的行并用颜色区分并添加行号  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" y="1988840"/>
            <a:ext cx="8288568" cy="91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" y="3501008"/>
            <a:ext cx="8203232" cy="957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0" y="5085184"/>
            <a:ext cx="8178479" cy="9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0" y="4056342"/>
            <a:ext cx="8023081" cy="1588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7"/>
            <a:ext cx="8064896" cy="5410712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用法举例  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test</a:t>
            </a:r>
            <a:r>
              <a:rPr lang="zh-CN" altLang="en-US" sz="2000" dirty="0"/>
              <a:t>（忽略大小写）的行并用颜色区 分并添加行号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demo</a:t>
            </a:r>
            <a:r>
              <a:rPr lang="zh-CN" altLang="en-US" sz="2000" dirty="0"/>
              <a:t>的行并用颜色区分、并添加行号、包含上下</a:t>
            </a:r>
            <a:r>
              <a:rPr lang="en-US" altLang="zh-CN" sz="2000" dirty="0"/>
              <a:t>2</a:t>
            </a:r>
            <a:r>
              <a:rPr lang="zh-CN" altLang="en-US" sz="2000" dirty="0"/>
              <a:t>行  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ll</a:t>
            </a:r>
            <a:r>
              <a:rPr lang="zh-CN" altLang="en-US" sz="2000" dirty="0"/>
              <a:t>显示的内容中查看包含</a:t>
            </a:r>
            <a:r>
              <a:rPr lang="en-US" altLang="zh-CN" sz="2000" dirty="0"/>
              <a:t>test</a:t>
            </a:r>
            <a:r>
              <a:rPr lang="zh-CN" altLang="en-US" sz="2000" dirty="0"/>
              <a:t>的总数  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" y="2367532"/>
            <a:ext cx="8023081" cy="845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0" y="5806100"/>
            <a:ext cx="4972578" cy="10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33823"/>
          </a:xfrm>
        </p:spPr>
        <p:txBody>
          <a:bodyPr/>
          <a:lstStyle/>
          <a:p>
            <a:r>
              <a:rPr lang="en-US" altLang="zh-CN" dirty="0"/>
              <a:t>tail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sz="2000" dirty="0"/>
              <a:t>把某个档案文件的最后几行显示到终端上，如果该文件有更新 ，</a:t>
            </a:r>
            <a:r>
              <a:rPr lang="en-US" altLang="zh-CN" sz="2000" dirty="0"/>
              <a:t>tail</a:t>
            </a:r>
            <a:r>
              <a:rPr lang="zh-CN" altLang="en-US" sz="2000" dirty="0"/>
              <a:t>会自动刷新，确保你看到最新的文件内容 </a:t>
            </a:r>
            <a:r>
              <a:rPr lang="zh-CN" altLang="en-US" dirty="0"/>
              <a:t> </a:t>
            </a:r>
          </a:p>
          <a:p>
            <a:r>
              <a:rPr lang="en-US" altLang="zh-CN" sz="2000" dirty="0"/>
              <a:t>tail  [  -F ]  [  -c  Number  |  -n  Number  |  -m  Number  |  -b  Number  |  -k</a:t>
            </a:r>
          </a:p>
          <a:p>
            <a:r>
              <a:rPr lang="en-US" altLang="zh-CN" sz="2000" dirty="0"/>
              <a:t> Number  ]  [  File  ]  </a:t>
            </a:r>
          </a:p>
          <a:p>
            <a:r>
              <a:rPr lang="en-US" altLang="zh-CN" sz="2000" dirty="0"/>
              <a:t>-F </a:t>
            </a:r>
            <a:r>
              <a:rPr lang="zh-CN" altLang="en-US" sz="2000" dirty="0"/>
              <a:t>该参数用于监视</a:t>
            </a:r>
            <a:r>
              <a:rPr lang="en-US" altLang="zh-CN" sz="2000" dirty="0"/>
              <a:t>File</a:t>
            </a:r>
            <a:r>
              <a:rPr lang="zh-CN" altLang="en-US" sz="2000" dirty="0"/>
              <a:t>文件增长！！！（常用！）</a:t>
            </a:r>
          </a:p>
          <a:p>
            <a:r>
              <a:rPr lang="en-US" altLang="zh-CN" sz="2000" dirty="0"/>
              <a:t>-c  Number  </a:t>
            </a:r>
            <a:r>
              <a:rPr lang="zh-CN" altLang="en-US" sz="2000" dirty="0"/>
              <a:t>从  </a:t>
            </a:r>
            <a:r>
              <a:rPr lang="en-US" altLang="zh-CN" sz="2000" dirty="0"/>
              <a:t>Number  </a:t>
            </a:r>
            <a:r>
              <a:rPr lang="zh-CN" altLang="en-US" sz="2000" dirty="0"/>
              <a:t>字节位置读取指定文件  </a:t>
            </a:r>
          </a:p>
          <a:p>
            <a:r>
              <a:rPr lang="en-US" altLang="zh-CN" sz="2000" dirty="0"/>
              <a:t>-n  Number  </a:t>
            </a:r>
            <a:r>
              <a:rPr lang="zh-CN" altLang="en-US" sz="2000" dirty="0"/>
              <a:t>从  </a:t>
            </a:r>
            <a:r>
              <a:rPr lang="en-US" altLang="zh-CN" sz="2000" dirty="0"/>
              <a:t>Number  </a:t>
            </a:r>
            <a:r>
              <a:rPr lang="zh-CN" altLang="en-US" sz="2000" dirty="0"/>
              <a:t>行位置读取指定文件。  </a:t>
            </a:r>
          </a:p>
          <a:p>
            <a:r>
              <a:rPr lang="en-US" altLang="zh-CN" sz="2000" dirty="0"/>
              <a:t>-m  Number  </a:t>
            </a:r>
            <a:r>
              <a:rPr lang="zh-CN" altLang="en-US" sz="2000" dirty="0"/>
              <a:t>从  </a:t>
            </a:r>
            <a:r>
              <a:rPr lang="en-US" altLang="zh-CN" sz="2000" dirty="0"/>
              <a:t>Number  </a:t>
            </a:r>
            <a:r>
              <a:rPr lang="zh-CN" altLang="en-US" sz="2000" dirty="0"/>
              <a:t>字符位置读取指定文件，比如你的文件如果包含中文字，如果指定</a:t>
            </a:r>
            <a:r>
              <a:rPr lang="en-US" altLang="zh-CN" sz="2000" dirty="0"/>
              <a:t>-c</a:t>
            </a:r>
            <a:r>
              <a:rPr lang="zh-CN" altLang="en-US" sz="2000" dirty="0"/>
              <a:t>参数，可能导致截断，但使用</a:t>
            </a:r>
            <a:r>
              <a:rPr lang="en-US" altLang="zh-CN" sz="2000" dirty="0"/>
              <a:t>-m</a:t>
            </a:r>
            <a:r>
              <a:rPr lang="zh-CN" altLang="en-US" sz="2000" dirty="0"/>
              <a:t>则会避免该问题。  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4972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38138"/>
          </a:xfrm>
        </p:spPr>
        <p:txBody>
          <a:bodyPr/>
          <a:lstStyle/>
          <a:p>
            <a:r>
              <a:rPr lang="en-US" altLang="zh-CN" dirty="0"/>
              <a:t>tail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sz="2000" dirty="0"/>
              <a:t>-b  Number  </a:t>
            </a:r>
          </a:p>
          <a:p>
            <a:r>
              <a:rPr lang="zh-CN" altLang="en-US" sz="2000" dirty="0"/>
              <a:t>从  </a:t>
            </a:r>
            <a:r>
              <a:rPr lang="en-US" altLang="zh-CN" sz="2000" dirty="0"/>
              <a:t>Number  </a:t>
            </a:r>
            <a:r>
              <a:rPr lang="zh-CN" altLang="en-US" sz="2000" dirty="0"/>
              <a:t>表示的</a:t>
            </a:r>
            <a:r>
              <a:rPr lang="en-US" altLang="zh-CN" sz="2000" dirty="0"/>
              <a:t>512</a:t>
            </a:r>
            <a:r>
              <a:rPr lang="zh-CN" altLang="en-US" sz="2000" dirty="0"/>
              <a:t>字节块位置读取指定文件。  </a:t>
            </a:r>
          </a:p>
          <a:p>
            <a:r>
              <a:rPr lang="en-US" altLang="zh-CN" sz="2000" dirty="0"/>
              <a:t>-k  Number  </a:t>
            </a:r>
          </a:p>
          <a:p>
            <a:r>
              <a:rPr lang="en-US" altLang="zh-CN" sz="2000" dirty="0"/>
              <a:t> </a:t>
            </a:r>
            <a:r>
              <a:rPr lang="zh-CN" altLang="en-US" sz="2000" dirty="0"/>
              <a:t>从  </a:t>
            </a:r>
            <a:r>
              <a:rPr lang="en-US" altLang="zh-CN" sz="2000" dirty="0"/>
              <a:t>Number  </a:t>
            </a:r>
            <a:r>
              <a:rPr lang="zh-CN" altLang="en-US" sz="2000" dirty="0"/>
              <a:t>表示的</a:t>
            </a:r>
            <a:r>
              <a:rPr lang="en-US" altLang="zh-CN" sz="2000" dirty="0"/>
              <a:t>1KB</a:t>
            </a:r>
            <a:r>
              <a:rPr lang="zh-CN" altLang="en-US" sz="2000" dirty="0"/>
              <a:t>块位置读取指定文件。  </a:t>
            </a:r>
          </a:p>
          <a:p>
            <a:r>
              <a:rPr lang="zh-CN" altLang="en-US" sz="2000" dirty="0"/>
              <a:t> </a:t>
            </a:r>
            <a:r>
              <a:rPr lang="en-US" altLang="zh-CN" sz="2000" dirty="0"/>
              <a:t>File </a:t>
            </a:r>
          </a:p>
          <a:p>
            <a:r>
              <a:rPr lang="zh-CN" altLang="en-US" sz="2000" dirty="0"/>
              <a:t>指定操作的目标文件名  </a:t>
            </a:r>
          </a:p>
          <a:p>
            <a:r>
              <a:rPr lang="zh-CN" altLang="en-US" sz="2000" dirty="0"/>
              <a:t>当涉及到</a:t>
            </a:r>
            <a:r>
              <a:rPr lang="en-US" altLang="zh-CN" sz="2000" dirty="0"/>
              <a:t>number</a:t>
            </a:r>
            <a:r>
              <a:rPr lang="zh-CN" altLang="en-US" sz="2000" dirty="0"/>
              <a:t>，如果不指定，默认显示</a:t>
            </a:r>
            <a:r>
              <a:rPr lang="en-US" altLang="zh-CN" sz="2000" dirty="0"/>
              <a:t>10</a:t>
            </a:r>
            <a:r>
              <a:rPr lang="zh-CN" altLang="en-US" sz="2000" dirty="0"/>
              <a:t>行。</a:t>
            </a:r>
            <a:r>
              <a:rPr lang="en-US" altLang="zh-CN" sz="2000" dirty="0"/>
              <a:t>Number</a:t>
            </a:r>
            <a:r>
              <a:rPr lang="zh-CN" altLang="en-US" sz="2000" dirty="0"/>
              <a:t>前面可 使用正负号，表示该偏移从顶部还是从尾部开始计算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8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70646"/>
          </a:xfrm>
        </p:spPr>
        <p:txBody>
          <a:bodyPr/>
          <a:lstStyle/>
          <a:p>
            <a:r>
              <a:rPr lang="en-US" altLang="zh-CN" dirty="0"/>
              <a:t>tail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sz="2000" dirty="0"/>
              <a:t>例子：</a:t>
            </a:r>
            <a:r>
              <a:rPr lang="en-US" altLang="zh-CN" sz="2000" dirty="0"/>
              <a:t>tail  -F  filename  </a:t>
            </a:r>
            <a:r>
              <a:rPr lang="zh-CN" altLang="en-US" sz="2000" dirty="0"/>
              <a:t>！！！</a:t>
            </a:r>
            <a:endParaRPr lang="en-US" altLang="zh-CN" sz="2000" dirty="0"/>
          </a:p>
          <a:p>
            <a:r>
              <a:rPr lang="zh-CN" altLang="en-US" sz="2000" dirty="0"/>
              <a:t>显示</a:t>
            </a:r>
            <a:r>
              <a:rPr lang="en-US" altLang="zh-CN" sz="2000" dirty="0"/>
              <a:t>filename</a:t>
            </a:r>
            <a:r>
              <a:rPr lang="zh-CN" altLang="en-US" sz="2000" dirty="0"/>
              <a:t>文件的尾部内容（默认</a:t>
            </a:r>
            <a:r>
              <a:rPr lang="en-US" altLang="zh-CN" sz="2000" dirty="0"/>
              <a:t>10</a:t>
            </a:r>
            <a:r>
              <a:rPr lang="zh-CN" altLang="en-US" sz="2000" dirty="0"/>
              <a:t>行，相当于添加参数  </a:t>
            </a:r>
            <a:r>
              <a:rPr lang="en-US" altLang="zh-CN" sz="2000" dirty="0"/>
              <a:t>-n  10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，刷新显示在屏幕上。退出，按下</a:t>
            </a:r>
            <a:r>
              <a:rPr lang="en-US" altLang="zh-CN" sz="2000" dirty="0"/>
              <a:t>CTRL+C</a:t>
            </a:r>
            <a:r>
              <a:rPr lang="zh-CN" altLang="en-US" sz="2000" dirty="0"/>
              <a:t>。  </a:t>
            </a:r>
            <a:endParaRPr lang="en-US" altLang="zh-CN" sz="2000" dirty="0"/>
          </a:p>
          <a:p>
            <a:pPr lvl="1"/>
            <a:r>
              <a:rPr lang="en-US" altLang="zh-CN" sz="1800" dirty="0"/>
              <a:t>#</a:t>
            </a:r>
            <a:r>
              <a:rPr lang="zh-CN" altLang="en-US" sz="1800" dirty="0"/>
              <a:t>先</a:t>
            </a:r>
            <a:r>
              <a:rPr lang="en-US" altLang="zh-CN" sz="1800" dirty="0"/>
              <a:t>tail –F demo2.txt </a:t>
            </a:r>
          </a:p>
          <a:p>
            <a:pPr lvl="1"/>
            <a:r>
              <a:rPr lang="en-US" altLang="zh-CN" sz="1800" dirty="0"/>
              <a:t>#</a:t>
            </a:r>
            <a:r>
              <a:rPr lang="zh-CN" altLang="en-US" sz="1800" dirty="0"/>
              <a:t>然后在另外一个</a:t>
            </a:r>
            <a:r>
              <a:rPr lang="en-US" altLang="zh-CN" sz="1800" dirty="0"/>
              <a:t>shell</a:t>
            </a:r>
            <a:r>
              <a:rPr lang="zh-CN" altLang="en-US" sz="1800" dirty="0"/>
              <a:t>中执行</a:t>
            </a:r>
            <a:r>
              <a:rPr lang="en-US" altLang="zh-CN" sz="1800" dirty="0"/>
              <a:t>echo 123 &gt;&gt;demo2.txt</a:t>
            </a:r>
          </a:p>
          <a:p>
            <a:pPr lvl="1"/>
            <a:r>
              <a:rPr lang="en-US" altLang="zh-CN" sz="1800" dirty="0"/>
              <a:t>#</a:t>
            </a:r>
            <a:r>
              <a:rPr lang="zh-CN" altLang="en-US" sz="1800" dirty="0"/>
              <a:t>之后切回第一个</a:t>
            </a:r>
            <a:r>
              <a:rPr lang="en-US" altLang="zh-CN" sz="1800" dirty="0"/>
              <a:t>shell</a:t>
            </a:r>
            <a:r>
              <a:rPr lang="zh-CN" altLang="en-US" sz="1800" dirty="0"/>
              <a:t>中会发现已经打印出来添加的内容</a:t>
            </a:r>
            <a:r>
              <a:rPr lang="en-US" altLang="zh-CN" sz="1800" dirty="0"/>
              <a:t>123</a:t>
            </a:r>
          </a:p>
          <a:p>
            <a:r>
              <a:rPr lang="en-US" altLang="zh-CN" sz="2000" dirty="0"/>
              <a:t>tail  -n  20  filename  </a:t>
            </a:r>
            <a:r>
              <a:rPr lang="zh-CN" altLang="en-US" sz="2000" dirty="0"/>
              <a:t>！！！</a:t>
            </a:r>
            <a:endParaRPr lang="en-US" altLang="zh-CN" sz="2000" dirty="0"/>
          </a:p>
          <a:p>
            <a:r>
              <a:rPr lang="zh-CN" altLang="en-US" sz="2000" dirty="0"/>
              <a:t>显示</a:t>
            </a:r>
            <a:r>
              <a:rPr lang="en-US" altLang="zh-CN" sz="2000" dirty="0"/>
              <a:t>filename</a:t>
            </a:r>
            <a:r>
              <a:rPr lang="zh-CN" altLang="en-US" sz="2000" dirty="0"/>
              <a:t>最后</a:t>
            </a:r>
            <a:r>
              <a:rPr lang="en-US" altLang="zh-CN" sz="2000" dirty="0"/>
              <a:t>20</a:t>
            </a:r>
            <a:r>
              <a:rPr lang="zh-CN" altLang="en-US" sz="2000" dirty="0"/>
              <a:t>行。  </a:t>
            </a:r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  </a:t>
            </a:r>
            <a:r>
              <a:rPr lang="en-US" altLang="zh-CN" sz="2000" dirty="0"/>
              <a:t>tail  -n  +20  filename  </a:t>
            </a:r>
          </a:p>
          <a:p>
            <a:r>
              <a:rPr lang="zh-CN" altLang="en-US" sz="2000" dirty="0"/>
              <a:t>不包含前</a:t>
            </a:r>
            <a:r>
              <a:rPr lang="en-US" altLang="zh-CN" sz="2000" dirty="0"/>
              <a:t>19</a:t>
            </a:r>
            <a:r>
              <a:rPr lang="zh-CN" altLang="en-US" sz="2000" dirty="0"/>
              <a:t>行，从第</a:t>
            </a:r>
            <a:r>
              <a:rPr lang="en-US" altLang="zh-CN" sz="2000" dirty="0"/>
              <a:t>20</a:t>
            </a:r>
            <a:r>
              <a:rPr lang="zh-CN" altLang="en-US" sz="2000" dirty="0"/>
              <a:t>行开始显示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41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sort</a:t>
            </a:r>
            <a:r>
              <a:rPr lang="zh-CN" altLang="en-US" sz="2000" dirty="0"/>
              <a:t>命令默认的情况下是按照字符排序 </a:t>
            </a:r>
            <a:r>
              <a:rPr lang="zh-CN" altLang="en-US" dirty="0"/>
              <a:t> </a:t>
            </a:r>
          </a:p>
          <a:p>
            <a:r>
              <a:rPr lang="en-US" altLang="zh-CN" dirty="0"/>
              <a:t>-u  </a:t>
            </a:r>
            <a:r>
              <a:rPr lang="zh-CN" altLang="en-US" dirty="0"/>
              <a:t>不出现重复的行  </a:t>
            </a:r>
          </a:p>
          <a:p>
            <a:r>
              <a:rPr lang="en-US" altLang="zh-CN" dirty="0"/>
              <a:t>-t  </a:t>
            </a:r>
            <a:r>
              <a:rPr lang="zh-CN" altLang="en-US" dirty="0"/>
              <a:t>指定分段的符号   </a:t>
            </a:r>
            <a:endParaRPr lang="en-US" altLang="zh-CN" dirty="0"/>
          </a:p>
          <a:p>
            <a:r>
              <a:rPr lang="en-US" altLang="zh-CN" dirty="0"/>
              <a:t>-k  </a:t>
            </a:r>
            <a:r>
              <a:rPr lang="zh-CN" altLang="en-US" dirty="0"/>
              <a:t>指定的第几个段  </a:t>
            </a:r>
          </a:p>
          <a:p>
            <a:r>
              <a:rPr lang="en-US" altLang="zh-CN" dirty="0"/>
              <a:t>-r  </a:t>
            </a:r>
            <a:r>
              <a:rPr lang="zh-CN" altLang="en-US" dirty="0"/>
              <a:t>逆向排序 （反向排序）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99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792355"/>
          </a:xfrm>
        </p:spPr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sz="2000" dirty="0"/>
              <a:t>演示案例：  </a:t>
            </a:r>
          </a:p>
          <a:p>
            <a:r>
              <a:rPr lang="zh-CN" altLang="en-US" sz="2000" dirty="0"/>
              <a:t>原始文件   </a:t>
            </a:r>
            <a:r>
              <a:rPr lang="en-US" altLang="zh-CN" sz="2000" dirty="0"/>
              <a:t>cat  demo  </a:t>
            </a:r>
          </a:p>
          <a:p>
            <a:pPr marL="0" indent="0">
              <a:buNone/>
            </a:pPr>
            <a:r>
              <a:rPr lang="en-US" altLang="zh-CN" sz="2000" dirty="0"/>
              <a:t>192.168.1.1  </a:t>
            </a:r>
          </a:p>
          <a:p>
            <a:pPr marL="0" indent="0">
              <a:buNone/>
            </a:pPr>
            <a:r>
              <a:rPr lang="en-US" altLang="zh-CN" sz="2000" dirty="0"/>
              <a:t>192.168.1.3  </a:t>
            </a:r>
          </a:p>
          <a:p>
            <a:pPr marL="0" indent="0">
              <a:buNone/>
            </a:pPr>
            <a:r>
              <a:rPr lang="en-US" altLang="zh-CN" sz="2000" dirty="0"/>
              <a:t>192.168.1.5   </a:t>
            </a:r>
          </a:p>
          <a:p>
            <a:pPr marL="0" indent="0">
              <a:buNone/>
            </a:pPr>
            <a:r>
              <a:rPr lang="en-US" altLang="zh-CN" sz="2000" dirty="0"/>
              <a:t>192.168.1.4  </a:t>
            </a:r>
          </a:p>
          <a:p>
            <a:r>
              <a:rPr lang="zh-CN" altLang="en-US" sz="2000" dirty="0"/>
              <a:t>对文件进行排序   </a:t>
            </a:r>
            <a:r>
              <a:rPr lang="en-US" altLang="zh-CN" sz="2000" dirty="0"/>
              <a:t>sort  demo  </a:t>
            </a:r>
          </a:p>
          <a:p>
            <a:pPr marL="0" indent="0">
              <a:buNone/>
            </a:pPr>
            <a:r>
              <a:rPr lang="en-US" altLang="zh-CN" sz="2000" dirty="0"/>
              <a:t>192.168.1.1  </a:t>
            </a:r>
          </a:p>
          <a:p>
            <a:pPr marL="0" indent="0">
              <a:buNone/>
            </a:pPr>
            <a:r>
              <a:rPr lang="en-US" altLang="zh-CN" sz="2000" dirty="0"/>
              <a:t>192.168.1.3  </a:t>
            </a:r>
          </a:p>
          <a:p>
            <a:pPr marL="0" indent="0">
              <a:buNone/>
            </a:pPr>
            <a:r>
              <a:rPr lang="en-US" altLang="zh-CN" sz="2000" dirty="0"/>
              <a:t>192.168.1.4   </a:t>
            </a:r>
          </a:p>
          <a:p>
            <a:pPr marL="0" indent="0">
              <a:buNone/>
            </a:pPr>
            <a:r>
              <a:rPr lang="en-US" altLang="zh-CN" sz="2000" dirty="0"/>
              <a:t>192.168.1.5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8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sz="2000" dirty="0"/>
              <a:t>演示案例：  </a:t>
            </a:r>
          </a:p>
          <a:p>
            <a:r>
              <a:rPr lang="zh-CN" altLang="en-US" sz="2000" dirty="0"/>
              <a:t>对文件进行逆序排序   </a:t>
            </a:r>
            <a:r>
              <a:rPr lang="en-US" altLang="zh-CN" sz="2000" dirty="0"/>
              <a:t>sort  -r  demo  &gt; d1 </a:t>
            </a:r>
          </a:p>
          <a:p>
            <a:pPr marL="0" indent="0">
              <a:buNone/>
            </a:pPr>
            <a:r>
              <a:rPr lang="en-US" altLang="zh-CN" sz="2000" dirty="0"/>
              <a:t>192.168.1.5   </a:t>
            </a:r>
          </a:p>
          <a:p>
            <a:pPr marL="0" indent="0">
              <a:buNone/>
            </a:pPr>
            <a:r>
              <a:rPr lang="en-US" altLang="zh-CN" sz="2000" dirty="0"/>
              <a:t>192.168.1.4   </a:t>
            </a:r>
          </a:p>
          <a:p>
            <a:pPr marL="0" indent="0">
              <a:buNone/>
            </a:pPr>
            <a:r>
              <a:rPr lang="en-US" altLang="zh-CN" sz="2000" dirty="0"/>
              <a:t>192.168.1.3  </a:t>
            </a:r>
          </a:p>
          <a:p>
            <a:pPr marL="0" indent="0">
              <a:buNone/>
            </a:pPr>
            <a:r>
              <a:rPr lang="en-US" altLang="zh-CN" sz="2000" dirty="0"/>
              <a:t> 192.168.1.1 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2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78971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/>
              <a:t>shell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029069"/>
          </a:xfrm>
        </p:spPr>
        <p:txBody>
          <a:bodyPr/>
          <a:lstStyle/>
          <a:p>
            <a:r>
              <a:rPr lang="zh-CN" altLang="en-US" sz="2000" dirty="0"/>
              <a:t>案例：  </a:t>
            </a:r>
          </a:p>
          <a:p>
            <a:r>
              <a:rPr lang="zh-CN" altLang="en-US" sz="2000" dirty="0"/>
              <a:t>对文件进行排序，并取最后一位的值  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200" dirty="0"/>
              <a:t>源文件内容：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cat demo</a:t>
            </a:r>
          </a:p>
          <a:p>
            <a:pPr marL="0" indent="0">
              <a:buNone/>
            </a:pPr>
            <a:r>
              <a:rPr lang="en-US" altLang="zh-CN" sz="1200" dirty="0"/>
              <a:t>192.168.1.1</a:t>
            </a:r>
          </a:p>
          <a:p>
            <a:pPr marL="0" indent="0">
              <a:buNone/>
            </a:pPr>
            <a:r>
              <a:rPr lang="en-US" altLang="zh-CN" sz="1200" dirty="0"/>
              <a:t>192.168.1.3.4</a:t>
            </a:r>
          </a:p>
          <a:p>
            <a:pPr marL="0" indent="0">
              <a:buNone/>
            </a:pPr>
            <a:r>
              <a:rPr lang="en-US" altLang="zh-CN" sz="1200" dirty="0"/>
              <a:t>192.168.1.7.8.9</a:t>
            </a:r>
          </a:p>
          <a:p>
            <a:pPr marL="0" indent="0">
              <a:buNone/>
            </a:pPr>
            <a:r>
              <a:rPr lang="en-US" altLang="zh-CN" sz="1200" dirty="0"/>
              <a:t>192.168.1.4.5.6.7</a:t>
            </a:r>
          </a:p>
          <a:p>
            <a:pPr marL="0" indent="0">
              <a:buNone/>
            </a:pPr>
            <a:r>
              <a:rPr lang="zh-CN" altLang="en-US" sz="1200" dirty="0"/>
              <a:t>完成：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1</a:t>
            </a:r>
          </a:p>
          <a:p>
            <a:pPr marL="0" indent="0">
              <a:buNone/>
            </a:pPr>
            <a:r>
              <a:rPr lang="en-US" altLang="zh-CN" sz="1200" dirty="0"/>
              <a:t>4</a:t>
            </a:r>
          </a:p>
          <a:p>
            <a:pPr marL="0" indent="0">
              <a:buNone/>
            </a:pPr>
            <a:r>
              <a:rPr lang="en-US" altLang="zh-CN" sz="1200" dirty="0"/>
              <a:t>7</a:t>
            </a:r>
          </a:p>
          <a:p>
            <a:pPr marL="0" indent="0">
              <a:buNone/>
            </a:pPr>
            <a:r>
              <a:rPr lang="en-US" altLang="zh-CN" sz="1200" dirty="0"/>
              <a:t>9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思考如何使用，需要什么知识点？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48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99693"/>
          </a:xfrm>
        </p:spPr>
        <p:txBody>
          <a:bodyPr/>
          <a:lstStyle/>
          <a:p>
            <a:r>
              <a:rPr lang="en-US" altLang="zh-CN" dirty="0"/>
              <a:t>cut</a:t>
            </a:r>
            <a:r>
              <a:rPr lang="zh-CN" altLang="en-US" dirty="0"/>
              <a:t>命令！！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cut</a:t>
            </a:r>
            <a:r>
              <a:rPr lang="zh-CN" altLang="en-US" sz="2000" dirty="0"/>
              <a:t>命令在文件中负责剪切数据用的  </a:t>
            </a:r>
          </a:p>
          <a:p>
            <a:pPr marL="0" indent="0">
              <a:buNone/>
            </a:pPr>
            <a:r>
              <a:rPr lang="zh-CN" altLang="en-US" sz="2000" dirty="0"/>
              <a:t>       命令格式：  </a:t>
            </a:r>
          </a:p>
          <a:p>
            <a:pPr marL="0" indent="0">
              <a:buNone/>
            </a:pPr>
            <a:r>
              <a:rPr lang="zh-CN" altLang="en-US" sz="2000" dirty="0"/>
              <a:t>       </a:t>
            </a:r>
            <a:r>
              <a:rPr lang="en-US" altLang="zh-CN" sz="2000" dirty="0"/>
              <a:t>cut  [-option]  filename  </a:t>
            </a:r>
          </a:p>
          <a:p>
            <a:pPr marL="0" indent="0">
              <a:buNone/>
            </a:pPr>
            <a:r>
              <a:rPr lang="en-US" altLang="zh-CN" sz="2000" dirty="0"/>
              <a:t> option:  </a:t>
            </a:r>
          </a:p>
          <a:p>
            <a:pPr marL="0" indent="0">
              <a:buNone/>
            </a:pPr>
            <a:r>
              <a:rPr lang="en-US" altLang="zh-CN" sz="2000" dirty="0"/>
              <a:t>   -b  </a:t>
            </a:r>
            <a:r>
              <a:rPr lang="zh-CN" altLang="en-US" sz="2000" dirty="0"/>
              <a:t>字节  </a:t>
            </a:r>
          </a:p>
          <a:p>
            <a:pPr marL="0" indent="0">
              <a:buNone/>
            </a:pPr>
            <a:r>
              <a:rPr lang="zh-CN" altLang="en-US" sz="2000" dirty="0"/>
              <a:t>   </a:t>
            </a:r>
            <a:r>
              <a:rPr lang="en-US" altLang="zh-CN" sz="2000" dirty="0"/>
              <a:t>-c  </a:t>
            </a:r>
            <a:r>
              <a:rPr lang="zh-CN" altLang="en-US" sz="2000" dirty="0"/>
              <a:t>字符  </a:t>
            </a:r>
          </a:p>
          <a:p>
            <a:pPr marL="0" indent="0">
              <a:buNone/>
            </a:pPr>
            <a:r>
              <a:rPr lang="zh-CN" altLang="en-US" sz="2000" dirty="0"/>
              <a:t>   </a:t>
            </a:r>
            <a:r>
              <a:rPr lang="en-US" altLang="zh-CN" sz="2000" dirty="0"/>
              <a:t>-f   </a:t>
            </a:r>
            <a:r>
              <a:rPr lang="zh-CN" altLang="en-US" sz="2000" dirty="0"/>
              <a:t>提取第几列     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   </a:t>
            </a:r>
            <a:r>
              <a:rPr lang="en-US" altLang="zh-CN" sz="2000" dirty="0"/>
              <a:t>-d  </a:t>
            </a:r>
            <a:r>
              <a:rPr lang="zh-CN" altLang="en-US" sz="2000" dirty="0"/>
              <a:t>按指定分隔符分割列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3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7584" y="973736"/>
            <a:ext cx="8064896" cy="5102935"/>
          </a:xfrm>
        </p:spPr>
        <p:txBody>
          <a:bodyPr/>
          <a:lstStyle/>
          <a:p>
            <a:r>
              <a:rPr lang="en-US" altLang="zh-CN" dirty="0"/>
              <a:t>cut</a:t>
            </a:r>
            <a:r>
              <a:rPr lang="zh-CN" altLang="en-US" dirty="0"/>
              <a:t>命令案例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原始文件   </a:t>
            </a:r>
            <a:r>
              <a:rPr lang="en-US" altLang="zh-CN" sz="1400" dirty="0"/>
              <a:t>cat  demo  </a:t>
            </a:r>
          </a:p>
          <a:p>
            <a:pPr marL="0" indent="0">
              <a:buNone/>
            </a:pPr>
            <a:r>
              <a:rPr lang="en-US" altLang="zh-CN" sz="1400" dirty="0"/>
              <a:t>192.168.1.1</a:t>
            </a:r>
          </a:p>
          <a:p>
            <a:pPr marL="0" indent="0">
              <a:buNone/>
            </a:pPr>
            <a:r>
              <a:rPr lang="en-US" altLang="zh-CN" sz="1400" dirty="0"/>
              <a:t>192.168.1.3 </a:t>
            </a:r>
          </a:p>
          <a:p>
            <a:pPr marL="0" indent="0">
              <a:buNone/>
            </a:pPr>
            <a:r>
              <a:rPr lang="en-US" altLang="zh-CN" sz="1400" dirty="0"/>
              <a:t>192.168.1.5</a:t>
            </a:r>
          </a:p>
          <a:p>
            <a:pPr marL="0" indent="0">
              <a:buNone/>
            </a:pPr>
            <a:r>
              <a:rPr lang="en-US" altLang="zh-CN" sz="1400" dirty="0"/>
              <a:t>192.168.1.4</a:t>
            </a:r>
          </a:p>
          <a:p>
            <a:pPr marL="0" indent="0">
              <a:buNone/>
            </a:pPr>
            <a:r>
              <a:rPr lang="zh-CN" altLang="en-US" sz="1400" dirty="0"/>
              <a:t>截取字节  </a:t>
            </a:r>
            <a:r>
              <a:rPr lang="en-US" altLang="zh-CN" sz="1400" dirty="0"/>
              <a:t>cut  -b 11 demo</a:t>
            </a:r>
          </a:p>
          <a:p>
            <a:pPr marL="0" indent="0">
              <a:buNone/>
            </a:pPr>
            <a:r>
              <a:rPr lang="en-US" altLang="zh-CN" sz="1400" dirty="0"/>
              <a:t>1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</a:p>
          <a:p>
            <a:pPr marL="0" indent="0">
              <a:buNone/>
            </a:pPr>
            <a:r>
              <a:rPr lang="en-US" altLang="zh-CN" sz="1400" dirty="0"/>
              <a:t>4</a:t>
            </a:r>
          </a:p>
          <a:p>
            <a:pPr marL="0" indent="0">
              <a:buNone/>
            </a:pPr>
            <a:r>
              <a:rPr lang="en-US" altLang="zh-CN" sz="1400" dirty="0"/>
              <a:t>5</a:t>
            </a:r>
          </a:p>
          <a:p>
            <a:pPr marL="0" indent="0">
              <a:buNone/>
            </a:pPr>
            <a:r>
              <a:rPr lang="zh-CN" altLang="en-US" sz="1400" dirty="0"/>
              <a:t>试一试：查看</a:t>
            </a:r>
            <a:r>
              <a:rPr lang="en-US" altLang="zh-CN" sz="1400" dirty="0"/>
              <a:t>demo</a:t>
            </a:r>
            <a:r>
              <a:rPr lang="zh-CN" altLang="en-US" sz="1400" dirty="0"/>
              <a:t>中的内容，排序后显示每行最后的一个字符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1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</a:p>
          <a:p>
            <a:pPr marL="0" indent="0">
              <a:buNone/>
            </a:pPr>
            <a:r>
              <a:rPr lang="en-US" altLang="zh-CN" sz="1400" dirty="0"/>
              <a:t>4</a:t>
            </a:r>
          </a:p>
          <a:p>
            <a:pPr marL="0" indent="0">
              <a:buNone/>
            </a:pPr>
            <a:r>
              <a:rPr lang="en-US" altLang="zh-CN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676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en-US" altLang="zh-CN" dirty="0"/>
              <a:t>cut</a:t>
            </a:r>
            <a:r>
              <a:rPr lang="zh-CN" altLang="en-US" dirty="0"/>
              <a:t>命令案例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每一行第五个到第七个字节   </a:t>
            </a:r>
            <a:r>
              <a:rPr lang="en-US" altLang="zh-CN" sz="2000" dirty="0"/>
              <a:t>cut  -b  5-7  demo  </a:t>
            </a:r>
          </a:p>
          <a:p>
            <a:pPr marL="0" indent="0">
              <a:buNone/>
            </a:pPr>
            <a:r>
              <a:rPr lang="en-US" altLang="zh-CN" sz="2000" dirty="0"/>
              <a:t>168   168   168   168  </a:t>
            </a:r>
          </a:p>
          <a:p>
            <a:pPr marL="0" indent="0">
              <a:buNone/>
            </a:pPr>
            <a:r>
              <a:rPr lang="zh-CN" altLang="en-US" sz="2000" dirty="0"/>
              <a:t>第九个字节之后   </a:t>
            </a:r>
            <a:r>
              <a:rPr lang="en-US" altLang="zh-CN" sz="2000" dirty="0"/>
              <a:t>cut  -b  9-  demo  </a:t>
            </a:r>
          </a:p>
          <a:p>
            <a:pPr marL="0" indent="0">
              <a:buNone/>
            </a:pPr>
            <a:r>
              <a:rPr lang="en-US" altLang="zh-CN" sz="2000" dirty="0"/>
              <a:t>1.1  </a:t>
            </a:r>
          </a:p>
          <a:p>
            <a:pPr marL="0" indent="0">
              <a:buNone/>
            </a:pPr>
            <a:r>
              <a:rPr lang="en-US" altLang="zh-CN" sz="2000" dirty="0"/>
              <a:t>1.3  </a:t>
            </a:r>
          </a:p>
          <a:p>
            <a:pPr marL="0" indent="0">
              <a:buNone/>
            </a:pPr>
            <a:r>
              <a:rPr lang="en-US" altLang="zh-CN" sz="2000" dirty="0"/>
              <a:t>1.5  </a:t>
            </a:r>
          </a:p>
          <a:p>
            <a:pPr marL="0" indent="0">
              <a:buNone/>
            </a:pPr>
            <a:r>
              <a:rPr lang="en-US" altLang="zh-CN" sz="2000" dirty="0"/>
              <a:t>1.4  </a:t>
            </a:r>
          </a:p>
        </p:txBody>
      </p:sp>
    </p:spTree>
    <p:extLst>
      <p:ext uri="{BB962C8B-B14F-4D97-AF65-F5344CB8AC3E}">
        <p14:creationId xmlns:p14="http://schemas.microsoft.com/office/powerpoint/2010/main" val="4274768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951338"/>
          </a:xfrm>
        </p:spPr>
        <p:txBody>
          <a:bodyPr/>
          <a:lstStyle/>
          <a:p>
            <a:r>
              <a:rPr lang="en-US" altLang="zh-CN" dirty="0"/>
              <a:t>cut</a:t>
            </a:r>
            <a:r>
              <a:rPr lang="zh-CN" altLang="en-US" dirty="0"/>
              <a:t>命令案例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第九个字节之前  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cut  -b  -9  demo  </a:t>
            </a:r>
          </a:p>
          <a:p>
            <a:pPr marL="0" indent="0">
              <a:buNone/>
            </a:pPr>
            <a:r>
              <a:rPr lang="en-US" altLang="zh-CN" sz="2000" dirty="0"/>
              <a:t>192.168.1   </a:t>
            </a:r>
          </a:p>
          <a:p>
            <a:pPr marL="0" indent="0">
              <a:buNone/>
            </a:pPr>
            <a:r>
              <a:rPr lang="en-US" altLang="zh-CN" sz="2000" dirty="0"/>
              <a:t>192.168.1   </a:t>
            </a:r>
          </a:p>
          <a:p>
            <a:pPr marL="0" indent="0">
              <a:buNone/>
            </a:pPr>
            <a:r>
              <a:rPr lang="en-US" altLang="zh-CN" sz="2000" dirty="0"/>
              <a:t>192.168.1   </a:t>
            </a:r>
          </a:p>
          <a:p>
            <a:pPr marL="0" indent="0">
              <a:buNone/>
            </a:pPr>
            <a:r>
              <a:rPr lang="en-US" altLang="zh-CN" sz="2000" dirty="0"/>
              <a:t>192.168.1  </a:t>
            </a:r>
          </a:p>
          <a:p>
            <a:pPr marL="0" indent="0">
              <a:buNone/>
            </a:pPr>
            <a:r>
              <a:rPr lang="zh-CN" altLang="en-US" sz="2000" dirty="0"/>
              <a:t>以点为 分隔符 获取第二个字段   </a:t>
            </a:r>
            <a:r>
              <a:rPr lang="en-US" altLang="zh-CN" sz="2000" dirty="0"/>
              <a:t>cut  -d  .  -f  2  demo  </a:t>
            </a:r>
            <a:r>
              <a:rPr lang="zh-CN" altLang="en-US" sz="2000" dirty="0"/>
              <a:t>！！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168   168   168   168   </a:t>
            </a:r>
          </a:p>
        </p:txBody>
      </p:sp>
    </p:spTree>
    <p:extLst>
      <p:ext uri="{BB962C8B-B14F-4D97-AF65-F5344CB8AC3E}">
        <p14:creationId xmlns:p14="http://schemas.microsoft.com/office/powerpoint/2010/main" val="281869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89967"/>
          </a:xfrm>
        </p:spPr>
        <p:txBody>
          <a:bodyPr/>
          <a:lstStyle/>
          <a:p>
            <a:r>
              <a:rPr lang="en-US" altLang="zh-CN" dirty="0"/>
              <a:t>cut</a:t>
            </a:r>
            <a:r>
              <a:rPr lang="zh-CN" altLang="en-US" dirty="0"/>
              <a:t>命令案例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以点为分隔符获取第一个字段   </a:t>
            </a:r>
            <a:r>
              <a:rPr lang="en-US" altLang="zh-CN" sz="2000" dirty="0"/>
              <a:t>cut  -d  .  -f  1  demo  </a:t>
            </a:r>
          </a:p>
          <a:p>
            <a:pPr marL="0" indent="0">
              <a:buNone/>
            </a:pPr>
            <a:r>
              <a:rPr lang="en-US" altLang="zh-CN" sz="2000" dirty="0"/>
              <a:t>192   </a:t>
            </a:r>
          </a:p>
          <a:p>
            <a:pPr marL="0" indent="0">
              <a:buNone/>
            </a:pPr>
            <a:r>
              <a:rPr lang="en-US" altLang="zh-CN" sz="2000" dirty="0"/>
              <a:t>192   </a:t>
            </a:r>
          </a:p>
          <a:p>
            <a:pPr marL="0" indent="0">
              <a:buNone/>
            </a:pPr>
            <a:r>
              <a:rPr lang="en-US" altLang="zh-CN" sz="2000" dirty="0"/>
              <a:t>192  </a:t>
            </a:r>
          </a:p>
          <a:p>
            <a:pPr marL="0" indent="0">
              <a:buNone/>
            </a:pPr>
            <a:r>
              <a:rPr lang="en-US" altLang="zh-CN" sz="2000" dirty="0"/>
              <a:t>192  </a:t>
            </a:r>
          </a:p>
        </p:txBody>
      </p:sp>
    </p:spTree>
    <p:extLst>
      <p:ext uri="{BB962C8B-B14F-4D97-AF65-F5344CB8AC3E}">
        <p14:creationId xmlns:p14="http://schemas.microsoft.com/office/powerpoint/2010/main" val="3919251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69025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/>
              <a:t>history</a:t>
            </a:r>
            <a:r>
              <a:rPr lang="zh-CN" altLang="en-US" sz="2000" b="1" dirty="0"/>
              <a:t>显示全部历史 </a:t>
            </a:r>
            <a:r>
              <a:rPr lang="zh-CN" altLang="en-US" sz="2000" dirty="0"/>
              <a:t> </a:t>
            </a:r>
          </a:p>
          <a:p>
            <a:pPr marL="0" indent="0">
              <a:buNone/>
            </a:pPr>
            <a:r>
              <a:rPr lang="en-US" altLang="zh-CN" sz="2000" b="1" dirty="0"/>
              <a:t>history  5  </a:t>
            </a:r>
            <a:r>
              <a:rPr lang="zh-CN" altLang="en-US" sz="2000" b="1" dirty="0"/>
              <a:t>显示执行过的上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条命令 </a:t>
            </a:r>
            <a:r>
              <a:rPr lang="zh-CN" altLang="en-US" sz="2000" dirty="0"/>
              <a:t>  </a:t>
            </a:r>
            <a:br>
              <a:rPr lang="zh-CN" altLang="en-US" sz="2000" dirty="0"/>
            </a:b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 ~]#  history  5  </a:t>
            </a:r>
          </a:p>
          <a:p>
            <a:pPr marL="0" indent="0">
              <a:buNone/>
            </a:pPr>
            <a:r>
              <a:rPr lang="en-US" altLang="zh-CN" sz="2000" dirty="0"/>
              <a:t> 613  cut -b 9- demo</a:t>
            </a:r>
          </a:p>
          <a:p>
            <a:pPr marL="0" indent="0">
              <a:buNone/>
            </a:pPr>
            <a:r>
              <a:rPr lang="en-US" altLang="zh-CN" sz="2000" dirty="0"/>
              <a:t>  614  cut -b -9 demo</a:t>
            </a:r>
          </a:p>
          <a:p>
            <a:pPr marL="0" indent="0">
              <a:buNone/>
            </a:pPr>
            <a:r>
              <a:rPr lang="en-US" altLang="zh-CN" sz="2000" dirty="0"/>
              <a:t>  615  cut -d . -f 2 demo</a:t>
            </a:r>
          </a:p>
          <a:p>
            <a:pPr marL="0" indent="0">
              <a:buNone/>
            </a:pPr>
            <a:r>
              <a:rPr lang="en-US" altLang="zh-CN" sz="2000" dirty="0"/>
              <a:t>  616  history</a:t>
            </a:r>
          </a:p>
          <a:p>
            <a:pPr marL="0" indent="0">
              <a:buNone/>
            </a:pPr>
            <a:r>
              <a:rPr lang="en-US" altLang="zh-CN" sz="2000" dirty="0"/>
              <a:t>  617  history 5</a:t>
            </a:r>
          </a:p>
          <a:p>
            <a:pPr marL="0" indent="0">
              <a:buNone/>
            </a:pPr>
            <a:r>
              <a:rPr lang="zh-CN" altLang="en-US" sz="2000" b="1" dirty="0"/>
              <a:t>使用上下箭头键也可以查看上一条跟下一条命令 </a:t>
            </a:r>
            <a:r>
              <a:rPr lang="zh-CN" altLang="en-US" sz="2000" dirty="0"/>
              <a:t>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049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5188" y="994200"/>
            <a:ext cx="8136905" cy="4315027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!!  </a:t>
            </a:r>
            <a:r>
              <a:rPr lang="zh-CN" altLang="en-US" sz="2000" dirty="0"/>
              <a:t>运行上一条命令  </a:t>
            </a:r>
          </a:p>
          <a:p>
            <a:pPr marL="0" indent="0">
              <a:buNone/>
            </a:pPr>
            <a:r>
              <a:rPr lang="en-US" altLang="zh-CN" sz="2000" dirty="0"/>
              <a:t>!88  </a:t>
            </a:r>
            <a:r>
              <a:rPr lang="zh-CN" altLang="en-US" sz="2000" dirty="0"/>
              <a:t>运行第</a:t>
            </a:r>
            <a:r>
              <a:rPr lang="en-US" altLang="zh-CN" sz="2000" dirty="0"/>
              <a:t>88</a:t>
            </a:r>
            <a:r>
              <a:rPr lang="zh-CN" altLang="en-US" sz="2000" dirty="0"/>
              <a:t>条命令  </a:t>
            </a:r>
          </a:p>
          <a:p>
            <a:pPr marL="0" indent="0">
              <a:buNone/>
            </a:pPr>
            <a:r>
              <a:rPr lang="en-US" altLang="zh-CN" sz="2000" dirty="0"/>
              <a:t>!88  /test  </a:t>
            </a:r>
            <a:r>
              <a:rPr lang="zh-CN" altLang="en-US" sz="2000" dirty="0"/>
              <a:t>运行第</a:t>
            </a:r>
            <a:r>
              <a:rPr lang="en-US" altLang="zh-CN" sz="2000" dirty="0"/>
              <a:t>88</a:t>
            </a:r>
            <a:r>
              <a:rPr lang="zh-CN" altLang="en-US" sz="2000" dirty="0"/>
              <a:t>条命令并在命令后面加上</a:t>
            </a:r>
            <a:r>
              <a:rPr lang="en-US" altLang="zh-CN" sz="2000" dirty="0"/>
              <a:t>/test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!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  </a:t>
            </a:r>
            <a:r>
              <a:rPr lang="zh-CN" altLang="en-US" sz="2000" dirty="0"/>
              <a:t>运行上一个</a:t>
            </a:r>
            <a:r>
              <a:rPr lang="en-US" altLang="zh-CN" sz="2000" dirty="0" err="1"/>
              <a:t>ls</a:t>
            </a:r>
            <a:r>
              <a:rPr lang="zh-CN" altLang="en-US" sz="2000" dirty="0"/>
              <a:t>命令  </a:t>
            </a:r>
          </a:p>
          <a:p>
            <a:pPr marL="0" indent="0">
              <a:buNone/>
            </a:pPr>
            <a:r>
              <a:rPr lang="en-US" altLang="zh-CN" sz="2000" dirty="0"/>
              <a:t>!</a:t>
            </a:r>
            <a:r>
              <a:rPr lang="en-US" altLang="zh-CN" sz="2000" dirty="0" err="1"/>
              <a:t>ls:s</a:t>
            </a:r>
            <a:r>
              <a:rPr lang="en-US" altLang="zh-CN" sz="2000" dirty="0"/>
              <a:t>/CF/l  </a:t>
            </a:r>
            <a:r>
              <a:rPr lang="zh-CN" altLang="en-US" sz="2000" dirty="0"/>
              <a:t>运行上一个</a:t>
            </a:r>
            <a:r>
              <a:rPr lang="en-US" altLang="zh-CN" sz="2000" dirty="0" err="1"/>
              <a:t>ls</a:t>
            </a:r>
            <a:r>
              <a:rPr lang="zh-CN" altLang="en-US" sz="2000" dirty="0"/>
              <a:t>命令，其中把</a:t>
            </a:r>
            <a:r>
              <a:rPr lang="en-US" altLang="zh-CN" sz="2000" dirty="0"/>
              <a:t>CF</a:t>
            </a:r>
            <a:r>
              <a:rPr lang="zh-CN" altLang="en-US" sz="2000" dirty="0"/>
              <a:t>替换成</a:t>
            </a:r>
            <a:r>
              <a:rPr lang="en-US" altLang="zh-CN" sz="2000" dirty="0"/>
              <a:t>l  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en-US" altLang="zh-CN" sz="2000" dirty="0"/>
              <a:t>fc  </a:t>
            </a:r>
            <a:r>
              <a:rPr lang="zh-CN" altLang="en-US" sz="2000" dirty="0"/>
              <a:t>编辑并运行上一个历史命令   </a:t>
            </a:r>
            <a:br>
              <a:rPr lang="zh-CN" altLang="en-US" sz="2000" dirty="0"/>
            </a:br>
            <a:r>
              <a:rPr lang="en-US" altLang="zh-CN" sz="2000" dirty="0"/>
              <a:t>fc  66  </a:t>
            </a:r>
            <a:r>
              <a:rPr lang="zh-CN" altLang="en-US" sz="2000" dirty="0"/>
              <a:t>编辑并运行第</a:t>
            </a:r>
            <a:r>
              <a:rPr lang="en-US" altLang="zh-CN" sz="2000" dirty="0"/>
              <a:t>66</a:t>
            </a:r>
            <a:r>
              <a:rPr lang="zh-CN" altLang="en-US" sz="2000" dirty="0"/>
              <a:t>个历史命令   </a:t>
            </a:r>
            <a:br>
              <a:rPr lang="zh-CN" altLang="en-US" sz="2000" dirty="0"/>
            </a:br>
            <a:r>
              <a:rPr lang="en-US" altLang="zh-CN" sz="2000" dirty="0"/>
              <a:t>fc  -e  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/bin/vim  66  </a:t>
            </a:r>
            <a:r>
              <a:rPr lang="zh-CN" altLang="en-US" sz="2000" dirty="0"/>
              <a:t>使用</a:t>
            </a:r>
            <a:r>
              <a:rPr lang="en-US" altLang="zh-CN" sz="2000" dirty="0"/>
              <a:t>vim</a:t>
            </a:r>
            <a:r>
              <a:rPr lang="zh-CN" altLang="en-US" sz="2000" dirty="0"/>
              <a:t>编辑第</a:t>
            </a:r>
            <a:r>
              <a:rPr lang="en-US" altLang="zh-CN" sz="2000" dirty="0"/>
              <a:t>66</a:t>
            </a:r>
            <a:r>
              <a:rPr lang="zh-CN" altLang="en-US" sz="2000" dirty="0"/>
              <a:t>个命令并运行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5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6944"/>
          </a:xfrm>
        </p:spPr>
        <p:txBody>
          <a:bodyPr/>
          <a:lstStyle/>
          <a:p>
            <a:r>
              <a:rPr lang="zh-CN" altLang="en-US" dirty="0"/>
              <a:t>搜索历史命令</a:t>
            </a:r>
            <a:r>
              <a:rPr lang="en-US" altLang="zh-CN" dirty="0"/>
              <a:t>!!!</a:t>
            </a:r>
            <a:r>
              <a:rPr lang="zh-CN" altLang="en-US" dirty="0"/>
              <a:t>  </a:t>
            </a:r>
          </a:p>
          <a:p>
            <a:pPr marL="0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ctrl+r</a:t>
            </a:r>
            <a:r>
              <a:rPr lang="zh-CN" altLang="en-US" sz="2000" dirty="0"/>
              <a:t>搜索历史中的字符串，重复按</a:t>
            </a:r>
            <a:r>
              <a:rPr lang="en-US" altLang="zh-CN" sz="2000" dirty="0" err="1"/>
              <a:t>ctrl+r</a:t>
            </a:r>
            <a:r>
              <a:rPr lang="zh-CN" altLang="en-US" sz="2000" dirty="0"/>
              <a:t>可以在历史命令列 表中不断的向前搜索包含字符串的命令，回车就会执行查找的命令  </a:t>
            </a:r>
          </a:p>
          <a:p>
            <a:endParaRPr lang="en-US" altLang="zh-CN" dirty="0"/>
          </a:p>
          <a:p>
            <a:r>
              <a:rPr lang="zh-CN" altLang="en-US" dirty="0"/>
              <a:t>清空历史命令 ！！！ 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history –c  </a:t>
            </a:r>
            <a:r>
              <a:rPr lang="zh-CN" altLang="en-US" sz="2000" dirty="0"/>
              <a:t>（上课时，谨慎这个命令，所有的命令都会被清除）</a:t>
            </a:r>
          </a:p>
        </p:txBody>
      </p:sp>
    </p:spTree>
    <p:extLst>
      <p:ext uri="{BB962C8B-B14F-4D97-AF65-F5344CB8AC3E}">
        <p14:creationId xmlns:p14="http://schemas.microsoft.com/office/powerpoint/2010/main" val="825260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2747048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脚本高级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02834" y="2249273"/>
            <a:ext cx="180000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47364" y="415738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  do  done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48063" y="27224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3065159" y="878221"/>
            <a:ext cx="180000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153562" y="17519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数值运算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5153562" y="224927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1058221"/>
            <a:ext cx="898888" cy="197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13" idx="1"/>
          </p:cNvCxnSpPr>
          <p:nvPr/>
        </p:nvCxnSpPr>
        <p:spPr>
          <a:xfrm flipV="1">
            <a:off x="2166271" y="2429273"/>
            <a:ext cx="836563" cy="599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Shell</a:t>
              </a:r>
              <a:r>
                <a:rPr lang="zh-CN" altLang="en-US" sz="2400" b="1" dirty="0"/>
                <a:t>脚本高级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148063" y="13119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119553" y="83990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148063" y="467724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 …  do  done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34732" y="3689565"/>
            <a:ext cx="180000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cxnSp>
        <p:nvCxnSpPr>
          <p:cNvPr id="27" name="直接箭头连接符 26"/>
          <p:cNvCxnSpPr>
            <a:stCxn id="11" idx="3"/>
            <a:endCxn id="26" idx="1"/>
          </p:cNvCxnSpPr>
          <p:nvPr/>
        </p:nvCxnSpPr>
        <p:spPr>
          <a:xfrm>
            <a:off x="2166271" y="3029102"/>
            <a:ext cx="868461" cy="840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147364" y="37170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 do  done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42888" y="318466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脚本检查</a:t>
            </a:r>
          </a:p>
        </p:txBody>
      </p:sp>
    </p:spTree>
    <p:extLst>
      <p:ext uri="{BB962C8B-B14F-4D97-AF65-F5344CB8AC3E}">
        <p14:creationId xmlns:p14="http://schemas.microsoft.com/office/powerpoint/2010/main" val="279579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9896"/>
          </a:xfrm>
        </p:spPr>
        <p:txBody>
          <a:bodyPr/>
          <a:lstStyle/>
          <a:p>
            <a:r>
              <a:rPr lang="zh-CN" altLang="en-US" dirty="0"/>
              <a:t>管道命令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利用</a:t>
            </a:r>
            <a:r>
              <a:rPr lang="en-US" altLang="zh-CN" sz="2000" dirty="0"/>
              <a:t>Linux</a:t>
            </a:r>
            <a:r>
              <a:rPr lang="zh-CN" altLang="en-US" sz="2000" dirty="0"/>
              <a:t>所提供的管道符“</a:t>
            </a:r>
            <a:r>
              <a:rPr lang="en-US" altLang="zh-CN" sz="2000" dirty="0"/>
              <a:t>|”</a:t>
            </a:r>
            <a:r>
              <a:rPr lang="zh-CN" altLang="en-US" sz="2000" dirty="0"/>
              <a:t>将两个命令隔开，管道符左边 命令的输出就会作为管道符右边命令的输入。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连续使用管道意味着第一个命令的输出会作为 第二个命令的</a:t>
            </a:r>
          </a:p>
          <a:p>
            <a:pPr marL="0" indent="0">
              <a:buNone/>
            </a:pPr>
            <a:r>
              <a:rPr lang="zh-CN" altLang="en-US" sz="2000" dirty="0"/>
              <a:t>     输入，第二个命令的输出又会作为第三个命令的输入，依此类推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举例：</a:t>
            </a:r>
            <a:endParaRPr lang="en-US" altLang="zh-CN" sz="2000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将</a:t>
            </a:r>
            <a:r>
              <a:rPr lang="en-US" altLang="zh-CN" sz="2000" dirty="0" err="1"/>
              <a:t>ls</a:t>
            </a:r>
            <a:r>
              <a:rPr lang="zh-CN" altLang="en-US" sz="2000" dirty="0"/>
              <a:t>的查询信息传递给</a:t>
            </a:r>
            <a:r>
              <a:rPr lang="en-US" altLang="zh-CN" sz="2000" dirty="0" err="1"/>
              <a:t>grep</a:t>
            </a:r>
            <a:r>
              <a:rPr lang="zh-CN" altLang="en-US" sz="2000" dirty="0"/>
              <a:t>命令进行搜索含“</a:t>
            </a:r>
            <a:r>
              <a:rPr lang="en-US" altLang="zh-CN" sz="2000" dirty="0"/>
              <a:t>Music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 </a:t>
            </a:r>
            <a:endParaRPr lang="en-US" altLang="zh-CN" sz="2000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awk ‘{print $1}’ access_log | uniq –c | sort –nr | tail -10</a:t>
            </a:r>
            <a:r>
              <a:rPr lang="zh-CN" altLang="en-US" sz="1400" dirty="0"/>
              <a:t>（该文件不存在，为了演示效果自建的）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62" y="4032188"/>
            <a:ext cx="8238424" cy="504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8253F-9C9F-4E75-B1E2-9664E342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5215229"/>
            <a:ext cx="1476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01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  <a:r>
              <a:rPr lang="en-US" altLang="zh-CN" dirty="0"/>
              <a:t>shell script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07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shell script</a:t>
            </a:r>
            <a:r>
              <a:rPr lang="zh-CN" altLang="en-US" dirty="0"/>
              <a:t>概述：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其实就是纯文本文件，以固定的语法组织起来。 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可以编辑这个文件</a:t>
            </a:r>
            <a:r>
              <a:rPr lang="en-US" altLang="zh-CN" dirty="0"/>
              <a:t>,  </a:t>
            </a:r>
            <a:r>
              <a:rPr lang="zh-CN" altLang="en-US" dirty="0"/>
              <a:t>让这个文件帮我们  一次执行多条命令。 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可以通过一些运算与逻辑判断来帮我们达成某些较复杂的功能。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shell</a:t>
            </a:r>
            <a:r>
              <a:rPr lang="zh-CN" altLang="en-US" dirty="0"/>
              <a:t>语言被称为脚本语言。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68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598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shell  script</a:t>
            </a:r>
            <a:r>
              <a:rPr lang="zh-CN" altLang="en-US" dirty="0"/>
              <a:t>注意事项 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命令的执行是从上而下、从左而右执行</a:t>
            </a:r>
            <a:r>
              <a:rPr lang="en-US" altLang="zh-CN" dirty="0"/>
              <a:t>;  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命令、选项与参数间的多个空格会被忽略</a:t>
            </a:r>
            <a:r>
              <a:rPr lang="en-US" altLang="zh-CN" dirty="0"/>
              <a:t>;    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空白行也被忽略掉</a:t>
            </a:r>
            <a:r>
              <a:rPr lang="en-US" altLang="zh-CN" dirty="0"/>
              <a:t>,tab</a:t>
            </a:r>
            <a:r>
              <a:rPr lang="zh-CN" altLang="en-US" dirty="0"/>
              <a:t>被视为空格</a:t>
            </a:r>
            <a:r>
              <a:rPr lang="en-US" altLang="zh-CN" dirty="0"/>
              <a:t>;  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如果读取一个</a:t>
            </a:r>
            <a:r>
              <a:rPr lang="en-US" altLang="zh-CN" dirty="0"/>
              <a:t>Enter</a:t>
            </a:r>
            <a:r>
              <a:rPr lang="zh-CN" altLang="en-US" dirty="0"/>
              <a:t>符号（</a:t>
            </a:r>
            <a:r>
              <a:rPr lang="en-US" altLang="zh-CN" dirty="0"/>
              <a:t>CR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就尝试开始执行该行命令</a:t>
            </a:r>
            <a:r>
              <a:rPr lang="en-US" altLang="zh-CN" dirty="0"/>
              <a:t>;  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#</a:t>
            </a:r>
            <a:r>
              <a:rPr lang="zh-CN" altLang="en-US" dirty="0"/>
              <a:t>后面内容为注释 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890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69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shell  script</a:t>
            </a:r>
            <a:r>
              <a:rPr lang="zh-CN" altLang="en-US" dirty="0"/>
              <a:t>如何执行？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假设程序文件名是：</a:t>
            </a:r>
            <a:r>
              <a:rPr lang="en-US" altLang="zh-CN" sz="2000" dirty="0"/>
              <a:t>/home/shell.sh 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执行脚本有以下三种方式：  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1</a:t>
            </a:r>
            <a:r>
              <a:rPr lang="zh-CN" altLang="en-US" sz="2000" dirty="0"/>
              <a:t>、直接执行（</a:t>
            </a:r>
            <a:r>
              <a:rPr lang="en-US" altLang="zh-CN" sz="2000" dirty="0"/>
              <a:t>shell.sh</a:t>
            </a:r>
            <a:r>
              <a:rPr lang="zh-CN" altLang="en-US" sz="2000" dirty="0"/>
              <a:t>文件必须具备可读与可执行  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rx</a:t>
            </a:r>
            <a:r>
              <a:rPr lang="en-US" altLang="zh-CN" sz="2000" dirty="0"/>
              <a:t>)  </a:t>
            </a:r>
            <a:r>
              <a:rPr lang="zh-CN" altLang="en-US" sz="2000" dirty="0"/>
              <a:t>的权限）：    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绝对路径：运行</a:t>
            </a:r>
            <a:r>
              <a:rPr lang="en-US" altLang="zh-CN" sz="2000" dirty="0"/>
              <a:t>/home/shell.sh </a:t>
            </a:r>
            <a:r>
              <a:rPr lang="zh-CN" altLang="en-US" sz="2000" dirty="0"/>
              <a:t>来执行指令  </a:t>
            </a:r>
          </a:p>
          <a:p>
            <a:pPr marL="0" indent="0">
              <a:buNone/>
            </a:pPr>
            <a:r>
              <a:rPr lang="zh-CN" altLang="en-US" sz="2000" dirty="0"/>
              <a:t>         相对路径：</a:t>
            </a:r>
            <a:r>
              <a:rPr lang="en-US" altLang="zh-CN" sz="2000" dirty="0"/>
              <a:t>cd</a:t>
            </a:r>
            <a:r>
              <a:rPr lang="zh-CN" altLang="en-US" sz="2000" dirty="0"/>
              <a:t>到</a:t>
            </a:r>
            <a:r>
              <a:rPr lang="en-US" altLang="zh-CN" sz="2000" dirty="0"/>
              <a:t>/home/ ,</a:t>
            </a:r>
            <a:r>
              <a:rPr lang="zh-CN" altLang="en-US" sz="2000" dirty="0"/>
              <a:t>使用  </a:t>
            </a:r>
            <a:r>
              <a:rPr lang="en-US" altLang="zh-CN" sz="2000" dirty="0"/>
              <a:t>./shell.sh  </a:t>
            </a:r>
            <a:r>
              <a:rPr lang="zh-CN" altLang="en-US" sz="2000" dirty="0"/>
              <a:t>执行  </a:t>
            </a:r>
          </a:p>
          <a:p>
            <a:pPr marL="0" indent="0">
              <a:buNone/>
            </a:pPr>
            <a:r>
              <a:rPr lang="en-US" altLang="zh-CN" sz="2000" dirty="0"/>
              <a:t>   2</a:t>
            </a:r>
            <a:r>
              <a:rPr lang="zh-CN" altLang="en-US" sz="2000" dirty="0"/>
              <a:t>、</a:t>
            </a:r>
            <a:r>
              <a:rPr lang="en-US" altLang="zh-CN" sz="2000" dirty="0"/>
              <a:t> source  </a:t>
            </a:r>
            <a:r>
              <a:rPr lang="zh-CN" altLang="en-US" sz="2000" dirty="0"/>
              <a:t>执行   </a:t>
            </a:r>
            <a:r>
              <a:rPr lang="en-US" altLang="zh-CN" sz="2000" dirty="0"/>
              <a:t>source  shell.sh</a:t>
            </a:r>
            <a:r>
              <a:rPr lang="zh-CN" altLang="en-US" sz="2000" dirty="0"/>
              <a:t> </a:t>
            </a:r>
            <a:r>
              <a:rPr lang="en-US" altLang="zh-CN" sz="2000" dirty="0"/>
              <a:t> </a:t>
            </a:r>
          </a:p>
          <a:p>
            <a:pPr marL="0" indent="0">
              <a:buNone/>
            </a:pPr>
            <a:r>
              <a:rPr lang="en-US" altLang="zh-CN" sz="2000" dirty="0"/>
              <a:t>   3</a:t>
            </a:r>
            <a:r>
              <a:rPr lang="zh-CN" altLang="en-US" sz="2000" dirty="0"/>
              <a:t>、</a:t>
            </a:r>
            <a:r>
              <a:rPr lang="en-US" altLang="zh-CN" sz="2000" dirty="0"/>
              <a:t>bash</a:t>
            </a:r>
            <a:r>
              <a:rPr lang="zh-CN" altLang="en-US" sz="2000" dirty="0"/>
              <a:t>执行</a:t>
            </a:r>
            <a:r>
              <a:rPr lang="en-US" altLang="zh-CN" sz="2000" dirty="0"/>
              <a:t>:  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en-US" altLang="zh-CN" sz="2000" dirty="0"/>
              <a:t>          bash  shell.sh   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 shell.sh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144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5844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600" dirty="0"/>
              <a:t>创建</a:t>
            </a:r>
            <a:r>
              <a:rPr lang="en-US" altLang="zh-CN" sz="1600" dirty="0"/>
              <a:t>shell</a:t>
            </a:r>
            <a:r>
              <a:rPr lang="zh-CN" altLang="zh-CN" sz="1600" dirty="0"/>
              <a:t>脚本文件：</a:t>
            </a:r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~]#vim /home/shell.sh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#!/bin/bash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#Shows current account’s home 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echo “current account’s home </a:t>
            </a:r>
            <a:r>
              <a:rPr lang="en-US" altLang="zh-CN" sz="1600" dirty="0" err="1"/>
              <a:t>is”$HOME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exit 0</a:t>
            </a:r>
          </a:p>
          <a:p>
            <a:pPr marL="0" indent="0">
              <a:buNone/>
            </a:pPr>
            <a:r>
              <a:rPr lang="zh-CN" altLang="en-US" sz="800" dirty="0"/>
              <a:t>注：</a:t>
            </a:r>
            <a:r>
              <a:rPr lang="en-US" altLang="zh-CN" sz="800" dirty="0"/>
              <a:t>exit 0 </a:t>
            </a:r>
            <a:r>
              <a:rPr lang="zh-CN" altLang="en-US" sz="800" dirty="0"/>
              <a:t>如果使用</a:t>
            </a:r>
            <a:r>
              <a:rPr lang="en-US" altLang="zh-CN" sz="800" dirty="0"/>
              <a:t>source </a:t>
            </a:r>
            <a:r>
              <a:rPr lang="zh-CN" altLang="en-US" sz="800" dirty="0"/>
              <a:t>执行的话会导致脚本执行结束后退出用户登录</a:t>
            </a:r>
            <a:endParaRPr lang="en-US" altLang="zh-CN" sz="8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/home/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drwx</a:t>
            </a:r>
            <a:r>
              <a:rPr lang="en-US" altLang="zh-CN" sz="1600" dirty="0"/>
              <a:t>------. 28 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4096 Oct 10 01:15 </a:t>
            </a:r>
            <a:r>
              <a:rPr lang="en-US" altLang="zh-CN" sz="1600" dirty="0" err="1"/>
              <a:t>hadoop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rw</a:t>
            </a:r>
            <a:r>
              <a:rPr lang="en-US" altLang="zh-CN" sz="1600" dirty="0"/>
              <a:t>-r--r--.  1 root   </a:t>
            </a:r>
            <a:r>
              <a:rPr lang="en-US" altLang="zh-CN" sz="1600" dirty="0" err="1"/>
              <a:t>root</a:t>
            </a:r>
            <a:r>
              <a:rPr lang="en-US" altLang="zh-CN" sz="1600" dirty="0"/>
              <a:t>     77 Nov  3 07:31 shell.sh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zh-CN" sz="1600" dirty="0"/>
              <a:t>发现</a:t>
            </a:r>
            <a:r>
              <a:rPr lang="en-US" altLang="zh-CN" sz="1600" dirty="0"/>
              <a:t>/home/shell.sh</a:t>
            </a:r>
            <a:r>
              <a:rPr lang="zh-CN" altLang="zh-CN" sz="1600" dirty="0"/>
              <a:t>没有执行的权限。</a:t>
            </a:r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~]#/home/shell.sh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-bash: /home/shell.sh: Permission denied(</a:t>
            </a:r>
            <a:r>
              <a:rPr lang="zh-CN" altLang="zh-CN" sz="1600" dirty="0"/>
              <a:t>权限不足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cd /home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home]# ./shell.sh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-bash: ./shell.sh: Permission denied</a:t>
            </a:r>
            <a:r>
              <a:rPr lang="zh-CN" altLang="zh-CN" sz="1600" dirty="0"/>
              <a:t>（权限不足）</a:t>
            </a:r>
          </a:p>
        </p:txBody>
      </p:sp>
    </p:spTree>
    <p:extLst>
      <p:ext uri="{BB962C8B-B14F-4D97-AF65-F5344CB8AC3E}">
        <p14:creationId xmlns:p14="http://schemas.microsoft.com/office/powerpoint/2010/main" val="3812676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085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home]# source shell.sh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current account's home is /root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home]# bash shell.sh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current account's home is /root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如果想使用直接执行（绝对路径、相对路径）的方式，需要先为</a:t>
            </a:r>
            <a:r>
              <a:rPr lang="en-US" altLang="zh-CN" sz="2000" dirty="0"/>
              <a:t>/home/shell.sh</a:t>
            </a:r>
            <a:r>
              <a:rPr lang="zh-CN" altLang="zh-CN" sz="2000" dirty="0"/>
              <a:t>文件追加可执行的权限</a:t>
            </a:r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home]#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755 shell.sh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home]# ./shell.sh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current account's home/root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home]# cd ~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/home/shell.sh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current account's home is /root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2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30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脚本案例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800" dirty="0"/>
              <a:t>#!/bin/bash</a:t>
            </a:r>
          </a:p>
          <a:p>
            <a:pPr marL="400050" lvl="1" indent="0">
              <a:buNone/>
            </a:pPr>
            <a:r>
              <a:rPr lang="en-US" altLang="zh-CN" sz="1800" dirty="0"/>
              <a:t>#Shows system date</a:t>
            </a:r>
          </a:p>
          <a:p>
            <a:pPr marL="400050" lvl="1" indent="0">
              <a:buNone/>
            </a:pPr>
            <a:r>
              <a:rPr lang="en-US" altLang="zh-CN" sz="1800" dirty="0"/>
              <a:t>echo $(date +%F)</a:t>
            </a:r>
          </a:p>
          <a:p>
            <a:pPr marL="400050" lvl="1" indent="0">
              <a:buNone/>
            </a:pPr>
            <a:r>
              <a:rPr lang="en-US" altLang="zh-CN" sz="1800" dirty="0"/>
              <a:t>exit 0</a:t>
            </a:r>
          </a:p>
          <a:p>
            <a:pPr marL="400050" lvl="1" indent="0">
              <a:buNone/>
            </a:pPr>
            <a:r>
              <a:rPr lang="zh-CN" altLang="en-US" sz="1800" dirty="0"/>
              <a:t>第一行</a:t>
            </a:r>
            <a:r>
              <a:rPr lang="en-US" altLang="zh-CN" sz="1800" dirty="0"/>
              <a:t>#!/bin/bash</a:t>
            </a:r>
            <a:r>
              <a:rPr lang="zh-CN" altLang="en-US" sz="1800" dirty="0"/>
              <a:t>，告诉系统如何执行脚本。当采用直接执 行（不是用类似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 xxx.sh</a:t>
            </a:r>
            <a:r>
              <a:rPr lang="zh-CN" altLang="en-US" sz="1800" dirty="0"/>
              <a:t>这样的方式）时，此行必须有，且要放在首行。  </a:t>
            </a:r>
          </a:p>
          <a:p>
            <a:r>
              <a:rPr lang="zh-CN" altLang="en-US" sz="1800" dirty="0">
                <a:solidFill>
                  <a:srgbClr val="FFFF00"/>
                </a:solidFill>
              </a:rPr>
              <a:t>除了第一行的之外</a:t>
            </a:r>
            <a:r>
              <a:rPr lang="en-US" altLang="zh-CN" sz="1800" dirty="0">
                <a:solidFill>
                  <a:srgbClr val="FFFF00"/>
                </a:solidFill>
              </a:rPr>
              <a:t>#</a:t>
            </a:r>
            <a:r>
              <a:rPr lang="zh-CN" altLang="en-US" sz="1800" dirty="0">
                <a:solidFill>
                  <a:srgbClr val="FFFF00"/>
                </a:solidFill>
              </a:rPr>
              <a:t>都是注释，其他为程序部分。 </a:t>
            </a:r>
            <a:r>
              <a:rPr lang="zh-CN" altLang="en-US" sz="1800" dirty="0"/>
              <a:t> </a:t>
            </a:r>
          </a:p>
          <a:p>
            <a:r>
              <a:rPr lang="en-US" altLang="zh-CN" sz="1800" dirty="0"/>
              <a:t>exit  0</a:t>
            </a:r>
            <a:r>
              <a:rPr lang="zh-CN" altLang="en-US" sz="1800" dirty="0"/>
              <a:t>，以</a:t>
            </a:r>
            <a:r>
              <a:rPr lang="en-US" altLang="zh-CN" sz="1800" dirty="0"/>
              <a:t>0</a:t>
            </a:r>
            <a:r>
              <a:rPr lang="zh-CN" altLang="en-US" sz="1800" dirty="0"/>
              <a:t>作为该脚本的执行返回值。执行正常退出返回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。一 个脚本执行完成，之后的</a:t>
            </a:r>
            <a:r>
              <a:rPr lang="en-US" altLang="zh-CN" sz="1800" dirty="0"/>
              <a:t>shell</a:t>
            </a:r>
            <a:r>
              <a:rPr lang="zh-CN" altLang="en-US" sz="1800" dirty="0"/>
              <a:t>进程可以通过</a:t>
            </a:r>
            <a:r>
              <a:rPr lang="en-US" altLang="zh-CN" sz="1800" dirty="0"/>
              <a:t>$?</a:t>
            </a:r>
            <a:r>
              <a:rPr lang="zh-CN" altLang="en-US" sz="1800" dirty="0"/>
              <a:t>获取执行结果。 </a:t>
            </a:r>
            <a:r>
              <a:rPr lang="zh-CN" altLang="en-US" sz="2000" dirty="0"/>
              <a:t> 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bash mysh.sh </a:t>
            </a:r>
          </a:p>
          <a:p>
            <a:pPr marL="400050" lvl="1" indent="0">
              <a:buNone/>
            </a:pPr>
            <a:r>
              <a:rPr lang="en-US" altLang="zh-CN" sz="1600" dirty="0"/>
              <a:t>2016-11-03</a:t>
            </a:r>
          </a:p>
          <a:p>
            <a:pPr marL="40005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echo $?</a:t>
            </a:r>
          </a:p>
          <a:p>
            <a:pPr marL="400050" lvl="1" indent="0">
              <a:buNone/>
            </a:pPr>
            <a:r>
              <a:rPr lang="en-US" altLang="zh-CN" sz="1600" dirty="0"/>
              <a:t>0                       # </a:t>
            </a:r>
            <a:r>
              <a:rPr lang="en-US" altLang="zh-CN" sz="1600" dirty="0">
                <a:sym typeface="Wingdings" panose="05000000000000000000" pitchFamily="2" charset="2"/>
              </a:rPr>
              <a:t> </a:t>
            </a:r>
            <a:r>
              <a:rPr lang="zh-CN" altLang="en-US" sz="1600" dirty="0">
                <a:sym typeface="Wingdings" panose="05000000000000000000" pitchFamily="2" charset="2"/>
              </a:rPr>
              <a:t>返回结果是</a:t>
            </a:r>
            <a:r>
              <a:rPr lang="en-US" altLang="zh-CN" sz="1600" dirty="0">
                <a:sym typeface="Wingdings" panose="05000000000000000000" pitchFamily="2" charset="2"/>
              </a:rPr>
              <a:t>0</a:t>
            </a:r>
            <a:r>
              <a:rPr lang="zh-CN" altLang="en-US" sz="1600" dirty="0">
                <a:sym typeface="Wingdings" panose="05000000000000000000" pitchFamily="2" charset="2"/>
              </a:rPr>
              <a:t>代表脚本执行完成后正常退出。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1944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55576" y="961200"/>
            <a:ext cx="8064896" cy="5373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数值运算：简单的加减乘除   </a:t>
            </a:r>
            <a:r>
              <a:rPr lang="zh-CN" altLang="en-US" sz="2000" dirty="0">
                <a:solidFill>
                  <a:srgbClr val="FF0000"/>
                </a:solidFill>
              </a:rPr>
              <a:t>格式：</a:t>
            </a:r>
            <a:r>
              <a:rPr lang="en-US" altLang="zh-CN" sz="2000" dirty="0">
                <a:solidFill>
                  <a:srgbClr val="FF0000"/>
                </a:solidFill>
              </a:rPr>
              <a:t>$((</a:t>
            </a:r>
            <a:r>
              <a:rPr lang="zh-CN" altLang="en-US" sz="2000" dirty="0">
                <a:solidFill>
                  <a:srgbClr val="FF0000"/>
                </a:solidFill>
              </a:rPr>
              <a:t>运算内容</a:t>
            </a:r>
            <a:r>
              <a:rPr lang="en-US" altLang="zh-CN" sz="2000" dirty="0">
                <a:solidFill>
                  <a:srgbClr val="FF0000"/>
                </a:solidFill>
              </a:rPr>
              <a:t>)) 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案例：两数相乘（交互</a:t>
            </a:r>
            <a:r>
              <a:rPr lang="en-US" altLang="zh-CN" dirty="0"/>
              <a:t>shell</a:t>
            </a:r>
            <a:r>
              <a:rPr lang="zh-CN" altLang="en-US" dirty="0"/>
              <a:t>脚本）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#!/bin/bash  </a:t>
            </a:r>
          </a:p>
          <a:p>
            <a:pPr marL="0" indent="0">
              <a:buNone/>
            </a:pPr>
            <a:r>
              <a:rPr lang="en-US" altLang="zh-CN" sz="1800" dirty="0"/>
              <a:t>#  User inputs 2  integer numbers; program will cross these two </a:t>
            </a:r>
          </a:p>
          <a:p>
            <a:pPr marL="0" indent="0">
              <a:buNone/>
            </a:pPr>
            <a:r>
              <a:rPr lang="en-US" altLang="zh-CN" sz="1800" dirty="0"/>
              <a:t>read  -p  "first  number:  "  num1  </a:t>
            </a:r>
            <a:br>
              <a:rPr lang="en-US" altLang="zh-CN" sz="1800" dirty="0"/>
            </a:br>
            <a:r>
              <a:rPr lang="en-US" altLang="zh-CN" sz="1800" dirty="0"/>
              <a:t>read  -p  "second  number:  "  num2   </a:t>
            </a:r>
            <a:br>
              <a:rPr lang="en-US" altLang="zh-CN" sz="1800" dirty="0"/>
            </a:br>
            <a:r>
              <a:rPr lang="en-US" altLang="zh-CN" sz="1800" dirty="0"/>
              <a:t>total=$(($num1*$num2))   </a:t>
            </a:r>
            <a:br>
              <a:rPr lang="en-US" altLang="zh-CN" sz="1800" dirty="0"/>
            </a:br>
            <a:r>
              <a:rPr lang="en-US" altLang="zh-CN" sz="1800" dirty="0"/>
              <a:t>echo  -e  "\</a:t>
            </a:r>
            <a:r>
              <a:rPr lang="en-US" altLang="zh-CN" sz="1800" dirty="0" err="1"/>
              <a:t>nThe</a:t>
            </a:r>
            <a:r>
              <a:rPr lang="en-US" altLang="zh-CN" sz="1800" dirty="0"/>
              <a:t>  result  of  $num1  x  $num2  is  ==&gt;  $total"  </a:t>
            </a:r>
          </a:p>
          <a:p>
            <a:pPr marL="0" indent="0">
              <a:buNone/>
            </a:pPr>
            <a:r>
              <a:rPr lang="en-US" altLang="zh-CN" sz="1800" dirty="0"/>
              <a:t>exit 0</a:t>
            </a:r>
          </a:p>
          <a:p>
            <a:pPr marL="0" indent="0">
              <a:buNone/>
            </a:pPr>
            <a:r>
              <a:rPr lang="en-US" altLang="zh-CN" sz="1800" dirty="0"/>
              <a:t>#</a:t>
            </a:r>
            <a:r>
              <a:rPr lang="zh-CN" altLang="en-US" sz="1800" dirty="0"/>
              <a:t>注意引号和等号两边的空格问题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FF00"/>
                </a:solidFill>
              </a:rPr>
              <a:t>read   -p  “</a:t>
            </a:r>
            <a:r>
              <a:rPr lang="zh-CN" altLang="en-US" sz="1800" dirty="0">
                <a:solidFill>
                  <a:srgbClr val="FFFF00"/>
                </a:solidFill>
              </a:rPr>
              <a:t>提示信息</a:t>
            </a:r>
            <a:r>
              <a:rPr lang="en-US" altLang="zh-CN" sz="1800" dirty="0">
                <a:solidFill>
                  <a:srgbClr val="FFFF00"/>
                </a:solidFill>
              </a:rPr>
              <a:t>” </a:t>
            </a:r>
            <a:r>
              <a:rPr lang="zh-CN" altLang="en-US" sz="1800" dirty="0">
                <a:solidFill>
                  <a:srgbClr val="FFFF00"/>
                </a:solidFill>
              </a:rPr>
              <a:t>变量名</a:t>
            </a:r>
            <a:endParaRPr lang="en-US" altLang="zh-CN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356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61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test</a:t>
            </a:r>
            <a:r>
              <a:rPr lang="zh-CN" altLang="en-US" dirty="0"/>
              <a:t>判断命令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使用范例：</a:t>
            </a:r>
            <a:r>
              <a:rPr lang="en-US" altLang="zh-CN" sz="2000" dirty="0"/>
              <a:t>test  -e  demo.txt 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判断某个文件类型    </a:t>
            </a:r>
          </a:p>
          <a:p>
            <a:pPr marL="0" indent="0">
              <a:buNone/>
            </a:pPr>
            <a:r>
              <a:rPr lang="en-US" altLang="zh-CN" sz="2000" dirty="0"/>
              <a:t>-e  </a:t>
            </a:r>
            <a:r>
              <a:rPr lang="zh-CN" altLang="en-US" sz="2000" dirty="0"/>
              <a:t>该文件是否存在</a:t>
            </a:r>
            <a:r>
              <a:rPr lang="en-US" altLang="zh-CN" sz="2000" dirty="0"/>
              <a:t>?    </a:t>
            </a:r>
            <a:r>
              <a:rPr lang="zh-CN" altLang="en-US" sz="2000" dirty="0"/>
              <a:t>！！！</a:t>
            </a:r>
          </a:p>
          <a:p>
            <a:pPr marL="0" indent="0">
              <a:buNone/>
            </a:pPr>
            <a:r>
              <a:rPr lang="en-US" altLang="zh-CN" sz="2000" dirty="0"/>
              <a:t>-f  </a:t>
            </a:r>
            <a:r>
              <a:rPr lang="zh-CN" altLang="en-US" sz="2000" dirty="0"/>
              <a:t>该文件名是否存在且为文件</a:t>
            </a:r>
            <a:r>
              <a:rPr lang="en-US" altLang="zh-CN" sz="2000" dirty="0"/>
              <a:t>(file)?   </a:t>
            </a:r>
            <a:r>
              <a:rPr lang="zh-CN" altLang="en-US" sz="2000" dirty="0"/>
              <a:t>！！！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-d  </a:t>
            </a:r>
            <a:r>
              <a:rPr lang="zh-CN" altLang="en-US" sz="2000" dirty="0"/>
              <a:t>该文件名是否存在且为目录</a:t>
            </a:r>
            <a:r>
              <a:rPr lang="en-US" altLang="zh-CN" sz="2000" dirty="0"/>
              <a:t>(directory)?    </a:t>
            </a:r>
            <a:r>
              <a:rPr lang="zh-CN" altLang="en-US" sz="2000" dirty="0"/>
              <a:t>！！！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-b  </a:t>
            </a:r>
            <a:r>
              <a:rPr lang="zh-CN" altLang="en-US" sz="2000" dirty="0"/>
              <a:t>该文件是否存在且为一个  </a:t>
            </a:r>
            <a:r>
              <a:rPr lang="en-US" altLang="zh-CN" sz="2000" dirty="0"/>
              <a:t>block  device  </a:t>
            </a:r>
            <a:r>
              <a:rPr lang="zh-CN" altLang="en-US" sz="2000" dirty="0"/>
              <a:t>装置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-c  </a:t>
            </a:r>
            <a:r>
              <a:rPr lang="zh-CN" altLang="en-US" sz="2000" dirty="0"/>
              <a:t>该文件是否存在且为一个 </a:t>
            </a:r>
            <a:r>
              <a:rPr lang="en-US" altLang="zh-CN" sz="2000" dirty="0"/>
              <a:t>character  device  </a:t>
            </a:r>
            <a:r>
              <a:rPr lang="zh-CN" altLang="en-US" sz="2000" dirty="0"/>
              <a:t>装置</a:t>
            </a:r>
            <a:r>
              <a:rPr lang="en-US" altLang="zh-CN" sz="2000" dirty="0"/>
              <a:t>?  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-S  </a:t>
            </a:r>
            <a:r>
              <a:rPr lang="zh-CN" altLang="en-US" sz="2000" dirty="0"/>
              <a:t>该文件是否存在且为一个  </a:t>
            </a:r>
            <a:r>
              <a:rPr lang="en-US" altLang="zh-CN" sz="2000" dirty="0"/>
              <a:t>Socket  </a:t>
            </a:r>
            <a:r>
              <a:rPr lang="zh-CN" altLang="en-US" sz="2000" dirty="0"/>
              <a:t>文件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-p  </a:t>
            </a:r>
            <a:r>
              <a:rPr lang="zh-CN" altLang="en-US" sz="2000" dirty="0"/>
              <a:t>该文件是否存在且为一个  </a:t>
            </a:r>
            <a:r>
              <a:rPr lang="en-US" altLang="zh-CN" sz="2000" dirty="0"/>
              <a:t>FIFO  (pipe)  </a:t>
            </a:r>
            <a:r>
              <a:rPr lang="zh-CN" altLang="en-US" sz="2000" dirty="0"/>
              <a:t>文件</a:t>
            </a:r>
            <a:r>
              <a:rPr lang="en-US" altLang="zh-CN" sz="2000" dirty="0"/>
              <a:t>?  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-L  </a:t>
            </a:r>
            <a:r>
              <a:rPr lang="zh-CN" altLang="en-US" sz="2000" dirty="0"/>
              <a:t>该文件是否存在且为一个链接文件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63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052736"/>
            <a:ext cx="8064896" cy="4499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test</a:t>
            </a:r>
            <a:r>
              <a:rPr lang="zh-CN" altLang="en-US" dirty="0"/>
              <a:t>判断命令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判断文件权限  </a:t>
            </a:r>
            <a:r>
              <a:rPr lang="en-US" altLang="zh-CN" sz="2000" dirty="0"/>
              <a:t> </a:t>
            </a:r>
            <a:r>
              <a:rPr lang="zh-CN" altLang="en-US" sz="2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-r   </a:t>
            </a:r>
            <a:r>
              <a:rPr lang="zh-CN" altLang="en-US" sz="2000" dirty="0"/>
              <a:t>检查该文件是否存在且具有可读的权限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-w  </a:t>
            </a:r>
            <a:r>
              <a:rPr lang="zh-CN" altLang="en-US" sz="2000" dirty="0"/>
              <a:t>检查该文件是否存在且具有可写的权限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-x  </a:t>
            </a:r>
            <a:r>
              <a:rPr lang="zh-CN" altLang="en-US" sz="2000" dirty="0"/>
              <a:t>检查该文件是否存在且具有可执行的权限</a:t>
            </a:r>
            <a:r>
              <a:rPr lang="en-US" altLang="zh-CN" sz="2000" dirty="0"/>
              <a:t>?  </a:t>
            </a:r>
          </a:p>
          <a:p>
            <a:pPr marL="0" indent="0">
              <a:buNone/>
            </a:pPr>
            <a:r>
              <a:rPr lang="en-US" altLang="zh-CN" sz="2000" dirty="0"/>
              <a:t>-s  </a:t>
            </a:r>
            <a:r>
              <a:rPr lang="zh-CN" altLang="en-US" sz="2000" dirty="0"/>
              <a:t>检查该文件是否存在且为非空文件？ 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-u  </a:t>
            </a:r>
            <a:r>
              <a:rPr lang="zh-CN" altLang="en-US" sz="2000" dirty="0"/>
              <a:t>检查该文件名是否存在且具有</a:t>
            </a:r>
            <a:r>
              <a:rPr lang="en-US" altLang="zh-CN" sz="2000" dirty="0"/>
              <a:t>SUID</a:t>
            </a:r>
            <a:r>
              <a:rPr lang="zh-CN" altLang="en-US" sz="2000" dirty="0"/>
              <a:t>的属性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-g  </a:t>
            </a:r>
            <a:r>
              <a:rPr lang="zh-CN" altLang="en-US" sz="2000" dirty="0"/>
              <a:t>检查该文件名是否存在且具有</a:t>
            </a:r>
            <a:r>
              <a:rPr lang="en-US" altLang="zh-CN" sz="2000" dirty="0"/>
              <a:t>SGID</a:t>
            </a:r>
            <a:r>
              <a:rPr lang="zh-CN" altLang="en-US" sz="2000" dirty="0"/>
              <a:t>的属性</a:t>
            </a:r>
            <a:r>
              <a:rPr lang="en-US" altLang="zh-CN" sz="2000" dirty="0"/>
              <a:t>?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 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077672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命令功能：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 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中最常用的命令之一。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在一个目录（及子目录）中搜索文件，可以指定一些匹配条件 ，如按文件名、文件类型、用户甚至是时间戳查找文件 </a:t>
            </a:r>
            <a:r>
              <a:rPr lang="zh-CN" altLang="en-US" dirty="0"/>
              <a:t> 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pPr lvl="0">
              <a:buFont typeface="微软雅黑" panose="020B0503020204020204" pitchFamily="34" charset="-122"/>
              <a:buChar char="ￚ"/>
            </a:pPr>
            <a:r>
              <a:rPr lang="zh-CN" altLang="en-US" sz="2000" dirty="0">
                <a:solidFill>
                  <a:prstClr val="white"/>
                </a:solidFill>
              </a:rPr>
              <a:t> </a:t>
            </a:r>
            <a:r>
              <a:rPr lang="en-US" altLang="zh-CN" sz="2000" dirty="0">
                <a:solidFill>
                  <a:prstClr val="white"/>
                </a:solidFill>
              </a:rPr>
              <a:t>find  [path...]  [-option]  </a:t>
            </a:r>
            <a:r>
              <a:rPr lang="zh-CN" altLang="en-US" sz="2000" dirty="0">
                <a:solidFill>
                  <a:prstClr val="white"/>
                </a:solidFill>
              </a:rPr>
              <a:t>参数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buFont typeface="微软雅黑" panose="020B0503020204020204" pitchFamily="34" charset="-122"/>
              <a:buChar char="ￚ"/>
            </a:pPr>
            <a:r>
              <a:rPr lang="en-US" altLang="zh-CN" sz="2000" dirty="0">
                <a:solidFill>
                  <a:prstClr val="white"/>
                </a:solidFill>
              </a:rPr>
              <a:t> find / -name java</a:t>
            </a:r>
          </a:p>
          <a:p>
            <a:pPr lvl="0">
              <a:buFont typeface="微软雅黑" panose="020B0503020204020204" pitchFamily="34" charset="-122"/>
              <a:buChar char="ￚ"/>
            </a:pPr>
            <a:r>
              <a:rPr lang="en-US" altLang="zh-CN" sz="2000" dirty="0">
                <a:solidFill>
                  <a:prstClr val="white"/>
                </a:solidFill>
              </a:rPr>
              <a:t>path</a:t>
            </a:r>
            <a:r>
              <a:rPr lang="zh-CN" altLang="en-US" sz="2000" dirty="0">
                <a:solidFill>
                  <a:prstClr val="white"/>
                </a:solidFill>
              </a:rPr>
              <a:t>：</a:t>
            </a:r>
            <a:r>
              <a:rPr lang="en-US" altLang="zh-CN" sz="2000" dirty="0">
                <a:solidFill>
                  <a:prstClr val="white"/>
                </a:solidFill>
              </a:rPr>
              <a:t>find</a:t>
            </a:r>
            <a:r>
              <a:rPr lang="zh-CN" altLang="en-US" sz="2000" dirty="0">
                <a:solidFill>
                  <a:prstClr val="white"/>
                </a:solidFill>
              </a:rPr>
              <a:t>命令所查找的目录路径。例如用</a:t>
            </a:r>
            <a:r>
              <a:rPr lang="en-US" altLang="zh-CN" sz="2000" dirty="0">
                <a:solidFill>
                  <a:prstClr val="white"/>
                </a:solidFill>
              </a:rPr>
              <a:t>.</a:t>
            </a:r>
            <a:r>
              <a:rPr lang="zh-CN" altLang="en-US" sz="2000" dirty="0">
                <a:solidFill>
                  <a:prstClr val="white"/>
                </a:solidFill>
              </a:rPr>
              <a:t>来表示当前目录，用 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white"/>
                </a:solidFill>
              </a:rPr>
              <a:t>	   /</a:t>
            </a:r>
            <a:r>
              <a:rPr lang="zh-CN" altLang="en-US" sz="2000" dirty="0">
                <a:solidFill>
                  <a:prstClr val="white"/>
                </a:solidFill>
              </a:rPr>
              <a:t>来表示系统根目录  。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355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8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test</a:t>
            </a:r>
            <a:r>
              <a:rPr lang="zh-CN" altLang="en-US" dirty="0"/>
              <a:t>判断命令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判断字符串  </a:t>
            </a:r>
            <a:r>
              <a:rPr lang="en-US" altLang="zh-CN" sz="2000" dirty="0"/>
              <a:t> </a:t>
            </a:r>
            <a:r>
              <a:rPr lang="zh-CN" altLang="en-US" sz="2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test -z string </a:t>
            </a:r>
            <a:r>
              <a:rPr lang="zh-CN" altLang="en-US" sz="2000" dirty="0"/>
              <a:t>判断字符串是否为空</a:t>
            </a:r>
            <a:r>
              <a:rPr lang="en-US" altLang="zh-CN" sz="2000" dirty="0"/>
              <a:t>?</a:t>
            </a:r>
            <a:r>
              <a:rPr lang="zh-CN" altLang="en-US" sz="2000" dirty="0"/>
              <a:t>若</a:t>
            </a:r>
            <a:r>
              <a:rPr lang="en-US" altLang="zh-CN" sz="2000" dirty="0"/>
              <a:t>string</a:t>
            </a:r>
            <a:r>
              <a:rPr lang="zh-CN" altLang="en-US" sz="2000" dirty="0"/>
              <a:t>为空字符串</a:t>
            </a:r>
            <a:r>
              <a:rPr lang="en-US" altLang="zh-CN" sz="2000" dirty="0"/>
              <a:t>,</a:t>
            </a:r>
            <a:r>
              <a:rPr lang="zh-CN" altLang="en-US" sz="2000" dirty="0"/>
              <a:t>则为</a:t>
            </a:r>
            <a:r>
              <a:rPr lang="en-US" altLang="zh-CN" sz="2000" dirty="0"/>
              <a:t>true   </a:t>
            </a:r>
          </a:p>
          <a:p>
            <a:pPr marL="0" indent="0">
              <a:buNone/>
            </a:pPr>
            <a:r>
              <a:rPr lang="en-US" altLang="zh-CN" sz="2000" dirty="0"/>
              <a:t>test -n  string </a:t>
            </a:r>
            <a:r>
              <a:rPr lang="zh-CN" altLang="en-US" sz="2000" dirty="0"/>
              <a:t>判断字符串是否非空</a:t>
            </a:r>
            <a:r>
              <a:rPr lang="en-US" altLang="zh-CN" sz="2000" dirty="0"/>
              <a:t>?</a:t>
            </a:r>
            <a:r>
              <a:rPr lang="zh-CN" altLang="en-US" sz="2000" dirty="0"/>
              <a:t>若</a:t>
            </a:r>
            <a:r>
              <a:rPr lang="en-US" altLang="zh-CN" sz="2000" dirty="0"/>
              <a:t>string</a:t>
            </a:r>
            <a:r>
              <a:rPr lang="zh-CN" altLang="en-US" sz="2000" dirty="0"/>
              <a:t>为空字符串</a:t>
            </a:r>
            <a:r>
              <a:rPr lang="en-US" altLang="zh-CN" sz="2000" dirty="0"/>
              <a:t>,</a:t>
            </a:r>
            <a:r>
              <a:rPr lang="zh-CN" altLang="en-US" sz="2000" dirty="0"/>
              <a:t>则为  </a:t>
            </a:r>
            <a:r>
              <a:rPr lang="en-US" altLang="zh-CN" sz="2000" dirty="0"/>
              <a:t>false </a:t>
            </a:r>
          </a:p>
          <a:p>
            <a:pPr marL="0" indent="0">
              <a:buNone/>
            </a:pPr>
            <a:r>
              <a:rPr lang="en-US" altLang="zh-CN" sz="2000" dirty="0"/>
              <a:t>test  str1  =  str2  </a:t>
            </a:r>
            <a:r>
              <a:rPr lang="zh-CN" altLang="en-US" sz="2000" dirty="0"/>
              <a:t>或</a:t>
            </a:r>
            <a:r>
              <a:rPr lang="en-US" altLang="zh-CN" sz="2000" dirty="0"/>
              <a:t>== </a:t>
            </a:r>
            <a:r>
              <a:rPr lang="zh-CN" altLang="en-US" sz="2000" dirty="0"/>
              <a:t>判断</a:t>
            </a:r>
            <a:r>
              <a:rPr lang="en-US" altLang="zh-CN" sz="2000" dirty="0"/>
              <a:t>str1</a:t>
            </a:r>
            <a:r>
              <a:rPr lang="zh-CN" altLang="en-US" sz="2000" dirty="0"/>
              <a:t>是否等于</a:t>
            </a:r>
            <a:r>
              <a:rPr lang="en-US" altLang="zh-CN" sz="2000" dirty="0"/>
              <a:t>str2,</a:t>
            </a:r>
            <a:r>
              <a:rPr lang="zh-CN" altLang="en-US" sz="2000" dirty="0"/>
              <a:t>若相等</a:t>
            </a:r>
            <a:r>
              <a:rPr lang="en-US" altLang="zh-CN" sz="2000" dirty="0"/>
              <a:t>,</a:t>
            </a:r>
            <a:r>
              <a:rPr lang="zh-CN" altLang="en-US" sz="2000" dirty="0"/>
              <a:t>则返回  </a:t>
            </a:r>
            <a:r>
              <a:rPr lang="en-US" altLang="zh-CN" sz="2000" dirty="0"/>
              <a:t>true     </a:t>
            </a:r>
          </a:p>
          <a:p>
            <a:pPr marL="0" indent="0">
              <a:buNone/>
            </a:pPr>
            <a:r>
              <a:rPr lang="en-US" altLang="zh-CN" sz="2000" dirty="0"/>
              <a:t>test  str1  !=  str2  </a:t>
            </a:r>
            <a:r>
              <a:rPr lang="zh-CN" altLang="en-US" sz="2000" dirty="0"/>
              <a:t>判断</a:t>
            </a:r>
            <a:r>
              <a:rPr lang="en-US" altLang="zh-CN" sz="2000" dirty="0"/>
              <a:t>str1</a:t>
            </a:r>
            <a:r>
              <a:rPr lang="zh-CN" altLang="en-US" sz="2000" dirty="0"/>
              <a:t>是否不等于</a:t>
            </a:r>
            <a:r>
              <a:rPr lang="en-US" altLang="zh-CN" sz="2000" dirty="0"/>
              <a:t>str2,</a:t>
            </a:r>
            <a:r>
              <a:rPr lang="zh-CN" altLang="en-US" sz="2000" dirty="0"/>
              <a:t>若相等</a:t>
            </a:r>
            <a:r>
              <a:rPr lang="en-US" altLang="zh-CN" sz="2000" dirty="0"/>
              <a:t>,</a:t>
            </a:r>
            <a:r>
              <a:rPr lang="zh-CN" altLang="en-US" sz="2000" dirty="0"/>
              <a:t>则返回  </a:t>
            </a:r>
            <a:r>
              <a:rPr lang="en-US" altLang="zh-CN" sz="2000" dirty="0"/>
              <a:t>false  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23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之判断文件相关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43965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shell</a:t>
            </a:r>
            <a:r>
              <a:rPr lang="zh-CN" altLang="en-US" dirty="0"/>
              <a:t>脚本，实现判断：</a:t>
            </a:r>
            <a:endParaRPr lang="en-US" altLang="zh-CN" dirty="0"/>
          </a:p>
          <a:p>
            <a:r>
              <a:rPr lang="zh-CN" altLang="en-US" sz="1600" dirty="0"/>
              <a:t>先给予提示：</a:t>
            </a:r>
            <a:r>
              <a:rPr lang="en-US" altLang="zh-CN" sz="1600" dirty="0"/>
              <a:t>please input a filename:</a:t>
            </a: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是否输入了文件名，如果为空提示：</a:t>
            </a:r>
            <a:r>
              <a:rPr lang="en-US" altLang="zh-CN" sz="1600" dirty="0"/>
              <a:t>you must input a filename</a:t>
            </a:r>
            <a:r>
              <a:rPr lang="zh-CN" altLang="en-US" sz="1600" dirty="0"/>
              <a:t>，并结束脚本</a:t>
            </a:r>
            <a:r>
              <a:rPr lang="en-US" altLang="zh-CN" sz="1600" dirty="0"/>
              <a:t>	test -z $filename&amp;&amp;echo “you must input”&amp;&amp;exit 1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判断文件</a:t>
            </a:r>
            <a:r>
              <a:rPr lang="en-US" altLang="zh-CN" sz="1600" dirty="0"/>
              <a:t>/</a:t>
            </a:r>
            <a:r>
              <a:rPr lang="zh-CN" altLang="en-US" sz="1600" dirty="0"/>
              <a:t>目录是否存在？不存在则结束脚本</a:t>
            </a:r>
            <a:endParaRPr lang="en-US" altLang="zh-CN" sz="1600" dirty="0"/>
          </a:p>
          <a:p>
            <a:pPr lvl="1"/>
            <a:r>
              <a:rPr lang="en-US" altLang="zh-CN" sz="1400" dirty="0"/>
              <a:t>test ! -e $filename &amp;&amp;exit 2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判断文件类型以及统计文件都有哪些权限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输出文件类型和文件所有的权限。</a:t>
            </a:r>
          </a:p>
        </p:txBody>
      </p:sp>
    </p:spTree>
    <p:extLst>
      <p:ext uri="{BB962C8B-B14F-4D97-AF65-F5344CB8AC3E}">
        <p14:creationId xmlns:p14="http://schemas.microsoft.com/office/powerpoint/2010/main" val="1792158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之判断文件相关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7584" y="970756"/>
            <a:ext cx="8064896" cy="57800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#!/bin/bash</a:t>
            </a:r>
          </a:p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en-US" altLang="zh-CN" sz="1400" dirty="0" err="1"/>
              <a:t>program:you</a:t>
            </a:r>
            <a:r>
              <a:rPr lang="en-US" altLang="zh-CN" sz="1400" dirty="0"/>
              <a:t> input a </a:t>
            </a:r>
            <a:r>
              <a:rPr lang="en-US" altLang="zh-CN" sz="1400" dirty="0" err="1"/>
              <a:t>filename,program</a:t>
            </a:r>
            <a:r>
              <a:rPr lang="en-US" altLang="zh-CN" sz="1400" dirty="0"/>
              <a:t> will check</a:t>
            </a:r>
          </a:p>
          <a:p>
            <a:pPr marL="0" indent="0">
              <a:buNone/>
            </a:pPr>
            <a:r>
              <a:rPr lang="en-US" altLang="zh-CN" sz="1400" dirty="0"/>
              <a:t>echo -e "please input a </a:t>
            </a:r>
            <a:r>
              <a:rPr lang="en-US" altLang="zh-CN" sz="1400" dirty="0" err="1"/>
              <a:t>filename,I</a:t>
            </a:r>
            <a:r>
              <a:rPr lang="en-US" altLang="zh-CN" sz="1400" dirty="0"/>
              <a:t> will check it isn't </a:t>
            </a:r>
            <a:r>
              <a:rPr lang="en-US" altLang="zh-CN" sz="1400" dirty="0" err="1"/>
              <a:t>exist,type</a:t>
            </a:r>
            <a:r>
              <a:rPr lang="en-US" altLang="zh-CN" sz="1400" dirty="0"/>
              <a:t> and permission.\n"</a:t>
            </a:r>
          </a:p>
          <a:p>
            <a:pPr marL="0" indent="0">
              <a:buNone/>
            </a:pPr>
            <a:r>
              <a:rPr lang="en-US" altLang="zh-CN" sz="1400" dirty="0"/>
              <a:t>read -p "input a filename:" filename</a:t>
            </a:r>
          </a:p>
          <a:p>
            <a:pPr marL="0" indent="0">
              <a:buNone/>
            </a:pPr>
            <a:r>
              <a:rPr lang="en-US" altLang="zh-CN" sz="1400" b="1" dirty="0"/>
              <a:t>#1.check filename is not null    ! ""</a:t>
            </a:r>
          </a:p>
          <a:p>
            <a:pPr marL="0" indent="0">
              <a:buNone/>
            </a:pPr>
            <a:r>
              <a:rPr lang="en-US" altLang="zh-CN" sz="1400" dirty="0"/>
              <a:t>test -z $filename&amp;&amp;echo "you must input a filename."&amp;&amp;exit 1</a:t>
            </a:r>
          </a:p>
          <a:p>
            <a:pPr marL="0" indent="0">
              <a:buNone/>
            </a:pPr>
            <a:r>
              <a:rPr lang="en-US" altLang="zh-CN" sz="1400" b="1" dirty="0"/>
              <a:t>#2.check file is </a:t>
            </a:r>
            <a:r>
              <a:rPr lang="en-US" altLang="zh-CN" sz="1400" b="1" dirty="0" err="1"/>
              <a:t>exist?no</a:t>
            </a:r>
            <a:r>
              <a:rPr lang="en-US" altLang="zh-CN" sz="1400" b="1" dirty="0"/>
              <a:t> exist end program</a:t>
            </a:r>
          </a:p>
          <a:p>
            <a:pPr marL="0" indent="0">
              <a:buNone/>
            </a:pPr>
            <a:r>
              <a:rPr lang="en-US" altLang="zh-CN" sz="1400" dirty="0"/>
              <a:t>test ! -e $filename&amp;&amp;echo "the filename $filename not exist"&amp;&amp;exit 2</a:t>
            </a:r>
          </a:p>
          <a:p>
            <a:pPr marL="0" indent="0">
              <a:buNone/>
            </a:pPr>
            <a:r>
              <a:rPr lang="en-US" altLang="zh-CN" sz="1400" b="1" dirty="0"/>
              <a:t>#3.check file type and permission</a:t>
            </a:r>
          </a:p>
          <a:p>
            <a:pPr marL="0" indent="0">
              <a:buNone/>
            </a:pPr>
            <a:r>
              <a:rPr lang="en-US" altLang="zh-CN" sz="1400" dirty="0"/>
              <a:t>test -f $filename&amp;&amp;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="file"</a:t>
            </a:r>
          </a:p>
          <a:p>
            <a:pPr marL="0" indent="0">
              <a:buNone/>
            </a:pPr>
            <a:r>
              <a:rPr lang="en-US" altLang="zh-CN" sz="1400" dirty="0"/>
              <a:t>test -d $filename&amp;&amp;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="directory“</a:t>
            </a:r>
          </a:p>
          <a:p>
            <a:pPr marL="0" indent="0">
              <a:buNone/>
            </a:pPr>
            <a:r>
              <a:rPr lang="en-US" altLang="zh-CN" sz="1400" dirty="0"/>
              <a:t>test -r $filename&amp;&amp;perm="readable"</a:t>
            </a:r>
          </a:p>
          <a:p>
            <a:pPr marL="0" indent="0">
              <a:buNone/>
            </a:pPr>
            <a:r>
              <a:rPr lang="en-US" altLang="zh-CN" sz="1400" dirty="0"/>
              <a:t>test -w $filename&amp;&amp;perm="${perm},writable"</a:t>
            </a:r>
          </a:p>
          <a:p>
            <a:pPr marL="0" indent="0">
              <a:buNone/>
            </a:pPr>
            <a:r>
              <a:rPr lang="en-US" altLang="zh-CN" sz="1400" dirty="0"/>
              <a:t>test -x $filename&amp;&amp;perm="${perm},executable"</a:t>
            </a:r>
          </a:p>
          <a:p>
            <a:pPr marL="0" indent="0">
              <a:buNone/>
            </a:pPr>
            <a:r>
              <a:rPr lang="en-US" altLang="zh-CN" sz="1400" b="1" dirty="0"/>
              <a:t>#4.show file message</a:t>
            </a:r>
          </a:p>
          <a:p>
            <a:pPr marL="0" indent="0">
              <a:buNone/>
            </a:pPr>
            <a:r>
              <a:rPr lang="en-US" altLang="zh-CN" sz="1400" dirty="0"/>
              <a:t>echo "the filename:$filename is a $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echo "and the </a:t>
            </a:r>
            <a:r>
              <a:rPr lang="en-US" altLang="zh-CN" sz="1400" dirty="0" err="1"/>
              <a:t>permisssions</a:t>
            </a:r>
            <a:r>
              <a:rPr lang="en-US" altLang="zh-CN" sz="1400" dirty="0"/>
              <a:t> are:$perm“</a:t>
            </a:r>
          </a:p>
          <a:p>
            <a:pPr marL="0" indent="0">
              <a:buNone/>
            </a:pPr>
            <a:r>
              <a:rPr lang="en-US" altLang="zh-CN" sz="1400" dirty="0"/>
              <a:t>exit 0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4372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76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test</a:t>
            </a:r>
            <a:r>
              <a:rPr lang="zh-CN" altLang="en-US" dirty="0"/>
              <a:t>判断命令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两个文件之间比较  </a:t>
            </a:r>
            <a:r>
              <a:rPr lang="en-US" altLang="zh-CN" sz="2000" dirty="0"/>
              <a:t> </a:t>
            </a:r>
            <a:r>
              <a:rPr lang="zh-CN" altLang="en-US" sz="2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-nt  </a:t>
            </a:r>
            <a:r>
              <a:rPr lang="zh-CN" altLang="en-US" sz="2000" dirty="0"/>
              <a:t>判断</a:t>
            </a:r>
            <a:r>
              <a:rPr lang="en-US" altLang="zh-CN" sz="2000" dirty="0"/>
              <a:t>file1  </a:t>
            </a:r>
            <a:r>
              <a:rPr lang="zh-CN" altLang="en-US" sz="2000" dirty="0"/>
              <a:t>是否比  </a:t>
            </a:r>
            <a:r>
              <a:rPr lang="en-US" altLang="zh-CN" sz="2000" dirty="0"/>
              <a:t>file2  </a:t>
            </a:r>
            <a:r>
              <a:rPr lang="zh-CN" altLang="en-US" sz="2000" dirty="0"/>
              <a:t>新    </a:t>
            </a:r>
          </a:p>
          <a:p>
            <a:pPr marL="0" indent="0">
              <a:buNone/>
            </a:pPr>
            <a:r>
              <a:rPr lang="en-US" altLang="zh-CN" sz="2000" dirty="0"/>
              <a:t>-ot  </a:t>
            </a:r>
            <a:r>
              <a:rPr lang="zh-CN" altLang="en-US" sz="2000" dirty="0"/>
              <a:t>判断</a:t>
            </a:r>
            <a:r>
              <a:rPr lang="en-US" altLang="zh-CN" sz="2000" dirty="0"/>
              <a:t>file1  </a:t>
            </a:r>
            <a:r>
              <a:rPr lang="zh-CN" altLang="en-US" sz="2000" dirty="0"/>
              <a:t>是否比  </a:t>
            </a:r>
            <a:r>
              <a:rPr lang="en-US" altLang="zh-CN" sz="2000" dirty="0"/>
              <a:t>file2  </a:t>
            </a:r>
            <a:r>
              <a:rPr lang="zh-CN" altLang="en-US" sz="2000" dirty="0"/>
              <a:t>旧  </a:t>
            </a:r>
          </a:p>
          <a:p>
            <a:pPr marL="0" indent="0">
              <a:buNone/>
            </a:pPr>
            <a:r>
              <a:rPr lang="en-US" altLang="zh-CN" sz="2000" dirty="0"/>
              <a:t>-ef  </a:t>
            </a:r>
            <a:r>
              <a:rPr lang="zh-CN" altLang="en-US" sz="2000" dirty="0"/>
              <a:t>判断两个文件是否为同一个文件  </a:t>
            </a:r>
            <a:r>
              <a:rPr lang="en-US" altLang="zh-CN" sz="2000" dirty="0"/>
              <a:t> 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67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83067"/>
          </a:xfrm>
        </p:spPr>
        <p:txBody>
          <a:bodyPr/>
          <a:lstStyle/>
          <a:p>
            <a:r>
              <a:rPr lang="zh-CN" altLang="en-US" dirty="0"/>
              <a:t>判断符号</a:t>
            </a:r>
            <a:r>
              <a:rPr lang="en-US" altLang="zh-CN" dirty="0"/>
              <a:t>[](</a:t>
            </a:r>
            <a:r>
              <a:rPr lang="zh-CN" altLang="en-US" dirty="0"/>
              <a:t>基本跟</a:t>
            </a:r>
            <a:r>
              <a:rPr lang="en-US" altLang="zh-CN" dirty="0"/>
              <a:t>test</a:t>
            </a:r>
            <a:r>
              <a:rPr lang="zh-CN" altLang="en-US" dirty="0"/>
              <a:t>相同</a:t>
            </a:r>
            <a:r>
              <a:rPr lang="en-US" altLang="zh-CN" dirty="0"/>
              <a:t>) </a:t>
            </a:r>
          </a:p>
          <a:p>
            <a:r>
              <a:rPr lang="en-US" altLang="zh-CN" sz="2000" dirty="0"/>
              <a:t>[  ]  </a:t>
            </a:r>
            <a:r>
              <a:rPr lang="zh-CN" altLang="en-US" sz="2000" dirty="0"/>
              <a:t>脚本范例 </a:t>
            </a:r>
            <a:r>
              <a:rPr lang="en-US" altLang="zh-CN" sz="2000" dirty="0"/>
              <a:t>(</a:t>
            </a:r>
            <a:r>
              <a:rPr lang="zh-CN" altLang="en-US" sz="2000" dirty="0"/>
              <a:t>注意</a:t>
            </a:r>
            <a:r>
              <a:rPr lang="en-US" altLang="zh-CN" sz="2000" dirty="0"/>
              <a:t>[]</a:t>
            </a:r>
            <a:r>
              <a:rPr lang="zh-CN" altLang="en-US" sz="2000" dirty="0"/>
              <a:t>和脚本之间保留空格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==</a:t>
            </a:r>
            <a:r>
              <a:rPr lang="zh-CN" altLang="en-US" sz="2000" dirty="0"/>
              <a:t>和</a:t>
            </a:r>
            <a:r>
              <a:rPr lang="en-US" altLang="zh-CN" sz="2000" dirty="0"/>
              <a:t>!=</a:t>
            </a:r>
            <a:r>
              <a:rPr lang="zh-CN" altLang="en-US" sz="2000" dirty="0"/>
              <a:t>用于比较字符串；</a:t>
            </a:r>
            <a:endParaRPr lang="en-US" altLang="zh-CN" sz="2000" dirty="0"/>
          </a:p>
          <a:p>
            <a:r>
              <a:rPr lang="zh-CN" altLang="en-US" sz="2000" dirty="0"/>
              <a:t>整数比较只能使用</a:t>
            </a:r>
            <a:r>
              <a:rPr lang="en-US" altLang="zh-CN" sz="2000" dirty="0"/>
              <a:t>-eq,-gt,-ge,-lt,-le</a:t>
            </a:r>
            <a:r>
              <a:rPr lang="zh-CN" altLang="en-US" sz="2000" dirty="0"/>
              <a:t>这种形式</a:t>
            </a: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[ ]</a:t>
            </a:r>
            <a:r>
              <a:rPr lang="zh-CN" altLang="en-US" sz="2000" dirty="0"/>
              <a:t>中的逻辑与和逻辑或使用</a:t>
            </a:r>
            <a:r>
              <a:rPr lang="en-US" altLang="zh-CN" sz="2000" dirty="0"/>
              <a:t>-a </a:t>
            </a:r>
            <a:r>
              <a:rPr lang="zh-CN" altLang="en-US" sz="2000" dirty="0"/>
              <a:t>和</a:t>
            </a:r>
            <a:r>
              <a:rPr lang="en-US" altLang="zh-CN" sz="2000" dirty="0"/>
              <a:t>-o 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和</a:t>
            </a:r>
            <a:r>
              <a:rPr lang="en-US" altLang="zh-CN" sz="2000" dirty="0"/>
              <a:t>&gt; </a:t>
            </a:r>
            <a:r>
              <a:rPr lang="zh-CN" altLang="en-US" sz="2000" dirty="0"/>
              <a:t>操作符如果出现在</a:t>
            </a:r>
            <a:r>
              <a:rPr lang="en-US" altLang="zh-CN" sz="2000" dirty="0"/>
              <a:t>[ ]</a:t>
            </a:r>
            <a:r>
              <a:rPr lang="zh-CN" altLang="en-US" sz="2000" dirty="0"/>
              <a:t>结构中的话，会报错。</a:t>
            </a:r>
          </a:p>
          <a:p>
            <a:pPr marL="400050" lvl="1" indent="0">
              <a:buNone/>
            </a:pPr>
            <a:r>
              <a:rPr lang="en-US" altLang="zh-CN" sz="2000" dirty="0"/>
              <a:t>#!/bin/bash</a:t>
            </a:r>
          </a:p>
          <a:p>
            <a:pPr marL="400050" lvl="1" indent="0">
              <a:buNone/>
            </a:pPr>
            <a:r>
              <a:rPr lang="en-US" altLang="zh-CN" sz="2000" dirty="0"/>
              <a:t>#this shell show user's choice</a:t>
            </a:r>
          </a:p>
          <a:p>
            <a:pPr marL="400050" lvl="1" indent="0">
              <a:buNone/>
            </a:pPr>
            <a:r>
              <a:rPr lang="en-US" altLang="zh-CN" sz="2000" dirty="0"/>
              <a:t>read -p "Please input (Y/N):" yn</a:t>
            </a:r>
          </a:p>
          <a:p>
            <a:pPr marL="400050" lvl="1" indent="0">
              <a:buNone/>
            </a:pPr>
            <a:r>
              <a:rPr lang="en-US" altLang="zh-CN" sz="2000" dirty="0"/>
              <a:t>[ "$yn" == "Y" -o "$yn" == "y" ]&amp;&amp;echo "choice Yes"&amp;&amp;exit 0</a:t>
            </a:r>
          </a:p>
          <a:p>
            <a:pPr marL="400050" lvl="1" indent="0">
              <a:buNone/>
            </a:pPr>
            <a:r>
              <a:rPr lang="en-US" altLang="zh-CN" sz="2000" dirty="0"/>
              <a:t>[ "$yn" == "N" -o "$yn" == "n" ]&amp;&amp;echo "choice No"&amp;&amp;exit 0</a:t>
            </a:r>
          </a:p>
        </p:txBody>
      </p:sp>
    </p:spTree>
    <p:extLst>
      <p:ext uri="{BB962C8B-B14F-4D97-AF65-F5344CB8AC3E}">
        <p14:creationId xmlns:p14="http://schemas.microsoft.com/office/powerpoint/2010/main" val="4122711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第二节</a:t>
            </a:r>
            <a:r>
              <a:rPr lang="en-US" altLang="zh-CN" dirty="0"/>
              <a:t>shell script</a:t>
            </a:r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1412325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2260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shell  script</a:t>
            </a:r>
            <a:r>
              <a:rPr lang="zh-CN" altLang="en-US" sz="1800" dirty="0"/>
              <a:t>默认参数  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比如，</a:t>
            </a:r>
            <a:r>
              <a:rPr lang="en-US" altLang="zh-CN" sz="1800" dirty="0" err="1"/>
              <a:t>ls</a:t>
            </a:r>
            <a:r>
              <a:rPr lang="en-US" altLang="zh-CN" sz="1800" dirty="0"/>
              <a:t>  -al install.log </a:t>
            </a:r>
            <a:r>
              <a:rPr lang="zh-CN" altLang="en-US" sz="1800" dirty="0"/>
              <a:t>其中</a:t>
            </a:r>
            <a:r>
              <a:rPr lang="en-US" altLang="zh-CN" sz="1800" dirty="0"/>
              <a:t>-al</a:t>
            </a:r>
            <a:r>
              <a:rPr lang="zh-CN" altLang="en-US" sz="1800" dirty="0"/>
              <a:t>就是</a:t>
            </a:r>
            <a:r>
              <a:rPr lang="en-US" altLang="zh-CN" sz="1800" dirty="0"/>
              <a:t>shell</a:t>
            </a:r>
            <a:r>
              <a:rPr lang="zh-CN" altLang="en-US" sz="1800" dirty="0"/>
              <a:t>脚本参数，那么我们自己写的脚本参数该如何使用呢  </a:t>
            </a:r>
          </a:p>
          <a:p>
            <a:r>
              <a:rPr lang="en-US" altLang="zh-CN" sz="1800" dirty="0"/>
              <a:t>/path/to/</a:t>
            </a:r>
            <a:r>
              <a:rPr lang="en-US" altLang="zh-CN" sz="1800" dirty="0" err="1"/>
              <a:t>scriptname</a:t>
            </a:r>
            <a:r>
              <a:rPr lang="en-US" altLang="zh-CN" sz="1800" dirty="0"/>
              <a:t>  arg1  arg2  arg3   arg4 </a:t>
            </a:r>
          </a:p>
          <a:p>
            <a:r>
              <a:rPr lang="en-US" altLang="zh-CN" sz="1800" dirty="0"/>
              <a:t>           $0                       $1    $2     $3     $4  </a:t>
            </a:r>
            <a:endParaRPr lang="zh-CN" altLang="en-US" sz="1800" dirty="0"/>
          </a:p>
          <a:p>
            <a:pPr lvl="1"/>
            <a:r>
              <a:rPr lang="en-US" altLang="zh-CN" sz="1800" dirty="0"/>
              <a:t>$0:</a:t>
            </a:r>
            <a:r>
              <a:rPr lang="zh-CN" altLang="en-US" sz="1800" dirty="0"/>
              <a:t>代表脚本程序本身  </a:t>
            </a:r>
          </a:p>
          <a:p>
            <a:pPr lvl="1"/>
            <a:r>
              <a:rPr lang="en-US" altLang="zh-CN" sz="1800" dirty="0"/>
              <a:t>$1,$2,…:</a:t>
            </a:r>
            <a:r>
              <a:rPr lang="zh-CN" altLang="en-US" sz="1800" dirty="0"/>
              <a:t>代表后面第一个参数，第二个参数，等等  </a:t>
            </a:r>
          </a:p>
          <a:p>
            <a:pPr lvl="1"/>
            <a:r>
              <a:rPr lang="en-US" altLang="zh-CN" sz="1800" dirty="0"/>
              <a:t>$#  :</a:t>
            </a:r>
            <a:r>
              <a:rPr lang="zh-CN" altLang="en-US" sz="1800" dirty="0"/>
              <a:t>代表后接的参数个数</a:t>
            </a:r>
            <a:r>
              <a:rPr lang="en-US" altLang="zh-CN" sz="1800" dirty="0"/>
              <a:t>,</a:t>
            </a:r>
            <a:r>
              <a:rPr lang="zh-CN" altLang="en-US" sz="1800" dirty="0"/>
              <a:t>以上边为例，这里显示为</a:t>
            </a:r>
            <a:r>
              <a:rPr lang="en-US" altLang="zh-CN" sz="1800" dirty="0"/>
              <a:t>4;  </a:t>
            </a:r>
            <a:endParaRPr lang="zh-CN" altLang="en-US" sz="1800" dirty="0"/>
          </a:p>
          <a:p>
            <a:pPr lvl="1"/>
            <a:r>
              <a:rPr lang="en-US" altLang="zh-CN" sz="1800" dirty="0"/>
              <a:t>$@  :</a:t>
            </a:r>
            <a:r>
              <a:rPr lang="zh-CN" altLang="en-US" sz="1800" dirty="0"/>
              <a:t>代表  </a:t>
            </a:r>
            <a:r>
              <a:rPr lang="en-US" altLang="zh-CN" sz="1800" dirty="0"/>
              <a:t>"$1"  "$2"  "$3"  "$4"  ,</a:t>
            </a:r>
            <a:r>
              <a:rPr lang="zh-CN" altLang="en-US" sz="1800" dirty="0"/>
              <a:t>每个变量是独立的</a:t>
            </a:r>
            <a:r>
              <a:rPr lang="en-US" altLang="zh-CN" sz="1800" dirty="0"/>
              <a:t>(</a:t>
            </a:r>
            <a:r>
              <a:rPr lang="zh-CN" altLang="en-US" sz="1800" dirty="0"/>
              <a:t>用双引号括起来</a:t>
            </a:r>
            <a:r>
              <a:rPr lang="en-US" altLang="zh-CN" sz="1800" dirty="0"/>
              <a:t>);  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1"/>
            <a:r>
              <a:rPr lang="en-US" altLang="zh-CN" sz="1800" dirty="0"/>
              <a:t>$*  :</a:t>
            </a:r>
            <a:r>
              <a:rPr lang="zh-CN" altLang="en-US" sz="1800" dirty="0"/>
              <a:t>代表  </a:t>
            </a:r>
            <a:r>
              <a:rPr lang="en-US" altLang="zh-CN" sz="1800" dirty="0"/>
              <a:t>"$1  $2  $3  $4"  </a:t>
            </a:r>
            <a:endParaRPr lang="zh-CN" altLang="en-US" sz="1800" dirty="0"/>
          </a:p>
          <a:p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722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参数范例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549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程序的文件名</a:t>
            </a:r>
            <a:r>
              <a:rPr lang="en-US" altLang="zh-CN" dirty="0"/>
              <a:t>?    $0</a:t>
            </a:r>
            <a:endParaRPr lang="zh-CN" altLang="en-US" dirty="0"/>
          </a:p>
          <a:p>
            <a:r>
              <a:rPr lang="zh-CN" altLang="en-US" dirty="0"/>
              <a:t>共有几个参数</a:t>
            </a:r>
            <a:r>
              <a:rPr lang="en-US" altLang="zh-CN" dirty="0"/>
              <a:t>?    $#</a:t>
            </a:r>
            <a:endParaRPr lang="zh-CN" altLang="en-US" dirty="0"/>
          </a:p>
          <a:p>
            <a:r>
              <a:rPr lang="zh-CN" altLang="en-US" dirty="0"/>
              <a:t>若参数的个数小于</a:t>
            </a:r>
            <a:r>
              <a:rPr lang="en-US" altLang="zh-CN" dirty="0"/>
              <a:t>(lt)2</a:t>
            </a:r>
            <a:r>
              <a:rPr lang="zh-CN" altLang="en-US" dirty="0"/>
              <a:t>则告知使用者参数数量太少</a:t>
            </a:r>
            <a:r>
              <a:rPr lang="en-US" altLang="zh-CN" dirty="0"/>
              <a:t>?  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全部的参数内容是什么</a:t>
            </a:r>
            <a:r>
              <a:rPr lang="en-US" altLang="zh-CN" dirty="0"/>
              <a:t>? $@    </a:t>
            </a:r>
            <a:endParaRPr lang="zh-CN" altLang="en-US" dirty="0"/>
          </a:p>
          <a:p>
            <a:r>
              <a:rPr lang="zh-CN" altLang="en-US" dirty="0"/>
              <a:t>第一个参数是什么</a:t>
            </a:r>
            <a:r>
              <a:rPr lang="en-US" altLang="zh-CN" dirty="0"/>
              <a:t>?    $1</a:t>
            </a:r>
            <a:endParaRPr lang="zh-CN" altLang="en-US" dirty="0"/>
          </a:p>
          <a:p>
            <a:r>
              <a:rPr lang="zh-CN" altLang="en-US" dirty="0"/>
              <a:t>第二个参数是什么</a:t>
            </a:r>
            <a:r>
              <a:rPr lang="en-US" altLang="zh-CN" dirty="0"/>
              <a:t>?     $2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737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参数范例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331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#!/bin/bash</a:t>
            </a:r>
          </a:p>
          <a:p>
            <a:pPr marL="0" indent="0">
              <a:buNone/>
            </a:pPr>
            <a:r>
              <a:rPr lang="en-US" altLang="zh-CN" sz="2000" dirty="0"/>
              <a:t>echo "the script name is==&gt;$0"</a:t>
            </a:r>
          </a:p>
          <a:p>
            <a:pPr marL="0" indent="0">
              <a:buNone/>
            </a:pPr>
            <a:r>
              <a:rPr lang="en-US" altLang="zh-CN" sz="2000" dirty="0"/>
              <a:t>echo "total parameter number is==&gt;$#"</a:t>
            </a:r>
          </a:p>
          <a:p>
            <a:pPr marL="0" indent="0">
              <a:buNone/>
            </a:pPr>
            <a:r>
              <a:rPr lang="en-US" altLang="zh-CN" sz="2000" dirty="0"/>
              <a:t>[ "$#" -lt 2 ]&amp;&amp;echo "the number of parameter is lt 2"&amp;&amp;exit 1</a:t>
            </a:r>
          </a:p>
          <a:p>
            <a:pPr marL="0" indent="0">
              <a:buNone/>
            </a:pPr>
            <a:r>
              <a:rPr lang="en-US" altLang="zh-CN" sz="2000" dirty="0"/>
              <a:t>echo "1st parameter==&gt;$1"</a:t>
            </a:r>
          </a:p>
          <a:p>
            <a:pPr marL="0" indent="0">
              <a:buNone/>
            </a:pPr>
            <a:r>
              <a:rPr lang="en-US" altLang="zh-CN" sz="2000" dirty="0"/>
              <a:t>echo "2nd parameter==&gt;$2"</a:t>
            </a:r>
          </a:p>
          <a:p>
            <a:pPr marL="0" indent="0">
              <a:buNone/>
            </a:pPr>
            <a:r>
              <a:rPr lang="en-US" altLang="zh-CN" sz="2000" dirty="0"/>
              <a:t>echo "your whole parameter is==$@"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exit 0</a:t>
            </a:r>
          </a:p>
          <a:p>
            <a:pPr marL="0" indent="0">
              <a:buNone/>
            </a:pPr>
            <a:r>
              <a:rPr lang="zh-CN" altLang="en-US" dirty="0"/>
              <a:t>这个脚本是获取参数，这个便于我们理解执行的命令其实也是一些可执行文件。它是怎么获取参数的，哪个参数获取到后是干什么用的。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454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script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401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shift:</a:t>
            </a:r>
            <a:r>
              <a:rPr lang="zh-CN" altLang="en-US" dirty="0"/>
              <a:t>造成参数变量号码偏移  </a:t>
            </a:r>
          </a:p>
          <a:p>
            <a:r>
              <a:rPr lang="zh-CN" altLang="en-US" dirty="0"/>
              <a:t>演示案例</a:t>
            </a:r>
            <a:r>
              <a:rPr lang="en-US" altLang="zh-CN" dirty="0"/>
              <a:t>:</a:t>
            </a:r>
            <a:r>
              <a:rPr lang="zh-CN" altLang="en-US" sz="1400" dirty="0"/>
              <a:t>（例如： </a:t>
            </a:r>
            <a:r>
              <a:rPr lang="en-US" altLang="zh-CN" sz="1400" dirty="0"/>
              <a:t>ls -a -l -h </a:t>
            </a:r>
            <a:r>
              <a:rPr lang="zh-CN" altLang="en-US" sz="1400" dirty="0"/>
              <a:t>，此时的</a:t>
            </a:r>
            <a:r>
              <a:rPr lang="en-US" altLang="zh-CN" sz="1400" dirty="0"/>
              <a:t>ls</a:t>
            </a:r>
            <a:r>
              <a:rPr lang="zh-CN" altLang="en-US" sz="1400" dirty="0"/>
              <a:t>拥有三个参数，先执行的是</a:t>
            </a:r>
            <a:r>
              <a:rPr lang="en-US" altLang="zh-CN" sz="1400" dirty="0"/>
              <a:t>-a</a:t>
            </a:r>
            <a:r>
              <a:rPr lang="zh-CN" altLang="en-US" sz="1400" dirty="0"/>
              <a:t>，逐步执行</a:t>
            </a:r>
            <a:r>
              <a:rPr lang="en-US" altLang="zh-CN" sz="1400" dirty="0"/>
              <a:t>-l</a:t>
            </a:r>
            <a:r>
              <a:rPr lang="zh-CN" altLang="en-US" sz="1400" dirty="0"/>
              <a:t>和</a:t>
            </a:r>
            <a:r>
              <a:rPr lang="en-US" altLang="zh-CN" sz="1400" dirty="0"/>
              <a:t>-h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800" dirty="0"/>
              <a:t>#!/bin/bash</a:t>
            </a:r>
          </a:p>
          <a:p>
            <a:pPr marL="457200" lvl="1" indent="0">
              <a:buNone/>
            </a:pPr>
            <a:r>
              <a:rPr lang="en-US" altLang="zh-CN" sz="1800" dirty="0"/>
              <a:t>echo "total parameter number is==&gt;$#"</a:t>
            </a:r>
          </a:p>
          <a:p>
            <a:pPr marL="457200" lvl="1" indent="0">
              <a:buNone/>
            </a:pPr>
            <a:r>
              <a:rPr lang="en-US" altLang="zh-CN" sz="1800" dirty="0"/>
              <a:t>echo "your whole parameter is==&gt;$@"</a:t>
            </a:r>
          </a:p>
          <a:p>
            <a:pPr marL="457200" lvl="1" indent="0">
              <a:buNone/>
            </a:pPr>
            <a:r>
              <a:rPr lang="en-US" altLang="zh-CN" sz="1800" dirty="0"/>
              <a:t>#shift one parameter</a:t>
            </a:r>
          </a:p>
          <a:p>
            <a:pPr marL="457200" lvl="1" indent="0">
              <a:buNone/>
            </a:pPr>
            <a:r>
              <a:rPr lang="en-US" altLang="zh-CN" sz="1800" dirty="0"/>
              <a:t>shift</a:t>
            </a:r>
          </a:p>
          <a:p>
            <a:pPr marL="457200" lvl="1" indent="0">
              <a:buNone/>
            </a:pPr>
            <a:r>
              <a:rPr lang="en-US" altLang="zh-CN" sz="1800" dirty="0"/>
              <a:t>echo "total parameter number is==&gt;$#"</a:t>
            </a:r>
          </a:p>
          <a:p>
            <a:pPr marL="457200" lvl="1" indent="0">
              <a:buNone/>
            </a:pPr>
            <a:r>
              <a:rPr lang="en-US" altLang="zh-CN" sz="1800" dirty="0"/>
              <a:t>echo "your whole parameter is==&gt;$@"</a:t>
            </a:r>
          </a:p>
          <a:p>
            <a:pPr marL="457200" lvl="1" indent="0">
              <a:buNone/>
            </a:pPr>
            <a:r>
              <a:rPr lang="en-US" altLang="zh-CN" sz="1800" dirty="0"/>
              <a:t>#shift three parameter</a:t>
            </a:r>
          </a:p>
          <a:p>
            <a:pPr marL="457200" lvl="1" indent="0">
              <a:buNone/>
            </a:pPr>
            <a:r>
              <a:rPr lang="en-US" altLang="zh-CN" sz="1800" dirty="0"/>
              <a:t>shift 3</a:t>
            </a:r>
          </a:p>
          <a:p>
            <a:pPr marL="457200" lvl="1" indent="0">
              <a:buNone/>
            </a:pPr>
            <a:r>
              <a:rPr lang="en-US" altLang="zh-CN" sz="1800" dirty="0"/>
              <a:t>echo "total parameter number is==&gt;$#"</a:t>
            </a:r>
          </a:p>
          <a:p>
            <a:pPr marL="457200" lvl="1" indent="0">
              <a:buNone/>
            </a:pPr>
            <a:r>
              <a:rPr lang="en-US" altLang="zh-CN" sz="1800" dirty="0"/>
              <a:t>echo "your whole parameter is==&gt;$*</a:t>
            </a:r>
          </a:p>
          <a:p>
            <a:pPr marL="457200" lvl="1" indent="0">
              <a:buNone/>
            </a:pPr>
            <a:r>
              <a:rPr lang="zh-CN" altLang="en-US" sz="1400" dirty="0"/>
              <a:t>这个脚本用于，当有多个参数存在时，处理完第一个参数后进行偏移操作执行下一个参数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zh-CN" altLang="en-US" sz="1400" dirty="0"/>
              <a:t>偏移的作用在于删掉被执行后的参数。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45915"/>
          </a:xfrm>
        </p:spPr>
        <p:txBody>
          <a:bodyPr/>
          <a:lstStyle/>
          <a:p>
            <a:r>
              <a:rPr lang="en-US" altLang="zh-CN" dirty="0" err="1"/>
              <a:t>options:find</a:t>
            </a:r>
            <a:r>
              <a:rPr lang="zh-CN" altLang="en-US" dirty="0"/>
              <a:t>命令的常用选项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print</a:t>
            </a:r>
            <a:r>
              <a:rPr lang="zh-CN" altLang="en-US" sz="2000" dirty="0"/>
              <a:t>：将匹配的文件输出到标准输出  </a:t>
            </a:r>
            <a:r>
              <a:rPr lang="en-US" altLang="zh-CN" sz="2000" dirty="0"/>
              <a:t>(</a:t>
            </a:r>
            <a:r>
              <a:rPr lang="zh-CN" altLang="en-US" sz="2000" dirty="0"/>
              <a:t>可以不写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size:</a:t>
            </a:r>
            <a:r>
              <a:rPr lang="zh-CN" altLang="en-US" sz="2000" dirty="0"/>
              <a:t>匹配文件大小。</a:t>
            </a:r>
            <a:br>
              <a:rPr lang="zh-CN" altLang="en-US" sz="2000" dirty="0"/>
            </a:br>
            <a:r>
              <a:rPr lang="en-US" altLang="zh-CN" sz="2000" dirty="0"/>
              <a:t>  </a:t>
            </a:r>
            <a:r>
              <a:rPr lang="zh-CN" altLang="en-US" sz="2000" dirty="0"/>
              <a:t> </a:t>
            </a:r>
            <a:r>
              <a:rPr lang="en-US" altLang="zh-CN" sz="2000" dirty="0"/>
              <a:t>find  ./  -size  0   ;  </a:t>
            </a:r>
            <a:r>
              <a:rPr lang="zh-CN" altLang="en-US" sz="2000" dirty="0"/>
              <a:t>显示文件大小为零的文件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name  </a:t>
            </a:r>
            <a:r>
              <a:rPr lang="zh-CN" altLang="en-US" sz="2000" dirty="0"/>
              <a:t>：按照文件名查找文件。</a:t>
            </a:r>
            <a:r>
              <a:rPr lang="en-US" altLang="zh-CN" sz="2000" dirty="0"/>
              <a:t>!!!</a:t>
            </a:r>
            <a:r>
              <a:rPr lang="zh-CN" altLang="en-US" sz="2000" dirty="0"/>
              <a:t>   </a:t>
            </a:r>
            <a:br>
              <a:rPr lang="zh-CN" altLang="en-US" sz="2000" dirty="0"/>
            </a:br>
            <a:r>
              <a:rPr lang="en-US" altLang="zh-CN" sz="2000" b="1" dirty="0"/>
              <a:t>find  /  -name  demo </a:t>
            </a:r>
            <a:r>
              <a:rPr lang="en-US" altLang="zh-CN" sz="2000" dirty="0"/>
              <a:t>   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zh-CN" altLang="en-US" sz="2000" dirty="0"/>
              <a:t>目录及其子目录下面（也可以理解为，全盘搜索）查找名字 为</a:t>
            </a:r>
            <a:r>
              <a:rPr lang="en-US" altLang="zh-CN" sz="2000" dirty="0"/>
              <a:t>demo</a:t>
            </a:r>
            <a:r>
              <a:rPr lang="zh-CN" altLang="en-US" sz="2000" dirty="0"/>
              <a:t>的文件   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b="1" dirty="0"/>
              <a:t>find  .  -name  "*.java" </a:t>
            </a:r>
            <a:r>
              <a:rPr lang="en-US" altLang="zh-CN" sz="2000" dirty="0"/>
              <a:t> </a:t>
            </a:r>
            <a:r>
              <a:rPr lang="zh-CN" altLang="en-US" sz="2000" dirty="0"/>
              <a:t>在当前目录及其子目录（用“</a:t>
            </a:r>
            <a:r>
              <a:rPr lang="en-US" altLang="zh-CN" sz="2000" dirty="0"/>
              <a:t>.”</a:t>
            </a:r>
            <a:r>
              <a:rPr lang="zh-CN" altLang="en-US" sz="2000" dirty="0"/>
              <a:t> 表示）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中查找任何扩展名为“</a:t>
            </a:r>
            <a:r>
              <a:rPr lang="en-US" altLang="zh-CN" sz="2000" dirty="0"/>
              <a:t>java”</a:t>
            </a:r>
            <a:r>
              <a:rPr lang="zh-CN" altLang="en-US" sz="2000" dirty="0"/>
              <a:t>的文件  </a:t>
            </a:r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600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第三节条件判断语句</a:t>
            </a:r>
          </a:p>
        </p:txBody>
      </p:sp>
    </p:spTree>
    <p:extLst>
      <p:ext uri="{BB962C8B-B14F-4D97-AF65-F5344CB8AC3E}">
        <p14:creationId xmlns:p14="http://schemas.microsoft.com/office/powerpoint/2010/main" val="4119519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052736"/>
            <a:ext cx="8064896" cy="53183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条件判断语句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if  [  </a:t>
            </a:r>
            <a:r>
              <a:rPr lang="zh-CN" altLang="en-US" dirty="0"/>
              <a:t>条件判断  </a:t>
            </a:r>
            <a:r>
              <a:rPr lang="en-US" altLang="zh-CN" dirty="0"/>
              <a:t>] </a:t>
            </a:r>
          </a:p>
          <a:p>
            <a:pPr marL="400050" lvl="1" indent="0">
              <a:buNone/>
            </a:pPr>
            <a:r>
              <a:rPr lang="en-US" altLang="zh-CN" dirty="0"/>
              <a:t> then</a:t>
            </a:r>
          </a:p>
          <a:p>
            <a:pPr marL="400050" lvl="1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fi</a:t>
            </a:r>
          </a:p>
          <a:p>
            <a:pPr marL="457200" lvl="1" indent="0">
              <a:buNone/>
            </a:pPr>
            <a:r>
              <a:rPr lang="en-US" altLang="zh-CN" dirty="0"/>
              <a:t>if  [  </a:t>
            </a:r>
            <a:r>
              <a:rPr lang="zh-CN" altLang="en-US" dirty="0"/>
              <a:t>条件判断  </a:t>
            </a:r>
            <a:r>
              <a:rPr lang="en-US" altLang="zh-CN" dirty="0"/>
              <a:t>];  then  </a:t>
            </a:r>
          </a:p>
          <a:p>
            <a:pPr marL="457200" lvl="1" indent="0">
              <a:buNone/>
            </a:pPr>
            <a:r>
              <a:rPr lang="en-US" altLang="zh-CN" dirty="0"/>
              <a:t> </a:t>
            </a:r>
            <a:r>
              <a:rPr lang="zh-CN" altLang="en-US" dirty="0"/>
              <a:t>条件成立执行，命令</a:t>
            </a:r>
            <a:r>
              <a:rPr lang="en-US" altLang="zh-CN" dirty="0"/>
              <a:t>;    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fi  </a:t>
            </a:r>
            <a:r>
              <a:rPr lang="zh-CN" altLang="en-US" dirty="0"/>
              <a:t>将</a:t>
            </a:r>
            <a:r>
              <a:rPr lang="en-US" altLang="zh-CN" dirty="0"/>
              <a:t>if</a:t>
            </a:r>
            <a:r>
              <a:rPr lang="zh-CN" altLang="en-US" dirty="0"/>
              <a:t>反过来写</a:t>
            </a:r>
            <a:r>
              <a:rPr lang="en-US" altLang="zh-CN" dirty="0"/>
              <a:t>,</a:t>
            </a:r>
            <a:r>
              <a:rPr lang="zh-CN" altLang="en-US" dirty="0"/>
              <a:t>就成为</a:t>
            </a:r>
            <a:r>
              <a:rPr lang="en-US" altLang="zh-CN" dirty="0"/>
              <a:t>fi  </a:t>
            </a:r>
            <a:r>
              <a:rPr lang="zh-CN" altLang="en-US" dirty="0"/>
              <a:t>结束</a:t>
            </a:r>
            <a:r>
              <a:rPr lang="en-US" altLang="zh-CN" dirty="0"/>
              <a:t>if</a:t>
            </a:r>
            <a:r>
              <a:rPr lang="zh-CN" altLang="en-US" dirty="0"/>
              <a:t>语句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 </a:t>
            </a:r>
          </a:p>
          <a:p>
            <a:pPr marL="457200" lvl="1" indent="0">
              <a:buNone/>
            </a:pPr>
            <a:r>
              <a:rPr lang="en-US" altLang="zh-CN" dirty="0"/>
              <a:t> 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804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EEE59-C2A6-421C-BBCC-9EABEC978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整数比较：</a:t>
            </a:r>
            <a:r>
              <a:rPr lang="en-US" altLang="zh-CN" dirty="0"/>
              <a:t>-eq,-ne,-gt,-ge,-lt,-le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6A5A4-6456-4CDE-9D04-2521B557E3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120854"/>
          </a:xfrm>
        </p:spPr>
        <p:txBody>
          <a:bodyPr/>
          <a:lstStyle/>
          <a:p>
            <a:r>
              <a:rPr lang="en-US" altLang="zh-CN" dirty="0"/>
              <a:t>-eq</a:t>
            </a:r>
            <a:r>
              <a:rPr lang="zh-CN" altLang="en-US" dirty="0"/>
              <a:t>：相等</a:t>
            </a:r>
            <a:endParaRPr lang="en-US" altLang="zh-CN" dirty="0"/>
          </a:p>
          <a:p>
            <a:r>
              <a:rPr lang="en-US" altLang="zh-CN" dirty="0"/>
              <a:t>-ne</a:t>
            </a:r>
            <a:r>
              <a:rPr lang="zh-CN" altLang="en-US" dirty="0"/>
              <a:t>：不等于</a:t>
            </a:r>
            <a:endParaRPr lang="en-US" altLang="zh-CN" dirty="0"/>
          </a:p>
          <a:p>
            <a:r>
              <a:rPr lang="en-US" altLang="zh-CN" dirty="0"/>
              <a:t>-gt</a:t>
            </a:r>
            <a:r>
              <a:rPr lang="zh-CN" altLang="en-US" dirty="0"/>
              <a:t>：大于</a:t>
            </a:r>
            <a:endParaRPr lang="en-US" altLang="zh-CN" dirty="0"/>
          </a:p>
          <a:p>
            <a:r>
              <a:rPr lang="en-US" altLang="zh-CN" dirty="0"/>
              <a:t>-ge</a:t>
            </a:r>
            <a:r>
              <a:rPr lang="zh-CN" altLang="en-US" dirty="0"/>
              <a:t>：大于或等于</a:t>
            </a:r>
            <a:endParaRPr lang="en-US" altLang="zh-CN" dirty="0"/>
          </a:p>
          <a:p>
            <a:r>
              <a:rPr lang="en-US" altLang="zh-CN" dirty="0"/>
              <a:t>-lt</a:t>
            </a:r>
            <a:r>
              <a:rPr lang="zh-CN" altLang="en-US" dirty="0"/>
              <a:t>：小于</a:t>
            </a:r>
            <a:endParaRPr lang="en-US" altLang="zh-CN" dirty="0"/>
          </a:p>
          <a:p>
            <a:r>
              <a:rPr lang="en-US" altLang="zh-CN" dirty="0"/>
              <a:t>-le</a:t>
            </a:r>
            <a:r>
              <a:rPr lang="zh-CN" altLang="en-US" dirty="0"/>
              <a:t>：小于或等于</a:t>
            </a:r>
          </a:p>
        </p:txBody>
      </p:sp>
    </p:spTree>
    <p:extLst>
      <p:ext uri="{BB962C8B-B14F-4D97-AF65-F5344CB8AC3E}">
        <p14:creationId xmlns:p14="http://schemas.microsoft.com/office/powerpoint/2010/main" val="965782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  <a:r>
              <a:rPr lang="en-US" altLang="zh-CN" dirty="0"/>
              <a:t>if</a:t>
            </a:r>
            <a:r>
              <a:rPr lang="zh-CN" altLang="en-US" dirty="0"/>
              <a:t>语句案例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973736"/>
            <a:ext cx="8064896" cy="5050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#!/bin/bash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#compare the size of the two numbers“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a=12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b=13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if [ $a -gt $b ]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then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echo "yes $a&gt;$b"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exit 0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fi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if [ $a -le $b ];then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echo "yes $a&lt;=$b"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exit 0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fi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017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  <a:r>
              <a:rPr lang="en-US" altLang="zh-CN" dirty="0"/>
              <a:t>if</a:t>
            </a:r>
            <a:r>
              <a:rPr lang="zh-CN" altLang="en-US" dirty="0"/>
              <a:t>语句案例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r>
              <a:rPr lang="zh-CN" altLang="zh-CN" dirty="0"/>
              <a:t>比较两个传参进来的数字的大小</a:t>
            </a:r>
            <a:r>
              <a:rPr lang="zh-CN" altLang="en-US" dirty="0"/>
              <a:t>？</a:t>
            </a:r>
            <a:endParaRPr lang="zh-CN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5" y="1718572"/>
            <a:ext cx="8064896" cy="43027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#!/bin/bash</a:t>
            </a:r>
          </a:p>
          <a:p>
            <a:r>
              <a:rPr lang="en-US" altLang="zh-CN" sz="1800" dirty="0"/>
              <a:t>#compare the size of the two numbers“</a:t>
            </a:r>
          </a:p>
          <a:p>
            <a:r>
              <a:rPr lang="en-US" altLang="zh-CN" sz="1800" dirty="0"/>
              <a:t>if [ $1 -gt $2 ]</a:t>
            </a:r>
          </a:p>
          <a:p>
            <a:r>
              <a:rPr lang="en-US" altLang="zh-CN" sz="1800" dirty="0"/>
              <a:t>  then</a:t>
            </a:r>
          </a:p>
          <a:p>
            <a:r>
              <a:rPr lang="en-US" altLang="zh-CN" sz="1800" dirty="0"/>
              <a:t>  echo "yes $1&gt;$2"</a:t>
            </a:r>
          </a:p>
          <a:p>
            <a:r>
              <a:rPr lang="en-US" altLang="zh-CN" sz="1800" dirty="0"/>
              <a:t>  exit 0</a:t>
            </a:r>
          </a:p>
          <a:p>
            <a:r>
              <a:rPr lang="en-US" altLang="zh-CN" sz="1800" dirty="0"/>
              <a:t>fi</a:t>
            </a:r>
          </a:p>
          <a:p>
            <a:r>
              <a:rPr lang="en-US" altLang="zh-CN" sz="1800" dirty="0"/>
              <a:t>if [ $1 -le $2 ];then</a:t>
            </a:r>
          </a:p>
          <a:p>
            <a:r>
              <a:rPr lang="en-US" altLang="zh-CN" sz="1800" dirty="0"/>
              <a:t>  echo "yes $1&lt;=$2"</a:t>
            </a:r>
          </a:p>
          <a:p>
            <a:r>
              <a:rPr lang="en-US" altLang="zh-CN" sz="1800" dirty="0"/>
              <a:t>  exit 0</a:t>
            </a:r>
          </a:p>
          <a:p>
            <a:r>
              <a:rPr lang="en-US" altLang="zh-CN" sz="18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8423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  <a:r>
              <a:rPr lang="en-US" altLang="zh-CN" dirty="0"/>
              <a:t>if</a:t>
            </a:r>
            <a:r>
              <a:rPr lang="zh-CN" altLang="en-US" dirty="0"/>
              <a:t>语句案例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r>
              <a:rPr lang="en-US" altLang="zh-CN" dirty="0"/>
              <a:t>read</a:t>
            </a:r>
            <a:r>
              <a:rPr lang="zh-CN" altLang="en-US" dirty="0"/>
              <a:t>方式</a:t>
            </a:r>
            <a:r>
              <a:rPr lang="zh-CN" altLang="zh-CN" dirty="0"/>
              <a:t>比较两个传参进来的数字的大小</a:t>
            </a:r>
            <a:r>
              <a:rPr lang="zh-CN" altLang="en-US" dirty="0"/>
              <a:t>？</a:t>
            </a:r>
            <a:endParaRPr lang="zh-CN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1667267"/>
            <a:ext cx="8064896" cy="46623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#!/bin/bash</a:t>
            </a:r>
          </a:p>
          <a:p>
            <a:pPr marL="0" indent="0">
              <a:buNone/>
            </a:pPr>
            <a:r>
              <a:rPr lang="en-US" altLang="zh-CN" sz="1800" dirty="0"/>
              <a:t>#compare the size of the two numbers“</a:t>
            </a:r>
          </a:p>
          <a:p>
            <a:pPr marL="0" indent="0">
              <a:buNone/>
            </a:pPr>
            <a:r>
              <a:rPr lang="en-US" altLang="zh-CN" sz="1800" dirty="0"/>
              <a:t>read -p "please input two numbers:" a b</a:t>
            </a:r>
          </a:p>
          <a:p>
            <a:pPr marL="0" indent="0">
              <a:buNone/>
            </a:pPr>
            <a:r>
              <a:rPr lang="en-US" altLang="zh-CN" sz="1800" dirty="0"/>
              <a:t>if [ $a -gt $b ]</a:t>
            </a:r>
          </a:p>
          <a:p>
            <a:pPr marL="0" indent="0">
              <a:buNone/>
            </a:pPr>
            <a:r>
              <a:rPr lang="en-US" altLang="zh-CN" sz="1800" dirty="0"/>
              <a:t>  then</a:t>
            </a:r>
          </a:p>
          <a:p>
            <a:pPr marL="0" indent="0">
              <a:buNone/>
            </a:pPr>
            <a:r>
              <a:rPr lang="en-US" altLang="zh-CN" sz="1800" dirty="0"/>
              <a:t>  echo "yes $a&gt;$b"</a:t>
            </a:r>
          </a:p>
          <a:p>
            <a:pPr marL="0" indent="0">
              <a:buNone/>
            </a:pPr>
            <a:r>
              <a:rPr lang="en-US" altLang="zh-CN" sz="1800" dirty="0"/>
              <a:t>  exit 0</a:t>
            </a:r>
          </a:p>
          <a:p>
            <a:pPr marL="0" indent="0">
              <a:buNone/>
            </a:pPr>
            <a:r>
              <a:rPr lang="en-US" altLang="zh-CN" sz="1800" dirty="0"/>
              <a:t>fi</a:t>
            </a:r>
          </a:p>
          <a:p>
            <a:pPr marL="0" indent="0">
              <a:buNone/>
            </a:pPr>
            <a:r>
              <a:rPr lang="en-US" altLang="zh-CN" sz="1800" dirty="0"/>
              <a:t>if [ $a -le $b ];then</a:t>
            </a:r>
          </a:p>
          <a:p>
            <a:pPr marL="0" indent="0">
              <a:buNone/>
            </a:pPr>
            <a:r>
              <a:rPr lang="en-US" altLang="zh-CN" sz="1800" dirty="0"/>
              <a:t>  echo "yes $a&lt;=$b"</a:t>
            </a:r>
          </a:p>
          <a:p>
            <a:pPr marL="0" indent="0">
              <a:buNone/>
            </a:pPr>
            <a:r>
              <a:rPr lang="en-US" altLang="zh-CN" sz="1800" dirty="0"/>
              <a:t>  exit 0</a:t>
            </a:r>
          </a:p>
          <a:p>
            <a:pPr marL="0" indent="0">
              <a:buNone/>
            </a:pPr>
            <a:r>
              <a:rPr lang="en-US" altLang="zh-CN" sz="18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5188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  <a:r>
              <a:rPr lang="en-US" altLang="zh-CN" dirty="0"/>
              <a:t>if</a:t>
            </a:r>
            <a:r>
              <a:rPr lang="zh-CN" altLang="en-US" dirty="0"/>
              <a:t>语句案例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2003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思考：实现如果</a:t>
            </a:r>
            <a:r>
              <a:rPr lang="en-US" altLang="zh-CN" sz="2000" dirty="0"/>
              <a:t>/shell/scripts</a:t>
            </a:r>
            <a:r>
              <a:rPr lang="zh-CN" altLang="en-US" sz="2000" dirty="0"/>
              <a:t>下面存在</a:t>
            </a:r>
            <a:r>
              <a:rPr lang="en-US" altLang="zh-CN" sz="2000" dirty="0"/>
              <a:t>if3.sh</a:t>
            </a:r>
            <a:r>
              <a:rPr lang="zh-CN" altLang="en-US" sz="2000" dirty="0"/>
              <a:t>就打印</a:t>
            </a:r>
            <a:r>
              <a:rPr lang="en-US" altLang="zh-CN" sz="2000" dirty="0"/>
              <a:t>if3.sh</a:t>
            </a:r>
            <a:r>
              <a:rPr lang="zh-CN" altLang="en-US" sz="2000" dirty="0"/>
              <a:t>存在；如果不出存在，就“创建”（注意目录是否存在以及不存在时的创建问题）。</a:t>
            </a:r>
            <a:endParaRPr lang="zh-CN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2247507"/>
            <a:ext cx="8064896" cy="39703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#!/bin/bash</a:t>
            </a:r>
          </a:p>
          <a:p>
            <a:pPr marL="0" indent="0">
              <a:buNone/>
            </a:pPr>
            <a:r>
              <a:rPr lang="en-US" altLang="zh-CN" sz="1400" dirty="0"/>
              <a:t>path="/shell/scripts"</a:t>
            </a:r>
          </a:p>
          <a:p>
            <a:pPr marL="0" indent="0">
              <a:buNone/>
            </a:pPr>
            <a:r>
              <a:rPr lang="en-US" altLang="zh-CN" sz="1400" dirty="0"/>
              <a:t>if [ -e "$path/if3.sh"  ];then</a:t>
            </a:r>
          </a:p>
          <a:p>
            <a:pPr marL="0" indent="0">
              <a:buNone/>
            </a:pPr>
            <a:r>
              <a:rPr lang="en-US" altLang="zh-CN" sz="1400" dirty="0"/>
              <a:t>  echo "$path/if3.sh is exist."</a:t>
            </a:r>
          </a:p>
          <a:p>
            <a:pPr marL="0" indent="0">
              <a:buNone/>
            </a:pPr>
            <a:r>
              <a:rPr lang="en-US" altLang="zh-CN" sz="1400" dirty="0"/>
              <a:t>  exit 0</a:t>
            </a:r>
          </a:p>
          <a:p>
            <a:pPr marL="0" indent="0">
              <a:buNone/>
            </a:pPr>
            <a:r>
              <a:rPr lang="en-US" altLang="zh-CN" sz="1400" dirty="0"/>
              <a:t>fi</a:t>
            </a:r>
          </a:p>
          <a:p>
            <a:pPr marL="0" indent="0">
              <a:buNone/>
            </a:pPr>
            <a:r>
              <a:rPr lang="en-US" altLang="zh-CN" sz="1400" dirty="0"/>
              <a:t>if [ ! -e "$path/if3.sh"  ];then</a:t>
            </a:r>
          </a:p>
          <a:p>
            <a:pPr marL="0" indent="0">
              <a:buNone/>
            </a:pPr>
            <a:r>
              <a:rPr lang="en-US" altLang="zh-CN" sz="1400" dirty="0"/>
              <a:t>  [ ! -d $path ]&amp;&amp;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-p $path</a:t>
            </a:r>
          </a:p>
          <a:p>
            <a:pPr marL="0" indent="0">
              <a:buNone/>
            </a:pPr>
            <a:r>
              <a:rPr lang="en-US" altLang="zh-CN" sz="1400" dirty="0"/>
              <a:t>  cd $path</a:t>
            </a:r>
          </a:p>
          <a:p>
            <a:pPr marL="0" indent="0">
              <a:buNone/>
            </a:pPr>
            <a:r>
              <a:rPr lang="en-US" altLang="zh-CN" sz="1400" dirty="0"/>
              <a:t>  touch if3.sh</a:t>
            </a:r>
          </a:p>
          <a:p>
            <a:pPr marL="0" indent="0">
              <a:buNone/>
            </a:pPr>
            <a:r>
              <a:rPr lang="en-US" altLang="zh-CN" sz="1400" dirty="0"/>
              <a:t>  echo "$path/if3.sh was touched"</a:t>
            </a:r>
          </a:p>
          <a:p>
            <a:pPr marL="0" indent="0">
              <a:buNone/>
            </a:pPr>
            <a:r>
              <a:rPr lang="en-US" altLang="zh-CN" sz="1400" dirty="0"/>
              <a:t>   exit 0</a:t>
            </a:r>
          </a:p>
          <a:p>
            <a:pPr marL="0" indent="0">
              <a:buNone/>
            </a:pPr>
            <a:r>
              <a:rPr lang="en-US" altLang="zh-CN" sz="14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732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  <a:r>
              <a:rPr lang="en-US" altLang="zh-CN" dirty="0"/>
              <a:t>if</a:t>
            </a:r>
            <a:r>
              <a:rPr lang="zh-CN" altLang="en-US" dirty="0"/>
              <a:t>语句案例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2003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思考：实现如果</a:t>
            </a:r>
            <a:r>
              <a:rPr lang="en-US" altLang="zh-CN" sz="2000" dirty="0"/>
              <a:t>/shell/scripts</a:t>
            </a:r>
            <a:r>
              <a:rPr lang="zh-CN" altLang="en-US" sz="2000" dirty="0"/>
              <a:t>下面存在</a:t>
            </a:r>
            <a:r>
              <a:rPr lang="en-US" altLang="zh-CN" sz="2000" dirty="0"/>
              <a:t>if3.sh</a:t>
            </a:r>
            <a:r>
              <a:rPr lang="zh-CN" altLang="en-US" sz="2000" dirty="0"/>
              <a:t>就打印</a:t>
            </a:r>
            <a:r>
              <a:rPr lang="en-US" altLang="zh-CN" sz="2000" dirty="0"/>
              <a:t>if3.sh</a:t>
            </a:r>
            <a:r>
              <a:rPr lang="zh-CN" altLang="en-US" sz="2000" dirty="0"/>
              <a:t>存在；如果不出存在，就“创建”（注意目录是否存在以及不存在时的创建问题）。升级版（解决了目录存在文件不存的情况）</a:t>
            </a:r>
            <a:endParaRPr lang="zh-CN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2247507"/>
            <a:ext cx="8064896" cy="45674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2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#!/bin/bash</a:t>
            </a:r>
          </a:p>
          <a:p>
            <a:pPr marL="0" indent="0">
              <a:buNone/>
            </a:pPr>
            <a:r>
              <a:rPr lang="en-US" altLang="zh-CN" sz="1600" dirty="0"/>
              <a:t>path="/shell/script"</a:t>
            </a:r>
          </a:p>
          <a:p>
            <a:pPr marL="0" indent="0">
              <a:buNone/>
            </a:pPr>
            <a:r>
              <a:rPr lang="en-US" altLang="zh-CN" sz="1600" dirty="0"/>
              <a:t>if [ -e "${path}/if3.sh" ];then</a:t>
            </a:r>
          </a:p>
          <a:p>
            <a:pPr marL="0" indent="0">
              <a:buNone/>
            </a:pPr>
            <a:r>
              <a:rPr lang="en-US" altLang="zh-CN" sz="1600" dirty="0"/>
              <a:t>   echo "${path}/if3.sh is exist"</a:t>
            </a:r>
          </a:p>
          <a:p>
            <a:pPr marL="0" indent="0">
              <a:buNone/>
            </a:pPr>
            <a:r>
              <a:rPr lang="en-US" altLang="zh-CN" sz="1600" dirty="0"/>
              <a:t>   exit 0</a:t>
            </a:r>
          </a:p>
          <a:p>
            <a:pPr marL="0" indent="0">
              <a:buNone/>
            </a:pPr>
            <a:r>
              <a:rPr lang="en-US" altLang="zh-CN" sz="1600" dirty="0"/>
              <a:t>fi</a:t>
            </a:r>
          </a:p>
          <a:p>
            <a:pPr marL="0" indent="0">
              <a:buNone/>
            </a:pPr>
            <a:r>
              <a:rPr lang="en-US" altLang="zh-CN" sz="1600" dirty="0"/>
              <a:t>if [ ! -e "${path}/if3.sh" ];then</a:t>
            </a:r>
          </a:p>
          <a:p>
            <a:pPr marL="0" indent="0">
              <a:buNone/>
            </a:pPr>
            <a:r>
              <a:rPr lang="en-US" altLang="zh-CN" sz="1600" dirty="0"/>
              <a:t>   [ ! -d "$path" ]&amp;&amp;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-p "${path}"</a:t>
            </a:r>
          </a:p>
          <a:p>
            <a:pPr marL="0" indent="0">
              <a:buNone/>
            </a:pPr>
            <a:r>
              <a:rPr lang="en-US" altLang="zh-CN" sz="1600" dirty="0"/>
              <a:t>   cd "$path"</a:t>
            </a:r>
          </a:p>
          <a:p>
            <a:pPr marL="0" indent="0">
              <a:buNone/>
            </a:pPr>
            <a:r>
              <a:rPr lang="en-US" altLang="zh-CN" sz="1600" dirty="0"/>
              <a:t>   touch if3.sh</a:t>
            </a:r>
          </a:p>
          <a:p>
            <a:pPr marL="0" indent="0">
              <a:buNone/>
            </a:pPr>
            <a:r>
              <a:rPr lang="en-US" altLang="zh-CN" sz="1600" dirty="0"/>
              <a:t>   echo "${path}/if3.sh was touched"</a:t>
            </a:r>
          </a:p>
          <a:p>
            <a:pPr marL="0" indent="0">
              <a:buNone/>
            </a:pPr>
            <a:r>
              <a:rPr lang="en-US" altLang="zh-CN" sz="1600" dirty="0"/>
              <a:t>   exit 0</a:t>
            </a:r>
          </a:p>
          <a:p>
            <a:pPr marL="0" indent="0">
              <a:buNone/>
            </a:pPr>
            <a:r>
              <a:rPr lang="en-US" altLang="zh-CN" sz="1600" dirty="0"/>
              <a:t>fi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300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07032"/>
          </a:xfrm>
        </p:spPr>
        <p:txBody>
          <a:bodyPr/>
          <a:lstStyle/>
          <a:p>
            <a:r>
              <a:rPr lang="zh-CN" altLang="en-US" dirty="0"/>
              <a:t>双分支结构</a:t>
            </a:r>
          </a:p>
          <a:p>
            <a:pPr marL="0" indent="0">
              <a:buNone/>
            </a:pPr>
            <a:r>
              <a:rPr lang="en-US" altLang="zh-CN" sz="2000" dirty="0"/>
              <a:t>if  [  </a:t>
            </a:r>
            <a:r>
              <a:rPr lang="zh-CN" altLang="en-US" sz="2000" dirty="0"/>
              <a:t>条件</a:t>
            </a:r>
            <a:r>
              <a:rPr lang="en-US" altLang="zh-CN" sz="2000" dirty="0"/>
              <a:t>1  ];then  </a:t>
            </a:r>
          </a:p>
          <a:p>
            <a:pPr marL="0" indent="0">
              <a:buNone/>
            </a:pPr>
            <a:r>
              <a:rPr lang="en-US" altLang="zh-CN" sz="2000" dirty="0"/>
              <a:t>   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成立执行，指令集</a:t>
            </a:r>
            <a:r>
              <a:rPr lang="en-US" altLang="zh-CN" sz="2000" dirty="0"/>
              <a:t>1  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else  </a:t>
            </a:r>
          </a:p>
          <a:p>
            <a:pPr marL="0" indent="0">
              <a:buNone/>
            </a:pPr>
            <a:r>
              <a:rPr lang="zh-CN" altLang="en-US" sz="2000" dirty="0"/>
              <a:t>   条件</a:t>
            </a:r>
            <a:r>
              <a:rPr lang="en-US" altLang="zh-CN" sz="2000" dirty="0"/>
              <a:t>1</a:t>
            </a:r>
            <a:r>
              <a:rPr lang="zh-CN" altLang="en-US" sz="2000" dirty="0"/>
              <a:t>不成执行指令集</a:t>
            </a:r>
            <a:r>
              <a:rPr lang="en-US" altLang="zh-CN" sz="2000" dirty="0"/>
              <a:t>2;  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fi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22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68806"/>
          </a:xfrm>
        </p:spPr>
        <p:txBody>
          <a:bodyPr/>
          <a:lstStyle/>
          <a:p>
            <a:r>
              <a:rPr lang="zh-CN" altLang="en-US" dirty="0"/>
              <a:t>多分支结构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if  [  </a:t>
            </a:r>
            <a:r>
              <a:rPr lang="zh-CN" altLang="en-US" sz="2000" dirty="0"/>
              <a:t>条件</a:t>
            </a:r>
            <a:r>
              <a:rPr lang="en-US" altLang="zh-CN" sz="2000" dirty="0"/>
              <a:t>1  ];then  </a:t>
            </a:r>
          </a:p>
          <a:p>
            <a:pPr marL="0" indent="0">
              <a:buNone/>
            </a:pPr>
            <a:r>
              <a:rPr lang="en-US" altLang="zh-CN" sz="2000" dirty="0"/>
              <a:t>   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成立，执行指令集</a:t>
            </a:r>
            <a:r>
              <a:rPr lang="en-US" altLang="zh-CN" sz="2000" dirty="0"/>
              <a:t>1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C000"/>
                </a:solidFill>
              </a:rPr>
              <a:t>elif</a:t>
            </a:r>
            <a:r>
              <a:rPr lang="en-US" altLang="zh-CN" sz="2000" dirty="0">
                <a:solidFill>
                  <a:srgbClr val="FFC000"/>
                </a:solidFill>
              </a:rPr>
              <a:t>  [  </a:t>
            </a:r>
            <a:r>
              <a:rPr lang="zh-CN" altLang="en-US" sz="2000" dirty="0">
                <a:solidFill>
                  <a:srgbClr val="FFC000"/>
                </a:solidFill>
              </a:rPr>
              <a:t>条件</a:t>
            </a:r>
            <a:r>
              <a:rPr lang="en-US" altLang="zh-CN" sz="2000" dirty="0">
                <a:solidFill>
                  <a:srgbClr val="FFC000"/>
                </a:solidFill>
              </a:rPr>
              <a:t>2  ];then  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 </a:t>
            </a:r>
            <a:r>
              <a:rPr lang="zh-CN" altLang="en-US" sz="2000" dirty="0">
                <a:solidFill>
                  <a:srgbClr val="FFC000"/>
                </a:solidFill>
              </a:rPr>
              <a:t>条件</a:t>
            </a:r>
            <a:r>
              <a:rPr lang="en-US" altLang="zh-CN" sz="2000" dirty="0">
                <a:solidFill>
                  <a:srgbClr val="FFC000"/>
                </a:solidFill>
              </a:rPr>
              <a:t>2</a:t>
            </a:r>
            <a:r>
              <a:rPr lang="zh-CN" altLang="en-US" sz="2000" dirty="0">
                <a:solidFill>
                  <a:srgbClr val="FFC000"/>
                </a:solidFill>
              </a:rPr>
              <a:t>成立，执行指令集</a:t>
            </a:r>
            <a:r>
              <a:rPr lang="en-US" altLang="zh-CN" sz="2000" dirty="0">
                <a:solidFill>
                  <a:srgbClr val="FFC000"/>
                </a:solidFill>
              </a:rPr>
              <a:t>2 </a:t>
            </a:r>
            <a:r>
              <a:rPr lang="en-US" altLang="zh-CN" sz="2000" dirty="0"/>
              <a:t> 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else  </a:t>
            </a:r>
          </a:p>
          <a:p>
            <a:pPr marL="0" indent="0">
              <a:buNone/>
            </a:pPr>
            <a:r>
              <a:rPr lang="zh-CN" altLang="en-US" sz="2000" dirty="0"/>
              <a:t>   条件都不成立，执行指令集</a:t>
            </a:r>
            <a:r>
              <a:rPr lang="en-US" altLang="zh-CN" sz="2000" dirty="0"/>
              <a:t>3 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fi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6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92136"/>
          </a:xfrm>
        </p:spPr>
        <p:txBody>
          <a:bodyPr/>
          <a:lstStyle/>
          <a:p>
            <a:r>
              <a:rPr lang="en-US" altLang="zh-CN" dirty="0" err="1"/>
              <a:t>options:find</a:t>
            </a:r>
            <a:r>
              <a:rPr lang="zh-CN" altLang="en-US" dirty="0"/>
              <a:t>命令的常用选项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perm </a:t>
            </a:r>
            <a:r>
              <a:rPr lang="zh-CN" altLang="en-US" sz="2000" dirty="0"/>
              <a:t>按照文件权限来查找文件。     </a:t>
            </a:r>
            <a:br>
              <a:rPr lang="zh-CN" altLang="en-US" sz="2000" dirty="0"/>
            </a:br>
            <a:r>
              <a:rPr lang="en-US" altLang="zh-CN" sz="2000" dirty="0"/>
              <a:t>find  .  -perm  755  –print </a:t>
            </a:r>
            <a:r>
              <a:rPr lang="zh-CN" altLang="en-US" sz="2000" dirty="0"/>
              <a:t>在当前目录下查找文件权限位为</a:t>
            </a:r>
            <a:r>
              <a:rPr lang="en-US" altLang="zh-CN" sz="2000" dirty="0"/>
              <a:t>755</a:t>
            </a:r>
            <a:r>
              <a:rPr lang="zh-CN" altLang="en-US" sz="2000" dirty="0"/>
              <a:t>的 文件，即文件所有者可以读、写、执行，组与其他用户可以读、 执行的文件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 user</a:t>
            </a:r>
            <a:r>
              <a:rPr lang="zh-CN" altLang="en-US" sz="2000" dirty="0"/>
              <a:t>按照文件所有者来查找文件。     </a:t>
            </a:r>
            <a:br>
              <a:rPr lang="zh-CN" altLang="en-US" sz="2000" dirty="0"/>
            </a:br>
            <a:r>
              <a:rPr lang="en-US" altLang="zh-CN" sz="2000" dirty="0"/>
              <a:t>find  ~  -user  root –print </a:t>
            </a:r>
            <a:r>
              <a:rPr lang="zh-CN" altLang="en-US" sz="2000" dirty="0"/>
              <a:t>在</a:t>
            </a:r>
            <a:r>
              <a:rPr lang="en-US" altLang="zh-CN" sz="2000" dirty="0"/>
              <a:t>$HOME</a:t>
            </a:r>
            <a:r>
              <a:rPr lang="zh-CN" altLang="en-US" sz="2000" dirty="0"/>
              <a:t>目录中查找文件属 </a:t>
            </a:r>
          </a:p>
          <a:p>
            <a:pPr marL="0" indent="0">
              <a:buNone/>
            </a:pPr>
            <a:r>
              <a:rPr lang="zh-CN" altLang="en-US" sz="2000" dirty="0"/>
              <a:t>    主为</a:t>
            </a:r>
            <a:r>
              <a:rPr lang="en-US" altLang="zh-CN" sz="2000" dirty="0"/>
              <a:t>root</a:t>
            </a:r>
            <a:r>
              <a:rPr lang="zh-CN" altLang="en-US" sz="2000" dirty="0"/>
              <a:t>的文件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 group </a:t>
            </a:r>
            <a:r>
              <a:rPr lang="zh-CN" altLang="en-US" sz="2000" dirty="0"/>
              <a:t>按照文件所属的组来查找文件。 </a:t>
            </a:r>
            <a:r>
              <a:rPr lang="zh-CN" altLang="en-US" sz="1400" dirty="0"/>
              <a:t>（展示的时候小心卡死）</a:t>
            </a:r>
            <a:br>
              <a:rPr lang="zh-CN" altLang="en-US" sz="1400" dirty="0"/>
            </a:br>
            <a:r>
              <a:rPr lang="en-US" altLang="zh-CN" sz="2000" dirty="0"/>
              <a:t>find  /  -group  root –print  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zh-CN" altLang="en-US" sz="2000" dirty="0"/>
              <a:t>目录下查找属于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用户组的文件  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067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多分支条件判断语句练习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zh-CN" altLang="zh-CN" dirty="0"/>
              <a:t>升级两个数比较案例：使用多分支结构进行判断并分以下三种情况：大于 等于</a:t>
            </a:r>
            <a:r>
              <a:rPr lang="en-US" altLang="zh-CN" dirty="0"/>
              <a:t>  </a:t>
            </a:r>
            <a:r>
              <a:rPr lang="zh-CN" altLang="zh-CN" dirty="0"/>
              <a:t>小于进行显示</a:t>
            </a:r>
            <a:endParaRPr lang="en-US" altLang="zh-CN" dirty="0"/>
          </a:p>
          <a:p>
            <a:r>
              <a:rPr lang="zh-CN" altLang="en-US" dirty="0"/>
              <a:t>该如何实现？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114413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多分支条件判断语句练习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33438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shell]# </a:t>
            </a:r>
            <a:r>
              <a:rPr lang="en-US" altLang="zh-CN" sz="1600" dirty="0" err="1"/>
              <a:t>cp</a:t>
            </a:r>
            <a:r>
              <a:rPr lang="en-US" altLang="zh-CN" sz="1600" dirty="0"/>
              <a:t> ifdemo.sh if5.sh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shell]# vim if5.sh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#!/bin/bash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#compare the size of the two numbers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read -p "please input two numbers:" a b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if [ $a -gt $b ]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then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echo "yes $a&gt;$b"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exit 0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 err="1"/>
              <a:t>elif</a:t>
            </a:r>
            <a:r>
              <a:rPr lang="en-US" altLang="zh-CN" sz="1600" dirty="0"/>
              <a:t> [ $a -eq $b ];then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echo "yes $a=$b"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exit 0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else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echo "yes $a&lt;$b"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  exit 0</a:t>
            </a:r>
            <a:endParaRPr lang="zh-CN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fi                                 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3246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多分支条件判断语句练习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625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shell]# bash if5.sh 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please input two numbers:4 5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yes 4&lt;5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shell]# bash if5.sh 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please input two numbers:4 4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yes 4=4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shell]# bash if5.sh 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please input two numbers:5 4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yes 5&gt;4</a:t>
            </a:r>
            <a:endParaRPr lang="zh-CN" altLang="en-US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93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分支条件判断语句综合练习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82191"/>
          </a:xfrm>
        </p:spPr>
        <p:txBody>
          <a:bodyPr/>
          <a:lstStyle/>
          <a:p>
            <a:r>
              <a:rPr lang="zh-CN" altLang="zh-CN" dirty="0"/>
              <a:t>升级两个数比较案例：</a:t>
            </a:r>
            <a:r>
              <a:rPr lang="zh-CN" altLang="en-US" dirty="0"/>
              <a:t>使用文件名后跟参数的方式，</a:t>
            </a:r>
            <a:r>
              <a:rPr lang="zh-CN" altLang="zh-CN" dirty="0"/>
              <a:t>使用</a:t>
            </a:r>
            <a:r>
              <a:rPr lang="zh-CN" altLang="en-US" dirty="0"/>
              <a:t>单分支判断参数个数是否为</a:t>
            </a:r>
            <a:r>
              <a:rPr lang="en-US" altLang="zh-CN" dirty="0"/>
              <a:t>2</a:t>
            </a:r>
            <a:r>
              <a:rPr lang="zh-CN" altLang="en-US" dirty="0"/>
              <a:t>，不为</a:t>
            </a:r>
            <a:r>
              <a:rPr lang="en-US" altLang="zh-CN" dirty="0"/>
              <a:t>2</a:t>
            </a:r>
            <a:r>
              <a:rPr lang="zh-CN" altLang="en-US" dirty="0"/>
              <a:t>提示格式错误并退出；再用</a:t>
            </a:r>
            <a:r>
              <a:rPr lang="zh-CN" altLang="zh-CN" dirty="0"/>
              <a:t>多分支结构进行判断并分以下三种情况：大于 等于</a:t>
            </a:r>
            <a:r>
              <a:rPr lang="en-US" altLang="zh-CN" dirty="0"/>
              <a:t>  </a:t>
            </a:r>
            <a:r>
              <a:rPr lang="zh-CN" altLang="zh-CN" dirty="0"/>
              <a:t>小于进行显示</a:t>
            </a:r>
            <a:endParaRPr lang="en-US" altLang="zh-CN" dirty="0"/>
          </a:p>
          <a:p>
            <a:r>
              <a:rPr lang="zh-CN" altLang="en-US" dirty="0"/>
              <a:t>该如何实现？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944294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分支条件判断语句综合练习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65792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1200" dirty="0" err="1"/>
              <a:t>root@localhost</a:t>
            </a:r>
            <a:r>
              <a:rPr lang="en-US" altLang="zh-CN" sz="1200" dirty="0"/>
              <a:t> shell]# </a:t>
            </a:r>
            <a:r>
              <a:rPr lang="en-US" altLang="zh-CN" sz="1200" dirty="0" err="1"/>
              <a:t>cp</a:t>
            </a:r>
            <a:r>
              <a:rPr lang="en-US" altLang="zh-CN" sz="1200" dirty="0"/>
              <a:t> if5.sh if6.sh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[</a:t>
            </a:r>
            <a:r>
              <a:rPr lang="en-US" altLang="zh-CN" sz="1200" dirty="0" err="1"/>
              <a:t>root@localhost</a:t>
            </a:r>
            <a:r>
              <a:rPr lang="en-US" altLang="zh-CN" sz="1200" dirty="0"/>
              <a:t> shell]# vim if6.sh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#!/bin/bash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#compare the size of the two numbers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if [ $# -ne 2 ];then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 echo "usage </a:t>
            </a:r>
            <a:r>
              <a:rPr lang="en-US" altLang="zh-CN" sz="1200" dirty="0" err="1"/>
              <a:t>is:bash</a:t>
            </a:r>
            <a:r>
              <a:rPr lang="en-US" altLang="zh-CN" sz="1200" dirty="0"/>
              <a:t> $0 num1 num2"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 exit 1;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fi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a=$1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b=$2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if [ $a -gt $b ]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then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echo "yes $a&gt;$b"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exit 0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 err="1"/>
              <a:t>elif</a:t>
            </a:r>
            <a:r>
              <a:rPr lang="en-US" altLang="zh-CN" sz="1200" dirty="0"/>
              <a:t> [ $a -eq $b ];then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echo "yes $a=$b"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exit 0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else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echo "yes $a&lt;$b"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  exit 0</a:t>
            </a:r>
            <a:endParaRPr lang="zh-CN" altLang="zh-CN" sz="1200" dirty="0"/>
          </a:p>
          <a:p>
            <a:pPr marL="400050" lvl="1" indent="0">
              <a:buNone/>
            </a:pPr>
            <a:r>
              <a:rPr lang="en-US" altLang="zh-CN" sz="1200" dirty="0"/>
              <a:t>fi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93418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结构条件句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951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case  $</a:t>
            </a:r>
            <a:r>
              <a:rPr lang="zh-CN" altLang="en-US" sz="2000" dirty="0"/>
              <a:t>变量名称  </a:t>
            </a:r>
            <a:r>
              <a:rPr lang="en-US" altLang="zh-CN" sz="2000" dirty="0"/>
              <a:t>in  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zh-CN" altLang="en-US" sz="2000" dirty="0"/>
              <a:t>值</a:t>
            </a:r>
            <a:r>
              <a:rPr lang="en-US" altLang="zh-CN" sz="2000" dirty="0"/>
              <a:t>1")  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 程序段</a:t>
            </a:r>
            <a:r>
              <a:rPr lang="en-US" altLang="zh-CN" sz="2000" dirty="0"/>
              <a:t>1</a:t>
            </a:r>
            <a:r>
              <a:rPr lang="zh-CN" altLang="en-US" sz="2000" dirty="0"/>
              <a:t>  </a:t>
            </a:r>
          </a:p>
          <a:p>
            <a:pPr marL="0" indent="0">
              <a:buNone/>
            </a:pPr>
            <a:r>
              <a:rPr lang="zh-CN" altLang="en-US" sz="2000" dirty="0"/>
              <a:t> </a:t>
            </a:r>
            <a:r>
              <a:rPr lang="en-US" altLang="zh-CN" sz="2000" dirty="0"/>
              <a:t>;;    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“</a:t>
            </a:r>
            <a:r>
              <a:rPr lang="zh-CN" altLang="en-US" sz="2000" dirty="0"/>
              <a:t>值</a:t>
            </a:r>
            <a:r>
              <a:rPr lang="en-US" altLang="zh-CN" sz="2000" dirty="0"/>
              <a:t>2")  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 程序段</a:t>
            </a:r>
            <a:r>
              <a:rPr lang="en-US" altLang="zh-CN" sz="2000" dirty="0"/>
              <a:t>2</a:t>
            </a:r>
            <a:r>
              <a:rPr lang="zh-CN" altLang="en-US" sz="2000" dirty="0"/>
              <a:t>    </a:t>
            </a:r>
          </a:p>
          <a:p>
            <a:pPr marL="0" indent="0">
              <a:buNone/>
            </a:pPr>
            <a:r>
              <a:rPr lang="zh-CN" altLang="en-US" sz="2000" dirty="0"/>
              <a:t> </a:t>
            </a:r>
            <a:r>
              <a:rPr lang="en-US" altLang="zh-CN" sz="2000" dirty="0"/>
              <a:t>;;  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*</a:t>
            </a:r>
            <a:r>
              <a:rPr lang="en-US" altLang="zh-CN" sz="2000" dirty="0"/>
              <a:t>)  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 </a:t>
            </a:r>
            <a:r>
              <a:rPr lang="en-US" altLang="zh-CN" sz="2000" dirty="0"/>
              <a:t>exit  1  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 </a:t>
            </a:r>
            <a:r>
              <a:rPr lang="en-US" altLang="zh-CN" sz="2000" dirty="0"/>
              <a:t>;;  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r>
              <a:rPr lang="en-US" altLang="zh-CN" sz="2000" dirty="0"/>
              <a:t>  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941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结构条件句练习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82191"/>
          </a:xfrm>
        </p:spPr>
        <p:txBody>
          <a:bodyPr/>
          <a:lstStyle/>
          <a:p>
            <a:r>
              <a:rPr lang="zh-CN" altLang="en-US" dirty="0"/>
              <a:t>判断用户输入的是哪个数，</a:t>
            </a:r>
            <a:r>
              <a:rPr lang="en-US" altLang="zh-CN" dirty="0"/>
              <a:t>1-9</a:t>
            </a:r>
            <a:r>
              <a:rPr lang="zh-CN" altLang="en-US" dirty="0"/>
              <a:t>显示输入的数字，输入</a:t>
            </a:r>
            <a:r>
              <a:rPr lang="en-US" altLang="zh-CN" dirty="0"/>
              <a:t>1</a:t>
            </a:r>
            <a:r>
              <a:rPr lang="zh-CN" altLang="en-US" dirty="0"/>
              <a:t>的时候提示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 </a:t>
            </a:r>
            <a:r>
              <a:rPr lang="zh-CN" altLang="en-US" dirty="0"/>
              <a:t>时候提示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[3-9]</a:t>
            </a:r>
            <a:r>
              <a:rPr lang="zh-CN" altLang="en-US" dirty="0"/>
              <a:t>的时候是提示输入的</a:t>
            </a:r>
            <a:r>
              <a:rPr lang="en-US" altLang="zh-CN" dirty="0"/>
              <a:t>3-9</a:t>
            </a:r>
            <a:r>
              <a:rPr lang="zh-CN" altLang="en-US" dirty="0"/>
              <a:t>中的数字，大于</a:t>
            </a:r>
            <a:r>
              <a:rPr lang="en-US" altLang="zh-CN" dirty="0"/>
              <a:t>9</a:t>
            </a:r>
            <a:r>
              <a:rPr lang="zh-CN" altLang="en-US" dirty="0"/>
              <a:t>显示</a:t>
            </a:r>
            <a:r>
              <a:rPr lang="en-US" altLang="zh-CN" dirty="0"/>
              <a:t>please input number less nine 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该如何实现？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3944767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函数定义语句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52070"/>
          </a:xfrm>
        </p:spPr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function  </a:t>
            </a:r>
            <a:r>
              <a:rPr lang="en-US" altLang="zh-CN" dirty="0" err="1"/>
              <a:t>fname</a:t>
            </a:r>
            <a:r>
              <a:rPr lang="en-US" altLang="zh-CN" dirty="0"/>
              <a:t> {     </a:t>
            </a:r>
            <a:br>
              <a:rPr lang="en-US" altLang="zh-CN" dirty="0"/>
            </a:br>
            <a:r>
              <a:rPr lang="en-US" altLang="zh-CN" dirty="0"/>
              <a:t> </a:t>
            </a:r>
            <a:r>
              <a:rPr lang="zh-CN" altLang="en-US" dirty="0"/>
              <a:t>命令  </a:t>
            </a:r>
          </a:p>
          <a:p>
            <a:pPr marL="457200" lvl="1" indent="0">
              <a:buNone/>
            </a:pPr>
            <a:r>
              <a:rPr lang="en-US" altLang="zh-CN" dirty="0"/>
              <a:t>}  </a:t>
            </a:r>
          </a:p>
          <a:p>
            <a:pPr marL="457200" lvl="1" indent="0">
              <a:buNone/>
            </a:pPr>
            <a:r>
              <a:rPr lang="zh-CN" altLang="en-US" dirty="0"/>
              <a:t>或者：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(function)name() {     </a:t>
            </a:r>
            <a:br>
              <a:rPr lang="en-US" altLang="zh-CN" dirty="0"/>
            </a:br>
            <a:r>
              <a:rPr lang="en-US" altLang="zh-CN" dirty="0"/>
              <a:t> </a:t>
            </a:r>
            <a:r>
              <a:rPr lang="zh-CN" altLang="en-US" dirty="0"/>
              <a:t>命令  </a:t>
            </a:r>
          </a:p>
          <a:p>
            <a:pPr marL="457200" lvl="1" indent="0">
              <a:buNone/>
            </a:pPr>
            <a:r>
              <a:rPr lang="en-US" altLang="zh-CN" dirty="0"/>
              <a:t>} 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92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函数定义与使用练习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zh-CN" altLang="en-US" dirty="0"/>
              <a:t>定义一个输出的函数，执行脚本时传递一个参数</a:t>
            </a:r>
            <a:r>
              <a:rPr lang="en-US" altLang="zh-CN" dirty="0"/>
              <a:t>one/two/three</a:t>
            </a:r>
            <a:r>
              <a:rPr lang="zh-CN" altLang="en-US" dirty="0"/>
              <a:t>，使用</a:t>
            </a:r>
            <a:r>
              <a:rPr lang="en-US" altLang="zh-CN" dirty="0"/>
              <a:t>case</a:t>
            </a:r>
            <a:r>
              <a:rPr lang="zh-CN" altLang="en-US" dirty="0"/>
              <a:t>判断语句调用函数</a:t>
            </a:r>
            <a:r>
              <a:rPr lang="en-US" altLang="zh-CN" dirty="0"/>
              <a:t>Mon/Tue/Wed</a:t>
            </a:r>
            <a:r>
              <a:rPr lang="zh-CN" altLang="en-US" dirty="0"/>
              <a:t>，并调用定义好的函数。</a:t>
            </a:r>
            <a:endParaRPr lang="en-US" altLang="zh-CN" dirty="0"/>
          </a:p>
          <a:p>
            <a:r>
              <a:rPr lang="zh-CN" altLang="en-US" dirty="0"/>
              <a:t>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1528429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函数定义与使用练习代码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6901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#!/bin/bash</a:t>
            </a:r>
          </a:p>
          <a:p>
            <a:pPr marL="0" indent="0">
              <a:buNone/>
            </a:pPr>
            <a:r>
              <a:rPr lang="en-US" altLang="zh-CN" sz="1200" dirty="0"/>
              <a:t>print(){</a:t>
            </a:r>
          </a:p>
          <a:p>
            <a:pPr marL="0" indent="0">
              <a:buNone/>
            </a:pPr>
            <a:r>
              <a:rPr lang="en-US" altLang="zh-CN" sz="1200" dirty="0"/>
              <a:t>    echo “today is :$1"</a:t>
            </a:r>
          </a:p>
          <a:p>
            <a:pPr marL="0" indent="0">
              <a:buNone/>
            </a:pP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en-US" altLang="zh-CN" sz="1200" dirty="0"/>
              <a:t>case $1 in "one")</a:t>
            </a:r>
          </a:p>
          <a:p>
            <a:pPr marL="0" indent="0">
              <a:buNone/>
            </a:pPr>
            <a:r>
              <a:rPr lang="en-US" altLang="zh-CN" sz="1200" dirty="0"/>
              <a:t>   print "Mon"</a:t>
            </a:r>
          </a:p>
          <a:p>
            <a:pPr marL="0" indent="0">
              <a:buNone/>
            </a:pPr>
            <a:r>
              <a:rPr lang="en-US" altLang="zh-CN" sz="1200" dirty="0"/>
              <a:t>;;</a:t>
            </a:r>
          </a:p>
          <a:p>
            <a:pPr marL="0" indent="0">
              <a:buNone/>
            </a:pPr>
            <a:r>
              <a:rPr lang="en-US" altLang="zh-CN" sz="1200" dirty="0"/>
              <a:t>"two")</a:t>
            </a:r>
          </a:p>
          <a:p>
            <a:pPr marL="0" indent="0">
              <a:buNone/>
            </a:pPr>
            <a:r>
              <a:rPr lang="en-US" altLang="zh-CN" sz="1200" dirty="0"/>
              <a:t>   print "Tue"</a:t>
            </a:r>
          </a:p>
          <a:p>
            <a:pPr marL="0" indent="0">
              <a:buNone/>
            </a:pPr>
            <a:r>
              <a:rPr lang="en-US" altLang="zh-CN" sz="1200" dirty="0"/>
              <a:t>;;</a:t>
            </a:r>
          </a:p>
          <a:p>
            <a:pPr marL="0" indent="0">
              <a:buNone/>
            </a:pPr>
            <a:r>
              <a:rPr lang="en-US" altLang="zh-CN" sz="1200" dirty="0"/>
              <a:t>"three")</a:t>
            </a:r>
          </a:p>
          <a:p>
            <a:pPr marL="0" indent="0">
              <a:buNone/>
            </a:pPr>
            <a:r>
              <a:rPr lang="en-US" altLang="zh-CN" sz="1200" dirty="0"/>
              <a:t>   print "Wed"</a:t>
            </a:r>
          </a:p>
          <a:p>
            <a:pPr marL="0" indent="0">
              <a:buNone/>
            </a:pPr>
            <a:r>
              <a:rPr lang="en-US" altLang="zh-CN" sz="1200" dirty="0"/>
              <a:t>;;</a:t>
            </a:r>
          </a:p>
          <a:p>
            <a:pPr marL="0" indent="0">
              <a:buNone/>
            </a:pPr>
            <a:r>
              <a:rPr lang="en-US" altLang="zh-CN" sz="1200" dirty="0"/>
              <a:t>*)</a:t>
            </a:r>
          </a:p>
          <a:p>
            <a:pPr marL="0" indent="0">
              <a:buNone/>
            </a:pPr>
            <a:r>
              <a:rPr lang="en-US" altLang="zh-CN" sz="1200" dirty="0"/>
              <a:t>   echo "you must input one/two/three"</a:t>
            </a:r>
          </a:p>
          <a:p>
            <a:pPr marL="0" indent="0">
              <a:buNone/>
            </a:pPr>
            <a:r>
              <a:rPr lang="en-US" altLang="zh-CN" sz="1200" dirty="0"/>
              <a:t>   exit 1</a:t>
            </a:r>
          </a:p>
          <a:p>
            <a:pPr marL="0" indent="0">
              <a:buNone/>
            </a:pPr>
            <a:r>
              <a:rPr lang="en-US" altLang="zh-CN" sz="1200" dirty="0" err="1"/>
              <a:t>esac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exit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58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84578"/>
          </a:xfrm>
        </p:spPr>
        <p:txBody>
          <a:bodyPr/>
          <a:lstStyle/>
          <a:p>
            <a:r>
              <a:rPr lang="en-US" altLang="zh-CN" dirty="0" err="1"/>
              <a:t>options:find</a:t>
            </a:r>
            <a:r>
              <a:rPr lang="zh-CN" altLang="en-US" dirty="0"/>
              <a:t>命令的常用选项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 err="1"/>
              <a:t>mtime</a:t>
            </a:r>
            <a:r>
              <a:rPr lang="en-US" altLang="zh-CN" sz="2000" dirty="0"/>
              <a:t>  -n  +n  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按照文件的更改时间来查找文件，  </a:t>
            </a:r>
            <a:r>
              <a:rPr lang="en-US" altLang="zh-CN" sz="2000" dirty="0"/>
              <a:t>-n</a:t>
            </a:r>
            <a:r>
              <a:rPr lang="zh-CN" altLang="en-US" sz="2000" dirty="0"/>
              <a:t>表示文件更改时间距现在</a:t>
            </a:r>
            <a:r>
              <a:rPr lang="en-US" altLang="zh-CN" sz="2000" dirty="0"/>
              <a:t>n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天以内，</a:t>
            </a:r>
            <a:r>
              <a:rPr lang="en-US" altLang="zh-CN" sz="2000" dirty="0"/>
              <a:t>+n</a:t>
            </a:r>
            <a:r>
              <a:rPr lang="zh-CN" altLang="en-US" sz="2000" dirty="0"/>
              <a:t>表示文件更改时间距现在</a:t>
            </a:r>
            <a:r>
              <a:rPr lang="en-US" altLang="zh-CN" sz="2000" dirty="0"/>
              <a:t>n</a:t>
            </a:r>
            <a:r>
              <a:rPr lang="zh-CN" altLang="en-US" sz="2000" dirty="0"/>
              <a:t>天以前。     </a:t>
            </a:r>
            <a:br>
              <a:rPr lang="zh-CN" altLang="en-US" sz="2000" dirty="0"/>
            </a:br>
            <a:r>
              <a:rPr lang="en-US" altLang="zh-CN" sz="2000" dirty="0"/>
              <a:t>find  /  -</a:t>
            </a:r>
            <a:r>
              <a:rPr lang="en-US" altLang="zh-CN" sz="2000" dirty="0" err="1"/>
              <a:t>mtime</a:t>
            </a:r>
            <a:r>
              <a:rPr lang="en-US" altLang="zh-CN" sz="2000" dirty="0"/>
              <a:t>  -5  -print  </a:t>
            </a:r>
            <a:r>
              <a:rPr lang="zh-CN" altLang="en-US" sz="2000" dirty="0"/>
              <a:t>在系统根目录下查找更改时间在</a:t>
            </a:r>
            <a:r>
              <a:rPr lang="en-US" altLang="zh-CN" sz="2000" dirty="0"/>
              <a:t>5</a:t>
            </a:r>
            <a:r>
              <a:rPr lang="zh-CN" altLang="en-US" sz="2000" dirty="0"/>
              <a:t>日以内的文件   </a:t>
            </a:r>
            <a:r>
              <a:rPr lang="en-US" altLang="zh-CN" sz="2000" dirty="0"/>
              <a:t>!!</a:t>
            </a:r>
            <a:r>
              <a:rPr lang="zh-CN" altLang="en-US" sz="2000" dirty="0"/>
              <a:t>  </a:t>
            </a:r>
            <a:br>
              <a:rPr lang="zh-CN" altLang="en-US" sz="2000" dirty="0"/>
            </a:br>
            <a:r>
              <a:rPr lang="en-US" altLang="zh-CN" sz="2000" dirty="0"/>
              <a:t>find  /  -</a:t>
            </a:r>
            <a:r>
              <a:rPr lang="en-US" altLang="zh-CN" sz="2000" dirty="0" err="1"/>
              <a:t>mtime</a:t>
            </a:r>
            <a:r>
              <a:rPr lang="en-US" altLang="zh-CN" sz="2000" dirty="0"/>
              <a:t>  +3  -print  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zh-CN" altLang="en-US" sz="2000" dirty="0"/>
              <a:t>目录下查找更改时间在</a:t>
            </a:r>
            <a:r>
              <a:rPr lang="en-US" altLang="zh-CN" sz="2000" dirty="0"/>
              <a:t>3</a:t>
            </a:r>
            <a:r>
              <a:rPr lang="zh-CN" altLang="en-US" sz="2000" dirty="0"/>
              <a:t>日以前的文件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 err="1"/>
              <a:t>nogroup</a:t>
            </a:r>
            <a:r>
              <a:rPr lang="en-US" altLang="zh-CN" sz="2000" dirty="0"/>
              <a:t>  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zh-CN" altLang="en-US" sz="2000" dirty="0"/>
              <a:t>查找无有效所属组的文件，即该文件所属的组在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/groups</a:t>
            </a:r>
            <a:r>
              <a:rPr lang="zh-CN" altLang="en-US" sz="2000" dirty="0"/>
              <a:t>中不 </a:t>
            </a:r>
          </a:p>
          <a:p>
            <a:pPr marL="0" indent="0">
              <a:buNone/>
            </a:pPr>
            <a:r>
              <a:rPr lang="zh-CN" altLang="en-US" sz="2000" dirty="0"/>
              <a:t>    存在。     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en-US" altLang="zh-CN" sz="2000" dirty="0"/>
              <a:t>find  /  -</a:t>
            </a:r>
            <a:r>
              <a:rPr lang="en-US" altLang="zh-CN" sz="2000" dirty="0" err="1"/>
              <a:t>nogroup</a:t>
            </a:r>
            <a:r>
              <a:rPr lang="en-US" altLang="zh-CN" sz="2000" dirty="0"/>
              <a:t>  -print 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222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 script</a:t>
            </a:r>
            <a:r>
              <a:rPr lang="zh-CN" altLang="en-US" dirty="0"/>
              <a:t>脚本检查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64053"/>
          </a:xfrm>
        </p:spPr>
        <p:txBody>
          <a:bodyPr/>
          <a:lstStyle/>
          <a:p>
            <a:r>
              <a:rPr lang="en-US" altLang="zh-CN" dirty="0" err="1"/>
              <a:t>sh</a:t>
            </a:r>
            <a:r>
              <a:rPr lang="en-US" altLang="zh-CN" dirty="0"/>
              <a:t>  [-</a:t>
            </a:r>
            <a:r>
              <a:rPr lang="en-US" altLang="zh-CN" dirty="0" err="1"/>
              <a:t>nvx</a:t>
            </a:r>
            <a:r>
              <a:rPr lang="en-US" altLang="zh-CN" dirty="0"/>
              <a:t>]  scripts.sh  </a:t>
            </a:r>
            <a:endParaRPr lang="zh-CN" altLang="en-US" dirty="0"/>
          </a:p>
          <a:p>
            <a:r>
              <a:rPr lang="zh-CN" altLang="en-US" dirty="0"/>
              <a:t>选项与参数</a:t>
            </a:r>
            <a:r>
              <a:rPr lang="en-US" altLang="zh-CN" dirty="0"/>
              <a:t>:  </a:t>
            </a:r>
            <a:endParaRPr lang="zh-CN" altLang="en-US" dirty="0"/>
          </a:p>
          <a:p>
            <a:r>
              <a:rPr lang="en-US" altLang="zh-CN" dirty="0"/>
              <a:t>-n  :</a:t>
            </a:r>
            <a:r>
              <a:rPr lang="zh-CN" altLang="en-US" dirty="0"/>
              <a:t>不执行</a:t>
            </a:r>
            <a:r>
              <a:rPr lang="en-US" altLang="zh-CN" dirty="0"/>
              <a:t>script,</a:t>
            </a:r>
            <a:r>
              <a:rPr lang="zh-CN" altLang="en-US" dirty="0"/>
              <a:t>仅查询语法的问题</a:t>
            </a:r>
            <a:r>
              <a:rPr lang="en-US" altLang="zh-CN" dirty="0"/>
              <a:t>; !! </a:t>
            </a:r>
            <a:endParaRPr lang="zh-CN" altLang="en-US" dirty="0"/>
          </a:p>
          <a:p>
            <a:r>
              <a:rPr lang="en-US" altLang="zh-CN" dirty="0"/>
              <a:t>-v  :</a:t>
            </a:r>
            <a:r>
              <a:rPr lang="zh-CN" altLang="en-US" dirty="0"/>
              <a:t>在执行</a:t>
            </a:r>
            <a:r>
              <a:rPr lang="en-US" altLang="zh-CN" dirty="0"/>
              <a:t>script</a:t>
            </a:r>
            <a:r>
              <a:rPr lang="zh-CN" altLang="en-US" dirty="0"/>
              <a:t>前</a:t>
            </a:r>
            <a:r>
              <a:rPr lang="en-US" altLang="zh-CN" dirty="0"/>
              <a:t>,</a:t>
            </a:r>
            <a:r>
              <a:rPr lang="zh-CN" altLang="en-US" dirty="0"/>
              <a:t>先将</a:t>
            </a:r>
            <a:r>
              <a:rPr lang="en-US" altLang="zh-CN" dirty="0"/>
              <a:t>scripts</a:t>
            </a:r>
            <a:r>
              <a:rPr lang="zh-CN" altLang="en-US" dirty="0"/>
              <a:t>的内容输出到屏幕上</a:t>
            </a:r>
            <a:r>
              <a:rPr lang="en-US" altLang="zh-CN" dirty="0"/>
              <a:t>;  </a:t>
            </a:r>
            <a:endParaRPr lang="zh-CN" altLang="en-US" dirty="0"/>
          </a:p>
          <a:p>
            <a:r>
              <a:rPr lang="en-US" altLang="zh-CN" dirty="0"/>
              <a:t>-x  :</a:t>
            </a:r>
            <a:r>
              <a:rPr lang="zh-CN" altLang="en-US" dirty="0"/>
              <a:t>将使用到的</a:t>
            </a:r>
            <a:r>
              <a:rPr lang="en-US" altLang="zh-CN" dirty="0"/>
              <a:t>script</a:t>
            </a:r>
            <a:r>
              <a:rPr lang="zh-CN" altLang="en-US" dirty="0"/>
              <a:t>内容显示到屏幕上</a:t>
            </a:r>
            <a:r>
              <a:rPr lang="en-US" altLang="zh-CN" dirty="0"/>
              <a:t>,</a:t>
            </a:r>
            <a:r>
              <a:rPr lang="zh-CN" altLang="en-US" dirty="0"/>
              <a:t>这是很有用的参数</a:t>
            </a:r>
            <a:r>
              <a:rPr lang="en-US" altLang="zh-CN" dirty="0"/>
              <a:t>; </a:t>
            </a:r>
            <a:r>
              <a:rPr lang="zh-CN" altLang="en-US" dirty="0"/>
              <a:t>！！！</a:t>
            </a:r>
            <a:r>
              <a:rPr lang="en-US" altLang="zh-CN" dirty="0"/>
              <a:t>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4290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  循环语句  </a:t>
            </a:r>
          </a:p>
        </p:txBody>
      </p:sp>
    </p:spTree>
    <p:extLst>
      <p:ext uri="{BB962C8B-B14F-4D97-AF65-F5344CB8AC3E}">
        <p14:creationId xmlns:p14="http://schemas.microsoft.com/office/powerpoint/2010/main" val="23979034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51742"/>
          </a:xfrm>
        </p:spPr>
        <p:txBody>
          <a:bodyPr/>
          <a:lstStyle/>
          <a:p>
            <a:r>
              <a:rPr lang="zh-CN" altLang="en-US" dirty="0"/>
              <a:t>循环可以不断地执行某个程序段落，直到用户设置的 条件达成为止，这称之为不定循环，除这之外，还有另外 一种已经固定要运行多少次的循环，这称之为固定循环。</a:t>
            </a:r>
          </a:p>
          <a:p>
            <a:pPr lvl="1"/>
            <a:r>
              <a:rPr lang="zh-CN" altLang="en-US" dirty="0"/>
              <a:t>不定循环：</a:t>
            </a:r>
            <a:r>
              <a:rPr lang="en-US" altLang="zh-CN" dirty="0"/>
              <a:t>while  do  </a:t>
            </a:r>
            <a:r>
              <a:rPr lang="en-US" altLang="zh-CN" dirty="0" err="1"/>
              <a:t>done,until</a:t>
            </a:r>
            <a:r>
              <a:rPr lang="en-US" altLang="zh-CN" dirty="0"/>
              <a:t>  do  done  </a:t>
            </a:r>
          </a:p>
          <a:p>
            <a:pPr lvl="2"/>
            <a:r>
              <a:rPr lang="en-US" altLang="zh-CN" dirty="0"/>
              <a:t>(java</a:t>
            </a:r>
            <a:r>
              <a:rPr lang="zh-CN" altLang="en-US" dirty="0"/>
              <a:t>中的提到的死循环</a:t>
            </a:r>
            <a:r>
              <a:rPr lang="en-US" altLang="zh-CN" dirty="0"/>
              <a:t>) </a:t>
            </a:r>
          </a:p>
          <a:p>
            <a:pPr lvl="1"/>
            <a:r>
              <a:rPr lang="zh-CN" altLang="en-US" dirty="0"/>
              <a:t>固定循环：</a:t>
            </a:r>
            <a:r>
              <a:rPr lang="en-US" altLang="zh-CN" dirty="0"/>
              <a:t>for  …  do  done  </a:t>
            </a:r>
          </a:p>
          <a:p>
            <a:pPr lvl="2"/>
            <a:r>
              <a:rPr lang="zh-CN" altLang="en-US" dirty="0"/>
              <a:t>（满足条件后结束的）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4186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44403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  <a:p>
            <a:pPr marL="457200" lvl="1" indent="0">
              <a:buNone/>
            </a:pPr>
            <a:r>
              <a:rPr lang="en-US" altLang="zh-CN" dirty="0"/>
              <a:t>while  [  condition  ] </a:t>
            </a:r>
            <a:r>
              <a:rPr lang="zh-CN" altLang="en-US" dirty="0"/>
              <a:t>；</a:t>
            </a:r>
            <a:r>
              <a:rPr lang="en-US" altLang="zh-CN" dirty="0"/>
              <a:t>do    </a:t>
            </a:r>
          </a:p>
          <a:p>
            <a:pPr marL="457200" lvl="1" indent="0">
              <a:buNone/>
            </a:pPr>
            <a:r>
              <a:rPr lang="en-US" altLang="zh-CN" dirty="0"/>
              <a:t> </a:t>
            </a:r>
            <a:r>
              <a:rPr lang="zh-CN" altLang="en-US" dirty="0"/>
              <a:t>命令  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done </a:t>
            </a:r>
          </a:p>
          <a:p>
            <a:pPr marL="457200" lvl="1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while  [  condition  ] </a:t>
            </a:r>
          </a:p>
          <a:p>
            <a:pPr marL="457200" lvl="1" indent="0">
              <a:buNone/>
            </a:pPr>
            <a:r>
              <a:rPr lang="en-US" altLang="zh-CN" dirty="0"/>
              <a:t> do    </a:t>
            </a:r>
          </a:p>
          <a:p>
            <a:pPr marL="457200" lvl="1" indent="0">
              <a:buNone/>
            </a:pPr>
            <a:r>
              <a:rPr lang="en-US" altLang="zh-CN" dirty="0"/>
              <a:t> </a:t>
            </a:r>
            <a:r>
              <a:rPr lang="zh-CN" altLang="en-US" dirty="0"/>
              <a:t>命令  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done 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0556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zh-CN" altLang="en-US" dirty="0"/>
              <a:t>每隔两秒打印系统负载情况</a:t>
            </a:r>
            <a:endParaRPr lang="en-US" altLang="zh-CN" dirty="0"/>
          </a:p>
          <a:p>
            <a:r>
              <a:rPr lang="zh-CN" altLang="en-US" dirty="0"/>
              <a:t>如何实现？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568" y="2348880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shell]# vim while1.sh</a:t>
            </a:r>
          </a:p>
          <a:p>
            <a:r>
              <a:rPr lang="en-US" altLang="zh-CN" sz="2000" dirty="0"/>
              <a:t>#!/bin/bash</a:t>
            </a:r>
          </a:p>
          <a:p>
            <a:r>
              <a:rPr lang="en-US" altLang="zh-CN" sz="2000" dirty="0"/>
              <a:t>while true</a:t>
            </a:r>
          </a:p>
          <a:p>
            <a:r>
              <a:rPr lang="en-US" altLang="zh-CN" sz="2000" dirty="0"/>
              <a:t> do</a:t>
            </a:r>
          </a:p>
          <a:p>
            <a:r>
              <a:rPr lang="en-US" altLang="zh-CN" sz="2000" dirty="0"/>
              <a:t>   uptime   #</a:t>
            </a:r>
            <a:r>
              <a:rPr lang="zh-CN" altLang="en-US" sz="2000" dirty="0"/>
              <a:t>系统负载情况</a:t>
            </a:r>
            <a:endParaRPr lang="en-US" altLang="zh-CN" sz="2000" dirty="0"/>
          </a:p>
          <a:p>
            <a:r>
              <a:rPr lang="en-US" altLang="zh-CN" sz="2000" dirty="0"/>
              <a:t>   sleep 2 #</a:t>
            </a:r>
            <a:r>
              <a:rPr lang="zh-CN" altLang="en-US" sz="2000" dirty="0"/>
              <a:t>休眠</a:t>
            </a:r>
            <a:r>
              <a:rPr lang="en-US" altLang="zh-CN" sz="2000" dirty="0"/>
              <a:t>2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r>
              <a:rPr lang="en-US" altLang="zh-CN" sz="2000" dirty="0"/>
              <a:t> done</a:t>
            </a:r>
          </a:p>
          <a:p>
            <a:r>
              <a:rPr lang="en-US" altLang="zh-CN" sz="2000" dirty="0" err="1"/>
              <a:t>ctrl+c</a:t>
            </a:r>
            <a:r>
              <a:rPr lang="zh-CN" altLang="en-US" sz="2000" dirty="0"/>
              <a:t>结束死循环</a:t>
            </a:r>
          </a:p>
        </p:txBody>
      </p:sp>
    </p:spTree>
    <p:extLst>
      <p:ext uri="{BB962C8B-B14F-4D97-AF65-F5344CB8AC3E}">
        <p14:creationId xmlns:p14="http://schemas.microsoft.com/office/powerpoint/2010/main" val="20576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循环，编写</a:t>
            </a:r>
            <a:r>
              <a:rPr lang="en-US" altLang="zh-CN" dirty="0"/>
              <a:t>shell</a:t>
            </a:r>
            <a:r>
              <a:rPr lang="zh-CN" altLang="en-US" dirty="0"/>
              <a:t>脚本，计算</a:t>
            </a:r>
            <a:r>
              <a:rPr lang="en-US" altLang="zh-CN" dirty="0"/>
              <a:t>1+2+3+…+100</a:t>
            </a:r>
            <a:r>
              <a:rPr lang="zh-CN" altLang="en-US" dirty="0"/>
              <a:t>的和并输出</a:t>
            </a:r>
            <a:endParaRPr lang="en-US" altLang="zh-CN" dirty="0"/>
          </a:p>
          <a:p>
            <a:r>
              <a:rPr lang="zh-CN" altLang="en-US" dirty="0"/>
              <a:t>如何实现？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568" y="2595695"/>
            <a:ext cx="7128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shell]# vim while2.sh</a:t>
            </a:r>
          </a:p>
          <a:p>
            <a:r>
              <a:rPr lang="en-US" altLang="zh-CN" sz="2000" dirty="0"/>
              <a:t>#!/bin/bash</a:t>
            </a:r>
          </a:p>
          <a:p>
            <a:r>
              <a:rPr lang="en-US" altLang="zh-CN" sz="2000" dirty="0"/>
              <a:t>sum =0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=1</a:t>
            </a:r>
          </a:p>
          <a:p>
            <a:r>
              <a:rPr lang="en-US" altLang="zh-CN" sz="2000" dirty="0"/>
              <a:t>while [ 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-le 100 ]  #while</a:t>
            </a:r>
            <a:r>
              <a:rPr lang="zh-CN" altLang="en-US" sz="2000" dirty="0"/>
              <a:t>和</a:t>
            </a:r>
            <a:r>
              <a:rPr lang="en-US" altLang="zh-CN" sz="2000" dirty="0"/>
              <a:t>[</a:t>
            </a:r>
            <a:r>
              <a:rPr lang="zh-CN" altLang="en-US" sz="2000" dirty="0"/>
              <a:t>之间要加一个空格  </a:t>
            </a:r>
            <a:r>
              <a:rPr lang="en-US" altLang="zh-CN" sz="2000" dirty="0"/>
              <a:t>true</a:t>
            </a:r>
            <a:r>
              <a:rPr lang="zh-CN" altLang="en-US" sz="2000" dirty="0"/>
              <a:t>则执行</a:t>
            </a:r>
            <a:endParaRPr lang="en-US" altLang="zh-CN" sz="2000" dirty="0"/>
          </a:p>
          <a:p>
            <a:r>
              <a:rPr lang="en-US" altLang="zh-CN" sz="2000" dirty="0"/>
              <a:t>do</a:t>
            </a:r>
          </a:p>
          <a:p>
            <a:r>
              <a:rPr lang="en-US" altLang="zh-CN" sz="2000" dirty="0"/>
              <a:t>  sum=$(($sum+$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=$(($i+1)) #</a:t>
            </a:r>
            <a:r>
              <a:rPr lang="zh-CN" altLang="en-US" sz="2000" dirty="0"/>
              <a:t>运算结果为变量赋值可以使用</a:t>
            </a:r>
            <a:r>
              <a:rPr lang="en-US" altLang="zh-CN" sz="2000" dirty="0"/>
              <a:t>$(( … ))</a:t>
            </a:r>
          </a:p>
          <a:p>
            <a:r>
              <a:rPr lang="en-US" altLang="zh-CN" sz="2000" dirty="0"/>
              <a:t>done</a:t>
            </a:r>
          </a:p>
          <a:p>
            <a:r>
              <a:rPr lang="en-US" altLang="zh-CN" sz="2000" dirty="0"/>
              <a:t>echo "the result of '1+2+3+...+100' is $sum"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5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54984"/>
          </a:xfrm>
        </p:spPr>
        <p:txBody>
          <a:bodyPr/>
          <a:lstStyle/>
          <a:p>
            <a:r>
              <a:rPr lang="en-US" altLang="zh-CN" dirty="0"/>
              <a:t>until</a:t>
            </a:r>
            <a:r>
              <a:rPr lang="zh-CN" altLang="en-US" dirty="0"/>
              <a:t>循环语句  </a:t>
            </a:r>
          </a:p>
          <a:p>
            <a:pPr marL="400050" lvl="1" indent="0">
              <a:buNone/>
            </a:pPr>
            <a:r>
              <a:rPr lang="en-US" altLang="zh-CN" sz="1800" dirty="0"/>
              <a:t>until  [  condition  ]</a:t>
            </a:r>
            <a:r>
              <a:rPr lang="zh-CN" altLang="en-US" sz="1800" dirty="0"/>
              <a:t>；</a:t>
            </a:r>
            <a:r>
              <a:rPr lang="en-US" altLang="zh-CN" sz="1800" dirty="0"/>
              <a:t>do  </a:t>
            </a:r>
          </a:p>
          <a:p>
            <a:pPr marL="400050" lvl="1" indent="0">
              <a:buNone/>
            </a:pPr>
            <a:r>
              <a:rPr lang="en-US" altLang="zh-CN" sz="1800" dirty="0"/>
              <a:t> </a:t>
            </a:r>
            <a:r>
              <a:rPr lang="zh-CN" altLang="en-US" sz="1800" dirty="0"/>
              <a:t>命令    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done  </a:t>
            </a:r>
          </a:p>
          <a:p>
            <a:pPr marL="400050" lvl="1" indent="0">
              <a:buNone/>
            </a:pPr>
            <a:r>
              <a:rPr lang="zh-CN" altLang="en-US" sz="1800" dirty="0"/>
              <a:t>或者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until  [  condition  ]</a:t>
            </a:r>
          </a:p>
          <a:p>
            <a:pPr marL="400050" lvl="1" indent="0">
              <a:buNone/>
            </a:pPr>
            <a:r>
              <a:rPr lang="en-US" altLang="zh-CN" sz="1800" dirty="0"/>
              <a:t>do  </a:t>
            </a:r>
          </a:p>
          <a:p>
            <a:pPr marL="400050" lvl="1" indent="0">
              <a:buNone/>
            </a:pPr>
            <a:r>
              <a:rPr lang="en-US" altLang="zh-CN" sz="1800" dirty="0"/>
              <a:t> </a:t>
            </a:r>
            <a:r>
              <a:rPr lang="zh-CN" altLang="en-US" sz="1800" dirty="0"/>
              <a:t>命令    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done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3500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27338"/>
          </a:xfrm>
        </p:spPr>
        <p:txBody>
          <a:bodyPr/>
          <a:lstStyle/>
          <a:p>
            <a:r>
              <a:rPr lang="en-US" altLang="zh-CN" dirty="0"/>
              <a:t>until</a:t>
            </a:r>
            <a:r>
              <a:rPr lang="zh-CN" altLang="en-US" dirty="0"/>
              <a:t>循环语句范例 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#!/bin/bash    </a:t>
            </a:r>
          </a:p>
          <a:p>
            <a:pPr marL="45720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=0  </a:t>
            </a:r>
          </a:p>
          <a:p>
            <a:pPr marL="457200" lvl="1" indent="0">
              <a:buNone/>
            </a:pPr>
            <a:r>
              <a:rPr lang="en-US" altLang="zh-CN" dirty="0"/>
              <a:t>until [ $</a:t>
            </a:r>
            <a:r>
              <a:rPr lang="en-US" altLang="zh-CN" dirty="0" err="1"/>
              <a:t>i</a:t>
            </a:r>
            <a:r>
              <a:rPr lang="en-US" altLang="zh-CN" dirty="0"/>
              <a:t> -gt 5  ]    #</a:t>
            </a:r>
            <a:r>
              <a:rPr lang="zh-CN" altLang="en-US" dirty="0"/>
              <a:t>大于</a:t>
            </a:r>
            <a:r>
              <a:rPr lang="en-US" altLang="zh-CN" dirty="0"/>
              <a:t>5  </a:t>
            </a:r>
          </a:p>
          <a:p>
            <a:pPr marL="457200" lvl="1" indent="0">
              <a:buNone/>
            </a:pPr>
            <a:r>
              <a:rPr lang="en-US" altLang="zh-CN" dirty="0"/>
              <a:t> do  </a:t>
            </a:r>
          </a:p>
          <a:p>
            <a:pPr marL="457200" lvl="1" indent="0">
              <a:buNone/>
            </a:pPr>
            <a:r>
              <a:rPr lang="en-US" altLang="zh-CN" dirty="0"/>
              <a:t>    let square=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</a:p>
          <a:p>
            <a:pPr marL="457200" lvl="1" indent="0">
              <a:buNone/>
            </a:pPr>
            <a:r>
              <a:rPr lang="en-US" altLang="zh-CN" dirty="0"/>
              <a:t>    echo "$</a:t>
            </a:r>
            <a:r>
              <a:rPr lang="en-US" altLang="zh-CN" dirty="0" err="1"/>
              <a:t>i</a:t>
            </a:r>
            <a:r>
              <a:rPr lang="en-US" altLang="zh-CN" dirty="0"/>
              <a:t> * $</a:t>
            </a:r>
            <a:r>
              <a:rPr lang="en-US" altLang="zh-CN" dirty="0" err="1"/>
              <a:t>i</a:t>
            </a:r>
            <a:r>
              <a:rPr lang="en-US" altLang="zh-CN" dirty="0"/>
              <a:t> = $square"  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pPr marL="457200" lvl="1" indent="0">
              <a:buNone/>
            </a:pPr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3060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52070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  <a:p>
            <a:r>
              <a:rPr lang="en-US" altLang="zh-CN" dirty="0"/>
              <a:t>for...do...done</a:t>
            </a:r>
            <a:r>
              <a:rPr lang="zh-CN" altLang="en-US" dirty="0"/>
              <a:t>循环  </a:t>
            </a:r>
          </a:p>
          <a:p>
            <a:pPr lvl="1"/>
            <a:r>
              <a:rPr lang="zh-CN" altLang="en-US" dirty="0"/>
              <a:t>语法   </a:t>
            </a:r>
            <a:br>
              <a:rPr lang="zh-CN" altLang="en-US" dirty="0"/>
            </a:br>
            <a:r>
              <a:rPr lang="en-US" altLang="zh-CN" dirty="0"/>
              <a:t>for  </a:t>
            </a:r>
            <a:r>
              <a:rPr lang="zh-CN" altLang="en-US" dirty="0"/>
              <a:t>变量名 </a:t>
            </a:r>
            <a:r>
              <a:rPr lang="en-US" altLang="zh-CN" dirty="0"/>
              <a:t>in </a:t>
            </a:r>
            <a:r>
              <a:rPr lang="zh-CN" altLang="en-US" dirty="0"/>
              <a:t>变量取值列表</a:t>
            </a:r>
            <a:r>
              <a:rPr lang="en-US" altLang="zh-CN" dirty="0"/>
              <a:t>     </a:t>
            </a:r>
          </a:p>
          <a:p>
            <a:pPr lvl="1"/>
            <a:r>
              <a:rPr lang="en-US" altLang="zh-CN" dirty="0"/>
              <a:t>do  </a:t>
            </a:r>
          </a:p>
          <a:p>
            <a:pPr lvl="1"/>
            <a:r>
              <a:rPr lang="en-US" altLang="zh-CN" dirty="0"/>
              <a:t> </a:t>
            </a:r>
            <a:r>
              <a:rPr lang="zh-CN" altLang="en-US" dirty="0"/>
              <a:t>命令    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done  </a:t>
            </a:r>
          </a:p>
          <a:p>
            <a:pPr marL="457200" lvl="1" indent="0">
              <a:buNone/>
            </a:pPr>
            <a:r>
              <a:rPr lang="zh-CN" altLang="en-US" dirty="0"/>
              <a:t>提示：在此结构中“</a:t>
            </a:r>
            <a:r>
              <a:rPr lang="en-US" altLang="zh-CN" dirty="0"/>
              <a:t>in</a:t>
            </a:r>
            <a:r>
              <a:rPr lang="zh-CN" altLang="en-US" dirty="0"/>
              <a:t>变量取值列表”可省略，省略时相当于使用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“$@”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731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27119"/>
          </a:xfrm>
        </p:spPr>
        <p:txBody>
          <a:bodyPr/>
          <a:lstStyle/>
          <a:p>
            <a:r>
              <a:rPr lang="en-US" altLang="zh-CN" sz="1800" dirty="0"/>
              <a:t>for </a:t>
            </a:r>
            <a:r>
              <a:rPr lang="zh-CN" altLang="en-US" sz="1800" dirty="0"/>
              <a:t>男人  </a:t>
            </a:r>
            <a:r>
              <a:rPr lang="en-US" altLang="zh-CN" sz="1800" dirty="0"/>
              <a:t>in  </a:t>
            </a:r>
            <a:r>
              <a:rPr lang="zh-CN" altLang="en-US" sz="1800" dirty="0"/>
              <a:t>世界的男人</a:t>
            </a:r>
            <a:endParaRPr lang="en-US" altLang="zh-CN" sz="1800" dirty="0"/>
          </a:p>
          <a:p>
            <a:r>
              <a:rPr lang="en-US" altLang="zh-CN" sz="1800" dirty="0"/>
              <a:t>do</a:t>
            </a:r>
          </a:p>
          <a:p>
            <a:r>
              <a:rPr lang="en-US" altLang="zh-CN" sz="1800" dirty="0"/>
              <a:t>   if [</a:t>
            </a:r>
            <a:r>
              <a:rPr lang="zh-CN" altLang="en-US" sz="1800" dirty="0"/>
              <a:t>有房</a:t>
            </a:r>
            <a:r>
              <a:rPr lang="en-US" altLang="zh-CN" sz="1800" dirty="0"/>
              <a:t>]&amp;&amp;[</a:t>
            </a:r>
            <a:r>
              <a:rPr lang="zh-CN" altLang="en-US" sz="1800" dirty="0"/>
              <a:t>有车</a:t>
            </a:r>
            <a:r>
              <a:rPr lang="en-US" altLang="zh-CN" sz="1800" dirty="0"/>
              <a:t>] &amp;&amp;[</a:t>
            </a:r>
            <a:r>
              <a:rPr lang="zh-CN" altLang="en-US" sz="1800" dirty="0"/>
              <a:t>存款</a:t>
            </a:r>
            <a:r>
              <a:rPr lang="en-US" altLang="zh-CN" sz="1800" dirty="0"/>
              <a:t>] &amp;&amp;[</a:t>
            </a:r>
            <a:r>
              <a:rPr lang="zh-CN" altLang="en-US" sz="1800" dirty="0"/>
              <a:t>会做家务</a:t>
            </a:r>
            <a:r>
              <a:rPr lang="en-US" altLang="zh-CN" sz="1800" dirty="0"/>
              <a:t>] </a:t>
            </a:r>
            <a:r>
              <a:rPr lang="en-US" altLang="zh-CN" sz="1800" b="1" dirty="0"/>
              <a:t>&amp;&amp;[</a:t>
            </a:r>
            <a:r>
              <a:rPr lang="zh-CN" altLang="en-US" sz="1800" dirty="0"/>
              <a:t>帅气</a:t>
            </a:r>
            <a:r>
              <a:rPr lang="en-US" altLang="zh-CN" sz="1800" dirty="0"/>
              <a:t>]</a:t>
            </a:r>
            <a:r>
              <a:rPr lang="zh-CN" altLang="en-US" sz="1800" dirty="0"/>
              <a:t>；</a:t>
            </a:r>
            <a:r>
              <a:rPr lang="en-US" altLang="zh-CN" sz="1800" dirty="0"/>
              <a:t>then</a:t>
            </a:r>
          </a:p>
          <a:p>
            <a:r>
              <a:rPr lang="en-US" altLang="zh-CN" sz="1800" dirty="0"/>
              <a:t>            echo </a:t>
            </a:r>
            <a:r>
              <a:rPr lang="zh-CN" altLang="en-US" sz="1800" dirty="0"/>
              <a:t>“女生喜欢”</a:t>
            </a:r>
            <a:endParaRPr lang="en-US" altLang="zh-CN" sz="1800" dirty="0"/>
          </a:p>
          <a:p>
            <a:r>
              <a:rPr lang="en-US" altLang="zh-CN" sz="1800" dirty="0"/>
              <a:t>    else</a:t>
            </a:r>
          </a:p>
          <a:p>
            <a:r>
              <a:rPr lang="en-US" altLang="zh-CN" sz="1800" dirty="0"/>
              <a:t>              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rf</a:t>
            </a:r>
            <a:r>
              <a:rPr lang="en-US" altLang="zh-CN" sz="1800" dirty="0"/>
              <a:t> </a:t>
            </a:r>
            <a:r>
              <a:rPr lang="zh-CN" altLang="en-US" sz="1800" dirty="0"/>
              <a:t>男人；</a:t>
            </a:r>
            <a:endParaRPr lang="en-US" altLang="zh-CN" sz="1800" dirty="0"/>
          </a:p>
          <a:p>
            <a:r>
              <a:rPr lang="en-US" altLang="zh-CN" sz="1800" dirty="0"/>
              <a:t>    fi;</a:t>
            </a:r>
          </a:p>
          <a:p>
            <a:r>
              <a:rPr lang="en-US" altLang="zh-CN" sz="1800" dirty="0"/>
              <a:t>done</a:t>
            </a:r>
          </a:p>
          <a:p>
            <a:r>
              <a:rPr lang="zh-CN" altLang="en-US" sz="1800" dirty="0"/>
              <a:t>留在课下完善这个脚本的</a:t>
            </a:r>
            <a:r>
              <a:rPr lang="en-US" altLang="zh-CN" sz="1800" dirty="0"/>
              <a:t>bug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13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583067"/>
          </a:xfrm>
        </p:spPr>
        <p:txBody>
          <a:bodyPr/>
          <a:lstStyle/>
          <a:p>
            <a:r>
              <a:rPr lang="en-US" altLang="zh-CN" dirty="0" err="1"/>
              <a:t>options:find</a:t>
            </a:r>
            <a:r>
              <a:rPr lang="zh-CN" altLang="en-US" dirty="0"/>
              <a:t>命令的常用选项</a:t>
            </a:r>
            <a:endParaRPr lang="en-US" altLang="zh-CN" dirty="0"/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type </a:t>
            </a:r>
            <a:r>
              <a:rPr lang="zh-CN" altLang="en-US" sz="2000" dirty="0"/>
              <a:t>查找某一类型的文件，诸如：   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b  -  </a:t>
            </a:r>
            <a:r>
              <a:rPr lang="zh-CN" altLang="en-US" sz="2000" dirty="0"/>
              <a:t>块设备文件。     </a:t>
            </a:r>
          </a:p>
          <a:p>
            <a:pPr marL="0" indent="0">
              <a:buNone/>
            </a:pPr>
            <a:r>
              <a:rPr lang="en-US" altLang="zh-CN" sz="2000" dirty="0"/>
              <a:t>	d  -  </a:t>
            </a:r>
            <a:r>
              <a:rPr lang="zh-CN" altLang="en-US" sz="2000" dirty="0"/>
              <a:t>目录。     </a:t>
            </a:r>
          </a:p>
          <a:p>
            <a:pPr marL="0" indent="0">
              <a:buNone/>
            </a:pPr>
            <a:r>
              <a:rPr lang="en-US" altLang="zh-CN" sz="2000" dirty="0"/>
              <a:t>	c  -  </a:t>
            </a:r>
            <a:r>
              <a:rPr lang="zh-CN" altLang="en-US" sz="2000" dirty="0"/>
              <a:t>字符设备文件。     </a:t>
            </a:r>
          </a:p>
          <a:p>
            <a:pPr marL="0" indent="0">
              <a:buNone/>
            </a:pPr>
            <a:r>
              <a:rPr lang="en-US" altLang="zh-CN" sz="2000" dirty="0"/>
              <a:t>	p  -  </a:t>
            </a:r>
            <a:r>
              <a:rPr lang="zh-CN" altLang="en-US" sz="2000" dirty="0"/>
              <a:t>管道文件。     </a:t>
            </a:r>
          </a:p>
          <a:p>
            <a:pPr marL="0" indent="0">
              <a:buNone/>
            </a:pPr>
            <a:r>
              <a:rPr lang="en-US" altLang="zh-CN" sz="2000" dirty="0"/>
              <a:t>	l  -  </a:t>
            </a:r>
            <a:r>
              <a:rPr lang="zh-CN" altLang="en-US" sz="2000" dirty="0"/>
              <a:t>符号链接文件。  （这是个小写的</a:t>
            </a:r>
            <a:r>
              <a:rPr lang="en-US" altLang="zh-CN" sz="2000" dirty="0"/>
              <a:t>L</a:t>
            </a:r>
            <a:r>
              <a:rPr lang="zh-CN" altLang="en-US" sz="2000" dirty="0"/>
              <a:t>）    </a:t>
            </a:r>
          </a:p>
          <a:p>
            <a:pPr marL="0" indent="0">
              <a:buNone/>
            </a:pPr>
            <a:r>
              <a:rPr lang="en-US" altLang="zh-CN" sz="2000" dirty="0"/>
              <a:t>	f  -  </a:t>
            </a:r>
            <a:r>
              <a:rPr lang="zh-CN" altLang="en-US" sz="2000" dirty="0"/>
              <a:t>普通文件。  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find  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  -type  d  -print  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目录下查找所有的目录     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find  .  !  -type  d  -print  </a:t>
            </a:r>
            <a:r>
              <a:rPr lang="zh-CN" altLang="en-US" sz="2000" dirty="0"/>
              <a:t>在当前目录下查找除目录以外的所有类型 的文件     </a:t>
            </a:r>
          </a:p>
          <a:p>
            <a:pPr>
              <a:buFont typeface="微软雅黑" panose="020B0503020204020204" pitchFamily="34" charset="-122"/>
              <a:buChar char="ￚ"/>
            </a:pPr>
            <a:r>
              <a:rPr lang="en-US" altLang="zh-CN" sz="2000" dirty="0"/>
              <a:t>find  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  -type  l  -print  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目录下查找所有的符号链接文件</a:t>
            </a:r>
            <a:r>
              <a:rPr lang="en-US" altLang="zh-CN" sz="2000" dirty="0"/>
              <a:t>  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45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88456"/>
          </a:xfrm>
        </p:spPr>
        <p:txBody>
          <a:bodyPr/>
          <a:lstStyle/>
          <a:p>
            <a:r>
              <a:rPr lang="zh-CN" altLang="en-US" sz="2000" dirty="0"/>
              <a:t>范例</a:t>
            </a:r>
            <a:r>
              <a:rPr lang="en-US" altLang="zh-CN" sz="2000" dirty="0"/>
              <a:t>1</a:t>
            </a:r>
            <a:r>
              <a:rPr lang="zh-CN" altLang="en-US" sz="2000" dirty="0"/>
              <a:t>：直接列出变量列表所有元素，打印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1</a:t>
            </a:r>
          </a:p>
          <a:p>
            <a:pPr marL="457200" lvl="1" indent="0">
              <a:buNone/>
            </a:pPr>
            <a:r>
              <a:rPr lang="zh-CN" altLang="en-US" sz="1800" dirty="0"/>
              <a:t>方法</a:t>
            </a:r>
            <a:r>
              <a:rPr lang="en-US" altLang="zh-CN" sz="1800" dirty="0"/>
              <a:t>1</a:t>
            </a:r>
            <a:r>
              <a:rPr lang="zh-CN" altLang="en-US" sz="1800" dirty="0"/>
              <a:t>：直接列出元素的方法</a:t>
            </a:r>
            <a:endParaRPr lang="pt-BR" altLang="zh-CN" sz="1800" dirty="0"/>
          </a:p>
          <a:p>
            <a:pPr marL="457200" lvl="1" indent="0">
              <a:buNone/>
            </a:pPr>
            <a:r>
              <a:rPr lang="pt-BR" altLang="zh-CN" sz="1800" dirty="0"/>
              <a:t>#!/bin/sh</a:t>
            </a:r>
          </a:p>
          <a:p>
            <a:pPr marL="457200" lvl="1" indent="0">
              <a:buNone/>
            </a:pPr>
            <a:r>
              <a:rPr lang="pt-BR" altLang="zh-CN" sz="1800" dirty="0"/>
              <a:t>for num in 5 4 3 2 1 #=&gt;</a:t>
            </a:r>
            <a:r>
              <a:rPr lang="zh-CN" altLang="en-US" sz="1800" dirty="0"/>
              <a:t>需要空格隔开</a:t>
            </a:r>
            <a:endParaRPr lang="pt-BR" altLang="zh-CN" sz="1800" dirty="0"/>
          </a:p>
          <a:p>
            <a:pPr marL="457200" lvl="1" indent="0">
              <a:buNone/>
            </a:pPr>
            <a:r>
              <a:rPr lang="pt-BR" altLang="zh-CN" sz="1800" dirty="0"/>
              <a:t>do </a:t>
            </a:r>
          </a:p>
          <a:p>
            <a:pPr marL="457200" lvl="1" indent="0">
              <a:buNone/>
            </a:pPr>
            <a:r>
              <a:rPr lang="pt-BR" altLang="zh-CN" sz="1800" dirty="0"/>
              <a:t>  echo $num</a:t>
            </a:r>
          </a:p>
          <a:p>
            <a:pPr marL="457200" lvl="1" indent="0">
              <a:buNone/>
            </a:pPr>
            <a:r>
              <a:rPr lang="pt-BR" altLang="zh-CN" sz="1800" dirty="0"/>
              <a:t>done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59578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15246"/>
          </a:xfrm>
        </p:spPr>
        <p:txBody>
          <a:bodyPr/>
          <a:lstStyle/>
          <a:p>
            <a:pPr marL="57150" indent="0"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  <a:r>
              <a:rPr lang="zh-CN" altLang="en-US" sz="2000" dirty="0"/>
              <a:t>：使用大括号的方法</a:t>
            </a:r>
            <a:endParaRPr lang="en-US" altLang="zh-CN" sz="2000" dirty="0"/>
          </a:p>
          <a:p>
            <a:pPr marL="57150" indent="0">
              <a:buNone/>
            </a:pPr>
            <a:r>
              <a:rPr lang="es-ES" altLang="zh-CN" sz="1800" dirty="0"/>
              <a:t>[root@tedu example]# echo {5..1}</a:t>
            </a:r>
          </a:p>
          <a:p>
            <a:pPr marL="57150" indent="0">
              <a:buNone/>
            </a:pPr>
            <a:r>
              <a:rPr lang="es-ES" altLang="zh-CN" sz="1800" dirty="0"/>
              <a:t>5 4 3 2 1</a:t>
            </a:r>
          </a:p>
          <a:p>
            <a:pPr marL="57150" indent="0">
              <a:buNone/>
            </a:pPr>
            <a:r>
              <a:rPr lang="pt-BR" altLang="zh-CN" sz="1800" dirty="0"/>
              <a:t>[root@tedu example]# echo {a..z}</a:t>
            </a:r>
          </a:p>
          <a:p>
            <a:pPr marL="57150" indent="0">
              <a:buNone/>
            </a:pPr>
            <a:r>
              <a:rPr lang="pt-BR" altLang="zh-CN" sz="1800" dirty="0"/>
              <a:t>a b c d e f g h i j k l m n o p q r s t u v w x y </a:t>
            </a:r>
          </a:p>
          <a:p>
            <a:pPr marL="57150" indent="0">
              <a:buNone/>
            </a:pPr>
            <a:r>
              <a:rPr lang="es-ES" altLang="zh-CN" sz="1800" dirty="0"/>
              <a:t>[root@tedu example]# echo 10.0.0.{5..1}</a:t>
            </a:r>
          </a:p>
          <a:p>
            <a:pPr marL="57150" indent="0">
              <a:buNone/>
            </a:pPr>
            <a:r>
              <a:rPr lang="es-ES" altLang="zh-CN" sz="1800" dirty="0"/>
              <a:t>10.0.0.5 10.0.0.4 10.0.0.3 10.0.0.2 10.0.0.1</a:t>
            </a:r>
          </a:p>
          <a:p>
            <a:pPr marL="57150" indent="0">
              <a:buNone/>
            </a:pPr>
            <a:r>
              <a:rPr lang="zh-CN" altLang="en-US" sz="1800" dirty="0"/>
              <a:t>修改</a:t>
            </a:r>
            <a:endParaRPr lang="en-US" altLang="zh-CN" sz="1800" dirty="0"/>
          </a:p>
          <a:p>
            <a:pPr marL="57150" indent="0">
              <a:buNone/>
            </a:pPr>
            <a:r>
              <a:rPr lang="pt-BR" altLang="zh-CN" sz="1800" dirty="0"/>
              <a:t>#!/bin/sh</a:t>
            </a:r>
          </a:p>
          <a:p>
            <a:pPr marL="57150" indent="0">
              <a:buNone/>
            </a:pPr>
            <a:r>
              <a:rPr lang="pt-BR" altLang="zh-CN" sz="1800" dirty="0"/>
              <a:t>for num in </a:t>
            </a:r>
            <a:r>
              <a:rPr lang="en-US" altLang="zh-CN" sz="1800" dirty="0"/>
              <a:t>{5..1}</a:t>
            </a:r>
          </a:p>
          <a:p>
            <a:pPr marL="57150" indent="0">
              <a:buNone/>
            </a:pPr>
            <a:r>
              <a:rPr lang="pt-BR" altLang="zh-CN" sz="1800" dirty="0"/>
              <a:t> do </a:t>
            </a:r>
          </a:p>
          <a:p>
            <a:pPr marL="57150" indent="0">
              <a:buNone/>
            </a:pPr>
            <a:r>
              <a:rPr lang="pt-BR" altLang="zh-CN" sz="1800" dirty="0"/>
              <a:t>  echo $num</a:t>
            </a:r>
          </a:p>
          <a:p>
            <a:pPr marL="57150" indent="0">
              <a:buNone/>
            </a:pPr>
            <a:r>
              <a:rPr lang="pt-BR" altLang="zh-CN" sz="1800" dirty="0"/>
              <a:t>done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7351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2475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3:</a:t>
            </a:r>
            <a:r>
              <a:rPr lang="zh-CN" altLang="en-US" dirty="0"/>
              <a:t>使用</a:t>
            </a:r>
            <a:r>
              <a:rPr lang="en-US" altLang="zh-CN" dirty="0" err="1"/>
              <a:t>seq</a:t>
            </a:r>
            <a:r>
              <a:rPr lang="en-US" altLang="zh-CN" dirty="0"/>
              <a:t> –s </a:t>
            </a:r>
            <a:r>
              <a:rPr lang="zh-CN" altLang="en-US" dirty="0"/>
              <a:t>分隔符  起始 步长  终点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root@tedu</a:t>
            </a:r>
            <a:r>
              <a:rPr lang="en-US" altLang="zh-CN" sz="1800" dirty="0"/>
              <a:t> example]# </a:t>
            </a:r>
            <a:r>
              <a:rPr lang="en-US" altLang="zh-CN" sz="1800" dirty="0" err="1"/>
              <a:t>seq</a:t>
            </a:r>
            <a:r>
              <a:rPr lang="en-US" altLang="zh-CN" sz="1800" dirty="0"/>
              <a:t> -s " " 5 -1 1</a:t>
            </a:r>
          </a:p>
          <a:p>
            <a:pPr marL="457200" lvl="1" indent="0">
              <a:buNone/>
            </a:pPr>
            <a:r>
              <a:rPr lang="en-US" altLang="zh-CN" sz="1800" dirty="0"/>
              <a:t>5 4 3 2 1</a:t>
            </a:r>
          </a:p>
          <a:p>
            <a:pPr marL="457200" lvl="1" indent="0"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root@tedu</a:t>
            </a:r>
            <a:r>
              <a:rPr lang="en-US" altLang="zh-CN" sz="1800" dirty="0"/>
              <a:t> example]# vim for1.sh</a:t>
            </a:r>
          </a:p>
          <a:p>
            <a:pPr marL="457200" lvl="1" indent="0">
              <a:buNone/>
            </a:pPr>
            <a:r>
              <a:rPr lang="pt-BR" altLang="zh-CN" sz="1600" dirty="0"/>
              <a:t>#!/bin/sh</a:t>
            </a:r>
          </a:p>
          <a:p>
            <a:pPr marL="457200" lvl="1" indent="0">
              <a:buNone/>
            </a:pPr>
            <a:r>
              <a:rPr lang="pt-BR" altLang="zh-CN" sz="1600" dirty="0"/>
              <a:t>for num in `seq -s " " 5 -1 1`</a:t>
            </a:r>
          </a:p>
          <a:p>
            <a:pPr marL="457200" lvl="1" indent="0">
              <a:buNone/>
            </a:pPr>
            <a:r>
              <a:rPr lang="pt-BR" altLang="zh-CN" sz="1600" dirty="0"/>
              <a:t>do</a:t>
            </a:r>
          </a:p>
          <a:p>
            <a:pPr marL="457200" lvl="1" indent="0">
              <a:buNone/>
            </a:pPr>
            <a:r>
              <a:rPr lang="pt-BR" altLang="zh-CN" sz="1600" dirty="0"/>
              <a:t>  echo $num</a:t>
            </a:r>
          </a:p>
          <a:p>
            <a:pPr marL="457200" lvl="1" indent="0">
              <a:buNone/>
            </a:pPr>
            <a:r>
              <a:rPr lang="pt-BR" altLang="zh-CN" sz="1600" dirty="0"/>
              <a:t>done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5694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第四节、循环语句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598182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循环范例</a:t>
            </a:r>
            <a:r>
              <a:rPr lang="en-US" altLang="zh-CN" dirty="0"/>
              <a:t>2</a:t>
            </a:r>
            <a:r>
              <a:rPr lang="zh-CN" altLang="en-US" dirty="0"/>
              <a:t>：获取当前目录下的文件名作为变量列表打印输出。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#!/bin/sh</a:t>
            </a:r>
          </a:p>
          <a:p>
            <a:pPr marL="0" indent="0">
              <a:buNone/>
            </a:pPr>
            <a:r>
              <a:rPr lang="pt-BR" altLang="zh-CN" dirty="0"/>
              <a:t>for num in `ls -F</a:t>
            </a:r>
            <a:r>
              <a:rPr lang="pt-BR" altLang="zh-CN"/>
              <a:t>` </a:t>
            </a:r>
          </a:p>
          <a:p>
            <a:pPr marL="0" indent="0">
              <a:buNone/>
            </a:pPr>
            <a:r>
              <a:rPr lang="pt-BR" altLang="zh-CN" dirty="0"/>
              <a:t>do</a:t>
            </a:r>
          </a:p>
          <a:p>
            <a:pPr marL="0" indent="0">
              <a:buNone/>
            </a:pPr>
            <a:r>
              <a:rPr lang="pt-BR" altLang="zh-CN" dirty="0"/>
              <a:t> echo $num</a:t>
            </a:r>
          </a:p>
          <a:p>
            <a:pPr marL="0" indent="0">
              <a:buNone/>
            </a:pPr>
            <a:r>
              <a:rPr lang="pt-BR" altLang="zh-CN" dirty="0"/>
              <a:t>Done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7448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8059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8FA2E"/>
        </a:solidFill>
        <a:ln w="19050">
          <a:noFill/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31040</TotalTime>
  <Words>4890</Words>
  <Application>Microsoft Office PowerPoint</Application>
  <PresentationFormat>全屏显示(4:3)</PresentationFormat>
  <Paragraphs>1184</Paragraphs>
  <Slides>94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0" baseType="lpstr">
      <vt:lpstr>宋体</vt:lpstr>
      <vt:lpstr>微软雅黑</vt:lpstr>
      <vt:lpstr>Arial</vt:lpstr>
      <vt:lpstr>Calibri</vt:lpstr>
      <vt:lpstr>Wingdings</vt:lpstr>
      <vt:lpstr>Office 主题</vt:lpstr>
      <vt:lpstr>Shell脚本</vt:lpstr>
      <vt:lpstr>PowerPoint 演示文稿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常见的shell命令</vt:lpstr>
      <vt:lpstr>PowerPoint 演示文稿</vt:lpstr>
      <vt:lpstr>第一节shell script</vt:lpstr>
      <vt:lpstr>shell script</vt:lpstr>
      <vt:lpstr>shell script</vt:lpstr>
      <vt:lpstr>shell script</vt:lpstr>
      <vt:lpstr>shell script</vt:lpstr>
      <vt:lpstr>shell script</vt:lpstr>
      <vt:lpstr>shell script</vt:lpstr>
      <vt:lpstr>shell script </vt:lpstr>
      <vt:lpstr>shell script</vt:lpstr>
      <vt:lpstr>shell script</vt:lpstr>
      <vt:lpstr>shell script</vt:lpstr>
      <vt:lpstr>shell script之判断文件相关</vt:lpstr>
      <vt:lpstr>shell script之判断文件相关</vt:lpstr>
      <vt:lpstr>shell script</vt:lpstr>
      <vt:lpstr>shell script</vt:lpstr>
      <vt:lpstr>第二节shell script参数</vt:lpstr>
      <vt:lpstr>shell script参数</vt:lpstr>
      <vt:lpstr>shell script参数范例</vt:lpstr>
      <vt:lpstr>shell script参数范例</vt:lpstr>
      <vt:lpstr>shell script参数</vt:lpstr>
      <vt:lpstr>第三节条件判断语句</vt:lpstr>
      <vt:lpstr>条件判断语句</vt:lpstr>
      <vt:lpstr>整数比较：-eq,-ne,-gt,-ge,-lt,-le</vt:lpstr>
      <vt:lpstr>条件判断if语句案例</vt:lpstr>
      <vt:lpstr>条件判断if语句案例</vt:lpstr>
      <vt:lpstr>条件判断if语句案例</vt:lpstr>
      <vt:lpstr>条件判断if语句案例</vt:lpstr>
      <vt:lpstr>条件判断if语句案例</vt:lpstr>
      <vt:lpstr>条件判断语句</vt:lpstr>
      <vt:lpstr>条件判断语句</vt:lpstr>
      <vt:lpstr>多分支条件判断语句练习</vt:lpstr>
      <vt:lpstr>多分支条件判断语句练习</vt:lpstr>
      <vt:lpstr>多分支条件判断语句练习</vt:lpstr>
      <vt:lpstr>分支条件判断语句综合练习</vt:lpstr>
      <vt:lpstr>分支条件判断语句综合练习</vt:lpstr>
      <vt:lpstr>case结构条件句</vt:lpstr>
      <vt:lpstr>case结构条件句练习</vt:lpstr>
      <vt:lpstr>函数定义语句</vt:lpstr>
      <vt:lpstr>函数定义与使用练习</vt:lpstr>
      <vt:lpstr>函数定义与使用练习代码</vt:lpstr>
      <vt:lpstr>shell  script脚本检查</vt:lpstr>
      <vt:lpstr>第四节  循环语句  </vt:lpstr>
      <vt:lpstr>第四节、循环语句</vt:lpstr>
      <vt:lpstr>第四节、循环语句</vt:lpstr>
      <vt:lpstr>While循环练习</vt:lpstr>
      <vt:lpstr>While循环练习</vt:lpstr>
      <vt:lpstr>第四节、循环语句</vt:lpstr>
      <vt:lpstr>第四节、循环语句</vt:lpstr>
      <vt:lpstr>第四节、循环语句</vt:lpstr>
      <vt:lpstr>第四节、循环语句</vt:lpstr>
      <vt:lpstr>第四节、循环语句</vt:lpstr>
      <vt:lpstr>第四节、循环语句</vt:lpstr>
      <vt:lpstr>第四节、循环语句</vt:lpstr>
      <vt:lpstr>第四节、循环语句</vt:lpstr>
      <vt:lpstr>总结和答疑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Servlet01</dc:title>
  <dc:creator>孟祥冰</dc:creator>
  <cp:lastModifiedBy>祥冰 孟</cp:lastModifiedBy>
  <cp:revision>2518</cp:revision>
  <dcterms:modified xsi:type="dcterms:W3CDTF">2018-05-02T09:02:29Z</dcterms:modified>
</cp:coreProperties>
</file>