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7010400" cy="9296400"/>
  <p:custDataLst>
    <p:tags r:id="rId5"/>
  </p:custDataLst>
  <p:defaultTextStyle>
    <a:defPPr>
      <a:defRPr lang="en-US"/>
    </a:defPPr>
    <a:lvl1pPr marL="0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78198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56396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345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127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390995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691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473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25593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3" userDrawn="1">
          <p15:clr>
            <a:srgbClr val="A4A3A4"/>
          </p15:clr>
        </p15:guide>
        <p15:guide id="2" pos="19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1E1E"/>
    <a:srgbClr val="505050"/>
    <a:srgbClr val="CB3B63"/>
    <a:srgbClr val="4B4B4B"/>
    <a:srgbClr val="DCDCDC"/>
    <a:srgbClr val="C8C8C8"/>
    <a:srgbClr val="353535"/>
    <a:srgbClr val="51253A"/>
    <a:srgbClr val="03495C"/>
    <a:srgbClr val="ECE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5204" autoAdjust="0"/>
  </p:normalViewPr>
  <p:slideViewPr>
    <p:cSldViewPr snapToGrid="0">
      <p:cViewPr varScale="1">
        <p:scale>
          <a:sx n="14" d="100"/>
          <a:sy n="14" d="100"/>
        </p:scale>
        <p:origin x="1173" y="6"/>
      </p:cViewPr>
      <p:guideLst>
        <p:guide orient="horz" pos="2493"/>
        <p:guide pos="19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302F586B-0015-43FB-918D-31E1A09780E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5F29C2D4-4424-41A2-A90C-29D31B73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7CEAF96C-0DD1-4DCA-AB4B-687076CBD6E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6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39DA5243-CE1B-4274-BAA7-73DD5174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39DA5243-CE1B-4274-BAA7-73DD5174F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4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-37432" y="235744"/>
            <a:ext cx="43928630" cy="2914650"/>
          </a:xfrm>
        </p:spPr>
        <p:txBody>
          <a:bodyPr>
            <a:noAutofit/>
          </a:bodyPr>
          <a:lstStyle>
            <a:defPPr>
              <a:defRPr kern="1200" smtId="4294967295"/>
            </a:defPPr>
            <a:lvl1pPr marL="0" marR="0" indent="0" algn="ctr" defTabSz="2820815" rtl="0" eaLnBrk="1" fontAlgn="auto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Tx/>
              <a:buFontTx/>
              <a:buNone/>
              <a:defRPr sz="4575" baseline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1410407" indent="0">
              <a:buFontTx/>
              <a:buNone/>
              <a:defRPr/>
            </a:lvl2pPr>
            <a:lvl3pPr marL="2820815" indent="0">
              <a:buFontTx/>
              <a:buNone/>
              <a:defRPr/>
            </a:lvl3pPr>
            <a:lvl4pPr marL="4231222" indent="0">
              <a:buFontTx/>
              <a:buNone/>
              <a:defRPr/>
            </a:lvl4pPr>
            <a:lvl5pPr marL="5641629" indent="0">
              <a:buFontTx/>
              <a:buNone/>
              <a:defRPr/>
            </a:lvl5pPr>
          </a:lstStyle>
          <a:p>
            <a:pPr marL="0" marR="0" lvl="0" indent="0" algn="ctr" defTabSz="28208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/>
              <a:t>This is a Scientific Poster Template created by Graphicsland </a:t>
            </a:r>
            <a:br>
              <a:rPr lang="en-US"/>
            </a:br>
            <a:r>
              <a:rPr lang="en-US"/>
              <a:t>&amp; MakeSigns.com. Your poster title would go on these lines. 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-37432" y="2662519"/>
            <a:ext cx="43928630" cy="1694330"/>
          </a:xfrm>
        </p:spPr>
        <p:txBody>
          <a:bodyPr>
            <a:noAutofit/>
          </a:bodyPr>
          <a:lstStyle>
            <a:defPPr>
              <a:defRPr kern="1200" smtId="4294967295"/>
            </a:defPPr>
            <a:lvl1pPr marL="0" marR="0" indent="0" algn="ctr" defTabSz="282081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defRPr sz="4950" baseline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1410407" indent="0">
              <a:buFontTx/>
              <a:buNone/>
              <a:defRPr/>
            </a:lvl2pPr>
            <a:lvl3pPr marL="2820815" indent="0">
              <a:buFontTx/>
              <a:buNone/>
              <a:defRPr/>
            </a:lvl3pPr>
            <a:lvl4pPr marL="4231222" indent="0">
              <a:buFontTx/>
              <a:buNone/>
              <a:defRPr/>
            </a:lvl4pPr>
            <a:lvl5pPr marL="5641629" indent="0">
              <a:buFontTx/>
              <a:buNone/>
              <a:defRPr/>
            </a:lvl5pPr>
          </a:lstStyle>
          <a:p>
            <a:pPr algn="ctr">
              <a:spcBef>
                <a:spcPts val="600"/>
              </a:spcBef>
            </a:pPr>
            <a:r>
              <a:rPr lang="en-US" sz="450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  <a:t>Author’s Name Here</a:t>
            </a:r>
            <a:br>
              <a:rPr lang="en-US" sz="450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</a:br>
            <a:r>
              <a:rPr lang="en-US" sz="450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University</a:t>
            </a:r>
            <a:r>
              <a:rPr lang="en-US" sz="450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  <a:t> Name Here</a:t>
            </a:r>
          </a:p>
        </p:txBody>
      </p:sp>
    </p:spTree>
    <p:extLst>
      <p:ext uri="{BB962C8B-B14F-4D97-AF65-F5344CB8AC3E}">
        <p14:creationId xmlns:p14="http://schemas.microsoft.com/office/powerpoint/2010/main" val="25695573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48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18" y="1318265"/>
            <a:ext cx="9875520" cy="28087321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39" cy="28087321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22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25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18" cy="6537960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23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4"/>
            <a:ext cx="37307518" cy="720089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6150">
                <a:solidFill>
                  <a:schemeClr val="tx1">
                    <a:tint val="75000"/>
                  </a:schemeClr>
                </a:solidFill>
              </a:defRPr>
            </a:lvl1pPr>
            <a:lvl2pPr marL="1410407" indent="0">
              <a:buNone/>
              <a:defRPr sz="5550">
                <a:solidFill>
                  <a:schemeClr val="tx1">
                    <a:tint val="75000"/>
                  </a:schemeClr>
                </a:solidFill>
              </a:defRPr>
            </a:lvl2pPr>
            <a:lvl3pPr marL="2820815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3pPr>
            <a:lvl4pPr marL="4231223" indent="0">
              <a:buNone/>
              <a:defRPr sz="4350">
                <a:solidFill>
                  <a:schemeClr val="tx1">
                    <a:tint val="75000"/>
                  </a:schemeClr>
                </a:solidFill>
              </a:defRPr>
            </a:lvl4pPr>
            <a:lvl5pPr marL="5641630" indent="0">
              <a:buNone/>
              <a:defRPr sz="4350">
                <a:solidFill>
                  <a:schemeClr val="tx1">
                    <a:tint val="75000"/>
                  </a:schemeClr>
                </a:solidFill>
              </a:defRPr>
            </a:lvl5pPr>
            <a:lvl6pPr marL="7052037" indent="0">
              <a:buNone/>
              <a:defRPr sz="4350">
                <a:solidFill>
                  <a:schemeClr val="tx1">
                    <a:tint val="75000"/>
                  </a:schemeClr>
                </a:solidFill>
              </a:defRPr>
            </a:lvl6pPr>
            <a:lvl7pPr marL="8462444" indent="0">
              <a:buNone/>
              <a:defRPr sz="4350">
                <a:solidFill>
                  <a:schemeClr val="tx1">
                    <a:tint val="75000"/>
                  </a:schemeClr>
                </a:solidFill>
              </a:defRPr>
            </a:lvl7pPr>
            <a:lvl8pPr marL="9872852" indent="0">
              <a:buNone/>
              <a:defRPr sz="4350">
                <a:solidFill>
                  <a:schemeClr val="tx1">
                    <a:tint val="75000"/>
                  </a:schemeClr>
                </a:solidFill>
              </a:defRPr>
            </a:lvl8pPr>
            <a:lvl9pPr marL="11283259" indent="0">
              <a:buNone/>
              <a:defRPr sz="4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06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1" y="7680962"/>
            <a:ext cx="19385280" cy="21724623"/>
          </a:xfrm>
        </p:spPr>
        <p:txBody>
          <a:bodyPr/>
          <a:lstStyle>
            <a:defPPr>
              <a:defRPr kern="1200" smtId="4294967295"/>
            </a:defPPr>
            <a:lvl1pPr>
              <a:defRPr sz="8625"/>
            </a:lvl1pPr>
            <a:lvl2pPr>
              <a:defRPr sz="7425"/>
            </a:lvl2pPr>
            <a:lvl3pPr>
              <a:defRPr sz="6150"/>
            </a:lvl3pPr>
            <a:lvl4pPr>
              <a:defRPr sz="5550"/>
            </a:lvl4pPr>
            <a:lvl5pPr>
              <a:defRPr sz="5550"/>
            </a:lvl5pPr>
            <a:lvl6pPr>
              <a:defRPr sz="5550"/>
            </a:lvl6pPr>
            <a:lvl7pPr>
              <a:defRPr sz="5550"/>
            </a:lvl7pPr>
            <a:lvl8pPr>
              <a:defRPr sz="5550"/>
            </a:lvl8pPr>
            <a:lvl9pPr>
              <a:defRPr sz="5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1" y="7680962"/>
            <a:ext cx="19385280" cy="21724623"/>
          </a:xfrm>
        </p:spPr>
        <p:txBody>
          <a:bodyPr/>
          <a:lstStyle>
            <a:defPPr>
              <a:defRPr kern="1200" smtId="4294967295"/>
            </a:defPPr>
            <a:lvl1pPr>
              <a:defRPr sz="8625"/>
            </a:lvl1pPr>
            <a:lvl2pPr>
              <a:defRPr sz="7425"/>
            </a:lvl2pPr>
            <a:lvl3pPr>
              <a:defRPr sz="6150"/>
            </a:lvl3pPr>
            <a:lvl4pPr>
              <a:defRPr sz="5550"/>
            </a:lvl4pPr>
            <a:lvl5pPr>
              <a:defRPr sz="5550"/>
            </a:lvl5pPr>
            <a:lvl6pPr>
              <a:defRPr sz="5550"/>
            </a:lvl6pPr>
            <a:lvl7pPr>
              <a:defRPr sz="5550"/>
            </a:lvl7pPr>
            <a:lvl8pPr>
              <a:defRPr sz="5550"/>
            </a:lvl8pPr>
            <a:lvl9pPr>
              <a:defRPr sz="5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77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7" y="7368543"/>
            <a:ext cx="19392903" cy="307085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7425" b="1"/>
            </a:lvl1pPr>
            <a:lvl2pPr marL="1410407" indent="0">
              <a:buNone/>
              <a:defRPr sz="6150" b="1"/>
            </a:lvl2pPr>
            <a:lvl3pPr marL="2820815" indent="0">
              <a:buNone/>
              <a:defRPr sz="5550" b="1"/>
            </a:lvl3pPr>
            <a:lvl4pPr marL="4231223" indent="0">
              <a:buNone/>
              <a:defRPr sz="4950" b="1"/>
            </a:lvl4pPr>
            <a:lvl5pPr marL="5641630" indent="0">
              <a:buNone/>
              <a:defRPr sz="4950" b="1"/>
            </a:lvl5pPr>
            <a:lvl6pPr marL="7052037" indent="0">
              <a:buNone/>
              <a:defRPr sz="4950" b="1"/>
            </a:lvl6pPr>
            <a:lvl7pPr marL="8462444" indent="0">
              <a:buNone/>
              <a:defRPr sz="4950" b="1"/>
            </a:lvl7pPr>
            <a:lvl8pPr marL="9872852" indent="0">
              <a:buNone/>
              <a:defRPr sz="4950" b="1"/>
            </a:lvl8pPr>
            <a:lvl9pPr marL="11283259" indent="0">
              <a:buNone/>
              <a:defRPr sz="49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7" y="10439400"/>
            <a:ext cx="19392903" cy="18966183"/>
          </a:xfrm>
        </p:spPr>
        <p:txBody>
          <a:bodyPr/>
          <a:lstStyle>
            <a:defPPr>
              <a:defRPr kern="1200" smtId="4294967295"/>
            </a:defPPr>
            <a:lvl1pPr>
              <a:defRPr sz="7425"/>
            </a:lvl1pPr>
            <a:lvl2pPr>
              <a:defRPr sz="6150"/>
            </a:lvl2pPr>
            <a:lvl3pPr>
              <a:defRPr sz="555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7368543"/>
            <a:ext cx="19400520" cy="307085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7425" b="1"/>
            </a:lvl1pPr>
            <a:lvl2pPr marL="1410407" indent="0">
              <a:buNone/>
              <a:defRPr sz="6150" b="1"/>
            </a:lvl2pPr>
            <a:lvl3pPr marL="2820815" indent="0">
              <a:buNone/>
              <a:defRPr sz="5550" b="1"/>
            </a:lvl3pPr>
            <a:lvl4pPr marL="4231223" indent="0">
              <a:buNone/>
              <a:defRPr sz="4950" b="1"/>
            </a:lvl4pPr>
            <a:lvl5pPr marL="5641630" indent="0">
              <a:buNone/>
              <a:defRPr sz="4950" b="1"/>
            </a:lvl5pPr>
            <a:lvl6pPr marL="7052037" indent="0">
              <a:buNone/>
              <a:defRPr sz="4950" b="1"/>
            </a:lvl6pPr>
            <a:lvl7pPr marL="8462444" indent="0">
              <a:buNone/>
              <a:defRPr sz="4950" b="1"/>
            </a:lvl7pPr>
            <a:lvl8pPr marL="9872852" indent="0">
              <a:buNone/>
              <a:defRPr sz="4950" b="1"/>
            </a:lvl8pPr>
            <a:lvl9pPr marL="11283259" indent="0">
              <a:buNone/>
              <a:defRPr sz="49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0439400"/>
            <a:ext cx="19400520" cy="18966183"/>
          </a:xfrm>
        </p:spPr>
        <p:txBody>
          <a:bodyPr/>
          <a:lstStyle>
            <a:defPPr>
              <a:defRPr kern="1200" smtId="4294967295"/>
            </a:defPPr>
            <a:lvl1pPr>
              <a:defRPr sz="7425"/>
            </a:lvl1pPr>
            <a:lvl2pPr>
              <a:defRPr sz="6150"/>
            </a:lvl2pPr>
            <a:lvl3pPr>
              <a:defRPr sz="555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30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4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47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1" y="1310640"/>
            <a:ext cx="14439903" cy="5577840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61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2"/>
            <a:ext cx="24536400" cy="28094942"/>
          </a:xfrm>
        </p:spPr>
        <p:txBody>
          <a:bodyPr/>
          <a:lstStyle>
            <a:defPPr>
              <a:defRPr kern="1200" smtId="4294967295"/>
            </a:defPPr>
            <a:lvl1pPr>
              <a:defRPr sz="9900"/>
            </a:lvl1pPr>
            <a:lvl2pPr>
              <a:defRPr sz="8625"/>
            </a:lvl2pPr>
            <a:lvl3pPr>
              <a:defRPr sz="7425"/>
            </a:lvl3pPr>
            <a:lvl4pPr>
              <a:defRPr sz="6150"/>
            </a:lvl4pPr>
            <a:lvl5pPr>
              <a:defRPr sz="6150"/>
            </a:lvl5pPr>
            <a:lvl6pPr>
              <a:defRPr sz="6150"/>
            </a:lvl6pPr>
            <a:lvl7pPr>
              <a:defRPr sz="6150"/>
            </a:lvl7pPr>
            <a:lvl8pPr>
              <a:defRPr sz="6150"/>
            </a:lvl8pPr>
            <a:lvl9pPr>
              <a:defRPr sz="6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71" y="6888482"/>
            <a:ext cx="14439903" cy="22517102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4350"/>
            </a:lvl1pPr>
            <a:lvl2pPr marL="1410407" indent="0">
              <a:buNone/>
              <a:defRPr sz="3675"/>
            </a:lvl2pPr>
            <a:lvl3pPr marL="2820815" indent="0">
              <a:buNone/>
              <a:defRPr sz="3075"/>
            </a:lvl3pPr>
            <a:lvl4pPr marL="4231223" indent="0">
              <a:buNone/>
              <a:defRPr sz="2775"/>
            </a:lvl4pPr>
            <a:lvl5pPr marL="5641630" indent="0">
              <a:buNone/>
              <a:defRPr sz="2775"/>
            </a:lvl5pPr>
            <a:lvl6pPr marL="7052037" indent="0">
              <a:buNone/>
              <a:defRPr sz="2775"/>
            </a:lvl6pPr>
            <a:lvl7pPr marL="8462444" indent="0">
              <a:buNone/>
              <a:defRPr sz="2775"/>
            </a:lvl7pPr>
            <a:lvl8pPr marL="9872852" indent="0">
              <a:buNone/>
              <a:defRPr sz="2775"/>
            </a:lvl8pPr>
            <a:lvl9pPr marL="11283259" indent="0">
              <a:buNone/>
              <a:defRPr sz="27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97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79"/>
            <a:ext cx="26334718" cy="2720343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61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18" cy="19751041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9900"/>
            </a:lvl1pPr>
            <a:lvl2pPr marL="1410407" indent="0">
              <a:buNone/>
              <a:defRPr sz="8625"/>
            </a:lvl2pPr>
            <a:lvl3pPr marL="2820815" indent="0">
              <a:buNone/>
              <a:defRPr sz="7425"/>
            </a:lvl3pPr>
            <a:lvl4pPr marL="4231223" indent="0">
              <a:buNone/>
              <a:defRPr sz="6150"/>
            </a:lvl4pPr>
            <a:lvl5pPr marL="5641630" indent="0">
              <a:buNone/>
              <a:defRPr sz="6150"/>
            </a:lvl5pPr>
            <a:lvl6pPr marL="7052037" indent="0">
              <a:buNone/>
              <a:defRPr sz="6150"/>
            </a:lvl6pPr>
            <a:lvl7pPr marL="8462444" indent="0">
              <a:buNone/>
              <a:defRPr sz="6150"/>
            </a:lvl7pPr>
            <a:lvl8pPr marL="9872852" indent="0">
              <a:buNone/>
              <a:defRPr sz="6150"/>
            </a:lvl8pPr>
            <a:lvl9pPr marL="11283259" indent="0">
              <a:buNone/>
              <a:defRPr sz="61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18" cy="386333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4350"/>
            </a:lvl1pPr>
            <a:lvl2pPr marL="1410407" indent="0">
              <a:buNone/>
              <a:defRPr sz="3675"/>
            </a:lvl2pPr>
            <a:lvl3pPr marL="2820815" indent="0">
              <a:buNone/>
              <a:defRPr sz="3075"/>
            </a:lvl3pPr>
            <a:lvl4pPr marL="4231223" indent="0">
              <a:buNone/>
              <a:defRPr sz="2775"/>
            </a:lvl4pPr>
            <a:lvl5pPr marL="5641630" indent="0">
              <a:buNone/>
              <a:defRPr sz="2775"/>
            </a:lvl5pPr>
            <a:lvl6pPr marL="7052037" indent="0">
              <a:buNone/>
              <a:defRPr sz="2775"/>
            </a:lvl6pPr>
            <a:lvl7pPr marL="8462444" indent="0">
              <a:buNone/>
              <a:defRPr sz="2775"/>
            </a:lvl7pPr>
            <a:lvl8pPr marL="9872852" indent="0">
              <a:buNone/>
              <a:defRPr sz="2775"/>
            </a:lvl8pPr>
            <a:lvl9pPr marL="11283259" indent="0">
              <a:buNone/>
              <a:defRPr sz="27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61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3"/>
            <a:ext cx="39502082" cy="5486400"/>
          </a:xfrm>
          <a:prstGeom prst="rect">
            <a:avLst/>
          </a:prstGeom>
        </p:spPr>
        <p:txBody>
          <a:bodyPr vert="horz" lIns="376108" tIns="188056" rIns="376108" bIns="188056" rtlCol="0" anchor="ctr">
            <a:normAutofit/>
          </a:bodyPr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2"/>
            <a:ext cx="39502082" cy="21724623"/>
          </a:xfrm>
          <a:prstGeom prst="rect">
            <a:avLst/>
          </a:prstGeom>
        </p:spPr>
        <p:txBody>
          <a:bodyPr vert="horz" lIns="376108" tIns="188056" rIns="376108" bIns="188056" rtlCol="0">
            <a:normAutofit/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 smtId="4294967295"/>
            </a:defPPr>
            <a:lvl1pPr algn="l">
              <a:defRPr sz="3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E5B7-680E-44FF-962F-3113FAB5030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8"/>
            <a:ext cx="138988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 smtId="4294967295"/>
            </a:defPPr>
            <a:lvl1pPr algn="ctr">
              <a:defRPr sz="3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 smtId="4294967295"/>
            </a:defPPr>
            <a:lvl1pPr algn="r">
              <a:defRPr sz="3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inquisitalanchor  Size: 48x36</a:t>
            </a:r>
          </a:p>
        </p:txBody>
      </p:sp>
    </p:spTree>
    <p:extLst>
      <p:ext uri="{BB962C8B-B14F-4D97-AF65-F5344CB8AC3E}">
        <p14:creationId xmlns:p14="http://schemas.microsoft.com/office/powerpoint/2010/main" val="26592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ransition/>
  <p:txStyles>
    <p:titleStyle>
      <a:defPPr>
        <a:defRPr kern="1200" smtId="4294967295"/>
      </a:defPPr>
      <a:lvl1pPr algn="ctr" defTabSz="2820815" rtl="0" eaLnBrk="1" latinLnBrk="0" hangingPunct="1">
        <a:spcBef>
          <a:spcPct val="0"/>
        </a:spcBef>
        <a:buNone/>
        <a:defRPr sz="1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1057804" indent="-1057804" algn="l" defTabSz="2820815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91913" indent="-881506" algn="l" defTabSz="2820815" rtl="0" eaLnBrk="1" latinLnBrk="0" hangingPunct="1">
        <a:spcBef>
          <a:spcPct val="20000"/>
        </a:spcBef>
        <a:buFont typeface="Arial" pitchFamily="34" charset="0"/>
        <a:buChar char="–"/>
        <a:defRPr sz="8625" kern="1200">
          <a:solidFill>
            <a:schemeClr val="tx1"/>
          </a:solidFill>
          <a:latin typeface="+mn-lt"/>
          <a:ea typeface="+mn-ea"/>
          <a:cs typeface="+mn-cs"/>
        </a:defRPr>
      </a:lvl2pPr>
      <a:lvl3pPr marL="3526019" indent="-705204" algn="l" defTabSz="2820815" rtl="0" eaLnBrk="1" latinLnBrk="0" hangingPunct="1">
        <a:spcBef>
          <a:spcPct val="20000"/>
        </a:spcBef>
        <a:buFont typeface="Arial" pitchFamily="34" charset="0"/>
        <a:buChar char="•"/>
        <a:defRPr sz="7425" kern="1200">
          <a:solidFill>
            <a:schemeClr val="tx1"/>
          </a:solidFill>
          <a:latin typeface="+mn-lt"/>
          <a:ea typeface="+mn-ea"/>
          <a:cs typeface="+mn-cs"/>
        </a:defRPr>
      </a:lvl3pPr>
      <a:lvl4pPr marL="4936426" indent="-705204" algn="l" defTabSz="2820815" rtl="0" eaLnBrk="1" latinLnBrk="0" hangingPunct="1">
        <a:spcBef>
          <a:spcPct val="20000"/>
        </a:spcBef>
        <a:buFont typeface="Arial" pitchFamily="34" charset="0"/>
        <a:buChar char="–"/>
        <a:defRPr sz="6150" kern="1200">
          <a:solidFill>
            <a:schemeClr val="tx1"/>
          </a:solidFill>
          <a:latin typeface="+mn-lt"/>
          <a:ea typeface="+mn-ea"/>
          <a:cs typeface="+mn-cs"/>
        </a:defRPr>
      </a:lvl4pPr>
      <a:lvl5pPr marL="6346833" indent="-705204" algn="l" defTabSz="2820815" rtl="0" eaLnBrk="1" latinLnBrk="0" hangingPunct="1">
        <a:spcBef>
          <a:spcPct val="20000"/>
        </a:spcBef>
        <a:buFont typeface="Arial" pitchFamily="34" charset="0"/>
        <a:buChar char="»"/>
        <a:defRPr sz="6150" kern="1200">
          <a:solidFill>
            <a:schemeClr val="tx1"/>
          </a:solidFill>
          <a:latin typeface="+mn-lt"/>
          <a:ea typeface="+mn-ea"/>
          <a:cs typeface="+mn-cs"/>
        </a:defRPr>
      </a:lvl5pPr>
      <a:lvl6pPr marL="7757241" indent="-705204" algn="l" defTabSz="2820815" rtl="0" eaLnBrk="1" latinLnBrk="0" hangingPunct="1">
        <a:spcBef>
          <a:spcPct val="20000"/>
        </a:spcBef>
        <a:buFont typeface="Arial" pitchFamily="34" charset="0"/>
        <a:buChar char="•"/>
        <a:defRPr sz="6150" kern="1200">
          <a:solidFill>
            <a:schemeClr val="tx1"/>
          </a:solidFill>
          <a:latin typeface="+mn-lt"/>
          <a:ea typeface="+mn-ea"/>
          <a:cs typeface="+mn-cs"/>
        </a:defRPr>
      </a:lvl6pPr>
      <a:lvl7pPr marL="9167648" indent="-705204" algn="l" defTabSz="2820815" rtl="0" eaLnBrk="1" latinLnBrk="0" hangingPunct="1">
        <a:spcBef>
          <a:spcPct val="20000"/>
        </a:spcBef>
        <a:buFont typeface="Arial" pitchFamily="34" charset="0"/>
        <a:buChar char="•"/>
        <a:defRPr sz="6150" kern="1200">
          <a:solidFill>
            <a:schemeClr val="tx1"/>
          </a:solidFill>
          <a:latin typeface="+mn-lt"/>
          <a:ea typeface="+mn-ea"/>
          <a:cs typeface="+mn-cs"/>
        </a:defRPr>
      </a:lvl7pPr>
      <a:lvl8pPr marL="10578056" indent="-705204" algn="l" defTabSz="2820815" rtl="0" eaLnBrk="1" latinLnBrk="0" hangingPunct="1">
        <a:spcBef>
          <a:spcPct val="20000"/>
        </a:spcBef>
        <a:buFont typeface="Arial" pitchFamily="34" charset="0"/>
        <a:buChar char="•"/>
        <a:defRPr sz="6150" kern="1200">
          <a:solidFill>
            <a:schemeClr val="tx1"/>
          </a:solidFill>
          <a:latin typeface="+mn-lt"/>
          <a:ea typeface="+mn-ea"/>
          <a:cs typeface="+mn-cs"/>
        </a:defRPr>
      </a:lvl8pPr>
      <a:lvl9pPr marL="11988463" indent="-705204" algn="l" defTabSz="2820815" rtl="0" eaLnBrk="1" latinLnBrk="0" hangingPunct="1">
        <a:spcBef>
          <a:spcPct val="20000"/>
        </a:spcBef>
        <a:buFont typeface="Arial" pitchFamily="34" charset="0"/>
        <a:buChar char="•"/>
        <a:defRPr sz="6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1pPr>
      <a:lvl2pPr marL="1410407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2pPr>
      <a:lvl3pPr marL="2820815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3pPr>
      <a:lvl4pPr marL="4231223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4pPr>
      <a:lvl5pPr marL="5641630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5pPr>
      <a:lvl6pPr marL="7052037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6pPr>
      <a:lvl7pPr marL="8462444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7pPr>
      <a:lvl8pPr marL="9872852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8pPr>
      <a:lvl9pPr marL="11283259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B06C1FF-F854-4F91-ABC7-AA41C714448B}"/>
              </a:ext>
            </a:extLst>
          </p:cNvPr>
          <p:cNvSpPr txBox="1"/>
          <p:nvPr/>
        </p:nvSpPr>
        <p:spPr>
          <a:xfrm>
            <a:off x="3657600" y="838457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ZO-</a:t>
            </a:r>
            <a:r>
              <a:rPr lang="en-US" sz="8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AdaMM</a:t>
            </a:r>
            <a:r>
              <a:rPr lang="en-US" sz="8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Zeroth-Order Adaptive Momentum Method for Black-Box Optimization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18E48679-06C4-48E4-8012-35973D02854F}"/>
              </a:ext>
            </a:extLst>
          </p:cNvPr>
          <p:cNvSpPr txBox="1"/>
          <p:nvPr/>
        </p:nvSpPr>
        <p:spPr>
          <a:xfrm>
            <a:off x="3764971" y="3320614"/>
            <a:ext cx="36576000" cy="360098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Xiangyi Chen</a:t>
            </a:r>
            <a:r>
              <a:rPr lang="en-US" sz="5400" b="1" baseline="30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</a:t>
            </a:r>
            <a:r>
              <a:rPr lang="zh-CN" altLang="en-US" sz="5400" b="1" baseline="30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en-US" sz="5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5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Sijia</a:t>
            </a:r>
            <a:r>
              <a:rPr lang="en-US" sz="5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Liu</a:t>
            </a:r>
            <a:r>
              <a:rPr lang="en-US" sz="5400" b="1" baseline="30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2, *</a:t>
            </a:r>
            <a:r>
              <a:rPr lang="en-US" sz="5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5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zh-CN" sz="5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aidi</a:t>
            </a:r>
            <a:r>
              <a:rPr lang="en-US" altLang="zh-CN" sz="5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Xu</a:t>
            </a:r>
            <a:r>
              <a:rPr lang="en-US" sz="5400" b="1" baseline="30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3, *</a:t>
            </a:r>
            <a:r>
              <a:rPr lang="en-US" sz="5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5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Xingguo</a:t>
            </a:r>
            <a:r>
              <a:rPr lang="en-US" sz="5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</a:t>
            </a:r>
            <a:r>
              <a:rPr lang="en-US" sz="5400" b="1" baseline="30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4, *</a:t>
            </a:r>
            <a:r>
              <a:rPr lang="en-US" sz="5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 algn="ctr">
              <a:defRPr/>
            </a:pPr>
            <a:r>
              <a:rPr lang="en-US" sz="5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Xue</a:t>
            </a:r>
            <a:r>
              <a:rPr lang="en-US" sz="5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Lin</a:t>
            </a:r>
            <a:r>
              <a:rPr lang="en-US" sz="5400" b="1" baseline="30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5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5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Mingyi</a:t>
            </a:r>
            <a:r>
              <a:rPr lang="en-US" sz="5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Hong</a:t>
            </a:r>
            <a:r>
              <a:rPr lang="en-US" sz="5400" b="1" baseline="30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</a:t>
            </a:r>
            <a:r>
              <a:rPr lang="en-US" sz="5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David Cox</a:t>
            </a:r>
            <a:r>
              <a:rPr lang="en-US" sz="5400" b="1" baseline="30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  <a:p>
            <a:pPr algn="ctr">
              <a:defRPr/>
            </a:pPr>
            <a:r>
              <a:rPr lang="en-US" sz="4800" baseline="30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4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University of Minnesota - Twin Cities, </a:t>
            </a:r>
            <a:r>
              <a:rPr lang="en-US" sz="4800" baseline="30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4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MIT-IBM Watson AI Lab, </a:t>
            </a:r>
            <a:r>
              <a:rPr lang="en-US" sz="4800" baseline="30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4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Northeastern University, </a:t>
            </a:r>
            <a:r>
              <a:rPr lang="en-US" sz="4800" baseline="30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4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Princeton University,</a:t>
            </a:r>
          </a:p>
          <a:p>
            <a:pPr algn="ctr">
              <a:defRPr/>
            </a:pPr>
            <a:r>
              <a:rPr lang="zh-CN" altLang="en-US" sz="4800" dirty="0">
                <a:solidFill>
                  <a:schemeClr val="tx1"/>
                </a:solidFill>
                <a:latin typeface="Open Sans" panose="020B0606030504020204" pitchFamily="34" charset="0"/>
              </a:rPr>
              <a:t>*</a:t>
            </a:r>
            <a:r>
              <a:rPr lang="en-US" altLang="zh-CN" sz="4800" dirty="0">
                <a:solidFill>
                  <a:schemeClr val="tx1"/>
                </a:solidFill>
                <a:latin typeface="Open Sans" panose="020B0606030504020204" pitchFamily="34" charset="0"/>
              </a:rPr>
              <a:t>equal contribution</a:t>
            </a:r>
            <a:r>
              <a:rPr lang="en-US" sz="48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C11F0107-A4C2-482F-A296-7F89EA4AD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569" y="29565006"/>
            <a:ext cx="9684843" cy="127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2400" i="1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4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iterates;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en-US" sz="2400" i="1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 stochastic gradient</a:t>
            </a:r>
          </a:p>
          <a:p>
            <a:pPr algn="just">
              <a:lnSpc>
                <a:spcPct val="110000"/>
              </a:lnSpc>
            </a:pPr>
            <a:r>
              <a:rPr lang="en-US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 </a:t>
            </a:r>
            <a:r>
              <a:rPr lang="en-US" sz="24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2400" i="1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 ): 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arbitrary function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returns a vector 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 “/”: element-wise division</a:t>
            </a:r>
            <a:endParaRPr lang="en-US" sz="2400" i="1" baseline="-25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3D668686-315E-4733-AA3D-4CD19EDF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669" y="8493041"/>
            <a:ext cx="9900020" cy="290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new zeroth order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adaptive gradient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called ZO-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AdaMM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Rigorous convergence analysis of the proposed method</a:t>
            </a:r>
          </a:p>
          <a:p>
            <a:pPr algn="just">
              <a:lnSpc>
                <a:spcPct val="110000"/>
              </a:lnSpc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Non-convergence of using Euclidean projection with adaptive gradient methods for constrained optimization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B4539D-DB8E-458A-89B0-CAE5722D0FB2}"/>
              </a:ext>
            </a:extLst>
          </p:cNvPr>
          <p:cNvSpPr txBox="1"/>
          <p:nvPr/>
        </p:nvSpPr>
        <p:spPr>
          <a:xfrm>
            <a:off x="11633200" y="7409400"/>
            <a:ext cx="20624800" cy="8229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Nunito" panose="00000500000000000000" pitchFamily="2" charset="0"/>
              </a:rPr>
              <a:t>Convergence guarantees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0970F5-9ABF-4386-9761-49E684D2F733}"/>
              </a:ext>
            </a:extLst>
          </p:cNvPr>
          <p:cNvSpPr txBox="1"/>
          <p:nvPr/>
        </p:nvSpPr>
        <p:spPr>
          <a:xfrm>
            <a:off x="816079" y="7416133"/>
            <a:ext cx="9601200" cy="8229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Nunito" panose="00000500000000000000" pitchFamily="2" charset="0"/>
              </a:rPr>
              <a:t>Contribution</a:t>
            </a: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466CB415-55C0-473A-8D7C-4AC020BE86E8}"/>
              </a:ext>
            </a:extLst>
          </p:cNvPr>
          <p:cNvSpPr txBox="1"/>
          <p:nvPr/>
        </p:nvSpPr>
        <p:spPr>
          <a:xfrm>
            <a:off x="11740571" y="22276295"/>
            <a:ext cx="20624800" cy="8229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Nunito" panose="00000500000000000000" pitchFamily="2" charset="0"/>
              </a:rPr>
              <a:t>Application in adversarial attack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5CEC7FAD-939C-4187-9782-5F37893CAFC1}"/>
              </a:ext>
            </a:extLst>
          </p:cNvPr>
          <p:cNvSpPr txBox="1"/>
          <p:nvPr/>
        </p:nvSpPr>
        <p:spPr>
          <a:xfrm>
            <a:off x="816079" y="22298726"/>
            <a:ext cx="9601200" cy="8229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Nunito" panose="00000500000000000000" pitchFamily="2" charset="0"/>
              </a:rPr>
              <a:t>ZO-</a:t>
            </a:r>
            <a:r>
              <a:rPr lang="en-US" sz="3600" b="1" dirty="0" err="1">
                <a:solidFill>
                  <a:schemeClr val="bg1"/>
                </a:solidFill>
                <a:latin typeface="Nunito" panose="00000500000000000000" pitchFamily="2" charset="0"/>
              </a:rPr>
              <a:t>AdaMM</a:t>
            </a:r>
            <a:r>
              <a:rPr lang="en-US" sz="3600" b="1" dirty="0">
                <a:solidFill>
                  <a:schemeClr val="bg1"/>
                </a:solidFill>
                <a:latin typeface="Nunito" panose="00000500000000000000" pitchFamily="2" charset="0"/>
              </a:rPr>
              <a:t> algorithm</a:t>
            </a: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B2C0D373-CB0B-416B-B27E-31898F9A2B70}"/>
              </a:ext>
            </a:extLst>
          </p:cNvPr>
          <p:cNvSpPr txBox="1"/>
          <p:nvPr/>
        </p:nvSpPr>
        <p:spPr>
          <a:xfrm>
            <a:off x="33389843" y="7428023"/>
            <a:ext cx="9971314" cy="8229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Nunito" panose="00000500000000000000" pitchFamily="2" charset="0"/>
              </a:rPr>
              <a:t>Experiments on universal attack</a:t>
            </a: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542B9360-47CB-47C0-A71C-A53B32479198}"/>
              </a:ext>
            </a:extLst>
          </p:cNvPr>
          <p:cNvSpPr txBox="1"/>
          <p:nvPr/>
        </p:nvSpPr>
        <p:spPr>
          <a:xfrm>
            <a:off x="33473920" y="22346981"/>
            <a:ext cx="9601200" cy="8229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Nunito" panose="00000500000000000000" pitchFamily="2" charset="0"/>
              </a:rPr>
              <a:t>Conclusion</a:t>
            </a:r>
          </a:p>
        </p:txBody>
      </p:sp>
      <p:sp>
        <p:nvSpPr>
          <p:cNvPr id="52" name="TextBox 19">
            <a:extLst>
              <a:ext uri="{FF2B5EF4-FFF2-40B4-BE49-F238E27FC236}">
                <a16:creationId xmlns:a16="http://schemas.microsoft.com/office/drawing/2014/main" id="{C29C2840-200A-4B46-B72E-2D94FD4E3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3920" y="23960665"/>
            <a:ext cx="9601200" cy="331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Theoretically, ZO-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AdaMM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have similar convergence rate as existing zeroth order optimization algorithms such as zeroth order stochastic gradient descent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Empirically, ZO-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AdaMM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succeeded the advantages of its first order counterpart (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AMSGrad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the convergence is usually faster than algorithms such as ZO-PSGD. </a:t>
            </a:r>
          </a:p>
          <a:p>
            <a:pPr algn="just">
              <a:lnSpc>
                <a:spcPct val="110000"/>
              </a:lnSpc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Image result for ibm logo">
            <a:extLst>
              <a:ext uri="{FF2B5EF4-FFF2-40B4-BE49-F238E27FC236}">
                <a16:creationId xmlns:a16="http://schemas.microsoft.com/office/drawing/2014/main" id="{0482EFEF-B0CE-4694-B2BF-3E3711F7A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554" y="2782703"/>
            <a:ext cx="4892438" cy="179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university of minnesota logo">
            <a:extLst>
              <a:ext uri="{FF2B5EF4-FFF2-40B4-BE49-F238E27FC236}">
                <a16:creationId xmlns:a16="http://schemas.microsoft.com/office/drawing/2014/main" id="{255EF84F-1744-45BD-8F51-F93B76787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25" y="2782702"/>
            <a:ext cx="2995919" cy="179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25">
            <a:extLst>
              <a:ext uri="{FF2B5EF4-FFF2-40B4-BE49-F238E27FC236}">
                <a16:creationId xmlns:a16="http://schemas.microsoft.com/office/drawing/2014/main" id="{92E62349-3080-4DDF-92AE-3F6878CD7514}"/>
              </a:ext>
            </a:extLst>
          </p:cNvPr>
          <p:cNvSpPr txBox="1"/>
          <p:nvPr/>
        </p:nvSpPr>
        <p:spPr>
          <a:xfrm>
            <a:off x="787504" y="11626650"/>
            <a:ext cx="9601200" cy="8229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Nunito" panose="00000500000000000000" pitchFamily="2" charset="0"/>
              </a:rPr>
              <a:t>Motivation</a:t>
            </a:r>
          </a:p>
        </p:txBody>
      </p:sp>
      <p:sp>
        <p:nvSpPr>
          <p:cNvPr id="72" name="TextBox 19">
            <a:extLst>
              <a:ext uri="{FF2B5EF4-FFF2-40B4-BE49-F238E27FC236}">
                <a16:creationId xmlns:a16="http://schemas.microsoft.com/office/drawing/2014/main" id="{EC66100D-77C7-41B5-8510-4F113AC8B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88" y="12691894"/>
            <a:ext cx="9601200" cy="331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Adaptive gradient methods can be faster and easy to tune compared with SGD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Efficient black-box attack is of growing interest in the community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Theoretical understanding of adaptive gradient method in zeroth order optimization is limited</a:t>
            </a:r>
          </a:p>
        </p:txBody>
      </p:sp>
      <p:pic>
        <p:nvPicPr>
          <p:cNvPr id="10" name="Picture 2" descr="Image result for princeton university logo">
            <a:extLst>
              <a:ext uri="{FF2B5EF4-FFF2-40B4-BE49-F238E27FC236}">
                <a16:creationId xmlns:a16="http://schemas.microsoft.com/office/drawing/2014/main" id="{026D2658-CE93-4DD7-943A-E896791E0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2995" y="2511344"/>
            <a:ext cx="189547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图片 31" descr="图片包含 游戏机, 食物, 画&#10;&#10;描述已自动生成">
            <a:extLst>
              <a:ext uri="{FF2B5EF4-FFF2-40B4-BE49-F238E27FC236}">
                <a16:creationId xmlns:a16="http://schemas.microsoft.com/office/drawing/2014/main" id="{63FF09AE-E9B1-4BE0-8C6D-BAA5234973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7767" y="2511344"/>
            <a:ext cx="2631226" cy="25640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6C6639-3832-450E-8A3F-8B49BD7A6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3325" y="23224152"/>
            <a:ext cx="7862789" cy="52153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61A108-5C44-496D-8BC5-DC7437D7F2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7117" y="28877159"/>
            <a:ext cx="4429125" cy="5334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0276AE4-A0C3-4470-BBEC-0290E3FE7F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80149" y="8720160"/>
            <a:ext cx="14801850" cy="22479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AE4F907-B1A8-4851-BCCD-F613C378D1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76460" y="12205154"/>
            <a:ext cx="14935200" cy="345757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84FF451-BCFE-4F60-9566-175E8FBC7E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28847" y="16658926"/>
            <a:ext cx="14830425" cy="4572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E93C62F-26F3-42EE-9126-88D1B92819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14529" y="23552520"/>
            <a:ext cx="19662141" cy="738403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46C024B-4F34-4DE6-8362-9D42D39444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82187" y="9361795"/>
            <a:ext cx="7677150" cy="489585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AC86210-2AAC-4989-A477-3CD30B33B2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410799" y="15081210"/>
            <a:ext cx="7019925" cy="5000625"/>
          </a:xfrm>
          <a:prstGeom prst="rect">
            <a:avLst/>
          </a:prstGeom>
        </p:spPr>
      </p:pic>
      <p:sp>
        <p:nvSpPr>
          <p:cNvPr id="31" name="TextBox 19">
            <a:extLst>
              <a:ext uri="{FF2B5EF4-FFF2-40B4-BE49-F238E27FC236}">
                <a16:creationId xmlns:a16="http://schemas.microsoft.com/office/drawing/2014/main" id="{D62F0471-FF31-435A-839E-8558C2EF4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88" y="17766427"/>
            <a:ext cx="9601200" cy="331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optimizer can only access function values in zeroth order optimization 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Zeroth order methods usually converge slower than first order methods</a:t>
            </a:r>
          </a:p>
          <a:p>
            <a:pPr algn="just">
              <a:lnSpc>
                <a:spcPct val="110000"/>
              </a:lnSpc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Convergence analysis is more difficult than first order methods (especially for adaptive gradient methods)</a:t>
            </a: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D2F69DD7-BCE7-4E5C-9E32-9BDC329484C3}"/>
              </a:ext>
            </a:extLst>
          </p:cNvPr>
          <p:cNvSpPr txBox="1"/>
          <p:nvPr/>
        </p:nvSpPr>
        <p:spPr>
          <a:xfrm>
            <a:off x="785988" y="16698332"/>
            <a:ext cx="9601200" cy="8229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Nunito" panose="00000500000000000000" pitchFamily="2" charset="0"/>
              </a:rPr>
              <a:t>Zeroth order vs first order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403887106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inquisitalanchor|09-2018"/>
</p:tagLst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5635</TotalTime>
  <Words>246</Words>
  <Application>Microsoft Office PowerPoint</Application>
  <PresentationFormat>自定义</PresentationFormat>
  <Paragraphs>36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Nunito</vt:lpstr>
      <vt:lpstr>Open Sans</vt:lpstr>
      <vt:lpstr>Arial</vt:lpstr>
      <vt:lpstr>Calibri</vt:lpstr>
      <vt:lpstr>Franklin Gothic Medium</vt:lpstr>
      <vt:lpstr>Times New Roman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Suppressed entry</cp:lastModifiedBy>
  <cp:revision>93</cp:revision>
  <cp:lastPrinted>2013-03-27T18:07:17Z</cp:lastPrinted>
  <dcterms:modified xsi:type="dcterms:W3CDTF">2019-10-27T23:06:18Z</dcterms:modified>
  <cp:category>templates for scientific poster</cp:category>
</cp:coreProperties>
</file>