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57" r:id="rId4"/>
    <p:sldId id="259" r:id="rId6"/>
    <p:sldId id="260" r:id="rId7"/>
    <p:sldId id="258" r:id="rId8"/>
    <p:sldId id="261" r:id="rId9"/>
    <p:sldId id="270" r:id="rId10"/>
    <p:sldId id="265" r:id="rId11"/>
    <p:sldId id="262" r:id="rId12"/>
    <p:sldId id="263" r:id="rId13"/>
    <p:sldId id="264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SIPP(Stable Image Platform Program,稳定图像平台程序)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r>
              <a:rPr lang="en-US"/>
              <a:t>AHB总线规范是amba总线的一部分，全称是Advanced high performance bus。AMBA总线常用的有AXI，AHB，APB。APB 的全称：Advanced Peripheral Bus 作为 AMBA 总线的一层，APB 总线是为了功耗最小化和减低接口复杂度而设计的。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313055"/>
            <a:ext cx="11214100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外设使用</a:t>
            </a:r>
            <a:r>
              <a:rPr lang="en-US" altLang="zh-CN"/>
              <a:t>-PWM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外设中断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参考文档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49655" y="1584325"/>
            <a:ext cx="8860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RTEMS Wiki http://www.rtems.org/wiki/index.php/Main_Page</a:t>
            </a:r>
            <a:endParaRPr lang="en-US"/>
          </a:p>
          <a:p>
            <a:r>
              <a:rPr lang="en-US"/>
              <a:t>- www.movidius.org</a:t>
            </a:r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89280" y="1447800"/>
            <a:ext cx="6139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1.MA2x5x is the second serier of the Intel Movidius Myriad 2</a:t>
            </a:r>
            <a:endParaRPr lang="en-US"/>
          </a:p>
          <a:p>
            <a:r>
              <a:rPr lang="en-US"/>
              <a:t>2.600MHz system clock .</a:t>
            </a:r>
            <a:endParaRPr lang="en-US"/>
          </a:p>
          <a:p>
            <a:r>
              <a:rPr lang="en-US"/>
              <a:t>3.USB 3.0 operation </a:t>
            </a:r>
            <a:endParaRPr lang="en-US"/>
          </a:p>
          <a:p>
            <a:r>
              <a:rPr lang="en-US"/>
              <a:t>4.Dual voltage 1.8v &amp; 3.3V </a:t>
            </a:r>
            <a:br>
              <a:rPr lang="en-US"/>
            </a:br>
            <a:r>
              <a:rPr lang="en-US"/>
              <a:t>5.USB boot mode .</a:t>
            </a:r>
            <a:endParaRPr lang="en-US"/>
          </a:p>
          <a:p>
            <a:r>
              <a:rPr lang="en-US"/>
              <a:t>6.IQ and performance improvements in SIPP ISP pipeline - 600 MPixels/s throughput</a:t>
            </a:r>
            <a:endParaRPr lang="en-US"/>
          </a:p>
          <a:p>
            <a:r>
              <a:rPr lang="en-US"/>
              <a:t>7.on-die temperature sensors</a:t>
            </a:r>
            <a:endParaRPr lang="en-US"/>
          </a:p>
          <a:p>
            <a:r>
              <a:rPr lang="en-US"/>
              <a:t>8.6 simultaneous camera support</a:t>
            </a:r>
            <a:endParaRPr lang="en-US"/>
          </a:p>
          <a:p>
            <a:r>
              <a:rPr lang="en-US"/>
              <a:t>9.Low power  state improvements.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endParaRPr lang="en-US" altLang="zh-CN"/>
          </a:p>
        </p:txBody>
      </p:sp>
      <p:pic>
        <p:nvPicPr>
          <p:cNvPr id="4" name="Picture 3" descr="movidius'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5270" y="0"/>
            <a:ext cx="547624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1520" y="1303655"/>
            <a:ext cx="59512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如右图所示，以</a:t>
            </a:r>
            <a:r>
              <a:rPr lang="en-US" altLang="zh-CN"/>
              <a:t>myriad2 m215x</a:t>
            </a:r>
            <a:r>
              <a:rPr lang="zh-CN" altLang="en-US"/>
              <a:t>芯片为例，芯片多功能分区，当前的</a:t>
            </a:r>
            <a:r>
              <a:rPr lang="en-US" altLang="zh-CN"/>
              <a:t>GPU,CPU,DPU,MPU,VPU</a:t>
            </a:r>
            <a:r>
              <a:rPr lang="zh-CN" altLang="en-US"/>
              <a:t>等多功能，芯片分区处理不同的功能。</a:t>
            </a:r>
            <a:endParaRPr lang="zh-CN" altLang="en-US"/>
          </a:p>
          <a:p>
            <a:r>
              <a:rPr lang="en-US" altLang="zh-CN"/>
              <a:t>(1)12 x SHAVE vector processors</a:t>
            </a:r>
            <a:r>
              <a:rPr lang="zh-CN" altLang="en-US"/>
              <a:t>和</a:t>
            </a:r>
            <a:r>
              <a:rPr lang="en-US" altLang="zh-CN"/>
              <a:t>2x32bit RISC Leon </a:t>
            </a:r>
            <a:endParaRPr lang="en-US" altLang="zh-CN"/>
          </a:p>
          <a:p>
            <a:r>
              <a:rPr lang="en-US" altLang="zh-CN"/>
              <a:t>(2) 2MB of on-chip RAM(CMX).</a:t>
            </a:r>
            <a:endParaRPr lang="en-US" altLang="zh-CN"/>
          </a:p>
          <a:p>
            <a:r>
              <a:rPr lang="en-US" altLang="zh-CN"/>
              <a:t>(3)128/512MB of in-package  stacked DDR </a:t>
            </a:r>
            <a:endParaRPr lang="en-US" altLang="zh-CN"/>
          </a:p>
          <a:p>
            <a:r>
              <a:rPr lang="en-US" altLang="zh-CN"/>
              <a:t>(4)LEON RISC has 256KB L2 cache memory .</a:t>
            </a:r>
            <a:endParaRPr lang="en-US" altLang="zh-CN"/>
          </a:p>
          <a:p>
            <a:r>
              <a:rPr lang="en-US" altLang="zh-CN"/>
              <a:t>(5)LEON RT has 32KB L2  cache memory.</a:t>
            </a:r>
            <a:endParaRPr lang="en-US" altLang="zh-CN"/>
          </a:p>
          <a:p>
            <a:r>
              <a:rPr lang="en-US" altLang="zh-CN"/>
              <a:t>(6)SIPP Image Signal Processing hardware accelerators.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LeonOS</a:t>
            </a:r>
            <a:r>
              <a:rPr lang="zh-CN" altLang="en-US"/>
              <a:t>和</a:t>
            </a:r>
            <a:r>
              <a:rPr lang="en-US" altLang="zh-CN"/>
              <a:t>LeonRT</a:t>
            </a:r>
            <a:r>
              <a:rPr lang="zh-CN" altLang="en-US"/>
              <a:t>两个核心，主要用于外设控制，</a:t>
            </a:r>
            <a:r>
              <a:rPr lang="en-US" altLang="zh-CN"/>
              <a:t>Shave</a:t>
            </a:r>
            <a:r>
              <a:rPr lang="zh-CN" altLang="en-US"/>
              <a:t>处理器用于数据运算（算法和图像处理）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30530" y="1322070"/>
            <a:ext cx="776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LeonOS</a:t>
            </a:r>
            <a:r>
              <a:rPr lang="zh-CN" altLang="en-US"/>
              <a:t>和</a:t>
            </a:r>
            <a:r>
              <a:rPr lang="en-US" altLang="zh-CN"/>
              <a:t>LeonRT</a:t>
            </a:r>
            <a:r>
              <a:rPr lang="zh-CN" altLang="en-US"/>
              <a:t>上同时使用</a:t>
            </a:r>
            <a:r>
              <a:rPr lang="en-US" altLang="zh-CN"/>
              <a:t>RTEMS</a:t>
            </a:r>
            <a:r>
              <a:rPr lang="zh-CN" altLang="en-US"/>
              <a:t>，</a:t>
            </a:r>
            <a:r>
              <a:rPr lang="en-US" altLang="zh-CN"/>
              <a:t>SHAVE</a:t>
            </a:r>
            <a:r>
              <a:rPr lang="zh-CN" altLang="en-US"/>
              <a:t>核心作为计算单元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44170" y="1859915"/>
            <a:ext cx="86620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上电或者复位，</a:t>
            </a:r>
            <a:r>
              <a:rPr lang="en-US" altLang="zh-CN"/>
              <a:t>LeonOS</a:t>
            </a:r>
            <a:r>
              <a:rPr lang="zh-CN" altLang="en-US"/>
              <a:t>核心开始执行（该核心可以被引导的处理器），从外部的</a:t>
            </a:r>
            <a:r>
              <a:rPr lang="en-US" altLang="zh-CN"/>
              <a:t>ROM</a:t>
            </a:r>
            <a:r>
              <a:rPr lang="zh-CN" altLang="en-US"/>
              <a:t>存储器（可以是片上</a:t>
            </a:r>
            <a:r>
              <a:rPr lang="en-US" altLang="zh-CN"/>
              <a:t>FLASH</a:t>
            </a:r>
            <a:r>
              <a:rPr lang="zh-CN" altLang="en-US"/>
              <a:t>或者</a:t>
            </a:r>
            <a:r>
              <a:rPr lang="en-US" altLang="zh-CN"/>
              <a:t>SPIbus</a:t>
            </a:r>
            <a:r>
              <a:rPr lang="zh-CN" altLang="en-US"/>
              <a:t>）。</a:t>
            </a:r>
            <a:r>
              <a:rPr lang="en-US" altLang="zh-CN"/>
              <a:t>bootloader</a:t>
            </a:r>
            <a:r>
              <a:rPr lang="zh-CN" altLang="en-US"/>
              <a:t>在运行</a:t>
            </a:r>
            <a:r>
              <a:rPr lang="en-US" altLang="zh-CN"/>
              <a:t>main</a:t>
            </a:r>
            <a:r>
              <a:rPr lang="zh-CN" altLang="en-US"/>
              <a:t>或者</a:t>
            </a:r>
            <a:r>
              <a:rPr lang="en-US" altLang="zh-CN"/>
              <a:t>POSIX_Init()</a:t>
            </a:r>
            <a:r>
              <a:rPr lang="zh-CN" altLang="en-US"/>
              <a:t>函数之前，需要做一下初始化。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中断服务中，无法很好的对浮点数据保存和恢复，所以在中断中使用浮点数据是不安全的。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LeonOS</a:t>
            </a:r>
            <a:r>
              <a:rPr lang="zh-CN" altLang="en-US"/>
              <a:t>核心可以从任何系统内存区域执行：</a:t>
            </a:r>
            <a:r>
              <a:rPr lang="en-US" altLang="zh-CN"/>
              <a:t>CMX</a:t>
            </a:r>
            <a:r>
              <a:rPr lang="zh-CN" altLang="en-US"/>
              <a:t>或者</a:t>
            </a:r>
            <a:r>
              <a:rPr lang="en-US" altLang="zh-CN"/>
              <a:t>DDR</a:t>
            </a:r>
            <a:endParaRPr lang="en-US" altLang="zh-CN"/>
          </a:p>
          <a:p>
            <a:r>
              <a:rPr lang="en-US" altLang="zh-CN"/>
              <a:t>c/c++ : No console support,No file system support , No exception handling.</a:t>
            </a:r>
            <a:endParaRPr lang="en-US" altLang="zh-CN"/>
          </a:p>
          <a:p>
            <a:r>
              <a:rPr lang="en-US" altLang="zh-CN"/>
              <a:t>The C std libraries libraries are implemented  using newlib/libgloss.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SHAVE</a:t>
            </a:r>
            <a:r>
              <a:rPr lang="zh-CN" altLang="en-US"/>
              <a:t>核心主要用于数据处理，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</a:t>
            </a:r>
            <a:endParaRPr lang="en-US" altLang="zh-CN"/>
          </a:p>
        </p:txBody>
      </p:sp>
      <p:pic>
        <p:nvPicPr>
          <p:cNvPr id="4" name="Picture 3" descr="20220915"/>
          <p:cNvPicPr>
            <a:picLocks noChangeAspect="1"/>
          </p:cNvPicPr>
          <p:nvPr/>
        </p:nvPicPr>
        <p:blipFill>
          <a:blip r:embed="rId1"/>
          <a:srcRect l="39513" t="33972" r="8185" b="12315"/>
          <a:stretch>
            <a:fillRect/>
          </a:stretch>
        </p:blipFill>
        <p:spPr>
          <a:xfrm>
            <a:off x="6224905" y="2006600"/>
            <a:ext cx="6289675" cy="36836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27050" y="1457960"/>
            <a:ext cx="445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内存存储流程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06075" cy="647065"/>
          </a:xfrm>
        </p:spPr>
        <p:txBody>
          <a:bodyPr/>
          <a:p>
            <a:r>
              <a:rPr lang="en-US" altLang="zh-CN"/>
              <a:t>update</a:t>
            </a:r>
            <a:endParaRPr lang="en-US" altLang="zh-CN"/>
          </a:p>
        </p:txBody>
      </p:sp>
      <p:sp>
        <p:nvSpPr>
          <p:cNvPr id="4" name="Rectangles 3"/>
          <p:cNvSpPr/>
          <p:nvPr/>
        </p:nvSpPr>
        <p:spPr>
          <a:xfrm>
            <a:off x="4390390" y="5076190"/>
            <a:ext cx="701040" cy="1228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DFU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1145" y="1393190"/>
            <a:ext cx="1882775" cy="408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framework.img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1145" y="2212340"/>
            <a:ext cx="1882775" cy="408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usbloader.img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200275" y="1477645"/>
            <a:ext cx="189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USB</a:t>
            </a:r>
            <a:r>
              <a:rPr lang="zh-CN" altLang="en-US"/>
              <a:t>：</a:t>
            </a:r>
            <a:r>
              <a:rPr lang="en-US" altLang="zh-CN"/>
              <a:t>DFU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037330" y="1312545"/>
            <a:ext cx="1314450" cy="1431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LeonOS</a:t>
            </a:r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2376170" y="1845945"/>
            <a:ext cx="1541780" cy="365760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08140" y="1722755"/>
            <a:ext cx="991870" cy="614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Flash</a:t>
            </a:r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5858510" y="1860550"/>
            <a:ext cx="806450" cy="365760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933440" y="1627505"/>
            <a:ext cx="1292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SPI</a:t>
            </a:r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4555490" y="161290"/>
            <a:ext cx="1377950" cy="100203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设备处于</a:t>
            </a:r>
            <a:r>
              <a:rPr lang="en-US" altLang="zh-CN"/>
              <a:t>DFU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271145" y="3321685"/>
            <a:ext cx="1882775" cy="4089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usbloader.mvcmd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75995" y="5135245"/>
            <a:ext cx="1077595" cy="1109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LeonRT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59990" y="5135245"/>
            <a:ext cx="1217295" cy="1120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SHAVES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442585" y="5076190"/>
            <a:ext cx="916305" cy="1227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JTAG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6710045" y="5081905"/>
            <a:ext cx="1120775" cy="1227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RTEMS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8181975" y="5514340"/>
            <a:ext cx="1120775" cy="5924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USB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Main build target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204470" y="1442085"/>
            <a:ext cx="1120775" cy="592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SLAM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21765" y="1431290"/>
            <a:ext cx="1121410" cy="603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Fisheye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735580" y="1431290"/>
            <a:ext cx="1121410" cy="603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imu</a:t>
            </a:r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849620" y="550545"/>
            <a:ext cx="5884545" cy="4282440"/>
            <a:chOff x="9212" y="867"/>
            <a:chExt cx="9401" cy="4531"/>
          </a:xfrm>
        </p:grpSpPr>
        <p:sp>
          <p:nvSpPr>
            <p:cNvPr id="10" name="Rectangles 9"/>
            <p:cNvSpPr/>
            <p:nvPr/>
          </p:nvSpPr>
          <p:spPr>
            <a:xfrm>
              <a:off x="11278" y="1447"/>
              <a:ext cx="4206" cy="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FLAG(64KB)</a:t>
              </a:r>
              <a:endPara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1278" y="1939"/>
              <a:ext cx="4206" cy="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calib</a:t>
              </a:r>
              <a:endPara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9290" y="1262"/>
              <a:ext cx="1988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200"/>
                <a:t>0x1000000</a:t>
              </a:r>
              <a:endParaRPr lang="en-US" sz="1200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2372" y="867"/>
              <a:ext cx="1838" cy="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16Mflash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9222" y="1724"/>
              <a:ext cx="2056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200"/>
                <a:t>0xFF0000</a:t>
              </a:r>
              <a:endParaRPr lang="en-US" sz="1200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5484" y="1505"/>
              <a:ext cx="1395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64KB</a:t>
              </a:r>
              <a:endParaRPr lang="en-US" sz="12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9212" y="2186"/>
              <a:ext cx="2056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200"/>
                <a:t>0xFE0000</a:t>
              </a:r>
              <a:endParaRPr lang="en-US" sz="1200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1278" y="2431"/>
              <a:ext cx="4206" cy="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userseting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278" y="2923"/>
              <a:ext cx="4206" cy="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LYAP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11278" y="3415"/>
              <a:ext cx="4206" cy="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 specific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5494" y="1962"/>
              <a:ext cx="1395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64KB</a:t>
              </a:r>
              <a:endParaRPr lang="en-US" sz="1200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15494" y="2475"/>
              <a:ext cx="1095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64KB</a:t>
              </a:r>
              <a:endParaRPr lang="en-US" sz="12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5494" y="2952"/>
              <a:ext cx="879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64KB</a:t>
              </a:r>
              <a:endParaRPr lang="en-US" sz="12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484" y="3445"/>
              <a:ext cx="1238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640KB</a:t>
              </a:r>
              <a:endParaRPr lang="en-US" sz="1200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1278" y="3907"/>
              <a:ext cx="4206" cy="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framework.img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15494" y="3938"/>
              <a:ext cx="1238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14M</a:t>
              </a:r>
              <a:endParaRPr lang="en-US" sz="1200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11278" y="4399"/>
              <a:ext cx="4206" cy="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blversion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5494" y="4431"/>
              <a:ext cx="1238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20B</a:t>
              </a:r>
              <a:endParaRPr lang="en-US" sz="120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11278" y="4891"/>
              <a:ext cx="4206" cy="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bootloader.img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5494" y="4924"/>
              <a:ext cx="3119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576K=512KB+64KB</a:t>
              </a:r>
              <a:endParaRPr lang="en-US" sz="1200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9212" y="2692"/>
              <a:ext cx="2056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200"/>
                <a:t>0xFD0000</a:t>
              </a:r>
              <a:endParaRPr lang="en-US" sz="1200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9212" y="3198"/>
              <a:ext cx="2056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200"/>
                <a:t>0xFC0000</a:t>
              </a:r>
              <a:endParaRPr lang="en-US" sz="1200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9222" y="3704"/>
              <a:ext cx="2056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200"/>
                <a:t>0xF20000</a:t>
              </a:r>
              <a:endParaRPr lang="en-US" sz="1200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9212" y="4210"/>
              <a:ext cx="2056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200"/>
                <a:t>0x90000</a:t>
              </a:r>
              <a:endParaRPr lang="en-US" sz="1200"/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9212" y="4672"/>
              <a:ext cx="2056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200"/>
                <a:t>0x8FFEC</a:t>
              </a:r>
              <a:endParaRPr lang="en-US" sz="1200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9212" y="5106"/>
              <a:ext cx="2056" cy="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1200"/>
                <a:t>0x0</a:t>
              </a:r>
              <a:endParaRPr lang="en-US" sz="12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仿真运行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外设使用</a:t>
            </a:r>
            <a:r>
              <a:rPr lang="en-US" altLang="zh-CN"/>
              <a:t>-uart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WPS Presentation</Application>
  <PresentationFormat>宽屏</PresentationFormat>
  <Paragraphs>151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Nimbus Roman No9 L</vt:lpstr>
      <vt:lpstr>Microsoft YaHei</vt:lpstr>
      <vt:lpstr>文泉驿微米黑</vt:lpstr>
      <vt:lpstr>Arial Unicode MS</vt:lpstr>
      <vt:lpstr>Arial Black</vt:lpstr>
      <vt:lpstr>SimSun</vt:lpstr>
      <vt:lpstr>SimSun</vt:lpstr>
      <vt:lpstr>OpenSymbol</vt:lpstr>
      <vt:lpstr>Office Theme</vt:lpstr>
      <vt:lpstr>PowerPoint 演示文稿</vt:lpstr>
      <vt:lpstr>CPU</vt:lpstr>
      <vt:lpstr>CPU</vt:lpstr>
      <vt:lpstr>GPU使用</vt:lpstr>
      <vt:lpstr>framework</vt:lpstr>
      <vt:lpstr>BootLoader</vt:lpstr>
      <vt:lpstr>PowerPoint 演示文稿</vt:lpstr>
      <vt:lpstr>仿真运行</vt:lpstr>
      <vt:lpstr>外设使用-uart</vt:lpstr>
      <vt:lpstr>外设使用-PWM</vt:lpstr>
      <vt:lpstr>外设中断</vt:lpstr>
      <vt:lpstr>参考文档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</cp:lastModifiedBy>
  <cp:revision>23</cp:revision>
  <dcterms:created xsi:type="dcterms:W3CDTF">2022-09-16T08:00:30Z</dcterms:created>
  <dcterms:modified xsi:type="dcterms:W3CDTF">2022-09-16T08:00:30Z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