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256" r:id="rId3"/>
    <p:sldId id="257" r:id="rId4"/>
    <p:sldId id="258" r:id="rId5"/>
    <p:sldId id="259" r:id="rId7"/>
    <p:sldId id="260" r:id="rId8"/>
    <p:sldId id="261" r:id="rId9"/>
    <p:sldId id="264" r:id="rId10"/>
    <p:sldId id="265" r:id="rId11"/>
    <p:sldId id="262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44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BringUP</a:t>
            </a:r>
            <a:r>
              <a:rPr lang="zh-CN" altLang="en-US"/>
              <a:t>显示模块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Mark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17500" y="234950"/>
            <a:ext cx="251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静电检测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17500" y="603250"/>
            <a:ext cx="44208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1.BRIGE</a:t>
            </a:r>
            <a:r>
              <a:rPr lang="zh-CN" altLang="en-US"/>
              <a:t>模块</a:t>
            </a:r>
            <a:endParaRPr lang="zh-CN" altLang="en-US"/>
          </a:p>
          <a:p>
            <a:r>
              <a:rPr lang="zh-CN" altLang="en-US"/>
              <a:t>主要是龙讯芯片，</a:t>
            </a:r>
            <a:r>
              <a:rPr lang="en-US" altLang="zh-CN"/>
              <a:t>7911VSYNC</a:t>
            </a:r>
            <a:r>
              <a:rPr lang="zh-CN" altLang="en-US"/>
              <a:t>信号，为每一帧视频同步信号脉冲，如果没有就表示没有视频信号了接方法。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光机模块</a:t>
            </a:r>
            <a:endParaRPr lang="zh-CN" altLang="en-US"/>
          </a:p>
          <a:p>
            <a:r>
              <a:rPr lang="zh-CN" altLang="en-US"/>
              <a:t>光机模块，有道光机会有</a:t>
            </a:r>
            <a:r>
              <a:rPr lang="en-US" altLang="zh-CN"/>
              <a:t>VYSNC</a:t>
            </a:r>
            <a:r>
              <a:rPr lang="zh-CN" altLang="en-US"/>
              <a:t>信号，有的光机没有直接读光机内部寄存器来判断。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3.ESD</a:t>
            </a:r>
            <a:r>
              <a:rPr lang="zh-CN" altLang="en-US"/>
              <a:t>复位等级</a:t>
            </a:r>
            <a:endParaRPr lang="zh-CN" altLang="en-US"/>
          </a:p>
          <a:p>
            <a:r>
              <a:rPr lang="en-US" altLang="zh-CN"/>
              <a:t>ESD</a:t>
            </a:r>
            <a:r>
              <a:rPr lang="zh-CN" altLang="en-US"/>
              <a:t>可以划分为低中高等级，低级对光机复位，中级是龙讯复位，高级是对</a:t>
            </a:r>
            <a:r>
              <a:rPr lang="en-US" altLang="zh-CN"/>
              <a:t>CPU</a:t>
            </a:r>
            <a:r>
              <a:rPr lang="zh-CN" altLang="en-US"/>
              <a:t>重启。目前只是没有做</a:t>
            </a:r>
            <a:r>
              <a:rPr lang="en-US" altLang="zh-CN"/>
              <a:t>CPU</a:t>
            </a:r>
            <a:r>
              <a:rPr lang="zh-CN" altLang="en-US"/>
              <a:t>重启。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7370" y="603250"/>
            <a:ext cx="4403725" cy="5144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2250" y="158750"/>
            <a:ext cx="232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模块低功耗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11150" y="819150"/>
            <a:ext cx="51555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低功耗分深睡，中睡，浅睡三个等级，显示模块，目前只有两个等级，深睡和浅睡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）浅睡：显示屏幕。进入睡眠模式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）深睡：整个显示模块下电（屏幕和龙讯下电），</a:t>
            </a:r>
            <a:r>
              <a:rPr lang="en-US" altLang="zh-CN"/>
              <a:t>audio</a:t>
            </a:r>
            <a:r>
              <a:rPr lang="zh-CN" altLang="en-US"/>
              <a:t>模块下电。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0" y="819150"/>
            <a:ext cx="657225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939800"/>
            <a:ext cx="12191365" cy="5918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5250" y="120650"/>
            <a:ext cx="38608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眼镜常用系统框架图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222250" y="1936750"/>
            <a:ext cx="1943100" cy="3962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790950" y="3257550"/>
            <a:ext cx="1943100" cy="30353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925185" y="4415155"/>
            <a:ext cx="5700395" cy="2442845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" name="Group 40"/>
          <p:cNvGrpSpPr/>
          <p:nvPr/>
        </p:nvGrpSpPr>
        <p:grpSpPr>
          <a:xfrm>
            <a:off x="911860" y="1101090"/>
            <a:ext cx="10252075" cy="4793615"/>
            <a:chOff x="75" y="4819"/>
            <a:chExt cx="16145" cy="7549"/>
          </a:xfrm>
        </p:grpSpPr>
        <p:sp>
          <p:nvSpPr>
            <p:cNvPr id="43" name="Rounded Rectangle 42"/>
            <p:cNvSpPr/>
            <p:nvPr/>
          </p:nvSpPr>
          <p:spPr>
            <a:xfrm>
              <a:off x="75" y="5015"/>
              <a:ext cx="2197" cy="7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HOST</a:t>
              </a:r>
              <a:endParaRPr lang="en-US"/>
            </a:p>
          </p:txBody>
        </p:sp>
        <p:sp>
          <p:nvSpPr>
            <p:cNvPr id="44" name="Text Box 43"/>
            <p:cNvSpPr txBox="1"/>
            <p:nvPr/>
          </p:nvSpPr>
          <p:spPr>
            <a:xfrm>
              <a:off x="2218" y="5015"/>
              <a:ext cx="19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Type-C</a:t>
              </a:r>
              <a:endParaRPr lang="en-US"/>
            </a:p>
          </p:txBody>
        </p:sp>
        <p:cxnSp>
          <p:nvCxnSpPr>
            <p:cNvPr id="45" name="Straight Arrow Connector 44"/>
            <p:cNvCxnSpPr>
              <a:stCxn id="43" idx="3"/>
              <a:endCxn id="46" idx="1"/>
            </p:cNvCxnSpPr>
            <p:nvPr/>
          </p:nvCxnSpPr>
          <p:spPr>
            <a:xfrm>
              <a:off x="2272" y="5400"/>
              <a:ext cx="172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>
              <a:off x="3997" y="5015"/>
              <a:ext cx="2091" cy="7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ym typeface="+mn-ea"/>
                </a:rPr>
                <a:t>Redriver</a:t>
              </a:r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994" y="5017"/>
              <a:ext cx="2091" cy="7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ym typeface="+mn-ea"/>
                </a:rPr>
                <a:t>DeMUX</a:t>
              </a:r>
              <a:endParaRPr lang="en-US"/>
            </a:p>
          </p:txBody>
        </p:sp>
        <p:cxnSp>
          <p:nvCxnSpPr>
            <p:cNvPr id="48" name="Straight Arrow Connector 47"/>
            <p:cNvCxnSpPr>
              <a:stCxn id="46" idx="3"/>
              <a:endCxn id="47" idx="1"/>
            </p:cNvCxnSpPr>
            <p:nvPr/>
          </p:nvCxnSpPr>
          <p:spPr>
            <a:xfrm>
              <a:off x="6088" y="5400"/>
              <a:ext cx="1906" cy="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212" y="5017"/>
              <a:ext cx="2091" cy="7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bridge</a:t>
              </a:r>
              <a:endParaRPr lang="en-US"/>
            </a:p>
          </p:txBody>
        </p:sp>
        <p:cxnSp>
          <p:nvCxnSpPr>
            <p:cNvPr id="50" name="Straight Arrow Connector 49"/>
            <p:cNvCxnSpPr>
              <a:stCxn id="47" idx="3"/>
              <a:endCxn id="49" idx="1"/>
            </p:cNvCxnSpPr>
            <p:nvPr/>
          </p:nvCxnSpPr>
          <p:spPr>
            <a:xfrm>
              <a:off x="10085" y="5402"/>
              <a:ext cx="1127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14129" y="5018"/>
              <a:ext cx="2091" cy="7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Panel</a:t>
              </a:r>
              <a:endParaRPr lang="en-US"/>
            </a:p>
          </p:txBody>
        </p:sp>
        <p:cxnSp>
          <p:nvCxnSpPr>
            <p:cNvPr id="52" name="Straight Arrow Connector 51"/>
            <p:cNvCxnSpPr>
              <a:stCxn id="49" idx="3"/>
              <a:endCxn id="51" idx="1"/>
            </p:cNvCxnSpPr>
            <p:nvPr/>
          </p:nvCxnSpPr>
          <p:spPr>
            <a:xfrm>
              <a:off x="13303" y="5402"/>
              <a:ext cx="826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3997" y="11599"/>
              <a:ext cx="12191" cy="7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vpu(movdius)</a:t>
              </a:r>
              <a:endParaRPr lang="en-US"/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9835" y="4820"/>
              <a:ext cx="1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  2L DP</a:t>
              </a:r>
              <a:endParaRPr lang="en-US"/>
            </a:p>
          </p:txBody>
        </p:sp>
        <p:sp>
          <p:nvSpPr>
            <p:cNvPr id="60" name="Text Box 59"/>
            <p:cNvSpPr txBox="1"/>
            <p:nvPr/>
          </p:nvSpPr>
          <p:spPr>
            <a:xfrm>
              <a:off x="5915" y="4819"/>
              <a:ext cx="20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  2L USB3</a:t>
              </a:r>
              <a:endParaRPr lang="en-US"/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498" y="5787"/>
              <a:ext cx="158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DFP</a:t>
              </a:r>
              <a:endParaRPr lang="en-US"/>
            </a:p>
          </p:txBody>
        </p:sp>
        <p:sp>
          <p:nvSpPr>
            <p:cNvPr id="63" name="Text Box 62"/>
            <p:cNvSpPr txBox="1"/>
            <p:nvPr/>
          </p:nvSpPr>
          <p:spPr>
            <a:xfrm>
              <a:off x="12922" y="4823"/>
              <a:ext cx="21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  2L MIPI</a:t>
              </a:r>
              <a:endParaRPr 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565785" y="321945"/>
            <a:ext cx="2285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显示模块框架图</a:t>
            </a:r>
            <a:endParaRPr lang="zh-CN" altLang="en-US"/>
          </a:p>
        </p:txBody>
      </p:sp>
      <p:sp>
        <p:nvSpPr>
          <p:cNvPr id="6" name="Rectangles 5"/>
          <p:cNvSpPr/>
          <p:nvPr/>
        </p:nvSpPr>
        <p:spPr>
          <a:xfrm>
            <a:off x="3175635" y="1185545"/>
            <a:ext cx="2106295" cy="3007360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543550" y="1186180"/>
            <a:ext cx="3871595" cy="3006725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9613265" y="1185545"/>
            <a:ext cx="1750695" cy="3006725"/>
          </a:xfrm>
          <a:prstGeom prst="rect">
            <a:avLst/>
          </a:prstGeom>
          <a:noFill/>
          <a:ln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079500" y="3823970"/>
            <a:ext cx="130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信号源端</a:t>
            </a:r>
            <a:endParaRPr lang="zh-C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3606165" y="3825240"/>
            <a:ext cx="130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传输端</a:t>
            </a:r>
            <a:endParaRPr lang="zh-CN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6797675" y="3825240"/>
            <a:ext cx="130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信号处理</a:t>
            </a:r>
            <a:endParaRPr lang="zh-C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10048875" y="3825240"/>
            <a:ext cx="909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输出端</a:t>
            </a:r>
            <a:endParaRPr lang="zh-CN" altLang="en-US"/>
          </a:p>
        </p:txBody>
      </p:sp>
      <p:sp>
        <p:nvSpPr>
          <p:cNvPr id="5" name="Rectangles 4"/>
          <p:cNvSpPr/>
          <p:nvPr/>
        </p:nvSpPr>
        <p:spPr>
          <a:xfrm>
            <a:off x="691515" y="1184275"/>
            <a:ext cx="2343785" cy="30079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8030210" y="218694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codec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799955" y="219646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SPK</a:t>
            </a:r>
            <a:endParaRPr lang="en-US"/>
          </a:p>
        </p:txBody>
      </p:sp>
      <p:cxnSp>
        <p:nvCxnSpPr>
          <p:cNvPr id="19" name="Straight Arrow Connector 18"/>
          <p:cNvCxnSpPr>
            <a:stCxn id="2" idx="3"/>
            <a:endCxn id="4" idx="1"/>
          </p:cNvCxnSpPr>
          <p:nvPr/>
        </p:nvCxnSpPr>
        <p:spPr>
          <a:xfrm>
            <a:off x="9357995" y="2431415"/>
            <a:ext cx="44196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>
            <a:off x="3867150" y="4446270"/>
            <a:ext cx="355600" cy="838200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10310495" y="4446270"/>
            <a:ext cx="355600" cy="838200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7148195" y="4446270"/>
            <a:ext cx="355600" cy="837565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47" idx="2"/>
          </p:cNvCxnSpPr>
          <p:nvPr/>
        </p:nvCxnSpPr>
        <p:spPr>
          <a:xfrm flipH="1">
            <a:off x="6597015" y="1715135"/>
            <a:ext cx="7620" cy="36969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6085205" y="4914900"/>
            <a:ext cx="10153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USB3.0</a:t>
            </a:r>
            <a:endParaRPr lang="en-US"/>
          </a:p>
        </p:txBody>
      </p:sp>
      <p:cxnSp>
        <p:nvCxnSpPr>
          <p:cNvPr id="27" name="Elbow Connector 26"/>
          <p:cNvCxnSpPr>
            <a:endCxn id="53" idx="1"/>
          </p:cNvCxnSpPr>
          <p:nvPr/>
        </p:nvCxnSpPr>
        <p:spPr>
          <a:xfrm rot="5400000" flipV="1">
            <a:off x="1275715" y="3524250"/>
            <a:ext cx="4145280" cy="10731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2851785" y="4738370"/>
            <a:ext cx="10153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USB2.0</a:t>
            </a:r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3175635" y="4738370"/>
            <a:ext cx="8188960" cy="181229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6200140" y="6016625"/>
            <a:ext cx="130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控制器</a:t>
            </a:r>
            <a:endParaRPr lang="zh-CN" altLang="en-US"/>
          </a:p>
        </p:txBody>
      </p:sp>
      <p:sp>
        <p:nvSpPr>
          <p:cNvPr id="31" name="Text Box 30"/>
          <p:cNvSpPr txBox="1"/>
          <p:nvPr/>
        </p:nvSpPr>
        <p:spPr>
          <a:xfrm>
            <a:off x="9335770" y="2072640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4701540" y="1471295"/>
            <a:ext cx="123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2L DP</a:t>
            </a:r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841865" y="3318510"/>
            <a:ext cx="1301750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MIC</a:t>
            </a:r>
            <a:endParaRPr lang="en-US"/>
          </a:p>
        </p:txBody>
      </p:sp>
      <p:cxnSp>
        <p:nvCxnSpPr>
          <p:cNvPr id="37" name="Elbow Connector 36"/>
          <p:cNvCxnSpPr>
            <a:stCxn id="34" idx="1"/>
            <a:endCxn id="2" idx="2"/>
          </p:cNvCxnSpPr>
          <p:nvPr/>
        </p:nvCxnSpPr>
        <p:spPr>
          <a:xfrm rot="10800000">
            <a:off x="8693785" y="2675255"/>
            <a:ext cx="1147445" cy="8877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2" idx="3"/>
            <a:endCxn id="53" idx="0"/>
          </p:cNvCxnSpPr>
          <p:nvPr/>
        </p:nvCxnSpPr>
        <p:spPr>
          <a:xfrm flipH="1">
            <a:off x="7273290" y="2428240"/>
            <a:ext cx="739140" cy="2978150"/>
          </a:xfrm>
          <a:prstGeom prst="bentConnector4">
            <a:avLst>
              <a:gd name="adj1" fmla="val 97422"/>
              <a:gd name="adj2" fmla="val 5309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Group 2"/>
          <p:cNvGrpSpPr/>
          <p:nvPr/>
        </p:nvGrpSpPr>
        <p:grpSpPr>
          <a:xfrm>
            <a:off x="255905" y="947420"/>
            <a:ext cx="6711950" cy="3372801"/>
            <a:chOff x="3081" y="1153"/>
            <a:chExt cx="13930" cy="6911"/>
          </a:xfrm>
        </p:grpSpPr>
        <p:sp>
          <p:nvSpPr>
            <p:cNvPr id="4" name="Rounded Rectangle 3"/>
            <p:cNvSpPr/>
            <p:nvPr/>
          </p:nvSpPr>
          <p:spPr>
            <a:xfrm>
              <a:off x="3495" y="3951"/>
              <a:ext cx="2003" cy="7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TYPEC</a:t>
              </a:r>
              <a:endParaRPr lang="en-US"/>
            </a:p>
          </p:txBody>
        </p:sp>
        <p:sp>
          <p:nvSpPr>
            <p:cNvPr id="5" name="Left Brace 4"/>
            <p:cNvSpPr/>
            <p:nvPr/>
          </p:nvSpPr>
          <p:spPr>
            <a:xfrm>
              <a:off x="5706" y="2077"/>
              <a:ext cx="1761" cy="447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3081" y="4888"/>
              <a:ext cx="2832" cy="1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4Line+usb2.0</a:t>
              </a:r>
              <a:endParaRPr lang="en-US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0263" y="1153"/>
              <a:ext cx="6748" cy="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2line usb3.0 + 2line dp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7587" y="1878"/>
              <a:ext cx="4126" cy="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4line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7467" y="6375"/>
              <a:ext cx="1934" cy="1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usb2.0</a:t>
              </a:r>
              <a:endParaRPr lang="en-US"/>
            </a:p>
          </p:txBody>
        </p:sp>
        <p:sp>
          <p:nvSpPr>
            <p:cNvPr id="14" name="Left Brace 13"/>
            <p:cNvSpPr/>
            <p:nvPr/>
          </p:nvSpPr>
          <p:spPr>
            <a:xfrm>
              <a:off x="8762" y="1365"/>
              <a:ext cx="1381" cy="160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0263" y="2672"/>
              <a:ext cx="1888" cy="13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/>
                <a:t>4line  DP</a:t>
              </a:r>
              <a:endParaRPr lang="en-US"/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8778" y="5733"/>
              <a:ext cx="1744" cy="186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0643" y="5452"/>
              <a:ext cx="1796" cy="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HUP</a:t>
              </a:r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0643" y="7309"/>
              <a:ext cx="1796" cy="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UVC</a:t>
              </a:r>
              <a:endParaRPr 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10643" y="6032"/>
              <a:ext cx="1796" cy="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VAC</a:t>
              </a:r>
              <a:endParaRPr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10522" y="6612"/>
              <a:ext cx="1796" cy="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Video</a:t>
              </a:r>
              <a:endParaRPr lang="en-US"/>
            </a:p>
          </p:txBody>
        </p:sp>
      </p:grpSp>
      <p:sp>
        <p:nvSpPr>
          <p:cNvPr id="24" name="Text Box 23"/>
          <p:cNvSpPr txBox="1"/>
          <p:nvPr/>
        </p:nvSpPr>
        <p:spPr>
          <a:xfrm>
            <a:off x="6645275" y="1833880"/>
            <a:ext cx="40671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DP 1.4</a:t>
            </a:r>
            <a:endParaRPr lang="en-US"/>
          </a:p>
          <a:p>
            <a:r>
              <a:rPr lang="en-US"/>
              <a:t>HBR3 8.1G bps</a:t>
            </a:r>
            <a:endParaRPr lang="en-US"/>
          </a:p>
          <a:p>
            <a:r>
              <a:rPr lang="en-US"/>
              <a:t>HBR2 6.4G bps</a:t>
            </a:r>
            <a:endParaRPr lang="en-US"/>
          </a:p>
          <a:p>
            <a:r>
              <a:rPr lang="en-US"/>
              <a:t>HBR1 4.8G bps</a:t>
            </a:r>
            <a:endParaRPr lang="en-US"/>
          </a:p>
          <a:p>
            <a:r>
              <a:rPr lang="en-US"/>
              <a:t>trasmition : timingxfps = 120HZx3800(H)x1980(v)=9Gbps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55905" y="182880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信号源端</a:t>
            </a:r>
            <a:endParaRPr lang="zh-C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255905" y="4692015"/>
            <a:ext cx="99949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bps 是指单位时间内传送的比特（bit）数，单位为bps</a:t>
            </a:r>
            <a:endParaRPr lang="en-US"/>
          </a:p>
          <a:p>
            <a:r>
              <a:rPr lang="en-US">
                <a:sym typeface="+mn-ea"/>
              </a:rPr>
              <a:t>1gbs=1000mb/s</a:t>
            </a:r>
            <a:endParaRPr lang="en-US"/>
          </a:p>
          <a:p>
            <a:r>
              <a:rPr lang="en-US">
                <a:sym typeface="+mn-ea"/>
              </a:rPr>
              <a:t>HBR3 </a:t>
            </a:r>
            <a:r>
              <a:rPr lang="zh-CN" altLang="en-US">
                <a:sym typeface="+mn-ea"/>
              </a:rPr>
              <a:t>传输线的规范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本公司的产品，目前是</a:t>
            </a:r>
            <a:r>
              <a:rPr lang="en-US" altLang="zh-CN">
                <a:sym typeface="+mn-ea"/>
              </a:rPr>
              <a:t>2lineDP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2lineUSB3.0</a:t>
            </a:r>
            <a:r>
              <a:rPr lang="zh-CN" altLang="en-US">
                <a:sym typeface="+mn-ea"/>
              </a:rPr>
              <a:t>。两个眼镜，一个眼镜对应一路</a:t>
            </a:r>
            <a:r>
              <a:rPr lang="en-US" altLang="zh-CN">
                <a:sym typeface="+mn-ea"/>
              </a:rPr>
              <a:t>DP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USB3.0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2.0 </a:t>
            </a:r>
            <a:r>
              <a:rPr lang="zh-CN" altLang="en-US">
                <a:sym typeface="+mn-ea"/>
              </a:rPr>
              <a:t>用于传输</a:t>
            </a:r>
            <a:r>
              <a:rPr lang="en-US" altLang="zh-CN">
                <a:sym typeface="+mn-ea"/>
              </a:rPr>
              <a:t>slam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camera</a:t>
            </a:r>
            <a:r>
              <a:rPr lang="zh-CN" altLang="en-US">
                <a:sym typeface="+mn-ea"/>
              </a:rPr>
              <a:t>数据。有的时候，</a:t>
            </a:r>
            <a:r>
              <a:rPr lang="en-US" altLang="zh-CN">
                <a:sym typeface="+mn-ea"/>
              </a:rPr>
              <a:t>USB2.0</a:t>
            </a:r>
            <a:r>
              <a:rPr lang="zh-CN" altLang="en-US">
                <a:sym typeface="+mn-ea"/>
              </a:rPr>
              <a:t>还可以用于传输</a:t>
            </a:r>
            <a:r>
              <a:rPr lang="en-US" altLang="zh-CN">
                <a:sym typeface="+mn-ea"/>
              </a:rPr>
              <a:t>audio</a:t>
            </a:r>
            <a:r>
              <a:rPr lang="zh-CN" altLang="en-US">
                <a:sym typeface="+mn-ea"/>
              </a:rPr>
              <a:t>信号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3bfc1ce5c211740180e2a05be86f610b5991bfbc3ee57f73d4bdc0536d1eab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9225" y="3784600"/>
            <a:ext cx="6746875" cy="2602230"/>
          </a:xfrm>
          <a:prstGeom prst="rect">
            <a:avLst/>
          </a:prstGeom>
        </p:spPr>
      </p:pic>
      <p:pic>
        <p:nvPicPr>
          <p:cNvPr id="5" name="Picture 4" descr="1ad170f18fe9fa0cb69b8e9dd4174bee2a80de8a4bdbc509a48f546f69e7c5d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837565"/>
            <a:ext cx="6302375" cy="24758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17500" y="469265"/>
            <a:ext cx="8635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USB-typec </a:t>
            </a:r>
            <a:r>
              <a:rPr lang="zh-CN" altLang="en-US"/>
              <a:t>传输问题，由于</a:t>
            </a:r>
            <a:r>
              <a:rPr lang="en-US" altLang="zh-CN"/>
              <a:t>type-c</a:t>
            </a:r>
            <a:r>
              <a:rPr lang="zh-CN" altLang="en-US"/>
              <a:t>传输差分信号，</a:t>
            </a:r>
            <a:r>
              <a:rPr lang="en-US" altLang="zh-CN"/>
              <a:t>redriver</a:t>
            </a:r>
            <a:r>
              <a:rPr lang="zh-CN" altLang="en-US"/>
              <a:t>对信号增益，目前在代码中，使用的</a:t>
            </a:r>
            <a:r>
              <a:rPr lang="en-US" altLang="zh-CN"/>
              <a:t>PTN3605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17500" y="1885950"/>
            <a:ext cx="40887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</a:t>
            </a:r>
            <a:r>
              <a:rPr lang="en-US" altLang="zh-CN"/>
              <a:t>TYPEC</a:t>
            </a:r>
            <a:r>
              <a:rPr lang="zh-CN" altLang="en-US"/>
              <a:t>包含</a:t>
            </a:r>
            <a:r>
              <a:rPr lang="en-US" altLang="zh-CN"/>
              <a:t>DP</a:t>
            </a:r>
            <a:r>
              <a:rPr lang="zh-CN" altLang="en-US"/>
              <a:t>信号和</a:t>
            </a:r>
            <a:r>
              <a:rPr lang="en-US" altLang="zh-CN"/>
              <a:t>USB3.0</a:t>
            </a:r>
            <a:r>
              <a:rPr lang="zh-CN" altLang="en-US"/>
              <a:t>信号，所以需要对</a:t>
            </a:r>
            <a:r>
              <a:rPr lang="en-US" altLang="zh-CN"/>
              <a:t>DP</a:t>
            </a:r>
            <a:r>
              <a:rPr lang="zh-CN" altLang="en-US"/>
              <a:t>信号和</a:t>
            </a:r>
            <a:r>
              <a:rPr lang="en-US" altLang="zh-CN"/>
              <a:t>USB3.0</a:t>
            </a:r>
            <a:r>
              <a:rPr lang="zh-CN" altLang="en-US"/>
              <a:t>分别设置增益。</a:t>
            </a:r>
            <a:endParaRPr lang="zh-CN" altLang="en-US"/>
          </a:p>
          <a:p>
            <a:r>
              <a:rPr lang="en-US" altLang="zh-CN"/>
              <a:t>(1)</a:t>
            </a:r>
            <a:r>
              <a:rPr lang="zh-CN" altLang="en-US"/>
              <a:t>需要设置正插和反插</a:t>
            </a:r>
            <a:endParaRPr lang="zh-CN" altLang="en-US"/>
          </a:p>
          <a:p>
            <a:r>
              <a:rPr lang="en-US" altLang="zh-CN"/>
              <a:t>(2)DP</a:t>
            </a:r>
            <a:r>
              <a:rPr lang="zh-CN" altLang="en-US"/>
              <a:t>信号和</a:t>
            </a:r>
            <a:r>
              <a:rPr lang="en-US" altLang="zh-CN"/>
              <a:t>U3</a:t>
            </a:r>
            <a:r>
              <a:rPr lang="zh-CN" altLang="en-US"/>
              <a:t>分别设置增益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85750" y="133350"/>
            <a:ext cx="473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DISPLAY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19150" y="1619250"/>
            <a:ext cx="160528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DP1.4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778250" y="1619250"/>
            <a:ext cx="14732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redriver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98500" y="2241550"/>
            <a:ext cx="27311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PC </a:t>
            </a:r>
            <a:endParaRPr lang="en-US" altLang="zh-CN"/>
          </a:p>
          <a:p>
            <a:r>
              <a:rPr lang="en-US" altLang="zh-CN"/>
              <a:t>835/845 VIDEO BOX</a:t>
            </a:r>
            <a:endParaRPr lang="zh-CN" altLang="en-US"/>
          </a:p>
          <a:p>
            <a:r>
              <a:rPr lang="en-US" altLang="zh-CN"/>
              <a:t>PHONE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8" name="Text Box 7"/>
          <p:cNvSpPr txBox="1"/>
          <p:nvPr/>
        </p:nvSpPr>
        <p:spPr>
          <a:xfrm>
            <a:off x="3787775" y="2241550"/>
            <a:ext cx="1453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PTN3605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246495" y="1619250"/>
            <a:ext cx="14732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demux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266180" y="2241550"/>
            <a:ext cx="1453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ANX7327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385175" y="1619250"/>
            <a:ext cx="14732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brige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404860" y="2241550"/>
            <a:ext cx="1453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LT7xxx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366375" y="1619250"/>
            <a:ext cx="14732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光机</a:t>
            </a:r>
            <a:endParaRPr lang="zh-C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0386060" y="2241550"/>
            <a:ext cx="1453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多种选择</a:t>
            </a:r>
            <a:endParaRPr lang="zh-CN" alt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424430" y="1854200"/>
            <a:ext cx="1353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251450" y="1835150"/>
            <a:ext cx="9525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762240" y="1841500"/>
            <a:ext cx="6223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1"/>
          </p:cNvCxnSpPr>
          <p:nvPr/>
        </p:nvCxnSpPr>
        <p:spPr>
          <a:xfrm>
            <a:off x="9858375" y="18415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774700" y="3854450"/>
            <a:ext cx="824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</a:t>
            </a: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8050" y="1149350"/>
            <a:ext cx="4584700" cy="1663700"/>
          </a:xfrm>
          <a:prstGeom prst="roundRect">
            <a:avLst/>
          </a:prstGeom>
          <a:noFill/>
          <a:ln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3625850" y="81915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可以省掉</a:t>
            </a:r>
            <a:endParaRPr lang="zh-CN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774700" y="4006850"/>
            <a:ext cx="9283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）显示模块组成如上，当然还包括主控芯片，</a:t>
            </a:r>
            <a:r>
              <a:rPr lang="en-US" altLang="zh-CN"/>
              <a:t>VPU</a:t>
            </a:r>
            <a:r>
              <a:rPr lang="zh-CN" altLang="en-US"/>
              <a:t>在这里主要是芯片上电时序的控制，芯片的</a:t>
            </a:r>
            <a:r>
              <a:rPr lang="en-US" altLang="zh-CN"/>
              <a:t>setting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redriver</a:t>
            </a:r>
            <a:r>
              <a:rPr lang="zh-CN" altLang="en-US"/>
              <a:t>和</a:t>
            </a:r>
            <a:r>
              <a:rPr lang="en-US" altLang="zh-CN"/>
              <a:t>demux</a:t>
            </a:r>
            <a:r>
              <a:rPr lang="zh-CN" altLang="en-US"/>
              <a:t>可以省掉，对于</a:t>
            </a:r>
            <a:r>
              <a:rPr lang="en-US" altLang="zh-CN"/>
              <a:t>USB</a:t>
            </a:r>
            <a:r>
              <a:rPr lang="zh-CN" altLang="en-US"/>
              <a:t>和</a:t>
            </a:r>
            <a:r>
              <a:rPr lang="en-US" altLang="zh-CN"/>
              <a:t>DP</a:t>
            </a:r>
            <a:r>
              <a:rPr lang="zh-CN" altLang="en-US"/>
              <a:t>分开传输的项目，如大鹏项目。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85750" y="171450"/>
            <a:ext cx="111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显示模块软件结构</a:t>
            </a:r>
            <a:endParaRPr lang="zh-CN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715" y="0"/>
            <a:ext cx="10789285" cy="6886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60350" y="15875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brige</a:t>
            </a:r>
            <a:r>
              <a:rPr lang="zh-CN" altLang="en-US"/>
              <a:t>的</a:t>
            </a:r>
            <a:r>
              <a:rPr lang="en-US" altLang="zh-CN"/>
              <a:t>Triaing</a:t>
            </a:r>
            <a:r>
              <a:rPr lang="zh-CN" altLang="en-US"/>
              <a:t>过程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0440" y="0"/>
            <a:ext cx="6017260" cy="68789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85750" y="698500"/>
            <a:ext cx="48888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</a:t>
            </a:r>
            <a:r>
              <a:rPr lang="zh-CN" altLang="en-US"/>
              <a:t>龙讯的芯片，上电复位会跟信号源端做一个握手，如果有</a:t>
            </a:r>
            <a:r>
              <a:rPr lang="en-US" altLang="zh-CN"/>
              <a:t>demux</a:t>
            </a:r>
            <a:r>
              <a:rPr lang="zh-CN" altLang="en-US"/>
              <a:t>，正握手时间会是</a:t>
            </a:r>
            <a:r>
              <a:rPr lang="en-US" altLang="zh-CN"/>
              <a:t>2s</a:t>
            </a:r>
            <a:r>
              <a:rPr lang="zh-CN" altLang="en-US"/>
              <a:t>左右，</a:t>
            </a:r>
            <a:r>
              <a:rPr lang="en-US" altLang="zh-CN"/>
              <a:t>7211</a:t>
            </a:r>
            <a:r>
              <a:rPr lang="zh-CN" altLang="en-US"/>
              <a:t>项目上，可以通过</a:t>
            </a:r>
            <a:r>
              <a:rPr lang="en-US" altLang="zh-CN"/>
              <a:t>7211</a:t>
            </a:r>
            <a:r>
              <a:rPr lang="zh-CN" altLang="en-US"/>
              <a:t>的</a:t>
            </a:r>
            <a:r>
              <a:rPr lang="en-US" altLang="zh-CN"/>
              <a:t>TE</a:t>
            </a:r>
            <a:r>
              <a:rPr lang="zh-CN" altLang="en-US"/>
              <a:t>引脚是否有脉冲信号，获得握手成功与否。然后再去开屏。这里需要对</a:t>
            </a:r>
            <a:r>
              <a:rPr lang="en-US" altLang="zh-CN"/>
              <a:t>panel</a:t>
            </a:r>
            <a:r>
              <a:rPr lang="zh-CN" altLang="en-US"/>
              <a:t>下</a:t>
            </a:r>
            <a:r>
              <a:rPr lang="en-US" altLang="zh-CN"/>
              <a:t>DSI</a:t>
            </a:r>
            <a:r>
              <a:rPr lang="zh-CN" altLang="en-US"/>
              <a:t>指令吗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60350" y="2425700"/>
            <a:ext cx="4888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2.</a:t>
            </a:r>
            <a:r>
              <a:rPr lang="zh-CN" altLang="en-US"/>
              <a:t>龙讯的</a:t>
            </a:r>
            <a:r>
              <a:rPr lang="en-US" altLang="zh-CN"/>
              <a:t>7911uxd</a:t>
            </a:r>
            <a:r>
              <a:rPr lang="zh-CN" altLang="en-US"/>
              <a:t>芯片，会自己对</a:t>
            </a:r>
            <a:r>
              <a:rPr lang="en-US" altLang="zh-CN"/>
              <a:t>penal</a:t>
            </a:r>
            <a:r>
              <a:rPr lang="zh-CN" altLang="en-US"/>
              <a:t>下</a:t>
            </a:r>
            <a:r>
              <a:rPr lang="en-US" altLang="zh-CN"/>
              <a:t>DSI</a:t>
            </a:r>
            <a:r>
              <a:rPr lang="zh-CN" altLang="en-US"/>
              <a:t>指令，所以在大鹏项目，</a:t>
            </a:r>
            <a:r>
              <a:rPr lang="en-US" altLang="zh-CN"/>
              <a:t>panel</a:t>
            </a:r>
            <a:r>
              <a:rPr lang="zh-CN" altLang="en-US"/>
              <a:t>上电需要在龙讯芯片复位后，</a:t>
            </a:r>
            <a:r>
              <a:rPr lang="en-US" altLang="zh-CN"/>
              <a:t>1s</a:t>
            </a:r>
            <a:r>
              <a:rPr lang="zh-CN" altLang="en-US"/>
              <a:t>内。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85750" y="133350"/>
            <a:ext cx="473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ADUIO &amp; MIC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19150" y="1619250"/>
            <a:ext cx="160528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TYPC USB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660775" y="1619250"/>
            <a:ext cx="14732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brige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680460" y="2241550"/>
            <a:ext cx="1453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LT7911x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061075" y="1619250"/>
            <a:ext cx="14732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codec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080760" y="2241550"/>
            <a:ext cx="1453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RT5670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181975" y="1619250"/>
            <a:ext cx="14732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SPK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98500" y="2241550"/>
            <a:ext cx="27311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PC </a:t>
            </a:r>
            <a:endParaRPr lang="en-US" altLang="zh-CN"/>
          </a:p>
          <a:p>
            <a:r>
              <a:rPr lang="en-US" altLang="zh-CN"/>
              <a:t>835/845 VIDEO BOX</a:t>
            </a:r>
            <a:endParaRPr lang="zh-CN" altLang="en-US"/>
          </a:p>
          <a:p>
            <a:r>
              <a:rPr lang="en-US" altLang="zh-CN"/>
              <a:t>PHONE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8" name="Text Box 7"/>
          <p:cNvSpPr txBox="1"/>
          <p:nvPr/>
        </p:nvSpPr>
        <p:spPr>
          <a:xfrm>
            <a:off x="8481060" y="2317750"/>
            <a:ext cx="88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扬声器</a:t>
            </a:r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8181975" y="501650"/>
            <a:ext cx="14732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MIC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481060" y="1200150"/>
            <a:ext cx="1028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麦克风</a:t>
            </a:r>
            <a:endParaRPr lang="zh-CN" altLang="en-US"/>
          </a:p>
        </p:txBody>
      </p:sp>
      <p:cxnSp>
        <p:nvCxnSpPr>
          <p:cNvPr id="14" name="Straight Arrow Connector 13"/>
          <p:cNvCxnSpPr>
            <a:stCxn id="5" idx="3"/>
            <a:endCxn id="11" idx="1"/>
          </p:cNvCxnSpPr>
          <p:nvPr/>
        </p:nvCxnSpPr>
        <p:spPr>
          <a:xfrm>
            <a:off x="2424430" y="1841500"/>
            <a:ext cx="1236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2" idx="1"/>
          </p:cNvCxnSpPr>
          <p:nvPr/>
        </p:nvCxnSpPr>
        <p:spPr>
          <a:xfrm>
            <a:off x="5133975" y="1841500"/>
            <a:ext cx="927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3"/>
            <a:endCxn id="6" idx="1"/>
          </p:cNvCxnSpPr>
          <p:nvPr/>
        </p:nvCxnSpPr>
        <p:spPr>
          <a:xfrm>
            <a:off x="7534275" y="1841500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797675" y="723900"/>
            <a:ext cx="1384300" cy="895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680460" y="501650"/>
            <a:ext cx="14732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CPU</a:t>
            </a:r>
            <a:endParaRPr lang="en-US"/>
          </a:p>
        </p:txBody>
      </p:sp>
      <p:cxnSp>
        <p:nvCxnSpPr>
          <p:cNvPr id="26" name="Elbow Connector 25"/>
          <p:cNvCxnSpPr>
            <a:stCxn id="20" idx="3"/>
          </p:cNvCxnSpPr>
          <p:nvPr/>
        </p:nvCxnSpPr>
        <p:spPr>
          <a:xfrm>
            <a:off x="5153660" y="723900"/>
            <a:ext cx="935990" cy="95885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774700" y="3854450"/>
            <a:ext cx="90043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/>
              <a:t>TYPE-C</a:t>
            </a:r>
            <a:r>
              <a:rPr lang="zh-CN" altLang="en-US"/>
              <a:t>接口，在</a:t>
            </a:r>
            <a:r>
              <a:rPr lang="en-US" altLang="zh-CN"/>
              <a:t>E34R</a:t>
            </a:r>
            <a:r>
              <a:rPr lang="zh-CN" altLang="en-US"/>
              <a:t>中，使用</a:t>
            </a:r>
            <a:r>
              <a:rPr lang="en-US" altLang="zh-CN"/>
              <a:t>USB2.0</a:t>
            </a:r>
            <a:r>
              <a:rPr lang="zh-CN" altLang="en-US"/>
              <a:t>作为音频的传输通道。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）但是在大鹏的项目中，音频信号，融合在</a:t>
            </a:r>
            <a:r>
              <a:rPr lang="en-US" altLang="zh-CN"/>
              <a:t>DP</a:t>
            </a:r>
            <a:r>
              <a:rPr lang="zh-CN" altLang="en-US"/>
              <a:t>信号中，通过</a:t>
            </a:r>
            <a:r>
              <a:rPr lang="en-US" altLang="zh-CN"/>
              <a:t>brige7911</a:t>
            </a:r>
            <a:r>
              <a:rPr lang="zh-CN" altLang="en-US"/>
              <a:t>转换出来</a:t>
            </a:r>
            <a:r>
              <a:rPr lang="en-US" altLang="zh-CN"/>
              <a:t>I2S</a:t>
            </a:r>
            <a:r>
              <a:rPr lang="zh-CN" altLang="en-US"/>
              <a:t>信号给</a:t>
            </a:r>
            <a:r>
              <a:rPr lang="en-US" altLang="zh-CN"/>
              <a:t>codec</a:t>
            </a:r>
            <a:r>
              <a:rPr lang="en-US"/>
              <a:t> </a:t>
            </a:r>
            <a:r>
              <a:rPr lang="en-US" altLang="zh-CN">
                <a:sym typeface="+mn-ea"/>
              </a:rPr>
              <a:t>--&gt;SPK</a:t>
            </a:r>
            <a:endParaRPr 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>
                <a:sym typeface="+mn-ea"/>
              </a:rPr>
              <a:t>E34R:</a:t>
            </a:r>
            <a:r>
              <a:rPr lang="zh-CN" altLang="en-US">
                <a:sym typeface="+mn-ea"/>
              </a:rPr>
              <a:t>音频</a:t>
            </a:r>
            <a:r>
              <a:rPr lang="en-US" altLang="zh-CN"/>
              <a:t>UAC --</a:t>
            </a:r>
            <a:r>
              <a:rPr lang="zh-CN" altLang="en-US"/>
              <a:t>》</a:t>
            </a:r>
            <a:r>
              <a:rPr lang="en-US" altLang="zh-CN"/>
              <a:t>USB audio </a:t>
            </a:r>
            <a:r>
              <a:rPr lang="zh-CN" altLang="en-US"/>
              <a:t>数模转换</a:t>
            </a:r>
            <a:r>
              <a:rPr lang="en-US" altLang="zh-CN"/>
              <a:t>--&gt;SPK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非</a:t>
            </a:r>
            <a:r>
              <a:rPr lang="en-US" altLang="zh-CN">
                <a:sym typeface="+mn-ea"/>
              </a:rPr>
              <a:t>E34R:</a:t>
            </a:r>
            <a:r>
              <a:rPr lang="zh-CN" altLang="en-US">
                <a:sym typeface="+mn-ea"/>
              </a:rPr>
              <a:t>音频</a:t>
            </a:r>
            <a:r>
              <a:rPr lang="en-US" altLang="zh-CN"/>
              <a:t>UAC--</a:t>
            </a:r>
            <a:r>
              <a:rPr lang="zh-CN" altLang="en-US"/>
              <a:t>》</a:t>
            </a:r>
            <a:r>
              <a:rPr lang="en-US" altLang="zh-CN"/>
              <a:t>movidusi2s</a:t>
            </a:r>
            <a:r>
              <a:rPr lang="zh-CN" altLang="en-US"/>
              <a:t>信号</a:t>
            </a:r>
            <a:r>
              <a:rPr lang="en-US" altLang="zh-CN"/>
              <a:t>--&gt;codec </a:t>
            </a:r>
            <a:r>
              <a:rPr lang="en-US" altLang="zh-CN">
                <a:sym typeface="+mn-ea"/>
              </a:rPr>
              <a:t>--&gt;SPK</a:t>
            </a:r>
            <a:endParaRPr lang="en-US" altLang="zh-CN">
              <a:sym typeface="+mn-ea"/>
            </a:endParaRPr>
          </a:p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en-US" altLang="zh-CN"/>
              <a:t>MIC</a:t>
            </a:r>
            <a:r>
              <a:rPr lang="zh-CN" altLang="en-US"/>
              <a:t>麦克风输入模拟信号</a:t>
            </a:r>
            <a:r>
              <a:rPr lang="en-US" altLang="zh-CN"/>
              <a:t>--</a:t>
            </a:r>
            <a:r>
              <a:rPr lang="zh-CN" altLang="en-US"/>
              <a:t>》</a:t>
            </a:r>
            <a:r>
              <a:rPr lang="en-US" altLang="zh-CN"/>
              <a:t>codeci2s</a:t>
            </a:r>
            <a:r>
              <a:rPr lang="zh-CN" altLang="en-US"/>
              <a:t>信号</a:t>
            </a:r>
            <a:r>
              <a:rPr lang="en-US" altLang="zh-CN"/>
              <a:t>--</a:t>
            </a:r>
            <a:r>
              <a:rPr lang="zh-CN" altLang="en-US"/>
              <a:t>》</a:t>
            </a:r>
            <a:r>
              <a:rPr lang="en-US" altLang="zh-CN"/>
              <a:t>movidus-&gt;UAC</a:t>
            </a:r>
            <a:r>
              <a:rPr lang="zh-CN" altLang="en-US"/>
              <a:t>协议给</a:t>
            </a:r>
            <a:r>
              <a:rPr lang="en-US" altLang="zh-CN"/>
              <a:t>DFP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1567</Words>
  <Application>WPS Presentation</Application>
  <PresentationFormat>宽屏</PresentationFormat>
  <Paragraphs>189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DejaVu Sans</vt:lpstr>
      <vt:lpstr>Microsoft YaHei</vt:lpstr>
      <vt:lpstr>文泉驿微米黑</vt:lpstr>
      <vt:lpstr>Arial Unicode MS</vt:lpstr>
      <vt:lpstr>Arial Black</vt:lpstr>
      <vt:lpstr>SimSun</vt:lpstr>
      <vt:lpstr>SimSun</vt:lpstr>
      <vt:lpstr>OpenSymbol</vt:lpstr>
      <vt:lpstr>文泉驿正黑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mark</cp:lastModifiedBy>
  <cp:revision>52</cp:revision>
  <dcterms:created xsi:type="dcterms:W3CDTF">2022-07-12T10:11:53Z</dcterms:created>
  <dcterms:modified xsi:type="dcterms:W3CDTF">2022-07-12T10:11:53Z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