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6"/>
  </p:handoutMasterIdLst>
  <p:sldIdLst>
    <p:sldId id="256" r:id="rId3"/>
    <p:sldId id="257" r:id="rId4"/>
    <p:sldId id="258" r:id="rId5"/>
    <p:sldId id="259" r:id="rId7"/>
    <p:sldId id="260" r:id="rId8"/>
    <p:sldId id="261" r:id="rId9"/>
    <p:sldId id="264" r:id="rId10"/>
    <p:sldId id="265" r:id="rId11"/>
    <p:sldId id="262" r:id="rId12"/>
    <p:sldId id="270" r:id="rId13"/>
    <p:sldId id="266"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22"/>
        <p:guide pos="3818"/>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1. brige</a:t>
            </a:r>
            <a:endParaRPr lang="en-US"/>
          </a:p>
          <a:p>
            <a:r>
              <a:rPr lang="en-US"/>
              <a:t>- The LT7211B is a high performance Type-C/DP1.2 to LVDS chip for VR/Display application.</a:t>
            </a:r>
            <a:endParaRPr lang="en-US"/>
          </a:p>
          <a:p>
            <a:r>
              <a:rPr lang="en-US"/>
              <a:t>- DP-Display Port</a:t>
            </a:r>
            <a:endParaRPr lang="en-US"/>
          </a:p>
          <a:p>
            <a:endParaRPr lang="en-US"/>
          </a:p>
          <a:p>
            <a:r>
              <a:rPr lang="en-US"/>
              <a:t>2. deMux</a:t>
            </a:r>
            <a:endParaRPr lang="en-US"/>
          </a:p>
          <a:p>
            <a:r>
              <a:rPr lang="en-US"/>
              <a:t>- ANX7327是一款USB-PD v3.0端口控制器，具有集成的多路复用器，支持以高达10Gbps的数据速率进行交换。ANX7327支持高达的高速接口.</a:t>
            </a:r>
            <a:endParaRPr lang="en-US"/>
          </a:p>
          <a:p>
            <a:r>
              <a:rPr lang="en-US"/>
              <a:t>  </a:t>
            </a:r>
            <a:endParaRPr lang="en-US"/>
          </a:p>
          <a:p>
            <a:r>
              <a:rPr lang="en-US"/>
              <a:t>3. CPU (Intel MoVvidius Myriad 2 - MA2150)</a:t>
            </a:r>
            <a:endParaRPr lang="en-US"/>
          </a:p>
          <a:p>
            <a:r>
              <a:rPr lang="en-US"/>
              <a:t>- Movidius Myriad 2是一个视觉处理单元（VPU），可在不同目标应用中提供低功耗、高性能的视觉处理解决方案，其中包括嵌入式深度神经网络、位姿估计、3D深度感应、视觉惯性测距，以及手势/眼部跟踪.</a:t>
            </a:r>
            <a:r>
              <a:rPr lang="zh-CN" altLang="en-US"/>
              <a:t>目前主要用于</a:t>
            </a:r>
            <a:r>
              <a:rPr lang="en-US" altLang="zh-CN"/>
              <a:t>VR/AR</a:t>
            </a:r>
            <a:r>
              <a:rPr lang="zh-CN" altLang="en-US"/>
              <a:t>产品。</a:t>
            </a:r>
            <a:endParaRPr lang="zh-CN" altLang="en-US"/>
          </a:p>
          <a:p>
            <a:r>
              <a:rPr lang="en-US" altLang="zh-CN"/>
              <a:t>4. CODEC </a:t>
            </a:r>
            <a:r>
              <a:rPr lang="zh-CN" altLang="en-US"/>
              <a:t>音频编码和译码</a:t>
            </a:r>
            <a:endParaRPr lang="zh-CN" altLang="en-US"/>
          </a:p>
          <a:p>
            <a:r>
              <a:rPr lang="en-US" altLang="zh-CN"/>
              <a:t>5. audio PA </a:t>
            </a:r>
            <a:r>
              <a:rPr lang="zh-CN" altLang="en-US"/>
              <a:t>音频功率放大器</a:t>
            </a:r>
            <a:endParaRPr lang="zh-CN" altLang="en-US"/>
          </a:p>
          <a:p>
            <a:endParaRPr lang="en-US" altLang="zh-CN"/>
          </a:p>
          <a:p>
            <a:r>
              <a:rPr lang="en-US"/>
              <a:t>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1. LVDS接口只用于传输视频数据，MIPI DSI不仅能够传输视频数据，还能传输控制指令；</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I2S(Inter-IC Sound)总线有时候也写作 IIS，I2S 是飞利浦公司提出的一种用于数字音频设备之间进行音频数据传输的总线。和 I2C、SPI 这些常见的通信协议一样，I2S 总线用于主控制器和音频 CODEC 芯片之间传输音频数据。因此，要想使用 I2S 协议，主控制器和音频 CODEC 都得支持 I2S 协议。</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BringUP</a:t>
            </a:r>
            <a:r>
              <a:rPr lang="zh-CN" altLang="en-US"/>
              <a:t>显示模块</a:t>
            </a:r>
            <a:endParaRPr lang="zh-CN" altLang="en-US"/>
          </a:p>
        </p:txBody>
      </p:sp>
      <p:sp>
        <p:nvSpPr>
          <p:cNvPr id="3" name="Text Placeholder 2"/>
          <p:cNvSpPr>
            <a:spLocks noGrp="1"/>
          </p:cNvSpPr>
          <p:nvPr>
            <p:ph type="body" idx="1"/>
          </p:nvPr>
        </p:nvSpPr>
        <p:spPr/>
        <p:txBody>
          <a:bodyPr/>
          <a:p>
            <a:r>
              <a:rPr lang="en-US" altLang="zh-CN"/>
              <a:t>Mark</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MIC</a:t>
            </a:r>
            <a:endParaRPr lang="en-US"/>
          </a:p>
        </p:txBody>
      </p:sp>
      <p:sp>
        <p:nvSpPr>
          <p:cNvPr id="5" name="Rounded Rectangle 4"/>
          <p:cNvSpPr/>
          <p:nvPr/>
        </p:nvSpPr>
        <p:spPr>
          <a:xfrm>
            <a:off x="819150" y="1619250"/>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USB or type-c</a:t>
            </a:r>
            <a:endParaRPr lang="en-US"/>
          </a:p>
        </p:txBody>
      </p:sp>
      <p:sp>
        <p:nvSpPr>
          <p:cNvPr id="11" name="Rounded Rectangle 10"/>
          <p:cNvSpPr/>
          <p:nvPr/>
        </p:nvSpPr>
        <p:spPr>
          <a:xfrm>
            <a:off x="36607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VPU</a:t>
            </a:r>
            <a:endParaRPr lang="en-US"/>
          </a:p>
        </p:txBody>
      </p:sp>
      <p:sp>
        <p:nvSpPr>
          <p:cNvPr id="12" name="Text Box 11"/>
          <p:cNvSpPr txBox="1"/>
          <p:nvPr/>
        </p:nvSpPr>
        <p:spPr>
          <a:xfrm>
            <a:off x="3680460" y="2241550"/>
            <a:ext cx="1453515" cy="368300"/>
          </a:xfrm>
          <a:prstGeom prst="rect">
            <a:avLst/>
          </a:prstGeom>
          <a:noFill/>
        </p:spPr>
        <p:txBody>
          <a:bodyPr wrap="square" rtlCol="0">
            <a:spAutoFit/>
          </a:bodyPr>
          <a:p>
            <a:r>
              <a:rPr lang="en-US"/>
              <a:t>MA2X8X</a:t>
            </a:r>
            <a:endParaRPr lang="en-US"/>
          </a:p>
        </p:txBody>
      </p:sp>
      <p:sp>
        <p:nvSpPr>
          <p:cNvPr id="6" name="Rounded Rectangle 5"/>
          <p:cNvSpPr/>
          <p:nvPr/>
        </p:nvSpPr>
        <p:spPr>
          <a:xfrm>
            <a:off x="6061075" y="1619250"/>
            <a:ext cx="1207135"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7" name="Text Box 6"/>
          <p:cNvSpPr txBox="1"/>
          <p:nvPr/>
        </p:nvSpPr>
        <p:spPr>
          <a:xfrm>
            <a:off x="6080760" y="2241550"/>
            <a:ext cx="1453515" cy="368300"/>
          </a:xfrm>
          <a:prstGeom prst="rect">
            <a:avLst/>
          </a:prstGeom>
          <a:noFill/>
        </p:spPr>
        <p:txBody>
          <a:bodyPr wrap="square" rtlCol="0">
            <a:spAutoFit/>
          </a:bodyPr>
          <a:p>
            <a:r>
              <a:rPr lang="en-US"/>
              <a:t>RT5670</a:t>
            </a:r>
            <a:endParaRPr lang="en-US"/>
          </a:p>
        </p:txBody>
      </p:sp>
      <p:sp>
        <p:nvSpPr>
          <p:cNvPr id="8" name="Rounded Rectangle 7"/>
          <p:cNvSpPr/>
          <p:nvPr/>
        </p:nvSpPr>
        <p:spPr>
          <a:xfrm>
            <a:off x="81819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MIC</a:t>
            </a:r>
            <a:endParaRPr lang="en-US"/>
          </a:p>
        </p:txBody>
      </p:sp>
      <p:sp>
        <p:nvSpPr>
          <p:cNvPr id="9" name="Text Box 8"/>
          <p:cNvSpPr txBox="1"/>
          <p:nvPr/>
        </p:nvSpPr>
        <p:spPr>
          <a:xfrm>
            <a:off x="698500" y="2241550"/>
            <a:ext cx="273113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14" name="Text Box 13"/>
          <p:cNvSpPr txBox="1"/>
          <p:nvPr/>
        </p:nvSpPr>
        <p:spPr>
          <a:xfrm>
            <a:off x="8481060" y="2139950"/>
            <a:ext cx="1028700" cy="368300"/>
          </a:xfrm>
          <a:prstGeom prst="rect">
            <a:avLst/>
          </a:prstGeom>
          <a:noFill/>
        </p:spPr>
        <p:txBody>
          <a:bodyPr wrap="square" rtlCol="0">
            <a:spAutoFit/>
          </a:bodyPr>
          <a:p>
            <a:r>
              <a:rPr lang="zh-CN" altLang="en-US"/>
              <a:t>麦克风</a:t>
            </a:r>
            <a:endParaRPr lang="zh-CN" altLang="en-US"/>
          </a:p>
        </p:txBody>
      </p:sp>
      <p:sp>
        <p:nvSpPr>
          <p:cNvPr id="28" name="Text Box 27"/>
          <p:cNvSpPr txBox="1"/>
          <p:nvPr/>
        </p:nvSpPr>
        <p:spPr>
          <a:xfrm>
            <a:off x="774700" y="3854450"/>
            <a:ext cx="9004300" cy="368300"/>
          </a:xfrm>
          <a:prstGeom prst="rect">
            <a:avLst/>
          </a:prstGeom>
          <a:noFill/>
        </p:spPr>
        <p:txBody>
          <a:bodyPr wrap="square" rtlCol="0">
            <a:spAutoFit/>
          </a:bodyPr>
          <a:p>
            <a:r>
              <a:rPr lang="zh-CN" altLang="en-US"/>
              <a:t>（</a:t>
            </a:r>
            <a:r>
              <a:rPr lang="en-US" altLang="zh-CN"/>
              <a:t>5</a:t>
            </a:r>
            <a:r>
              <a:rPr lang="zh-CN" altLang="en-US"/>
              <a:t>）</a:t>
            </a:r>
            <a:r>
              <a:rPr lang="en-US" altLang="zh-CN"/>
              <a:t>MIC</a:t>
            </a:r>
            <a:r>
              <a:rPr lang="zh-CN" altLang="en-US"/>
              <a:t>麦克风输入模拟信号</a:t>
            </a:r>
            <a:r>
              <a:rPr lang="en-US" altLang="zh-CN"/>
              <a:t>--</a:t>
            </a:r>
            <a:r>
              <a:rPr lang="zh-CN" altLang="en-US"/>
              <a:t>》</a:t>
            </a:r>
            <a:r>
              <a:rPr lang="en-US" altLang="zh-CN"/>
              <a:t>codeci2s</a:t>
            </a:r>
            <a:r>
              <a:rPr lang="zh-CN" altLang="en-US"/>
              <a:t>信号</a:t>
            </a:r>
            <a:r>
              <a:rPr lang="en-US" altLang="zh-CN"/>
              <a:t>--</a:t>
            </a:r>
            <a:r>
              <a:rPr lang="zh-CN" altLang="en-US"/>
              <a:t>》</a:t>
            </a:r>
            <a:r>
              <a:rPr lang="en-US" altLang="zh-CN"/>
              <a:t>movidus-&gt;UAC</a:t>
            </a:r>
            <a:r>
              <a:rPr lang="zh-CN" altLang="en-US"/>
              <a:t>协议给</a:t>
            </a:r>
            <a:r>
              <a:rPr lang="en-US" altLang="zh-CN"/>
              <a:t>DFP</a:t>
            </a:r>
            <a:endParaRPr lang="en-US" altLang="zh-CN"/>
          </a:p>
        </p:txBody>
      </p:sp>
      <p:sp>
        <p:nvSpPr>
          <p:cNvPr id="18" name="Text Box 17"/>
          <p:cNvSpPr txBox="1"/>
          <p:nvPr/>
        </p:nvSpPr>
        <p:spPr>
          <a:xfrm>
            <a:off x="2552700" y="1605915"/>
            <a:ext cx="901700" cy="368300"/>
          </a:xfrm>
          <a:prstGeom prst="rect">
            <a:avLst/>
          </a:prstGeom>
          <a:noFill/>
        </p:spPr>
        <p:txBody>
          <a:bodyPr wrap="square" rtlCol="0">
            <a:spAutoFit/>
          </a:bodyPr>
          <a:p>
            <a:r>
              <a:rPr lang="en-US"/>
              <a:t>UAC</a:t>
            </a:r>
            <a:endParaRPr lang="en-US"/>
          </a:p>
        </p:txBody>
      </p:sp>
      <p:sp>
        <p:nvSpPr>
          <p:cNvPr id="21" name="Text Box 20"/>
          <p:cNvSpPr txBox="1"/>
          <p:nvPr/>
        </p:nvSpPr>
        <p:spPr>
          <a:xfrm>
            <a:off x="5274945" y="1568450"/>
            <a:ext cx="645160" cy="368300"/>
          </a:xfrm>
          <a:prstGeom prst="rect">
            <a:avLst/>
          </a:prstGeom>
          <a:noFill/>
        </p:spPr>
        <p:txBody>
          <a:bodyPr wrap="square" rtlCol="0">
            <a:spAutoFit/>
          </a:bodyPr>
          <a:p>
            <a:r>
              <a:rPr lang="en-US"/>
              <a:t>I2S</a:t>
            </a:r>
            <a:endParaRPr lang="en-US"/>
          </a:p>
        </p:txBody>
      </p:sp>
      <p:sp>
        <p:nvSpPr>
          <p:cNvPr id="22" name="Text Box 21"/>
          <p:cNvSpPr txBox="1"/>
          <p:nvPr/>
        </p:nvSpPr>
        <p:spPr>
          <a:xfrm>
            <a:off x="7409180" y="1467485"/>
            <a:ext cx="645160" cy="645160"/>
          </a:xfrm>
          <a:prstGeom prst="rect">
            <a:avLst/>
          </a:prstGeom>
          <a:noFill/>
        </p:spPr>
        <p:txBody>
          <a:bodyPr wrap="square" rtlCol="0">
            <a:spAutoFit/>
          </a:bodyPr>
          <a:p>
            <a:r>
              <a:rPr lang="zh-CN" altLang="en-US"/>
              <a:t>模拟信号</a:t>
            </a:r>
            <a:endParaRPr lang="zh-CN" altLang="en-US"/>
          </a:p>
        </p:txBody>
      </p:sp>
      <p:cxnSp>
        <p:nvCxnSpPr>
          <p:cNvPr id="2" name="Straight Arrow Connector 1"/>
          <p:cNvCxnSpPr>
            <a:stCxn id="8" idx="1"/>
            <a:endCxn id="6" idx="3"/>
          </p:cNvCxnSpPr>
          <p:nvPr/>
        </p:nvCxnSpPr>
        <p:spPr>
          <a:xfrm flipH="1">
            <a:off x="7268210" y="1841500"/>
            <a:ext cx="913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6" idx="1"/>
            <a:endCxn id="11" idx="3"/>
          </p:cNvCxnSpPr>
          <p:nvPr/>
        </p:nvCxnSpPr>
        <p:spPr>
          <a:xfrm flipH="1">
            <a:off x="5133975" y="1841500"/>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1"/>
            <a:endCxn id="5" idx="3"/>
          </p:cNvCxnSpPr>
          <p:nvPr/>
        </p:nvCxnSpPr>
        <p:spPr>
          <a:xfrm flipH="1">
            <a:off x="2424430" y="1841500"/>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17500" y="234950"/>
            <a:ext cx="2514600" cy="368300"/>
          </a:xfrm>
          <a:prstGeom prst="rect">
            <a:avLst/>
          </a:prstGeom>
          <a:noFill/>
        </p:spPr>
        <p:txBody>
          <a:bodyPr wrap="square" rtlCol="0">
            <a:spAutoFit/>
          </a:bodyPr>
          <a:p>
            <a:r>
              <a:rPr lang="zh-CN" altLang="en-US"/>
              <a:t>静电检测</a:t>
            </a:r>
            <a:endParaRPr lang="zh-CN" altLang="en-US"/>
          </a:p>
        </p:txBody>
      </p:sp>
      <p:sp>
        <p:nvSpPr>
          <p:cNvPr id="6" name="Text Box 5"/>
          <p:cNvSpPr txBox="1"/>
          <p:nvPr/>
        </p:nvSpPr>
        <p:spPr>
          <a:xfrm>
            <a:off x="317500" y="603250"/>
            <a:ext cx="4420870" cy="3692525"/>
          </a:xfrm>
          <a:prstGeom prst="rect">
            <a:avLst/>
          </a:prstGeom>
          <a:noFill/>
        </p:spPr>
        <p:txBody>
          <a:bodyPr wrap="square" rtlCol="0">
            <a:spAutoFit/>
          </a:bodyPr>
          <a:p>
            <a:r>
              <a:rPr lang="en-US"/>
              <a:t>1.BRIGE</a:t>
            </a:r>
            <a:r>
              <a:rPr lang="zh-CN" altLang="en-US"/>
              <a:t>模块</a:t>
            </a:r>
            <a:endParaRPr lang="zh-CN" altLang="en-US"/>
          </a:p>
          <a:p>
            <a:r>
              <a:rPr lang="zh-CN" altLang="en-US"/>
              <a:t>主要是龙讯芯片，</a:t>
            </a:r>
            <a:r>
              <a:rPr lang="en-US" altLang="zh-CN"/>
              <a:t>7911VSYNC</a:t>
            </a:r>
            <a:r>
              <a:rPr lang="zh-CN" altLang="en-US"/>
              <a:t>信号，为每一帧视频同步信号脉冲，如果没有就表示没有视频信号了接方法。</a:t>
            </a:r>
            <a:endParaRPr lang="zh-CN" altLang="en-US"/>
          </a:p>
          <a:p>
            <a:endParaRPr lang="zh-CN" altLang="en-US"/>
          </a:p>
          <a:p>
            <a:r>
              <a:rPr lang="en-US" altLang="zh-CN"/>
              <a:t>2.</a:t>
            </a:r>
            <a:r>
              <a:rPr lang="zh-CN" altLang="en-US"/>
              <a:t>光机模块</a:t>
            </a:r>
            <a:endParaRPr lang="zh-CN" altLang="en-US"/>
          </a:p>
          <a:p>
            <a:r>
              <a:rPr lang="zh-CN" altLang="en-US"/>
              <a:t>光机模块，有道光机会有</a:t>
            </a:r>
            <a:r>
              <a:rPr lang="en-US" altLang="zh-CN"/>
              <a:t>VYSNC</a:t>
            </a:r>
            <a:r>
              <a:rPr lang="zh-CN" altLang="en-US"/>
              <a:t>信号，有的光机没有直接读光机内部寄存器来判断。</a:t>
            </a:r>
            <a:endParaRPr lang="zh-CN" altLang="en-US"/>
          </a:p>
          <a:p>
            <a:endParaRPr lang="zh-CN" altLang="en-US"/>
          </a:p>
          <a:p>
            <a:r>
              <a:rPr lang="en-US" altLang="zh-CN"/>
              <a:t>3.ESD</a:t>
            </a:r>
            <a:r>
              <a:rPr lang="zh-CN" altLang="en-US"/>
              <a:t>复位等级</a:t>
            </a:r>
            <a:endParaRPr lang="zh-CN" altLang="en-US"/>
          </a:p>
          <a:p>
            <a:r>
              <a:rPr lang="en-US" altLang="zh-CN"/>
              <a:t>ESD</a:t>
            </a:r>
            <a:r>
              <a:rPr lang="zh-CN" altLang="en-US"/>
              <a:t>可以划分为低中高等级，低级对光机复位，中级是龙讯复位，高级是对</a:t>
            </a:r>
            <a:r>
              <a:rPr lang="en-US" altLang="zh-CN"/>
              <a:t>CPU</a:t>
            </a:r>
            <a:r>
              <a:rPr lang="zh-CN" altLang="en-US"/>
              <a:t>重启。目前只是没有做</a:t>
            </a:r>
            <a:r>
              <a:rPr lang="en-US" altLang="zh-CN"/>
              <a:t>CPU</a:t>
            </a:r>
            <a:r>
              <a:rPr lang="zh-CN" altLang="en-US"/>
              <a:t>重启。</a:t>
            </a:r>
            <a:endParaRPr lang="zh-CN" altLang="en-US"/>
          </a:p>
        </p:txBody>
      </p:sp>
      <p:pic>
        <p:nvPicPr>
          <p:cNvPr id="7" name="Picture 6"/>
          <p:cNvPicPr>
            <a:picLocks noChangeAspect="1"/>
          </p:cNvPicPr>
          <p:nvPr/>
        </p:nvPicPr>
        <p:blipFill>
          <a:blip r:embed="rId1"/>
          <a:stretch>
            <a:fillRect/>
          </a:stretch>
        </p:blipFill>
        <p:spPr>
          <a:xfrm>
            <a:off x="6897370" y="603250"/>
            <a:ext cx="4403725" cy="5144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2250" y="158750"/>
            <a:ext cx="2324100" cy="368300"/>
          </a:xfrm>
          <a:prstGeom prst="rect">
            <a:avLst/>
          </a:prstGeom>
          <a:noFill/>
        </p:spPr>
        <p:txBody>
          <a:bodyPr wrap="square" rtlCol="0">
            <a:spAutoFit/>
          </a:bodyPr>
          <a:p>
            <a:r>
              <a:rPr lang="zh-CN" altLang="en-US"/>
              <a:t>模块低功耗</a:t>
            </a:r>
            <a:endParaRPr lang="zh-CN" altLang="en-US"/>
          </a:p>
        </p:txBody>
      </p:sp>
      <p:sp>
        <p:nvSpPr>
          <p:cNvPr id="5" name="Text Box 4"/>
          <p:cNvSpPr txBox="1"/>
          <p:nvPr/>
        </p:nvSpPr>
        <p:spPr>
          <a:xfrm>
            <a:off x="311150" y="819150"/>
            <a:ext cx="5155565" cy="2030095"/>
          </a:xfrm>
          <a:prstGeom prst="rect">
            <a:avLst/>
          </a:prstGeom>
          <a:noFill/>
        </p:spPr>
        <p:txBody>
          <a:bodyPr wrap="square" rtlCol="0">
            <a:spAutoFit/>
          </a:bodyPr>
          <a:p>
            <a:r>
              <a:rPr lang="zh-CN" altLang="en-US"/>
              <a:t>低功耗分深睡，中睡，浅睡三个等级，显示模块，目前只有两个等级，深睡和浅睡</a:t>
            </a:r>
            <a:endParaRPr lang="zh-CN" altLang="en-US"/>
          </a:p>
          <a:p>
            <a:r>
              <a:rPr lang="zh-CN" altLang="en-US"/>
              <a:t>（</a:t>
            </a:r>
            <a:r>
              <a:rPr lang="en-US" altLang="zh-CN"/>
              <a:t>1</a:t>
            </a:r>
            <a:r>
              <a:rPr lang="zh-CN" altLang="en-US"/>
              <a:t>）浅睡：显示屏幕。进入睡眠模式</a:t>
            </a:r>
            <a:endParaRPr lang="zh-CN" altLang="en-US"/>
          </a:p>
          <a:p>
            <a:r>
              <a:rPr lang="zh-CN" altLang="en-US"/>
              <a:t>（</a:t>
            </a:r>
            <a:r>
              <a:rPr lang="en-US" altLang="zh-CN"/>
              <a:t>2</a:t>
            </a:r>
            <a:r>
              <a:rPr lang="zh-CN" altLang="en-US"/>
              <a:t>）深睡：整个显示模块下电（屏幕和龙讯下电），</a:t>
            </a:r>
            <a:r>
              <a:rPr lang="en-US" altLang="zh-CN"/>
              <a:t>audio</a:t>
            </a:r>
            <a:r>
              <a:rPr lang="zh-CN" altLang="en-US"/>
              <a:t>模块下电。</a:t>
            </a:r>
            <a:endParaRPr lang="zh-CN" altLang="en-US"/>
          </a:p>
          <a:p>
            <a:endParaRPr lang="zh-CN" altLang="en-US"/>
          </a:p>
          <a:p>
            <a:endParaRPr lang="zh-CN" altLang="en-US"/>
          </a:p>
        </p:txBody>
      </p:sp>
      <p:pic>
        <p:nvPicPr>
          <p:cNvPr id="6" name="Picture 5"/>
          <p:cNvPicPr>
            <a:picLocks noChangeAspect="1"/>
          </p:cNvPicPr>
          <p:nvPr/>
        </p:nvPicPr>
        <p:blipFill>
          <a:blip r:embed="rId1"/>
          <a:stretch>
            <a:fillRect/>
          </a:stretch>
        </p:blipFill>
        <p:spPr>
          <a:xfrm>
            <a:off x="5619750" y="819150"/>
            <a:ext cx="6572250" cy="495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3"/>
          <p:cNvPicPr>
            <a:picLocks noChangeAspect="1"/>
          </p:cNvPicPr>
          <p:nvPr/>
        </p:nvPicPr>
        <p:blipFill>
          <a:blip r:embed="rId1"/>
          <a:stretch>
            <a:fillRect/>
          </a:stretch>
        </p:blipFill>
        <p:spPr>
          <a:xfrm>
            <a:off x="635" y="939800"/>
            <a:ext cx="12191365" cy="5918200"/>
          </a:xfrm>
          <a:prstGeom prst="rect">
            <a:avLst/>
          </a:prstGeom>
        </p:spPr>
      </p:pic>
      <p:sp>
        <p:nvSpPr>
          <p:cNvPr id="3" name="Text Box 2"/>
          <p:cNvSpPr txBox="1"/>
          <p:nvPr/>
        </p:nvSpPr>
        <p:spPr>
          <a:xfrm>
            <a:off x="95250" y="120650"/>
            <a:ext cx="3860800" cy="368300"/>
          </a:xfrm>
          <a:prstGeom prst="rect">
            <a:avLst/>
          </a:prstGeom>
          <a:noFill/>
        </p:spPr>
        <p:txBody>
          <a:bodyPr wrap="square" rtlCol="0">
            <a:spAutoFit/>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rPr>
              <a:t>眼镜常用系统框架图</a:t>
            </a:r>
            <a:endParaRPr lang="zh-CN" altLang="en-US">
              <a:solidFill>
                <a:schemeClr val="tx1"/>
              </a:solidFill>
              <a:effectLst>
                <a:outerShdw blurRad="38100" dist="19050" dir="2700000" algn="tl" rotWithShape="0">
                  <a:schemeClr val="dk1">
                    <a:alpha val="40000"/>
                  </a:schemeClr>
                </a:outerShdw>
              </a:effectLst>
            </a:endParaRPr>
          </a:p>
        </p:txBody>
      </p:sp>
      <p:sp>
        <p:nvSpPr>
          <p:cNvPr id="4" name="Rectangles 3"/>
          <p:cNvSpPr/>
          <p:nvPr/>
        </p:nvSpPr>
        <p:spPr>
          <a:xfrm>
            <a:off x="222250" y="1936750"/>
            <a:ext cx="1943100" cy="396240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3790950" y="3257550"/>
            <a:ext cx="1943100" cy="303530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6" name="Rectangles 5"/>
          <p:cNvSpPr/>
          <p:nvPr/>
        </p:nvSpPr>
        <p:spPr>
          <a:xfrm>
            <a:off x="5925185" y="4415155"/>
            <a:ext cx="5700395" cy="2442845"/>
          </a:xfrm>
          <a:prstGeom prst="rect">
            <a:avLst/>
          </a:prstGeom>
          <a:noFill/>
          <a:ln>
            <a:solidFill>
              <a:srgbClr val="92D050"/>
            </a:solidFill>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 name="Group 40"/>
          <p:cNvGrpSpPr/>
          <p:nvPr/>
        </p:nvGrpSpPr>
        <p:grpSpPr>
          <a:xfrm>
            <a:off x="911860" y="1101090"/>
            <a:ext cx="10252075" cy="4793615"/>
            <a:chOff x="75" y="4819"/>
            <a:chExt cx="16145" cy="7549"/>
          </a:xfrm>
        </p:grpSpPr>
        <p:sp>
          <p:nvSpPr>
            <p:cNvPr id="43" name="Rounded Rectangle 42"/>
            <p:cNvSpPr/>
            <p:nvPr/>
          </p:nvSpPr>
          <p:spPr>
            <a:xfrm>
              <a:off x="75" y="5015"/>
              <a:ext cx="2197"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HOST</a:t>
              </a:r>
              <a:endParaRPr lang="en-US"/>
            </a:p>
          </p:txBody>
        </p:sp>
        <p:sp>
          <p:nvSpPr>
            <p:cNvPr id="44" name="Text Box 43"/>
            <p:cNvSpPr txBox="1"/>
            <p:nvPr/>
          </p:nvSpPr>
          <p:spPr>
            <a:xfrm>
              <a:off x="2218" y="5015"/>
              <a:ext cx="1939" cy="580"/>
            </a:xfrm>
            <a:prstGeom prst="rect">
              <a:avLst/>
            </a:prstGeom>
            <a:noFill/>
          </p:spPr>
          <p:txBody>
            <a:bodyPr wrap="square" rtlCol="0">
              <a:spAutoFit/>
            </a:bodyPr>
            <a:p>
              <a:r>
                <a:rPr lang="en-US"/>
                <a:t>Type-C</a:t>
              </a:r>
              <a:endParaRPr lang="en-US"/>
            </a:p>
          </p:txBody>
        </p:sp>
        <p:cxnSp>
          <p:nvCxnSpPr>
            <p:cNvPr id="45" name="Straight Arrow Connector 44"/>
            <p:cNvCxnSpPr>
              <a:stCxn id="43" idx="3"/>
              <a:endCxn id="46" idx="1"/>
            </p:cNvCxnSpPr>
            <p:nvPr/>
          </p:nvCxnSpPr>
          <p:spPr>
            <a:xfrm>
              <a:off x="2272" y="5400"/>
              <a:ext cx="172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3997" y="5015"/>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Redriver</a:t>
              </a:r>
              <a:endParaRPr lang="en-US"/>
            </a:p>
          </p:txBody>
        </p:sp>
        <p:sp>
          <p:nvSpPr>
            <p:cNvPr id="47" name="Rounded Rectangle 46"/>
            <p:cNvSpPr/>
            <p:nvPr/>
          </p:nvSpPr>
          <p:spPr>
            <a:xfrm>
              <a:off x="7994" y="5017"/>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DeMUX</a:t>
              </a:r>
              <a:endParaRPr lang="en-US"/>
            </a:p>
          </p:txBody>
        </p:sp>
        <p:cxnSp>
          <p:nvCxnSpPr>
            <p:cNvPr id="48" name="Straight Arrow Connector 47"/>
            <p:cNvCxnSpPr>
              <a:stCxn id="46" idx="3"/>
              <a:endCxn id="47" idx="1"/>
            </p:cNvCxnSpPr>
            <p:nvPr/>
          </p:nvCxnSpPr>
          <p:spPr>
            <a:xfrm>
              <a:off x="6088" y="5400"/>
              <a:ext cx="1906" cy="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11212" y="5017"/>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bridge</a:t>
              </a:r>
              <a:endParaRPr lang="en-US"/>
            </a:p>
          </p:txBody>
        </p:sp>
        <p:cxnSp>
          <p:nvCxnSpPr>
            <p:cNvPr id="50" name="Straight Arrow Connector 49"/>
            <p:cNvCxnSpPr>
              <a:stCxn id="47" idx="3"/>
              <a:endCxn id="49" idx="1"/>
            </p:cNvCxnSpPr>
            <p:nvPr/>
          </p:nvCxnSpPr>
          <p:spPr>
            <a:xfrm>
              <a:off x="10085" y="5402"/>
              <a:ext cx="112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14129" y="5018"/>
              <a:ext cx="20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Panel</a:t>
              </a:r>
              <a:endParaRPr lang="en-US"/>
            </a:p>
          </p:txBody>
        </p:sp>
        <p:cxnSp>
          <p:nvCxnSpPr>
            <p:cNvPr id="52" name="Straight Arrow Connector 51"/>
            <p:cNvCxnSpPr>
              <a:stCxn id="49" idx="3"/>
              <a:endCxn id="51" idx="1"/>
            </p:cNvCxnSpPr>
            <p:nvPr/>
          </p:nvCxnSpPr>
          <p:spPr>
            <a:xfrm>
              <a:off x="13303" y="5402"/>
              <a:ext cx="826"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3997" y="11599"/>
              <a:ext cx="12191" cy="7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vpu(movdius)</a:t>
              </a:r>
              <a:endParaRPr lang="en-US"/>
            </a:p>
          </p:txBody>
        </p:sp>
        <p:sp>
          <p:nvSpPr>
            <p:cNvPr id="59" name="Text Box 58"/>
            <p:cNvSpPr txBox="1"/>
            <p:nvPr/>
          </p:nvSpPr>
          <p:spPr>
            <a:xfrm>
              <a:off x="9835" y="4820"/>
              <a:ext cx="1656" cy="580"/>
            </a:xfrm>
            <a:prstGeom prst="rect">
              <a:avLst/>
            </a:prstGeom>
            <a:noFill/>
          </p:spPr>
          <p:txBody>
            <a:bodyPr wrap="square" rtlCol="0">
              <a:spAutoFit/>
            </a:bodyPr>
            <a:p>
              <a:r>
                <a:rPr lang="en-US"/>
                <a:t>  2L DP</a:t>
              </a:r>
              <a:endParaRPr lang="en-US"/>
            </a:p>
          </p:txBody>
        </p:sp>
        <p:sp>
          <p:nvSpPr>
            <p:cNvPr id="60" name="Text Box 59"/>
            <p:cNvSpPr txBox="1"/>
            <p:nvPr/>
          </p:nvSpPr>
          <p:spPr>
            <a:xfrm>
              <a:off x="5915" y="4819"/>
              <a:ext cx="2062" cy="580"/>
            </a:xfrm>
            <a:prstGeom prst="rect">
              <a:avLst/>
            </a:prstGeom>
            <a:noFill/>
          </p:spPr>
          <p:txBody>
            <a:bodyPr wrap="square" rtlCol="0">
              <a:spAutoFit/>
            </a:bodyPr>
            <a:p>
              <a:r>
                <a:rPr lang="en-US"/>
                <a:t>  2L USB3</a:t>
              </a:r>
              <a:endParaRPr lang="en-US"/>
            </a:p>
          </p:txBody>
        </p:sp>
        <p:sp>
          <p:nvSpPr>
            <p:cNvPr id="61" name="Text Box 60"/>
            <p:cNvSpPr txBox="1"/>
            <p:nvPr/>
          </p:nvSpPr>
          <p:spPr>
            <a:xfrm>
              <a:off x="498" y="5787"/>
              <a:ext cx="1581" cy="580"/>
            </a:xfrm>
            <a:prstGeom prst="rect">
              <a:avLst/>
            </a:prstGeom>
            <a:noFill/>
          </p:spPr>
          <p:txBody>
            <a:bodyPr wrap="square" rtlCol="0">
              <a:spAutoFit/>
            </a:bodyPr>
            <a:p>
              <a:r>
                <a:rPr lang="en-US"/>
                <a:t>DFP</a:t>
              </a:r>
              <a:endParaRPr lang="en-US"/>
            </a:p>
          </p:txBody>
        </p:sp>
        <p:sp>
          <p:nvSpPr>
            <p:cNvPr id="63" name="Text Box 62"/>
            <p:cNvSpPr txBox="1"/>
            <p:nvPr/>
          </p:nvSpPr>
          <p:spPr>
            <a:xfrm>
              <a:off x="12922" y="4823"/>
              <a:ext cx="2127" cy="1452"/>
            </a:xfrm>
            <a:prstGeom prst="rect">
              <a:avLst/>
            </a:prstGeom>
            <a:noFill/>
          </p:spPr>
          <p:txBody>
            <a:bodyPr wrap="square" rtlCol="0">
              <a:spAutoFit/>
            </a:bodyPr>
            <a:p>
              <a:r>
                <a:rPr lang="en-US"/>
                <a:t>  2L MIPIor LVDS</a:t>
              </a:r>
              <a:endParaRPr lang="en-US"/>
            </a:p>
          </p:txBody>
        </p:sp>
      </p:grpSp>
      <p:sp>
        <p:nvSpPr>
          <p:cNvPr id="3" name="Text Box 2"/>
          <p:cNvSpPr txBox="1"/>
          <p:nvPr/>
        </p:nvSpPr>
        <p:spPr>
          <a:xfrm>
            <a:off x="565785" y="321945"/>
            <a:ext cx="2285365" cy="368300"/>
          </a:xfrm>
          <a:prstGeom prst="rect">
            <a:avLst/>
          </a:prstGeom>
          <a:noFill/>
        </p:spPr>
        <p:txBody>
          <a:bodyPr wrap="square" rtlCol="0">
            <a:spAutoFit/>
          </a:bodyPr>
          <a:p>
            <a:r>
              <a:rPr lang="zh-CN" altLang="en-US"/>
              <a:t>显示模块框架图</a:t>
            </a:r>
            <a:endParaRPr lang="zh-CN" altLang="en-US"/>
          </a:p>
        </p:txBody>
      </p:sp>
      <p:sp>
        <p:nvSpPr>
          <p:cNvPr id="6" name="Rectangles 5"/>
          <p:cNvSpPr/>
          <p:nvPr/>
        </p:nvSpPr>
        <p:spPr>
          <a:xfrm>
            <a:off x="3175635" y="1185545"/>
            <a:ext cx="2106295" cy="3007360"/>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Rectangles 6"/>
          <p:cNvSpPr/>
          <p:nvPr/>
        </p:nvSpPr>
        <p:spPr>
          <a:xfrm>
            <a:off x="5543550" y="1186180"/>
            <a:ext cx="3871595" cy="3006725"/>
          </a:xfrm>
          <a:prstGeom prst="rect">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s 7"/>
          <p:cNvSpPr/>
          <p:nvPr/>
        </p:nvSpPr>
        <p:spPr>
          <a:xfrm>
            <a:off x="9613265" y="1185545"/>
            <a:ext cx="1750695" cy="3006725"/>
          </a:xfrm>
          <a:prstGeom prst="rect">
            <a:avLst/>
          </a:prstGeom>
          <a:noFill/>
          <a:ln>
            <a:gradFill>
              <a:gsLst>
                <a:gs pos="0">
                  <a:srgbClr val="9EE256"/>
                </a:gs>
                <a:gs pos="100000">
                  <a:srgbClr val="52762D"/>
                </a:gs>
              </a:gsLst>
            </a:gra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Text Box 10"/>
          <p:cNvSpPr txBox="1"/>
          <p:nvPr/>
        </p:nvSpPr>
        <p:spPr>
          <a:xfrm>
            <a:off x="1079500" y="3823970"/>
            <a:ext cx="1303655" cy="368300"/>
          </a:xfrm>
          <a:prstGeom prst="rect">
            <a:avLst/>
          </a:prstGeom>
          <a:noFill/>
        </p:spPr>
        <p:txBody>
          <a:bodyPr wrap="square" rtlCol="0">
            <a:spAutoFit/>
          </a:bodyPr>
          <a:p>
            <a:r>
              <a:rPr lang="zh-CN" altLang="en-US"/>
              <a:t>信号源端</a:t>
            </a:r>
            <a:endParaRPr lang="zh-CN" altLang="en-US"/>
          </a:p>
        </p:txBody>
      </p:sp>
      <p:sp>
        <p:nvSpPr>
          <p:cNvPr id="14" name="Text Box 13"/>
          <p:cNvSpPr txBox="1"/>
          <p:nvPr/>
        </p:nvSpPr>
        <p:spPr>
          <a:xfrm>
            <a:off x="3606165" y="3825240"/>
            <a:ext cx="1303655" cy="368300"/>
          </a:xfrm>
          <a:prstGeom prst="rect">
            <a:avLst/>
          </a:prstGeom>
          <a:noFill/>
        </p:spPr>
        <p:txBody>
          <a:bodyPr wrap="square" rtlCol="0">
            <a:spAutoFit/>
          </a:bodyPr>
          <a:p>
            <a:r>
              <a:rPr lang="zh-CN" altLang="en-US"/>
              <a:t>传输端</a:t>
            </a:r>
            <a:endParaRPr lang="zh-CN" altLang="en-US"/>
          </a:p>
        </p:txBody>
      </p:sp>
      <p:sp>
        <p:nvSpPr>
          <p:cNvPr id="16" name="Text Box 15"/>
          <p:cNvSpPr txBox="1"/>
          <p:nvPr/>
        </p:nvSpPr>
        <p:spPr>
          <a:xfrm>
            <a:off x="6797675" y="3825240"/>
            <a:ext cx="1303655" cy="368300"/>
          </a:xfrm>
          <a:prstGeom prst="rect">
            <a:avLst/>
          </a:prstGeom>
          <a:noFill/>
        </p:spPr>
        <p:txBody>
          <a:bodyPr wrap="square" rtlCol="0">
            <a:spAutoFit/>
          </a:bodyPr>
          <a:p>
            <a:r>
              <a:rPr lang="zh-CN" altLang="en-US"/>
              <a:t>信号处理</a:t>
            </a:r>
            <a:endParaRPr lang="zh-CN" altLang="en-US"/>
          </a:p>
        </p:txBody>
      </p:sp>
      <p:sp>
        <p:nvSpPr>
          <p:cNvPr id="18" name="Text Box 17"/>
          <p:cNvSpPr txBox="1"/>
          <p:nvPr/>
        </p:nvSpPr>
        <p:spPr>
          <a:xfrm>
            <a:off x="10048875" y="3825240"/>
            <a:ext cx="909320" cy="368300"/>
          </a:xfrm>
          <a:prstGeom prst="rect">
            <a:avLst/>
          </a:prstGeom>
          <a:noFill/>
        </p:spPr>
        <p:txBody>
          <a:bodyPr wrap="square" rtlCol="0">
            <a:spAutoFit/>
          </a:bodyPr>
          <a:p>
            <a:r>
              <a:rPr lang="zh-CN" altLang="en-US"/>
              <a:t>输出端</a:t>
            </a:r>
            <a:endParaRPr lang="zh-CN" altLang="en-US"/>
          </a:p>
        </p:txBody>
      </p:sp>
      <p:sp>
        <p:nvSpPr>
          <p:cNvPr id="5" name="Rectangles 4"/>
          <p:cNvSpPr/>
          <p:nvPr/>
        </p:nvSpPr>
        <p:spPr>
          <a:xfrm>
            <a:off x="691515" y="1184275"/>
            <a:ext cx="2343785" cy="3007995"/>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Rounded Rectangle 1"/>
          <p:cNvSpPr/>
          <p:nvPr/>
        </p:nvSpPr>
        <p:spPr>
          <a:xfrm>
            <a:off x="7983855" y="2186940"/>
            <a:ext cx="1327785"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4" name="Rounded Rectangle 3"/>
          <p:cNvSpPr/>
          <p:nvPr/>
        </p:nvSpPr>
        <p:spPr>
          <a:xfrm>
            <a:off x="9799955" y="2190750"/>
            <a:ext cx="1327785"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cxnSp>
        <p:nvCxnSpPr>
          <p:cNvPr id="19" name="Straight Arrow Connector 18"/>
          <p:cNvCxnSpPr>
            <a:stCxn id="2" idx="3"/>
            <a:endCxn id="4" idx="1"/>
          </p:cNvCxnSpPr>
          <p:nvPr/>
        </p:nvCxnSpPr>
        <p:spPr>
          <a:xfrm>
            <a:off x="9311640" y="2431415"/>
            <a:ext cx="488315"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Up Arrow 20"/>
          <p:cNvSpPr/>
          <p:nvPr/>
        </p:nvSpPr>
        <p:spPr>
          <a:xfrm>
            <a:off x="3867150" y="4446270"/>
            <a:ext cx="355600" cy="838200"/>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23" name="Up Arrow 22"/>
          <p:cNvSpPr/>
          <p:nvPr/>
        </p:nvSpPr>
        <p:spPr>
          <a:xfrm>
            <a:off x="10310495" y="4446270"/>
            <a:ext cx="355600" cy="838200"/>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sp>
        <p:nvSpPr>
          <p:cNvPr id="24" name="Up Arrow 23"/>
          <p:cNvSpPr/>
          <p:nvPr/>
        </p:nvSpPr>
        <p:spPr>
          <a:xfrm>
            <a:off x="7148195" y="4446270"/>
            <a:ext cx="355600" cy="837565"/>
          </a:xfrm>
          <a:prstGeom prst="upArrow">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en-US"/>
          </a:p>
        </p:txBody>
      </p:sp>
      <p:cxnSp>
        <p:nvCxnSpPr>
          <p:cNvPr id="25" name="Straight Arrow Connector 24"/>
          <p:cNvCxnSpPr>
            <a:stCxn id="47" idx="2"/>
          </p:cNvCxnSpPr>
          <p:nvPr/>
        </p:nvCxnSpPr>
        <p:spPr>
          <a:xfrm flipH="1">
            <a:off x="6597015" y="1715135"/>
            <a:ext cx="7620" cy="36969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6085205" y="4914900"/>
            <a:ext cx="1015365" cy="368300"/>
          </a:xfrm>
          <a:prstGeom prst="rect">
            <a:avLst/>
          </a:prstGeom>
          <a:noFill/>
        </p:spPr>
        <p:txBody>
          <a:bodyPr wrap="none" rtlCol="0" anchor="t">
            <a:spAutoFit/>
          </a:bodyPr>
          <a:p>
            <a:r>
              <a:rPr lang="en-US">
                <a:sym typeface="+mn-ea"/>
              </a:rPr>
              <a:t>USB3.0</a:t>
            </a:r>
            <a:endParaRPr lang="en-US"/>
          </a:p>
        </p:txBody>
      </p:sp>
      <p:cxnSp>
        <p:nvCxnSpPr>
          <p:cNvPr id="27" name="Elbow Connector 26"/>
          <p:cNvCxnSpPr>
            <a:endCxn id="53" idx="1"/>
          </p:cNvCxnSpPr>
          <p:nvPr/>
        </p:nvCxnSpPr>
        <p:spPr>
          <a:xfrm rot="5400000" flipV="1">
            <a:off x="1275715" y="3524250"/>
            <a:ext cx="4145280" cy="10731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2851785" y="4738370"/>
            <a:ext cx="1015365" cy="368300"/>
          </a:xfrm>
          <a:prstGeom prst="rect">
            <a:avLst/>
          </a:prstGeom>
          <a:noFill/>
        </p:spPr>
        <p:txBody>
          <a:bodyPr wrap="none" rtlCol="0" anchor="t">
            <a:spAutoFit/>
          </a:bodyPr>
          <a:p>
            <a:r>
              <a:rPr lang="en-US">
                <a:sym typeface="+mn-ea"/>
              </a:rPr>
              <a:t>USB2.0</a:t>
            </a:r>
            <a:endParaRPr lang="en-US"/>
          </a:p>
        </p:txBody>
      </p:sp>
      <p:sp>
        <p:nvSpPr>
          <p:cNvPr id="29" name="Rectangles 28"/>
          <p:cNvSpPr/>
          <p:nvPr/>
        </p:nvSpPr>
        <p:spPr>
          <a:xfrm>
            <a:off x="3175635" y="4738370"/>
            <a:ext cx="8188960" cy="1812290"/>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Text Box 29"/>
          <p:cNvSpPr txBox="1"/>
          <p:nvPr/>
        </p:nvSpPr>
        <p:spPr>
          <a:xfrm>
            <a:off x="6200140" y="6016625"/>
            <a:ext cx="1303655" cy="368300"/>
          </a:xfrm>
          <a:prstGeom prst="rect">
            <a:avLst/>
          </a:prstGeom>
          <a:noFill/>
        </p:spPr>
        <p:txBody>
          <a:bodyPr wrap="square" rtlCol="0">
            <a:spAutoFit/>
          </a:bodyPr>
          <a:p>
            <a:r>
              <a:rPr lang="zh-CN" altLang="en-US"/>
              <a:t>控制器</a:t>
            </a:r>
            <a:endParaRPr lang="zh-CN" altLang="en-US"/>
          </a:p>
        </p:txBody>
      </p:sp>
      <p:sp>
        <p:nvSpPr>
          <p:cNvPr id="31" name="Text Box 30"/>
          <p:cNvSpPr txBox="1"/>
          <p:nvPr/>
        </p:nvSpPr>
        <p:spPr>
          <a:xfrm>
            <a:off x="6962775" y="2679065"/>
            <a:ext cx="541020" cy="368300"/>
          </a:xfrm>
          <a:prstGeom prst="rect">
            <a:avLst/>
          </a:prstGeom>
          <a:noFill/>
        </p:spPr>
        <p:txBody>
          <a:bodyPr wrap="square" rtlCol="0">
            <a:spAutoFit/>
          </a:bodyPr>
          <a:p>
            <a:r>
              <a:rPr lang="en-US"/>
              <a:t>I2S</a:t>
            </a:r>
            <a:endParaRPr lang="en-US"/>
          </a:p>
        </p:txBody>
      </p:sp>
      <p:sp>
        <p:nvSpPr>
          <p:cNvPr id="32" name="Text Box 31"/>
          <p:cNvSpPr txBox="1"/>
          <p:nvPr/>
        </p:nvSpPr>
        <p:spPr>
          <a:xfrm>
            <a:off x="4701540" y="1471295"/>
            <a:ext cx="1239520" cy="368300"/>
          </a:xfrm>
          <a:prstGeom prst="rect">
            <a:avLst/>
          </a:prstGeom>
          <a:noFill/>
        </p:spPr>
        <p:txBody>
          <a:bodyPr wrap="square" rtlCol="0">
            <a:spAutoFit/>
          </a:bodyPr>
          <a:p>
            <a:r>
              <a:rPr lang="en-US"/>
              <a:t> 2L DP</a:t>
            </a:r>
            <a:endParaRPr lang="en-US"/>
          </a:p>
        </p:txBody>
      </p:sp>
      <p:sp>
        <p:nvSpPr>
          <p:cNvPr id="34" name="Rounded Rectangle 33"/>
          <p:cNvSpPr/>
          <p:nvPr/>
        </p:nvSpPr>
        <p:spPr>
          <a:xfrm>
            <a:off x="9841865" y="3318510"/>
            <a:ext cx="1301750" cy="4883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MIC</a:t>
            </a:r>
            <a:endParaRPr lang="en-US"/>
          </a:p>
        </p:txBody>
      </p:sp>
      <p:cxnSp>
        <p:nvCxnSpPr>
          <p:cNvPr id="37" name="Elbow Connector 36"/>
          <p:cNvCxnSpPr>
            <a:stCxn id="34" idx="1"/>
            <a:endCxn id="2" idx="2"/>
          </p:cNvCxnSpPr>
          <p:nvPr/>
        </p:nvCxnSpPr>
        <p:spPr>
          <a:xfrm rot="10800000">
            <a:off x="8648065" y="2675255"/>
            <a:ext cx="1193800" cy="8877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2" idx="3"/>
            <a:endCxn id="53" idx="0"/>
          </p:cNvCxnSpPr>
          <p:nvPr/>
        </p:nvCxnSpPr>
        <p:spPr>
          <a:xfrm flipH="1">
            <a:off x="7273290" y="2428240"/>
            <a:ext cx="739140" cy="2978150"/>
          </a:xfrm>
          <a:prstGeom prst="bentConnector4">
            <a:avLst>
              <a:gd name="adj1" fmla="val 97422"/>
              <a:gd name="adj2" fmla="val 5309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 Box 8"/>
          <p:cNvSpPr txBox="1"/>
          <p:nvPr/>
        </p:nvSpPr>
        <p:spPr>
          <a:xfrm>
            <a:off x="9462770" y="2199640"/>
            <a:ext cx="541020" cy="368300"/>
          </a:xfrm>
          <a:prstGeom prst="rect">
            <a:avLst/>
          </a:prstGeom>
          <a:noFill/>
        </p:spPr>
        <p:txBody>
          <a:bodyPr wrap="square" rtlCol="0">
            <a:spAutoFit/>
          </a:bodyPr>
          <a:p>
            <a:r>
              <a:rPr lang="en-US"/>
              <a:t>I2S</a:t>
            </a:r>
            <a:endParaRPr lang="en-US"/>
          </a:p>
        </p:txBody>
      </p:sp>
      <p:sp>
        <p:nvSpPr>
          <p:cNvPr id="10" name="Text Box 9"/>
          <p:cNvSpPr txBox="1"/>
          <p:nvPr/>
        </p:nvSpPr>
        <p:spPr>
          <a:xfrm>
            <a:off x="8307070" y="3343275"/>
            <a:ext cx="640080" cy="368300"/>
          </a:xfrm>
          <a:prstGeom prst="rect">
            <a:avLst/>
          </a:prstGeom>
          <a:noFill/>
        </p:spPr>
        <p:txBody>
          <a:bodyPr wrap="none" rtlCol="0">
            <a:spAutoFit/>
          </a:bodyPr>
          <a:p>
            <a:r>
              <a:rPr lang="zh-CN" altLang="en-US"/>
              <a:t>模拟</a:t>
            </a:r>
            <a:endParaRPr lang="zh-CN" altLang="en-US"/>
          </a:p>
        </p:txBody>
      </p:sp>
      <p:cxnSp>
        <p:nvCxnSpPr>
          <p:cNvPr id="12" name="Straight Arrow Connector 11"/>
          <p:cNvCxnSpPr>
            <a:stCxn id="49" idx="2"/>
            <a:endCxn id="2" idx="0"/>
          </p:cNvCxnSpPr>
          <p:nvPr/>
        </p:nvCxnSpPr>
        <p:spPr>
          <a:xfrm>
            <a:off x="8648065" y="1715135"/>
            <a:ext cx="0" cy="471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8648065" y="1766570"/>
            <a:ext cx="541020" cy="368300"/>
          </a:xfrm>
          <a:prstGeom prst="rect">
            <a:avLst/>
          </a:prstGeom>
          <a:noFill/>
        </p:spPr>
        <p:txBody>
          <a:bodyPr wrap="square" rtlCol="0">
            <a:spAutoFit/>
          </a:bodyPr>
          <a:p>
            <a:r>
              <a:rPr lang="en-US"/>
              <a:t>I2S</a:t>
            </a:r>
            <a:endParaRPr lang="en-US"/>
          </a:p>
        </p:txBody>
      </p:sp>
      <p:sp>
        <p:nvSpPr>
          <p:cNvPr id="15" name="Text Box 14"/>
          <p:cNvSpPr txBox="1"/>
          <p:nvPr/>
        </p:nvSpPr>
        <p:spPr>
          <a:xfrm>
            <a:off x="3218815" y="815975"/>
            <a:ext cx="1003935" cy="368300"/>
          </a:xfrm>
          <a:prstGeom prst="rect">
            <a:avLst/>
          </a:prstGeom>
          <a:noFill/>
        </p:spPr>
        <p:txBody>
          <a:bodyPr wrap="square" rtlCol="0">
            <a:spAutoFit/>
          </a:bodyPr>
          <a:p>
            <a:r>
              <a:rPr lang="en-US"/>
              <a:t>UFP</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255905" y="947420"/>
            <a:ext cx="6711950" cy="3372801"/>
            <a:chOff x="3081" y="1153"/>
            <a:chExt cx="13930" cy="6911"/>
          </a:xfrm>
        </p:grpSpPr>
        <p:sp>
          <p:nvSpPr>
            <p:cNvPr id="4" name="Rounded Rectangle 3"/>
            <p:cNvSpPr/>
            <p:nvPr/>
          </p:nvSpPr>
          <p:spPr>
            <a:xfrm>
              <a:off x="3495" y="3951"/>
              <a:ext cx="2003" cy="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TYPEC</a:t>
              </a:r>
              <a:endParaRPr lang="en-US"/>
            </a:p>
          </p:txBody>
        </p:sp>
        <p:sp>
          <p:nvSpPr>
            <p:cNvPr id="5" name="Left Brace 4"/>
            <p:cNvSpPr/>
            <p:nvPr/>
          </p:nvSpPr>
          <p:spPr>
            <a:xfrm>
              <a:off x="5706" y="2077"/>
              <a:ext cx="1761" cy="44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8" name="Text Box 7"/>
            <p:cNvSpPr txBox="1"/>
            <p:nvPr/>
          </p:nvSpPr>
          <p:spPr>
            <a:xfrm>
              <a:off x="3081" y="4888"/>
              <a:ext cx="2832" cy="1322"/>
            </a:xfrm>
            <a:prstGeom prst="rect">
              <a:avLst/>
            </a:prstGeom>
            <a:noFill/>
          </p:spPr>
          <p:txBody>
            <a:bodyPr wrap="square" rtlCol="0">
              <a:spAutoFit/>
            </a:bodyPr>
            <a:p>
              <a:r>
                <a:rPr lang="en-US"/>
                <a:t>4Line+usb2.0</a:t>
              </a:r>
              <a:endParaRPr lang="en-US"/>
            </a:p>
          </p:txBody>
        </p:sp>
        <p:sp>
          <p:nvSpPr>
            <p:cNvPr id="9" name="Text Box 8"/>
            <p:cNvSpPr txBox="1"/>
            <p:nvPr/>
          </p:nvSpPr>
          <p:spPr>
            <a:xfrm>
              <a:off x="10263" y="1153"/>
              <a:ext cx="6748" cy="755"/>
            </a:xfrm>
            <a:prstGeom prst="rect">
              <a:avLst/>
            </a:prstGeom>
            <a:noFill/>
          </p:spPr>
          <p:txBody>
            <a:bodyPr wrap="square" rtlCol="0">
              <a:spAutoFit/>
            </a:bodyPr>
            <a:p>
              <a:r>
                <a:rPr lang="en-US"/>
                <a:t>2line usb3.0 + 2line dp</a:t>
              </a:r>
              <a:endParaRPr lang="en-US"/>
            </a:p>
          </p:txBody>
        </p:sp>
        <p:sp>
          <p:nvSpPr>
            <p:cNvPr id="10" name="Text Box 9"/>
            <p:cNvSpPr txBox="1"/>
            <p:nvPr/>
          </p:nvSpPr>
          <p:spPr>
            <a:xfrm>
              <a:off x="7587" y="1878"/>
              <a:ext cx="4126" cy="755"/>
            </a:xfrm>
            <a:prstGeom prst="rect">
              <a:avLst/>
            </a:prstGeom>
            <a:noFill/>
          </p:spPr>
          <p:txBody>
            <a:bodyPr wrap="square" rtlCol="0">
              <a:spAutoFit/>
            </a:bodyPr>
            <a:p>
              <a:r>
                <a:rPr lang="en-US"/>
                <a:t>4line</a:t>
              </a:r>
              <a:endParaRPr lang="en-US"/>
            </a:p>
          </p:txBody>
        </p:sp>
        <p:sp>
          <p:nvSpPr>
            <p:cNvPr id="13" name="Text Box 12"/>
            <p:cNvSpPr txBox="1"/>
            <p:nvPr/>
          </p:nvSpPr>
          <p:spPr>
            <a:xfrm>
              <a:off x="7467" y="6375"/>
              <a:ext cx="1934" cy="1322"/>
            </a:xfrm>
            <a:prstGeom prst="rect">
              <a:avLst/>
            </a:prstGeom>
            <a:noFill/>
          </p:spPr>
          <p:txBody>
            <a:bodyPr wrap="square" rtlCol="0">
              <a:spAutoFit/>
            </a:bodyPr>
            <a:p>
              <a:r>
                <a:rPr lang="en-US"/>
                <a:t>usb2.0</a:t>
              </a:r>
              <a:endParaRPr lang="en-US"/>
            </a:p>
          </p:txBody>
        </p:sp>
        <p:sp>
          <p:nvSpPr>
            <p:cNvPr id="14" name="Left Brace 13"/>
            <p:cNvSpPr/>
            <p:nvPr/>
          </p:nvSpPr>
          <p:spPr>
            <a:xfrm>
              <a:off x="8762" y="1365"/>
              <a:ext cx="1381" cy="16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5" name="Text Box 14"/>
            <p:cNvSpPr txBox="1"/>
            <p:nvPr/>
          </p:nvSpPr>
          <p:spPr>
            <a:xfrm>
              <a:off x="10263" y="2672"/>
              <a:ext cx="1888" cy="1322"/>
            </a:xfrm>
            <a:prstGeom prst="rect">
              <a:avLst/>
            </a:prstGeom>
            <a:noFill/>
          </p:spPr>
          <p:txBody>
            <a:bodyPr wrap="square" rtlCol="0" anchor="t">
              <a:spAutoFit/>
            </a:bodyPr>
            <a:p>
              <a:r>
                <a:rPr lang="en-US"/>
                <a:t>4line  DP</a:t>
              </a:r>
              <a:endParaRPr lang="en-US"/>
            </a:p>
          </p:txBody>
        </p:sp>
        <p:sp>
          <p:nvSpPr>
            <p:cNvPr id="16" name="Left Brace 15"/>
            <p:cNvSpPr/>
            <p:nvPr/>
          </p:nvSpPr>
          <p:spPr>
            <a:xfrm>
              <a:off x="8778" y="5733"/>
              <a:ext cx="1744" cy="18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US"/>
            </a:p>
          </p:txBody>
        </p:sp>
        <p:sp>
          <p:nvSpPr>
            <p:cNvPr id="18" name="Text Box 17"/>
            <p:cNvSpPr txBox="1"/>
            <p:nvPr/>
          </p:nvSpPr>
          <p:spPr>
            <a:xfrm>
              <a:off x="10643" y="5452"/>
              <a:ext cx="1796" cy="755"/>
            </a:xfrm>
            <a:prstGeom prst="rect">
              <a:avLst/>
            </a:prstGeom>
            <a:noFill/>
          </p:spPr>
          <p:txBody>
            <a:bodyPr wrap="square" rtlCol="0">
              <a:spAutoFit/>
            </a:bodyPr>
            <a:p>
              <a:r>
                <a:rPr lang="en-US"/>
                <a:t>HUP</a:t>
              </a:r>
              <a:endParaRPr lang="en-US"/>
            </a:p>
          </p:txBody>
        </p:sp>
        <p:sp>
          <p:nvSpPr>
            <p:cNvPr id="19" name="Text Box 18"/>
            <p:cNvSpPr txBox="1"/>
            <p:nvPr/>
          </p:nvSpPr>
          <p:spPr>
            <a:xfrm>
              <a:off x="10643" y="7309"/>
              <a:ext cx="1796" cy="755"/>
            </a:xfrm>
            <a:prstGeom prst="rect">
              <a:avLst/>
            </a:prstGeom>
            <a:noFill/>
          </p:spPr>
          <p:txBody>
            <a:bodyPr wrap="square" rtlCol="0">
              <a:spAutoFit/>
            </a:bodyPr>
            <a:p>
              <a:r>
                <a:rPr lang="en-US"/>
                <a:t>UVC</a:t>
              </a:r>
              <a:endParaRPr lang="en-US"/>
            </a:p>
          </p:txBody>
        </p:sp>
        <p:sp>
          <p:nvSpPr>
            <p:cNvPr id="20" name="Text Box 19"/>
            <p:cNvSpPr txBox="1"/>
            <p:nvPr/>
          </p:nvSpPr>
          <p:spPr>
            <a:xfrm>
              <a:off x="10643" y="6323"/>
              <a:ext cx="1796" cy="755"/>
            </a:xfrm>
            <a:prstGeom prst="rect">
              <a:avLst/>
            </a:prstGeom>
            <a:noFill/>
          </p:spPr>
          <p:txBody>
            <a:bodyPr wrap="square" rtlCol="0">
              <a:spAutoFit/>
            </a:bodyPr>
            <a:p>
              <a:r>
                <a:rPr lang="en-US"/>
                <a:t>VAC</a:t>
              </a:r>
              <a:endParaRPr lang="en-US"/>
            </a:p>
          </p:txBody>
        </p:sp>
      </p:grpSp>
      <p:sp>
        <p:nvSpPr>
          <p:cNvPr id="24" name="Text Box 23"/>
          <p:cNvSpPr txBox="1"/>
          <p:nvPr/>
        </p:nvSpPr>
        <p:spPr>
          <a:xfrm>
            <a:off x="6645275" y="1833880"/>
            <a:ext cx="4067175" cy="2861310"/>
          </a:xfrm>
          <a:prstGeom prst="rect">
            <a:avLst/>
          </a:prstGeom>
          <a:noFill/>
        </p:spPr>
        <p:txBody>
          <a:bodyPr wrap="square" rtlCol="0">
            <a:spAutoFit/>
          </a:bodyPr>
          <a:p>
            <a:r>
              <a:rPr lang="en-US">
                <a:sym typeface="+mn-ea"/>
              </a:rPr>
              <a:t>DP 1.4</a:t>
            </a:r>
            <a:endParaRPr lang="en-US"/>
          </a:p>
          <a:p>
            <a:r>
              <a:rPr lang="en-US"/>
              <a:t>HBR3 8.1G bps </a:t>
            </a:r>
            <a:r>
              <a:rPr lang="zh-CN" altLang="en-US"/>
              <a:t>这个是</a:t>
            </a:r>
            <a:r>
              <a:rPr lang="en-US" altLang="zh-CN"/>
              <a:t>1L</a:t>
            </a:r>
            <a:r>
              <a:rPr lang="zh-CN" altLang="en-US"/>
              <a:t>的速率。</a:t>
            </a:r>
            <a:endParaRPr lang="en-US"/>
          </a:p>
          <a:p>
            <a:r>
              <a:rPr lang="en-US"/>
              <a:t>HBR2 6.4G bps</a:t>
            </a:r>
            <a:endParaRPr lang="en-US"/>
          </a:p>
          <a:p>
            <a:r>
              <a:rPr lang="en-US"/>
              <a:t>HBR1 4.8G bps</a:t>
            </a:r>
            <a:endParaRPr lang="en-US"/>
          </a:p>
          <a:p>
            <a:r>
              <a:rPr lang="en-US"/>
              <a:t>trasmition : timingxfps = 120HZx3800(H)x1980(v)=9Gbps</a:t>
            </a:r>
            <a:endParaRPr lang="en-US"/>
          </a:p>
          <a:p>
            <a:r>
              <a:rPr lang="en-US"/>
              <a:t> </a:t>
            </a:r>
            <a:r>
              <a:rPr lang="zh-CN" altLang="en-US"/>
              <a:t>如果是</a:t>
            </a:r>
            <a:r>
              <a:rPr lang="en-US" altLang="zh-CN"/>
              <a:t>2L</a:t>
            </a:r>
            <a:r>
              <a:rPr lang="zh-CN" altLang="en-US"/>
              <a:t>可以共同分担这个</a:t>
            </a:r>
            <a:r>
              <a:rPr lang="en-US" altLang="zh-CN"/>
              <a:t>9gbps</a:t>
            </a:r>
            <a:r>
              <a:rPr lang="zh-CN" altLang="en-US"/>
              <a:t>数据，实际传输中，有一些空格帧，同时效率只有</a:t>
            </a:r>
            <a:r>
              <a:rPr lang="en-US" altLang="zh-CN"/>
              <a:t>80%</a:t>
            </a:r>
            <a:r>
              <a:rPr lang="zh-CN" altLang="en-US"/>
              <a:t>左右。</a:t>
            </a:r>
            <a:r>
              <a:rPr lang="en-US" altLang="zh-CN"/>
              <a:t>2L</a:t>
            </a:r>
            <a:r>
              <a:rPr lang="zh-CN" altLang="en-US"/>
              <a:t>和</a:t>
            </a:r>
            <a:r>
              <a:rPr lang="en-US" altLang="zh-CN"/>
              <a:t>4L</a:t>
            </a:r>
            <a:r>
              <a:rPr lang="zh-CN" altLang="en-US"/>
              <a:t>相当于视频传输的带宽。</a:t>
            </a:r>
            <a:endParaRPr lang="zh-CN" altLang="en-US"/>
          </a:p>
        </p:txBody>
      </p:sp>
      <p:sp>
        <p:nvSpPr>
          <p:cNvPr id="7" name="Text Box 6"/>
          <p:cNvSpPr txBox="1"/>
          <p:nvPr/>
        </p:nvSpPr>
        <p:spPr>
          <a:xfrm>
            <a:off x="255905" y="182880"/>
            <a:ext cx="3608705" cy="368300"/>
          </a:xfrm>
          <a:prstGeom prst="rect">
            <a:avLst/>
          </a:prstGeom>
          <a:noFill/>
        </p:spPr>
        <p:txBody>
          <a:bodyPr wrap="square" rtlCol="0">
            <a:spAutoFit/>
          </a:bodyPr>
          <a:p>
            <a:r>
              <a:rPr lang="zh-CN" altLang="en-US"/>
              <a:t>信号源端</a:t>
            </a:r>
            <a:endParaRPr lang="zh-CN" altLang="en-US"/>
          </a:p>
        </p:txBody>
      </p:sp>
      <p:sp>
        <p:nvSpPr>
          <p:cNvPr id="2" name="Text Box 1"/>
          <p:cNvSpPr txBox="1"/>
          <p:nvPr/>
        </p:nvSpPr>
        <p:spPr>
          <a:xfrm>
            <a:off x="0" y="4695190"/>
            <a:ext cx="11936730" cy="2584450"/>
          </a:xfrm>
          <a:prstGeom prst="rect">
            <a:avLst/>
          </a:prstGeom>
          <a:noFill/>
        </p:spPr>
        <p:txBody>
          <a:bodyPr wrap="square" rtlCol="0">
            <a:spAutoFit/>
          </a:bodyPr>
          <a:p>
            <a:r>
              <a:rPr lang="en-US">
                <a:sym typeface="+mn-ea"/>
              </a:rPr>
              <a:t>bps 是指单位时间内传送的比特（bit）数，单位为bps</a:t>
            </a:r>
            <a:endParaRPr lang="en-US"/>
          </a:p>
          <a:p>
            <a:r>
              <a:rPr lang="en-US">
                <a:sym typeface="+mn-ea"/>
              </a:rPr>
              <a:t>1gbs=1000mb/s</a:t>
            </a:r>
            <a:endParaRPr lang="en-US"/>
          </a:p>
          <a:p>
            <a:r>
              <a:rPr lang="en-US">
                <a:sym typeface="+mn-ea"/>
              </a:rPr>
              <a:t>HBR3 </a:t>
            </a:r>
            <a:r>
              <a:rPr lang="zh-CN" altLang="en-US">
                <a:sym typeface="+mn-ea"/>
              </a:rPr>
              <a:t>传输线的规范</a:t>
            </a:r>
            <a:br>
              <a:rPr lang="zh-CN" altLang="en-US">
                <a:sym typeface="+mn-ea"/>
              </a:rPr>
            </a:br>
            <a:r>
              <a:rPr lang="zh-CN" altLang="en-US">
                <a:sym typeface="+mn-ea"/>
              </a:rPr>
              <a:t>本公司的产品，目前是</a:t>
            </a:r>
            <a:r>
              <a:rPr lang="en-US" altLang="zh-CN">
                <a:sym typeface="+mn-ea"/>
              </a:rPr>
              <a:t>2lineDP </a:t>
            </a:r>
            <a:r>
              <a:rPr lang="zh-CN" altLang="en-US">
                <a:sym typeface="+mn-ea"/>
              </a:rPr>
              <a:t>和</a:t>
            </a:r>
            <a:r>
              <a:rPr lang="en-US" altLang="zh-CN">
                <a:sym typeface="+mn-ea"/>
              </a:rPr>
              <a:t> 2lineUSB3.0</a:t>
            </a:r>
            <a:r>
              <a:rPr lang="zh-CN" altLang="en-US">
                <a:sym typeface="+mn-ea"/>
              </a:rPr>
              <a:t>。两个眼镜，一个眼镜对应一路</a:t>
            </a:r>
            <a:r>
              <a:rPr lang="en-US" altLang="zh-CN">
                <a:sym typeface="+mn-ea"/>
              </a:rPr>
              <a:t>DP</a:t>
            </a:r>
            <a:r>
              <a:rPr lang="zh-CN" altLang="en-US">
                <a:sym typeface="+mn-ea"/>
              </a:rPr>
              <a:t>。</a:t>
            </a:r>
            <a:r>
              <a:rPr lang="en-US" altLang="zh-CN">
                <a:sym typeface="+mn-ea"/>
              </a:rPr>
              <a:t>USB3.0</a:t>
            </a:r>
            <a:r>
              <a:rPr lang="zh-CN" altLang="en-US">
                <a:sym typeface="+mn-ea"/>
              </a:rPr>
              <a:t>和</a:t>
            </a:r>
            <a:r>
              <a:rPr lang="en-US" altLang="zh-CN">
                <a:sym typeface="+mn-ea"/>
              </a:rPr>
              <a:t>2.0 </a:t>
            </a:r>
            <a:r>
              <a:rPr lang="zh-CN" altLang="en-US">
                <a:sym typeface="+mn-ea"/>
              </a:rPr>
              <a:t>用于传输</a:t>
            </a:r>
            <a:r>
              <a:rPr lang="en-US" altLang="zh-CN">
                <a:sym typeface="+mn-ea"/>
              </a:rPr>
              <a:t>slam</a:t>
            </a:r>
            <a:r>
              <a:rPr lang="zh-CN" altLang="en-US">
                <a:sym typeface="+mn-ea"/>
              </a:rPr>
              <a:t>和</a:t>
            </a:r>
            <a:r>
              <a:rPr lang="en-US" altLang="zh-CN">
                <a:sym typeface="+mn-ea"/>
              </a:rPr>
              <a:t>camera</a:t>
            </a:r>
            <a:r>
              <a:rPr lang="zh-CN" altLang="en-US">
                <a:sym typeface="+mn-ea"/>
              </a:rPr>
              <a:t>数据。有的时候，</a:t>
            </a:r>
            <a:r>
              <a:rPr lang="en-US" altLang="zh-CN">
                <a:sym typeface="+mn-ea"/>
              </a:rPr>
              <a:t>USB2.0</a:t>
            </a:r>
            <a:r>
              <a:rPr lang="zh-CN" altLang="en-US">
                <a:sym typeface="+mn-ea"/>
              </a:rPr>
              <a:t>还可以用于传输</a:t>
            </a:r>
            <a:r>
              <a:rPr lang="en-US" altLang="zh-CN">
                <a:sym typeface="+mn-ea"/>
              </a:rPr>
              <a:t>audio</a:t>
            </a:r>
            <a:r>
              <a:rPr lang="zh-CN" altLang="en-US">
                <a:sym typeface="+mn-ea"/>
              </a:rPr>
              <a:t>信号</a:t>
            </a:r>
            <a:endParaRPr lang="zh-CN" altLang="en-US">
              <a:sym typeface="+mn-ea"/>
            </a:endParaRPr>
          </a:p>
          <a:p>
            <a:endParaRPr lang="zh-CN" altLang="en-US">
              <a:sym typeface="+mn-ea"/>
            </a:endParaRPr>
          </a:p>
          <a:p>
            <a:r>
              <a:rPr lang="zh-CN" altLang="en-US"/>
              <a:t>硬件上，</a:t>
            </a:r>
            <a:r>
              <a:rPr lang="en-US" altLang="zh-CN"/>
              <a:t>USB2.0 </a:t>
            </a:r>
            <a:r>
              <a:rPr lang="zh-CN" altLang="en-US"/>
              <a:t>和</a:t>
            </a:r>
            <a:r>
              <a:rPr lang="en-US" altLang="zh-CN"/>
              <a:t>USB3.0</a:t>
            </a:r>
            <a:r>
              <a:rPr lang="zh-CN" altLang="en-US"/>
              <a:t>通道都有，实际枚举中，优先枚举</a:t>
            </a:r>
            <a:r>
              <a:rPr lang="en-US" altLang="zh-CN"/>
              <a:t>U3</a:t>
            </a:r>
            <a:r>
              <a:rPr lang="zh-CN" altLang="en-US"/>
              <a:t>，如果枚举不成功，就枚举成</a:t>
            </a:r>
            <a:r>
              <a:rPr lang="en-US" altLang="zh-CN"/>
              <a:t>USB2.0 </a:t>
            </a:r>
            <a:r>
              <a:rPr lang="zh-CN" altLang="en-US"/>
              <a:t>。</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3bfc1ce5c211740180e2a05be86f610b5991bfbc3ee57f73d4bdc0536d1eab40"/>
          <p:cNvPicPr>
            <a:picLocks noChangeAspect="1"/>
          </p:cNvPicPr>
          <p:nvPr/>
        </p:nvPicPr>
        <p:blipFill>
          <a:blip r:embed="rId1"/>
          <a:stretch>
            <a:fillRect/>
          </a:stretch>
        </p:blipFill>
        <p:spPr>
          <a:xfrm>
            <a:off x="5229225" y="3784600"/>
            <a:ext cx="6746875" cy="2602230"/>
          </a:xfrm>
          <a:prstGeom prst="rect">
            <a:avLst/>
          </a:prstGeom>
        </p:spPr>
      </p:pic>
      <p:pic>
        <p:nvPicPr>
          <p:cNvPr id="5" name="Picture 4" descr="1ad170f18fe9fa0cb69b8e9dd4174bee2a80de8a4bdbc509a48f546f69e7c5d7"/>
          <p:cNvPicPr>
            <a:picLocks noChangeAspect="1"/>
          </p:cNvPicPr>
          <p:nvPr/>
        </p:nvPicPr>
        <p:blipFill>
          <a:blip r:embed="rId2"/>
          <a:stretch>
            <a:fillRect/>
          </a:stretch>
        </p:blipFill>
        <p:spPr>
          <a:xfrm>
            <a:off x="5189220" y="837565"/>
            <a:ext cx="6302375" cy="2475865"/>
          </a:xfrm>
          <a:prstGeom prst="rect">
            <a:avLst/>
          </a:prstGeom>
        </p:spPr>
      </p:pic>
      <p:sp>
        <p:nvSpPr>
          <p:cNvPr id="2" name="Text Box 1"/>
          <p:cNvSpPr txBox="1"/>
          <p:nvPr/>
        </p:nvSpPr>
        <p:spPr>
          <a:xfrm>
            <a:off x="317500" y="469265"/>
            <a:ext cx="8635365" cy="922020"/>
          </a:xfrm>
          <a:prstGeom prst="rect">
            <a:avLst/>
          </a:prstGeom>
          <a:noFill/>
        </p:spPr>
        <p:txBody>
          <a:bodyPr wrap="square" rtlCol="0">
            <a:spAutoFit/>
          </a:bodyPr>
          <a:p>
            <a:r>
              <a:rPr lang="en-US"/>
              <a:t>USB-typec </a:t>
            </a:r>
            <a:r>
              <a:rPr lang="zh-CN" altLang="en-US"/>
              <a:t>传输问题，由于</a:t>
            </a:r>
            <a:r>
              <a:rPr lang="en-US" altLang="zh-CN"/>
              <a:t>type-c</a:t>
            </a:r>
            <a:r>
              <a:rPr lang="zh-CN" altLang="en-US"/>
              <a:t>传输差分信号，</a:t>
            </a:r>
            <a:r>
              <a:rPr lang="en-US" altLang="zh-CN"/>
              <a:t>redriver</a:t>
            </a:r>
            <a:r>
              <a:rPr lang="zh-CN" altLang="en-US"/>
              <a:t>对信号增益，目前在代码中，使用的</a:t>
            </a:r>
            <a:r>
              <a:rPr lang="en-US" altLang="zh-CN"/>
              <a:t>PTN3605</a:t>
            </a:r>
            <a:r>
              <a:rPr lang="zh-CN" altLang="en-US"/>
              <a:t>。虽然</a:t>
            </a:r>
            <a:r>
              <a:rPr lang="en-US" altLang="zh-CN"/>
              <a:t>DP</a:t>
            </a:r>
            <a:r>
              <a:rPr lang="zh-CN" altLang="en-US"/>
              <a:t>和</a:t>
            </a:r>
            <a:r>
              <a:rPr lang="en-US" altLang="zh-CN"/>
              <a:t>USB</a:t>
            </a:r>
            <a:r>
              <a:rPr lang="zh-CN" altLang="en-US"/>
              <a:t>传输的都是眼图，但是正负幅值不一样，所以需要区分正反，以及类型。</a:t>
            </a:r>
            <a:endParaRPr lang="en-US" altLang="zh-CN"/>
          </a:p>
        </p:txBody>
      </p:sp>
      <p:sp>
        <p:nvSpPr>
          <p:cNvPr id="3" name="Text Box 2"/>
          <p:cNvSpPr txBox="1"/>
          <p:nvPr/>
        </p:nvSpPr>
        <p:spPr>
          <a:xfrm>
            <a:off x="317500" y="1885950"/>
            <a:ext cx="5166995" cy="1476375"/>
          </a:xfrm>
          <a:prstGeom prst="rect">
            <a:avLst/>
          </a:prstGeom>
          <a:noFill/>
        </p:spPr>
        <p:txBody>
          <a:bodyPr wrap="square" rtlCol="0">
            <a:spAutoFit/>
          </a:bodyPr>
          <a:p>
            <a:r>
              <a:rPr lang="zh-CN" altLang="en-US"/>
              <a:t>当前</a:t>
            </a:r>
            <a:r>
              <a:rPr lang="en-US" altLang="zh-CN"/>
              <a:t>TYPEC</a:t>
            </a:r>
            <a:r>
              <a:rPr lang="zh-CN" altLang="en-US"/>
              <a:t>包含</a:t>
            </a:r>
            <a:r>
              <a:rPr lang="en-US" altLang="zh-CN"/>
              <a:t>DP</a:t>
            </a:r>
            <a:r>
              <a:rPr lang="zh-CN" altLang="en-US"/>
              <a:t>信号和</a:t>
            </a:r>
            <a:r>
              <a:rPr lang="en-US" altLang="zh-CN"/>
              <a:t>USB3.0</a:t>
            </a:r>
            <a:r>
              <a:rPr lang="zh-CN" altLang="en-US"/>
              <a:t>信号，所以需要对</a:t>
            </a:r>
            <a:r>
              <a:rPr lang="en-US" altLang="zh-CN"/>
              <a:t>DP</a:t>
            </a:r>
            <a:r>
              <a:rPr lang="zh-CN" altLang="en-US"/>
              <a:t>信号和</a:t>
            </a:r>
            <a:r>
              <a:rPr lang="en-US" altLang="zh-CN"/>
              <a:t>USB3.0</a:t>
            </a:r>
            <a:r>
              <a:rPr lang="zh-CN" altLang="en-US"/>
              <a:t>分别设置增益。</a:t>
            </a:r>
            <a:endParaRPr lang="zh-CN" altLang="en-US"/>
          </a:p>
          <a:p>
            <a:r>
              <a:rPr lang="en-US" altLang="zh-CN"/>
              <a:t>(1)</a:t>
            </a:r>
            <a:r>
              <a:rPr lang="zh-CN" altLang="en-US"/>
              <a:t>需要设置正插和反插</a:t>
            </a:r>
            <a:endParaRPr lang="zh-CN" altLang="en-US"/>
          </a:p>
          <a:p>
            <a:r>
              <a:rPr lang="en-US" altLang="zh-CN"/>
              <a:t>(2)DP</a:t>
            </a:r>
            <a:r>
              <a:rPr lang="zh-CN" altLang="en-US"/>
              <a:t>信号和</a:t>
            </a:r>
            <a:r>
              <a:rPr lang="en-US" altLang="zh-CN"/>
              <a:t>U3</a:t>
            </a:r>
            <a:r>
              <a:rPr lang="zh-CN" altLang="en-US"/>
              <a:t>分别设置增益</a:t>
            </a:r>
            <a:endParaRPr lang="zh-CN" altLang="en-US"/>
          </a:p>
          <a:p>
            <a:endParaRPr lang="en-US" altLang="zh-CN"/>
          </a:p>
        </p:txBody>
      </p:sp>
      <p:pic>
        <p:nvPicPr>
          <p:cNvPr id="6" name="Picture 5"/>
          <p:cNvPicPr>
            <a:picLocks noChangeAspect="1"/>
          </p:cNvPicPr>
          <p:nvPr/>
        </p:nvPicPr>
        <p:blipFill>
          <a:blip r:embed="rId3"/>
          <a:stretch>
            <a:fillRect/>
          </a:stretch>
        </p:blipFill>
        <p:spPr>
          <a:xfrm>
            <a:off x="317500" y="3721735"/>
            <a:ext cx="5166995" cy="26650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DISPLAY</a:t>
            </a:r>
            <a:endParaRPr lang="en-US"/>
          </a:p>
        </p:txBody>
      </p:sp>
      <p:sp>
        <p:nvSpPr>
          <p:cNvPr id="5" name="Rounded Rectangle 4"/>
          <p:cNvSpPr/>
          <p:nvPr/>
        </p:nvSpPr>
        <p:spPr>
          <a:xfrm>
            <a:off x="819150" y="1619250"/>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DP1.4</a:t>
            </a:r>
            <a:endParaRPr lang="en-US"/>
          </a:p>
        </p:txBody>
      </p:sp>
      <p:sp>
        <p:nvSpPr>
          <p:cNvPr id="6" name="Rounded Rectangle 5"/>
          <p:cNvSpPr/>
          <p:nvPr/>
        </p:nvSpPr>
        <p:spPr>
          <a:xfrm>
            <a:off x="3778250"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redriver</a:t>
            </a:r>
            <a:endParaRPr lang="en-US"/>
          </a:p>
        </p:txBody>
      </p:sp>
      <p:sp>
        <p:nvSpPr>
          <p:cNvPr id="7" name="Text Box 6"/>
          <p:cNvSpPr txBox="1"/>
          <p:nvPr/>
        </p:nvSpPr>
        <p:spPr>
          <a:xfrm>
            <a:off x="698500" y="2241550"/>
            <a:ext cx="273113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8" name="Text Box 7"/>
          <p:cNvSpPr txBox="1"/>
          <p:nvPr/>
        </p:nvSpPr>
        <p:spPr>
          <a:xfrm>
            <a:off x="3787775" y="2241550"/>
            <a:ext cx="1453515" cy="368300"/>
          </a:xfrm>
          <a:prstGeom prst="rect">
            <a:avLst/>
          </a:prstGeom>
          <a:noFill/>
        </p:spPr>
        <p:txBody>
          <a:bodyPr wrap="square" rtlCol="0">
            <a:spAutoFit/>
          </a:bodyPr>
          <a:p>
            <a:r>
              <a:rPr lang="en-US"/>
              <a:t>PTN3605</a:t>
            </a:r>
            <a:endParaRPr lang="en-US"/>
          </a:p>
        </p:txBody>
      </p:sp>
      <p:sp>
        <p:nvSpPr>
          <p:cNvPr id="9" name="Rounded Rectangle 8"/>
          <p:cNvSpPr/>
          <p:nvPr/>
        </p:nvSpPr>
        <p:spPr>
          <a:xfrm>
            <a:off x="624649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demux</a:t>
            </a:r>
            <a:endParaRPr lang="en-US"/>
          </a:p>
        </p:txBody>
      </p:sp>
      <p:sp>
        <p:nvSpPr>
          <p:cNvPr id="10" name="Text Box 9"/>
          <p:cNvSpPr txBox="1"/>
          <p:nvPr/>
        </p:nvSpPr>
        <p:spPr>
          <a:xfrm>
            <a:off x="6266180" y="2241550"/>
            <a:ext cx="1453515" cy="368300"/>
          </a:xfrm>
          <a:prstGeom prst="rect">
            <a:avLst/>
          </a:prstGeom>
          <a:noFill/>
        </p:spPr>
        <p:txBody>
          <a:bodyPr wrap="square" rtlCol="0">
            <a:spAutoFit/>
          </a:bodyPr>
          <a:p>
            <a:r>
              <a:rPr lang="en-US"/>
              <a:t>ANX7327</a:t>
            </a:r>
            <a:endParaRPr lang="en-US"/>
          </a:p>
        </p:txBody>
      </p:sp>
      <p:sp>
        <p:nvSpPr>
          <p:cNvPr id="11" name="Rounded Rectangle 10"/>
          <p:cNvSpPr/>
          <p:nvPr/>
        </p:nvSpPr>
        <p:spPr>
          <a:xfrm>
            <a:off x="83851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brige</a:t>
            </a:r>
            <a:endParaRPr lang="en-US"/>
          </a:p>
        </p:txBody>
      </p:sp>
      <p:sp>
        <p:nvSpPr>
          <p:cNvPr id="12" name="Text Box 11"/>
          <p:cNvSpPr txBox="1"/>
          <p:nvPr/>
        </p:nvSpPr>
        <p:spPr>
          <a:xfrm>
            <a:off x="8404860" y="2241550"/>
            <a:ext cx="1453515" cy="368300"/>
          </a:xfrm>
          <a:prstGeom prst="rect">
            <a:avLst/>
          </a:prstGeom>
          <a:noFill/>
        </p:spPr>
        <p:txBody>
          <a:bodyPr wrap="square" rtlCol="0">
            <a:spAutoFit/>
          </a:bodyPr>
          <a:p>
            <a:r>
              <a:rPr lang="en-US"/>
              <a:t>LT7xxx</a:t>
            </a:r>
            <a:endParaRPr lang="en-US"/>
          </a:p>
        </p:txBody>
      </p:sp>
      <p:sp>
        <p:nvSpPr>
          <p:cNvPr id="13" name="Rounded Rectangle 12"/>
          <p:cNvSpPr/>
          <p:nvPr/>
        </p:nvSpPr>
        <p:spPr>
          <a:xfrm>
            <a:off x="10366375" y="1619250"/>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光机</a:t>
            </a:r>
            <a:endParaRPr lang="zh-CN" altLang="en-US"/>
          </a:p>
        </p:txBody>
      </p:sp>
      <p:sp>
        <p:nvSpPr>
          <p:cNvPr id="14" name="Text Box 13"/>
          <p:cNvSpPr txBox="1"/>
          <p:nvPr/>
        </p:nvSpPr>
        <p:spPr>
          <a:xfrm>
            <a:off x="10386060" y="2241550"/>
            <a:ext cx="1453515" cy="368300"/>
          </a:xfrm>
          <a:prstGeom prst="rect">
            <a:avLst/>
          </a:prstGeom>
          <a:noFill/>
        </p:spPr>
        <p:txBody>
          <a:bodyPr wrap="square" rtlCol="0">
            <a:spAutoFit/>
          </a:bodyPr>
          <a:p>
            <a:r>
              <a:rPr lang="zh-CN" altLang="en-US"/>
              <a:t>多种选择</a:t>
            </a:r>
            <a:endParaRPr lang="zh-CN" altLang="en-US"/>
          </a:p>
        </p:txBody>
      </p:sp>
      <p:cxnSp>
        <p:nvCxnSpPr>
          <p:cNvPr id="16" name="Straight Arrow Connector 15"/>
          <p:cNvCxnSpPr/>
          <p:nvPr/>
        </p:nvCxnSpPr>
        <p:spPr>
          <a:xfrm>
            <a:off x="2424430" y="1854200"/>
            <a:ext cx="13538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251450" y="1835150"/>
            <a:ext cx="9525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762240" y="1841500"/>
            <a:ext cx="6223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3" idx="1"/>
          </p:cNvCxnSpPr>
          <p:nvPr/>
        </p:nvCxnSpPr>
        <p:spPr>
          <a:xfrm>
            <a:off x="9858375" y="1841500"/>
            <a:ext cx="508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774700" y="3854450"/>
            <a:ext cx="8242300" cy="368300"/>
          </a:xfrm>
          <a:prstGeom prst="rect">
            <a:avLst/>
          </a:prstGeom>
          <a:noFill/>
        </p:spPr>
        <p:txBody>
          <a:bodyPr wrap="square" rtlCol="0">
            <a:spAutoFit/>
          </a:bodyPr>
          <a:p>
            <a:r>
              <a:rPr lang="en-US"/>
              <a:t> </a:t>
            </a:r>
            <a:endParaRPr lang="en-US"/>
          </a:p>
        </p:txBody>
      </p:sp>
      <p:sp>
        <p:nvSpPr>
          <p:cNvPr id="20" name="Rounded Rectangle 19"/>
          <p:cNvSpPr/>
          <p:nvPr/>
        </p:nvSpPr>
        <p:spPr>
          <a:xfrm>
            <a:off x="3448050" y="1149350"/>
            <a:ext cx="4584700" cy="1663700"/>
          </a:xfrm>
          <a:prstGeom prst="roundRect">
            <a:avLst/>
          </a:prstGeom>
          <a:noFill/>
          <a:ln>
            <a:prstDash val="sysDash"/>
          </a:ln>
          <a:extLst>
            <a:ext uri="{909E8E84-426E-40DD-AFC4-6F175D3DCCD1}">
              <a14:hiddenFill xmlns:a14="http://schemas.microsoft.com/office/drawing/2010/main">
                <a:solidFill>
                  <a:schemeClr val="accent2"/>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1" name="Text Box 20"/>
          <p:cNvSpPr txBox="1"/>
          <p:nvPr/>
        </p:nvSpPr>
        <p:spPr>
          <a:xfrm>
            <a:off x="3625850" y="819150"/>
            <a:ext cx="1866900" cy="368300"/>
          </a:xfrm>
          <a:prstGeom prst="rect">
            <a:avLst/>
          </a:prstGeom>
          <a:noFill/>
        </p:spPr>
        <p:txBody>
          <a:bodyPr wrap="square" rtlCol="0">
            <a:spAutoFit/>
          </a:bodyPr>
          <a:p>
            <a:r>
              <a:rPr lang="zh-CN" altLang="en-US"/>
              <a:t>可以省掉</a:t>
            </a:r>
            <a:endParaRPr lang="zh-CN" altLang="en-US"/>
          </a:p>
        </p:txBody>
      </p:sp>
      <p:sp>
        <p:nvSpPr>
          <p:cNvPr id="22" name="Text Box 21"/>
          <p:cNvSpPr txBox="1"/>
          <p:nvPr/>
        </p:nvSpPr>
        <p:spPr>
          <a:xfrm>
            <a:off x="774700" y="4006850"/>
            <a:ext cx="9283700" cy="1198880"/>
          </a:xfrm>
          <a:prstGeom prst="rect">
            <a:avLst/>
          </a:prstGeom>
          <a:noFill/>
        </p:spPr>
        <p:txBody>
          <a:bodyPr wrap="square" rtlCol="0">
            <a:spAutoFit/>
          </a:bodyPr>
          <a:p>
            <a:r>
              <a:rPr lang="zh-CN" altLang="en-US"/>
              <a:t>（</a:t>
            </a:r>
            <a:r>
              <a:rPr lang="en-US" altLang="zh-CN"/>
              <a:t>1</a:t>
            </a:r>
            <a:r>
              <a:rPr lang="zh-CN" altLang="en-US"/>
              <a:t>）显示模块组成如上，当然还包括主控芯片，</a:t>
            </a:r>
            <a:r>
              <a:rPr lang="en-US" altLang="zh-CN"/>
              <a:t>VPU</a:t>
            </a:r>
            <a:r>
              <a:rPr lang="zh-CN" altLang="en-US"/>
              <a:t>在这里主要是芯片上电时序的控制，芯片的</a:t>
            </a:r>
            <a:r>
              <a:rPr lang="en-US" altLang="zh-CN"/>
              <a:t>setting</a:t>
            </a:r>
            <a:endParaRPr lang="en-US" altLang="zh-CN"/>
          </a:p>
          <a:p>
            <a:r>
              <a:rPr lang="zh-CN" altLang="en-US"/>
              <a:t>（</a:t>
            </a:r>
            <a:r>
              <a:rPr lang="en-US" altLang="zh-CN"/>
              <a:t>2</a:t>
            </a:r>
            <a:r>
              <a:rPr lang="zh-CN" altLang="en-US"/>
              <a:t>）</a:t>
            </a:r>
            <a:r>
              <a:rPr lang="en-US" altLang="zh-CN"/>
              <a:t>redriver</a:t>
            </a:r>
            <a:r>
              <a:rPr lang="zh-CN" altLang="en-US"/>
              <a:t>和</a:t>
            </a:r>
            <a:r>
              <a:rPr lang="en-US" altLang="zh-CN"/>
              <a:t>demux</a:t>
            </a:r>
            <a:r>
              <a:rPr lang="zh-CN" altLang="en-US"/>
              <a:t>可以省掉，对于</a:t>
            </a:r>
            <a:r>
              <a:rPr lang="en-US" altLang="zh-CN"/>
              <a:t>USB</a:t>
            </a:r>
            <a:r>
              <a:rPr lang="zh-CN" altLang="en-US"/>
              <a:t>和</a:t>
            </a:r>
            <a:r>
              <a:rPr lang="en-US" altLang="zh-CN"/>
              <a:t>DP</a:t>
            </a:r>
            <a:r>
              <a:rPr lang="zh-CN" altLang="en-US"/>
              <a:t>分开传输的项目，如大鹏项目。</a:t>
            </a:r>
            <a:endParaRPr lang="zh-CN" altLang="en-US"/>
          </a:p>
          <a:p>
            <a:endParaRPr lang="zh-CN" altLang="en-US"/>
          </a:p>
        </p:txBody>
      </p:sp>
      <p:sp>
        <p:nvSpPr>
          <p:cNvPr id="3" name="Text Box 2"/>
          <p:cNvSpPr txBox="1"/>
          <p:nvPr/>
        </p:nvSpPr>
        <p:spPr>
          <a:xfrm>
            <a:off x="2562225" y="1478280"/>
            <a:ext cx="748030" cy="368300"/>
          </a:xfrm>
          <a:prstGeom prst="rect">
            <a:avLst/>
          </a:prstGeom>
          <a:noFill/>
        </p:spPr>
        <p:txBody>
          <a:bodyPr wrap="square" rtlCol="0">
            <a:spAutoFit/>
          </a:bodyPr>
          <a:p>
            <a:r>
              <a:rPr lang="en-US" altLang="zh-CN"/>
              <a:t>USB</a:t>
            </a:r>
            <a:endParaRPr lang="en-US" altLang="zh-CN"/>
          </a:p>
        </p:txBody>
      </p:sp>
      <p:sp>
        <p:nvSpPr>
          <p:cNvPr id="15" name="Text Box 14"/>
          <p:cNvSpPr txBox="1"/>
          <p:nvPr/>
        </p:nvSpPr>
        <p:spPr>
          <a:xfrm>
            <a:off x="7762240" y="1485900"/>
            <a:ext cx="578485" cy="368300"/>
          </a:xfrm>
          <a:prstGeom prst="rect">
            <a:avLst/>
          </a:prstGeom>
          <a:noFill/>
        </p:spPr>
        <p:txBody>
          <a:bodyPr wrap="square" rtlCol="0">
            <a:spAutoFit/>
          </a:bodyPr>
          <a:p>
            <a:r>
              <a:rPr lang="en-US" altLang="zh-CN"/>
              <a:t>DP</a:t>
            </a:r>
            <a:endParaRPr lang="en-US" altLang="zh-CN"/>
          </a:p>
        </p:txBody>
      </p:sp>
      <p:sp>
        <p:nvSpPr>
          <p:cNvPr id="23" name="Text Box 22"/>
          <p:cNvSpPr txBox="1"/>
          <p:nvPr/>
        </p:nvSpPr>
        <p:spPr>
          <a:xfrm>
            <a:off x="9711055" y="1250950"/>
            <a:ext cx="1632585" cy="368300"/>
          </a:xfrm>
          <a:prstGeom prst="rect">
            <a:avLst/>
          </a:prstGeom>
          <a:noFill/>
        </p:spPr>
        <p:txBody>
          <a:bodyPr wrap="square" rtlCol="0">
            <a:spAutoFit/>
          </a:bodyPr>
          <a:p>
            <a:r>
              <a:rPr lang="en-US" altLang="zh-CN"/>
              <a:t>MIPI or LVDS</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71450"/>
            <a:ext cx="1117600" cy="645160"/>
          </a:xfrm>
          <a:prstGeom prst="rect">
            <a:avLst/>
          </a:prstGeom>
          <a:noFill/>
        </p:spPr>
        <p:txBody>
          <a:bodyPr wrap="square" rtlCol="0">
            <a:spAutoFit/>
          </a:bodyPr>
          <a:p>
            <a:r>
              <a:rPr lang="zh-CN" altLang="en-US"/>
              <a:t>显示模块软件结构</a:t>
            </a:r>
            <a:endParaRPr lang="zh-CN" altLang="en-US"/>
          </a:p>
        </p:txBody>
      </p:sp>
      <p:pic>
        <p:nvPicPr>
          <p:cNvPr id="11" name="Picture 10"/>
          <p:cNvPicPr>
            <a:picLocks noChangeAspect="1"/>
          </p:cNvPicPr>
          <p:nvPr/>
        </p:nvPicPr>
        <p:blipFill>
          <a:blip r:embed="rId1"/>
          <a:stretch>
            <a:fillRect/>
          </a:stretch>
        </p:blipFill>
        <p:spPr>
          <a:xfrm>
            <a:off x="1402715" y="0"/>
            <a:ext cx="10789285" cy="6886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60350" y="158750"/>
            <a:ext cx="3619500" cy="368300"/>
          </a:xfrm>
          <a:prstGeom prst="rect">
            <a:avLst/>
          </a:prstGeom>
          <a:noFill/>
        </p:spPr>
        <p:txBody>
          <a:bodyPr wrap="square" rtlCol="0">
            <a:spAutoFit/>
          </a:bodyPr>
          <a:p>
            <a:r>
              <a:rPr lang="en-US" altLang="zh-CN"/>
              <a:t>brige</a:t>
            </a:r>
            <a:r>
              <a:rPr lang="zh-CN" altLang="en-US"/>
              <a:t>的</a:t>
            </a:r>
            <a:r>
              <a:rPr lang="en-US" altLang="zh-CN"/>
              <a:t>Triaing</a:t>
            </a:r>
            <a:r>
              <a:rPr lang="zh-CN" altLang="en-US"/>
              <a:t>过程</a:t>
            </a:r>
            <a:endParaRPr lang="zh-CN" altLang="en-US"/>
          </a:p>
        </p:txBody>
      </p:sp>
      <p:pic>
        <p:nvPicPr>
          <p:cNvPr id="5" name="Picture 4"/>
          <p:cNvPicPr>
            <a:picLocks noChangeAspect="1"/>
          </p:cNvPicPr>
          <p:nvPr/>
        </p:nvPicPr>
        <p:blipFill>
          <a:blip r:embed="rId1"/>
          <a:stretch>
            <a:fillRect/>
          </a:stretch>
        </p:blipFill>
        <p:spPr>
          <a:xfrm>
            <a:off x="6060440" y="0"/>
            <a:ext cx="6017260" cy="6878955"/>
          </a:xfrm>
          <a:prstGeom prst="rect">
            <a:avLst/>
          </a:prstGeom>
        </p:spPr>
      </p:pic>
      <p:sp>
        <p:nvSpPr>
          <p:cNvPr id="6" name="Text Box 5"/>
          <p:cNvSpPr txBox="1"/>
          <p:nvPr/>
        </p:nvSpPr>
        <p:spPr>
          <a:xfrm>
            <a:off x="285750" y="698500"/>
            <a:ext cx="4888865" cy="2030095"/>
          </a:xfrm>
          <a:prstGeom prst="rect">
            <a:avLst/>
          </a:prstGeom>
          <a:noFill/>
        </p:spPr>
        <p:txBody>
          <a:bodyPr wrap="square" rtlCol="0">
            <a:spAutoFit/>
          </a:bodyPr>
          <a:p>
            <a:r>
              <a:rPr lang="en-US"/>
              <a:t>1.</a:t>
            </a:r>
            <a:r>
              <a:rPr lang="zh-CN" altLang="en-US"/>
              <a:t>龙讯的芯片，上电复位会跟信号源端做一个握手，如果有</a:t>
            </a:r>
            <a:r>
              <a:rPr lang="en-US" altLang="zh-CN"/>
              <a:t>demux</a:t>
            </a:r>
            <a:r>
              <a:rPr lang="zh-CN" altLang="en-US"/>
              <a:t>，正握手时间会是</a:t>
            </a:r>
            <a:r>
              <a:rPr lang="en-US" altLang="zh-CN"/>
              <a:t>2s</a:t>
            </a:r>
            <a:r>
              <a:rPr lang="zh-CN" altLang="en-US"/>
              <a:t>左右，</a:t>
            </a:r>
            <a:r>
              <a:rPr lang="en-US" altLang="zh-CN"/>
              <a:t>7211</a:t>
            </a:r>
            <a:r>
              <a:rPr lang="zh-CN" altLang="en-US"/>
              <a:t>项目上，可以通过</a:t>
            </a:r>
            <a:r>
              <a:rPr lang="en-US" altLang="zh-CN"/>
              <a:t>7211</a:t>
            </a:r>
            <a:r>
              <a:rPr lang="zh-CN" altLang="en-US"/>
              <a:t>的</a:t>
            </a:r>
            <a:r>
              <a:rPr lang="en-US" altLang="zh-CN"/>
              <a:t>TE</a:t>
            </a:r>
            <a:r>
              <a:rPr lang="zh-CN" altLang="en-US"/>
              <a:t>引脚是否有脉冲信号，获得握手成功与否。然后再去开屏。这里需要对</a:t>
            </a:r>
            <a:r>
              <a:rPr lang="en-US" altLang="zh-CN"/>
              <a:t>panel</a:t>
            </a:r>
            <a:r>
              <a:rPr lang="zh-CN" altLang="en-US"/>
              <a:t>下</a:t>
            </a:r>
            <a:r>
              <a:rPr lang="en-US" altLang="zh-CN"/>
              <a:t>DSI</a:t>
            </a:r>
            <a:r>
              <a:rPr lang="zh-CN" altLang="en-US"/>
              <a:t>指令</a:t>
            </a:r>
            <a:r>
              <a:rPr lang="en-US" altLang="zh-CN"/>
              <a:t>,</a:t>
            </a:r>
            <a:r>
              <a:rPr lang="zh-CN" altLang="en-US"/>
              <a:t>需要看项目，</a:t>
            </a:r>
            <a:r>
              <a:rPr lang="en-US" altLang="zh-CN"/>
              <a:t>demokit</a:t>
            </a:r>
            <a:r>
              <a:rPr lang="zh-CN" altLang="en-US"/>
              <a:t>的是</a:t>
            </a:r>
            <a:r>
              <a:rPr lang="en-US" altLang="zh-CN"/>
              <a:t>LVDS</a:t>
            </a:r>
            <a:r>
              <a:rPr lang="zh-CN" altLang="en-US"/>
              <a:t>，所以不下</a:t>
            </a:r>
            <a:r>
              <a:rPr lang="en-US" altLang="zh-CN"/>
              <a:t>DSI</a:t>
            </a:r>
            <a:r>
              <a:rPr lang="zh-CN" altLang="en-US"/>
              <a:t>指令。</a:t>
            </a:r>
            <a:endParaRPr lang="zh-CN" altLang="en-US"/>
          </a:p>
          <a:p>
            <a:endParaRPr lang="zh-CN" altLang="en-US"/>
          </a:p>
        </p:txBody>
      </p:sp>
      <p:sp>
        <p:nvSpPr>
          <p:cNvPr id="7" name="Text Box 6"/>
          <p:cNvSpPr txBox="1"/>
          <p:nvPr/>
        </p:nvSpPr>
        <p:spPr>
          <a:xfrm>
            <a:off x="260350" y="2900045"/>
            <a:ext cx="4888865" cy="1198880"/>
          </a:xfrm>
          <a:prstGeom prst="rect">
            <a:avLst/>
          </a:prstGeom>
          <a:noFill/>
        </p:spPr>
        <p:txBody>
          <a:bodyPr wrap="square" rtlCol="0">
            <a:spAutoFit/>
          </a:bodyPr>
          <a:p>
            <a:r>
              <a:rPr lang="en-US"/>
              <a:t>2.</a:t>
            </a:r>
            <a:r>
              <a:rPr lang="zh-CN" altLang="en-US"/>
              <a:t>龙讯的</a:t>
            </a:r>
            <a:r>
              <a:rPr lang="en-US" altLang="zh-CN"/>
              <a:t>7911uxd</a:t>
            </a:r>
            <a:r>
              <a:rPr lang="zh-CN" altLang="en-US"/>
              <a:t>芯片，解析出来的是</a:t>
            </a:r>
            <a:r>
              <a:rPr lang="en-US" altLang="zh-CN"/>
              <a:t>mipi DSI</a:t>
            </a:r>
            <a:r>
              <a:rPr lang="zh-CN" altLang="en-US"/>
              <a:t>。会自己对</a:t>
            </a:r>
            <a:r>
              <a:rPr lang="en-US" altLang="zh-CN"/>
              <a:t>penal</a:t>
            </a:r>
            <a:r>
              <a:rPr lang="zh-CN" altLang="en-US"/>
              <a:t>下</a:t>
            </a:r>
            <a:r>
              <a:rPr lang="en-US" altLang="zh-CN"/>
              <a:t>DSI</a:t>
            </a:r>
            <a:r>
              <a:rPr lang="zh-CN" altLang="en-US"/>
              <a:t>指令，所以在大鹏项目，</a:t>
            </a:r>
            <a:r>
              <a:rPr lang="en-US" altLang="zh-CN"/>
              <a:t>panel</a:t>
            </a:r>
            <a:r>
              <a:rPr lang="zh-CN" altLang="en-US"/>
              <a:t>上电需要在龙讯芯片复位后，</a:t>
            </a:r>
            <a:r>
              <a:rPr lang="en-US" altLang="zh-CN"/>
              <a:t>1s</a:t>
            </a:r>
            <a:r>
              <a:rPr lang="zh-CN" altLang="en-US"/>
              <a:t>内，因为龙讯是</a:t>
            </a:r>
            <a:r>
              <a:rPr lang="en-US" altLang="zh-CN"/>
              <a:t>1s</a:t>
            </a:r>
            <a:r>
              <a:rPr lang="zh-CN" altLang="en-US"/>
              <a:t>过后下</a:t>
            </a:r>
            <a:r>
              <a:rPr lang="en-US" altLang="zh-CN"/>
              <a:t>DSI</a:t>
            </a:r>
            <a:r>
              <a:rPr lang="zh-CN" altLang="en-US"/>
              <a:t>指令。</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5750" y="133350"/>
            <a:ext cx="4737100" cy="368300"/>
          </a:xfrm>
          <a:prstGeom prst="rect">
            <a:avLst/>
          </a:prstGeom>
          <a:noFill/>
        </p:spPr>
        <p:txBody>
          <a:bodyPr wrap="square" rtlCol="0">
            <a:spAutoFit/>
          </a:bodyPr>
          <a:p>
            <a:r>
              <a:rPr lang="en-US"/>
              <a:t>ADUIO</a:t>
            </a:r>
            <a:endParaRPr lang="en-US"/>
          </a:p>
        </p:txBody>
      </p:sp>
      <p:sp>
        <p:nvSpPr>
          <p:cNvPr id="5" name="Rounded Rectangle 4"/>
          <p:cNvSpPr/>
          <p:nvPr/>
        </p:nvSpPr>
        <p:spPr>
          <a:xfrm>
            <a:off x="463550" y="767715"/>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TYPC </a:t>
            </a:r>
            <a:endParaRPr lang="en-US"/>
          </a:p>
        </p:txBody>
      </p:sp>
      <p:sp>
        <p:nvSpPr>
          <p:cNvPr id="11" name="Rounded Rectangle 10"/>
          <p:cNvSpPr/>
          <p:nvPr/>
        </p:nvSpPr>
        <p:spPr>
          <a:xfrm>
            <a:off x="33051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brige</a:t>
            </a:r>
            <a:endParaRPr lang="en-US"/>
          </a:p>
        </p:txBody>
      </p:sp>
      <p:sp>
        <p:nvSpPr>
          <p:cNvPr id="12" name="Text Box 11"/>
          <p:cNvSpPr txBox="1"/>
          <p:nvPr/>
        </p:nvSpPr>
        <p:spPr>
          <a:xfrm>
            <a:off x="3324860" y="1390015"/>
            <a:ext cx="1453515" cy="368300"/>
          </a:xfrm>
          <a:prstGeom prst="rect">
            <a:avLst/>
          </a:prstGeom>
          <a:noFill/>
        </p:spPr>
        <p:txBody>
          <a:bodyPr wrap="square" rtlCol="0">
            <a:spAutoFit/>
          </a:bodyPr>
          <a:p>
            <a:r>
              <a:rPr lang="en-US"/>
              <a:t>LT7911x</a:t>
            </a:r>
            <a:endParaRPr lang="en-US"/>
          </a:p>
        </p:txBody>
      </p:sp>
      <p:sp>
        <p:nvSpPr>
          <p:cNvPr id="2" name="Rounded Rectangle 1"/>
          <p:cNvSpPr/>
          <p:nvPr/>
        </p:nvSpPr>
        <p:spPr>
          <a:xfrm>
            <a:off x="57054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codec</a:t>
            </a:r>
            <a:endParaRPr lang="en-US"/>
          </a:p>
        </p:txBody>
      </p:sp>
      <p:sp>
        <p:nvSpPr>
          <p:cNvPr id="3" name="Text Box 2"/>
          <p:cNvSpPr txBox="1"/>
          <p:nvPr/>
        </p:nvSpPr>
        <p:spPr>
          <a:xfrm>
            <a:off x="5725160" y="1390015"/>
            <a:ext cx="1453515" cy="368300"/>
          </a:xfrm>
          <a:prstGeom prst="rect">
            <a:avLst/>
          </a:prstGeom>
          <a:noFill/>
        </p:spPr>
        <p:txBody>
          <a:bodyPr wrap="square" rtlCol="0">
            <a:spAutoFit/>
          </a:bodyPr>
          <a:p>
            <a:r>
              <a:rPr lang="en-US"/>
              <a:t>RT5670</a:t>
            </a:r>
            <a:endParaRPr lang="en-US"/>
          </a:p>
        </p:txBody>
      </p:sp>
      <p:sp>
        <p:nvSpPr>
          <p:cNvPr id="6" name="Rounded Rectangle 5"/>
          <p:cNvSpPr/>
          <p:nvPr/>
        </p:nvSpPr>
        <p:spPr>
          <a:xfrm>
            <a:off x="78263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sp>
        <p:nvSpPr>
          <p:cNvPr id="7" name="Text Box 6"/>
          <p:cNvSpPr txBox="1"/>
          <p:nvPr/>
        </p:nvSpPr>
        <p:spPr>
          <a:xfrm>
            <a:off x="342900" y="1390015"/>
            <a:ext cx="2731135" cy="1198880"/>
          </a:xfrm>
          <a:prstGeom prst="rect">
            <a:avLst/>
          </a:prstGeom>
          <a:noFill/>
        </p:spPr>
        <p:txBody>
          <a:bodyPr wrap="square" rtlCol="0">
            <a:spAutoFit/>
          </a:bodyPr>
          <a:p>
            <a:r>
              <a:rPr lang="en-US" altLang="zh-CN"/>
              <a:t>PC </a:t>
            </a:r>
            <a:endParaRPr lang="en-US" altLang="zh-CN"/>
          </a:p>
          <a:p>
            <a:r>
              <a:rPr lang="en-US" altLang="zh-CN"/>
              <a:t>835/845 VIDEO BOX</a:t>
            </a:r>
            <a:endParaRPr lang="zh-CN" altLang="en-US"/>
          </a:p>
          <a:p>
            <a:r>
              <a:rPr lang="en-US" altLang="zh-CN"/>
              <a:t>PHONE </a:t>
            </a:r>
            <a:endParaRPr lang="en-US" altLang="zh-CN"/>
          </a:p>
          <a:p>
            <a:endParaRPr lang="en-US" altLang="zh-CN"/>
          </a:p>
        </p:txBody>
      </p:sp>
      <p:sp>
        <p:nvSpPr>
          <p:cNvPr id="8" name="Text Box 7"/>
          <p:cNvSpPr txBox="1"/>
          <p:nvPr/>
        </p:nvSpPr>
        <p:spPr>
          <a:xfrm>
            <a:off x="7617460" y="1390015"/>
            <a:ext cx="1891665" cy="368300"/>
          </a:xfrm>
          <a:prstGeom prst="rect">
            <a:avLst/>
          </a:prstGeom>
          <a:noFill/>
        </p:spPr>
        <p:txBody>
          <a:bodyPr wrap="square" rtlCol="0">
            <a:spAutoFit/>
          </a:bodyPr>
          <a:p>
            <a:r>
              <a:rPr lang="zh-CN" altLang="en-US"/>
              <a:t>音频功率放大器</a:t>
            </a:r>
            <a:endParaRPr lang="zh-CN" altLang="en-US"/>
          </a:p>
        </p:txBody>
      </p:sp>
      <p:cxnSp>
        <p:nvCxnSpPr>
          <p:cNvPr id="14" name="Straight Arrow Connector 13"/>
          <p:cNvCxnSpPr>
            <a:stCxn id="5" idx="3"/>
            <a:endCxn id="11" idx="1"/>
          </p:cNvCxnSpPr>
          <p:nvPr/>
        </p:nvCxnSpPr>
        <p:spPr>
          <a:xfrm>
            <a:off x="2068830" y="989965"/>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a:endCxn id="2" idx="1"/>
          </p:cNvCxnSpPr>
          <p:nvPr/>
        </p:nvCxnSpPr>
        <p:spPr>
          <a:xfrm>
            <a:off x="4778375" y="989965"/>
            <a:ext cx="927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a:endCxn id="6" idx="1"/>
          </p:cNvCxnSpPr>
          <p:nvPr/>
        </p:nvCxnSpPr>
        <p:spPr>
          <a:xfrm>
            <a:off x="7178675" y="989965"/>
            <a:ext cx="647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 Box 27"/>
          <p:cNvSpPr txBox="1"/>
          <p:nvPr/>
        </p:nvSpPr>
        <p:spPr>
          <a:xfrm>
            <a:off x="295275" y="2552065"/>
            <a:ext cx="9004300" cy="922020"/>
          </a:xfrm>
          <a:prstGeom prst="rect">
            <a:avLst/>
          </a:prstGeom>
          <a:noFill/>
        </p:spPr>
        <p:txBody>
          <a:bodyPr wrap="square" rtlCol="0">
            <a:spAutoFit/>
          </a:bodyPr>
          <a:p>
            <a:r>
              <a:rPr lang="zh-CN" altLang="en-US"/>
              <a:t>（</a:t>
            </a:r>
            <a:r>
              <a:rPr lang="en-US" altLang="zh-CN"/>
              <a:t>1</a:t>
            </a:r>
            <a:r>
              <a:rPr lang="zh-CN" altLang="en-US"/>
              <a:t>）在大鹏的项目中，音频信号，融合在</a:t>
            </a:r>
            <a:r>
              <a:rPr lang="en-US" altLang="zh-CN"/>
              <a:t>DP</a:t>
            </a:r>
            <a:r>
              <a:rPr lang="zh-CN" altLang="en-US"/>
              <a:t>信号中，通过</a:t>
            </a:r>
            <a:r>
              <a:rPr lang="en-US" altLang="zh-CN"/>
              <a:t>brige7911</a:t>
            </a:r>
            <a:r>
              <a:rPr lang="zh-CN" altLang="en-US"/>
              <a:t>转换出来</a:t>
            </a:r>
            <a:r>
              <a:rPr lang="en-US" altLang="zh-CN"/>
              <a:t>I2S</a:t>
            </a:r>
            <a:r>
              <a:rPr lang="zh-CN" altLang="en-US"/>
              <a:t>信号给</a:t>
            </a:r>
            <a:r>
              <a:rPr lang="en-US" altLang="zh-CN"/>
              <a:t>codec</a:t>
            </a:r>
            <a:r>
              <a:rPr lang="en-US"/>
              <a:t> </a:t>
            </a:r>
            <a:r>
              <a:rPr lang="en-US" altLang="zh-CN">
                <a:sym typeface="+mn-ea"/>
              </a:rPr>
              <a:t>--&gt;SPK</a:t>
            </a:r>
            <a:endParaRPr lang="en-US"/>
          </a:p>
          <a:p>
            <a:r>
              <a:rPr lang="zh-CN" altLang="en-US"/>
              <a:t>（</a:t>
            </a:r>
            <a:r>
              <a:rPr lang="en-US" altLang="zh-CN"/>
              <a:t>2</a:t>
            </a:r>
            <a:r>
              <a:rPr lang="zh-CN" altLang="en-US"/>
              <a:t>）</a:t>
            </a:r>
            <a:r>
              <a:rPr lang="zh-CN" altLang="en-US">
                <a:sym typeface="+mn-ea"/>
              </a:rPr>
              <a:t>非</a:t>
            </a:r>
            <a:r>
              <a:rPr lang="en-US" altLang="zh-CN">
                <a:sym typeface="+mn-ea"/>
              </a:rPr>
              <a:t>E34R:</a:t>
            </a:r>
            <a:r>
              <a:rPr lang="zh-CN" altLang="en-US">
                <a:sym typeface="+mn-ea"/>
              </a:rPr>
              <a:t>音频</a:t>
            </a:r>
            <a:r>
              <a:rPr lang="en-US" altLang="zh-CN"/>
              <a:t>UAC--</a:t>
            </a:r>
            <a:r>
              <a:rPr lang="zh-CN" altLang="en-US"/>
              <a:t>》</a:t>
            </a:r>
            <a:r>
              <a:rPr lang="en-US" altLang="zh-CN"/>
              <a:t>movidusi2s</a:t>
            </a:r>
            <a:r>
              <a:rPr lang="zh-CN" altLang="en-US"/>
              <a:t>信号</a:t>
            </a:r>
            <a:r>
              <a:rPr lang="en-US" altLang="zh-CN"/>
              <a:t>--&gt;codec </a:t>
            </a:r>
            <a:r>
              <a:rPr lang="en-US" altLang="zh-CN">
                <a:sym typeface="+mn-ea"/>
              </a:rPr>
              <a:t>--&gt;SPK</a:t>
            </a:r>
            <a:endParaRPr lang="en-US" altLang="zh-CN"/>
          </a:p>
        </p:txBody>
      </p:sp>
      <p:sp>
        <p:nvSpPr>
          <p:cNvPr id="17" name="Text Box 16"/>
          <p:cNvSpPr txBox="1"/>
          <p:nvPr/>
        </p:nvSpPr>
        <p:spPr>
          <a:xfrm>
            <a:off x="2197100" y="754380"/>
            <a:ext cx="901700" cy="368300"/>
          </a:xfrm>
          <a:prstGeom prst="rect">
            <a:avLst/>
          </a:prstGeom>
          <a:noFill/>
        </p:spPr>
        <p:txBody>
          <a:bodyPr wrap="square" rtlCol="0">
            <a:spAutoFit/>
          </a:bodyPr>
          <a:p>
            <a:r>
              <a:rPr lang="en-US"/>
              <a:t>DP</a:t>
            </a:r>
            <a:endParaRPr lang="en-US"/>
          </a:p>
        </p:txBody>
      </p:sp>
      <p:sp>
        <p:nvSpPr>
          <p:cNvPr id="18" name="Text Box 17"/>
          <p:cNvSpPr txBox="1"/>
          <p:nvPr/>
        </p:nvSpPr>
        <p:spPr>
          <a:xfrm>
            <a:off x="4919345" y="716915"/>
            <a:ext cx="645160" cy="368300"/>
          </a:xfrm>
          <a:prstGeom prst="rect">
            <a:avLst/>
          </a:prstGeom>
          <a:noFill/>
        </p:spPr>
        <p:txBody>
          <a:bodyPr wrap="square" rtlCol="0">
            <a:spAutoFit/>
          </a:bodyPr>
          <a:p>
            <a:r>
              <a:rPr lang="en-US"/>
              <a:t>I2S</a:t>
            </a:r>
            <a:endParaRPr lang="en-US"/>
          </a:p>
        </p:txBody>
      </p:sp>
      <p:sp>
        <p:nvSpPr>
          <p:cNvPr id="21" name="Text Box 20"/>
          <p:cNvSpPr txBox="1"/>
          <p:nvPr/>
        </p:nvSpPr>
        <p:spPr>
          <a:xfrm>
            <a:off x="7179945" y="621665"/>
            <a:ext cx="645160" cy="368300"/>
          </a:xfrm>
          <a:prstGeom prst="rect">
            <a:avLst/>
          </a:prstGeom>
          <a:noFill/>
        </p:spPr>
        <p:txBody>
          <a:bodyPr wrap="square" rtlCol="0">
            <a:spAutoFit/>
          </a:bodyPr>
          <a:p>
            <a:r>
              <a:rPr lang="en-US"/>
              <a:t>I2S</a:t>
            </a:r>
            <a:endParaRPr lang="en-US"/>
          </a:p>
        </p:txBody>
      </p:sp>
      <p:sp>
        <p:nvSpPr>
          <p:cNvPr id="38" name="Rounded Rectangle 37"/>
          <p:cNvSpPr/>
          <p:nvPr/>
        </p:nvSpPr>
        <p:spPr>
          <a:xfrm>
            <a:off x="483235" y="4387215"/>
            <a:ext cx="160528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USB</a:t>
            </a:r>
            <a:endParaRPr lang="en-US"/>
          </a:p>
        </p:txBody>
      </p:sp>
      <p:sp>
        <p:nvSpPr>
          <p:cNvPr id="43" name="Rounded Rectangle 42"/>
          <p:cNvSpPr/>
          <p:nvPr/>
        </p:nvSpPr>
        <p:spPr>
          <a:xfrm>
            <a:off x="3324860" y="4380865"/>
            <a:ext cx="1497965"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AUDIO PA</a:t>
            </a:r>
            <a:endParaRPr lang="en-US"/>
          </a:p>
        </p:txBody>
      </p:sp>
      <p:cxnSp>
        <p:nvCxnSpPr>
          <p:cNvPr id="44" name="Straight Arrow Connector 43"/>
          <p:cNvCxnSpPr>
            <a:stCxn id="38" idx="3"/>
          </p:cNvCxnSpPr>
          <p:nvPr/>
        </p:nvCxnSpPr>
        <p:spPr>
          <a:xfrm>
            <a:off x="2088515" y="4609465"/>
            <a:ext cx="12363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 Box 46"/>
          <p:cNvSpPr txBox="1"/>
          <p:nvPr/>
        </p:nvSpPr>
        <p:spPr>
          <a:xfrm>
            <a:off x="2216785" y="4373880"/>
            <a:ext cx="1257300" cy="368300"/>
          </a:xfrm>
          <a:prstGeom prst="rect">
            <a:avLst/>
          </a:prstGeom>
          <a:noFill/>
        </p:spPr>
        <p:txBody>
          <a:bodyPr wrap="square" rtlCol="0">
            <a:spAutoFit/>
          </a:bodyPr>
          <a:p>
            <a:r>
              <a:rPr lang="en-US"/>
              <a:t>USB2.0</a:t>
            </a:r>
            <a:endParaRPr lang="en-US"/>
          </a:p>
        </p:txBody>
      </p:sp>
      <p:sp>
        <p:nvSpPr>
          <p:cNvPr id="62" name="Text Box 61"/>
          <p:cNvSpPr txBox="1"/>
          <p:nvPr/>
        </p:nvSpPr>
        <p:spPr>
          <a:xfrm>
            <a:off x="342900" y="5384800"/>
            <a:ext cx="9004300" cy="1198880"/>
          </a:xfrm>
          <a:prstGeom prst="rect">
            <a:avLst/>
          </a:prstGeom>
          <a:noFill/>
        </p:spPr>
        <p:txBody>
          <a:bodyPr wrap="square" rtlCol="0">
            <a:spAutoFit/>
          </a:bodyPr>
          <a:p>
            <a:r>
              <a:rPr lang="zh-CN" altLang="en-US"/>
              <a:t>（</a:t>
            </a:r>
            <a:r>
              <a:rPr lang="en-US" altLang="zh-CN"/>
              <a:t>1</a:t>
            </a:r>
            <a:r>
              <a:rPr lang="zh-CN" altLang="en-US"/>
              <a:t>）</a:t>
            </a:r>
            <a:r>
              <a:rPr lang="en-US"/>
              <a:t>TYPE-C</a:t>
            </a:r>
            <a:r>
              <a:rPr lang="zh-CN" altLang="en-US"/>
              <a:t>接口，在</a:t>
            </a:r>
            <a:r>
              <a:rPr lang="en-US" altLang="zh-CN"/>
              <a:t>E34R</a:t>
            </a:r>
            <a:r>
              <a:rPr lang="zh-CN" altLang="en-US"/>
              <a:t>中，使用</a:t>
            </a:r>
            <a:r>
              <a:rPr lang="en-US" altLang="zh-CN"/>
              <a:t>USB2.0</a:t>
            </a:r>
            <a:r>
              <a:rPr lang="zh-CN" altLang="en-US"/>
              <a:t>作为音频的传输通道。</a:t>
            </a:r>
            <a:endParaRPr lang="zh-CN" altLang="en-US"/>
          </a:p>
          <a:p>
            <a:r>
              <a:rPr lang="zh-CN" altLang="en-US"/>
              <a:t>（</a:t>
            </a:r>
            <a:r>
              <a:rPr lang="en-US" altLang="zh-CN"/>
              <a:t>2</a:t>
            </a:r>
            <a:r>
              <a:rPr lang="zh-CN" altLang="en-US"/>
              <a:t>）</a:t>
            </a:r>
            <a:r>
              <a:rPr lang="en-US" altLang="zh-CN">
                <a:sym typeface="+mn-ea"/>
              </a:rPr>
              <a:t>E34R:</a:t>
            </a:r>
            <a:r>
              <a:rPr lang="zh-CN" altLang="en-US">
                <a:sym typeface="+mn-ea"/>
              </a:rPr>
              <a:t>音频</a:t>
            </a:r>
            <a:r>
              <a:rPr lang="en-US" altLang="zh-CN"/>
              <a:t>UAC --</a:t>
            </a:r>
            <a:r>
              <a:rPr lang="zh-CN" altLang="en-US"/>
              <a:t>》</a:t>
            </a:r>
            <a:r>
              <a:rPr lang="en-US" altLang="zh-CN"/>
              <a:t>USB audio PA</a:t>
            </a:r>
            <a:r>
              <a:rPr lang="zh-CN" altLang="en-US"/>
              <a:t>数模转换</a:t>
            </a:r>
            <a:r>
              <a:rPr lang="en-US" altLang="zh-CN"/>
              <a:t>,</a:t>
            </a:r>
            <a:r>
              <a:rPr lang="zh-CN" altLang="en-US"/>
              <a:t>放大</a:t>
            </a:r>
            <a:r>
              <a:rPr lang="en-US" altLang="zh-CN"/>
              <a:t>--&gt;SPK.</a:t>
            </a:r>
            <a:endParaRPr lang="en-US" altLang="zh-CN"/>
          </a:p>
          <a:p>
            <a:endParaRPr lang="en-US" altLang="zh-CN"/>
          </a:p>
          <a:p>
            <a:endParaRPr lang="en-US" altLang="zh-CN"/>
          </a:p>
        </p:txBody>
      </p:sp>
      <p:sp>
        <p:nvSpPr>
          <p:cNvPr id="63" name="Rounded Rectangle 62"/>
          <p:cNvSpPr/>
          <p:nvPr/>
        </p:nvSpPr>
        <p:spPr>
          <a:xfrm>
            <a:off x="5705475" y="43872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SPK</a:t>
            </a:r>
            <a:endParaRPr lang="en-US"/>
          </a:p>
        </p:txBody>
      </p:sp>
      <p:cxnSp>
        <p:nvCxnSpPr>
          <p:cNvPr id="64" name="Straight Arrow Connector 63"/>
          <p:cNvCxnSpPr>
            <a:stCxn id="43" idx="3"/>
            <a:endCxn id="63" idx="1"/>
          </p:cNvCxnSpPr>
          <p:nvPr/>
        </p:nvCxnSpPr>
        <p:spPr>
          <a:xfrm>
            <a:off x="4822825" y="4603115"/>
            <a:ext cx="8826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 Box 64"/>
          <p:cNvSpPr txBox="1"/>
          <p:nvPr/>
        </p:nvSpPr>
        <p:spPr>
          <a:xfrm>
            <a:off x="4635500" y="4245610"/>
            <a:ext cx="1257300" cy="368300"/>
          </a:xfrm>
          <a:prstGeom prst="rect">
            <a:avLst/>
          </a:prstGeom>
          <a:noFill/>
        </p:spPr>
        <p:txBody>
          <a:bodyPr wrap="square" rtlCol="0">
            <a:spAutoFit/>
          </a:bodyPr>
          <a:p>
            <a:r>
              <a:rPr lang="zh-CN" altLang="en-US"/>
              <a:t>模拟音频</a:t>
            </a:r>
            <a:endParaRPr lang="zh-CN" altLang="en-US"/>
          </a:p>
        </p:txBody>
      </p:sp>
      <p:sp>
        <p:nvSpPr>
          <p:cNvPr id="66" name="Rounded Rectangle 65"/>
          <p:cNvSpPr/>
          <p:nvPr/>
        </p:nvSpPr>
        <p:spPr>
          <a:xfrm>
            <a:off x="10226675" y="767715"/>
            <a:ext cx="1473200" cy="444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SPK</a:t>
            </a:r>
            <a:endParaRPr lang="en-US"/>
          </a:p>
        </p:txBody>
      </p:sp>
      <p:cxnSp>
        <p:nvCxnSpPr>
          <p:cNvPr id="67" name="Straight Arrow Connector 66"/>
          <p:cNvCxnSpPr>
            <a:endCxn id="66" idx="1"/>
          </p:cNvCxnSpPr>
          <p:nvPr/>
        </p:nvCxnSpPr>
        <p:spPr>
          <a:xfrm>
            <a:off x="9344025" y="983615"/>
            <a:ext cx="8826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 Box 67"/>
          <p:cNvSpPr txBox="1"/>
          <p:nvPr/>
        </p:nvSpPr>
        <p:spPr>
          <a:xfrm>
            <a:off x="9156700" y="626110"/>
            <a:ext cx="1257300" cy="368300"/>
          </a:xfrm>
          <a:prstGeom prst="rect">
            <a:avLst/>
          </a:prstGeom>
          <a:noFill/>
        </p:spPr>
        <p:txBody>
          <a:bodyPr wrap="square" rtlCol="0">
            <a:spAutoFit/>
          </a:bodyPr>
          <a:p>
            <a:r>
              <a:rPr lang="zh-CN" altLang="en-US"/>
              <a:t>模拟音频</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1945</Words>
  <Application>WPS Presentation</Application>
  <PresentationFormat>宽屏</PresentationFormat>
  <Paragraphs>249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DejaVu Sans</vt:lpstr>
      <vt:lpstr>Arial Black</vt:lpstr>
      <vt:lpstr>SimSun</vt:lpstr>
      <vt:lpstr>文泉驿微米黑</vt:lpstr>
      <vt:lpstr>Microsoft YaHei</vt:lpstr>
      <vt:lpstr>Arial Unicode MS</vt:lpstr>
      <vt:lpstr>SimSun</vt:lpstr>
      <vt:lpstr>OpenSymbol</vt:lpstr>
      <vt:lpstr>Office Theme</vt:lpstr>
      <vt:lpstr>BringUP显示模块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mark</cp:lastModifiedBy>
  <cp:revision>67</cp:revision>
  <dcterms:created xsi:type="dcterms:W3CDTF">2022-07-13T07:41:56Z</dcterms:created>
  <dcterms:modified xsi:type="dcterms:W3CDTF">2022-07-13T07:41:56Z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1033-11.1.0.11664</vt:lpwstr>
  </property>
  <property fmtid="{D5CDD505-2E9C-101B-9397-08002B2CF9AE}" pid="3" name="ICV">
    <vt:lpwstr/>
  </property>
</Properties>
</file>