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1" r:id="rId3"/>
    <p:sldId id="269" r:id="rId4"/>
    <p:sldId id="275" r:id="rId5"/>
    <p:sldId id="265" r:id="rId6"/>
    <p:sldId id="270" r:id="rId7"/>
    <p:sldId id="274" r:id="rId8"/>
    <p:sldId id="273" r:id="rId9"/>
    <p:sldId id="272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18" autoAdjust="0"/>
  </p:normalViewPr>
  <p:slideViewPr>
    <p:cSldViewPr snapToGrid="0">
      <p:cViewPr varScale="1">
        <p:scale>
          <a:sx n="61" d="100"/>
          <a:sy n="61" d="100"/>
        </p:scale>
        <p:origin x="9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45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2021/4/22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7194" y="1755291"/>
            <a:ext cx="10515600" cy="2544296"/>
          </a:xfrm>
        </p:spPr>
        <p:txBody>
          <a:bodyPr anchor="t">
            <a:noAutofit/>
          </a:bodyPr>
          <a:lstStyle/>
          <a:p>
            <a:pPr>
              <a:lnSpc>
                <a:spcPct val="125000"/>
              </a:lnSpc>
            </a:pPr>
            <a:r>
              <a:rPr lang="zh-TW" altLang="en-US" sz="7200" b="0" dirty="0" smtClean="0"/>
              <a:t>專案進度報</a:t>
            </a:r>
            <a:r>
              <a:rPr lang="en-US" altLang="zh-TW" sz="7200" b="0" dirty="0"/>
              <a:t/>
            </a:r>
            <a:br>
              <a:rPr lang="en-US" altLang="zh-TW" sz="7200" b="0" dirty="0"/>
            </a:br>
            <a:r>
              <a:rPr lang="zh-TW" altLang="en-US" sz="7200" b="0" dirty="0"/>
              <a:t>抗雜訊</a:t>
            </a:r>
            <a:r>
              <a:rPr lang="zh-TW" altLang="en-US" sz="7200" b="0" dirty="0" smtClean="0"/>
              <a:t>手勢</a:t>
            </a:r>
            <a:r>
              <a:rPr lang="zh-TW" altLang="en-US" sz="7200" b="0" dirty="0"/>
              <a:t>辨識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019900" y="5842535"/>
            <a:ext cx="141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蔡翔宇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成果展示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208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當</a:t>
            </a:r>
            <a:r>
              <a:rPr lang="zh-TW" altLang="en-US" dirty="0"/>
              <a:t>週</a:t>
            </a:r>
            <a:r>
              <a:rPr lang="zh-TW" altLang="en-US" dirty="0" smtClean="0"/>
              <a:t>進度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需求</a:t>
            </a:r>
            <a:r>
              <a:rPr lang="en-US" altLang="zh-TW" sz="2400" dirty="0"/>
              <a:t>(</a:t>
            </a:r>
            <a:r>
              <a:rPr lang="zh-TW" altLang="en-US" sz="2400" dirty="0"/>
              <a:t>含情境</a:t>
            </a:r>
            <a:r>
              <a:rPr lang="en-US" altLang="zh-TW" sz="2400" dirty="0"/>
              <a:t>)</a:t>
            </a:r>
            <a:r>
              <a:rPr lang="zh-TW" altLang="en-US" sz="2400" dirty="0"/>
              <a:t>、分析</a:t>
            </a:r>
            <a:r>
              <a:rPr lang="en-US" altLang="zh-TW" sz="2400" dirty="0"/>
              <a:t>(breakdown</a:t>
            </a:r>
            <a:r>
              <a:rPr lang="zh-TW" altLang="en-US" sz="2400" dirty="0"/>
              <a:t>系統切至小方塊</a:t>
            </a:r>
            <a:r>
              <a:rPr lang="en-US" altLang="zh-TW" sz="2400" dirty="0"/>
              <a:t>)</a:t>
            </a:r>
            <a:r>
              <a:rPr lang="zh-TW" altLang="en-US" sz="2400" dirty="0"/>
              <a:t>、設計</a:t>
            </a:r>
            <a:r>
              <a:rPr lang="en-US" altLang="zh-TW" sz="2400" dirty="0"/>
              <a:t>(</a:t>
            </a:r>
            <a:r>
              <a:rPr lang="zh-TW" altLang="en-US" sz="2400" dirty="0"/>
              <a:t>含架構圖、系統方塊</a:t>
            </a:r>
            <a:r>
              <a:rPr lang="en-US" altLang="zh-TW" sz="2400" dirty="0"/>
              <a:t>API</a:t>
            </a:r>
            <a:r>
              <a:rPr lang="zh-TW" altLang="en-US" sz="2400" dirty="0"/>
              <a:t>定義、小方塊之間的輸入輸出關係</a:t>
            </a:r>
            <a:r>
              <a:rPr lang="en-US" altLang="zh-TW" sz="2400" dirty="0"/>
              <a:t>)</a:t>
            </a:r>
            <a:r>
              <a:rPr lang="zh-TW" altLang="en-US" sz="2400" dirty="0"/>
              <a:t>的文件</a:t>
            </a:r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需求列表</a:t>
            </a:r>
            <a:endParaRPr lang="zh-TW" altLang="en-US" dirty="0"/>
          </a:p>
        </p:txBody>
      </p:sp>
      <p:sp>
        <p:nvSpPr>
          <p:cNvPr id="5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TW" altLang="en-US" sz="2000" dirty="0" smtClean="0"/>
              <a:t>設計情境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 smtClean="0"/>
              <a:t>使攝像頭的畫面，經過</a:t>
            </a:r>
            <a:r>
              <a:rPr lang="en-US" altLang="zh-TW" sz="2000" dirty="0" smtClean="0"/>
              <a:t>TVP5150</a:t>
            </a:r>
            <a:r>
              <a:rPr lang="zh-TW" altLang="en-US" sz="2000" dirty="0" smtClean="0"/>
              <a:t>，再利用</a:t>
            </a:r>
            <a:r>
              <a:rPr lang="en-US" altLang="zh-TW" sz="2000" dirty="0" smtClean="0"/>
              <a:t>ZYNQ</a:t>
            </a:r>
            <a:r>
              <a:rPr lang="zh-TW" altLang="en-US" sz="2000" dirty="0" smtClean="0"/>
              <a:t>板對其傳輸資料進行解讀及解碼，將</a:t>
            </a:r>
            <a:r>
              <a:rPr lang="en-US" altLang="zh-TW" sz="2000" dirty="0" smtClean="0"/>
              <a:t>YUV</a:t>
            </a:r>
            <a:r>
              <a:rPr lang="zh-TW" altLang="en-US" sz="2000" dirty="0" smtClean="0"/>
              <a:t>值轉換成</a:t>
            </a:r>
            <a:r>
              <a:rPr lang="en-US" altLang="zh-TW" sz="2000" dirty="0" smtClean="0"/>
              <a:t>RGB</a:t>
            </a:r>
            <a:r>
              <a:rPr lang="zh-TW" altLang="en-US" sz="2000" dirty="0" smtClean="0"/>
              <a:t>值，將畫面進行形態學</a:t>
            </a:r>
            <a:r>
              <a:rPr lang="zh-TW" altLang="en-US" sz="2000" dirty="0"/>
              <a:t>變化</a:t>
            </a:r>
            <a:r>
              <a:rPr lang="en-US" altLang="zh-TW" sz="2000" dirty="0"/>
              <a:t>(SOBEL </a:t>
            </a:r>
            <a:r>
              <a:rPr lang="en-US" altLang="zh-TW" sz="2000" dirty="0" smtClean="0"/>
              <a:t>…)</a:t>
            </a:r>
            <a:r>
              <a:rPr lang="zh-TW" altLang="en-US" sz="2000" dirty="0" smtClean="0"/>
              <a:t>，將畫面儲存在</a:t>
            </a:r>
            <a:r>
              <a:rPr lang="en-US" altLang="zh-TW" sz="2000" dirty="0" smtClean="0"/>
              <a:t>BRAM</a:t>
            </a:r>
            <a:r>
              <a:rPr lang="zh-TW" altLang="en-US" sz="2000" dirty="0" smtClean="0"/>
              <a:t>，前張雨後張，進行</a:t>
            </a:r>
            <a:r>
              <a:rPr lang="en-US" altLang="zh-TW" sz="2000" dirty="0" smtClean="0"/>
              <a:t>HARRIS</a:t>
            </a:r>
            <a:r>
              <a:rPr lang="zh-TW" altLang="en-US" sz="2000" dirty="0" smtClean="0"/>
              <a:t>角點偵測，並將角點進行</a:t>
            </a:r>
            <a:r>
              <a:rPr lang="en-US" altLang="zh-TW" sz="2000" dirty="0" smtClean="0"/>
              <a:t>ORB</a:t>
            </a:r>
            <a:r>
              <a:rPr lang="zh-TW" altLang="en-US" sz="2000" dirty="0" smtClean="0"/>
              <a:t>炒出周圍特徵點，將前後兩張特徵點做</a:t>
            </a:r>
            <a:r>
              <a:rPr lang="en-US" altLang="zh-TW" sz="2000" dirty="0" smtClean="0"/>
              <a:t>MATCGING</a:t>
            </a:r>
            <a:r>
              <a:rPr lang="zh-TW" altLang="en-US" sz="2000" dirty="0" smtClean="0"/>
              <a:t>找出</a:t>
            </a:r>
            <a:r>
              <a:rPr lang="en-US" altLang="zh-TW" sz="2000" dirty="0" smtClean="0"/>
              <a:t>(U,V)</a:t>
            </a:r>
            <a:r>
              <a:rPr lang="zh-TW" altLang="en-US" sz="2000" dirty="0" smtClean="0"/>
              <a:t>值，將</a:t>
            </a:r>
            <a:r>
              <a:rPr lang="en-US" altLang="zh-TW" sz="2000" dirty="0" smtClean="0"/>
              <a:t>(U,V)</a:t>
            </a:r>
            <a:r>
              <a:rPr lang="zh-TW" altLang="en-US" sz="2000" dirty="0" smtClean="0"/>
              <a:t>值進行規則限制，判斷手勢，</a:t>
            </a:r>
            <a:r>
              <a:rPr lang="zh-TW" altLang="en-US" sz="2000" dirty="0"/>
              <a:t>最後用</a:t>
            </a:r>
            <a:r>
              <a:rPr lang="en-US" altLang="zh-TW" sz="2000" dirty="0" smtClean="0"/>
              <a:t>VGA</a:t>
            </a:r>
            <a:r>
              <a:rPr lang="zh-TW" altLang="en-US" sz="2000" dirty="0" smtClean="0"/>
              <a:t>轉接頭對螢幕輸出判斷結果。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/>
              <a:t>情境需求</a:t>
            </a:r>
            <a:r>
              <a:rPr lang="en-US" altLang="zh-TW" sz="2000" dirty="0"/>
              <a:t>:</a:t>
            </a:r>
          </a:p>
          <a:p>
            <a:pPr marL="0" indent="0">
              <a:buNone/>
            </a:pPr>
            <a:r>
              <a:rPr lang="zh-TW" altLang="en-US" sz="2000" dirty="0" smtClean="0"/>
              <a:t>                    面對鏡頭做出</a:t>
            </a:r>
            <a:r>
              <a:rPr lang="zh-TW" altLang="en-US" sz="2000" dirty="0"/>
              <a:t> </a:t>
            </a:r>
            <a:r>
              <a:rPr lang="zh-TW" altLang="en-US" sz="2000" dirty="0" smtClean="0">
                <a:solidFill>
                  <a:srgbClr val="FF0000"/>
                </a:solidFill>
              </a:rPr>
              <a:t>手往左揮的動作 手往右揮的動作 手往上揮的動作 手往下揮的動作</a:t>
            </a:r>
            <a:r>
              <a:rPr lang="zh-TW" altLang="en-US" sz="2000" dirty="0" smtClean="0"/>
              <a:t> 能夠辨識，並做出對應的解果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輸入需求</a:t>
            </a:r>
            <a:r>
              <a:rPr lang="en-US" altLang="zh-TW" sz="2000" dirty="0" smtClean="0"/>
              <a:t>: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RESET:</a:t>
            </a:r>
            <a:r>
              <a:rPr lang="en-US" altLang="zh-TW" sz="2000" dirty="0"/>
              <a:t>	</a:t>
            </a:r>
            <a:r>
              <a:rPr lang="en-US" altLang="zh-TW" sz="2000" dirty="0" smtClean="0"/>
              <a:t>	  </a:t>
            </a:r>
            <a:r>
              <a:rPr lang="zh-TW" altLang="en-US" sz="2000" dirty="0" smtClean="0"/>
              <a:t>重製鈕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MODE_SW:   	   RGB  OR  GRAY</a:t>
            </a:r>
            <a:r>
              <a:rPr lang="zh-TW" altLang="en-US" sz="2000" dirty="0" smtClean="0"/>
              <a:t> 切換鈕 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	VIDEO_CLK:	  </a:t>
            </a:r>
            <a:r>
              <a:rPr lang="zh-TW" altLang="en-US" sz="2000" dirty="0" smtClean="0"/>
              <a:t>由</a:t>
            </a:r>
            <a:r>
              <a:rPr lang="en-US" altLang="zh-TW" sz="2000" dirty="0" smtClean="0"/>
              <a:t>TVP5150</a:t>
            </a:r>
            <a:r>
              <a:rPr lang="zh-TW" altLang="en-US" sz="2000" dirty="0" smtClean="0"/>
              <a:t>拉入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VIDEO_WAKE_CLK:  </a:t>
            </a:r>
            <a:r>
              <a:rPr lang="zh-TW" altLang="en-US" sz="2000" dirty="0" smtClean="0"/>
              <a:t>由</a:t>
            </a:r>
            <a:r>
              <a:rPr lang="en-US" altLang="zh-TW" sz="2000" dirty="0" smtClean="0"/>
              <a:t>TVP5150</a:t>
            </a:r>
            <a:r>
              <a:rPr lang="zh-TW" altLang="en-US" sz="2000" dirty="0" smtClean="0"/>
              <a:t>拉入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VIDEO_SDL:	  </a:t>
            </a:r>
            <a:r>
              <a:rPr lang="zh-TW" altLang="en-US" sz="2000" dirty="0" smtClean="0"/>
              <a:t>預設後啟動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VIDEO_SDA:	  </a:t>
            </a:r>
            <a:r>
              <a:rPr lang="zh-TW" altLang="en-US" sz="2000" dirty="0" smtClean="0"/>
              <a:t>預設後啟動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VIDEO_DATA:	(7 DOWNTO 0)</a:t>
            </a:r>
          </a:p>
          <a:p>
            <a:pPr marL="0" indent="0">
              <a:buNone/>
            </a:pPr>
            <a:r>
              <a:rPr lang="en-US" altLang="zh-TW" sz="2000" dirty="0" smtClean="0"/>
              <a:t>			</a:t>
            </a:r>
            <a:r>
              <a:rPr lang="zh-TW" altLang="en-US" sz="2000" dirty="0" smtClean="0"/>
              <a:t>由</a:t>
            </a:r>
            <a:r>
              <a:rPr lang="en-US" altLang="zh-TW" sz="2000" dirty="0" smtClean="0"/>
              <a:t>TVP5150</a:t>
            </a:r>
            <a:r>
              <a:rPr lang="zh-TW" altLang="en-US" sz="2000" dirty="0" smtClean="0"/>
              <a:t>拉入，並由</a:t>
            </a:r>
            <a:r>
              <a:rPr lang="en-US" altLang="zh-TW" sz="2000" dirty="0" smtClean="0"/>
              <a:t>ZYNQ</a:t>
            </a:r>
            <a:r>
              <a:rPr lang="zh-TW" altLang="en-US" sz="2000" dirty="0" smtClean="0"/>
              <a:t>板進行解碼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輸出需求</a:t>
            </a:r>
            <a:r>
              <a:rPr lang="en-US" altLang="zh-TW" sz="2000" dirty="0" smtClean="0"/>
              <a:t>: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led1:		</a:t>
            </a:r>
            <a:r>
              <a:rPr lang="zh-TW" altLang="en-US" sz="2000" dirty="0" smtClean="0"/>
              <a:t>攝像頭影像資料為畫面開頭資料時亮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	HSYNC:		</a:t>
            </a:r>
            <a:r>
              <a:rPr lang="zh-TW" altLang="en-US" sz="2000" dirty="0"/>
              <a:t>接出至螢幕</a:t>
            </a:r>
            <a:r>
              <a:rPr lang="en-US" altLang="zh-TW" sz="2000" dirty="0"/>
              <a:t>(</a:t>
            </a:r>
            <a:r>
              <a:rPr lang="zh-TW" altLang="en-US" sz="2000" dirty="0"/>
              <a:t>水平訊號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r>
              <a:rPr lang="en-US" altLang="zh-TW" sz="2000" dirty="0"/>
              <a:t>	VSYNE:		</a:t>
            </a:r>
            <a:r>
              <a:rPr lang="zh-TW" altLang="en-US" sz="2000" dirty="0"/>
              <a:t>接出至螢幕</a:t>
            </a:r>
            <a:r>
              <a:rPr lang="en-US" altLang="zh-TW" sz="2000" dirty="0"/>
              <a:t>(</a:t>
            </a:r>
            <a:r>
              <a:rPr lang="zh-TW" altLang="en-US" sz="2000" dirty="0"/>
              <a:t>垂直訊號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R_OUT:		(3 DOWNTO 0)</a:t>
            </a:r>
          </a:p>
          <a:p>
            <a:pPr marL="0" indent="0">
              <a:buNone/>
            </a:pPr>
            <a:r>
              <a:rPr lang="en-US" altLang="zh-TW" sz="2000" dirty="0"/>
              <a:t>	G</a:t>
            </a:r>
            <a:r>
              <a:rPr lang="en-US" altLang="zh-TW" sz="2000" dirty="0" smtClean="0"/>
              <a:t>_OUT:		(</a:t>
            </a:r>
            <a:r>
              <a:rPr lang="en-US" altLang="zh-TW" sz="2000" dirty="0"/>
              <a:t>3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DOWNTO 0)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	B</a:t>
            </a:r>
            <a:r>
              <a:rPr lang="en-US" altLang="zh-TW" sz="2000" dirty="0" smtClean="0"/>
              <a:t>_OUT:		(3 </a:t>
            </a:r>
            <a:r>
              <a:rPr lang="en-US" altLang="zh-TW" sz="2000" dirty="0"/>
              <a:t>DOWNTO 0)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	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畫面顯示</a:t>
            </a:r>
            <a:r>
              <a:rPr lang="zh-TW" altLang="en-US" dirty="0" smtClean="0"/>
              <a:t>需求</a:t>
            </a:r>
            <a:endParaRPr lang="zh-TW" altLang="en-US" dirty="0"/>
          </a:p>
        </p:txBody>
      </p:sp>
      <p:sp>
        <p:nvSpPr>
          <p:cNvPr id="5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/>
              <a:t>輸出畫面</a:t>
            </a:r>
            <a:r>
              <a:rPr lang="zh-TW" altLang="en-US" sz="2800" dirty="0" smtClean="0"/>
              <a:t>需求</a:t>
            </a:r>
            <a:r>
              <a:rPr lang="en-US" altLang="zh-TW" sz="2800" dirty="0" smtClean="0"/>
              <a:t>:</a:t>
            </a:r>
            <a:endParaRPr lang="en-US" altLang="zh-TW" sz="2800" dirty="0"/>
          </a:p>
          <a:p>
            <a:r>
              <a:rPr lang="zh-TW" altLang="en-US" sz="2000" dirty="0" smtClean="0"/>
              <a:t>使用者</a:t>
            </a:r>
            <a:r>
              <a:rPr lang="zh-TW" altLang="en-US" sz="2000" dirty="0"/>
              <a:t>介面單元測試</a:t>
            </a:r>
            <a:r>
              <a:rPr lang="en-US" altLang="zh-TW" sz="2000" dirty="0"/>
              <a:t> </a:t>
            </a:r>
            <a:r>
              <a:rPr lang="zh-TW" altLang="en-US" sz="2000" dirty="0" smtClean="0"/>
              <a:t>裡面</a:t>
            </a:r>
            <a:r>
              <a:rPr lang="zh-TW" altLang="en-US" sz="2000" dirty="0"/>
              <a:t>的功能包含了開始</a:t>
            </a:r>
            <a:r>
              <a:rPr lang="en-US" altLang="zh-TW" sz="2000" dirty="0"/>
              <a:t>    </a:t>
            </a:r>
            <a:endParaRPr lang="en-US" altLang="zh-TW" sz="2000" dirty="0" smtClean="0"/>
          </a:p>
          <a:p>
            <a:r>
              <a:rPr lang="en-US" altLang="zh-TW" sz="2000" dirty="0" smtClean="0"/>
              <a:t>-----</a:t>
            </a:r>
            <a:r>
              <a:rPr lang="zh-TW" altLang="en-US" sz="2000" dirty="0" smtClean="0"/>
              <a:t>啟動</a:t>
            </a:r>
            <a:r>
              <a:rPr lang="en-US" altLang="zh-TW" sz="2000" dirty="0"/>
              <a:t>(</a:t>
            </a:r>
            <a:r>
              <a:rPr lang="zh-TW" altLang="en-US" sz="2000" dirty="0"/>
              <a:t>左右揮手</a:t>
            </a:r>
            <a:r>
              <a:rPr lang="en-US" altLang="zh-TW" sz="2000" dirty="0"/>
              <a:t>) =&gt; </a:t>
            </a:r>
            <a:r>
              <a:rPr lang="zh-TW" altLang="en-US" sz="2000" dirty="0"/>
              <a:t>原本只會顯示攝像頭拍到的物體，啟動後會出現使用者介面移動</a:t>
            </a:r>
            <a:r>
              <a:rPr lang="en-US" altLang="zh-TW" sz="2000" dirty="0"/>
              <a:t>    </a:t>
            </a:r>
            <a:endParaRPr lang="en-US" altLang="zh-TW" sz="2000" dirty="0" smtClean="0"/>
          </a:p>
          <a:p>
            <a:pPr lvl="1"/>
            <a:r>
              <a:rPr lang="zh-TW" altLang="en-US" sz="2000" dirty="0" smtClean="0">
                <a:solidFill>
                  <a:srgbClr val="FF0000"/>
                </a:solidFill>
              </a:rPr>
              <a:t>向</a:t>
            </a:r>
            <a:r>
              <a:rPr lang="zh-TW" altLang="en-US" sz="2000" dirty="0">
                <a:solidFill>
                  <a:srgbClr val="FF0000"/>
                </a:solidFill>
              </a:rPr>
              <a:t>右</a:t>
            </a: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zh-TW" altLang="en-US" sz="2000" dirty="0">
                <a:solidFill>
                  <a:srgbClr val="FF0000"/>
                </a:solidFill>
              </a:rPr>
              <a:t>向右揮手</a:t>
            </a:r>
            <a:r>
              <a:rPr lang="en-US" altLang="zh-TW" sz="2000" dirty="0">
                <a:solidFill>
                  <a:srgbClr val="FF0000"/>
                </a:solidFill>
              </a:rPr>
              <a:t>)                   =&gt; </a:t>
            </a:r>
            <a:r>
              <a:rPr lang="zh-TW" altLang="en-US" sz="2000" dirty="0">
                <a:solidFill>
                  <a:srgbClr val="FF0000"/>
                </a:solidFill>
              </a:rPr>
              <a:t>至中的紅色方塊會打到右邊的方框</a:t>
            </a:r>
            <a:r>
              <a:rPr lang="en-US" altLang="zh-TW" sz="2000" dirty="0">
                <a:solidFill>
                  <a:srgbClr val="FF0000"/>
                </a:solidFill>
              </a:rPr>
              <a:t>    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sz="2000" dirty="0" smtClean="0">
                <a:solidFill>
                  <a:srgbClr val="FF0000"/>
                </a:solidFill>
              </a:rPr>
              <a:t>向左</a:t>
            </a: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zh-TW" altLang="en-US" sz="2000" dirty="0">
                <a:solidFill>
                  <a:srgbClr val="FF0000"/>
                </a:solidFill>
              </a:rPr>
              <a:t>向左揮手</a:t>
            </a:r>
            <a:r>
              <a:rPr lang="en-US" altLang="zh-TW" sz="2000" dirty="0">
                <a:solidFill>
                  <a:srgbClr val="FF0000"/>
                </a:solidFill>
              </a:rPr>
              <a:t>)                   =&gt; </a:t>
            </a:r>
            <a:r>
              <a:rPr lang="zh-TW" altLang="en-US" sz="2000" dirty="0">
                <a:solidFill>
                  <a:srgbClr val="FF0000"/>
                </a:solidFill>
              </a:rPr>
              <a:t>至中的紅色方塊會打到左邊的方框</a:t>
            </a:r>
            <a:r>
              <a:rPr lang="en-US" altLang="zh-TW" sz="2000" dirty="0">
                <a:solidFill>
                  <a:srgbClr val="FF0000"/>
                </a:solidFill>
              </a:rPr>
              <a:t>    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sz="2000" dirty="0" smtClean="0">
                <a:solidFill>
                  <a:srgbClr val="FF0000"/>
                </a:solidFill>
              </a:rPr>
              <a:t>向上</a:t>
            </a: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zh-TW" altLang="en-US" sz="2000" dirty="0">
                <a:solidFill>
                  <a:srgbClr val="FF0000"/>
                </a:solidFill>
              </a:rPr>
              <a:t>向上揮手</a:t>
            </a:r>
            <a:r>
              <a:rPr lang="en-US" altLang="zh-TW" sz="2000" dirty="0">
                <a:solidFill>
                  <a:srgbClr val="FF0000"/>
                </a:solidFill>
              </a:rPr>
              <a:t>)                   =&gt; </a:t>
            </a:r>
            <a:r>
              <a:rPr lang="zh-TW" altLang="en-US" sz="2000" dirty="0">
                <a:solidFill>
                  <a:srgbClr val="FF0000"/>
                </a:solidFill>
              </a:rPr>
              <a:t>至中的紅色方塊會打到上面的方框</a:t>
            </a:r>
            <a:r>
              <a:rPr lang="en-US" altLang="zh-TW" sz="2000" dirty="0">
                <a:solidFill>
                  <a:srgbClr val="FF0000"/>
                </a:solidFill>
              </a:rPr>
              <a:t>    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sz="2000" dirty="0" smtClean="0">
                <a:solidFill>
                  <a:srgbClr val="FF0000"/>
                </a:solidFill>
              </a:rPr>
              <a:t>向下</a:t>
            </a: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zh-TW" altLang="en-US" sz="2000" dirty="0">
                <a:solidFill>
                  <a:srgbClr val="FF0000"/>
                </a:solidFill>
              </a:rPr>
              <a:t>向下揮手</a:t>
            </a:r>
            <a:r>
              <a:rPr lang="en-US" altLang="zh-TW" sz="2000" dirty="0">
                <a:solidFill>
                  <a:srgbClr val="FF0000"/>
                </a:solidFill>
              </a:rPr>
              <a:t>)                   =&gt; </a:t>
            </a:r>
            <a:r>
              <a:rPr lang="zh-TW" altLang="en-US" sz="2000" dirty="0">
                <a:solidFill>
                  <a:srgbClr val="FF0000"/>
                </a:solidFill>
              </a:rPr>
              <a:t>至中的紅色方塊會打到下面的</a:t>
            </a:r>
            <a:r>
              <a:rPr lang="zh-TW" altLang="en-US" sz="2000" dirty="0" smtClean="0">
                <a:solidFill>
                  <a:srgbClr val="FF0000"/>
                </a:solidFill>
              </a:rPr>
              <a:t>方框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000" dirty="0" smtClean="0"/>
              <a:t>-----</a:t>
            </a:r>
            <a:r>
              <a:rPr lang="zh-TW" altLang="en-US" sz="2000" dirty="0" smtClean="0"/>
              <a:t>音量</a:t>
            </a:r>
            <a:r>
              <a:rPr lang="zh-TW" altLang="en-US" sz="2000" dirty="0"/>
              <a:t>調控</a:t>
            </a:r>
            <a:r>
              <a:rPr lang="en-US" altLang="zh-TW" sz="2000" dirty="0"/>
              <a:t>(</a:t>
            </a:r>
            <a:r>
              <a:rPr lang="zh-TW" altLang="en-US" sz="2000" dirty="0"/>
              <a:t>初始值為</a:t>
            </a:r>
            <a:r>
              <a:rPr lang="en-US" altLang="zh-TW" sz="2000" dirty="0"/>
              <a:t>0(</a:t>
            </a:r>
            <a:r>
              <a:rPr lang="zh-TW" altLang="en-US" sz="2000" dirty="0"/>
              <a:t>為音量最小</a:t>
            </a:r>
            <a:r>
              <a:rPr lang="en-US" altLang="zh-TW" sz="2000" dirty="0"/>
              <a:t>) </a:t>
            </a:r>
            <a:r>
              <a:rPr lang="zh-TW" altLang="en-US" sz="2000" dirty="0"/>
              <a:t>總共有十個段落</a:t>
            </a:r>
            <a:r>
              <a:rPr lang="en-US" altLang="zh-TW" sz="2000" dirty="0"/>
              <a:t>)    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-----</a:t>
            </a:r>
            <a:r>
              <a:rPr lang="zh-TW" altLang="en-US" sz="2000" dirty="0" smtClean="0"/>
              <a:t>音量</a:t>
            </a:r>
            <a:r>
              <a:rPr lang="zh-TW" altLang="en-US" sz="2000" dirty="0"/>
              <a:t>提升</a:t>
            </a:r>
            <a:r>
              <a:rPr lang="en-US" altLang="zh-TW" sz="2000" dirty="0"/>
              <a:t>(</a:t>
            </a:r>
            <a:r>
              <a:rPr lang="zh-TW" altLang="en-US" sz="2000" dirty="0"/>
              <a:t>手往順時鐘轉圈</a:t>
            </a:r>
            <a:r>
              <a:rPr lang="en-US" altLang="zh-TW" sz="2000" dirty="0"/>
              <a:t>) =&gt; </a:t>
            </a:r>
            <a:r>
              <a:rPr lang="zh-TW" altLang="en-US" sz="2000" dirty="0"/>
              <a:t>右上角的音量圖式會階段式的升起</a:t>
            </a:r>
            <a:r>
              <a:rPr lang="en-US" altLang="zh-TW" sz="2000" dirty="0"/>
              <a:t>    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-----</a:t>
            </a:r>
            <a:r>
              <a:rPr lang="zh-TW" altLang="en-US" sz="2000" dirty="0" smtClean="0"/>
              <a:t>音量</a:t>
            </a:r>
            <a:r>
              <a:rPr lang="zh-TW" altLang="en-US" sz="2000" dirty="0"/>
              <a:t>下降</a:t>
            </a:r>
            <a:r>
              <a:rPr lang="en-US" altLang="zh-TW" sz="2000" dirty="0"/>
              <a:t>(</a:t>
            </a:r>
            <a:r>
              <a:rPr lang="zh-TW" altLang="en-US" sz="2000" dirty="0"/>
              <a:t>手往逆時鐘轉圈</a:t>
            </a:r>
            <a:r>
              <a:rPr lang="en-US" altLang="zh-TW" sz="2000" dirty="0"/>
              <a:t>) =&gt; </a:t>
            </a:r>
            <a:r>
              <a:rPr lang="zh-TW" altLang="en-US" sz="2000" dirty="0"/>
              <a:t>右上角的音量圖式會階段式的</a:t>
            </a:r>
            <a:r>
              <a:rPr lang="zh-TW" altLang="en-US" sz="2000" dirty="0" smtClean="0"/>
              <a:t>下降</a:t>
            </a:r>
            <a:endParaRPr lang="en-US" altLang="zh-TW" sz="2000" dirty="0" smtClean="0"/>
          </a:p>
          <a:p>
            <a:r>
              <a:rPr lang="en-US" altLang="zh-TW" sz="2000" dirty="0" smtClean="0"/>
              <a:t>-----</a:t>
            </a:r>
            <a:r>
              <a:rPr lang="zh-TW" altLang="en-US" sz="2000" dirty="0" smtClean="0"/>
              <a:t>縮</a:t>
            </a:r>
            <a:r>
              <a:rPr lang="zh-TW" altLang="en-US" sz="2000" dirty="0"/>
              <a:t>放</a:t>
            </a:r>
            <a:r>
              <a:rPr lang="en-US" altLang="zh-TW" sz="2000" dirty="0"/>
              <a:t>(</a:t>
            </a:r>
            <a:r>
              <a:rPr lang="zh-TW" altLang="en-US" sz="2000" dirty="0"/>
              <a:t>初始值為一開始的方塊大小</a:t>
            </a:r>
            <a:r>
              <a:rPr lang="en-US" altLang="zh-TW" sz="2000" dirty="0"/>
              <a:t>(</a:t>
            </a:r>
            <a:r>
              <a:rPr lang="zh-TW" altLang="en-US" sz="2000" dirty="0"/>
              <a:t>為最小</a:t>
            </a:r>
            <a:r>
              <a:rPr lang="en-US" altLang="zh-TW" sz="2000" dirty="0"/>
              <a:t>) </a:t>
            </a:r>
            <a:r>
              <a:rPr lang="zh-TW" altLang="en-US" sz="2000" dirty="0" smtClean="0"/>
              <a:t>總</a:t>
            </a:r>
            <a:r>
              <a:rPr lang="en-US" altLang="zh-TW" sz="2000" dirty="0" smtClean="0"/>
              <a:t>-------</a:t>
            </a:r>
            <a:r>
              <a:rPr lang="zh-TW" altLang="en-US" sz="2000" dirty="0" smtClean="0"/>
              <a:t>共</a:t>
            </a:r>
            <a:r>
              <a:rPr lang="zh-TW" altLang="en-US" sz="2000" dirty="0"/>
              <a:t>可以縮放四次</a:t>
            </a:r>
            <a:r>
              <a:rPr lang="en-US" altLang="zh-TW" sz="2000" dirty="0"/>
              <a:t> )    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-----</a:t>
            </a:r>
            <a:r>
              <a:rPr lang="zh-TW" altLang="en-US" sz="2000" dirty="0" smtClean="0"/>
              <a:t>放大</a:t>
            </a:r>
            <a:r>
              <a:rPr lang="en-US" altLang="zh-TW" sz="2000" dirty="0"/>
              <a:t>(</a:t>
            </a:r>
            <a:r>
              <a:rPr lang="zh-TW" altLang="en-US" sz="2000" dirty="0"/>
              <a:t>手指攤開</a:t>
            </a:r>
            <a:r>
              <a:rPr lang="en-US" altLang="zh-TW" sz="2000" dirty="0"/>
              <a:t>)                   =&gt; </a:t>
            </a:r>
            <a:r>
              <a:rPr lang="zh-TW" altLang="en-US" sz="2000" dirty="0"/>
              <a:t>方塊會變大</a:t>
            </a:r>
            <a:r>
              <a:rPr lang="en-US" altLang="zh-TW" sz="2000" dirty="0"/>
              <a:t>    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-----</a:t>
            </a:r>
            <a:r>
              <a:rPr lang="zh-TW" altLang="en-US" sz="2000" dirty="0" smtClean="0"/>
              <a:t>縮小</a:t>
            </a:r>
            <a:r>
              <a:rPr lang="en-US" altLang="zh-TW" sz="2000" dirty="0"/>
              <a:t>(</a:t>
            </a:r>
            <a:r>
              <a:rPr lang="zh-TW" altLang="en-US" sz="2000" dirty="0"/>
              <a:t>手指內縮</a:t>
            </a:r>
            <a:r>
              <a:rPr lang="en-US" altLang="zh-TW" sz="2000" dirty="0"/>
              <a:t>)                   =&gt; </a:t>
            </a:r>
            <a:r>
              <a:rPr lang="zh-TW" altLang="en-US" sz="2000" dirty="0"/>
              <a:t>方塊會變小結束</a:t>
            </a:r>
            <a:r>
              <a:rPr lang="en-US" altLang="zh-TW" sz="2000" dirty="0"/>
              <a:t>    </a:t>
            </a:r>
            <a:endParaRPr lang="en-US" altLang="zh-TW" sz="2000" dirty="0" smtClean="0"/>
          </a:p>
          <a:p>
            <a:r>
              <a:rPr lang="en-US" altLang="zh-TW" sz="2000" dirty="0" smtClean="0"/>
              <a:t>-----</a:t>
            </a:r>
            <a:r>
              <a:rPr lang="zh-TW" altLang="en-US" sz="2000" dirty="0" smtClean="0"/>
              <a:t>關閉</a:t>
            </a:r>
            <a:r>
              <a:rPr lang="en-US" altLang="zh-TW" sz="2000" dirty="0"/>
              <a:t>(</a:t>
            </a:r>
            <a:r>
              <a:rPr lang="zh-TW" altLang="en-US" sz="2000" dirty="0"/>
              <a:t>兩手翻動</a:t>
            </a:r>
            <a:r>
              <a:rPr lang="en-US" altLang="zh-TW" sz="2000" dirty="0"/>
              <a:t>)                   =&gt; </a:t>
            </a:r>
            <a:r>
              <a:rPr lang="zh-TW" altLang="en-US" sz="2000" dirty="0"/>
              <a:t>結束使用者介面，只顯示攝像頭拍到的物體，並等待下次啟動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2" name="文字方塊 1"/>
          <p:cNvSpPr txBox="1"/>
          <p:nvPr/>
        </p:nvSpPr>
        <p:spPr>
          <a:xfrm>
            <a:off x="8818178" y="2421051"/>
            <a:ext cx="2343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002060"/>
                </a:solidFill>
              </a:rPr>
              <a:t>目前以紅</a:t>
            </a:r>
            <a:r>
              <a:rPr lang="zh-TW" altLang="en-US" sz="3200" dirty="0" smtClean="0">
                <a:solidFill>
                  <a:srgbClr val="002060"/>
                </a:solidFill>
              </a:rPr>
              <a:t>字為目標開發</a:t>
            </a:r>
            <a:endParaRPr lang="zh-TW" alt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20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20566" y="3002448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9600" dirty="0" smtClean="0"/>
              <a:t>分析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09521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69" y="112269"/>
            <a:ext cx="11020893" cy="6545483"/>
          </a:xfrm>
        </p:spPr>
      </p:pic>
    </p:spTree>
    <p:extLst>
      <p:ext uri="{BB962C8B-B14F-4D97-AF65-F5344CB8AC3E}">
        <p14:creationId xmlns:p14="http://schemas.microsoft.com/office/powerpoint/2010/main" val="421540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20566" y="3002448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9600" dirty="0" smtClean="0"/>
              <a:t>專案架構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05359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-2418569" y="0"/>
            <a:ext cx="10515600" cy="720000"/>
          </a:xfrm>
        </p:spPr>
        <p:txBody>
          <a:bodyPr/>
          <a:lstStyle/>
          <a:p>
            <a:r>
              <a:rPr lang="zh-TW" altLang="en-US" dirty="0" smtClean="0"/>
              <a:t>系統框架</a:t>
            </a:r>
            <a:r>
              <a:rPr lang="en-US" altLang="zh-TW" dirty="0" smtClean="0"/>
              <a:t>(</a:t>
            </a:r>
            <a:r>
              <a:rPr lang="zh-TW" altLang="en-US" dirty="0" smtClean="0"/>
              <a:t>未含辨識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62" y="462423"/>
            <a:ext cx="12046736" cy="5766825"/>
          </a:xfrm>
        </p:spPr>
      </p:pic>
    </p:spTree>
    <p:extLst>
      <p:ext uri="{BB962C8B-B14F-4D97-AF65-F5344CB8AC3E}">
        <p14:creationId xmlns:p14="http://schemas.microsoft.com/office/powerpoint/2010/main" val="273749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99185" y="162994"/>
            <a:ext cx="2871134" cy="720000"/>
          </a:xfrm>
        </p:spPr>
        <p:txBody>
          <a:bodyPr/>
          <a:lstStyle/>
          <a:p>
            <a:r>
              <a:rPr lang="zh-TW" altLang="en-US" dirty="0" smtClean="0"/>
              <a:t>辨識流程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0" y="329380"/>
            <a:ext cx="11840161" cy="6187034"/>
          </a:xfrm>
        </p:spPr>
      </p:pic>
    </p:spTree>
    <p:extLst>
      <p:ext uri="{BB962C8B-B14F-4D97-AF65-F5344CB8AC3E}">
        <p14:creationId xmlns:p14="http://schemas.microsoft.com/office/powerpoint/2010/main" val="115170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5410</TotalTime>
  <Words>325</Words>
  <Application>Microsoft Office PowerPoint</Application>
  <PresentationFormat>寬螢幕</PresentationFormat>
  <Paragraphs>53</Paragraphs>
  <Slides>10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Times New Roman</vt:lpstr>
      <vt:lpstr>Office 佈景主題</vt:lpstr>
      <vt:lpstr>專案進度報 抗雜訊手勢辨識</vt:lpstr>
      <vt:lpstr>當週進度</vt:lpstr>
      <vt:lpstr>需求列表</vt:lpstr>
      <vt:lpstr>畫面顯示需求</vt:lpstr>
      <vt:lpstr>分析</vt:lpstr>
      <vt:lpstr>PowerPoint 簡報</vt:lpstr>
      <vt:lpstr>專案架構</vt:lpstr>
      <vt:lpstr>系統框架(未含辨識)</vt:lpstr>
      <vt:lpstr>辨識流程:</vt:lpstr>
      <vt:lpstr>成果展示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農村再生新農業示範計畫  以智慧影像建立類區塊鏈溯源之農漁產銷平台</dc:title>
  <dc:creator>User</dc:creator>
  <cp:lastModifiedBy>翔宇 蔡</cp:lastModifiedBy>
  <cp:revision>182</cp:revision>
  <dcterms:created xsi:type="dcterms:W3CDTF">2019-03-11T13:47:46Z</dcterms:created>
  <dcterms:modified xsi:type="dcterms:W3CDTF">2021-04-22T14:52:54Z</dcterms:modified>
</cp:coreProperties>
</file>