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</p:sldMasterIdLst>
  <p:notesMasterIdLst>
    <p:notesMasterId r:id="rId22"/>
  </p:notesMasterIdLst>
  <p:handoutMasterIdLst>
    <p:handoutMasterId r:id="rId23"/>
  </p:handoutMasterIdLst>
  <p:sldIdLst>
    <p:sldId id="354" r:id="rId5"/>
    <p:sldId id="355" r:id="rId6"/>
    <p:sldId id="363" r:id="rId7"/>
    <p:sldId id="364" r:id="rId8"/>
    <p:sldId id="365" r:id="rId9"/>
    <p:sldId id="366" r:id="rId10"/>
    <p:sldId id="367" r:id="rId11"/>
    <p:sldId id="372" r:id="rId12"/>
    <p:sldId id="368" r:id="rId13"/>
    <p:sldId id="356" r:id="rId14"/>
    <p:sldId id="369" r:id="rId15"/>
    <p:sldId id="370" r:id="rId16"/>
    <p:sldId id="375" r:id="rId17"/>
    <p:sldId id="373" r:id="rId18"/>
    <p:sldId id="371" r:id="rId19"/>
    <p:sldId id="377" r:id="rId20"/>
    <p:sldId id="376" r:id="rId21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9834"/>
    <a:srgbClr val="85258B"/>
    <a:srgbClr val="8C2891"/>
    <a:srgbClr val="8C2896"/>
    <a:srgbClr val="8C289B"/>
    <a:srgbClr val="91239B"/>
    <a:srgbClr val="8C3296"/>
    <a:srgbClr val="8D3197"/>
    <a:srgbClr val="9700C8"/>
    <a:srgbClr val="017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2" autoAdjust="0"/>
    <p:restoredTop sz="85463" autoAdjust="0"/>
  </p:normalViewPr>
  <p:slideViewPr>
    <p:cSldViewPr snapToGrid="0" snapToObjects="1">
      <p:cViewPr varScale="1">
        <p:scale>
          <a:sx n="100" d="100"/>
          <a:sy n="100" d="100"/>
        </p:scale>
        <p:origin x="151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2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835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38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735D0F-15CB-5241-8DA7-9EC6F9751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7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1 speak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48887" y="5037908"/>
            <a:ext cx="7812209" cy="476109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609570" rtl="0" eaLnBrk="1" latinLnBrk="0" hangingPunct="1">
              <a:lnSpc>
                <a:spcPct val="95000"/>
              </a:lnSpc>
              <a:spcAft>
                <a:spcPts val="0"/>
              </a:spcAft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marL="0" marR="0" lvl="0" indent="0" algn="l" defTabSz="609570" rtl="0" eaLnBrk="1" fontAlgn="auto" latinLnBrk="0" hangingPunct="1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tabLst/>
              <a:defRPr/>
            </a:pPr>
            <a:r>
              <a:rPr lang="en-US" dirty="0"/>
              <a:t>Michele </a:t>
            </a:r>
            <a:r>
              <a:rPr lang="en-US" dirty="0" err="1"/>
              <a:t>Ciampi</a:t>
            </a:r>
            <a:r>
              <a:rPr lang="en-US" dirty="0"/>
              <a:t>, </a:t>
            </a:r>
            <a:r>
              <a:rPr lang="en-US" dirty="0" err="1"/>
              <a:t>Xiangyu</a:t>
            </a:r>
            <a:r>
              <a:rPr lang="en-US" dirty="0"/>
              <a:t> Liu,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Tzannetos</a:t>
            </a:r>
            <a:r>
              <a:rPr lang="en-US" dirty="0"/>
              <a:t>, Vassilis </a:t>
            </a:r>
            <a:r>
              <a:rPr lang="en-US" dirty="0" err="1"/>
              <a:t>Zikas</a:t>
            </a:r>
            <a:r>
              <a:rPr lang="en-US" dirty="0"/>
              <a:t> 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28062" y="2708308"/>
            <a:ext cx="7712048" cy="2193359"/>
          </a:xfrm>
        </p:spPr>
        <p:txBody>
          <a:bodyPr anchor="t" anchorCtr="0">
            <a:normAutofit/>
          </a:bodyPr>
          <a:lstStyle>
            <a:lvl1pPr marL="0" marR="0" indent="0" algn="l" defTabSz="60957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1" i="0" cap="none" baseline="0">
                <a:solidFill>
                  <a:schemeClr val="accent2"/>
                </a:solidFill>
                <a:latin typeface="Arial Nova" panose="020B0504020202020204" pitchFamily="34" charset="0"/>
                <a:cs typeface="Calibri"/>
              </a:defRPr>
            </a:lvl1pPr>
          </a:lstStyle>
          <a:p>
            <a:r>
              <a:rPr lang="en-US" dirty="0"/>
              <a:t>Universal Adaptor Signatures from Blackbox Multi-Party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38948" y="5564524"/>
            <a:ext cx="10250972" cy="116605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700" b="0" i="0" baseline="0">
                <a:solidFill>
                  <a:schemeClr val="bg1"/>
                </a:solidFill>
              </a:defRPr>
            </a:lvl1pPr>
            <a:lvl2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2pPr>
            <a:lvl3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3pPr>
            <a:lvl4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4pPr>
            <a:lvl5pPr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67" b="0" i="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Dr. </a:t>
            </a:r>
            <a:r>
              <a:rPr lang="en-US" dirty="0" err="1"/>
              <a:t>Xiangyu</a:t>
            </a:r>
            <a:r>
              <a:rPr lang="en-US" dirty="0"/>
              <a:t> Liu</a:t>
            </a:r>
            <a:br>
              <a:rPr lang="en-US" dirty="0"/>
            </a:br>
            <a:r>
              <a:rPr lang="en-US" dirty="0"/>
              <a:t>University of Edinburgh &amp; Purdue University &amp; NTUA &amp; Georgia Tech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557842-7639-BEA4-C263-18629458B1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429" y="499521"/>
            <a:ext cx="4368710" cy="616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3DB48-D5DE-8B78-FC58-3D2ACE66FC97}"/>
              </a:ext>
            </a:extLst>
          </p:cNvPr>
          <p:cNvSpPr txBox="1"/>
          <p:nvPr userDrawn="1"/>
        </p:nvSpPr>
        <p:spPr>
          <a:xfrm>
            <a:off x="11543260" y="159753"/>
            <a:ext cx="609995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50" b="0" i="0" kern="0" spc="0" baseline="0" dirty="0">
                <a:solidFill>
                  <a:schemeClr val="bg1"/>
                </a:solidFill>
                <a:latin typeface="Arial Nova" panose="020B0504020202020204" pitchFamily="34" charset="0"/>
                <a:cs typeface="Arial"/>
              </a:rPr>
              <a:t>#RSAC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F0C7DA-2DD0-9D91-E0BA-3364C119020D}"/>
              </a:ext>
            </a:extLst>
          </p:cNvPr>
          <p:cNvSpPr txBox="1"/>
          <p:nvPr userDrawn="1"/>
        </p:nvSpPr>
        <p:spPr>
          <a:xfrm>
            <a:off x="538695" y="2114267"/>
            <a:ext cx="127947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  <a:latin typeface="Arial Nova" panose="020B0504020202020204" pitchFamily="34" charset="0"/>
                <a:cs typeface="Calibri"/>
              </a:rPr>
              <a:t>SESSION ID: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F4907-ACBE-6C02-324E-FD75D0747F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7910" y="2115937"/>
            <a:ext cx="1512466" cy="2769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FontTx/>
              <a:buNone/>
              <a:defRPr lang="en-US" sz="1600" b="0" kern="1200" dirty="0" smtClean="0">
                <a:solidFill>
                  <a:schemeClr val="accent6"/>
                </a:solidFill>
                <a:latin typeface="Arial Nova" panose="020B0504020202020204" pitchFamily="34" charset="0"/>
                <a:ea typeface="+mn-ea"/>
                <a:cs typeface="Calibri"/>
              </a:defRPr>
            </a:lvl1pPr>
          </a:lstStyle>
          <a:p>
            <a:pPr lvl="0"/>
            <a:r>
              <a:rPr lang="en-US" dirty="0"/>
              <a:t>CRYP-W08</a:t>
            </a:r>
          </a:p>
        </p:txBody>
      </p:sp>
    </p:spTree>
    <p:extLst>
      <p:ext uri="{BB962C8B-B14F-4D97-AF65-F5344CB8AC3E}">
        <p14:creationId xmlns:p14="http://schemas.microsoft.com/office/powerpoint/2010/main" val="3089381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47642" y="1444125"/>
            <a:ext cx="11055540" cy="4651875"/>
          </a:xfrm>
          <a:prstGeom prst="rect">
            <a:avLst/>
          </a:prstGeom>
        </p:spPr>
        <p:txBody>
          <a:bodyPr/>
          <a:lstStyle>
            <a:lvl1pPr>
              <a:lnSpc>
                <a:spcPct val="95000"/>
              </a:lnSpc>
              <a:buClr>
                <a:schemeClr val="accent2"/>
              </a:buClr>
              <a:defRPr sz="2800" b="0" i="0">
                <a:solidFill>
                  <a:schemeClr val="tx1"/>
                </a:solidFill>
                <a:latin typeface="Arial Nova" panose="020B0504020202020204" pitchFamily="34" charset="0"/>
              </a:defRPr>
            </a:lvl1pPr>
            <a:lvl2pPr>
              <a:buClr>
                <a:schemeClr val="accent2"/>
              </a:buClr>
              <a:defRPr sz="2600" b="0" i="0">
                <a:solidFill>
                  <a:schemeClr val="tx1"/>
                </a:solidFill>
                <a:latin typeface="Arial Nova" panose="020B0504020202020204" pitchFamily="34" charset="0"/>
              </a:defRPr>
            </a:lvl2pPr>
            <a:lvl3pPr>
              <a:buClr>
                <a:schemeClr val="accent2"/>
              </a:buClr>
              <a:defRPr sz="2300" b="0" i="0">
                <a:solidFill>
                  <a:schemeClr val="tx1"/>
                </a:solidFill>
                <a:latin typeface="Arial Nova" panose="020B0504020202020204" pitchFamily="34" charset="0"/>
              </a:defRPr>
            </a:lvl3pPr>
            <a:lvl4pPr>
              <a:buClr>
                <a:schemeClr val="accent2"/>
              </a:buClr>
              <a:defRPr sz="2100" b="0" i="0">
                <a:solidFill>
                  <a:schemeClr val="tx1"/>
                </a:solidFill>
                <a:latin typeface="Arial Nova" panose="020B0504020202020204" pitchFamily="34" charset="0"/>
              </a:defRPr>
            </a:lvl4pPr>
            <a:lvl5pPr>
              <a:buClr>
                <a:schemeClr val="accent2"/>
              </a:buClr>
              <a:defRPr sz="1900" b="0" i="0">
                <a:solidFill>
                  <a:schemeClr val="tx1"/>
                </a:solidFill>
                <a:latin typeface="Arial Nova" panose="020B0504020202020204" pitchFamily="34" charset="0"/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9AFDBBB-7A52-BE4E-A416-E71472A6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14" y="118871"/>
            <a:ext cx="8995979" cy="124905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Arial Nova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FF650-8370-4747-9D4C-9976D4E2A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</a:lstStyle>
          <a:p>
            <a:fld id="{D5ECD089-1754-C742-B875-8EB56CE813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80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648408" y="1445986"/>
            <a:ext cx="11199583" cy="466271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accent2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9AFDBBB-7A52-BE4E-A416-E71472A6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356" y="125088"/>
            <a:ext cx="10578985" cy="123767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b="1" i="0">
                <a:latin typeface="Arial Nova" panose="020B05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22148-C677-F04E-858E-BDD0A4A50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ECD089-1754-C742-B875-8EB56CE813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ansi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470582" y="1809946"/>
            <a:ext cx="9332536" cy="1379298"/>
          </a:xfrm>
        </p:spPr>
        <p:txBody>
          <a:bodyPr anchor="b" anchorCtr="0">
            <a:normAutofit/>
          </a:bodyPr>
          <a:lstStyle>
            <a:lvl1pPr algn="ctr">
              <a:lnSpc>
                <a:spcPct val="90000"/>
              </a:lnSpc>
              <a:defRPr sz="4400" b="1" i="0" cap="none" baseline="0">
                <a:solidFill>
                  <a:schemeClr val="accent2"/>
                </a:solidFill>
                <a:latin typeface="Arial Nova" panose="020B0504020202020204" pitchFamily="34" charset="0"/>
                <a:cs typeface="Arial"/>
              </a:defRPr>
            </a:lvl1pPr>
          </a:lstStyle>
          <a:p>
            <a:r>
              <a:rPr lang="en-US" dirty="0"/>
              <a:t>Transition Slide / Section Title </a:t>
            </a:r>
            <a:br>
              <a:rPr lang="en-US" dirty="0"/>
            </a:br>
            <a:r>
              <a:rPr lang="en-US" dirty="0"/>
              <a:t>(Up to Two Lines)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630836" y="3393653"/>
            <a:ext cx="8993171" cy="725864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FontTx/>
              <a:buNone/>
              <a:defRPr sz="2700" b="1" i="0">
                <a:solidFill>
                  <a:schemeClr val="bg1"/>
                </a:solidFill>
                <a:latin typeface="Arial Nova" panose="020B0504020202020204" pitchFamily="34" charset="0"/>
              </a:defRPr>
            </a:lvl1pPr>
            <a:lvl2pPr marL="402317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2pPr>
            <a:lvl3pPr marL="731484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3pPr>
            <a:lvl4pPr marL="1060651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4pPr>
            <a:lvl5pPr marL="1414202" indent="0">
              <a:buFontTx/>
              <a:buNone/>
              <a:defRPr sz="2400" b="1" i="0">
                <a:solidFill>
                  <a:schemeClr val="tx2"/>
                </a:solidFill>
                <a:latin typeface="Calibri"/>
              </a:defRPr>
            </a:lvl5pPr>
          </a:lstStyle>
          <a:p>
            <a:pPr lvl="0"/>
            <a:r>
              <a:rPr lang="en-US" dirty="0"/>
              <a:t>Subhead if needed (or delete)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EAEE9-0D46-238A-2214-DC425EECD306}"/>
              </a:ext>
            </a:extLst>
          </p:cNvPr>
          <p:cNvSpPr txBox="1"/>
          <p:nvPr/>
        </p:nvSpPr>
        <p:spPr>
          <a:xfrm>
            <a:off x="11543260" y="159753"/>
            <a:ext cx="609995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50" b="0" i="0" kern="0" spc="0" baseline="0" dirty="0">
                <a:solidFill>
                  <a:schemeClr val="bg1"/>
                </a:solidFill>
                <a:latin typeface="Arial Nova" panose="020B0504020202020204" pitchFamily="34" charset="0"/>
                <a:cs typeface="Arial"/>
              </a:rPr>
              <a:t>#RSAC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5921B3-BA73-4961-C77D-1A669D6A4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429" y="499521"/>
            <a:ext cx="4368710" cy="61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907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952" y="105175"/>
            <a:ext cx="9003563" cy="1131101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31744" y="1357201"/>
            <a:ext cx="5386917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7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31744" y="2094066"/>
            <a:ext cx="5386917" cy="3961324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500"/>
            </a:lvl1pPr>
            <a:lvl2pPr marL="609570" indent="-280402">
              <a:lnSpc>
                <a:spcPct val="100000"/>
              </a:lnSpc>
              <a:spcAft>
                <a:spcPts val="0"/>
              </a:spcAft>
              <a:defRPr sz="2300"/>
            </a:lvl2pPr>
            <a:lvl3pPr marL="914354" indent="-268211">
              <a:lnSpc>
                <a:spcPct val="95000"/>
              </a:lnSpc>
              <a:spcAft>
                <a:spcPts val="0"/>
              </a:spcAft>
              <a:defRPr sz="2100"/>
            </a:lvl3pPr>
            <a:lvl4pPr marL="1219140" indent="-256020">
              <a:lnSpc>
                <a:spcPct val="95000"/>
              </a:lnSpc>
              <a:spcAft>
                <a:spcPts val="0"/>
              </a:spcAft>
              <a:defRPr sz="2000"/>
            </a:lvl4pPr>
            <a:lvl5pPr marL="1523925" indent="-243829">
              <a:lnSpc>
                <a:spcPct val="95000"/>
              </a:lnSpc>
              <a:spcAft>
                <a:spcPts val="0"/>
              </a:spcAft>
              <a:defRPr sz="19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2270" y="1357201"/>
            <a:ext cx="5389033" cy="639763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90000"/>
              </a:lnSpc>
              <a:buNone/>
              <a:defRPr sz="2600" b="1"/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6312270" y="2094065"/>
            <a:ext cx="5389033" cy="3961323"/>
          </a:xfrm>
          <a:prstGeom prst="rect">
            <a:avLst/>
          </a:prstGeom>
        </p:spPr>
        <p:txBody>
          <a:bodyPr lIns="0" tIns="0" rIns="0" bIns="0"/>
          <a:lstStyle>
            <a:lvl1pPr indent="-304784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 sz="2400"/>
            </a:lvl1pPr>
            <a:lvl2pPr marL="609570" indent="-280402">
              <a:lnSpc>
                <a:spcPct val="100000"/>
              </a:lnSpc>
              <a:spcAft>
                <a:spcPts val="0"/>
              </a:spcAft>
              <a:defRPr sz="2200"/>
            </a:lvl2pPr>
            <a:lvl3pPr marL="914354" indent="-268211">
              <a:lnSpc>
                <a:spcPct val="100000"/>
              </a:lnSpc>
              <a:spcAft>
                <a:spcPts val="0"/>
              </a:spcAft>
              <a:defRPr sz="2100"/>
            </a:lvl3pPr>
            <a:lvl4pPr marL="1219140" indent="-256020">
              <a:lnSpc>
                <a:spcPct val="100000"/>
              </a:lnSpc>
              <a:spcAft>
                <a:spcPts val="0"/>
              </a:spcAft>
              <a:defRPr sz="2000"/>
            </a:lvl4pPr>
            <a:lvl5pPr marL="1523925" indent="-243829">
              <a:lnSpc>
                <a:spcPct val="100000"/>
              </a:lnSpc>
              <a:spcAft>
                <a:spcPts val="0"/>
              </a:spcAft>
              <a:defRPr sz="19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55E00-F468-B64E-BA75-15153A5D9A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ECD089-1754-C742-B875-8EB56CE813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6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8953" y="1217370"/>
            <a:ext cx="10929415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4267"/>
            </a:lvl1pPr>
            <a:lvl2pPr marL="609570" indent="0">
              <a:buNone/>
              <a:defRPr sz="3733"/>
            </a:lvl2pPr>
            <a:lvl3pPr marL="1219140" indent="0">
              <a:buNone/>
              <a:defRPr sz="3200"/>
            </a:lvl3pPr>
            <a:lvl4pPr marL="1828709" indent="0">
              <a:buNone/>
              <a:defRPr sz="2667"/>
            </a:lvl4pPr>
            <a:lvl5pPr marL="2438278" indent="0">
              <a:buNone/>
              <a:defRPr sz="2667"/>
            </a:lvl5pPr>
            <a:lvl6pPr marL="3047848" indent="0">
              <a:buNone/>
              <a:defRPr sz="2667"/>
            </a:lvl6pPr>
            <a:lvl7pPr marL="3657418" indent="0">
              <a:buNone/>
              <a:defRPr sz="2667"/>
            </a:lvl7pPr>
            <a:lvl8pPr marL="4266987" indent="0">
              <a:buNone/>
              <a:defRPr sz="2667"/>
            </a:lvl8pPr>
            <a:lvl9pPr marL="4876557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953" y="5551716"/>
            <a:ext cx="10929415" cy="57174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latin typeface="Arial Nova" panose="020B0504020202020204" pitchFamily="34" charset="0"/>
                <a:cs typeface="Calibri Light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628953" y="4979318"/>
            <a:ext cx="10929415" cy="57239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200" b="1" i="0" cap="all">
                <a:solidFill>
                  <a:schemeClr val="accent1"/>
                </a:solidFill>
                <a:latin typeface="Arial Nova" panose="020B0504020202020204" pitchFamily="34" charset="0"/>
                <a:cs typeface="Calibri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952" y="105175"/>
            <a:ext cx="9066193" cy="11311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B68B7-64E7-0D4E-90B2-DC11E673F8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88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1545771" y="3349639"/>
            <a:ext cx="9176658" cy="849086"/>
          </a:xfrm>
        </p:spPr>
        <p:txBody>
          <a:bodyPr anchor="t" anchorCtr="0">
            <a:normAutofit/>
          </a:bodyPr>
          <a:lstStyle>
            <a:lvl1pPr algn="ctr">
              <a:lnSpc>
                <a:spcPct val="95000"/>
              </a:lnSpc>
              <a:defRPr sz="4400" b="1" i="0" cap="none" baseline="0">
                <a:solidFill>
                  <a:schemeClr val="accent2"/>
                </a:solidFill>
                <a:latin typeface="Arial Nova" panose="020B0504020202020204" pitchFamily="34" charset="0"/>
                <a:cs typeface="Calibri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C557842-7639-BEA4-C263-18629458B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429" y="499521"/>
            <a:ext cx="4368710" cy="61675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8212374-8DC9-E938-8AB9-9EDA9A474C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45771" y="4341337"/>
            <a:ext cx="9176658" cy="207421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ctr" defTabSz="609570" rtl="0" eaLnBrk="1" latinLnBrk="0" hangingPunct="1">
              <a:lnSpc>
                <a:spcPct val="95000"/>
              </a:lnSpc>
              <a:spcAft>
                <a:spcPts val="0"/>
              </a:spcAft>
              <a:buFontTx/>
              <a:buNone/>
              <a:defRPr lang="en-US" sz="2700" b="1" i="0" kern="1200" dirty="0" smtClean="0">
                <a:solidFill>
                  <a:schemeClr val="bg1"/>
                </a:solidFill>
                <a:latin typeface="Arial Nova" panose="020B0504020202020204" pitchFamily="34" charset="0"/>
                <a:ea typeface="+mn-ea"/>
                <a:cs typeface="Calibri"/>
              </a:defRPr>
            </a:lvl1pPr>
            <a:lvl2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0" indent="0" algn="l" defTabSz="609570" rtl="0" eaLnBrk="1" latinLnBrk="0" hangingPunct="1">
              <a:lnSpc>
                <a:spcPct val="100000"/>
              </a:lnSpc>
              <a:spcAft>
                <a:spcPts val="0"/>
              </a:spcAft>
              <a:buFontTx/>
              <a:buNone/>
              <a:defRPr lang="en-US" sz="24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/>
              <a:t>For more information:</a:t>
            </a:r>
          </a:p>
          <a:p>
            <a:pPr lvl="0"/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/2024/1773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DBD57-E35D-87BA-5E5A-8037E3A17257}"/>
              </a:ext>
            </a:extLst>
          </p:cNvPr>
          <p:cNvSpPr txBox="1"/>
          <p:nvPr/>
        </p:nvSpPr>
        <p:spPr>
          <a:xfrm>
            <a:off x="11543260" y="159753"/>
            <a:ext cx="609995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050" b="0" i="0" kern="0" spc="0" baseline="0" dirty="0">
                <a:solidFill>
                  <a:schemeClr val="bg1"/>
                </a:solidFill>
                <a:latin typeface="Arial Nova" panose="020B0504020202020204" pitchFamily="34" charset="0"/>
                <a:cs typeface="Arial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387075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ED913C2-31A8-D93C-1B51-CC1A30895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7245" y="6353705"/>
            <a:ext cx="2056549" cy="29033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6702" y="105370"/>
            <a:ext cx="8950358" cy="124905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/>
          </p:nvPr>
        </p:nvSpPr>
        <p:spPr>
          <a:xfrm>
            <a:off x="639782" y="1447800"/>
            <a:ext cx="11063805" cy="465487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Bullet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651A04A-59B1-A644-A5B5-6D0BF184F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02926" y="6362579"/>
            <a:ext cx="544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</a:lstStyle>
          <a:p>
            <a:fld id="{D5ECD089-1754-C742-B875-8EB56CE8138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EAC9C-998B-D9D1-B939-BAA240A63E98}"/>
              </a:ext>
            </a:extLst>
          </p:cNvPr>
          <p:cNvSpPr txBox="1"/>
          <p:nvPr/>
        </p:nvSpPr>
        <p:spPr>
          <a:xfrm>
            <a:off x="11543260" y="148212"/>
            <a:ext cx="609995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b="0" i="0" kern="0" spc="0" baseline="0" dirty="0">
                <a:solidFill>
                  <a:schemeClr val="tx1"/>
                </a:solidFill>
                <a:latin typeface="+mn-lt"/>
                <a:cs typeface="Arial"/>
              </a:rPr>
              <a:t>#RSAC</a:t>
            </a:r>
          </a:p>
        </p:txBody>
      </p:sp>
    </p:spTree>
    <p:extLst>
      <p:ext uri="{BB962C8B-B14F-4D97-AF65-F5344CB8AC3E}">
        <p14:creationId xmlns:p14="http://schemas.microsoft.com/office/powerpoint/2010/main" val="1063111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35" r:id="rId7"/>
  </p:sldLayoutIdLst>
  <p:hf hdr="0" ftr="0" dt="0"/>
  <p:txStyles>
    <p:titleStyle>
      <a:lvl1pPr algn="l" defTabSz="609570" rtl="0" eaLnBrk="1" latinLnBrk="0" hangingPunct="1">
        <a:lnSpc>
          <a:spcPct val="85000"/>
        </a:lnSpc>
        <a:spcBef>
          <a:spcPct val="0"/>
        </a:spcBef>
        <a:buNone/>
        <a:defRPr sz="3600" b="1" i="0" kern="1200" baseline="0">
          <a:solidFill>
            <a:schemeClr val="accent1"/>
          </a:solidFill>
          <a:latin typeface="Arial Nova" panose="020B0504020202020204" pitchFamily="34" charset="0"/>
          <a:ea typeface="+mj-ea"/>
          <a:cs typeface="Calibri"/>
        </a:defRPr>
      </a:lvl1pPr>
    </p:titleStyle>
    <p:bodyStyle>
      <a:lvl1pPr marL="304784" indent="-304784" algn="l" defTabSz="609570" rtl="0" eaLnBrk="1" latinLnBrk="0" hangingPunct="1">
        <a:lnSpc>
          <a:spcPct val="100000"/>
        </a:lnSpc>
        <a:spcBef>
          <a:spcPts val="1800"/>
        </a:spcBef>
        <a:spcAft>
          <a:spcPts val="0"/>
        </a:spcAft>
        <a:buClr>
          <a:schemeClr val="accent2"/>
        </a:buClr>
        <a:buSzPct val="100000"/>
        <a:buFont typeface="System Font Regular"/>
        <a:buChar char="•"/>
        <a:defRPr sz="2800" b="0" i="0" kern="0">
          <a:solidFill>
            <a:schemeClr val="tx1"/>
          </a:solidFill>
          <a:latin typeface="Arial Nova" panose="020B0504020202020204" pitchFamily="34" charset="0"/>
          <a:ea typeface="+mn-ea"/>
          <a:cs typeface="Calibri Light"/>
        </a:defRPr>
      </a:lvl1pPr>
      <a:lvl2pPr marL="621792" indent="-274320" algn="l" defTabSz="60957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System Font Regular"/>
        <a:buChar char="–"/>
        <a:defRPr sz="2600" b="0" i="0" kern="0">
          <a:solidFill>
            <a:schemeClr val="tx1"/>
          </a:solidFill>
          <a:latin typeface="Arial Nova" panose="020B0504020202020204" pitchFamily="34" charset="0"/>
          <a:ea typeface="+mn-ea"/>
          <a:cs typeface="Calibri Light"/>
        </a:defRPr>
      </a:lvl2pPr>
      <a:lvl3pPr marL="896112" indent="-246888" algn="l" defTabSz="609570" rtl="0" eaLnBrk="1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2"/>
        </a:buClr>
        <a:buSzPct val="100000"/>
        <a:buFont typeface="System Font Regular"/>
        <a:buChar char="•"/>
        <a:defRPr sz="2300" b="0" i="0" kern="0" baseline="0">
          <a:solidFill>
            <a:schemeClr val="tx1"/>
          </a:solidFill>
          <a:latin typeface="Arial Nova" panose="020B0504020202020204" pitchFamily="34" charset="0"/>
          <a:ea typeface="+mn-ea"/>
          <a:cs typeface="Calibri Light"/>
        </a:defRPr>
      </a:lvl3pPr>
      <a:lvl4pPr marL="1188720" indent="-228600" algn="l" defTabSz="609570" rtl="0" eaLnBrk="1" latinLnBrk="0" hangingPunct="1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 typeface="System Font Regular"/>
        <a:buChar char="–"/>
        <a:defRPr sz="2100" kern="0">
          <a:solidFill>
            <a:schemeClr val="tx1"/>
          </a:solidFill>
          <a:latin typeface="Arial Nova" panose="020B0504020202020204" pitchFamily="34" charset="0"/>
          <a:ea typeface="+mn-ea"/>
          <a:cs typeface="Calibri Light"/>
        </a:defRPr>
      </a:lvl4pPr>
      <a:lvl5pPr marL="1508760" indent="-243829" algn="l" defTabSz="60957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900" b="0" i="0" kern="0">
          <a:solidFill>
            <a:schemeClr val="tx1"/>
          </a:solidFill>
          <a:latin typeface="Arial Nova" panose="020B0504020202020204" pitchFamily="34" charset="0"/>
          <a:ea typeface="+mn-ea"/>
          <a:cs typeface="Calibri Light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56.png"/><Relationship Id="rId5" Type="http://schemas.openxmlformats.org/officeDocument/2006/relationships/image" Target="../media/image19.png"/><Relationship Id="rId10" Type="http://schemas.openxmlformats.org/officeDocument/2006/relationships/image" Target="../media/image55.png"/><Relationship Id="rId4" Type="http://schemas.openxmlformats.org/officeDocument/2006/relationships/image" Target="../media/image18.sv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5.png"/><Relationship Id="rId18" Type="http://schemas.microsoft.com/office/2007/relationships/hdphoto" Target="../media/hdphoto1.wdp"/><Relationship Id="rId3" Type="http://schemas.openxmlformats.org/officeDocument/2006/relationships/image" Target="../media/image18.svg"/><Relationship Id="rId7" Type="http://schemas.openxmlformats.org/officeDocument/2006/relationships/image" Target="../media/image71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17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3.png"/><Relationship Id="rId5" Type="http://schemas.openxmlformats.org/officeDocument/2006/relationships/image" Target="../media/image69.png"/><Relationship Id="rId15" Type="http://schemas.openxmlformats.org/officeDocument/2006/relationships/image" Target="../media/image77.svg"/><Relationship Id="rId10" Type="http://schemas.openxmlformats.org/officeDocument/2006/relationships/image" Target="../media/image20.svg"/><Relationship Id="rId4" Type="http://schemas.openxmlformats.org/officeDocument/2006/relationships/image" Target="../media/image57.png"/><Relationship Id="rId9" Type="http://schemas.openxmlformats.org/officeDocument/2006/relationships/image" Target="../media/image19.png"/><Relationship Id="rId1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0.png"/><Relationship Id="rId2" Type="http://schemas.openxmlformats.org/officeDocument/2006/relationships/image" Target="../media/image12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sv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6.svg"/><Relationship Id="rId7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3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20.svg"/><Relationship Id="rId5" Type="http://schemas.openxmlformats.org/officeDocument/2006/relationships/image" Target="../media/image34.png"/><Relationship Id="rId10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18.sv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svg"/><Relationship Id="rId11" Type="http://schemas.openxmlformats.org/officeDocument/2006/relationships/image" Target="../media/image46.png"/><Relationship Id="rId5" Type="http://schemas.openxmlformats.org/officeDocument/2006/relationships/image" Target="../media/image19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8.sv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37587F-ACE9-4440-A7E4-C66C8CD09B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Michele </a:t>
            </a:r>
            <a:r>
              <a:rPr lang="en-US" dirty="0" err="1"/>
              <a:t>Ciampi</a:t>
            </a:r>
            <a:r>
              <a:rPr lang="en-US" dirty="0"/>
              <a:t>, </a:t>
            </a:r>
            <a:r>
              <a:rPr lang="en-US" dirty="0" err="1"/>
              <a:t>Xiangyu</a:t>
            </a:r>
            <a:r>
              <a:rPr lang="en-US" dirty="0"/>
              <a:t> Liu, </a:t>
            </a:r>
            <a:r>
              <a:rPr lang="en-US" dirty="0" err="1"/>
              <a:t>Ioannis</a:t>
            </a:r>
            <a:r>
              <a:rPr lang="en-US" dirty="0"/>
              <a:t> </a:t>
            </a:r>
            <a:r>
              <a:rPr lang="en-US" dirty="0" err="1"/>
              <a:t>Tzannetos</a:t>
            </a:r>
            <a:r>
              <a:rPr lang="en-US" dirty="0"/>
              <a:t>, Vassilis </a:t>
            </a:r>
            <a:r>
              <a:rPr lang="en-US" dirty="0" err="1"/>
              <a:t>Zikas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3A648-B0F5-BE4C-AC6D-8C7271C4B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62" y="2708308"/>
            <a:ext cx="8605052" cy="219335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/>
              <a:t>Universal Adaptor Signatures from Blackbox Multi-Party Computation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AFC82-FABA-584E-9118-F5BC32566B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Xiangyu</a:t>
            </a:r>
            <a:r>
              <a:rPr lang="en-US" dirty="0"/>
              <a:t> Liu</a:t>
            </a:r>
            <a:br>
              <a:rPr lang="en-US" dirty="0"/>
            </a:br>
            <a:r>
              <a:rPr lang="en-US" dirty="0"/>
              <a:t>University of Edinburgh &amp; Purdue University &amp; NTUA &amp; Georgia Tech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D0800-0F89-434C-8B65-C7F68D78F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CRYP-W08</a:t>
            </a:r>
          </a:p>
        </p:txBody>
      </p:sp>
    </p:spTree>
    <p:extLst>
      <p:ext uri="{BB962C8B-B14F-4D97-AF65-F5344CB8AC3E}">
        <p14:creationId xmlns:p14="http://schemas.microsoft.com/office/powerpoint/2010/main" val="66231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E17A3F-C528-3241-9E75-7C470D9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MPC-in-the-head [IKOS07]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8EE8-913E-DC46-A29C-73DE6E2B84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>
                <a:latin typeface=""/>
              </a:rPr>
              <a:pPr/>
              <a:t>10</a:t>
            </a:fld>
            <a:endParaRPr lang="en-US" dirty="0">
              <a:latin typeface="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931280A-1AA1-BE4B-BDCF-80867E47B98F}"/>
              </a:ext>
            </a:extLst>
          </p:cNvPr>
          <p:cNvGrpSpPr/>
          <p:nvPr/>
        </p:nvGrpSpPr>
        <p:grpSpPr>
          <a:xfrm>
            <a:off x="2121699" y="2411413"/>
            <a:ext cx="1732461" cy="1732459"/>
            <a:chOff x="1505029" y="3259649"/>
            <a:chExt cx="1800000" cy="1800000"/>
          </a:xfrm>
        </p:grpSpPr>
        <p:pic>
          <p:nvPicPr>
            <p:cNvPr id="24" name="Graphic 23" descr="Female Profile outline">
              <a:extLst>
                <a:ext uri="{FF2B5EF4-FFF2-40B4-BE49-F238E27FC236}">
                  <a16:creationId xmlns:a16="http://schemas.microsoft.com/office/drawing/2014/main" id="{FAC222D8-BD61-9942-827B-B00F0FD7D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029" y="325964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F0837DA-36F9-2B4C-A32E-75A9E5192912}"/>
                </a:ext>
              </a:extLst>
            </p:cNvPr>
            <p:cNvSpPr txBox="1"/>
            <p:nvPr/>
          </p:nvSpPr>
          <p:spPr>
            <a:xfrm>
              <a:off x="1916873" y="4562097"/>
              <a:ext cx="976314" cy="41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Prover</a:t>
              </a:r>
              <a:endParaRPr kumimoji="0" lang="en-G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C4295-3E83-3A48-87EA-5317868C3BFC}"/>
              </a:ext>
            </a:extLst>
          </p:cNvPr>
          <p:cNvGrpSpPr/>
          <p:nvPr/>
        </p:nvGrpSpPr>
        <p:grpSpPr>
          <a:xfrm>
            <a:off x="8169024" y="2373056"/>
            <a:ext cx="1732460" cy="1732460"/>
            <a:chOff x="10453800" y="-364129"/>
            <a:chExt cx="1800000" cy="1800000"/>
          </a:xfrm>
        </p:grpSpPr>
        <p:pic>
          <p:nvPicPr>
            <p:cNvPr id="27" name="Graphic 26" descr="Male profile outline">
              <a:extLst>
                <a:ext uri="{FF2B5EF4-FFF2-40B4-BE49-F238E27FC236}">
                  <a16:creationId xmlns:a16="http://schemas.microsoft.com/office/drawing/2014/main" id="{ED1616FD-0E22-8A4D-A459-5EE967FFB0D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53800" y="-36412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F3A9A7-7F73-B943-93AB-567C7BFEDB91}"/>
                </a:ext>
              </a:extLst>
            </p:cNvPr>
            <p:cNvSpPr txBox="1"/>
            <p:nvPr/>
          </p:nvSpPr>
          <p:spPr>
            <a:xfrm>
              <a:off x="10835664" y="938320"/>
              <a:ext cx="1036272" cy="415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Verifier</a:t>
              </a:r>
              <a:endParaRPr kumimoji="0" lang="en-G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04C078C-5C99-5D49-8527-E2921713DA59}"/>
              </a:ext>
            </a:extLst>
          </p:cNvPr>
          <p:cNvCxnSpPr>
            <a:cxnSpLocks/>
          </p:cNvCxnSpPr>
          <p:nvPr/>
        </p:nvCxnSpPr>
        <p:spPr>
          <a:xfrm>
            <a:off x="4475480" y="2460377"/>
            <a:ext cx="326136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F7D8BE-13BA-4142-90DF-0238791DC066}"/>
              </a:ext>
            </a:extLst>
          </p:cNvPr>
          <p:cNvCxnSpPr>
            <a:cxnSpLocks/>
          </p:cNvCxnSpPr>
          <p:nvPr/>
        </p:nvCxnSpPr>
        <p:spPr>
          <a:xfrm flipH="1">
            <a:off x="4455160" y="3267482"/>
            <a:ext cx="328168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6F065C-B3C3-0F49-9B33-76257C997AB8}"/>
              </a:ext>
            </a:extLst>
          </p:cNvPr>
          <p:cNvCxnSpPr>
            <a:cxnSpLocks/>
          </p:cNvCxnSpPr>
          <p:nvPr/>
        </p:nvCxnSpPr>
        <p:spPr>
          <a:xfrm>
            <a:off x="4455160" y="4116457"/>
            <a:ext cx="328168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8929E7-33C2-4F45-820D-5FD9BB20DF72}"/>
                  </a:ext>
                </a:extLst>
              </p:cNvPr>
              <p:cNvSpPr txBox="1"/>
              <p:nvPr/>
            </p:nvSpPr>
            <p:spPr>
              <a:xfrm>
                <a:off x="4858775" y="2000961"/>
                <a:ext cx="24647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C</a:t>
                </a:r>
                <a:r>
                  <a:rPr kumimoji="0" lang="en-CN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ommit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kumimoji="0" lang="en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8929E7-33C2-4F45-820D-5FD9BB20D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75" y="2000961"/>
                <a:ext cx="2464714" cy="461665"/>
              </a:xfrm>
              <a:prstGeom prst="rect">
                <a:avLst/>
              </a:prstGeom>
              <a:blipFill>
                <a:blip r:embed="rId7"/>
                <a:stretch>
                  <a:fillRect l="-4103" t="-10811" b="-297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521679-550A-7A44-BCC2-B316EFB05F1A}"/>
                  </a:ext>
                </a:extLst>
              </p:cNvPr>
              <p:cNvSpPr txBox="1"/>
              <p:nvPr/>
            </p:nvSpPr>
            <p:spPr>
              <a:xfrm>
                <a:off x="5326949" y="2805817"/>
                <a:ext cx="15425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Random </a:t>
                </a:r>
                <a14:m>
                  <m:oMath xmlns:m="http://schemas.openxmlformats.org/officeDocument/2006/math"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521679-550A-7A44-BCC2-B316EFB0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49" y="2805817"/>
                <a:ext cx="1542538" cy="461665"/>
              </a:xfrm>
              <a:prstGeom prst="rect">
                <a:avLst/>
              </a:prstGeom>
              <a:blipFill>
                <a:blip r:embed="rId8"/>
                <a:stretch>
                  <a:fillRect l="-6557" t="-10526" b="-2631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8A8126-0FE5-9A4B-BC44-5C5F07893CDF}"/>
                  </a:ext>
                </a:extLst>
              </p:cNvPr>
              <p:cNvSpPr txBox="1"/>
              <p:nvPr/>
            </p:nvSpPr>
            <p:spPr>
              <a:xfrm>
                <a:off x="4705456" y="3650048"/>
                <a:ext cx="29214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Open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\ </m:t>
                    </m:r>
                    <m:sSub>
                      <m:sSub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CN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8A8126-0FE5-9A4B-BC44-5C5F07893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456" y="3650048"/>
                <a:ext cx="2921441" cy="461665"/>
              </a:xfrm>
              <a:prstGeom prst="rect">
                <a:avLst/>
              </a:prstGeom>
              <a:blipFill>
                <a:blip r:embed="rId9"/>
                <a:stretch>
                  <a:fillRect l="-3463" t="-10811" b="-2702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8800F4-7FF6-0A43-B0F1-45082457D329}"/>
                  </a:ext>
                </a:extLst>
              </p:cNvPr>
              <p:cNvSpPr txBox="1"/>
              <p:nvPr/>
            </p:nvSpPr>
            <p:spPr>
              <a:xfrm>
                <a:off x="2679379" y="3996091"/>
                <a:ext cx="6219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8800F4-7FF6-0A43-B0F1-45082457D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379" y="3996091"/>
                <a:ext cx="621965" cy="276999"/>
              </a:xfrm>
              <a:prstGeom prst="rect">
                <a:avLst/>
              </a:prstGeom>
              <a:blipFill>
                <a:blip r:embed="rId10"/>
                <a:stretch>
                  <a:fillRect l="-14000" r="-10000" b="-391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3A1890-9990-0B40-A967-2F026B293BA9}"/>
                  </a:ext>
                </a:extLst>
              </p:cNvPr>
              <p:cNvSpPr txBox="1"/>
              <p:nvPr/>
            </p:nvSpPr>
            <p:spPr>
              <a:xfrm>
                <a:off x="8834462" y="3979556"/>
                <a:ext cx="4015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3A1890-9990-0B40-A967-2F026B293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462" y="3979556"/>
                <a:ext cx="401584" cy="276999"/>
              </a:xfrm>
              <a:prstGeom prst="rect">
                <a:avLst/>
              </a:prstGeom>
              <a:blipFill>
                <a:blip r:embed="rId11"/>
                <a:stretch>
                  <a:fillRect l="-18182" r="-18182" b="-3913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96F639AA-6F66-5F4A-9541-19F6E90C86AB}"/>
              </a:ext>
            </a:extLst>
          </p:cNvPr>
          <p:cNvGrpSpPr/>
          <p:nvPr/>
        </p:nvGrpSpPr>
        <p:grpSpPr>
          <a:xfrm>
            <a:off x="0" y="378322"/>
            <a:ext cx="3170472" cy="2294470"/>
            <a:chOff x="-1754246" y="958466"/>
            <a:chExt cx="3170472" cy="2294470"/>
          </a:xfrm>
        </p:grpSpPr>
        <p:sp>
          <p:nvSpPr>
            <p:cNvPr id="38" name="Cloud Callout 37">
              <a:extLst>
                <a:ext uri="{FF2B5EF4-FFF2-40B4-BE49-F238E27FC236}">
                  <a16:creationId xmlns:a16="http://schemas.microsoft.com/office/drawing/2014/main" id="{4BBDAC12-351C-EC44-9B9F-CBE46C157D66}"/>
                </a:ext>
              </a:extLst>
            </p:cNvPr>
            <p:cNvSpPr/>
            <p:nvPr/>
          </p:nvSpPr>
          <p:spPr>
            <a:xfrm>
              <a:off x="-1754246" y="958466"/>
              <a:ext cx="3170472" cy="2294470"/>
            </a:xfrm>
            <a:prstGeom prst="cloudCallout">
              <a:avLst>
                <a:gd name="adj1" fmla="val 28481"/>
                <a:gd name="adj2" fmla="val 62728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Picture 38" descr="A diagram of people connected to each other&#10;&#10;Description automatically generated">
              <a:extLst>
                <a:ext uri="{FF2B5EF4-FFF2-40B4-BE49-F238E27FC236}">
                  <a16:creationId xmlns:a16="http://schemas.microsoft.com/office/drawing/2014/main" id="{5281E87B-FF77-6245-B702-E12D28FB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192832" y="1211204"/>
              <a:ext cx="2047644" cy="178899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55E9CB-A5DB-7042-BC65-EBB03398F5E9}"/>
                  </a:ext>
                </a:extLst>
              </p:cNvPr>
              <p:cNvSpPr txBox="1"/>
              <p:nvPr/>
            </p:nvSpPr>
            <p:spPr>
              <a:xfrm>
                <a:off x="2743627" y="4536220"/>
                <a:ext cx="6704746" cy="170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R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Prover imagines that </a:t>
                </a:r>
                <a14:m>
                  <m:oMath xmlns:m="http://schemas.openxmlformats.org/officeDocument/2006/math">
                    <m:r>
                      <a:rPr kumimoji="0" lang="en-G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0" lang="en-GR" sz="2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parties execute an MPC protocol </a:t>
                </a:r>
                <a:r>
                  <a:rPr kumimoji="0" lang="el-GR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Π</a:t>
                </a:r>
                <a:r>
                  <a: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for</a:t>
                </a:r>
                <a:br>
                  <a: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</a:br>
                <a14:m>
                  <m:oMath xmlns:m="http://schemas.openxmlformats.org/officeDocument/2006/math"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kumimoji="0" lang="en-GB" sz="2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iff</a:t>
                </a:r>
                <a:r>
                  <a:rPr kumimoji="0" lang="en-GB" sz="2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∈[</m:t>
                            </m:r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0" lang="en-US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0" lang="en-GR" sz="2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55E9CB-A5DB-7042-BC65-EBB03398F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627" y="4536220"/>
                <a:ext cx="6704746" cy="1706044"/>
              </a:xfrm>
              <a:prstGeom prst="rect">
                <a:avLst/>
              </a:prstGeom>
              <a:blipFill>
                <a:blip r:embed="rId13"/>
                <a:stretch>
                  <a:fillRect l="-1136" t="-1481" r="-568" b="-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2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D47EE0-ABF5-6E48-A732-4CE947757B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642" y="1444125"/>
            <a:ext cx="11055540" cy="2086475"/>
          </a:xfrm>
        </p:spPr>
        <p:txBody>
          <a:bodyPr/>
          <a:lstStyle/>
          <a:p>
            <a:pPr marL="365125" indent="-365125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/>
              <a:t>In MPC-in-the-head, the commitment depends on the witness.</a:t>
            </a:r>
          </a:p>
          <a:p>
            <a:pPr marL="365125" indent="-365125">
              <a:lnSpc>
                <a:spcPct val="100000"/>
              </a:lnSpc>
              <a:buFont typeface="Wingdings" pitchFamily="2" charset="2"/>
              <a:buChar char="§"/>
            </a:pPr>
            <a:r>
              <a:rPr lang="en-US" sz="2800" dirty="0"/>
              <a:t>However, in pre-signing, only statement Y is known but not the witness.</a:t>
            </a:r>
            <a:endParaRPr lang="en-CN" sz="2800" dirty="0"/>
          </a:p>
          <a:p>
            <a:endParaRPr lang="en-C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32814E-9D51-1344-8195-F5133360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Using </a:t>
            </a:r>
            <a:r>
              <a:rPr lang="en-US" dirty="0" err="1"/>
              <a:t>MPCitH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2946-4582-3D46-A130-9F5B7F8D6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78B020-1B03-DC47-8E5D-697F422A68B1}"/>
              </a:ext>
            </a:extLst>
          </p:cNvPr>
          <p:cNvGrpSpPr/>
          <p:nvPr/>
        </p:nvGrpSpPr>
        <p:grpSpPr>
          <a:xfrm>
            <a:off x="838200" y="4049962"/>
            <a:ext cx="7315201" cy="1770069"/>
            <a:chOff x="654907" y="4049962"/>
            <a:chExt cx="7315201" cy="17700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C35C2B-7FC5-174D-B3E3-B084CEE13F2A}"/>
                </a:ext>
              </a:extLst>
            </p:cNvPr>
            <p:cNvSpPr/>
            <p:nvPr/>
          </p:nvSpPr>
          <p:spPr>
            <a:xfrm>
              <a:off x="654907" y="4049962"/>
              <a:ext cx="7131907" cy="1770069"/>
            </a:xfrm>
            <a:prstGeom prst="rect">
              <a:avLst/>
            </a:prstGeom>
            <a:solidFill>
              <a:srgbClr val="FF2600">
                <a:alpha val="15000"/>
              </a:srgbClr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4B76D5-768B-764B-AAE4-3DFCD33CFA73}"/>
                    </a:ext>
                  </a:extLst>
                </p:cNvPr>
                <p:cNvSpPr txBox="1"/>
                <p:nvPr/>
              </p:nvSpPr>
              <p:spPr>
                <a:xfrm>
                  <a:off x="838200" y="4186274"/>
                  <a:ext cx="7131908" cy="1391407"/>
                </a:xfrm>
                <a:prstGeom prst="rect">
                  <a:avLst/>
                </a:prstGeom>
                <a:noFill/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4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[LTZ24]’s scheme:</a:t>
                  </a:r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ea typeface="Cambria Math" panose="02040503050406030204" pitchFamily="18" charset="0"/>
                    </a:rPr>
                    <a:t>p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re-signature: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𝑟𝑠𝑝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R" sz="2400"/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ea typeface="Cambria Math" panose="02040503050406030204" pitchFamily="18" charset="0"/>
                    </a:rPr>
                    <a:t>full signature: </a:t>
                  </a:r>
                  <a14:m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R" sz="240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4B76D5-768B-764B-AAE4-3DFCD33CF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86274"/>
                  <a:ext cx="7131908" cy="1391407"/>
                </a:xfrm>
                <a:prstGeom prst="rect">
                  <a:avLst/>
                </a:prstGeom>
                <a:blipFill>
                  <a:blip r:embed="rId2"/>
                  <a:stretch>
                    <a:fillRect l="-1421" b="-8108"/>
                  </a:stretch>
                </a:blipFill>
                <a:ln w="2540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281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ded Corner 11">
            <a:extLst>
              <a:ext uri="{FF2B5EF4-FFF2-40B4-BE49-F238E27FC236}">
                <a16:creationId xmlns:a16="http://schemas.microsoft.com/office/drawing/2014/main" id="{591AE64A-F84E-DD48-8732-5BB80A8A45F3}"/>
              </a:ext>
            </a:extLst>
          </p:cNvPr>
          <p:cNvSpPr/>
          <p:nvPr/>
        </p:nvSpPr>
        <p:spPr>
          <a:xfrm>
            <a:off x="7755295" y="1325328"/>
            <a:ext cx="4055705" cy="4859572"/>
          </a:xfrm>
          <a:prstGeom prst="foldedCorner">
            <a:avLst/>
          </a:prstGeom>
          <a:solidFill>
            <a:schemeClr val="bg1">
              <a:alpha val="20000"/>
            </a:schemeClr>
          </a:solidFill>
          <a:ln w="254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58736-302A-984F-9364-DCA0594BA80F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7810500" y="1444125"/>
                <a:ext cx="3892682" cy="4651875"/>
              </a:xfrm>
              <a:ln>
                <a:noFill/>
                <a:prstDash val="dash"/>
              </a:ln>
            </p:spPr>
            <p:txBody>
              <a:bodyPr>
                <a:noAutofit/>
              </a:bodyPr>
              <a:lstStyle/>
              <a:p>
                <a:pPr marL="268288" indent="-268288">
                  <a:lnSpc>
                    <a:spcPct val="130000"/>
                  </a:lnSpc>
                  <a:buFont typeface="Wingdings" pitchFamily="2" charset="2"/>
                  <a:buChar char="§"/>
                </a:pPr>
                <a:r>
                  <a:rPr lang="en-US" sz="2000" dirty="0"/>
                  <a:t>[LTZ24] uses a standard commitment scheme</a:t>
                </a:r>
              </a:p>
              <a:p>
                <a:pPr marL="268288" indent="-268288">
                  <a:lnSpc>
                    <a:spcPct val="130000"/>
                  </a:lnSpc>
                  <a:buFont typeface="Wingdings" pitchFamily="2" charset="2"/>
                  <a:buChar char="§"/>
                </a:pPr>
                <a:r>
                  <a:rPr lang="en-US" sz="2000" dirty="0"/>
                  <a:t>If we implement the commitment with a PKE scheme,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can be used to decrypt the witness</a:t>
                </a:r>
              </a:p>
              <a:p>
                <a:pPr marL="268288" indent="-268288">
                  <a:lnSpc>
                    <a:spcPct val="130000"/>
                  </a:lnSpc>
                  <a:buFont typeface="Wingdings" pitchFamily="2" charset="2"/>
                  <a:buChar char="§"/>
                </a:pPr>
                <a:r>
                  <a:rPr lang="en-US" sz="2000" dirty="0"/>
                  <a:t>The adaptor now uses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000" dirty="0"/>
                  <a:t> as the commitment key to calculate transcripts of the MPC-in-the-head paradigm</a:t>
                </a:r>
                <a:endParaRPr lang="en-CN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B558736-302A-984F-9364-DCA0594BA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7810500" y="1444125"/>
                <a:ext cx="3892682" cy="4651875"/>
              </a:xfrm>
              <a:blipFill>
                <a:blip r:embed="rId3"/>
                <a:stretch>
                  <a:fillRect l="-3571" t="-543" r="-649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8CB271-6530-CD46-A3C4-2F4B0EA6F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19E8B-5A35-584C-8F1E-5D96CF0146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ECFB0BA7-B33F-724C-B8D5-F915AD3F92B4}"/>
              </a:ext>
            </a:extLst>
          </p:cNvPr>
          <p:cNvSpPr/>
          <p:nvPr/>
        </p:nvSpPr>
        <p:spPr>
          <a:xfrm>
            <a:off x="3209667" y="3150788"/>
            <a:ext cx="877330" cy="534598"/>
          </a:xfrm>
          <a:prstGeom prst="downArrow">
            <a:avLst>
              <a:gd name="adj1" fmla="val 30282"/>
              <a:gd name="adj2" fmla="val 37324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2A2FE5-929A-0849-87D8-53B351F181B8}"/>
              </a:ext>
            </a:extLst>
          </p:cNvPr>
          <p:cNvGrpSpPr/>
          <p:nvPr/>
        </p:nvGrpSpPr>
        <p:grpSpPr>
          <a:xfrm>
            <a:off x="380999" y="1249128"/>
            <a:ext cx="7315201" cy="1770069"/>
            <a:chOff x="654907" y="4049962"/>
            <a:chExt cx="7315201" cy="17700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52DC05C-8021-B44A-80CB-C64F659AA1B1}"/>
                </a:ext>
              </a:extLst>
            </p:cNvPr>
            <p:cNvSpPr/>
            <p:nvPr/>
          </p:nvSpPr>
          <p:spPr>
            <a:xfrm>
              <a:off x="654907" y="4049962"/>
              <a:ext cx="7131907" cy="1770069"/>
            </a:xfrm>
            <a:prstGeom prst="rect">
              <a:avLst/>
            </a:prstGeom>
            <a:solidFill>
              <a:srgbClr val="FF2600">
                <a:alpha val="15000"/>
              </a:srgbClr>
            </a:solidFill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E64E64-7A1D-444E-A124-44A6E7027532}"/>
                    </a:ext>
                  </a:extLst>
                </p:cNvPr>
                <p:cNvSpPr txBox="1"/>
                <p:nvPr/>
              </p:nvSpPr>
              <p:spPr>
                <a:xfrm>
                  <a:off x="838200" y="4186274"/>
                  <a:ext cx="7131908" cy="1391407"/>
                </a:xfrm>
                <a:prstGeom prst="rect">
                  <a:avLst/>
                </a:prstGeom>
                <a:noFill/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4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[LTZ24]’s scheme:</a:t>
                  </a:r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ea typeface="Cambria Math" panose="02040503050406030204" pitchFamily="18" charset="0"/>
                    </a:rPr>
                    <a:t>p</a:t>
                  </a:r>
                  <a:r>
                    <a:rPr lang="en-US" sz="2400" dirty="0">
                      <a:ea typeface="Cambria Math" panose="02040503050406030204" pitchFamily="18" charset="0"/>
                    </a:rPr>
                    <a:t>re-signature: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𝑐h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𝑟𝑠𝑝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R" sz="2400"/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ea typeface="Cambria Math" panose="02040503050406030204" pitchFamily="18" charset="0"/>
                    </a:rPr>
                    <a:t>full signature: </a:t>
                  </a:r>
                  <a14:m>
                    <m:oMath xmlns:m="http://schemas.openxmlformats.org/officeDocument/2006/math"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𝑟𝑠𝑝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R" sz="240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E64E64-7A1D-444E-A124-44A6E7027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86274"/>
                  <a:ext cx="7131908" cy="1391407"/>
                </a:xfrm>
                <a:prstGeom prst="rect">
                  <a:avLst/>
                </a:prstGeom>
                <a:blipFill>
                  <a:blip r:embed="rId4"/>
                  <a:stretch>
                    <a:fillRect l="-1421" b="-9009"/>
                  </a:stretch>
                </a:blipFill>
                <a:ln w="2540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2939C89-C045-F14D-AA7F-79BC4EC7C412}"/>
              </a:ext>
            </a:extLst>
          </p:cNvPr>
          <p:cNvGrpSpPr/>
          <p:nvPr/>
        </p:nvGrpSpPr>
        <p:grpSpPr>
          <a:xfrm>
            <a:off x="380999" y="3709371"/>
            <a:ext cx="7315201" cy="2858276"/>
            <a:chOff x="654907" y="4049962"/>
            <a:chExt cx="7315201" cy="285827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390F8D-A582-914D-93F7-ADDA8E6C0C60}"/>
                </a:ext>
              </a:extLst>
            </p:cNvPr>
            <p:cNvSpPr/>
            <p:nvPr/>
          </p:nvSpPr>
          <p:spPr>
            <a:xfrm>
              <a:off x="654907" y="4049962"/>
              <a:ext cx="7131907" cy="250765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A5BF12-B2AA-424E-8D82-EED238E8CCAB}"/>
                    </a:ext>
                  </a:extLst>
                </p:cNvPr>
                <p:cNvSpPr txBox="1"/>
                <p:nvPr/>
              </p:nvSpPr>
              <p:spPr>
                <a:xfrm>
                  <a:off x="838200" y="4186274"/>
                  <a:ext cx="7131908" cy="2721964"/>
                </a:xfrm>
                <a:prstGeom prst="rect">
                  <a:avLst/>
                </a:prstGeom>
                <a:noFill/>
                <a:ln w="25400">
                  <a:noFill/>
                  <a:prstDash val="dash"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en-US" sz="2400" b="1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Our solution</a:t>
                  </a:r>
                  <a:r>
                    <a:rPr lang="en-US" sz="240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:</a:t>
                  </a:r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ea typeface="Cambria Math" panose="02040503050406030204" pitchFamily="18" charset="0"/>
                    </a:rPr>
                    <a:t>Pre-signature: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,(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𝑠𝑘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GR" sz="2400"/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dirty="0">
                      <a:ea typeface="Cambria Math" panose="02040503050406030204" pitchFamily="18" charset="0"/>
                    </a:rPr>
                    <a:t>Full signature: </a:t>
                  </a:r>
                  <a14:m>
                    <m:oMath xmlns:m="http://schemas.openxmlformats.org/officeDocument/2006/math"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l-GR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a14:m>
                  <a:endParaRPr lang="en-US" sz="2400" dirty="0"/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400" b="0" dirty="0">
                      <a:ea typeface="Cambria Math" panose="02040503050406030204" pitchFamily="18" charset="0"/>
                    </a:rPr>
                    <a:t>---</a:t>
                  </a:r>
                  <a14:m>
                    <m:oMath xmlns:m="http://schemas.openxmlformats.org/officeDocument/2006/math">
                      <m:r>
                        <a:rPr lang="el-G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l-GR" sz="2400" dirty="0"/>
                    <a:t> </a:t>
                  </a:r>
                  <a:r>
                    <a:rPr lang="el-GR" sz="2400" dirty="0" err="1"/>
                    <a:t>is</a:t>
                  </a:r>
                  <a:r>
                    <a:rPr lang="el-GR" sz="2400" dirty="0"/>
                    <a:t> </a:t>
                  </a:r>
                  <a:r>
                    <a:rPr lang="en-US" sz="2400" dirty="0"/>
                    <a:t>the zero-knowledge proof based on </a:t>
                  </a:r>
                  <a:r>
                    <a:rPr lang="en-US" sz="2400" dirty="0" err="1"/>
                    <a:t>MPCitH</a:t>
                  </a:r>
                  <a:r>
                    <a:rPr lang="en-US" sz="2400" dirty="0"/>
                    <a:t> with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/>
                    <a:t> the commitment key</a:t>
                  </a:r>
                </a:p>
                <a:p>
                  <a:pPr marL="342900" indent="-342900">
                    <a:lnSpc>
                      <a:spcPct val="120000"/>
                    </a:lnSpc>
                    <a:buFont typeface="Arial" panose="020B0604020202020204" pitchFamily="34" charset="0"/>
                    <a:buChar char="•"/>
                  </a:pPr>
                  <a:endParaRPr lang="en-GR" sz="240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A5BF12-B2AA-424E-8D82-EED238E8C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186274"/>
                  <a:ext cx="7131908" cy="2721964"/>
                </a:xfrm>
                <a:prstGeom prst="rect">
                  <a:avLst/>
                </a:prstGeom>
                <a:blipFill>
                  <a:blip r:embed="rId5"/>
                  <a:stretch>
                    <a:fillRect l="-1421"/>
                  </a:stretch>
                </a:blipFill>
                <a:ln w="25400">
                  <a:noFill/>
                  <a:prstDash val="dash"/>
                </a:ln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3AAF19-CE24-4A46-B236-587866ECB43C}"/>
                  </a:ext>
                </a:extLst>
              </p:cNvPr>
              <p:cNvSpPr txBox="1"/>
              <p:nvPr/>
            </p:nvSpPr>
            <p:spPr>
              <a:xfrm>
                <a:off x="1052790" y="4024621"/>
                <a:ext cx="50223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Commit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PKE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3AAF19-CE24-4A46-B236-587866ECB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90" y="4024621"/>
                <a:ext cx="5022337" cy="369332"/>
              </a:xfrm>
              <a:prstGeom prst="rect">
                <a:avLst/>
              </a:prstGeom>
              <a:blipFill>
                <a:blip r:embed="rId6"/>
                <a:stretch>
                  <a:fillRect l="-253" t="-6452" b="-3548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530A6-9485-A64B-8B28-397594EF6194}"/>
                  </a:ext>
                </a:extLst>
              </p:cNvPr>
              <p:cNvSpPr txBox="1"/>
              <p:nvPr/>
            </p:nvSpPr>
            <p:spPr>
              <a:xfrm>
                <a:off x="1096334" y="4682435"/>
                <a:ext cx="47581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Open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check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530A6-9485-A64B-8B28-397594EF6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34" y="4682435"/>
                <a:ext cx="4758162" cy="369332"/>
              </a:xfrm>
              <a:prstGeom prst="rect">
                <a:avLst/>
              </a:prstGeom>
              <a:blipFill>
                <a:blip r:embed="rId7"/>
                <a:stretch>
                  <a:fillRect l="-1600" t="-6667" r="-2133" b="-4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F609D9-D91B-334B-BE5D-0EA449ACA73E}"/>
                  </a:ext>
                </a:extLst>
              </p:cNvPr>
              <p:cNvSpPr txBox="1"/>
              <p:nvPr/>
            </p:nvSpPr>
            <p:spPr>
              <a:xfrm>
                <a:off x="2837052" y="5075752"/>
                <a:ext cx="396784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PKE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CN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F609D9-D91B-334B-BE5D-0EA449ACA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052" y="5075752"/>
                <a:ext cx="3967843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31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/>
      <p:bldP spid="13" grpId="1"/>
      <p:bldP spid="14" grpId="0"/>
      <p:bldP spid="14" grpId="1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1C0C94-2980-EA44-87BD-F32C83B90B21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48409" y="1531314"/>
                <a:ext cx="10578985" cy="4662714"/>
              </a:xfrm>
            </p:spPr>
            <p:txBody>
              <a:bodyPr>
                <a:normAutofit fontScale="92500" lnSpcReduction="10000"/>
              </a:bodyPr>
              <a:lstStyle/>
              <a:p>
                <a:pPr marL="412750" indent="-412750">
                  <a:buFont typeface="Wingdings" pitchFamily="2" charset="2"/>
                  <a:buChar char="q"/>
                </a:pPr>
                <a:r>
                  <a:rPr lang="en-CN" sz="3200" dirty="0">
                    <a:solidFill>
                      <a:schemeClr val="tx1"/>
                    </a:solidFill>
                    <a:latin typeface=""/>
                  </a:rPr>
                  <a:t>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N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CN" sz="3200" dirty="0">
                    <a:solidFill>
                      <a:schemeClr val="tx1"/>
                    </a:solidFill>
                    <a:latin typeface=""/>
                  </a:rPr>
                  <a:t> fails to extract </a:t>
                </a:r>
                <a14:m>
                  <m:oMath xmlns:m="http://schemas.openxmlformats.org/officeDocument/2006/math">
                    <m:r>
                      <a:rPr lang="en-CN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N" sz="3200" dirty="0">
                    <a:solidFill>
                      <a:schemeClr val="tx1"/>
                    </a:solidFill>
                    <a:latin typeface=""/>
                  </a:rPr>
                  <a:t> from the commitments?</a:t>
                </a:r>
              </a:p>
              <a:p>
                <a:pPr lvl="1"/>
                <a:r>
                  <a:rPr lang="en-CN" sz="2800" dirty="0">
                    <a:latin typeface=""/>
                  </a:rPr>
                  <a:t>we require perfect correctness of PKE</a:t>
                </a:r>
              </a:p>
              <a:p>
                <a:pPr lvl="1"/>
                <a:r>
                  <a:rPr lang="en-CN" sz="2800" b="1" dirty="0">
                    <a:solidFill>
                      <a:srgbClr val="C00000"/>
                    </a:solidFill>
                    <a:latin typeface=""/>
                  </a:rPr>
                  <a:t>not enough</a:t>
                </a:r>
                <a:r>
                  <a:rPr lang="en-US" sz="2800" b="1" dirty="0">
                    <a:solidFill>
                      <a:srgbClr val="C00000"/>
                    </a:solidFill>
                    <a:latin typeface=""/>
                  </a:rPr>
                  <a:t>,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𝑝𝑘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𝑠𝑘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1" dirty="0">
                    <a:solidFill>
                      <a:srgbClr val="C00000"/>
                    </a:solidFill>
                    <a:latin typeface=""/>
                  </a:rPr>
                  <a:t> maybe ill-formed </a:t>
                </a:r>
                <a:endParaRPr lang="en-CN" sz="2800" b="1" dirty="0">
                  <a:solidFill>
                    <a:srgbClr val="C00000"/>
                  </a:solidFill>
                  <a:latin typeface=""/>
                </a:endParaRPr>
              </a:p>
              <a:p>
                <a:pPr lvl="1"/>
                <a:r>
                  <a:rPr lang="en-CN" sz="2800" dirty="0">
                    <a:latin typeface=""/>
                  </a:rPr>
                  <a:t>pre-signature includes randomness </a:t>
                </a:r>
                <a14:m>
                  <m:oMath xmlns:m="http://schemas.openxmlformats.org/officeDocument/2006/math">
                    <m:r>
                      <a:rPr lang="en-CN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CN" sz="2800" dirty="0">
                    <a:latin typeface=""/>
                  </a:rPr>
                  <a:t> in key generation instead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N" sz="1000" dirty="0">
                  <a:latin typeface=""/>
                </a:endParaRPr>
              </a:p>
              <a:p>
                <a:pPr marL="412750" indent="-412750">
                  <a:buFont typeface="Wingdings" pitchFamily="2" charset="2"/>
                  <a:buChar char="q"/>
                </a:pPr>
                <a:r>
                  <a:rPr lang="en-CN" sz="3200" dirty="0">
                    <a:solidFill>
                      <a:schemeClr val="tx1"/>
                    </a:solidFill>
                    <a:latin typeface=""/>
                  </a:rPr>
                  <a:t>What if a malicious signer takes some “BAD” key pair s.t.</a:t>
                </a:r>
                <a:r>
                  <a:rPr lang="en-US" sz="3200" b="0" dirty="0">
                    <a:solidFill>
                      <a:schemeClr val="tx1"/>
                    </a:solidFill>
                    <a:latin typeface="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CN" sz="3200" dirty="0">
                    <a:solidFill>
                      <a:schemeClr val="tx1"/>
                    </a:solidFill>
                    <a:latin typeface=""/>
                  </a:rPr>
                  <a:t> will fully expose the View?</a:t>
                </a:r>
              </a:p>
              <a:p>
                <a:pPr lvl="1"/>
                <a:r>
                  <a:rPr lang="en-CN" sz="2800" dirty="0">
                    <a:latin typeface=""/>
                  </a:rPr>
                  <a:t>does not conflict to the witness hiding (signature adapted from a normally generated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N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CN" sz="2800" dirty="0">
                    <a:latin typeface=""/>
                  </a:rPr>
                  <a:t> does not leak </a:t>
                </a:r>
                <a14:m>
                  <m:oMath xmlns:m="http://schemas.openxmlformats.org/officeDocument/2006/math">
                    <m:r>
                      <a:rPr lang="en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N" sz="2800" dirty="0">
                    <a:latin typeface=""/>
                  </a:rPr>
                  <a:t>)</a:t>
                </a:r>
              </a:p>
              <a:p>
                <a:pPr lvl="1"/>
                <a:r>
                  <a:rPr lang="en-CN" sz="2800" dirty="0">
                    <a:latin typeface=""/>
                  </a:rPr>
                  <a:t>a malicious signer can always extract </a:t>
                </a:r>
                <a14:m>
                  <m:oMath xmlns:m="http://schemas.openxmlformats.org/officeDocument/2006/math">
                    <m:r>
                      <a:rPr lang="en-CN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N" sz="2800" dirty="0">
                    <a:latin typeface=""/>
                  </a:rPr>
                  <a:t> and expose it</a:t>
                </a:r>
              </a:p>
              <a:p>
                <a:endParaRPr lang="en-CN" dirty="0">
                  <a:latin typeface="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1C0C94-2980-EA44-87BD-F32C83B90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48409" y="1531314"/>
                <a:ext cx="10578985" cy="4662714"/>
              </a:xfrm>
              <a:blipFill>
                <a:blip r:embed="rId2"/>
                <a:stretch>
                  <a:fillRect l="-1916" t="-3261" b="-3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FEA0E7C-6434-B54E-A694-A38155E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Some </a:t>
            </a:r>
            <a:r>
              <a:rPr lang="en-US" dirty="0"/>
              <a:t>Subtleties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0D7B3-FF18-654E-9B86-103CE044D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9F43E2-5B54-924D-8354-153D21275F5C}"/>
              </a:ext>
            </a:extLst>
          </p:cNvPr>
          <p:cNvSpPr/>
          <p:nvPr/>
        </p:nvSpPr>
        <p:spPr>
          <a:xfrm>
            <a:off x="4852709" y="125088"/>
            <a:ext cx="6366632" cy="117203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65CF7-B7DF-F944-8D8A-96ECAA4875B1}"/>
                  </a:ext>
                </a:extLst>
              </p:cNvPr>
              <p:cNvSpPr txBox="1"/>
              <p:nvPr/>
            </p:nvSpPr>
            <p:spPr>
              <a:xfrm>
                <a:off x="4934847" y="125088"/>
                <a:ext cx="6096000" cy="1090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"/>
                    <a:ea typeface="Cambria Math" panose="02040503050406030204" pitchFamily="18" charset="0"/>
                  </a:rPr>
                  <a:t>Pre-signature: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,(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𝑠𝑘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R" sz="2800">
                  <a:latin typeface="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"/>
                    <a:ea typeface="Cambria Math" panose="02040503050406030204" pitchFamily="18" charset="0"/>
                  </a:rPr>
                  <a:t>Full signature: </a:t>
                </a:r>
                <a14:m>
                  <m:oMath xmlns:m="http://schemas.openxmlformats.org/officeDocument/2006/math">
                    <m: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CN" sz="2800" dirty="0">
                  <a:latin typeface="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FA65CF7-B7DF-F944-8D8A-96ECAA487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847" y="125088"/>
                <a:ext cx="6096000" cy="1090876"/>
              </a:xfrm>
              <a:prstGeom prst="rect">
                <a:avLst/>
              </a:prstGeom>
              <a:blipFill>
                <a:blip r:embed="rId3"/>
                <a:stretch>
                  <a:fillRect l="-1663" t="-3488" r="-624" b="-1395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12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911E3-248B-954E-BA40-14125030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Our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09516-6087-5247-8027-B84C300D36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B040D-D3DE-414D-A0AF-4F93464D0F80}"/>
              </a:ext>
            </a:extLst>
          </p:cNvPr>
          <p:cNvSpPr/>
          <p:nvPr/>
        </p:nvSpPr>
        <p:spPr>
          <a:xfrm>
            <a:off x="658131" y="1518572"/>
            <a:ext cx="10875737" cy="4469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560414-52A7-B046-9D1A-3EAD0158AD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7362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pre-signature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s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.t.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r>
                  <a:rPr lang="en-US" dirty="0"/>
                  <a:t>full-signature</a:t>
                </a:r>
              </a:p>
              <a:p>
                <a:pPr marL="0" indent="0">
                  <a:buNone/>
                </a:pPr>
                <a:r>
                  <a:rPr lang="en-US" sz="28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sz="1400" dirty="0"/>
              </a:p>
              <a:p>
                <a:r>
                  <a:rPr lang="en-US" dirty="0"/>
                  <a:t>Extract</a:t>
                </a:r>
              </a:p>
              <a:p>
                <a:pPr marL="0" indent="0">
                  <a:buNone/>
                </a:pPr>
                <a:r>
                  <a:rPr lang="en-US" dirty="0"/>
                  <a:t>    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and extract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F560414-52A7-B046-9D1A-3EAD0158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7362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6D1E0-B845-1243-9980-631F286A0ED9}"/>
              </a:ext>
            </a:extLst>
          </p:cNvPr>
          <p:cNvGrpSpPr/>
          <p:nvPr/>
        </p:nvGrpSpPr>
        <p:grpSpPr>
          <a:xfrm>
            <a:off x="4171170" y="1989292"/>
            <a:ext cx="6987038" cy="2385716"/>
            <a:chOff x="4171170" y="1836892"/>
            <a:chExt cx="6987038" cy="238571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B8BD0A1-38B4-5C4D-BF5B-22810C533D94}"/>
                </a:ext>
              </a:extLst>
            </p:cNvPr>
            <p:cNvGrpSpPr/>
            <p:nvPr/>
          </p:nvGrpSpPr>
          <p:grpSpPr>
            <a:xfrm>
              <a:off x="4171170" y="1934025"/>
              <a:ext cx="6987038" cy="2288583"/>
              <a:chOff x="7507621" y="1722782"/>
              <a:chExt cx="6987038" cy="2288583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D01EAC3-59B4-E143-A259-A2209A719ED9}"/>
                  </a:ext>
                </a:extLst>
              </p:cNvPr>
              <p:cNvGrpSpPr/>
              <p:nvPr/>
            </p:nvGrpSpPr>
            <p:grpSpPr>
              <a:xfrm>
                <a:off x="7804296" y="2255860"/>
                <a:ext cx="6690363" cy="1755505"/>
                <a:chOff x="7804296" y="2255860"/>
                <a:chExt cx="6690363" cy="175550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ECD7003-7113-B04D-8842-7EAEFFAE0A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04296" y="3057258"/>
                      <a:ext cx="6690363" cy="9541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l-GR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a14:m>
                      <a:r>
                        <a:rPr lang="el-GR" sz="2800" dirty="0"/>
                        <a:t> </a:t>
                      </a:r>
                      <a:r>
                        <a:rPr lang="el-GR" sz="2800" dirty="0" err="1"/>
                        <a:t>is</a:t>
                      </a:r>
                      <a:r>
                        <a:rPr lang="el-GR" sz="2800" dirty="0"/>
                        <a:t> </a:t>
                      </a:r>
                      <a:r>
                        <a:rPr lang="en-US" sz="2800" dirty="0"/>
                        <a:t>the zero-knowledge proof based on </a:t>
                      </a:r>
                      <a:r>
                        <a:rPr lang="en-US" sz="2800" dirty="0" err="1"/>
                        <a:t>MPCitH</a:t>
                      </a:r>
                      <a:r>
                        <a:rPr lang="en-US" sz="2800" dirty="0"/>
                        <a:t> using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𝑝𝑘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oMath>
                      </a14:m>
                      <a:r>
                        <a:rPr lang="en-US" sz="2800" dirty="0"/>
                        <a:t> as the commitment key</a:t>
                      </a:r>
                      <a:endParaRPr lang="en-CN" sz="28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ECD7003-7113-B04D-8842-7EAEFFAE0A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4296" y="3057258"/>
                      <a:ext cx="6690363" cy="95410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894" t="-6579"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10F8AD26-645D-6A46-8771-94286A1C86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04296" y="2255860"/>
                      <a:ext cx="4261359" cy="5091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GB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Sign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𝑝𝑘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sz="2400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10F8AD26-645D-6A46-8771-94286A1C86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4296" y="2255860"/>
                      <a:ext cx="4261359" cy="509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BDFEB1F3-0E51-D848-963B-39DA4A371FA4}"/>
                  </a:ext>
                </a:extLst>
              </p:cNvPr>
              <p:cNvSpPr/>
              <p:nvPr/>
            </p:nvSpPr>
            <p:spPr>
              <a:xfrm>
                <a:off x="7507621" y="1722782"/>
                <a:ext cx="296675" cy="902665"/>
              </a:xfrm>
              <a:prstGeom prst="leftBrace">
                <a:avLst/>
              </a:prstGeom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0B6463-ADA2-354F-B654-7410957BDE62}"/>
                    </a:ext>
                  </a:extLst>
                </p:cNvPr>
                <p:cNvSpPr txBox="1"/>
                <p:nvPr/>
              </p:nvSpPr>
              <p:spPr>
                <a:xfrm>
                  <a:off x="4467845" y="1836892"/>
                  <a:ext cx="4346062" cy="4789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𝑝𝑘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p>
                          </m:e>
                        </m:d>
                        <m:r>
                          <a:rPr lang="en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PKE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Kgen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00B6463-ADA2-354F-B654-7410957BDE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7845" y="1836892"/>
                  <a:ext cx="4346062" cy="478977"/>
                </a:xfrm>
                <a:prstGeom prst="rect">
                  <a:avLst/>
                </a:prstGeom>
                <a:blipFill>
                  <a:blip r:embed="rId5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5171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7F3D76-0618-B443-85F6-0EC5F6B42E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642" y="1444125"/>
            <a:ext cx="11055540" cy="163652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>
                <a:latin typeface=""/>
              </a:rPr>
              <a:t>E</a:t>
            </a:r>
            <a:r>
              <a:rPr lang="en-US" sz="2800" dirty="0">
                <a:effectLst/>
                <a:latin typeface=""/>
              </a:rPr>
              <a:t>fficient universal adaptor signatures (UAS) from </a:t>
            </a:r>
            <a:r>
              <a:rPr lang="en-US" sz="2800" dirty="0" err="1">
                <a:effectLst/>
                <a:latin typeface=""/>
              </a:rPr>
              <a:t>MPCitH</a:t>
            </a:r>
            <a:r>
              <a:rPr lang="en-US" sz="2800" dirty="0">
                <a:effectLst/>
                <a:latin typeface=""/>
              </a:rPr>
              <a:t> 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>
                <a:latin typeface=""/>
              </a:rPr>
              <a:t>E</a:t>
            </a:r>
            <a:r>
              <a:rPr lang="en-US" sz="2800" dirty="0">
                <a:effectLst/>
                <a:latin typeface=""/>
              </a:rPr>
              <a:t>nhance the applicability of decentralized applications from AS</a:t>
            </a:r>
            <a:endParaRPr lang="en-US" sz="2800" dirty="0">
              <a:latin typeface=""/>
            </a:endParaRPr>
          </a:p>
          <a:p>
            <a:endParaRPr lang="en-CN" dirty="0">
              <a:latin typeface="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119408-9AB9-0447-B7B0-FA7971B5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"/>
              </a:rPr>
              <a:t>Applications &amp;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5E5F0-C212-E24F-8885-9DFF68331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>
                <a:latin typeface=""/>
              </a:rPr>
              <a:pPr/>
              <a:t>15</a:t>
            </a:fld>
            <a:endParaRPr lang="en-US" dirty="0">
              <a:latin typeface="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E02BAA4-2685-0246-9A96-189A2ECDDE77}"/>
              </a:ext>
            </a:extLst>
          </p:cNvPr>
          <p:cNvGrpSpPr/>
          <p:nvPr/>
        </p:nvGrpSpPr>
        <p:grpSpPr>
          <a:xfrm>
            <a:off x="129152" y="2894732"/>
            <a:ext cx="2427720" cy="2882526"/>
            <a:chOff x="1280679" y="3565687"/>
            <a:chExt cx="2427720" cy="288252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D75AAD5-20FB-F648-9E2C-40A588C3CF17}"/>
                </a:ext>
              </a:extLst>
            </p:cNvPr>
            <p:cNvGrpSpPr/>
            <p:nvPr/>
          </p:nvGrpSpPr>
          <p:grpSpPr>
            <a:xfrm>
              <a:off x="1280679" y="3565687"/>
              <a:ext cx="2427720" cy="2371905"/>
              <a:chOff x="0" y="2727325"/>
              <a:chExt cx="3854160" cy="3765550"/>
            </a:xfrm>
          </p:grpSpPr>
          <p:pic>
            <p:nvPicPr>
              <p:cNvPr id="37" name="Graphic 36" descr="Female Profile outline">
                <a:extLst>
                  <a:ext uri="{FF2B5EF4-FFF2-40B4-BE49-F238E27FC236}">
                    <a16:creationId xmlns:a16="http://schemas.microsoft.com/office/drawing/2014/main" id="{AE70B0CA-0918-FB49-97F4-21A502BF13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121699" y="4760416"/>
                <a:ext cx="1732461" cy="173245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84AB2A90-97E0-CF45-8065-3E4A33E68E5C}"/>
                  </a:ext>
                </a:extLst>
              </p:cNvPr>
              <p:cNvGrpSpPr/>
              <p:nvPr/>
            </p:nvGrpSpPr>
            <p:grpSpPr>
              <a:xfrm>
                <a:off x="0" y="2727325"/>
                <a:ext cx="3170472" cy="2294470"/>
                <a:chOff x="-1754246" y="958466"/>
                <a:chExt cx="3170472" cy="2294470"/>
              </a:xfrm>
            </p:grpSpPr>
            <p:sp>
              <p:nvSpPr>
                <p:cNvPr id="39" name="Cloud Callout 38">
                  <a:extLst>
                    <a:ext uri="{FF2B5EF4-FFF2-40B4-BE49-F238E27FC236}">
                      <a16:creationId xmlns:a16="http://schemas.microsoft.com/office/drawing/2014/main" id="{61AF233F-18BB-5447-ABE3-F8143B606092}"/>
                    </a:ext>
                  </a:extLst>
                </p:cNvPr>
                <p:cNvSpPr/>
                <p:nvPr/>
              </p:nvSpPr>
              <p:spPr>
                <a:xfrm>
                  <a:off x="-1754246" y="958466"/>
                  <a:ext cx="3170472" cy="2294470"/>
                </a:xfrm>
                <a:prstGeom prst="cloudCallout">
                  <a:avLst>
                    <a:gd name="adj1" fmla="val 28481"/>
                    <a:gd name="adj2" fmla="val 62728"/>
                  </a:avLst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472C4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endParaRPr>
                </a:p>
              </p:txBody>
            </p:sp>
            <p:pic>
              <p:nvPicPr>
                <p:cNvPr id="40" name="Picture 39" descr="A diagram of people connected to each other&#10;&#10;Description automatically generated">
                  <a:extLst>
                    <a:ext uri="{FF2B5EF4-FFF2-40B4-BE49-F238E27FC236}">
                      <a16:creationId xmlns:a16="http://schemas.microsoft.com/office/drawing/2014/main" id="{58EE059F-DB34-F646-82C1-E73E1751EA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192832" y="1211204"/>
                  <a:ext cx="2047644" cy="1788994"/>
                </a:xfrm>
                <a:prstGeom prst="rect">
                  <a:avLst/>
                </a:prstGeom>
              </p:spPr>
            </p:pic>
          </p:grp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FC3BD3-24C7-934D-BF20-1C1C27A9C3DE}"/>
                </a:ext>
              </a:extLst>
            </p:cNvPr>
            <p:cNvSpPr txBox="1"/>
            <p:nvPr/>
          </p:nvSpPr>
          <p:spPr>
            <a:xfrm>
              <a:off x="2301177" y="5986548"/>
              <a:ext cx="869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MPC</a:t>
              </a:r>
              <a:endParaRPr kumimoji="0" lang="en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5B1BED0-98B2-0947-AA2E-EC491A3DA88E}"/>
              </a:ext>
            </a:extLst>
          </p:cNvPr>
          <p:cNvGrpSpPr/>
          <p:nvPr/>
        </p:nvGrpSpPr>
        <p:grpSpPr>
          <a:xfrm>
            <a:off x="5192827" y="3429000"/>
            <a:ext cx="2732872" cy="2102436"/>
            <a:chOff x="7332338" y="3565687"/>
            <a:chExt cx="4104641" cy="31577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CC6FF28-0584-5D46-9365-C701DFD2A9B2}"/>
                </a:ext>
              </a:extLst>
            </p:cNvPr>
            <p:cNvGrpSpPr/>
            <p:nvPr/>
          </p:nvGrpSpPr>
          <p:grpSpPr>
            <a:xfrm>
              <a:off x="7332338" y="3565687"/>
              <a:ext cx="4104641" cy="2114858"/>
              <a:chOff x="593896" y="1432560"/>
              <a:chExt cx="11111994" cy="51944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27356C9-7B00-8043-B653-26A87F77478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4" y="4697982"/>
                    <a:ext cx="3700130" cy="7380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1. </a:t>
                    </a: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0" lang="en-CN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CN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kumimoji="0" lang="en-CN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𝑝𝑆𝑖𝑔𝑛</m:t>
                        </m:r>
                        <m:d>
                          <m:dPr>
                            <m:ctrlP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𝑠𝑘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a14:m>
                    <a:endParaRPr kumimoji="0" lang="en-US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27356C9-7B00-8043-B653-26A87F774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484" y="4697982"/>
                    <a:ext cx="3700130" cy="7380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ight Arrow 44">
                    <a:extLst>
                      <a:ext uri="{FF2B5EF4-FFF2-40B4-BE49-F238E27FC236}">
                        <a16:creationId xmlns:a16="http://schemas.microsoft.com/office/drawing/2014/main" id="{90CFF6B8-C8F8-EF4D-89D3-FF85ABE4BD20}"/>
                      </a:ext>
                    </a:extLst>
                  </p:cNvPr>
                  <p:cNvSpPr/>
                  <p:nvPr/>
                </p:nvSpPr>
                <p:spPr>
                  <a:xfrm>
                    <a:off x="4095740" y="3900934"/>
                    <a:ext cx="3700131" cy="849901"/>
                  </a:xfrm>
                  <a:prstGeom prst="rightArrow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2.</a:t>
                    </a:r>
                    <a:r>
                      <a:rPr kumimoji="0" lang="en-GB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 T</a:t>
                    </a:r>
                    <a:r>
                      <a:rPr kumimoji="0" lang="en-GR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ransfer </a:t>
                    </a:r>
                    <a14:m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kumimoji="0" lang="el-GR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oMath>
                    </a14:m>
                    <a:endParaRPr kumimoji="0" lang="en-GR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45" name="Right Arrow 44">
                    <a:extLst>
                      <a:ext uri="{FF2B5EF4-FFF2-40B4-BE49-F238E27FC236}">
                        <a16:creationId xmlns:a16="http://schemas.microsoft.com/office/drawing/2014/main" id="{90CFF6B8-C8F8-EF4D-89D3-FF85ABE4BD2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5740" y="3900934"/>
                    <a:ext cx="3700131" cy="849901"/>
                  </a:xfrm>
                  <a:prstGeom prst="rightArrow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1E403BD-D444-5E48-B892-CD3DB9E2102D}"/>
                      </a:ext>
                    </a:extLst>
                  </p:cNvPr>
                  <p:cNvSpPr txBox="1"/>
                  <p:nvPr/>
                </p:nvSpPr>
                <p:spPr>
                  <a:xfrm>
                    <a:off x="8016242" y="4675298"/>
                    <a:ext cx="3689648" cy="7380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7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  <a:ea typeface="Cambria Math" panose="02040503050406030204" pitchFamily="18" charset="0"/>
                      </a:rPr>
                      <a:t>3.</a:t>
                    </a:r>
                    <a:r>
                      <a:rPr kumimoji="0" lang="en-CN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kumimoji="0" lang="en-CN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𝐴𝑑𝑎𝑝𝑡</m:t>
                        </m:r>
                        <m:d>
                          <m:dPr>
                            <m:ctrlP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𝑝𝑘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̃"/>
                                <m:ctrlPr>
                                  <a:rPr kumimoji="0" lang="en-US" sz="5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5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a14:m>
                    <a:endParaRPr kumimoji="0" lang="en-CN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1E403BD-D444-5E48-B892-CD3DB9E21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6242" y="4675298"/>
                    <a:ext cx="3689648" cy="73800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Magnetic Disk 46">
                <a:extLst>
                  <a:ext uri="{FF2B5EF4-FFF2-40B4-BE49-F238E27FC236}">
                    <a16:creationId xmlns:a16="http://schemas.microsoft.com/office/drawing/2014/main" id="{89D3A1B9-2E05-064D-B47B-B67E212ACBA0}"/>
                  </a:ext>
                </a:extLst>
              </p:cNvPr>
              <p:cNvSpPr/>
              <p:nvPr/>
            </p:nvSpPr>
            <p:spPr>
              <a:xfrm>
                <a:off x="5040854" y="1690688"/>
                <a:ext cx="2108528" cy="1686091"/>
              </a:xfrm>
              <a:prstGeom prst="flowChartMagneticDisk">
                <a:avLst/>
              </a:prstGeom>
              <a:solidFill>
                <a:srgbClr val="4472C4"/>
              </a:solidFill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R" sz="5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Public Bulletin Board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Left Arrow 47">
                    <a:extLst>
                      <a:ext uri="{FF2B5EF4-FFF2-40B4-BE49-F238E27FC236}">
                        <a16:creationId xmlns:a16="http://schemas.microsoft.com/office/drawing/2014/main" id="{EB07EB0C-E485-224B-9E13-32C858990BC8}"/>
                      </a:ext>
                    </a:extLst>
                  </p:cNvPr>
                  <p:cNvSpPr/>
                  <p:nvPr/>
                </p:nvSpPr>
                <p:spPr>
                  <a:xfrm rot="1279692">
                    <a:off x="7220369" y="2350220"/>
                    <a:ext cx="2587935" cy="877660"/>
                  </a:xfrm>
                  <a:prstGeom prst="leftArrow">
                    <a:avLst/>
                  </a:prstGeom>
                  <a:solidFill>
                    <a:srgbClr val="70AD47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4.</a:t>
                    </a:r>
                    <a:r>
                      <a:rPr kumimoji="0" lang="en-US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 Upload</a:t>
                    </a:r>
                    <a:r>
                      <a:rPr kumimoji="0" lang="en-GR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GR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0" lang="en-GR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GR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endParaRPr kumimoji="0" lang="en-GR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48" name="Left Arrow 47">
                    <a:extLst>
                      <a:ext uri="{FF2B5EF4-FFF2-40B4-BE49-F238E27FC236}">
                        <a16:creationId xmlns:a16="http://schemas.microsoft.com/office/drawing/2014/main" id="{EB07EB0C-E485-224B-9E13-32C858990B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279692">
                    <a:off x="7220369" y="2350220"/>
                    <a:ext cx="2587935" cy="877660"/>
                  </a:xfrm>
                  <a:prstGeom prst="leftArrow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Up-down Arrow 16">
                <a:extLst>
                  <a:ext uri="{FF2B5EF4-FFF2-40B4-BE49-F238E27FC236}">
                    <a16:creationId xmlns:a16="http://schemas.microsoft.com/office/drawing/2014/main" id="{DEE038A4-DA5C-FB4B-9992-7F300C6FADF4}"/>
                  </a:ext>
                </a:extLst>
              </p:cNvPr>
              <p:cNvSpPr/>
              <p:nvPr/>
            </p:nvSpPr>
            <p:spPr>
              <a:xfrm rot="14794581">
                <a:off x="3310014" y="1644396"/>
                <a:ext cx="819110" cy="2447267"/>
              </a:xfrm>
              <a:prstGeom prst="upDownArrow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5.</a:t>
                </a: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 Read </a:t>
                </a:r>
                <a:r>
                  <a:rPr kumimoji="0" lang="el-GR" sz="5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σ</a:t>
                </a:r>
                <a:endParaRPr kumimoji="0" lang="en-GR" sz="5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D83D552-C020-BD47-83B2-942297228ACB}"/>
                  </a:ext>
                </a:extLst>
              </p:cNvPr>
              <p:cNvGrpSpPr/>
              <p:nvPr/>
            </p:nvGrpSpPr>
            <p:grpSpPr>
              <a:xfrm>
                <a:off x="798805" y="2753043"/>
                <a:ext cx="2042029" cy="2045273"/>
                <a:chOff x="1505029" y="3259649"/>
                <a:chExt cx="1800000" cy="1802862"/>
              </a:xfrm>
              <a:solidFill>
                <a:srgbClr val="ED7D31">
                  <a:lumMod val="75000"/>
                </a:srgbClr>
              </a:solidFill>
            </p:grpSpPr>
            <p:pic>
              <p:nvPicPr>
                <p:cNvPr id="58" name="Graphic 57" descr="Female Profile outline">
                  <a:extLst>
                    <a:ext uri="{FF2B5EF4-FFF2-40B4-BE49-F238E27FC236}">
                      <a16:creationId xmlns:a16="http://schemas.microsoft.com/office/drawing/2014/main" id="{3B6923F6-4AA2-2E4B-AD96-65BEA1CE74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05029" y="3259649"/>
                  <a:ext cx="1800000" cy="180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0BEDEE9-5F00-1B44-98FF-4599E4C70ED6}"/>
                    </a:ext>
                  </a:extLst>
                </p:cNvPr>
                <p:cNvSpPr txBox="1"/>
                <p:nvPr/>
              </p:nvSpPr>
              <p:spPr>
                <a:xfrm>
                  <a:off x="1875879" y="4562101"/>
                  <a:ext cx="1058300" cy="500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R" sz="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rPr>
                    <a:t>Alice</a:t>
                  </a: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B02CC366-458B-8B4A-A89A-8230724BCCF8}"/>
                  </a:ext>
                </a:extLst>
              </p:cNvPr>
              <p:cNvGrpSpPr/>
              <p:nvPr/>
            </p:nvGrpSpPr>
            <p:grpSpPr>
              <a:xfrm>
                <a:off x="9581673" y="2678213"/>
                <a:ext cx="2042028" cy="2045270"/>
                <a:chOff x="10453800" y="-364129"/>
                <a:chExt cx="1800000" cy="1802858"/>
              </a:xfrm>
              <a:solidFill>
                <a:srgbClr val="4472C4">
                  <a:lumMod val="75000"/>
                </a:srgbClr>
              </a:solidFill>
            </p:grpSpPr>
            <p:pic>
              <p:nvPicPr>
                <p:cNvPr id="56" name="Graphic 55" descr="Male profile outline">
                  <a:extLst>
                    <a:ext uri="{FF2B5EF4-FFF2-40B4-BE49-F238E27FC236}">
                      <a16:creationId xmlns:a16="http://schemas.microsoft.com/office/drawing/2014/main" id="{65A0CB91-6AD5-2A46-A1CC-E93926037FE7}"/>
                    </a:ext>
                  </a:extLst>
                </p:cNvPr>
                <p:cNvPicPr preferRelativeResize="0">
                  <a:picLocks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453800" y="-364129"/>
                  <a:ext cx="1800000" cy="180000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EFC177B-26BA-D647-BC6B-B4880ABF8408}"/>
                    </a:ext>
                  </a:extLst>
                </p:cNvPr>
                <p:cNvSpPr txBox="1"/>
                <p:nvPr/>
              </p:nvSpPr>
              <p:spPr>
                <a:xfrm>
                  <a:off x="10859126" y="938319"/>
                  <a:ext cx="989356" cy="500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R" sz="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rPr>
                    <a:t>Bob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00E6E4D-AD1B-234A-A251-B9D6998D0E46}"/>
                      </a:ext>
                    </a:extLst>
                  </p:cNvPr>
                  <p:cNvSpPr txBox="1"/>
                  <p:nvPr/>
                </p:nvSpPr>
                <p:spPr>
                  <a:xfrm>
                    <a:off x="7149381" y="5405612"/>
                    <a:ext cx="4270918" cy="1192160"/>
                  </a:xfrm>
                  <a:prstGeom prst="rect">
                    <a:avLst/>
                  </a:prstGeom>
                  <a:solidFill>
                    <a:srgbClr val="A5A5A5">
                      <a:lumMod val="20000"/>
                      <a:lumOff val="8000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Bob knows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0" lang="en-CN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5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and wants a signature (of Alice) on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a14:m>
                    <a:endParaRPr kumimoji="0" lang="en-CN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00E6E4D-AD1B-234A-A251-B9D6998D0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9381" y="5405612"/>
                    <a:ext cx="4270918" cy="11921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E53E2B2-C0D5-D84D-96F0-B7C05CD01F84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84" y="5434800"/>
                    <a:ext cx="4442306" cy="1192160"/>
                  </a:xfrm>
                  <a:prstGeom prst="rect">
                    <a:avLst/>
                  </a:prstGeom>
                  <a:solidFill>
                    <a:srgbClr val="A5A5A5">
                      <a:lumMod val="20000"/>
                      <a:lumOff val="80000"/>
                    </a:srgb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Alice knows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a14:m>
                    <a:r>
                      <a:rPr kumimoji="0" lang="en-CN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and statement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a14:m>
                    <a:endParaRPr kumimoji="0" lang="en-CN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CN" sz="5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and wants the witness </a:t>
                    </a:r>
                    <a14:m>
                      <m:oMath xmlns:m="http://schemas.openxmlformats.org/officeDocument/2006/math">
                        <m:r>
                          <a:rPr kumimoji="0" lang="en-CN" sz="5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a14:m>
                    <a:endParaRPr kumimoji="0" lang="en-CN" sz="5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E53E2B2-C0D5-D84D-96F0-B7C05CD01F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4484" y="5434800"/>
                    <a:ext cx="4442306" cy="11921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CBED058-64E1-064A-9DAF-5A0707837744}"/>
                      </a:ext>
                    </a:extLst>
                  </p:cNvPr>
                  <p:cNvSpPr txBox="1"/>
                  <p:nvPr/>
                </p:nvSpPr>
                <p:spPr>
                  <a:xfrm>
                    <a:off x="1044740" y="1617261"/>
                    <a:ext cx="3700130" cy="7380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7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"/>
                      </a:rPr>
                      <a:t>6. </a:t>
                    </a:r>
                    <a14:m>
                      <m:oMath xmlns:m="http://schemas.openxmlformats.org/officeDocument/2006/math"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𝐸𝑥𝑡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5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kumimoji="0" lang="en-US" sz="5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kumimoji="0" lang="en-CN" sz="5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CBED058-64E1-064A-9DAF-5A07078377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4740" y="1617261"/>
                    <a:ext cx="3700130" cy="73800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C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091E552-D464-F34C-B2B5-CAF968C38173}"/>
                  </a:ext>
                </a:extLst>
              </p:cNvPr>
              <p:cNvSpPr/>
              <p:nvPr/>
            </p:nvSpPr>
            <p:spPr>
              <a:xfrm>
                <a:off x="593896" y="1432560"/>
                <a:ext cx="11029807" cy="5092435"/>
              </a:xfrm>
              <a:prstGeom prst="roundRect">
                <a:avLst>
                  <a:gd name="adj" fmla="val 6205"/>
                </a:avLst>
              </a:prstGeom>
              <a:noFill/>
              <a:ln w="19050" cap="flat" cmpd="sng" algn="ctr">
                <a:solidFill>
                  <a:srgbClr val="A5A5A5"/>
                </a:solidFill>
                <a:prstDash val="sys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63DB045-BA36-0247-8508-5DDB5EA204A6}"/>
                </a:ext>
              </a:extLst>
            </p:cNvPr>
            <p:cNvSpPr txBox="1"/>
            <p:nvPr/>
          </p:nvSpPr>
          <p:spPr>
            <a:xfrm>
              <a:off x="7573530" y="5937592"/>
              <a:ext cx="3638414" cy="785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efficient UAS</a:t>
              </a:r>
            </a:p>
          </p:txBody>
        </p:sp>
      </p:grpSp>
      <p:pic>
        <p:nvPicPr>
          <p:cNvPr id="60" name="Graphic 59">
            <a:extLst>
              <a:ext uri="{FF2B5EF4-FFF2-40B4-BE49-F238E27FC236}">
                <a16:creationId xmlns:a16="http://schemas.microsoft.com/office/drawing/2014/main" id="{288C9AA3-A5E5-B74F-943D-536E80BE1C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9479" y="2859357"/>
            <a:ext cx="1905000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2370E51-C7C7-C441-BABB-D133EBA77D1E}"/>
              </a:ext>
            </a:extLst>
          </p:cNvPr>
          <p:cNvSpPr txBox="1"/>
          <p:nvPr/>
        </p:nvSpPr>
        <p:spPr>
          <a:xfrm>
            <a:off x="2994781" y="4491162"/>
            <a:ext cx="1534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"/>
              </a:rPr>
              <a:t>Our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8671B2-4CE7-AD48-B631-82C0756E5C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30668" y="3080648"/>
            <a:ext cx="1936667" cy="1936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993BDC86-8077-BA4E-92C5-BD52FC7BFF95}"/>
              </a:ext>
            </a:extLst>
          </p:cNvPr>
          <p:cNvSpPr txBox="1"/>
          <p:nvPr/>
        </p:nvSpPr>
        <p:spPr>
          <a:xfrm>
            <a:off x="8978392" y="5084760"/>
            <a:ext cx="3041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rPr>
              <a:t>Decentralized Apps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F64F1-8F4F-2F43-AA8B-EFAE14B81E58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 amt="80000"/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9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8656" y="3476040"/>
            <a:ext cx="1217559" cy="12175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66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1AB65F-4666-6940-A8FE-7DB7FB18EE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642" y="1251858"/>
            <a:ext cx="10870997" cy="4844141"/>
          </a:xfrm>
        </p:spPr>
        <p:txBody>
          <a:bodyPr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[TZC22] Tu, B., Zhang, M., &amp; Yu, C. (2022).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Efficient ECDSA-based adaptor signature for batched atomic swaps.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ISC 2022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[EEE20]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Esgin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M.F.,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Ersoy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O.,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Erkin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Z. (2020).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Post-quantum adaptor signatures and payment channel networks.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ESORICS 2020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[TMM21]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Tairi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E., Moreno-Sanchez, P., &amp; Maffei, M. (2021).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Post-quantum adaptor signature for privacy-preserving off-chain payments.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FC 2021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[KH22]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Klamti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J.B., &amp; Hasan, M.A. (2022).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Post-quantum two-party adaptor signature based on coding theory.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Cryptography, 6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(1), 6.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[EFH+21]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Erwig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A., Faust, S.,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Hostáková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K., Maitra, M.,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Riahi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S. (2021).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Two-party adaptor signatures from identification schemes.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PKC 2021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[DOY22] Dai, W., Okamoto, T., &amp; Yamamoto, G. (2022).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Stronger security and generic constructions for adaptor signatures.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INDOCRYPT 2022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[GSST24] Gerhart, P.,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Schröder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D.,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Soni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P.,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Thyagarajan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S.A.K. (2024).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Foundations of adaptor signatures.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EUROCRYPT 2024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[LTZ24] Liu, X.,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Tzannetos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I.,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Zikas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V. (2024).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Adaptor signatures: New security definition and a generic construction for NP relations.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ASIACRYPT 2024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[IKOS07]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Ishai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Y.,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Kushilevitz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E., Ostrovsky, R., &amp;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</a:rPr>
              <a:t>Sahai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, A. (2007). 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</a:rPr>
              <a:t>Zero-knowledge from secure multiparty computation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 In 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STOC 2007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65C14E-F6D5-B846-86A4-6DA9C8E3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7D78D-0A33-D045-8750-74CE696283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2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497E-3A4B-7649-84AF-08E973A8A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13581-5D3A-D947-8592-EFF0E5C3A1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N" dirty="0"/>
              <a:t>For more information:</a:t>
            </a:r>
          </a:p>
          <a:p>
            <a:r>
              <a:rPr lang="en-US" dirty="0"/>
              <a:t>https://</a:t>
            </a:r>
            <a:r>
              <a:rPr lang="en-US" dirty="0" err="1"/>
              <a:t>eprint.iacr.org</a:t>
            </a:r>
            <a:r>
              <a:rPr lang="en-US" dirty="0"/>
              <a:t>/2024/1773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35773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C711B8-1C86-374E-A424-27B6052A01F8}"/>
              </a:ext>
            </a:extLst>
          </p:cNvPr>
          <p:cNvSpPr/>
          <p:nvPr/>
        </p:nvSpPr>
        <p:spPr>
          <a:xfrm>
            <a:off x="838200" y="4298465"/>
            <a:ext cx="10957560" cy="190221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atin typeface="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2A3B30-9DE1-5249-B92E-3ED800DB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>
                <a:latin typeface=""/>
              </a:rPr>
              <a:t>(Adaptor) Signatures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B36A-9168-A04B-BBF7-0A3FAEFA9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>
                <a:latin typeface=""/>
              </a:rPr>
              <a:pPr/>
              <a:t>2</a:t>
            </a:fld>
            <a:endParaRPr lang="en-US" dirty="0">
              <a:latin typeface="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FACE2-1160-2244-8155-59894F67A3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7642" y="1282739"/>
            <a:ext cx="11055540" cy="889289"/>
          </a:xfrm>
        </p:spPr>
        <p:txBody>
          <a:bodyPr/>
          <a:lstStyle/>
          <a:p>
            <a:r>
              <a:rPr lang="en-CN" dirty="0">
                <a:latin typeface=""/>
              </a:rPr>
              <a:t>Signature scheme: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D43E5D7-BF51-6645-B93C-E6DF69962D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7642" y="3653829"/>
                <a:ext cx="11055540" cy="140067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304784" indent="-304784" algn="l" defTabSz="609570" rtl="0" eaLnBrk="1" latinLnBrk="0" hangingPunct="1">
                  <a:lnSpc>
                    <a:spcPct val="100000"/>
                  </a:lnSpc>
                  <a:spcBef>
                    <a:spcPts val="18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System Font Regular"/>
                  <a:buChar char="•"/>
                  <a:defRPr sz="2800" b="0" i="0" kern="0">
                    <a:solidFill>
                      <a:schemeClr val="tx1"/>
                    </a:solidFill>
                    <a:latin typeface="Arial Nova" panose="020B0504020202020204" pitchFamily="34" charset="0"/>
                    <a:ea typeface="+mn-ea"/>
                    <a:cs typeface="Calibri Light"/>
                  </a:defRPr>
                </a:lvl1pPr>
                <a:lvl2pPr marL="621792" indent="-274320" algn="l" defTabSz="60957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System Font Regular"/>
                  <a:buChar char="–"/>
                  <a:defRPr sz="2600" b="0" i="0" kern="0">
                    <a:solidFill>
                      <a:schemeClr val="tx1"/>
                    </a:solidFill>
                    <a:latin typeface="Arial Nova" panose="020B0504020202020204" pitchFamily="34" charset="0"/>
                    <a:ea typeface="+mn-ea"/>
                    <a:cs typeface="Calibri Light"/>
                  </a:defRPr>
                </a:lvl2pPr>
                <a:lvl3pPr marL="896112" indent="-246888" algn="l" defTabSz="609570" rtl="0" eaLnBrk="1" latinLnBrk="0" hangingPunct="1">
                  <a:lnSpc>
                    <a:spcPct val="100000"/>
                  </a:lnSpc>
                  <a:spcBef>
                    <a:spcPts val="8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System Font Regular"/>
                  <a:buChar char="•"/>
                  <a:defRPr sz="2300" b="0" i="0" kern="0" baseline="0">
                    <a:solidFill>
                      <a:schemeClr val="tx1"/>
                    </a:solidFill>
                    <a:latin typeface="Arial Nova" panose="020B0504020202020204" pitchFamily="34" charset="0"/>
                    <a:ea typeface="+mn-ea"/>
                    <a:cs typeface="Calibri Light"/>
                  </a:defRPr>
                </a:lvl3pPr>
                <a:lvl4pPr marL="1188720" indent="-228600" algn="l" defTabSz="609570" rtl="0" eaLnBrk="1" latinLnBrk="0" hangingPunct="1">
                  <a:lnSpc>
                    <a:spcPct val="100000"/>
                  </a:lnSpc>
                  <a:spcBef>
                    <a:spcPts val="7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System Font Regular"/>
                  <a:buChar char="–"/>
                  <a:defRPr sz="2100" kern="0">
                    <a:solidFill>
                      <a:schemeClr val="tx1"/>
                    </a:solidFill>
                    <a:latin typeface="Arial Nova" panose="020B0504020202020204" pitchFamily="34" charset="0"/>
                    <a:ea typeface="+mn-ea"/>
                    <a:cs typeface="Calibri Light"/>
                  </a:defRPr>
                </a:lvl4pPr>
                <a:lvl5pPr marL="1508760" indent="-243829" algn="l" defTabSz="60957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2"/>
                  </a:buClr>
                  <a:buSzPct val="100000"/>
                  <a:buFont typeface="Arial" panose="020B0604020202020204" pitchFamily="34" charset="0"/>
                  <a:buChar char="•"/>
                  <a:defRPr sz="1900" b="0" i="0" kern="0">
                    <a:solidFill>
                      <a:schemeClr val="tx1"/>
                    </a:solidFill>
                    <a:latin typeface="Arial Nova" panose="020B0504020202020204" pitchFamily="34" charset="0"/>
                    <a:ea typeface="+mn-ea"/>
                    <a:cs typeface="Calibri Light"/>
                  </a:defRPr>
                </a:lvl5pPr>
                <a:lvl6pPr marL="3352632" indent="-304784" algn="l" defTabSz="60957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962202" indent="-304784" algn="l" defTabSz="60957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571772" indent="-304784" algn="l" defTabSz="60957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181341" indent="-304784" algn="l" defTabSz="60957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66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N" dirty="0">
                    <a:latin typeface=""/>
                  </a:rPr>
                  <a:t>Adaptor Signature (AS) scheme w.r.t. hard relation </a:t>
                </a:r>
                <a14:m>
                  <m:oMath xmlns:m="http://schemas.openxmlformats.org/officeDocument/2006/math">
                    <m:r>
                      <a:rPr lang="en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CN" dirty="0">
                  <a:latin typeface=""/>
                </a:endParaRPr>
              </a:p>
            </p:txBody>
          </p:sp>
        </mc:Choice>
        <mc:Fallback xmlns="">
          <p:sp>
            <p:nvSpPr>
              <p:cNvPr id="7" name="Content Placeholder 5">
                <a:extLst>
                  <a:ext uri="{FF2B5EF4-FFF2-40B4-BE49-F238E27FC236}">
                    <a16:creationId xmlns:a16="http://schemas.microsoft.com/office/drawing/2014/main" id="{BD43E5D7-BF51-6645-B93C-E6DF6996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42" y="3653829"/>
                <a:ext cx="11055540" cy="1400675"/>
              </a:xfrm>
              <a:prstGeom prst="rect">
                <a:avLst/>
              </a:prstGeom>
              <a:blipFill>
                <a:blip r:embed="rId2"/>
                <a:stretch>
                  <a:fillRect l="-1950" t="-81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6E1DC296-64BB-0F4E-B1FC-668A6F259F80}"/>
                  </a:ext>
                </a:extLst>
              </p:cNvPr>
              <p:cNvSpPr txBox="1"/>
              <p:nvPr/>
            </p:nvSpPr>
            <p:spPr>
              <a:xfrm>
                <a:off x="838200" y="1898805"/>
                <a:ext cx="7127240" cy="1412181"/>
              </a:xfrm>
              <a:prstGeom prst="rect">
                <a:avLst/>
              </a:prstGeom>
              <a:solidFill>
                <a:schemeClr val="bg2">
                  <a:alpha val="20000"/>
                </a:schemeClr>
              </a:solidFill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"/>
                    <a:ea typeface="等线"/>
                    <a:cs typeface="Calibri"/>
                  </a:rPr>
                  <a:t>key generation:	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𝑝𝑘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𝑠𝑘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Gen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/>
                          </a:rPr>
                          <m:t>𝜆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altLang="zh-CN" dirty="0">
                  <a:latin typeface=""/>
                  <a:ea typeface="等线"/>
                  <a:cs typeface="Calibri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"/>
                    <a:ea typeface="等线"/>
                    <a:cs typeface="Calibri"/>
                  </a:rPr>
                  <a:t>sign:				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等线"/>
                        <a:cs typeface="Calibri"/>
                      </a:rPr>
                      <m:t>𝜎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等线"/>
                        <a:cs typeface="Calibri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等线"/>
                        <a:cs typeface="Calibri"/>
                      </a:rPr>
                      <m:t>Sign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𝑠𝑘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等线"/>
                            <a:cs typeface="Calibri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b="0" dirty="0">
                  <a:latin typeface=""/>
                  <a:ea typeface="等线"/>
                  <a:cs typeface="Calibri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"/>
                    <a:ea typeface="等线"/>
                    <a:cs typeface="Calibri"/>
                  </a:rPr>
                  <a:t>verification:		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等线"/>
                        <a:cs typeface="Calibri"/>
                      </a:rPr>
                      <m:t>0/1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Ver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zh-CN" altLang="en-US" dirty="0">
                  <a:latin typeface=""/>
                  <a:ea typeface="等线"/>
                  <a:cs typeface="Calibri"/>
                </a:endParaRPr>
              </a:p>
            </p:txBody>
          </p:sp>
        </mc:Choice>
        <mc:Fallback xmlns="">
          <p:sp>
            <p:nvSpPr>
              <p:cNvPr id="8" name="文本框 4">
                <a:extLst>
                  <a:ext uri="{FF2B5EF4-FFF2-40B4-BE49-F238E27FC236}">
                    <a16:creationId xmlns:a16="http://schemas.microsoft.com/office/drawing/2014/main" id="{6E1DC296-64BB-0F4E-B1FC-668A6F259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8805"/>
                <a:ext cx="7127240" cy="1412181"/>
              </a:xfrm>
              <a:prstGeom prst="rect">
                <a:avLst/>
              </a:prstGeom>
              <a:blipFill>
                <a:blip r:embed="rId3"/>
                <a:stretch>
                  <a:fillRect l="-1246" b="-714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A6C35E-CC29-4548-A80E-4C69F4174F83}"/>
                  </a:ext>
                </a:extLst>
              </p:cNvPr>
              <p:cNvSpPr txBox="1"/>
              <p:nvPr/>
            </p:nvSpPr>
            <p:spPr>
              <a:xfrm>
                <a:off x="838200" y="4309234"/>
                <a:ext cx="8792308" cy="1824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N" dirty="0">
                    <a:latin typeface=""/>
                  </a:rPr>
                  <a:t>pre-sign:			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>
                  <a:latin typeface="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"/>
                  </a:rPr>
                  <a:t>pre-verification: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0/1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pVer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>
                  <a:latin typeface="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N" dirty="0">
                    <a:latin typeface=""/>
                  </a:rPr>
                  <a:t>adaption:			 </a:t>
                </a:r>
                <a14:m>
                  <m:oMath xmlns:m="http://schemas.openxmlformats.org/officeDocument/2006/math"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Adapt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>
                  <a:latin typeface="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CN" dirty="0">
                    <a:latin typeface=""/>
                  </a:rPr>
                  <a:t>extraction:	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/⊥←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Ext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N" dirty="0">
                  <a:latin typeface="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A6C35E-CC29-4548-A80E-4C69F417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09234"/>
                <a:ext cx="8792308" cy="1824346"/>
              </a:xfrm>
              <a:prstGeom prst="rect">
                <a:avLst/>
              </a:prstGeom>
              <a:blipFill>
                <a:blip r:embed="rId4"/>
                <a:stretch>
                  <a:fillRect l="-1010" t="-694" b="-694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4FFB61-479A-F14C-AC4B-AFFC16137571}"/>
                  </a:ext>
                </a:extLst>
              </p:cNvPr>
              <p:cNvSpPr txBox="1"/>
              <p:nvPr/>
            </p:nvSpPr>
            <p:spPr>
              <a:xfrm>
                <a:off x="7965441" y="4635699"/>
                <a:ext cx="3616960" cy="110799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CN" sz="2400" dirty="0">
                  <a:latin typeface=""/>
                </a:endParaRPr>
              </a:p>
              <a:p>
                <a:r>
                  <a:rPr lang="en-US" sz="2400" b="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N" sz="2400" dirty="0">
                    <a:latin typeface=""/>
                  </a:rPr>
                  <a:t> an instance (statement) </a:t>
                </a:r>
              </a:p>
              <a:p>
                <a:r>
                  <a:rPr lang="en-CN" sz="240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CN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N" sz="2400" dirty="0">
                    <a:latin typeface=""/>
                  </a:rPr>
                  <a:t> a witness of </a:t>
                </a:r>
                <a14:m>
                  <m:oMath xmlns:m="http://schemas.openxmlformats.org/officeDocument/2006/math">
                    <m:r>
                      <a:rPr lang="en-CN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CN" sz="2400" dirty="0">
                  <a:latin typeface="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4FFB61-479A-F14C-AC4B-AFFC1613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441" y="4635699"/>
                <a:ext cx="3616960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7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build="p"/>
      <p:bldP spid="7" grpId="0"/>
      <p:bldP spid="8" grpId="0" animBg="1"/>
      <p:bldP spid="10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5DFCCD-82C8-D948-AB39-2B9D23E7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for Fair Exchange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69E80-28C2-204C-B2C9-2FDC0C064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>
                <a:latin typeface=""/>
              </a:rPr>
              <a:pPr/>
              <a:t>3</a:t>
            </a:fld>
            <a:endParaRPr lang="en-US" dirty="0">
              <a:latin typeface="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935671-9C5F-BB4E-84DB-9385806D35BC}"/>
                  </a:ext>
                </a:extLst>
              </p:cNvPr>
              <p:cNvSpPr txBox="1"/>
              <p:nvPr/>
            </p:nvSpPr>
            <p:spPr>
              <a:xfrm>
                <a:off x="834486" y="4195216"/>
                <a:ext cx="370013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1.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n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CN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kumimoji="0" lang="en-CN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pSign</m:t>
                    </m:r>
                    <m:d>
                      <m:d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935671-9C5F-BB4E-84DB-9385806D3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86" y="4195216"/>
                <a:ext cx="3700131" cy="584775"/>
              </a:xfrm>
              <a:prstGeom prst="rect">
                <a:avLst/>
              </a:prstGeom>
              <a:blipFill>
                <a:blip r:embed="rId2"/>
                <a:stretch>
                  <a:fillRect l="-4096" t="-12766" b="-319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0A0FD6B3-DEB8-034C-88FC-1F8084DA8BF5}"/>
                  </a:ext>
                </a:extLst>
              </p:cNvPr>
              <p:cNvSpPr/>
              <p:nvPr/>
            </p:nvSpPr>
            <p:spPr>
              <a:xfrm>
                <a:off x="4095740" y="3497402"/>
                <a:ext cx="3700131" cy="849901"/>
              </a:xfrm>
              <a:prstGeom prst="rightArrow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2.</a:t>
                </a: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:r>
                  <a:rPr kumimoji="0" lang="en-GB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T</a:t>
                </a:r>
                <a:r>
                  <a:rPr kumimoji="0" lang="en-GR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ransfer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l-GR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endPara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0A0FD6B3-DEB8-034C-88FC-1F8084DA8B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40" y="3497402"/>
                <a:ext cx="3700131" cy="849901"/>
              </a:xfrm>
              <a:prstGeom prst="rightArrow">
                <a:avLst/>
              </a:prstGeom>
              <a:blipFill>
                <a:blip r:embed="rId3"/>
                <a:stretch>
                  <a:fillRect b="-735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6B6DD7-65C7-2A46-86D2-249CA7AF7261}"/>
                  </a:ext>
                </a:extLst>
              </p:cNvPr>
              <p:cNvSpPr txBox="1"/>
              <p:nvPr/>
            </p:nvSpPr>
            <p:spPr>
              <a:xfrm>
                <a:off x="8016239" y="4198169"/>
                <a:ext cx="356790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  <a:ea typeface="Cambria Math" panose="02040503050406030204" pitchFamily="18" charset="0"/>
                  </a:rPr>
                  <a:t>3.</a:t>
                </a:r>
                <a:r>
                  <a:rPr kumimoji="0" lang="en-CN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N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0" lang="en-CN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Adapt</m:t>
                    </m:r>
                    <m:d>
                      <m:dPr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0" lang="en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E6B6DD7-65C7-2A46-86D2-249CA7AF7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39" y="4198169"/>
                <a:ext cx="3567900" cy="584775"/>
              </a:xfrm>
              <a:prstGeom prst="rect">
                <a:avLst/>
              </a:prstGeom>
              <a:blipFill>
                <a:blip r:embed="rId4"/>
                <a:stretch>
                  <a:fillRect l="-4255" t="-12766" b="-319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Magnetic Disk 28">
            <a:extLst>
              <a:ext uri="{FF2B5EF4-FFF2-40B4-BE49-F238E27FC236}">
                <a16:creationId xmlns:a16="http://schemas.microsoft.com/office/drawing/2014/main" id="{406EFFF3-C85A-8C4E-82E7-43E7F51A5A6D}"/>
              </a:ext>
            </a:extLst>
          </p:cNvPr>
          <p:cNvSpPr/>
          <p:nvPr/>
        </p:nvSpPr>
        <p:spPr>
          <a:xfrm>
            <a:off x="4936262" y="1287156"/>
            <a:ext cx="2308133" cy="1686091"/>
          </a:xfrm>
          <a:prstGeom prst="flowChartMagneticDisk">
            <a:avLst/>
          </a:prstGeom>
          <a:solidFill>
            <a:srgbClr val="4472C4"/>
          </a:solidFill>
          <a:ln w="2540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"/>
              </a:rPr>
              <a:t>Public Bulletin Board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FF317F4B-A59D-A24B-ACDF-F4DA5966ED8C}"/>
                  </a:ext>
                </a:extLst>
              </p:cNvPr>
              <p:cNvSpPr/>
              <p:nvPr/>
            </p:nvSpPr>
            <p:spPr>
              <a:xfrm rot="1279692">
                <a:off x="7220369" y="1946688"/>
                <a:ext cx="2587935" cy="877660"/>
              </a:xfrm>
              <a:prstGeom prst="leftArrow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4.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Upload</a:t>
                </a:r>
                <a:r>
                  <a:rPr kumimoji="0" lang="en-GR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R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0" lang="en-GR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GR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0" name="Left Arrow 29">
                <a:extLst>
                  <a:ext uri="{FF2B5EF4-FFF2-40B4-BE49-F238E27FC236}">
                    <a16:creationId xmlns:a16="http://schemas.microsoft.com/office/drawing/2014/main" id="{FF317F4B-A59D-A24B-ACDF-F4DA5966E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9692">
                <a:off x="7220369" y="1946688"/>
                <a:ext cx="2587935" cy="877660"/>
              </a:xfrm>
              <a:prstGeom prst="leftArrow">
                <a:avLst/>
              </a:prstGeom>
              <a:blipFill>
                <a:blip r:embed="rId5"/>
                <a:stretch>
                  <a:fillRect l="-1015" t="-270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Up-down Arrow 16">
                <a:extLst>
                  <a:ext uri="{FF2B5EF4-FFF2-40B4-BE49-F238E27FC236}">
                    <a16:creationId xmlns:a16="http://schemas.microsoft.com/office/drawing/2014/main" id="{169C2E60-4A2A-CB46-AB35-D6DB64FA8766}"/>
                  </a:ext>
                </a:extLst>
              </p:cNvPr>
              <p:cNvSpPr/>
              <p:nvPr/>
            </p:nvSpPr>
            <p:spPr>
              <a:xfrm rot="14794581">
                <a:off x="3310014" y="1240864"/>
                <a:ext cx="819110" cy="2447267"/>
              </a:xfrm>
              <a:prstGeom prst="upDownArrow">
                <a:avLst/>
              </a:prstGeom>
              <a:solidFill>
                <a:srgbClr val="70AD47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vert="vert" rtlCol="0" anchor="ctr"/>
              <a:lstStyle/>
              <a:p>
                <a:pPr lvl="0" algn="ctr" defTabSz="914400"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5.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"/>
                  </a:rPr>
                  <a:t>Read</a:t>
                </a:r>
                <a:r>
                  <a:rPr lang="en-GR" kern="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R" i="1" kern="0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kumimoji="0" lang="en-GR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1" name="Up-down Arrow 16">
                <a:extLst>
                  <a:ext uri="{FF2B5EF4-FFF2-40B4-BE49-F238E27FC236}">
                    <a16:creationId xmlns:a16="http://schemas.microsoft.com/office/drawing/2014/main" id="{169C2E60-4A2A-CB46-AB35-D6DB64FA8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794581">
                <a:off x="3310014" y="1240864"/>
                <a:ext cx="819110" cy="2447267"/>
              </a:xfrm>
              <a:prstGeom prst="upDownArrow">
                <a:avLst/>
              </a:prstGeom>
              <a:blipFill>
                <a:blip r:embed="rId6"/>
                <a:stretch>
                  <a:fillRect b="-803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1E10A81-0C94-2049-A295-0FD725137A4C}"/>
              </a:ext>
            </a:extLst>
          </p:cNvPr>
          <p:cNvGrpSpPr/>
          <p:nvPr/>
        </p:nvGrpSpPr>
        <p:grpSpPr>
          <a:xfrm>
            <a:off x="798805" y="2349511"/>
            <a:ext cx="2042029" cy="2042026"/>
            <a:chOff x="1505029" y="3259649"/>
            <a:chExt cx="1800000" cy="1800000"/>
          </a:xfrm>
          <a:solidFill>
            <a:srgbClr val="ED7D31">
              <a:lumMod val="75000"/>
            </a:srgbClr>
          </a:solidFill>
        </p:grpSpPr>
        <p:pic>
          <p:nvPicPr>
            <p:cNvPr id="33" name="Graphic 32" descr="Female Profile outline">
              <a:extLst>
                <a:ext uri="{FF2B5EF4-FFF2-40B4-BE49-F238E27FC236}">
                  <a16:creationId xmlns:a16="http://schemas.microsoft.com/office/drawing/2014/main" id="{E066E360-C2A3-6F49-99D0-B22E08579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05029" y="325964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86CEC-6A7D-074D-A786-ECA019929991}"/>
                </a:ext>
              </a:extLst>
            </p:cNvPr>
            <p:cNvSpPr txBox="1"/>
            <p:nvPr/>
          </p:nvSpPr>
          <p:spPr>
            <a:xfrm>
              <a:off x="2077776" y="4562098"/>
              <a:ext cx="654506" cy="3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9644A7-200F-F84B-BBD2-E81C6C81643C}"/>
              </a:ext>
            </a:extLst>
          </p:cNvPr>
          <p:cNvGrpSpPr/>
          <p:nvPr/>
        </p:nvGrpSpPr>
        <p:grpSpPr>
          <a:xfrm>
            <a:off x="9581673" y="2274681"/>
            <a:ext cx="2042028" cy="2042028"/>
            <a:chOff x="10453800" y="-364129"/>
            <a:chExt cx="1800000" cy="1800000"/>
          </a:xfrm>
          <a:solidFill>
            <a:srgbClr val="4472C4">
              <a:lumMod val="75000"/>
            </a:srgbClr>
          </a:solidFill>
        </p:grpSpPr>
        <p:pic>
          <p:nvPicPr>
            <p:cNvPr id="36" name="Graphic 35" descr="Male profile outline">
              <a:extLst>
                <a:ext uri="{FF2B5EF4-FFF2-40B4-BE49-F238E27FC236}">
                  <a16:creationId xmlns:a16="http://schemas.microsoft.com/office/drawing/2014/main" id="{609E2BA3-97B4-1043-8E50-DE339E5DD29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53800" y="-36412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AB23AE-9DF7-3C46-A01F-A5C6107DCCD5}"/>
                </a:ext>
              </a:extLst>
            </p:cNvPr>
            <p:cNvSpPr txBox="1"/>
            <p:nvPr/>
          </p:nvSpPr>
          <p:spPr>
            <a:xfrm>
              <a:off x="11071058" y="938320"/>
              <a:ext cx="565486" cy="352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rPr>
                <a:t>Bob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6D5713-2580-3C47-9DCA-85CE6AB7F05F}"/>
                  </a:ext>
                </a:extLst>
              </p:cNvPr>
              <p:cNvSpPr txBox="1"/>
              <p:nvPr/>
            </p:nvSpPr>
            <p:spPr>
              <a:xfrm>
                <a:off x="6796739" y="4738671"/>
                <a:ext cx="4717510" cy="707886"/>
              </a:xfrm>
              <a:prstGeom prst="rect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Bob knows </a:t>
                </a: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and wants a signature (from Alice) on </a:t>
                </a: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kumimoji="0" lang="en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6D5713-2580-3C47-9DCA-85CE6AB7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39" y="4738671"/>
                <a:ext cx="4717510" cy="707886"/>
              </a:xfrm>
              <a:prstGeom prst="rect">
                <a:avLst/>
              </a:prstGeom>
              <a:blipFill>
                <a:blip r:embed="rId11"/>
                <a:stretch>
                  <a:fillRect l="-1613" t="-3509" b="-14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1639BF-7452-7E45-A401-1D32BACB8CDA}"/>
                  </a:ext>
                </a:extLst>
              </p:cNvPr>
              <p:cNvSpPr txBox="1"/>
              <p:nvPr/>
            </p:nvSpPr>
            <p:spPr>
              <a:xfrm>
                <a:off x="562867" y="4738671"/>
                <a:ext cx="4984494" cy="707886"/>
              </a:xfrm>
              <a:prstGeom prst="rect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Alice knows </a:t>
                </a: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𝑝𝑘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𝑠𝑘</m:t>
                    </m:r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and statement </a:t>
                </a: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kumimoji="0" lang="en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and wants the witness </a:t>
                </a: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0" lang="en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31639BF-7452-7E45-A401-1D32BACB8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67" y="4738671"/>
                <a:ext cx="4984494" cy="707886"/>
              </a:xfrm>
              <a:prstGeom prst="rect">
                <a:avLst/>
              </a:prstGeom>
              <a:blipFill>
                <a:blip r:embed="rId12"/>
                <a:stretch>
                  <a:fillRect l="-1272" t="-3509" b="-140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6C79B-3ABF-2641-8AF6-3403212B7340}"/>
                  </a:ext>
                </a:extLst>
              </p:cNvPr>
              <p:cNvSpPr txBox="1"/>
              <p:nvPr/>
            </p:nvSpPr>
            <p:spPr>
              <a:xfrm>
                <a:off x="1044741" y="1213727"/>
                <a:ext cx="37001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6. </a:t>
                </a:r>
                <a14:m>
                  <m:oMath xmlns:m="http://schemas.openxmlformats.org/officeDocument/2006/math"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Ext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CN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6C79B-3ABF-2641-8AF6-3403212B7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41" y="1213727"/>
                <a:ext cx="3700131" cy="584775"/>
              </a:xfrm>
              <a:prstGeom prst="rect">
                <a:avLst/>
              </a:prstGeom>
              <a:blipFill>
                <a:blip r:embed="rId13"/>
                <a:stretch>
                  <a:fillRect l="-4110" t="-12766" b="-319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B525589-909C-A54C-BED0-AEBEBEA41D25}"/>
              </a:ext>
            </a:extLst>
          </p:cNvPr>
          <p:cNvSpPr/>
          <p:nvPr/>
        </p:nvSpPr>
        <p:spPr>
          <a:xfrm>
            <a:off x="325120" y="1213727"/>
            <a:ext cx="11541759" cy="4430545"/>
          </a:xfrm>
          <a:prstGeom prst="roundRect">
            <a:avLst>
              <a:gd name="adj" fmla="val 6205"/>
            </a:avLst>
          </a:prstGeom>
          <a:noFill/>
          <a:ln w="19050" cap="flat" cmpd="sng" algn="ctr">
            <a:solidFill>
              <a:srgbClr val="A5A5A5"/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106929-27A7-124B-A426-D502B2030F16}"/>
              </a:ext>
            </a:extLst>
          </p:cNvPr>
          <p:cNvGrpSpPr/>
          <p:nvPr/>
        </p:nvGrpSpPr>
        <p:grpSpPr>
          <a:xfrm>
            <a:off x="2933764" y="5635072"/>
            <a:ext cx="6322707" cy="951646"/>
            <a:chOff x="3258966" y="5906354"/>
            <a:chExt cx="6322707" cy="95164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4ED26BA-D034-3B43-82C3-57B7D4E48F5B}"/>
                </a:ext>
              </a:extLst>
            </p:cNvPr>
            <p:cNvSpPr/>
            <p:nvPr/>
          </p:nvSpPr>
          <p:spPr>
            <a:xfrm>
              <a:off x="3258966" y="5906354"/>
              <a:ext cx="6322707" cy="951646"/>
            </a:xfrm>
            <a:prstGeom prst="rect">
              <a:avLst/>
            </a:prstGeom>
            <a:solidFill>
              <a:srgbClr val="70AD47">
                <a:lumMod val="20000"/>
                <a:lumOff val="80000"/>
                <a:alpha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6172792-09ED-CD44-9169-F33339067C90}"/>
                    </a:ext>
                  </a:extLst>
                </p:cNvPr>
                <p:cNvSpPr txBox="1"/>
                <p:nvPr/>
              </p:nvSpPr>
              <p:spPr>
                <a:xfrm>
                  <a:off x="4102724" y="5994172"/>
                  <a:ext cx="547894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rPr>
                    <a:t>: transfer coins from Alice to Bob</a:t>
                  </a: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kumimoji="0" lang="en-US" sz="2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"/>
                    </a:rPr>
                    <a:t>: a serial number of some digital service</a:t>
                  </a: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6172792-09ED-CD44-9169-F33339067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724" y="5994172"/>
                  <a:ext cx="5478949" cy="769441"/>
                </a:xfrm>
                <a:prstGeom prst="rect">
                  <a:avLst/>
                </a:prstGeom>
                <a:blipFill>
                  <a:blip r:embed="rId14"/>
                  <a:stretch>
                    <a:fillRect t="-4839" b="-1451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12CD29B9-44BE-0D4F-B24D-830C95CBE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482874" y="6135635"/>
              <a:ext cx="533538" cy="5335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6" name="Slide Number Placeholder 17">
            <a:extLst>
              <a:ext uri="{FF2B5EF4-FFF2-40B4-BE49-F238E27FC236}">
                <a16:creationId xmlns:a16="http://schemas.microsoft.com/office/drawing/2014/main" id="{A10C84F7-01B1-8240-8425-E494A817D2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5D3E23-1AEB-3C42-8BBB-66DBF961B099}" type="slidenum">
              <a:rPr kumimoji="0" lang="en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42072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 animBg="1"/>
      <p:bldP spid="30" grpId="0" animBg="1"/>
      <p:bldP spid="31" grpId="0" animBg="1"/>
      <p:bldP spid="38" grpId="0" animBg="1"/>
      <p:bldP spid="39" grpId="0" animBg="1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5D2AE5-87D6-4A4B-A199-E0E462C8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More Applications of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E2AAF-C8E0-ED47-AE8F-311409E21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077746A-DF47-DE45-B17B-A236CD3E0533}"/>
              </a:ext>
            </a:extLst>
          </p:cNvPr>
          <p:cNvSpPr txBox="1"/>
          <p:nvPr/>
        </p:nvSpPr>
        <p:spPr>
          <a:xfrm>
            <a:off x="1300480" y="1964062"/>
            <a:ext cx="2683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CN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rPr>
              <a:t>Atomic swap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520EEA-19DA-B740-B868-867B4A0A9B1D}"/>
              </a:ext>
            </a:extLst>
          </p:cNvPr>
          <p:cNvSpPr txBox="1"/>
          <p:nvPr/>
        </p:nvSpPr>
        <p:spPr>
          <a:xfrm>
            <a:off x="7013502" y="1964062"/>
            <a:ext cx="3786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Wingdings" pitchFamily="2" charset="2"/>
              <a:buChar char="ü"/>
              <a:tabLst/>
              <a:defRPr/>
            </a:pPr>
            <a:r>
              <a:rPr kumimoji="0" lang="en-CN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rPr>
              <a:t>Multi-hop payments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847E781-404C-8B4E-86B4-E66A4225B30A}"/>
              </a:ext>
            </a:extLst>
          </p:cNvPr>
          <p:cNvCxnSpPr>
            <a:cxnSpLocks/>
          </p:cNvCxnSpPr>
          <p:nvPr/>
        </p:nvCxnSpPr>
        <p:spPr>
          <a:xfrm>
            <a:off x="5669280" y="1682978"/>
            <a:ext cx="0" cy="3711982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ash"/>
            <a:miter lim="800000"/>
          </a:ln>
          <a:effectLst/>
        </p:spPr>
      </p:cxnSp>
      <p:pic>
        <p:nvPicPr>
          <p:cNvPr id="140" name="Graphic 139" descr="Female Profile outline">
            <a:extLst>
              <a:ext uri="{FF2B5EF4-FFF2-40B4-BE49-F238E27FC236}">
                <a16:creationId xmlns:a16="http://schemas.microsoft.com/office/drawing/2014/main" id="{E1BB4EA1-D067-3E4F-B170-07C315874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07" y="3265474"/>
            <a:ext cx="1627186" cy="1627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1" name="Graphic 140" descr="Male profile outline">
            <a:extLst>
              <a:ext uri="{FF2B5EF4-FFF2-40B4-BE49-F238E27FC236}">
                <a16:creationId xmlns:a16="http://schemas.microsoft.com/office/drawing/2014/main" id="{0F1F8B13-C676-634C-A06A-DBEF9ABBE8DE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93573" y="3236669"/>
            <a:ext cx="1627199" cy="1627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CCE666A-A378-8640-BAD8-5899DB76777A}"/>
              </a:ext>
            </a:extLst>
          </p:cNvPr>
          <p:cNvGrpSpPr/>
          <p:nvPr/>
        </p:nvGrpSpPr>
        <p:grpSpPr>
          <a:xfrm>
            <a:off x="2415452" y="3236669"/>
            <a:ext cx="997061" cy="1809179"/>
            <a:chOff x="7136754" y="1716810"/>
            <a:chExt cx="997061" cy="1809179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09F3C77-DCDB-9040-8C65-14BF3D7BE7A0}"/>
                </a:ext>
              </a:extLst>
            </p:cNvPr>
            <p:cNvSpPr txBox="1"/>
            <p:nvPr/>
          </p:nvSpPr>
          <p:spPr>
            <a:xfrm>
              <a:off x="7303865" y="1716810"/>
              <a:ext cx="640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ETH</a:t>
              </a: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A1DD36B1-4024-C746-8609-B05DA2B9174E}"/>
                </a:ext>
              </a:extLst>
            </p:cNvPr>
            <p:cNvSpPr txBox="1"/>
            <p:nvPr/>
          </p:nvSpPr>
          <p:spPr>
            <a:xfrm>
              <a:off x="7339954" y="3156657"/>
              <a:ext cx="6367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BTC</a:t>
              </a:r>
            </a:p>
          </p:txBody>
        </p:sp>
        <p:sp>
          <p:nvSpPr>
            <p:cNvPr id="145" name="Curved Up Arrow 144">
              <a:extLst>
                <a:ext uri="{FF2B5EF4-FFF2-40B4-BE49-F238E27FC236}">
                  <a16:creationId xmlns:a16="http://schemas.microsoft.com/office/drawing/2014/main" id="{A3F4CA38-28D2-E44B-B4D6-14309ECA0F36}"/>
                </a:ext>
              </a:extLst>
            </p:cNvPr>
            <p:cNvSpPr/>
            <p:nvPr/>
          </p:nvSpPr>
          <p:spPr>
            <a:xfrm>
              <a:off x="7183209" y="2686641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Curved Up Arrow 145">
              <a:extLst>
                <a:ext uri="{FF2B5EF4-FFF2-40B4-BE49-F238E27FC236}">
                  <a16:creationId xmlns:a16="http://schemas.microsoft.com/office/drawing/2014/main" id="{F5C25083-20F7-DB48-9FA7-9B5C8A20369B}"/>
                </a:ext>
              </a:extLst>
            </p:cNvPr>
            <p:cNvSpPr/>
            <p:nvPr/>
          </p:nvSpPr>
          <p:spPr>
            <a:xfrm rot="10800000">
              <a:off x="7136754" y="2195382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7" name="Graphic 146" descr="Female Profile outline">
            <a:extLst>
              <a:ext uri="{FF2B5EF4-FFF2-40B4-BE49-F238E27FC236}">
                <a16:creationId xmlns:a16="http://schemas.microsoft.com/office/drawing/2014/main" id="{DD28DE90-2644-5C42-B8DC-866C3C6B6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8860" y="3265474"/>
            <a:ext cx="1627186" cy="1627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8" name="Graphic 147" descr="Male profile outline">
            <a:extLst>
              <a:ext uri="{FF2B5EF4-FFF2-40B4-BE49-F238E27FC236}">
                <a16:creationId xmlns:a16="http://schemas.microsoft.com/office/drawing/2014/main" id="{64A30498-F28E-EE4E-A806-7E7FB71A194F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3837" y="3236669"/>
            <a:ext cx="1627199" cy="16271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62D9D6-6E35-514A-B868-7261841EBC64}"/>
              </a:ext>
            </a:extLst>
          </p:cNvPr>
          <p:cNvGrpSpPr/>
          <p:nvPr/>
        </p:nvGrpSpPr>
        <p:grpSpPr>
          <a:xfrm>
            <a:off x="7298574" y="3236669"/>
            <a:ext cx="997061" cy="1809179"/>
            <a:chOff x="7136754" y="1716810"/>
            <a:chExt cx="997061" cy="1809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2D849BD-387D-834C-9ACA-B2F47846E881}"/>
                    </a:ext>
                  </a:extLst>
                </p:cNvPr>
                <p:cNvSpPr txBox="1"/>
                <p:nvPr/>
              </p:nvSpPr>
              <p:spPr>
                <a:xfrm>
                  <a:off x="7379024" y="171681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R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 </a:t>
                  </a:r>
                  <a14:m>
                    <m:oMath xmlns:m="http://schemas.openxmlformats.org/officeDocument/2006/math">
                      <m:r>
                        <a:rPr kumimoji="0" lang="en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kumimoji="0" lang="en-G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3831ACDB-57F2-5948-83E7-EEDFDB1B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024" y="1716810"/>
                  <a:ext cx="55335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9E041EA-D613-054C-8190-A9980FD32DD8}"/>
                </a:ext>
              </a:extLst>
            </p:cNvPr>
            <p:cNvSpPr txBox="1"/>
            <p:nvPr/>
          </p:nvSpPr>
          <p:spPr>
            <a:xfrm>
              <a:off x="7354226" y="3156657"/>
              <a:ext cx="61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BTC</a:t>
              </a:r>
            </a:p>
          </p:txBody>
        </p:sp>
        <p:sp>
          <p:nvSpPr>
            <p:cNvPr id="152" name="Curved Up Arrow 151">
              <a:extLst>
                <a:ext uri="{FF2B5EF4-FFF2-40B4-BE49-F238E27FC236}">
                  <a16:creationId xmlns:a16="http://schemas.microsoft.com/office/drawing/2014/main" id="{587DDCF7-695B-2F4E-8C23-CC4F6A20CC72}"/>
                </a:ext>
              </a:extLst>
            </p:cNvPr>
            <p:cNvSpPr/>
            <p:nvPr/>
          </p:nvSpPr>
          <p:spPr>
            <a:xfrm>
              <a:off x="7183209" y="2686641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Curved Up Arrow 152">
              <a:extLst>
                <a:ext uri="{FF2B5EF4-FFF2-40B4-BE49-F238E27FC236}">
                  <a16:creationId xmlns:a16="http://schemas.microsoft.com/office/drawing/2014/main" id="{97D6AF9F-3287-2843-B716-E3F866EB9A3F}"/>
                </a:ext>
              </a:extLst>
            </p:cNvPr>
            <p:cNvSpPr/>
            <p:nvPr/>
          </p:nvSpPr>
          <p:spPr>
            <a:xfrm rot="10800000">
              <a:off x="7136754" y="2195382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9BB80C04-162E-0D42-A0B5-EB84E318C2B9}"/>
              </a:ext>
            </a:extLst>
          </p:cNvPr>
          <p:cNvGrpSpPr/>
          <p:nvPr/>
        </p:nvGrpSpPr>
        <p:grpSpPr>
          <a:xfrm>
            <a:off x="9556834" y="3236669"/>
            <a:ext cx="997061" cy="1809179"/>
            <a:chOff x="7136754" y="1716810"/>
            <a:chExt cx="997061" cy="18091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4861D78C-6031-3F4C-B841-4106F62DB643}"/>
                    </a:ext>
                  </a:extLst>
                </p:cNvPr>
                <p:cNvSpPr txBox="1"/>
                <p:nvPr/>
              </p:nvSpPr>
              <p:spPr>
                <a:xfrm>
                  <a:off x="7379024" y="1716810"/>
                  <a:ext cx="55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R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  </a:t>
                  </a:r>
                  <a14:m>
                    <m:oMath xmlns:m="http://schemas.openxmlformats.org/officeDocument/2006/math">
                      <m:r>
                        <a:rPr kumimoji="0" lang="en-GR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kumimoji="0" lang="en-GR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2E27629D-842A-DA40-A233-B55C7B2C5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9024" y="1716810"/>
                  <a:ext cx="553357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7D3B96D-3C8B-1142-9FB6-9E8812C5BBC0}"/>
                </a:ext>
              </a:extLst>
            </p:cNvPr>
            <p:cNvSpPr txBox="1"/>
            <p:nvPr/>
          </p:nvSpPr>
          <p:spPr>
            <a:xfrm>
              <a:off x="7336143" y="3156657"/>
              <a:ext cx="612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BTC</a:t>
              </a:r>
            </a:p>
          </p:txBody>
        </p:sp>
        <p:sp>
          <p:nvSpPr>
            <p:cNvPr id="157" name="Curved Up Arrow 156">
              <a:extLst>
                <a:ext uri="{FF2B5EF4-FFF2-40B4-BE49-F238E27FC236}">
                  <a16:creationId xmlns:a16="http://schemas.microsoft.com/office/drawing/2014/main" id="{28378D58-2FFA-D745-B1A4-F3458502AE73}"/>
                </a:ext>
              </a:extLst>
            </p:cNvPr>
            <p:cNvSpPr/>
            <p:nvPr/>
          </p:nvSpPr>
          <p:spPr>
            <a:xfrm>
              <a:off x="7183209" y="2686641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4472C4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Curved Up Arrow 157">
              <a:extLst>
                <a:ext uri="{FF2B5EF4-FFF2-40B4-BE49-F238E27FC236}">
                  <a16:creationId xmlns:a16="http://schemas.microsoft.com/office/drawing/2014/main" id="{3F30F44A-B839-9A43-87B9-73C045A835CB}"/>
                </a:ext>
              </a:extLst>
            </p:cNvPr>
            <p:cNvSpPr/>
            <p:nvPr/>
          </p:nvSpPr>
          <p:spPr>
            <a:xfrm rot="10800000">
              <a:off x="7136754" y="2195382"/>
              <a:ext cx="950606" cy="361152"/>
            </a:xfrm>
            <a:prstGeom prst="curvedUpArrow">
              <a:avLst>
                <a:gd name="adj1" fmla="val 21106"/>
                <a:gd name="adj2" fmla="val 50000"/>
                <a:gd name="adj3" fmla="val 25000"/>
              </a:avLst>
            </a:prstGeom>
            <a:solidFill>
              <a:srgbClr val="7030A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9" name="Graphic 158" descr="Female Profile outline">
            <a:extLst>
              <a:ext uri="{FF2B5EF4-FFF2-40B4-BE49-F238E27FC236}">
                <a16:creationId xmlns:a16="http://schemas.microsoft.com/office/drawing/2014/main" id="{409F0584-47EC-724A-BEE8-C0C2D7BE26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30178" y="3265474"/>
            <a:ext cx="1627186" cy="16271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0" name="TextBox 159">
            <a:extLst>
              <a:ext uri="{FF2B5EF4-FFF2-40B4-BE49-F238E27FC236}">
                <a16:creationId xmlns:a16="http://schemas.microsoft.com/office/drawing/2014/main" id="{52AC8012-D186-404C-B243-F2E89B6C37C9}"/>
              </a:ext>
            </a:extLst>
          </p:cNvPr>
          <p:cNvSpPr txBox="1"/>
          <p:nvPr/>
        </p:nvSpPr>
        <p:spPr>
          <a:xfrm>
            <a:off x="982123" y="452332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Alice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46D5CB5-88D7-3346-B64A-789A2FA2769E}"/>
              </a:ext>
            </a:extLst>
          </p:cNvPr>
          <p:cNvSpPr txBox="1"/>
          <p:nvPr/>
        </p:nvSpPr>
        <p:spPr>
          <a:xfrm>
            <a:off x="6384097" y="449185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Alice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05C7156-DC7C-3248-82EB-4113F4A64A33}"/>
              </a:ext>
            </a:extLst>
          </p:cNvPr>
          <p:cNvSpPr txBox="1"/>
          <p:nvPr/>
        </p:nvSpPr>
        <p:spPr>
          <a:xfrm>
            <a:off x="4227336" y="451819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Bob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0B756D4-A08C-D04B-8B5D-C591AAA3AA54}"/>
              </a:ext>
            </a:extLst>
          </p:cNvPr>
          <p:cNvSpPr txBox="1"/>
          <p:nvPr/>
        </p:nvSpPr>
        <p:spPr>
          <a:xfrm>
            <a:off x="8690757" y="449185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Bob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C63291D-3AC8-5646-9CF8-9F47AC3CCAD9}"/>
              </a:ext>
            </a:extLst>
          </p:cNvPr>
          <p:cNvSpPr txBox="1"/>
          <p:nvPr/>
        </p:nvSpPr>
        <p:spPr>
          <a:xfrm>
            <a:off x="10887202" y="449185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Samk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</a:t>
            </a:r>
            <a:r>
              <a:rPr kumimoji="0" lang="en-GR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47730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2C6BA7-6291-A24A-A5A6-660E060C52A3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47642" y="1444125"/>
                <a:ext cx="6032558" cy="4651875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CN" b="1" dirty="0"/>
                  <a:t>1. Unforgeability</a:t>
                </a:r>
              </a:p>
              <a:p>
                <a:r>
                  <a:rPr lang="en-CN" b="1" dirty="0"/>
                  <a:t>2. Witness extractability (sender):</a:t>
                </a:r>
              </a:p>
              <a:p>
                <a:pPr marL="634508" lvl="1">
                  <a:spcAft>
                    <a:spcPts val="1200"/>
                  </a:spcAft>
                </a:pPr>
                <a:r>
                  <a:rPr lang="en-US" dirty="0"/>
                  <a:t>Sender can extract a witness from a valid pre-sig and the adapted signature</a:t>
                </a:r>
                <a:endParaRPr lang="en-CN" dirty="0"/>
              </a:p>
              <a:p>
                <a:r>
                  <a:rPr lang="en-CN" b="1" dirty="0">
                    <a:solidFill>
                      <a:schemeClr val="tx1"/>
                    </a:solidFill>
                  </a:rPr>
                  <a:t>3. Pre-signature adaptability (receiver)</a:t>
                </a:r>
                <a:r>
                  <a:rPr lang="en-US" b="1" dirty="0">
                    <a:solidFill>
                      <a:schemeClr val="tx1"/>
                    </a:solidFill>
                  </a:rPr>
                  <a:t>:</a:t>
                </a:r>
                <a:endParaRPr lang="en-CN" b="1" dirty="0">
                  <a:solidFill>
                    <a:schemeClr val="tx1"/>
                  </a:solidFill>
                </a:endParaRPr>
              </a:p>
              <a:p>
                <a:pPr marL="634508" lvl="1">
                  <a:spcAft>
                    <a:spcPts val="1200"/>
                  </a:spcAft>
                </a:pPr>
                <a:r>
                  <a:rPr lang="en-CN" dirty="0">
                    <a:solidFill>
                      <a:schemeClr val="tx1"/>
                    </a:solidFill>
                  </a:rPr>
                  <a:t>Receiver can adapt a valid pre-sig into a full signature with witness </a:t>
                </a:r>
                <a14:m>
                  <m:oMath xmlns:m="http://schemas.openxmlformats.org/officeDocument/2006/math">
                    <m:r>
                      <a:rPr lang="en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N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4. Witness hiding [LTZ24]:</a:t>
                </a:r>
                <a:endParaRPr lang="en-CN" b="1" dirty="0">
                  <a:solidFill>
                    <a:schemeClr val="tx1"/>
                  </a:solidFill>
                </a:endParaRPr>
              </a:p>
              <a:p>
                <a:pPr marL="585296" lvl="1"/>
                <a:r>
                  <a:rPr lang="en-CN" dirty="0">
                    <a:solidFill>
                      <a:schemeClr val="tx1"/>
                    </a:solidFill>
                  </a:rPr>
                  <a:t>The adapted signature itself does not leak any information about </a:t>
                </a:r>
                <a14:m>
                  <m:oMath xmlns:m="http://schemas.openxmlformats.org/officeDocument/2006/math">
                    <m:r>
                      <a:rPr lang="en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CN" dirty="0">
                  <a:solidFill>
                    <a:schemeClr val="tx1"/>
                  </a:solidFill>
                </a:endParaRP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2C6BA7-6291-A24A-A5A6-660E060C5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47642" y="1444125"/>
                <a:ext cx="6032558" cy="4651875"/>
              </a:xfrm>
              <a:blipFill>
                <a:blip r:embed="rId2"/>
                <a:stretch>
                  <a:fillRect l="-2935" t="-2446" r="-3354" b="-3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6C20B81-824B-5946-9C96-A4C5F451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Security of </a:t>
            </a:r>
            <a:r>
              <a:rPr lang="en-US" dirty="0"/>
              <a:t>AS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45FB-EAA8-124D-BA1B-9896A45EF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68F836-E6BE-8040-8F52-9622677C608A}"/>
              </a:ext>
            </a:extLst>
          </p:cNvPr>
          <p:cNvGrpSpPr/>
          <p:nvPr/>
        </p:nvGrpSpPr>
        <p:grpSpPr>
          <a:xfrm>
            <a:off x="7003949" y="2282091"/>
            <a:ext cx="5023943" cy="2556610"/>
            <a:chOff x="593896" y="1432560"/>
            <a:chExt cx="11029807" cy="5092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B7E6CB2-AA9E-1A4F-A303-C6417009B166}"/>
                    </a:ext>
                  </a:extLst>
                </p:cNvPr>
                <p:cNvSpPr txBox="1"/>
                <p:nvPr/>
              </p:nvSpPr>
              <p:spPr>
                <a:xfrm>
                  <a:off x="834484" y="4697978"/>
                  <a:ext cx="3700131" cy="5210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105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1.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CN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CN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kumimoji="0" lang="en-CN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𝑝𝑆𝑖𝑔𝑛</m:t>
                      </m:r>
                      <m:d>
                        <m:dPr>
                          <m:ctrlP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𝑠𝑘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a14:m>
                  <a:endParaRPr kumimoji="0" lang="en-US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B7E6CB2-AA9E-1A4F-A303-C6417009B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84" y="4697978"/>
                  <a:ext cx="3700131" cy="521093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5B8A009A-0A71-3C40-AE21-52083E33BECF}"/>
                    </a:ext>
                  </a:extLst>
                </p:cNvPr>
                <p:cNvSpPr/>
                <p:nvPr/>
              </p:nvSpPr>
              <p:spPr>
                <a:xfrm>
                  <a:off x="4095740" y="3900934"/>
                  <a:ext cx="3700131" cy="849901"/>
                </a:xfrm>
                <a:prstGeom prst="rightArrow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2.</a:t>
                  </a:r>
                  <a:r>
                    <a:rPr kumimoji="0" lang="en-GB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T</a:t>
                  </a:r>
                  <a:r>
                    <a:rPr kumimoji="0" lang="en-GR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ransfer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l-GR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𝜎</m:t>
                          </m:r>
                        </m:e>
                      </m:acc>
                    </m:oMath>
                  </a14:m>
                  <a:endParaRPr kumimoji="0" lang="en-GR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5B8A009A-0A71-3C40-AE21-52083E33BE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740" y="3900934"/>
                  <a:ext cx="3700131" cy="849901"/>
                </a:xfrm>
                <a:prstGeom prst="rightArrow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DD91E1-6F88-B34A-9560-1E8373E7939A}"/>
                    </a:ext>
                  </a:extLst>
                </p:cNvPr>
                <p:cNvSpPr txBox="1"/>
                <p:nvPr/>
              </p:nvSpPr>
              <p:spPr>
                <a:xfrm>
                  <a:off x="8016239" y="4675299"/>
                  <a:ext cx="3191453" cy="505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105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Cambria Math" panose="02040503050406030204" pitchFamily="18" charset="0"/>
                    </a:rPr>
                    <a:t>3.</a:t>
                  </a:r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en-CN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𝐴𝑑𝑎𝑝𝑡</m:t>
                      </m:r>
                      <m:d>
                        <m:dPr>
                          <m:ctrlP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𝑝𝑘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kumimoji="0" lang="en-US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1DD91E1-6F88-B34A-9560-1E8373E79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39" y="4675299"/>
                  <a:ext cx="3191453" cy="505768"/>
                </a:xfrm>
                <a:prstGeom prst="rect">
                  <a:avLst/>
                </a:prstGeom>
                <a:blipFill>
                  <a:blip r:embed="rId5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Magnetic Disk 25">
              <a:extLst>
                <a:ext uri="{FF2B5EF4-FFF2-40B4-BE49-F238E27FC236}">
                  <a16:creationId xmlns:a16="http://schemas.microsoft.com/office/drawing/2014/main" id="{1456DF4D-6B82-3845-9890-3CB9F31B6633}"/>
                </a:ext>
              </a:extLst>
            </p:cNvPr>
            <p:cNvSpPr/>
            <p:nvPr/>
          </p:nvSpPr>
          <p:spPr>
            <a:xfrm>
              <a:off x="5040854" y="1690688"/>
              <a:ext cx="2108528" cy="1686091"/>
            </a:xfrm>
            <a:prstGeom prst="flowChartMagneticDisk">
              <a:avLst/>
            </a:prstGeom>
            <a:solidFill>
              <a:srgbClr val="4472C4"/>
            </a:solidFill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R" sz="90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Bulletin Board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Left Arrow 26">
                  <a:extLst>
                    <a:ext uri="{FF2B5EF4-FFF2-40B4-BE49-F238E27FC236}">
                      <a16:creationId xmlns:a16="http://schemas.microsoft.com/office/drawing/2014/main" id="{F1091A9A-CADB-A740-8565-767FA4C0EA24}"/>
                    </a:ext>
                  </a:extLst>
                </p:cNvPr>
                <p:cNvSpPr/>
                <p:nvPr/>
              </p:nvSpPr>
              <p:spPr>
                <a:xfrm rot="1279692">
                  <a:off x="7220369" y="2350220"/>
                  <a:ext cx="2587935" cy="877660"/>
                </a:xfrm>
                <a:prstGeom prst="leftArrow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4.</a:t>
                  </a:r>
                  <a:r>
                    <a: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Upload</a:t>
                  </a:r>
                  <a:r>
                    <a:rPr kumimoji="0" lang="en-GR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GR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𝑚</m:t>
                      </m:r>
                      <m:r>
                        <a:rPr kumimoji="0" lang="en-GR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GR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𝜎</m:t>
                      </m:r>
                    </m:oMath>
                  </a14:m>
                  <a:endParaRPr kumimoji="0" lang="en-GR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7" name="Left Arrow 26">
                  <a:extLst>
                    <a:ext uri="{FF2B5EF4-FFF2-40B4-BE49-F238E27FC236}">
                      <a16:creationId xmlns:a16="http://schemas.microsoft.com/office/drawing/2014/main" id="{F1091A9A-CADB-A740-8565-767FA4C0E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9692">
                  <a:off x="7220369" y="2350220"/>
                  <a:ext cx="2587935" cy="877660"/>
                </a:xfrm>
                <a:prstGeom prst="leftArrow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Up-down Arrow 16">
                  <a:extLst>
                    <a:ext uri="{FF2B5EF4-FFF2-40B4-BE49-F238E27FC236}">
                      <a16:creationId xmlns:a16="http://schemas.microsoft.com/office/drawing/2014/main" id="{F8FDB125-9789-B84E-B807-6CD09EC74469}"/>
                    </a:ext>
                  </a:extLst>
                </p:cNvPr>
                <p:cNvSpPr/>
                <p:nvPr/>
              </p:nvSpPr>
              <p:spPr>
                <a:xfrm rot="14794581">
                  <a:off x="3310014" y="1644396"/>
                  <a:ext cx="819110" cy="2447267"/>
                </a:xfrm>
                <a:prstGeom prst="upDownArrow">
                  <a:avLst/>
                </a:prstGeom>
                <a:solidFill>
                  <a:srgbClr val="70AD4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vert="vert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5.</a:t>
                  </a: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Read </a:t>
                  </a:r>
                  <a14:m>
                    <m:oMath xmlns:m="http://schemas.openxmlformats.org/officeDocument/2006/math">
                      <m:r>
                        <a:rPr kumimoji="0" lang="en-GR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endParaRPr kumimoji="0" lang="en-GR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Up-down Arrow 16">
                  <a:extLst>
                    <a:ext uri="{FF2B5EF4-FFF2-40B4-BE49-F238E27FC236}">
                      <a16:creationId xmlns:a16="http://schemas.microsoft.com/office/drawing/2014/main" id="{F8FDB125-9789-B84E-B807-6CD09EC74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94581">
                  <a:off x="3310014" y="1644396"/>
                  <a:ext cx="819110" cy="2447267"/>
                </a:xfrm>
                <a:prstGeom prst="upDownArrow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9FE3FC-282E-E744-B105-2FCCC6AF37D4}"/>
                </a:ext>
              </a:extLst>
            </p:cNvPr>
            <p:cNvGrpSpPr/>
            <p:nvPr/>
          </p:nvGrpSpPr>
          <p:grpSpPr>
            <a:xfrm>
              <a:off x="798805" y="2753043"/>
              <a:ext cx="2042029" cy="2042026"/>
              <a:chOff x="1505029" y="3259649"/>
              <a:chExt cx="1800000" cy="1800000"/>
            </a:xfrm>
            <a:solidFill>
              <a:srgbClr val="ED7D31">
                <a:lumMod val="75000"/>
              </a:srgbClr>
            </a:solidFill>
          </p:grpSpPr>
          <p:pic>
            <p:nvPicPr>
              <p:cNvPr id="37" name="Graphic 36" descr="Female Profile outline">
                <a:extLst>
                  <a:ext uri="{FF2B5EF4-FFF2-40B4-BE49-F238E27FC236}">
                    <a16:creationId xmlns:a16="http://schemas.microsoft.com/office/drawing/2014/main" id="{43D84715-CB89-FE46-A95D-DEBD6FA0E4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05029" y="3259649"/>
                <a:ext cx="1800000" cy="180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4CBC97-670B-4646-8F41-8BFDE1C8B7BA}"/>
                  </a:ext>
                </a:extLst>
              </p:cNvPr>
              <p:cNvSpPr txBox="1"/>
              <p:nvPr/>
            </p:nvSpPr>
            <p:spPr>
              <a:xfrm>
                <a:off x="2030904" y="4562100"/>
                <a:ext cx="748247" cy="378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R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Alice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862ED4-E51F-5549-B80E-CA2AB60DBE07}"/>
                </a:ext>
              </a:extLst>
            </p:cNvPr>
            <p:cNvGrpSpPr/>
            <p:nvPr/>
          </p:nvGrpSpPr>
          <p:grpSpPr>
            <a:xfrm>
              <a:off x="9581673" y="2678213"/>
              <a:ext cx="2042028" cy="2042028"/>
              <a:chOff x="10453800" y="-364129"/>
              <a:chExt cx="1800000" cy="1800000"/>
            </a:xfrm>
            <a:solidFill>
              <a:srgbClr val="4472C4">
                <a:lumMod val="75000"/>
              </a:srgbClr>
            </a:solidFill>
          </p:grpSpPr>
          <p:pic>
            <p:nvPicPr>
              <p:cNvPr id="35" name="Graphic 34" descr="Male profile outline">
                <a:extLst>
                  <a:ext uri="{FF2B5EF4-FFF2-40B4-BE49-F238E27FC236}">
                    <a16:creationId xmlns:a16="http://schemas.microsoft.com/office/drawing/2014/main" id="{4B63E32E-4F9C-B348-9D6E-9EE61AB8977F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0453800" y="-364129"/>
                <a:ext cx="1800000" cy="18000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B51F870-54BF-FA40-9D8E-1B6A71E20B9B}"/>
                  </a:ext>
                </a:extLst>
              </p:cNvPr>
              <p:cNvSpPr txBox="1"/>
              <p:nvPr/>
            </p:nvSpPr>
            <p:spPr>
              <a:xfrm>
                <a:off x="11015355" y="938319"/>
                <a:ext cx="676897" cy="378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R" sz="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Bob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1B446A4-EDB0-DC42-B8BA-50653904F33D}"/>
                    </a:ext>
                  </a:extLst>
                </p:cNvPr>
                <p:cNvSpPr txBox="1"/>
                <p:nvPr/>
              </p:nvSpPr>
              <p:spPr>
                <a:xfrm>
                  <a:off x="7149382" y="5405610"/>
                  <a:ext cx="4270917" cy="735661"/>
                </a:xfrm>
                <a:prstGeom prst="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Bob knows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and wants a signature (of Alice) on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1B446A4-EDB0-DC42-B8BA-50653904F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9382" y="5405610"/>
                  <a:ext cx="4270917" cy="735661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6DA7A3-111F-464A-A3C5-9F62AD8B836D}"/>
                    </a:ext>
                  </a:extLst>
                </p:cNvPr>
                <p:cNvSpPr txBox="1"/>
                <p:nvPr/>
              </p:nvSpPr>
              <p:spPr>
                <a:xfrm>
                  <a:off x="834484" y="5434799"/>
                  <a:ext cx="4442305" cy="735661"/>
                </a:xfrm>
                <a:prstGeom prst="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Alice knows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and statement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CN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and wants the witness </a:t>
                  </a:r>
                  <a14:m>
                    <m:oMath xmlns:m="http://schemas.openxmlformats.org/officeDocument/2006/math">
                      <m:r>
                        <a:rPr kumimoji="0" lang="en-CN" sz="9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36DA7A3-111F-464A-A3C5-9F62AD8B83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484" y="5434799"/>
                  <a:ext cx="4442305" cy="735661"/>
                </a:xfrm>
                <a:prstGeom prst="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D46B67-B0C3-BD49-BF9C-2823B00C509B}"/>
                    </a:ext>
                  </a:extLst>
                </p:cNvPr>
                <p:cNvSpPr txBox="1"/>
                <p:nvPr/>
              </p:nvSpPr>
              <p:spPr>
                <a:xfrm>
                  <a:off x="1044740" y="1617260"/>
                  <a:ext cx="3700132" cy="5210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6. </a:t>
                  </a:r>
                  <a14:m>
                    <m:oMath xmlns:m="http://schemas.openxmlformats.org/officeDocument/2006/math"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𝐸𝑥𝑡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𝑝𝑘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kumimoji="0" lang="en-US" sz="9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kumimoji="0" lang="en-CN" sz="9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1D46B67-B0C3-BD49-BF9C-2823B00C5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4740" y="1617260"/>
                  <a:ext cx="3700132" cy="521093"/>
                </a:xfrm>
                <a:prstGeom prst="rect">
                  <a:avLst/>
                </a:prstGeom>
                <a:blipFill>
                  <a:blip r:embed="rId1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07AC982-6A0A-F043-A386-D760299C7C0B}"/>
                </a:ext>
              </a:extLst>
            </p:cNvPr>
            <p:cNvSpPr/>
            <p:nvPr/>
          </p:nvSpPr>
          <p:spPr>
            <a:xfrm>
              <a:off x="593896" y="1432560"/>
              <a:ext cx="11029807" cy="5092435"/>
            </a:xfrm>
            <a:prstGeom prst="roundRect">
              <a:avLst>
                <a:gd name="adj" fmla="val 6205"/>
              </a:avLst>
            </a:prstGeom>
            <a:noFill/>
            <a:ln w="19050" cap="flat" cmpd="sng" algn="ctr">
              <a:solidFill>
                <a:srgbClr val="A5A5A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541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81FF-9FED-EB47-BEB7-F50523F1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Related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BB7EB-8CA6-284D-9105-BE5BBE502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B73753-58A7-C94E-A24F-4875AAB503F7}"/>
              </a:ext>
            </a:extLst>
          </p:cNvPr>
          <p:cNvSpPr txBox="1">
            <a:spLocks/>
          </p:cNvSpPr>
          <p:nvPr/>
        </p:nvSpPr>
        <p:spPr>
          <a:xfrm>
            <a:off x="1246760" y="1600383"/>
            <a:ext cx="8431383" cy="3715345"/>
          </a:xfrm>
          <a:prstGeom prst="rect">
            <a:avLst/>
          </a:prstGeom>
        </p:spPr>
        <p:txBody>
          <a:bodyPr>
            <a:noAutofit/>
          </a:bodyPr>
          <a:lstStyle>
            <a:lvl1pPr marL="304784" indent="-304784" algn="l" defTabSz="60957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ystem Font Regular"/>
              <a:buChar char="•"/>
              <a:defRPr sz="2800" b="0" i="0" ker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Calibri Light"/>
              </a:defRPr>
            </a:lvl1pPr>
            <a:lvl2pPr marL="621792" indent="-274320" algn="l" defTabSz="60957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ystem Font Regular"/>
              <a:buChar char="–"/>
              <a:defRPr sz="2600" b="0" i="0" ker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Calibri Light"/>
              </a:defRPr>
            </a:lvl2pPr>
            <a:lvl3pPr marL="896112" indent="-246888" algn="l" defTabSz="609570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ystem Font Regular"/>
              <a:buChar char="•"/>
              <a:defRPr sz="2300" b="0" i="0" kern="0" baseline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Calibri Light"/>
              </a:defRPr>
            </a:lvl3pPr>
            <a:lvl4pPr marL="1188720" indent="-228600" algn="l" defTabSz="609570" rtl="0" eaLnBrk="1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System Font Regular"/>
              <a:buChar char="–"/>
              <a:defRPr sz="2100" ker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Calibri Light"/>
              </a:defRPr>
            </a:lvl4pPr>
            <a:lvl5pPr marL="1508760" indent="-243829" algn="l" defTabSz="60957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900" b="0" i="0" kern="0">
                <a:solidFill>
                  <a:schemeClr val="tx1"/>
                </a:solidFill>
                <a:latin typeface="Arial Nova" panose="020B0504020202020204" pitchFamily="34" charset="0"/>
                <a:ea typeface="+mn-ea"/>
                <a:cs typeface="Calibri Light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sz="2000" dirty="0"/>
              <a:t>ECDSA-based AS </a:t>
            </a:r>
            <a:r>
              <a:rPr lang="en-GB" sz="2000" dirty="0">
                <a:solidFill>
                  <a:schemeClr val="accent1"/>
                </a:solidFill>
              </a:rPr>
              <a:t>[AEE+21 (ASIACRYPT)]</a:t>
            </a:r>
          </a:p>
          <a:p>
            <a:pPr>
              <a:spcBef>
                <a:spcPts val="1200"/>
              </a:spcBef>
            </a:pPr>
            <a:r>
              <a:rPr lang="en-GB" sz="2000" dirty="0" err="1"/>
              <a:t>Schnorr</a:t>
            </a:r>
            <a:r>
              <a:rPr lang="en-GB" sz="2000" dirty="0"/>
              <a:t>-based AS </a:t>
            </a:r>
            <a:r>
              <a:rPr lang="en-GB" sz="2000" dirty="0">
                <a:solidFill>
                  <a:schemeClr val="accent1"/>
                </a:solidFill>
              </a:rPr>
              <a:t>[AEE+21 (ASIACRYPT), TZC22 (ISC)]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LWE/SIS-based scheme LAS </a:t>
            </a:r>
            <a:r>
              <a:rPr lang="en-GB" sz="2000" dirty="0">
                <a:solidFill>
                  <a:schemeClr val="accent1"/>
                </a:solidFill>
              </a:rPr>
              <a:t>[EEE20 (ESORICS)]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Code-based scheme AS </a:t>
            </a:r>
            <a:r>
              <a:rPr lang="en-GB" sz="2000" dirty="0">
                <a:solidFill>
                  <a:schemeClr val="accent1"/>
                </a:solidFill>
              </a:rPr>
              <a:t>[KH22 (Cryptography)]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Isogeny-based scheme IAS </a:t>
            </a:r>
            <a:r>
              <a:rPr lang="en-GB" sz="2000" dirty="0">
                <a:solidFill>
                  <a:schemeClr val="accent1"/>
                </a:solidFill>
              </a:rPr>
              <a:t>[TMM21 (FC)]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Identification-based AS </a:t>
            </a:r>
            <a:r>
              <a:rPr lang="en-GB" sz="2000" dirty="0">
                <a:solidFill>
                  <a:schemeClr val="accent1"/>
                </a:solidFill>
              </a:rPr>
              <a:t>[EFH+21 (PKC)]</a:t>
            </a:r>
          </a:p>
          <a:p>
            <a:pPr>
              <a:spcBef>
                <a:spcPts val="1200"/>
              </a:spcBef>
            </a:pPr>
            <a:r>
              <a:rPr lang="en-GB" sz="2000" dirty="0"/>
              <a:t>AS from CL, BBS+, Waters signatures </a:t>
            </a:r>
            <a:r>
              <a:rPr lang="en-GB" sz="2000" dirty="0">
                <a:solidFill>
                  <a:schemeClr val="accent1"/>
                </a:solidFill>
              </a:rPr>
              <a:t>[GSST24 (EUROCRYPT)]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E862B-0FE4-3346-9CD6-E8B6B0534867}"/>
              </a:ext>
            </a:extLst>
          </p:cNvPr>
          <p:cNvSpPr txBox="1"/>
          <p:nvPr/>
        </p:nvSpPr>
        <p:spPr>
          <a:xfrm>
            <a:off x="838200" y="1109305"/>
            <a:ext cx="3219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CN" sz="2400" dirty="0"/>
              <a:t>Concrete AS schemes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67FE3-F343-0F4D-8C0B-D5F23B12A60B}"/>
              </a:ext>
            </a:extLst>
          </p:cNvPr>
          <p:cNvSpPr txBox="1"/>
          <p:nvPr/>
        </p:nvSpPr>
        <p:spPr>
          <a:xfrm>
            <a:off x="838200" y="5026784"/>
            <a:ext cx="8718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>
                  <a:lumMod val="85000"/>
                  <a:lumOff val="15000"/>
                </a:schemeClr>
              </a:buClr>
              <a:buFont typeface="Wingdings" pitchFamily="2" charset="2"/>
              <a:buChar char="q"/>
            </a:pPr>
            <a:r>
              <a:rPr lang="en-CN" sz="2400" dirty="0"/>
              <a:t>Universal Adaptor Signature (UAS) </a:t>
            </a:r>
            <a:r>
              <a:rPr lang="en-CN" dirty="0"/>
              <a:t>s</a:t>
            </a:r>
            <a:r>
              <a:rPr lang="en-CN" sz="2400" dirty="0"/>
              <a:t>chemes for any NP language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424542-89F6-0640-A4B8-8BA2EE68F0CC}"/>
              </a:ext>
            </a:extLst>
          </p:cNvPr>
          <p:cNvSpPr txBox="1">
            <a:spLocks/>
          </p:cNvSpPr>
          <p:nvPr/>
        </p:nvSpPr>
        <p:spPr>
          <a:xfrm>
            <a:off x="1246761" y="5568544"/>
            <a:ext cx="10241604" cy="1028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2"/>
              </a:buClr>
            </a:pPr>
            <a:r>
              <a:rPr lang="en-GB" sz="2200" dirty="0"/>
              <a:t>GAS1 </a:t>
            </a:r>
            <a:r>
              <a:rPr lang="en-GB" sz="2200" dirty="0">
                <a:solidFill>
                  <a:schemeClr val="accent1"/>
                </a:solidFill>
              </a:rPr>
              <a:t>[DOY22 (INDOCRYPT)] ------no witness hiding!</a:t>
            </a:r>
          </a:p>
          <a:p>
            <a:pPr>
              <a:buClr>
                <a:schemeClr val="accent2"/>
              </a:buClr>
            </a:pPr>
            <a:r>
              <a:rPr lang="en-GB" sz="2200" dirty="0"/>
              <a:t>Hamiltonian Cycle-based scheme </a:t>
            </a:r>
            <a:r>
              <a:rPr lang="en-GB" sz="2200" dirty="0">
                <a:solidFill>
                  <a:schemeClr val="accent1"/>
                </a:solidFill>
              </a:rPr>
              <a:t>[LTZ24 (ASIACRYPT)]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0D88521-AA41-C74F-BE44-D3E78A6CBCE0}"/>
              </a:ext>
            </a:extLst>
          </p:cNvPr>
          <p:cNvSpPr/>
          <p:nvPr/>
        </p:nvSpPr>
        <p:spPr>
          <a:xfrm>
            <a:off x="8932423" y="1853199"/>
            <a:ext cx="623869" cy="2607681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DC0C7-CD4D-F14E-B363-A9710DDB5017}"/>
              </a:ext>
            </a:extLst>
          </p:cNvPr>
          <p:cNvSpPr txBox="1"/>
          <p:nvPr/>
        </p:nvSpPr>
        <p:spPr>
          <a:xfrm>
            <a:off x="9634193" y="2495319"/>
            <a:ext cx="2087907" cy="13234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CN" sz="2000" b="1" dirty="0">
                <a:solidFill>
                  <a:srgbClr val="C00000"/>
                </a:solidFill>
              </a:rPr>
              <a:t>for a specific Sig scheme and a corresponding language</a:t>
            </a:r>
          </a:p>
        </p:txBody>
      </p:sp>
    </p:spTree>
    <p:extLst>
      <p:ext uri="{BB962C8B-B14F-4D97-AF65-F5344CB8AC3E}">
        <p14:creationId xmlns:p14="http://schemas.microsoft.com/office/powerpoint/2010/main" val="330314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6B0824-C066-CD46-B689-B1500B226EAD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47642" y="1234095"/>
                <a:ext cx="8169787" cy="25944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pre-signature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,(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𝑐𝑚𝑡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𝑟𝑠𝑝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s.t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400" dirty="0"/>
              </a:p>
              <a:p>
                <a:r>
                  <a:rPr lang="en-US" sz="2400" dirty="0"/>
                  <a:t>full signature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GB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l-GR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𝑐𝑚𝑡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𝑟𝑠𝑝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6B0824-C066-CD46-B689-B1500B226E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47642" y="1234095"/>
                <a:ext cx="8169787" cy="2594475"/>
              </a:xfrm>
              <a:blipFill>
                <a:blip r:embed="rId2"/>
                <a:stretch>
                  <a:fillRect l="-2171" t="-38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5AF115-C051-D945-B93E-6CBFAFF8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[LTZ24]’s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8ECD-441C-C640-901A-5B917A897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7CA7B2-DD99-394E-9EDC-88BE635C5091}"/>
              </a:ext>
            </a:extLst>
          </p:cNvPr>
          <p:cNvGrpSpPr/>
          <p:nvPr/>
        </p:nvGrpSpPr>
        <p:grpSpPr>
          <a:xfrm>
            <a:off x="5617597" y="1036614"/>
            <a:ext cx="4847203" cy="2025148"/>
            <a:chOff x="6506597" y="996471"/>
            <a:chExt cx="4847203" cy="202514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150E789-EDC3-DF46-90C2-83A868F5C3C2}"/>
                </a:ext>
              </a:extLst>
            </p:cNvPr>
            <p:cNvGrpSpPr/>
            <p:nvPr/>
          </p:nvGrpSpPr>
          <p:grpSpPr>
            <a:xfrm>
              <a:off x="6506597" y="996471"/>
              <a:ext cx="4847203" cy="2025148"/>
              <a:chOff x="7507621" y="1287977"/>
              <a:chExt cx="4847203" cy="202514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61F638B-C55F-C34A-AAC7-AB94ECCEADB8}"/>
                  </a:ext>
                </a:extLst>
              </p:cNvPr>
              <p:cNvGrpSpPr/>
              <p:nvPr/>
            </p:nvGrpSpPr>
            <p:grpSpPr>
              <a:xfrm>
                <a:off x="7779582" y="1287977"/>
                <a:ext cx="4575242" cy="2025148"/>
                <a:chOff x="7779582" y="1287977"/>
                <a:chExt cx="4575242" cy="20251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2BEBB564-7FDF-4F4F-94A8-2B3C858D6A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04296" y="2482128"/>
                      <a:ext cx="4550528" cy="8309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𝑐𝑚𝑡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𝑐h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𝑟𝑠𝑝</m:t>
                          </m:r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oMath>
                      </a14:m>
                      <a:r>
                        <a:rPr lang="en-CN" sz="2400" dirty="0"/>
                        <a:t>is a transcript of Sigma protocol for proving </a:t>
                      </a:r>
                      <a14:m>
                        <m:oMath xmlns:m="http://schemas.openxmlformats.org/officeDocument/2006/math">
                          <m:r>
                            <a:rPr lang="en-CN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endParaRPr lang="en-CN" sz="24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33B0BECD-C68E-6646-9D4D-E2CE13562E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04296" y="2482128"/>
                      <a:ext cx="4550528" cy="8309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944" t="-4478" b="-149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43BD970B-031B-7F4D-9408-3D6F03754E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9582" y="1287977"/>
                      <a:ext cx="4164025" cy="50917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GB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l-GR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  <m:r>
                              <a:rPr lang="en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SIG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Sign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𝑐𝑚𝑡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en-US" sz="2400" b="0" dirty="0">
                        <a:ea typeface="Cambria Math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82871D8-E26B-064C-B2A3-7A00F53110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9582" y="1287977"/>
                      <a:ext cx="4164025" cy="50917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" name="Left Brace 11">
                <a:extLst>
                  <a:ext uri="{FF2B5EF4-FFF2-40B4-BE49-F238E27FC236}">
                    <a16:creationId xmlns:a16="http://schemas.microsoft.com/office/drawing/2014/main" id="{EE78F48A-CC43-5F47-970C-8E77052724DC}"/>
                  </a:ext>
                </a:extLst>
              </p:cNvPr>
              <p:cNvSpPr/>
              <p:nvPr/>
            </p:nvSpPr>
            <p:spPr>
              <a:xfrm>
                <a:off x="7507621" y="1546353"/>
                <a:ext cx="296675" cy="1325563"/>
              </a:xfrm>
              <a:prstGeom prst="leftBrace">
                <a:avLst/>
              </a:prstGeom>
              <a:noFill/>
              <a:ln w="2222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265C2D-79F8-3B4E-828E-56EA72D27220}"/>
                    </a:ext>
                  </a:extLst>
                </p:cNvPr>
                <p:cNvSpPr txBox="1"/>
                <p:nvPr/>
              </p:nvSpPr>
              <p:spPr>
                <a:xfrm>
                  <a:off x="6815629" y="1636782"/>
                  <a:ext cx="39169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en-CN" sz="2400" dirty="0"/>
                    <a:t> denotes the all-zero string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4265C2D-79F8-3B4E-828E-56EA72D272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5629" y="1636782"/>
                  <a:ext cx="3916970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8108" r="-1290" b="-29730"/>
                  </a:stretch>
                </a:blipFill>
              </p:spPr>
              <p:txBody>
                <a:bodyPr/>
                <a:lstStyle/>
                <a:p>
                  <a:r>
                    <a:rPr lang="en-C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97527E-9EBE-0A4A-9958-35B198F86F27}"/>
                  </a:ext>
                </a:extLst>
              </p:cNvPr>
              <p:cNvSpPr txBox="1"/>
              <p:nvPr/>
            </p:nvSpPr>
            <p:spPr>
              <a:xfrm>
                <a:off x="838200" y="3387611"/>
                <a:ext cx="10515600" cy="1835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92138" indent="-322263">
                  <a:lnSpc>
                    <a:spcPct val="120000"/>
                  </a:lnSpc>
                  <a:buNone/>
                </a:pPr>
                <a:r>
                  <a:rPr lang="en-CN" sz="2400" b="1" dirty="0">
                    <a:latin typeface=""/>
                  </a:rPr>
                  <a:t>The scheme needs that:</a:t>
                </a:r>
              </a:p>
              <a:p>
                <a:pPr marL="592138" indent="-322263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CN" sz="2400" dirty="0">
                    <a:latin typeface=""/>
                  </a:rPr>
                  <a:t>the commitment is not related to the witness</a:t>
                </a:r>
              </a:p>
              <a:p>
                <a:pPr marL="592138" indent="-322263"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en-CN" sz="2400" dirty="0">
                    <a:latin typeface=""/>
                  </a:rPr>
                  <a:t>given the commitment for dummy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CN" sz="2400" dirty="0">
                    <a:latin typeface=""/>
                  </a:rPr>
                  <a:t> and witness, one can open this commitment to any other challenge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97527E-9EBE-0A4A-9958-35B198F86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387611"/>
                <a:ext cx="10515600" cy="1835567"/>
              </a:xfrm>
              <a:prstGeom prst="rect">
                <a:avLst/>
              </a:prstGeom>
              <a:blipFill>
                <a:blip r:embed="rId6"/>
                <a:stretch>
                  <a:fillRect t="-685" b="-6164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DFE7347-76DE-3D47-BF73-A86038F64BB1}"/>
              </a:ext>
            </a:extLst>
          </p:cNvPr>
          <p:cNvSpPr txBox="1"/>
          <p:nvPr/>
        </p:nvSpPr>
        <p:spPr>
          <a:xfrm>
            <a:off x="838200" y="5356791"/>
            <a:ext cx="8935995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800" b="1" dirty="0">
                <a:solidFill>
                  <a:srgbClr val="C00000"/>
                </a:solidFill>
                <a:latin typeface=""/>
              </a:rPr>
              <a:t>D</a:t>
            </a:r>
            <a:r>
              <a:rPr lang="en-US" sz="2800" b="1" dirty="0">
                <a:solidFill>
                  <a:srgbClr val="C00000"/>
                </a:solidFill>
                <a:latin typeface=""/>
              </a:rPr>
              <a:t>o</a:t>
            </a:r>
            <a:r>
              <a:rPr lang="en-CN" sz="2800" b="1" dirty="0">
                <a:solidFill>
                  <a:srgbClr val="C00000"/>
                </a:solidFill>
                <a:latin typeface=""/>
              </a:rPr>
              <a:t>es such S</a:t>
            </a:r>
            <a:r>
              <a:rPr lang="en-US" sz="2800" b="1" dirty="0" err="1">
                <a:solidFill>
                  <a:srgbClr val="C00000"/>
                </a:solidFill>
                <a:latin typeface=""/>
              </a:rPr>
              <a:t>i</a:t>
            </a:r>
            <a:r>
              <a:rPr lang="en-CN" sz="2800" b="1" dirty="0">
                <a:solidFill>
                  <a:srgbClr val="C00000"/>
                </a:solidFill>
                <a:latin typeface=""/>
              </a:rPr>
              <a:t>gma protocol exist? </a:t>
            </a:r>
          </a:p>
          <a:p>
            <a:pPr>
              <a:lnSpc>
                <a:spcPct val="120000"/>
              </a:lnSpc>
            </a:pPr>
            <a:r>
              <a:rPr lang="en-CN" sz="2800" dirty="0">
                <a:latin typeface=""/>
              </a:rPr>
              <a:t>---Yes! </a:t>
            </a:r>
            <a:r>
              <a:rPr lang="en-US" sz="2800" dirty="0">
                <a:latin typeface=""/>
              </a:rPr>
              <a:t>Blum’s Sigma Protocol for Hamiltonian Cycle!</a:t>
            </a:r>
            <a:endParaRPr lang="en-CN" sz="28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8638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A6D59B-6EAC-944A-AB13-4E45BAD62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Blum’s Sigma Protocol for Hamiltonian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9DC35-1FA2-824B-B491-5738847CA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68AF473-9D1F-8E45-BB58-F3679CC7D436}"/>
              </a:ext>
            </a:extLst>
          </p:cNvPr>
          <p:cNvGrpSpPr/>
          <p:nvPr/>
        </p:nvGrpSpPr>
        <p:grpSpPr>
          <a:xfrm>
            <a:off x="1395468" y="1969648"/>
            <a:ext cx="1732461" cy="1732459"/>
            <a:chOff x="1505029" y="3259649"/>
            <a:chExt cx="1800000" cy="1800000"/>
          </a:xfrm>
        </p:grpSpPr>
        <p:pic>
          <p:nvPicPr>
            <p:cNvPr id="146" name="Graphic 145" descr="Female Profile outline">
              <a:extLst>
                <a:ext uri="{FF2B5EF4-FFF2-40B4-BE49-F238E27FC236}">
                  <a16:creationId xmlns:a16="http://schemas.microsoft.com/office/drawing/2014/main" id="{4A49B99F-017D-0846-8BDB-0261F8D04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05029" y="325964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C75C290-7E00-0042-9143-2037DB187146}"/>
                </a:ext>
              </a:extLst>
            </p:cNvPr>
            <p:cNvSpPr txBox="1"/>
            <p:nvPr/>
          </p:nvSpPr>
          <p:spPr>
            <a:xfrm>
              <a:off x="1954213" y="4562097"/>
              <a:ext cx="901633" cy="415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Prover</a:t>
              </a:r>
              <a:endParaRPr kumimoji="0" lang="en-G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8EE9590-2211-CB45-9047-B76281A271B0}"/>
              </a:ext>
            </a:extLst>
          </p:cNvPr>
          <p:cNvGrpSpPr/>
          <p:nvPr/>
        </p:nvGrpSpPr>
        <p:grpSpPr>
          <a:xfrm>
            <a:off x="9431572" y="1931291"/>
            <a:ext cx="1732460" cy="1732460"/>
            <a:chOff x="10453800" y="-364129"/>
            <a:chExt cx="1800000" cy="1800000"/>
          </a:xfrm>
        </p:grpSpPr>
        <p:pic>
          <p:nvPicPr>
            <p:cNvPr id="149" name="Graphic 148" descr="Male profile outline">
              <a:extLst>
                <a:ext uri="{FF2B5EF4-FFF2-40B4-BE49-F238E27FC236}">
                  <a16:creationId xmlns:a16="http://schemas.microsoft.com/office/drawing/2014/main" id="{AFFFE889-1B20-C04E-8B1D-06BFEC94955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453800" y="-364129"/>
              <a:ext cx="1800000" cy="18000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919A1BD-57F0-EF44-AFC1-9630B1453671}"/>
                </a:ext>
              </a:extLst>
            </p:cNvPr>
            <p:cNvSpPr txBox="1"/>
            <p:nvPr/>
          </p:nvSpPr>
          <p:spPr>
            <a:xfrm>
              <a:off x="10859780" y="938320"/>
              <a:ext cx="988039" cy="415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Verifier</a:t>
              </a:r>
              <a:endParaRPr kumimoji="0" lang="en-GR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18961D5-BC31-C54F-B204-60D4A585186F}"/>
              </a:ext>
            </a:extLst>
          </p:cNvPr>
          <p:cNvCxnSpPr>
            <a:cxnSpLocks/>
          </p:cNvCxnSpPr>
          <p:nvPr/>
        </p:nvCxnSpPr>
        <p:spPr>
          <a:xfrm>
            <a:off x="3948572" y="2018612"/>
            <a:ext cx="46380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3C2BD50-12DF-8E46-82A1-D38BD997F705}"/>
              </a:ext>
            </a:extLst>
          </p:cNvPr>
          <p:cNvCxnSpPr>
            <a:cxnSpLocks/>
          </p:cNvCxnSpPr>
          <p:nvPr/>
        </p:nvCxnSpPr>
        <p:spPr>
          <a:xfrm flipH="1">
            <a:off x="3564185" y="2841030"/>
            <a:ext cx="2444729" cy="598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2194397-94AB-7243-A11B-0D13235FA71E}"/>
              </a:ext>
            </a:extLst>
          </p:cNvPr>
          <p:cNvCxnSpPr>
            <a:cxnSpLocks/>
          </p:cNvCxnSpPr>
          <p:nvPr/>
        </p:nvCxnSpPr>
        <p:spPr>
          <a:xfrm>
            <a:off x="3564185" y="3687937"/>
            <a:ext cx="2444729" cy="78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08E571A-BB70-CE42-ACE8-ADA61CF349DF}"/>
                  </a:ext>
                </a:extLst>
              </p:cNvPr>
              <p:cNvSpPr txBox="1"/>
              <p:nvPr/>
            </p:nvSpPr>
            <p:spPr>
              <a:xfrm>
                <a:off x="5396449" y="1566523"/>
                <a:ext cx="1278427" cy="497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𝑐𝑚𝑡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N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F08E571A-BB70-CE42-ACE8-ADA61CF34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9" y="1566523"/>
                <a:ext cx="1278427" cy="497252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B67907D-2DE7-A949-A684-6FE7AA7ABBD8}"/>
                  </a:ext>
                </a:extLst>
              </p:cNvPr>
              <p:cNvSpPr txBox="1"/>
              <p:nvPr/>
            </p:nvSpPr>
            <p:spPr>
              <a:xfrm>
                <a:off x="4443360" y="2388109"/>
                <a:ext cx="1138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N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CB67907D-2DE7-A949-A684-6FE7AA7AB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360" y="2388109"/>
                <a:ext cx="113832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BE2C4C9-E5E7-BA46-B2D6-3303B6DC2BF7}"/>
                  </a:ext>
                </a:extLst>
              </p:cNvPr>
              <p:cNvSpPr txBox="1"/>
              <p:nvPr/>
            </p:nvSpPr>
            <p:spPr>
              <a:xfrm>
                <a:off x="3420095" y="3226272"/>
                <a:ext cx="2627285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𝑟𝑠𝑝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BE2C4C9-E5E7-BA46-B2D6-3303B6DC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095" y="3226272"/>
                <a:ext cx="2627285" cy="497252"/>
              </a:xfrm>
              <a:prstGeom prst="rect">
                <a:avLst/>
              </a:prstGeom>
              <a:blipFill>
                <a:blip r:embed="rId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55DFB17-D51D-7B41-A6F4-CBC64AF869D2}"/>
                  </a:ext>
                </a:extLst>
              </p:cNvPr>
              <p:cNvSpPr txBox="1"/>
              <p:nvPr/>
            </p:nvSpPr>
            <p:spPr>
              <a:xfrm>
                <a:off x="1853355" y="3554326"/>
                <a:ext cx="8801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55DFB17-D51D-7B41-A6F4-CBC64AF86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355" y="3554326"/>
                <a:ext cx="8801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780F805-170C-E74D-BA0F-AB197662362E}"/>
                  </a:ext>
                </a:extLst>
              </p:cNvPr>
              <p:cNvSpPr txBox="1"/>
              <p:nvPr/>
            </p:nvSpPr>
            <p:spPr>
              <a:xfrm>
                <a:off x="10035903" y="3537791"/>
                <a:ext cx="5329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CN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E780F805-170C-E74D-BA0F-AB197662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5903" y="3537791"/>
                <a:ext cx="532902" cy="369332"/>
              </a:xfrm>
              <a:prstGeom prst="rect">
                <a:avLst/>
              </a:prstGeom>
              <a:blipFill>
                <a:blip r:embed="rId11"/>
                <a:stretch>
                  <a:fillRect l="-4651" t="-3333" r="-2326" b="-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A92F0C2-EDB6-F340-AEF9-569549725F3F}"/>
              </a:ext>
            </a:extLst>
          </p:cNvPr>
          <p:cNvCxnSpPr>
            <a:cxnSpLocks/>
          </p:cNvCxnSpPr>
          <p:nvPr/>
        </p:nvCxnSpPr>
        <p:spPr>
          <a:xfrm flipH="1" flipV="1">
            <a:off x="6219352" y="2841029"/>
            <a:ext cx="2569048" cy="1953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115BB1-0F20-C849-8773-9DE1311A7C63}"/>
              </a:ext>
            </a:extLst>
          </p:cNvPr>
          <p:cNvCxnSpPr>
            <a:cxnSpLocks/>
          </p:cNvCxnSpPr>
          <p:nvPr/>
        </p:nvCxnSpPr>
        <p:spPr>
          <a:xfrm>
            <a:off x="6183086" y="3688719"/>
            <a:ext cx="2696754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C100F9-131B-D14D-9588-F94ABCCC94E5}"/>
              </a:ext>
            </a:extLst>
          </p:cNvPr>
          <p:cNvSpPr/>
          <p:nvPr/>
        </p:nvSpPr>
        <p:spPr>
          <a:xfrm>
            <a:off x="0" y="5014023"/>
            <a:ext cx="5933441" cy="1203660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BAB0F55-B9CC-A344-B9A0-422172538A82}"/>
              </a:ext>
            </a:extLst>
          </p:cNvPr>
          <p:cNvSpPr/>
          <p:nvPr/>
        </p:nvSpPr>
        <p:spPr>
          <a:xfrm>
            <a:off x="5933441" y="5014023"/>
            <a:ext cx="6258559" cy="1203659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69BDADC-2240-1A41-BADC-2B0F6B106602}"/>
              </a:ext>
            </a:extLst>
          </p:cNvPr>
          <p:cNvSpPr txBox="1"/>
          <p:nvPr/>
        </p:nvSpPr>
        <p:spPr>
          <a:xfrm>
            <a:off x="235980" y="5164606"/>
            <a:ext cx="534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"/>
              </a:rPr>
              <a:t>The commitment is not related to the witness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A01F5E8-2805-4C4D-B050-6508DCBC2EBD}"/>
                  </a:ext>
                </a:extLst>
              </p:cNvPr>
              <p:cNvSpPr txBox="1"/>
              <p:nvPr/>
            </p:nvSpPr>
            <p:spPr>
              <a:xfrm>
                <a:off x="6168533" y="5170769"/>
                <a:ext cx="59244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With </a:t>
                </a:r>
                <a14:m>
                  <m:oMath xmlns:m="http://schemas.openxmlformats.org/officeDocument/2006/math"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𝑐𝑚𝑡</m:t>
                        </m:r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0" lang="en-US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𝑐h</m:t>
                        </m:r>
                        <m:r>
                          <a:rPr kumimoji="0" lang="en-US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kumimoji="0" lang="en-US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𝑟𝑠𝑝</m:t>
                        </m:r>
                      </m:e>
                    </m:d>
                  </m:oMath>
                </a14:m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,</a:t>
                </a:r>
                <a:r>
                  <a:rPr kumimoji="0" lang="en-US" b="0" i="0" u="none" strike="noStrike" kern="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𝑐𝑚𝑡</m:t>
                    </m:r>
                  </m:oMath>
                </a14:m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 can be opened to another challenge </a:t>
                </a:r>
                <a14:m>
                  <m:oMath xmlns:m="http://schemas.openxmlformats.org/officeDocument/2006/math"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𝑐h</m:t>
                    </m:r>
                    <m:r>
                      <a:rPr kumimoji="0" lang="en-US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0" lang="en-US" sz="4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"/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4A01F5E8-2805-4C4D-B050-6508DCBC2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533" y="5170769"/>
                <a:ext cx="5924408" cy="830997"/>
              </a:xfrm>
              <a:prstGeom prst="rect">
                <a:avLst/>
              </a:prstGeom>
              <a:blipFill>
                <a:blip r:embed="rId12"/>
                <a:stretch>
                  <a:fillRect l="-1282" t="-6061" b="-151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5712CE-0BC2-4D41-BC8B-507F9C0D60FF}"/>
                  </a:ext>
                </a:extLst>
              </p:cNvPr>
              <p:cNvSpPr txBox="1"/>
              <p:nvPr/>
            </p:nvSpPr>
            <p:spPr>
              <a:xfrm>
                <a:off x="6987267" y="2388109"/>
                <a:ext cx="11383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CN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D5712CE-0BC2-4D41-BC8B-507F9C0D6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67" y="2388109"/>
                <a:ext cx="113832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9FF566-D111-6843-8857-1D155B476675}"/>
                  </a:ext>
                </a:extLst>
              </p:cNvPr>
              <p:cNvSpPr txBox="1"/>
              <p:nvPr/>
            </p:nvSpPr>
            <p:spPr>
              <a:xfrm>
                <a:off x="6035662" y="3226272"/>
                <a:ext cx="2963581" cy="497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𝑟𝑠𝑝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N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009FF566-D111-6843-8857-1D155B47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62" y="3226272"/>
                <a:ext cx="2963581" cy="497252"/>
              </a:xfrm>
              <a:prstGeom prst="rect">
                <a:avLst/>
              </a:prstGeom>
              <a:blipFill>
                <a:blip r:embed="rId1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793D62A-0ACD-1F4C-8E4F-358A251C0421}"/>
                  </a:ext>
                </a:extLst>
              </p:cNvPr>
              <p:cNvSpPr txBox="1"/>
              <p:nvPr/>
            </p:nvSpPr>
            <p:spPr>
              <a:xfrm>
                <a:off x="3948572" y="4165317"/>
                <a:ext cx="3785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N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0" lang="en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"/>
                  </a:rPr>
                  <a:t>: the opening of a commitment</a:t>
                </a: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793D62A-0ACD-1F4C-8E4F-358A251C0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72" y="4165317"/>
                <a:ext cx="3785139" cy="400110"/>
              </a:xfrm>
              <a:prstGeom prst="rect">
                <a:avLst/>
              </a:prstGeom>
              <a:blipFill>
                <a:blip r:embed="rId15"/>
                <a:stretch>
                  <a:fillRect t="-6061" r="-669" b="-2424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81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688B54-5567-8E47-B40F-E841437DD540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47642" y="1444125"/>
                <a:ext cx="11055540" cy="2734175"/>
              </a:xfrm>
            </p:spPr>
            <p:txBody>
              <a:bodyPr/>
              <a:lstStyle/>
              <a:p>
                <a:pPr marL="625475" indent="-62547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CN" dirty="0"/>
                  <a:t>The Hamiltonian cycle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</a:t>
                </a:r>
                <a:r>
                  <a:rPr lang="en-CN" dirty="0"/>
                  <a:t> is NP-complete</a:t>
                </a:r>
              </a:p>
              <a:p>
                <a:pPr marL="625475" indent="-62547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CN" dirty="0"/>
                  <a:t>Due to Karp reduction, any NP relation </a:t>
                </a:r>
                <a14:m>
                  <m:oMath xmlns:m="http://schemas.openxmlformats.org/officeDocument/2006/math">
                    <m:r>
                      <a:rPr lang="en-CN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N" dirty="0"/>
                  <a:t> can be transferred into a Sigma protocol</a:t>
                </a:r>
              </a:p>
              <a:p>
                <a:pPr marL="625475" indent="-625475">
                  <a:lnSpc>
                    <a:spcPct val="100000"/>
                  </a:lnSpc>
                  <a:buFont typeface="Wingdings" pitchFamily="2" charset="2"/>
                  <a:buChar char="ü"/>
                </a:pPr>
                <a:r>
                  <a:rPr lang="en-CN" dirty="0"/>
                  <a:t>Therefore, UAS for all NP languages exist (if OWF exist)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688B54-5567-8E47-B40F-E841437DD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47642" y="1444125"/>
                <a:ext cx="11055540" cy="2734175"/>
              </a:xfrm>
              <a:blipFill>
                <a:blip r:embed="rId2"/>
                <a:stretch>
                  <a:fillRect l="-1720" t="-3704" r="-21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E1CDDE7-FBEA-3740-A372-0BDDD39B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dirty="0"/>
              <a:t>[LTZ24]’s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4186F-C601-DB41-BE58-F42C34FEA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CD089-1754-C742-B875-8EB56CE8138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7CD8B-FEAC-254F-ABE9-84A71E10C9FE}"/>
              </a:ext>
            </a:extLst>
          </p:cNvPr>
          <p:cNvSpPr txBox="1"/>
          <p:nvPr/>
        </p:nvSpPr>
        <p:spPr>
          <a:xfrm>
            <a:off x="567267" y="3956312"/>
            <a:ext cx="8875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C00000"/>
                </a:solidFill>
              </a:rPr>
              <a:t>Nice, but…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3529E8-7336-BC46-B14A-A1C2AD2A3FFC}"/>
              </a:ext>
            </a:extLst>
          </p:cNvPr>
          <p:cNvGrpSpPr/>
          <p:nvPr/>
        </p:nvGrpSpPr>
        <p:grpSpPr>
          <a:xfrm>
            <a:off x="567267" y="4760476"/>
            <a:ext cx="11208722" cy="1154550"/>
            <a:chOff x="567267" y="5201800"/>
            <a:chExt cx="11208722" cy="11545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6CACC0-4EF5-3642-98B3-F046DCDA83FC}"/>
                </a:ext>
              </a:extLst>
            </p:cNvPr>
            <p:cNvSpPr/>
            <p:nvPr/>
          </p:nvSpPr>
          <p:spPr>
            <a:xfrm>
              <a:off x="567267" y="5201800"/>
              <a:ext cx="11057466" cy="11545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A65478-C37D-ED45-A4CD-4E5DF54FC432}"/>
                </a:ext>
              </a:extLst>
            </p:cNvPr>
            <p:cNvSpPr txBox="1"/>
            <p:nvPr/>
          </p:nvSpPr>
          <p:spPr>
            <a:xfrm>
              <a:off x="567267" y="5517465"/>
              <a:ext cx="11208722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2800" dirty="0"/>
                <a:t>Karp reduction is too heavy. Can we do better? Like, MPC in the head?</a:t>
              </a:r>
              <a:endParaRPr lang="en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SAC 2025 theme">
  <a:themeElements>
    <a:clrScheme name="Custom 8">
      <a:dk1>
        <a:srgbClr val="FFFFFF"/>
      </a:dk1>
      <a:lt1>
        <a:srgbClr val="000000"/>
      </a:lt1>
      <a:dk2>
        <a:srgbClr val="E0E0F1"/>
      </a:dk2>
      <a:lt2>
        <a:srgbClr val="ACB0F5"/>
      </a:lt2>
      <a:accent1>
        <a:srgbClr val="4828D3"/>
      </a:accent1>
      <a:accent2>
        <a:srgbClr val="A6CE38"/>
      </a:accent2>
      <a:accent3>
        <a:srgbClr val="281E5B"/>
      </a:accent3>
      <a:accent4>
        <a:srgbClr val="C33C96"/>
      </a:accent4>
      <a:accent5>
        <a:srgbClr val="589834"/>
      </a:accent5>
      <a:accent6>
        <a:srgbClr val="74C1EC"/>
      </a:accent6>
      <a:hlink>
        <a:srgbClr val="612F92"/>
      </a:hlink>
      <a:folHlink>
        <a:srgbClr val="DDF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AC 2025 theme" id="{A7EC7F87-3299-2642-88F8-2168693AAF2C}" vid="{1395169E-D1EB-4C4B-B806-A7155077A4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8FC57CA2424941978B53E4D4822E07" ma:contentTypeVersion="17" ma:contentTypeDescription="Create a new document." ma:contentTypeScope="" ma:versionID="d942fd26eda649cbd55952264acf37d0">
  <xsd:schema xmlns:xsd="http://www.w3.org/2001/XMLSchema" xmlns:xs="http://www.w3.org/2001/XMLSchema" xmlns:p="http://schemas.microsoft.com/office/2006/metadata/properties" xmlns:ns1="http://schemas.microsoft.com/sharepoint/v3" xmlns:ns2="76831a8a-0269-4eee-a971-6d5442579cf8" xmlns:ns3="cb48412e-8a23-46ae-a517-c3995ea0367a" targetNamespace="http://schemas.microsoft.com/office/2006/metadata/properties" ma:root="true" ma:fieldsID="5daa93511fc77925e3239433f6cab07b" ns1:_="" ns2:_="" ns3:_="">
    <xsd:import namespace="http://schemas.microsoft.com/sharepoint/v3"/>
    <xsd:import namespace="76831a8a-0269-4eee-a971-6d5442579cf8"/>
    <xsd:import namespace="cb48412e-8a23-46ae-a517-c3995ea036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31a8a-0269-4eee-a971-6d5442579c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description="" ma:indexed="true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200d498-2210-44d6-9fbc-d1d91320dc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8412e-8a23-46ae-a517-c3995ea036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b1ebe35-e4cc-47ab-8f68-aa5dde5264b4}" ma:internalName="TaxCatchAll" ma:showField="CatchAllData" ma:web="cb48412e-8a23-46ae-a517-c3995ea036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8412e-8a23-46ae-a517-c3995ea0367a" xsi:nil="true"/>
    <lcf76f155ced4ddcb4097134ff3c332f xmlns="76831a8a-0269-4eee-a971-6d5442579cf8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3214C12-BC53-4028-837A-3F2E039622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6831a8a-0269-4eee-a971-6d5442579cf8"/>
    <ds:schemaRef ds:uri="cb48412e-8a23-46ae-a517-c3995ea036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C4C96E-8AFA-4662-89E8-88DEEDB9CA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8EFBC-FC3A-47C1-9A64-935EEE3A0A33}">
  <ds:schemaRefs>
    <ds:schemaRef ds:uri="http://schemas.microsoft.com/office/2006/metadata/properties"/>
    <ds:schemaRef ds:uri="http://schemas.microsoft.com/office/infopath/2007/PartnerControls"/>
    <ds:schemaRef ds:uri="cb48412e-8a23-46ae-a517-c3995ea0367a"/>
    <ds:schemaRef ds:uri="76831a8a-0269-4eee-a971-6d5442579cf8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RSAC 2025 theme</Template>
  <TotalTime>31625</TotalTime>
  <Words>1617</Words>
  <Application>Microsoft Macintosh PowerPoint</Application>
  <PresentationFormat>Widescreen</PresentationFormat>
  <Paragraphs>217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System Font Regular</vt:lpstr>
      <vt:lpstr>Arial</vt:lpstr>
      <vt:lpstr>Arial Nova</vt:lpstr>
      <vt:lpstr>Calibri</vt:lpstr>
      <vt:lpstr>Cambria Math</vt:lpstr>
      <vt:lpstr>Wingdings</vt:lpstr>
      <vt:lpstr>RSAC 2025 theme</vt:lpstr>
      <vt:lpstr>Universal Adaptor Signatures from Blackbox Multi-Party Computation</vt:lpstr>
      <vt:lpstr>(Adaptor) Signatures</vt:lpstr>
      <vt:lpstr>AS for Fair Exchange</vt:lpstr>
      <vt:lpstr>More Applications of AS</vt:lpstr>
      <vt:lpstr>Security of AS</vt:lpstr>
      <vt:lpstr>Related Works</vt:lpstr>
      <vt:lpstr>[LTZ24]’s Scheme</vt:lpstr>
      <vt:lpstr>Blum’s Sigma Protocol for Hamiltonian Cycle</vt:lpstr>
      <vt:lpstr>[LTZ24]’s Scheme</vt:lpstr>
      <vt:lpstr>MPC-in-the-head [IKOS07]</vt:lpstr>
      <vt:lpstr>Problem of Using MPCitH</vt:lpstr>
      <vt:lpstr>Our Solution</vt:lpstr>
      <vt:lpstr>Some Subtleties</vt:lpstr>
      <vt:lpstr>Our Scheme</vt:lpstr>
      <vt:lpstr>Applications &amp; Conclusion</vt:lpstr>
      <vt:lpstr>References</vt:lpstr>
      <vt:lpstr>Thank You!</vt:lpstr>
    </vt:vector>
  </TitlesOfParts>
  <Manager/>
  <Company>Coda Creative,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Paola Coda</dc:creator>
  <cp:keywords/>
  <dc:description/>
  <cp:lastModifiedBy>Xiangyu Liu</cp:lastModifiedBy>
  <cp:revision>556</cp:revision>
  <dcterms:created xsi:type="dcterms:W3CDTF">2013-09-13T19:47:54Z</dcterms:created>
  <dcterms:modified xsi:type="dcterms:W3CDTF">2025-04-29T23:41:18Z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0x010100608FC57CA2424941978B53E4D4822E07</vt:lpwstr>
  </property>
</Properties>
</file>