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66" r:id="rId5"/>
    <p:sldId id="267" r:id="rId6"/>
    <p:sldId id="260" r:id="rId7"/>
    <p:sldId id="268" r:id="rId8"/>
    <p:sldId id="265" r:id="rId9"/>
    <p:sldId id="273" r:id="rId10"/>
    <p:sldId id="275" r:id="rId12"/>
    <p:sldId id="280" r:id="rId13"/>
    <p:sldId id="281" r:id="rId14"/>
    <p:sldId id="276" r:id="rId15"/>
    <p:sldId id="277" r:id="rId16"/>
    <p:sldId id="278" r:id="rId17"/>
    <p:sldId id="282" r:id="rId18"/>
    <p:sldId id="279" r:id="rId19"/>
    <p:sldId id="28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SMOTE:split the data to 7:3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SMOTE:split the data to 7:3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65925" y="1116965"/>
            <a:ext cx="5174615" cy="1664970"/>
          </a:xfrm>
        </p:spPr>
        <p:txBody>
          <a:bodyPr>
            <a:normAutofit/>
          </a:bodyPr>
          <a:p>
            <a:r>
              <a:rPr lang="en-US" altLang="zh-CN" sz="3600"/>
              <a:t>Xiangyu Zeng</a:t>
            </a:r>
            <a:endParaRPr lang="en-US" altLang="zh-CN" sz="3600"/>
          </a:p>
          <a:p>
            <a:r>
              <a:rPr lang="en-US" altLang="zh-CN" sz="3600"/>
              <a:t>BA 501</a:t>
            </a:r>
            <a:endParaRPr lang="en-US" altLang="zh-CN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6461125"/>
            <a:ext cx="12237720" cy="374650"/>
          </a:xfrm>
          <a:prstGeom prst="rect">
            <a:avLst/>
          </a:prstGeom>
        </p:spPr>
      </p:pic>
      <p:pic>
        <p:nvPicPr>
          <p:cNvPr id="3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-15875"/>
            <a:ext cx="12237720" cy="1402715"/>
          </a:xfrm>
          <a:prstGeom prst="rect">
            <a:avLst/>
          </a:prstGeom>
        </p:spPr>
      </p:pic>
      <p:sp>
        <p:nvSpPr>
          <p:cNvPr id="5" name="内容占位符 4"/>
          <p:cNvSpPr/>
          <p:nvPr>
            <p:ph idx="1"/>
          </p:nvPr>
        </p:nvSpPr>
        <p:spPr>
          <a:xfrm>
            <a:off x="838200" y="1386205"/>
            <a:ext cx="9918700" cy="27889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4400"/>
              <a:t>2. Exploratory data analysis(1)</a:t>
            </a:r>
            <a:endParaRPr lang="en-US" altLang="zh-CN" sz="4400"/>
          </a:p>
          <a:p>
            <a:pPr marL="0" indent="0">
              <a:buNone/>
            </a:pPr>
            <a:endParaRPr lang="en-US" altLang="zh-CN" sz="5400"/>
          </a:p>
        </p:txBody>
      </p:sp>
      <p:sp>
        <p:nvSpPr>
          <p:cNvPr id="8" name="文本框 7"/>
          <p:cNvSpPr txBox="1"/>
          <p:nvPr/>
        </p:nvSpPr>
        <p:spPr>
          <a:xfrm>
            <a:off x="381635" y="5598795"/>
            <a:ext cx="11657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The numbers of legitimate &amp; Fruad card transactions with  respect to time follow no obvious pattern                               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" y="2063750"/>
            <a:ext cx="5362575" cy="3535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990" y="2063750"/>
            <a:ext cx="5239385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6461125"/>
            <a:ext cx="12237720" cy="374650"/>
          </a:xfrm>
          <a:prstGeom prst="rect">
            <a:avLst/>
          </a:prstGeom>
        </p:spPr>
      </p:pic>
      <p:pic>
        <p:nvPicPr>
          <p:cNvPr id="3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-15875"/>
            <a:ext cx="12237720" cy="1402715"/>
          </a:xfrm>
          <a:prstGeom prst="rect">
            <a:avLst/>
          </a:prstGeom>
        </p:spPr>
      </p:pic>
      <p:sp>
        <p:nvSpPr>
          <p:cNvPr id="5" name="内容占位符 4"/>
          <p:cNvSpPr/>
          <p:nvPr>
            <p:ph idx="1"/>
          </p:nvPr>
        </p:nvSpPr>
        <p:spPr>
          <a:xfrm>
            <a:off x="838200" y="1386205"/>
            <a:ext cx="9918700" cy="27889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4400"/>
              <a:t>2. Exploratory data analysis(2)</a:t>
            </a:r>
            <a:endParaRPr lang="en-US" altLang="zh-CN" sz="4400"/>
          </a:p>
          <a:p>
            <a:pPr marL="0" indent="0">
              <a:buNone/>
            </a:pPr>
            <a:endParaRPr lang="en-US" altLang="zh-CN" sz="5400"/>
          </a:p>
        </p:txBody>
      </p:sp>
      <p:sp>
        <p:nvSpPr>
          <p:cNvPr id="8" name="文本框 7"/>
          <p:cNvSpPr txBox="1"/>
          <p:nvPr/>
        </p:nvSpPr>
        <p:spPr>
          <a:xfrm>
            <a:off x="6129655" y="5784850"/>
            <a:ext cx="7348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V2, V5, V7 and V20 have higher correlations                            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60" y="2209800"/>
            <a:ext cx="3759200" cy="3575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620" y="2554605"/>
            <a:ext cx="4165600" cy="31375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37005" y="2094230"/>
            <a:ext cx="2501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Heat Map</a:t>
            </a:r>
            <a:endParaRPr lang="en-US" altLang="zh-CN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6461125"/>
            <a:ext cx="12237720" cy="374650"/>
          </a:xfrm>
          <a:prstGeom prst="rect">
            <a:avLst/>
          </a:prstGeom>
        </p:spPr>
      </p:pic>
      <p:pic>
        <p:nvPicPr>
          <p:cNvPr id="3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-15875"/>
            <a:ext cx="12237720" cy="1402715"/>
          </a:xfrm>
          <a:prstGeom prst="rect">
            <a:avLst/>
          </a:prstGeom>
        </p:spPr>
      </p:pic>
      <p:sp>
        <p:nvSpPr>
          <p:cNvPr id="5" name="内容占位符 4"/>
          <p:cNvSpPr/>
          <p:nvPr>
            <p:ph idx="1"/>
          </p:nvPr>
        </p:nvSpPr>
        <p:spPr>
          <a:xfrm>
            <a:off x="838200" y="1386205"/>
            <a:ext cx="9918700" cy="18154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4400"/>
              <a:t>3. Data transformation</a:t>
            </a:r>
            <a:endParaRPr lang="en-US" altLang="zh-CN" sz="4400"/>
          </a:p>
          <a:p>
            <a:pPr marL="0" indent="0">
              <a:buNone/>
            </a:pPr>
            <a:r>
              <a:rPr lang="en-US" altLang="zh-CN" sz="2400"/>
              <a:t>1.Box-Cox Transformation                                        [Solve Skewness Problem]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2.Smote for Training &amp; Testing dataset                  [To make Data More balanced ]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689610" y="2949575"/>
            <a:ext cx="83762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Smote Results </a:t>
            </a:r>
            <a:r>
              <a:rPr lang="en-US" altLang="zh-CN"/>
              <a:t>      (Unsolved Issue with determining the K-value)  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5205"/>
            <a:ext cx="5791200" cy="2705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565" y="3478530"/>
            <a:ext cx="133350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6461125"/>
            <a:ext cx="12237720" cy="374650"/>
          </a:xfrm>
          <a:prstGeom prst="rect">
            <a:avLst/>
          </a:prstGeom>
        </p:spPr>
      </p:pic>
      <p:pic>
        <p:nvPicPr>
          <p:cNvPr id="3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-15875"/>
            <a:ext cx="12237720" cy="1402715"/>
          </a:xfrm>
          <a:prstGeom prst="rect">
            <a:avLst/>
          </a:prstGeom>
        </p:spPr>
      </p:pic>
      <p:sp>
        <p:nvSpPr>
          <p:cNvPr id="5" name="内容占位符 4"/>
          <p:cNvSpPr/>
          <p:nvPr>
            <p:ph idx="1"/>
          </p:nvPr>
        </p:nvSpPr>
        <p:spPr>
          <a:xfrm>
            <a:off x="838200" y="1386205"/>
            <a:ext cx="9918700" cy="18154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4400"/>
              <a:t>4. Data Modeling</a:t>
            </a:r>
            <a:endParaRPr lang="en-US" altLang="zh-CN" sz="4400"/>
          </a:p>
          <a:p>
            <a:pPr marL="0" indent="0">
              <a:buNone/>
            </a:pPr>
            <a:r>
              <a:rPr lang="en-US" altLang="zh-CN" sz="2400"/>
              <a:t>   1.Logistic Regression                         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3180"/>
            <a:ext cx="3428365" cy="1958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25640" y="2063750"/>
            <a:ext cx="3312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       2. Random Forest</a:t>
            </a:r>
            <a:endParaRPr lang="en-US" altLang="zh-CN" sz="240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10155"/>
            <a:ext cx="3949700" cy="12319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8685" y="5723255"/>
            <a:ext cx="119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AUC Value: 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120" y="5770880"/>
            <a:ext cx="1530350" cy="3206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40" y="3742055"/>
            <a:ext cx="2807335" cy="17183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3730" y="2510155"/>
            <a:ext cx="4109720" cy="117538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615430" y="5446395"/>
            <a:ext cx="25571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Base Accuracy = 97.4% </a:t>
            </a:r>
            <a:endParaRPr lang="zh-CN" altLang="en-US"/>
          </a:p>
          <a:p>
            <a:r>
              <a:rPr lang="zh-CN" altLang="en-US"/>
              <a:t>AUC ROC Curve = 97.5%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6461125"/>
            <a:ext cx="12237720" cy="374650"/>
          </a:xfrm>
          <a:prstGeom prst="rect">
            <a:avLst/>
          </a:prstGeom>
        </p:spPr>
      </p:pic>
      <p:pic>
        <p:nvPicPr>
          <p:cNvPr id="3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-15875"/>
            <a:ext cx="12237720" cy="1402715"/>
          </a:xfrm>
          <a:prstGeom prst="rect">
            <a:avLst/>
          </a:prstGeom>
        </p:spPr>
      </p:pic>
      <p:sp>
        <p:nvSpPr>
          <p:cNvPr id="5" name="内容占位符 4"/>
          <p:cNvSpPr/>
          <p:nvPr>
            <p:ph idx="1"/>
          </p:nvPr>
        </p:nvSpPr>
        <p:spPr>
          <a:xfrm>
            <a:off x="838200" y="1386205"/>
            <a:ext cx="9918700" cy="18154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4400"/>
              <a:t>4. Data Modeling</a:t>
            </a:r>
            <a:endParaRPr lang="en-US" altLang="zh-CN" sz="4400"/>
          </a:p>
          <a:p>
            <a:pPr marL="0" indent="0">
              <a:buNone/>
            </a:pPr>
            <a:r>
              <a:rPr lang="en-US" altLang="zh-CN" sz="2400"/>
              <a:t>3.</a:t>
            </a:r>
            <a:r>
              <a:rPr lang="en-US" altLang="zh-CN" sz="2400">
                <a:sym typeface="+mn-ea"/>
              </a:rPr>
              <a:t> Naive Bayes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/>
              <a:t>                       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35" y="2566035"/>
            <a:ext cx="5591810" cy="314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50" y="2566035"/>
            <a:ext cx="2768600" cy="31369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73875" y="2109470"/>
            <a:ext cx="2343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  Results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9217025" y="2466340"/>
            <a:ext cx="3227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Base Accuracy = 97.8%</a:t>
            </a:r>
            <a:endParaRPr lang="en-US" altLang="zh-CN" sz="2400"/>
          </a:p>
          <a:p>
            <a:r>
              <a:rPr lang="en-US" altLang="zh-CN" sz="2400"/>
              <a:t>Sensitivity: 0.86</a:t>
            </a:r>
            <a:endParaRPr lang="en-US" altLang="zh-CN" sz="2400"/>
          </a:p>
          <a:p>
            <a:r>
              <a:rPr lang="en-US" altLang="zh-CN" sz="2400"/>
              <a:t>Specificity:0.97</a:t>
            </a:r>
            <a:endParaRPr lang="en-US" altLang="zh-CN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6461125"/>
            <a:ext cx="12237720" cy="374650"/>
          </a:xfrm>
          <a:prstGeom prst="rect">
            <a:avLst/>
          </a:prstGeom>
        </p:spPr>
      </p:pic>
      <p:pic>
        <p:nvPicPr>
          <p:cNvPr id="3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-15875"/>
            <a:ext cx="12237720" cy="1402715"/>
          </a:xfrm>
          <a:prstGeom prst="rect">
            <a:avLst/>
          </a:prstGeom>
        </p:spPr>
      </p:pic>
      <p:sp>
        <p:nvSpPr>
          <p:cNvPr id="5" name="内容占位符 4"/>
          <p:cNvSpPr/>
          <p:nvPr>
            <p:ph idx="1"/>
          </p:nvPr>
        </p:nvSpPr>
        <p:spPr>
          <a:xfrm>
            <a:off x="838200" y="1386205"/>
            <a:ext cx="9918700" cy="18154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4400"/>
              <a:t>4. Data Modeling</a:t>
            </a:r>
            <a:endParaRPr lang="en-US" altLang="zh-CN" sz="4400"/>
          </a:p>
          <a:p>
            <a:pPr marL="0" indent="0">
              <a:buNone/>
            </a:pPr>
            <a:r>
              <a:rPr lang="en-US" altLang="zh-CN" sz="2400"/>
              <a:t> 4.Decision Tree                 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0315"/>
            <a:ext cx="3749040" cy="29070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600" y="2421255"/>
            <a:ext cx="3948430" cy="30054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592070"/>
            <a:ext cx="3530600" cy="23812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08685" y="5723255"/>
            <a:ext cx="1025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AUC Value: 93.97%       Sensitivity:91.21%    Specificity: 96.43%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" y="-6350"/>
            <a:ext cx="12189460" cy="1697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6461125"/>
            <a:ext cx="12237720" cy="3746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14095" y="1548130"/>
            <a:ext cx="88519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5. Results and Suggestions</a:t>
            </a:r>
            <a:endParaRPr lang="en-US" altLang="zh-CN" sz="4400"/>
          </a:p>
        </p:txBody>
      </p:sp>
      <p:sp>
        <p:nvSpPr>
          <p:cNvPr id="7" name="文本框 6"/>
          <p:cNvSpPr txBox="1"/>
          <p:nvPr/>
        </p:nvSpPr>
        <p:spPr>
          <a:xfrm>
            <a:off x="1181735" y="2398395"/>
            <a:ext cx="103632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Among the four models, Random Forest and Naive Bayes have particularly high Accuracy, AUC, Sensitivity and Specificity values. Therefore, I would consider applying any of those two models for fruad detection. </a:t>
            </a:r>
            <a:endParaRPr lang="en-US" altLang="zh-CN" sz="3200"/>
          </a:p>
        </p:txBody>
      </p:sp>
      <p:sp>
        <p:nvSpPr>
          <p:cNvPr id="11" name="文本框 10"/>
          <p:cNvSpPr txBox="1"/>
          <p:nvPr/>
        </p:nvSpPr>
        <p:spPr>
          <a:xfrm>
            <a:off x="1184275" y="4984115"/>
            <a:ext cx="98425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 •Choosing K values in Smoting process  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 •PCA Performed on the given data set 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1014095" y="4342130"/>
            <a:ext cx="88519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6. Limitations</a:t>
            </a:r>
            <a:endParaRPr lang="en-US" altLang="zh-CN"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" y="-6350"/>
            <a:ext cx="12189460" cy="1697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6461125"/>
            <a:ext cx="12237720" cy="3746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14095" y="1548130"/>
            <a:ext cx="102235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7. Recommendation &amp; Suggestion</a:t>
            </a:r>
            <a:endParaRPr lang="en-US" altLang="zh-CN" sz="4400"/>
          </a:p>
        </p:txBody>
      </p:sp>
      <p:sp>
        <p:nvSpPr>
          <p:cNvPr id="7" name="文本框 6"/>
          <p:cNvSpPr txBox="1"/>
          <p:nvPr/>
        </p:nvSpPr>
        <p:spPr>
          <a:xfrm>
            <a:off x="1014095" y="2316480"/>
            <a:ext cx="103632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ym typeface="+mn-ea"/>
              </a:rPr>
              <a:t>Goal1: Reduce False Positive Rate</a:t>
            </a:r>
            <a:endParaRPr lang="en-US" altLang="zh-CN" sz="3200"/>
          </a:p>
          <a:p>
            <a:r>
              <a:rPr lang="en-US" altLang="zh-CN" sz="3200">
                <a:sym typeface="+mn-ea"/>
              </a:rPr>
              <a:t>Goal2: Reduce Costs</a:t>
            </a:r>
            <a:endParaRPr lang="en-US" altLang="zh-CN" sz="3200"/>
          </a:p>
          <a:p>
            <a:r>
              <a:rPr lang="en-US" altLang="zh-CN" sz="3200">
                <a:sym typeface="+mn-ea"/>
              </a:rPr>
              <a:t>Net Gain = Gain by less fraud - Investment in reducing Fraud</a:t>
            </a:r>
            <a:endParaRPr lang="en-US" altLang="zh-CN" sz="3200"/>
          </a:p>
          <a:p>
            <a:r>
              <a:rPr lang="en-US" altLang="zh-CN" sz="3200">
                <a:sym typeface="+mn-ea"/>
              </a:rPr>
              <a:t>Sol: Machine learning techniques for Detection + Human processing</a:t>
            </a:r>
            <a:r>
              <a:rPr lang="en-US" altLang="zh-CN" sz="3200">
                <a:sym typeface="+mn-ea"/>
              </a:rPr>
              <a:t> </a:t>
            </a:r>
            <a:endParaRPr lang="en-US" altLang="zh-CN" sz="3200">
              <a:sym typeface="+mn-ea"/>
            </a:endParaRPr>
          </a:p>
          <a:p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005" y="1651000"/>
            <a:ext cx="10515600" cy="4136390"/>
          </a:xfrm>
        </p:spPr>
        <p:txBody>
          <a:bodyPr>
            <a:normAutofit/>
          </a:bodyPr>
          <a:p>
            <a:r>
              <a:rPr lang="en-US" altLang="zh-CN">
                <a:latin typeface="+mn-lt"/>
              </a:rPr>
              <a:t>1.Business Problem</a:t>
            </a:r>
            <a:br>
              <a:rPr lang="en-US" altLang="zh-CN">
                <a:latin typeface="+mn-lt"/>
              </a:rPr>
            </a:br>
            <a:r>
              <a:rPr lang="en-US" altLang="zh-CN">
                <a:latin typeface="+mn-lt"/>
              </a:rPr>
              <a:t>2.</a:t>
            </a:r>
            <a:r>
              <a:rPr lang="en-US" altLang="zh-CN">
                <a:latin typeface="+mn-lt"/>
                <a:sym typeface="+mn-ea"/>
              </a:rPr>
              <a:t>Project Description</a:t>
            </a:r>
            <a:br>
              <a:rPr lang="en-US" altLang="zh-CN">
                <a:latin typeface="+mn-lt"/>
              </a:rPr>
            </a:br>
            <a:r>
              <a:rPr lang="en-US" altLang="zh-CN">
                <a:latin typeface="+mn-lt"/>
              </a:rPr>
              <a:t>3.</a:t>
            </a:r>
            <a:r>
              <a:rPr lang="en-US" altLang="zh-CN">
                <a:latin typeface="+mn-lt"/>
                <a:sym typeface="+mn-ea"/>
              </a:rPr>
              <a:t>Data Preprocessing &amp; Exploratory analysis</a:t>
            </a:r>
            <a:br>
              <a:rPr lang="en-US" altLang="zh-CN">
                <a:latin typeface="+mn-lt"/>
              </a:rPr>
            </a:br>
            <a:r>
              <a:rPr lang="en-US" altLang="zh-CN">
                <a:latin typeface="+mn-lt"/>
              </a:rPr>
              <a:t>4.</a:t>
            </a:r>
            <a:r>
              <a:rPr lang="en-US" altLang="zh-CN">
                <a:latin typeface="+mn-lt"/>
                <a:sym typeface="+mn-ea"/>
              </a:rPr>
              <a:t>Data Modeling</a:t>
            </a:r>
            <a:r>
              <a:rPr lang="en-US" altLang="zh-CN">
                <a:latin typeface="+mn-lt"/>
                <a:sym typeface="+mn-ea"/>
              </a:rPr>
              <a:t> and Comparison</a:t>
            </a:r>
            <a:br>
              <a:rPr lang="en-US" altLang="zh-CN">
                <a:latin typeface="+mn-lt"/>
                <a:sym typeface="+mn-ea"/>
              </a:rPr>
            </a:br>
            <a:r>
              <a:rPr lang="en-US" altLang="zh-CN">
                <a:latin typeface="+mn-lt"/>
                <a:sym typeface="+mn-ea"/>
              </a:rPr>
              <a:t>5.</a:t>
            </a:r>
            <a:r>
              <a:rPr lang="en-US" altLang="zh-CN">
                <a:latin typeface="+mn-lt"/>
                <a:sym typeface="+mn-ea"/>
              </a:rPr>
              <a:t>Results and Conclusions</a:t>
            </a:r>
            <a:br>
              <a:rPr lang="en-US" altLang="zh-CN">
                <a:latin typeface="+mn-lt"/>
              </a:rPr>
            </a:br>
            <a:r>
              <a:rPr lang="en-US" altLang="zh-CN">
                <a:latin typeface="+mn-lt"/>
              </a:rPr>
              <a:t>6. Suggestions and Recommendations</a:t>
            </a:r>
            <a:endParaRPr lang="en-US" altLang="zh-CN">
              <a:latin typeface="+mn-lt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7940" y="-191770"/>
            <a:ext cx="12237720" cy="15792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6461125"/>
            <a:ext cx="12237720" cy="374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" y="5483860"/>
            <a:ext cx="1583690" cy="977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1000" y="4822825"/>
            <a:ext cx="6758940" cy="153479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3200"/>
              <a:t>1.Fruad detected before transaction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2.Fruad detected after transaction</a:t>
            </a:r>
            <a:endParaRPr lang="en-US" altLang="zh-CN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`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6503670"/>
            <a:ext cx="12190095" cy="3670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8135" y="1691005"/>
            <a:ext cx="115646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Problem:</a:t>
            </a:r>
            <a:endParaRPr lang="en-US" altLang="zh-CN" sz="3200"/>
          </a:p>
          <a:p>
            <a:r>
              <a:rPr lang="en-US" altLang="zh-CN" sz="3200"/>
              <a:t>1. Human evaluation for every case (Not realistic) </a:t>
            </a:r>
            <a:endParaRPr lang="en-US" altLang="zh-CN" sz="3200"/>
          </a:p>
          <a:p>
            <a:r>
              <a:rPr lang="en-US" altLang="zh-CN" sz="3200"/>
              <a:t>2. Machine detection &amp; techniques (Accuracy)</a:t>
            </a:r>
            <a:endParaRPr lang="en-US" altLang="zh-CN" sz="3200"/>
          </a:p>
          <a:p>
            <a:r>
              <a:rPr lang="en-US" altLang="zh-CN" sz="3200"/>
              <a:t>• This Project: Random Forest &amp; </a:t>
            </a:r>
            <a:r>
              <a:rPr lang="en-US" altLang="zh-CN" sz="3200">
                <a:sym typeface="+mn-ea"/>
              </a:rPr>
              <a:t>Logistic regression &amp; SVM </a:t>
            </a:r>
            <a:endParaRPr lang="en-US" altLang="zh-CN" sz="3200"/>
          </a:p>
          <a:p>
            <a:r>
              <a:rPr lang="en-US" altLang="zh-CN" sz="3200"/>
              <a:t>• Higher level: Clustering &amp; Hidden Markov Chain &amp; Fixed rules</a:t>
            </a:r>
            <a:endParaRPr lang="en-US" altLang="zh-CN" sz="3200"/>
          </a:p>
          <a:p>
            <a:r>
              <a:rPr lang="en-US" altLang="zh-CN" sz="3200"/>
              <a:t> </a:t>
            </a:r>
            <a:endParaRPr lang="en-US" altLang="zh-CN" sz="3200"/>
          </a:p>
          <a:p>
            <a:r>
              <a:rPr lang="en-US" altLang="zh-CN" sz="3200"/>
              <a:t>Chanllenges:</a:t>
            </a:r>
            <a:endParaRPr lang="en-US" altLang="zh-CN" sz="3200"/>
          </a:p>
          <a:p>
            <a:r>
              <a:rPr lang="en-US" altLang="zh-CN" sz="3200"/>
              <a:t>1.Difficulty in matching Fruad pattern</a:t>
            </a:r>
            <a:endParaRPr lang="en-US" altLang="zh-CN" sz="3200"/>
          </a:p>
          <a:p>
            <a:r>
              <a:rPr lang="en-US" altLang="zh-CN" sz="3200"/>
              <a:t>2.Confidentiality &amp; Limitated amount of data</a:t>
            </a:r>
            <a:endParaRPr lang="en-US" altLang="zh-CN" sz="3200"/>
          </a:p>
        </p:txBody>
      </p:sp>
      <p:pic>
        <p:nvPicPr>
          <p:cNvPr id="10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" y="-12065"/>
            <a:ext cx="12191365" cy="13709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6461125"/>
            <a:ext cx="12237720" cy="374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5483860"/>
            <a:ext cx="1583690" cy="977265"/>
          </a:xfrm>
          <a:prstGeom prst="rect">
            <a:avLst/>
          </a:prstGeom>
        </p:spPr>
      </p:pic>
      <p:pic>
        <p:nvPicPr>
          <p:cNvPr id="3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" y="-15875"/>
            <a:ext cx="12237720" cy="1402715"/>
          </a:xfrm>
          <a:prstGeom prst="rect">
            <a:avLst/>
          </a:prstGeom>
        </p:spPr>
      </p:pic>
      <p:sp>
        <p:nvSpPr>
          <p:cNvPr id="5" name="内容占位符 4"/>
          <p:cNvSpPr/>
          <p:nvPr>
            <p:ph idx="1"/>
          </p:nvPr>
        </p:nvSpPr>
        <p:spPr>
          <a:xfrm>
            <a:off x="838200" y="1386205"/>
            <a:ext cx="9918700" cy="27889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4400"/>
              <a:t>1. Data Set Description 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Credit card records with 492 frauds out of 284,807 transactions(Result of a PCA transformation.)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Features : Time, V1, V2, ... V28, Amount and Class (0- Normal / 1-Fruad). </a:t>
            </a:r>
            <a:endParaRPr lang="en-US" altLang="zh-CN" sz="5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390" y="4525010"/>
            <a:ext cx="9342120" cy="1936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6461125"/>
            <a:ext cx="12237720" cy="374650"/>
          </a:xfrm>
          <a:prstGeom prst="rect">
            <a:avLst/>
          </a:prstGeom>
        </p:spPr>
      </p:pic>
      <p:pic>
        <p:nvPicPr>
          <p:cNvPr id="3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-15875"/>
            <a:ext cx="12237720" cy="1402715"/>
          </a:xfrm>
          <a:prstGeom prst="rect">
            <a:avLst/>
          </a:prstGeom>
        </p:spPr>
      </p:pic>
      <p:sp>
        <p:nvSpPr>
          <p:cNvPr id="5" name="内容占位符 4"/>
          <p:cNvSpPr/>
          <p:nvPr>
            <p:ph idx="1"/>
          </p:nvPr>
        </p:nvSpPr>
        <p:spPr>
          <a:xfrm>
            <a:off x="838200" y="1386205"/>
            <a:ext cx="9918700" cy="27889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4400"/>
              <a:t>2. Data Visualization(1)</a:t>
            </a:r>
            <a:endParaRPr lang="en-US" altLang="zh-CN" sz="3200"/>
          </a:p>
          <a:p>
            <a:pPr marL="0" indent="0">
              <a:buNone/>
            </a:pPr>
            <a:endParaRPr lang="en-US" altLang="zh-CN" sz="5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935" y="3733165"/>
            <a:ext cx="2139950" cy="2000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900" y="3832860"/>
            <a:ext cx="2616200" cy="191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5" y="2880360"/>
            <a:ext cx="4845050" cy="8528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0" y="2880360"/>
            <a:ext cx="4508500" cy="952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9735" y="5903595"/>
            <a:ext cx="11505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ym typeface="+mn-ea"/>
              </a:rPr>
              <a:t>Most Fruads happens with small transactions amount. </a:t>
            </a:r>
            <a:endParaRPr lang="en-US" altLang="zh-CN" sz="3600"/>
          </a:p>
          <a:p>
            <a:endParaRPr lang="zh-CN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6461125"/>
            <a:ext cx="12237720" cy="374650"/>
          </a:xfrm>
          <a:prstGeom prst="rect">
            <a:avLst/>
          </a:prstGeom>
        </p:spPr>
      </p:pic>
      <p:pic>
        <p:nvPicPr>
          <p:cNvPr id="3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-15875"/>
            <a:ext cx="12237720" cy="1402715"/>
          </a:xfrm>
          <a:prstGeom prst="rect">
            <a:avLst/>
          </a:prstGeom>
        </p:spPr>
      </p:pic>
      <p:sp>
        <p:nvSpPr>
          <p:cNvPr id="5" name="内容占位符 4"/>
          <p:cNvSpPr/>
          <p:nvPr>
            <p:ph idx="1"/>
          </p:nvPr>
        </p:nvSpPr>
        <p:spPr>
          <a:xfrm>
            <a:off x="838200" y="1386205"/>
            <a:ext cx="9918700" cy="27889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4400"/>
              <a:t>2. Data Visualization(2)</a:t>
            </a:r>
            <a:endParaRPr lang="en-US" altLang="zh-CN" sz="3200"/>
          </a:p>
          <a:p>
            <a:pPr marL="0" indent="0">
              <a:buNone/>
            </a:pPr>
            <a:endParaRPr lang="en-US" altLang="zh-CN" sz="5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" y="2103120"/>
            <a:ext cx="4211320" cy="29330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1635" y="5598795"/>
            <a:ext cx="10374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Issue: Class Imbalance|Solution: SMOTE                                 </a:t>
            </a:r>
            <a:r>
              <a:rPr lang="en-US" altLang="zh-CN" sz="2000">
                <a:sym typeface="+mn-ea"/>
              </a:rPr>
              <a:t>Issue: Skewness|Solution: Box-Cox</a:t>
            </a:r>
            <a:endParaRPr lang="en-US" altLang="zh-CN" sz="2000"/>
          </a:p>
        </p:txBody>
      </p:sp>
      <p:pic>
        <p:nvPicPr>
          <p:cNvPr id="10" name="内容占位符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645" y="2260600"/>
            <a:ext cx="2701290" cy="25095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540" y="2318385"/>
            <a:ext cx="3726180" cy="2451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2436</Words>
  <Application>WPS 演示</Application>
  <PresentationFormat>宽屏</PresentationFormat>
  <Paragraphs>104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/>
      <vt:lpstr>Arial Unicode MS</vt:lpstr>
      <vt:lpstr>Calibri Light</vt:lpstr>
      <vt:lpstr>Calibri</vt:lpstr>
      <vt:lpstr>微软雅黑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1.Project Description &amp; Business Problem 2.Data Preprocessing &amp; Exploratory analysis 3.Data Modeling 4.  5.Results &amp; Conclusions 6. Suggestions &amp; Recommendations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zengxiangyu</cp:lastModifiedBy>
  <cp:revision>22</cp:revision>
  <dcterms:created xsi:type="dcterms:W3CDTF">2018-01-16T06:09:10Z</dcterms:created>
  <dcterms:modified xsi:type="dcterms:W3CDTF">2018-01-16T14:48:46Z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