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9" r:id="rId3"/>
    <p:sldId id="300" r:id="rId4"/>
    <p:sldId id="301" r:id="rId5"/>
    <p:sldId id="303" r:id="rId6"/>
    <p:sldId id="305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5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单击鼠标移动幻灯片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411255-7807-4E71-B68C-10257E2EF8E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用户需要在</a:t>
            </a:r>
            <a:r>
              <a:rPr lang="en-US" altLang="zh-CN" dirty="0"/>
              <a:t>object</a:t>
            </a:r>
            <a:r>
              <a:rPr lang="zh-CN" altLang="en-US" dirty="0"/>
              <a:t>周围绘制一个框，还可以在前景或背景上添加额外的涂写。当边界和背景混杂时，需要点击很多次进行修正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基于水平集的方法标注的很初略，大多数都没有用户交互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看成回归问题，可以同时预测多个顶点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可以修正任一个点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71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用户需要在</a:t>
            </a:r>
            <a:r>
              <a:rPr lang="en-US" altLang="zh-CN" dirty="0"/>
              <a:t>object</a:t>
            </a:r>
            <a:r>
              <a:rPr lang="zh-CN" altLang="en-US" dirty="0"/>
              <a:t>周围绘制一个框，还可以在前景或背景上添加额外的涂写。当边界和背景混杂时，需要点击很多次进行修正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基于水平集的方法标注的很初略，大多数都没有用户交互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看成回归问题，可以同时预测多个顶点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可以修正任一个点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303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707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B411255-7807-4E71-B68C-10257E2EF8EA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13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8D064B0-55C9-430F-AEC2-8A8B60976AEB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10/24/2019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1368FB-5581-40E1-966F-1E77FEA107FD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331640" y="1041480"/>
            <a:ext cx="96408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0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lt"/>
              </a:rPr>
              <a:t>Fast Interactive Object Annotation with Curve-GCN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1523880" y="3613320"/>
            <a:ext cx="9143640" cy="164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lang="en-US" sz="1000" b="0" strike="noStrike" spc="-1" dirty="0">
                <a:solidFill>
                  <a:srgbClr val="000000"/>
                </a:solidFill>
                <a:latin typeface="等线"/>
              </a:rPr>
              <a:t>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00" b="0" strike="noStrike" spc="-1" dirty="0">
                <a:solidFill>
                  <a:srgbClr val="000000"/>
                </a:solidFill>
                <a:latin typeface="等线"/>
              </a:rPr>
              <a:t>     </a:t>
            </a:r>
            <a:r>
              <a:rPr lang="en-US" sz="1400" b="0" strike="noStrike" spc="-1" dirty="0">
                <a:solidFill>
                  <a:srgbClr val="000000"/>
                </a:solidFill>
                <a:latin typeface="等线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CVPR 2019</a:t>
            </a:r>
            <a:r>
              <a:rPr lang="en-US" sz="3600" b="0" strike="noStrike" spc="-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3600" b="0" strike="noStrike" spc="-1" dirty="0">
                <a:solidFill>
                  <a:srgbClr val="000000"/>
                </a:solidFill>
                <a:latin typeface="等线"/>
              </a:rPr>
              <a:t>                </a:t>
            </a:r>
            <a:br>
              <a:rPr lang="en-US" sz="3600" b="0" strike="noStrike" spc="-1" dirty="0">
                <a:solidFill>
                  <a:srgbClr val="000000"/>
                </a:solidFill>
                <a:latin typeface="等线"/>
              </a:rPr>
            </a:br>
            <a:r>
              <a:rPr lang="en-US" sz="3600" b="0" strike="noStrike" spc="-1" dirty="0">
                <a:solidFill>
                  <a:srgbClr val="000000"/>
                </a:solidFill>
                <a:latin typeface="等线"/>
              </a:rPr>
              <a:t>                         </a:t>
            </a:r>
            <a:r>
              <a:rPr lang="en-US" sz="2000" b="0" strike="noStrike" spc="-1" dirty="0">
                <a:solidFill>
                  <a:srgbClr val="000000"/>
                </a:solidFill>
                <a:latin typeface="等线"/>
              </a:rPr>
              <a:t>Huan Ling, Jun Gao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50787C-2335-40CE-8F5E-F03C5805C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95" y="4333515"/>
            <a:ext cx="84296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7FF6039A-15DE-4CDF-8023-8CC0B438A7A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4386AF-2356-4D59-893F-7A3D76D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40" y="2728910"/>
            <a:ext cx="1533525" cy="1400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32BBEF-32DA-4875-89D2-BA87A357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25" y="851062"/>
            <a:ext cx="42672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2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6F66A9-51F7-40C5-BE21-8E4ED842268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 sz="2400" dirty="0"/>
              <a:t>Point Matching Loss: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Differentiable Accuracy Loss:</a:t>
            </a:r>
            <a:br>
              <a:rPr lang="en-US" altLang="zh-CN" sz="2400" dirty="0"/>
            </a:b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Annotator in The Loop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346B98F-4DE6-4E78-A7F8-2D160EB6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DA08F3-F2BC-4FFA-A0BA-0D588759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2300866"/>
            <a:ext cx="4210050" cy="638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BE0CFB-5548-4994-AD76-AD6FE9F6F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3918960"/>
            <a:ext cx="2257425" cy="476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AE7993E-681F-448C-9196-8C592B20B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5094495"/>
            <a:ext cx="3057525" cy="4191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5F400-0BEE-44EF-99FA-5D4850D2D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12" y="2619953"/>
            <a:ext cx="5305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1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5F38AE62-1C49-445B-A6E5-0A3287DF945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BCA45E-A2DB-4336-BB80-12765F44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781050"/>
            <a:ext cx="89630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78ECAE84-5B4A-4A8B-A080-4D4C4D54328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F1BC4B-3525-4AF6-8359-8008206C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58" y="737411"/>
            <a:ext cx="10514462" cy="248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AE1D48-05B2-4400-B258-7F155B19C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65" y="3593782"/>
            <a:ext cx="3486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2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1AAA0E70-A649-4E24-98D2-EEBE8A1212B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EB1E5-C215-40CA-B481-FC3CE2C1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78" y="365040"/>
            <a:ext cx="5193643" cy="62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trike="noStrike" dirty="0">
                <a:solidFill>
                  <a:srgbClr val="000000"/>
                </a:solidFill>
                <a:latin typeface="等线 Light"/>
                <a:sym typeface="+mn-ea"/>
              </a:rPr>
              <a:t>Introduction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731068" cy="4350960"/>
          </a:xfrm>
        </p:spPr>
        <p:txBody>
          <a:bodyPr/>
          <a:lstStyle/>
          <a:p>
            <a:pPr algn="l"/>
            <a:r>
              <a:rPr lang="en-US" altLang="zh-CN" sz="2400" dirty="0"/>
              <a:t>Current approaches are all data </a:t>
            </a:r>
            <a:r>
              <a:rPr lang="en-US" altLang="zh-CN" sz="2400" dirty="0" err="1"/>
              <a:t>hungry.Manually</a:t>
            </a:r>
            <a:r>
              <a:rPr lang="en-US" altLang="zh-CN" sz="2400" dirty="0"/>
              <a:t> tracing object boundaries is a laborious process.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To speeding up annotation, a number of techniques have been proposed.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Propose a new framework that supports object annotation by either polygons or </a:t>
            </a:r>
            <a:r>
              <a:rPr lang="en-US" altLang="zh-CN" sz="2400" dirty="0" err="1"/>
              <a:t>splines,facilitating</a:t>
            </a:r>
            <a:r>
              <a:rPr lang="en-US" altLang="zh-CN" sz="2400" dirty="0"/>
              <a:t> labeling efficiency for both line-based and curved objects</a:t>
            </a:r>
          </a:p>
          <a:p>
            <a:pPr algn="l"/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DF16BB5B-6758-46EE-BC65-80F135CFC06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1.Related Work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en-US" altLang="zh-CN" sz="2400" dirty="0">
                <a:sym typeface="+mn-ea"/>
              </a:rPr>
              <a:t> Main contributions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3.The architectures of RS-CNN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3.Experience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61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08FE9-BC0D-475C-90CB-7F0B5046467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Pixel-wise methods:</a:t>
            </a:r>
            <a:r>
              <a:rPr lang="zh-CN" altLang="en-US" sz="2400" dirty="0">
                <a:ea typeface="宋体" panose="02010600030101010101" pitchFamily="2" charset="-122"/>
              </a:rPr>
              <a:t>依赖颜色和纹理特征，求解</a:t>
            </a:r>
            <a:r>
              <a:rPr lang="en-US" altLang="zh-CN" sz="2400" dirty="0">
                <a:ea typeface="宋体" panose="02010600030101010101" pitchFamily="2" charset="-122"/>
              </a:rPr>
              <a:t>energy function</a:t>
            </a:r>
            <a:r>
              <a:rPr lang="zh-CN" altLang="en-US" sz="2400" dirty="0">
                <a:ea typeface="宋体" panose="02010600030101010101" pitchFamily="2" charset="-122"/>
              </a:rPr>
              <a:t>。最近的</a:t>
            </a:r>
            <a:r>
              <a:rPr lang="en-US" altLang="zh-CN" sz="2400" dirty="0">
                <a:ea typeface="宋体" panose="02010600030101010101" pitchFamily="2" charset="-122"/>
              </a:rPr>
              <a:t>DEXTR</a:t>
            </a:r>
            <a:r>
              <a:rPr lang="zh-CN" altLang="en-US" sz="2400" dirty="0">
                <a:ea typeface="宋体" panose="02010600030101010101" pitchFamily="2" charset="-122"/>
              </a:rPr>
              <a:t>方法，将用户点击作为图像</a:t>
            </a:r>
            <a:r>
              <a:rPr lang="en-US" altLang="zh-CN" sz="2400" dirty="0">
                <a:ea typeface="宋体" panose="02010600030101010101" pitchFamily="2" charset="-122"/>
              </a:rPr>
              <a:t>heatmap</a:t>
            </a:r>
            <a:r>
              <a:rPr lang="zh-CN" altLang="en-US" sz="2400" dirty="0">
                <a:ea typeface="宋体" panose="02010600030101010101" pitchFamily="2" charset="-122"/>
              </a:rPr>
              <a:t>的额外特征。需要用户点击</a:t>
            </a:r>
            <a:r>
              <a:rPr lang="en-US" altLang="zh-CN" sz="2400" dirty="0"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ea typeface="宋体" panose="02010600030101010101" pitchFamily="2" charset="-122"/>
              </a:rPr>
              <a:t>个端点，并在边界上增加点调整预测。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Contour-based methods:</a:t>
            </a:r>
            <a:r>
              <a:rPr lang="zh-CN" altLang="en-US" sz="2400" dirty="0">
                <a:ea typeface="宋体" panose="02010600030101010101" pitchFamily="2" charset="-122"/>
              </a:rPr>
              <a:t>早期方法基于水平集，通过求解闭合轮廓线偏微分方程，确定物体边界。近期有基于联合</a:t>
            </a:r>
            <a:r>
              <a:rPr lang="en-US" altLang="zh-CN" sz="2400" dirty="0">
                <a:ea typeface="宋体" panose="02010600030101010101" pitchFamily="2" charset="-122"/>
              </a:rPr>
              <a:t>CNN features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active contour parameters</a:t>
            </a:r>
            <a:r>
              <a:rPr lang="zh-CN" altLang="en-US" sz="2400" dirty="0">
                <a:ea typeface="宋体" panose="02010600030101010101" pitchFamily="2" charset="-122"/>
              </a:rPr>
              <a:t>的方法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ea typeface="宋体" panose="02010600030101010101" pitchFamily="2" charset="-122"/>
              </a:rPr>
              <a:t>通过优化</a:t>
            </a:r>
            <a:r>
              <a:rPr lang="en-US" altLang="zh-CN" sz="2400" dirty="0" err="1">
                <a:ea typeface="宋体" panose="02010600030101010101" pitchFamily="2" charset="-122"/>
              </a:rPr>
              <a:t>IoU</a:t>
            </a:r>
            <a:r>
              <a:rPr lang="en-US" altLang="zh-CN" sz="2400" dirty="0">
                <a:ea typeface="宋体" panose="02010600030101010101" pitchFamily="2" charset="-122"/>
              </a:rPr>
              <a:t> loss</a:t>
            </a:r>
            <a:r>
              <a:rPr lang="zh-CN" altLang="en-US" sz="2400" dirty="0">
                <a:ea typeface="宋体" panose="02010600030101010101" pitchFamily="2" charset="-122"/>
              </a:rPr>
              <a:t>预测轮廓。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DE549F-8489-435C-BFBA-EDF318C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000000"/>
                </a:solidFill>
                <a:latin typeface="等线 Light"/>
              </a:rPr>
              <a:t>Related Work</a:t>
            </a:r>
            <a:endParaRPr lang="zh-CN" altLang="en-US" sz="4400" dirty="0">
              <a:solidFill>
                <a:srgbClr val="000000"/>
              </a:solidFill>
              <a:latin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12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08FE9-BC0D-475C-90CB-7F0B5046467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object annotation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看成一个回归问题，可以同时预测多个顶点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，模型具有顺序不变性，可以修正任一顶点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，提出的新的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loss function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更适合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2D annotation task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，方案具有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human-in-the-loop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，每次人为修正都会重新预测各个顶点，可以更快的实现交互式标注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DE549F-8489-435C-BFBA-EDF318C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trike="noStrike" dirty="0">
                <a:solidFill>
                  <a:srgbClr val="000000"/>
                </a:solidFill>
                <a:latin typeface="等线 Light"/>
                <a:sym typeface="+mn-ea"/>
              </a:rPr>
              <a:t>Main contributions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736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27BD3EE1-0AC2-457B-B739-0F9B1B42190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FB402B-AF13-47C5-89A4-3B9C4C06A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1" y="737100"/>
            <a:ext cx="5415375" cy="54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0BA6AB-FCA6-4F03-9B60-F3A81CA04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36" y="1953000"/>
            <a:ext cx="5476739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0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D33C1-EB04-49C7-AC59-4716FA9A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strike="noStrike" dirty="0">
                <a:solidFill>
                  <a:srgbClr val="000000"/>
                </a:solidFill>
                <a:latin typeface="等线 Light"/>
                <a:sym typeface="+mn-ea"/>
              </a:rPr>
              <a:t>Curve-GCN</a:t>
            </a:r>
            <a:endParaRPr lang="zh-CN" altLang="en-US" sz="4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BF353-DED1-4940-95E1-0892C6B277F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725854-9575-4AC1-B0E7-80147C33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4" y="2079000"/>
            <a:ext cx="1051530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0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A320DECE-CBF1-4792-BC2E-AD3F0799C60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We denote the feature map obtained from the last convolutional layer of the CNN encoder applied on the image crop as Fc.</a:t>
            </a:r>
          </a:p>
          <a:p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In order to help the model see image boundaries, we super-vise two additional branches, i.e. an edge branch and a vertex branch, on top of the CNN encoder’s feature map Fc, both of which consist of one 3×3 convolutional layer and one fully-connected layer. These branches are trained to predict the probability of existence of an object edge/vertex on a 28×28 grid.</a:t>
            </a:r>
          </a:p>
          <a:p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713144-C017-4FAE-A127-1551CD17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85" y="4436"/>
            <a:ext cx="4663344" cy="255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04E7A7-C6C5-44FF-BAA3-09D2F0715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00" y="4631120"/>
            <a:ext cx="1447800" cy="14001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7A8FD5-7050-446C-AA7D-364238DE1D11}"/>
              </a:ext>
            </a:extLst>
          </p:cNvPr>
          <p:cNvSpPr txBox="1"/>
          <p:nvPr/>
        </p:nvSpPr>
        <p:spPr>
          <a:xfrm>
            <a:off x="838080" y="5939855"/>
            <a:ext cx="1051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We initialize N control points (that form a closed curve) along a circle centered in the image crop with a diameter of 70% of image height.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3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45942EA-AF9C-4749-A9C9-4EB4EE4EB29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E7AD8-9844-4238-9DD0-58BBA07C4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75" y="365040"/>
            <a:ext cx="2609850" cy="169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D7891E-9C40-4D96-84C2-4875E7BA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75" y="2268855"/>
            <a:ext cx="2438400" cy="247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B62F1E-A12A-4A3B-AAC8-F2717886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02" y="2602838"/>
            <a:ext cx="43338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512</Words>
  <Application>Microsoft Office PowerPoint</Application>
  <PresentationFormat>宽屏</PresentationFormat>
  <Paragraphs>56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DejaVu Sans</vt:lpstr>
      <vt:lpstr>等线</vt:lpstr>
      <vt:lpstr>等线 Light</vt:lpstr>
      <vt:lpstr>宋体</vt:lpstr>
      <vt:lpstr>Arial</vt:lpstr>
      <vt:lpstr>Symbol</vt:lpstr>
      <vt:lpstr>Times New Roman</vt:lpstr>
      <vt:lpstr>Wingdings</vt:lpstr>
      <vt:lpstr>Office Theme</vt:lpstr>
      <vt:lpstr>PowerPoint 演示文稿</vt:lpstr>
      <vt:lpstr>Introduction</vt:lpstr>
      <vt:lpstr>PowerPoint 演示文稿</vt:lpstr>
      <vt:lpstr>Related Work</vt:lpstr>
      <vt:lpstr>Main contributions</vt:lpstr>
      <vt:lpstr>PowerPoint 演示文稿</vt:lpstr>
      <vt:lpstr>Curve-GCN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Hypergraph Neural Networks</dc:title>
  <dc:creator>xiang zhang</dc:creator>
  <cp:lastModifiedBy>xiang zhang</cp:lastModifiedBy>
  <cp:revision>77</cp:revision>
  <dcterms:created xsi:type="dcterms:W3CDTF">2019-10-16T14:56:47Z</dcterms:created>
  <dcterms:modified xsi:type="dcterms:W3CDTF">2019-10-24T03:41:21Z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KSOProductBuildVer">
    <vt:lpwstr>2052-11.1.0.8865</vt:lpwstr>
  </property>
</Properties>
</file>