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1" r:id="rId3"/>
    <p:sldId id="260" r:id="rId4"/>
    <p:sldId id="257" r:id="rId5"/>
    <p:sldId id="258" r:id="rId6"/>
    <p:sldId id="259" r:id="rId7"/>
    <p:sldId id="263" r:id="rId8"/>
    <p:sldId id="262" r:id="rId9"/>
    <p:sldId id="264" r:id="rId10"/>
    <p:sldId id="265" r:id="rId11"/>
    <p:sldId id="266" r:id="rId12"/>
    <p:sldId id="268" r:id="rId13"/>
    <p:sldId id="269" r:id="rId14"/>
    <p:sldId id="26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64" autoAdjust="0"/>
  </p:normalViewPr>
  <p:slideViewPr>
    <p:cSldViewPr snapToGrid="0">
      <p:cViewPr>
        <p:scale>
          <a:sx n="90" d="100"/>
          <a:sy n="90" d="100"/>
        </p:scale>
        <p:origin x="135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BE385-3F2B-40C2-A01A-363801FF1AE3}" type="datetimeFigureOut">
              <a:rPr lang="zh-CN" altLang="en-US" smtClean="0"/>
              <a:t>2019/11/7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B13EEE-F13B-41B0-9105-C4AC5FA18D71}" type="slidenum">
              <a:rPr lang="zh-CN" altLang="en-US" smtClean="0"/>
              <a:t>‹#›</a:t>
            </a:fld>
            <a:endParaRPr lang="zh-CN" altLang="en-US"/>
          </a:p>
        </p:txBody>
      </p:sp>
    </p:spTree>
    <p:extLst>
      <p:ext uri="{BB962C8B-B14F-4D97-AF65-F5344CB8AC3E}">
        <p14:creationId xmlns:p14="http://schemas.microsoft.com/office/powerpoint/2010/main" val="2250838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设计一种点云的升级版表示，这样的表示可以携带更多点云物体表面的拓扑学结构，这样的结构不仅不会改变点云的特性，还能帮助下游的任务更好的联合学习点云的特征</a:t>
            </a:r>
            <a:endParaRPr lang="zh-CN" altLang="en-US" dirty="0"/>
          </a:p>
        </p:txBody>
      </p:sp>
      <p:sp>
        <p:nvSpPr>
          <p:cNvPr id="4" name="灯片编号占位符 3"/>
          <p:cNvSpPr>
            <a:spLocks noGrp="1"/>
          </p:cNvSpPr>
          <p:nvPr>
            <p:ph type="sldNum" sz="quarter" idx="5"/>
          </p:nvPr>
        </p:nvSpPr>
        <p:spPr/>
        <p:txBody>
          <a:bodyPr/>
          <a:lstStyle/>
          <a:p>
            <a:fld id="{A1B13EEE-F13B-41B0-9105-C4AC5FA18D71}" type="slidenum">
              <a:rPr lang="zh-CN" altLang="en-US" smtClean="0"/>
              <a:t>5</a:t>
            </a:fld>
            <a:endParaRPr lang="zh-CN" altLang="en-US"/>
          </a:p>
        </p:txBody>
      </p:sp>
    </p:spTree>
    <p:extLst>
      <p:ext uri="{BB962C8B-B14F-4D97-AF65-F5344CB8AC3E}">
        <p14:creationId xmlns:p14="http://schemas.microsoft.com/office/powerpoint/2010/main" val="767661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geodesic distance</a:t>
            </a:r>
            <a:r>
              <a:rPr lang="zh-CN" altLang="en-US" dirty="0"/>
              <a:t>：测地距离</a:t>
            </a:r>
          </a:p>
        </p:txBody>
      </p:sp>
      <p:sp>
        <p:nvSpPr>
          <p:cNvPr id="4" name="灯片编号占位符 3"/>
          <p:cNvSpPr>
            <a:spLocks noGrp="1"/>
          </p:cNvSpPr>
          <p:nvPr>
            <p:ph type="sldNum" sz="quarter" idx="5"/>
          </p:nvPr>
        </p:nvSpPr>
        <p:spPr/>
        <p:txBody>
          <a:bodyPr/>
          <a:lstStyle/>
          <a:p>
            <a:fld id="{A1B13EEE-F13B-41B0-9105-C4AC5FA18D71}" type="slidenum">
              <a:rPr lang="zh-CN" altLang="en-US" smtClean="0"/>
              <a:t>8</a:t>
            </a:fld>
            <a:endParaRPr lang="zh-CN" altLang="en-US"/>
          </a:p>
        </p:txBody>
      </p:sp>
    </p:spTree>
    <p:extLst>
      <p:ext uri="{BB962C8B-B14F-4D97-AF65-F5344CB8AC3E}">
        <p14:creationId xmlns:p14="http://schemas.microsoft.com/office/powerpoint/2010/main" val="1430929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对于</a:t>
            </a:r>
            <a:r>
              <a:rPr lang="en-US" altLang="zh-CN" sz="1200" b="0" i="0" kern="1200" dirty="0">
                <a:solidFill>
                  <a:schemeClr val="tx1"/>
                </a:solidFill>
                <a:effectLst/>
                <a:latin typeface="+mn-lt"/>
                <a:ea typeface="+mn-ea"/>
                <a:cs typeface="+mn-cs"/>
              </a:rPr>
              <a:t>PU-Net</a:t>
            </a:r>
            <a:r>
              <a:rPr lang="zh-CN" altLang="en-US" sz="1200" b="0" i="0" kern="1200" dirty="0">
                <a:solidFill>
                  <a:schemeClr val="tx1"/>
                </a:solidFill>
                <a:effectLst/>
                <a:latin typeface="+mn-lt"/>
                <a:ea typeface="+mn-ea"/>
                <a:cs typeface="+mn-cs"/>
              </a:rPr>
              <a:t>来说，它相当于把学习测地距离的高维特征向量与点云通过</a:t>
            </a:r>
            <a:r>
              <a:rPr lang="en-US" altLang="zh-CN" sz="1200" b="0" i="0" kern="1200" dirty="0">
                <a:solidFill>
                  <a:schemeClr val="tx1"/>
                </a:solidFill>
                <a:effectLst/>
                <a:latin typeface="+mn-lt"/>
                <a:ea typeface="+mn-ea"/>
                <a:cs typeface="+mn-cs"/>
              </a:rPr>
              <a:t>MLP</a:t>
            </a:r>
            <a:r>
              <a:rPr lang="zh-CN" altLang="en-US" sz="1200" b="0" i="0" kern="1200" dirty="0">
                <a:solidFill>
                  <a:schemeClr val="tx1"/>
                </a:solidFill>
                <a:effectLst/>
                <a:latin typeface="+mn-lt"/>
                <a:ea typeface="+mn-ea"/>
                <a:cs typeface="+mn-cs"/>
              </a:rPr>
              <a:t>的特征向量进行了融合，并且计算两部分</a:t>
            </a:r>
            <a:r>
              <a:rPr lang="en-US" altLang="zh-CN" sz="1200" b="0" i="0" kern="1200" dirty="0">
                <a:solidFill>
                  <a:schemeClr val="tx1"/>
                </a:solidFill>
                <a:effectLst/>
                <a:latin typeface="+mn-lt"/>
                <a:ea typeface="+mn-ea"/>
                <a:cs typeface="+mn-cs"/>
              </a:rPr>
              <a:t>loss</a:t>
            </a:r>
            <a:endParaRPr lang="zh-CN" altLang="en-US" dirty="0"/>
          </a:p>
        </p:txBody>
      </p:sp>
      <p:sp>
        <p:nvSpPr>
          <p:cNvPr id="4" name="灯片编号占位符 3"/>
          <p:cNvSpPr>
            <a:spLocks noGrp="1"/>
          </p:cNvSpPr>
          <p:nvPr>
            <p:ph type="sldNum" sz="quarter" idx="5"/>
          </p:nvPr>
        </p:nvSpPr>
        <p:spPr/>
        <p:txBody>
          <a:bodyPr/>
          <a:lstStyle/>
          <a:p>
            <a:fld id="{A1B13EEE-F13B-41B0-9105-C4AC5FA18D71}" type="slidenum">
              <a:rPr lang="zh-CN" altLang="en-US" smtClean="0"/>
              <a:t>9</a:t>
            </a:fld>
            <a:endParaRPr lang="zh-CN" altLang="en-US"/>
          </a:p>
        </p:txBody>
      </p:sp>
    </p:spTree>
    <p:extLst>
      <p:ext uri="{BB962C8B-B14F-4D97-AF65-F5344CB8AC3E}">
        <p14:creationId xmlns:p14="http://schemas.microsoft.com/office/powerpoint/2010/main" val="92472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对于</a:t>
            </a:r>
            <a:r>
              <a:rPr lang="en-US" altLang="zh-CN" sz="1200" b="0" i="0" kern="1200" dirty="0" err="1">
                <a:solidFill>
                  <a:schemeClr val="tx1"/>
                </a:solidFill>
                <a:effectLst/>
                <a:latin typeface="+mn-lt"/>
                <a:ea typeface="+mn-ea"/>
                <a:cs typeface="+mn-cs"/>
              </a:rPr>
              <a:t>Pointnet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来说，其测地距离主要是用在了</a:t>
            </a:r>
            <a:r>
              <a:rPr lang="en-US" altLang="zh-CN" sz="1200" b="0" i="0" kern="1200" dirty="0" err="1">
                <a:solidFill>
                  <a:schemeClr val="tx1"/>
                </a:solidFill>
                <a:effectLst/>
                <a:latin typeface="+mn-lt"/>
                <a:ea typeface="+mn-ea"/>
                <a:cs typeface="+mn-cs"/>
              </a:rPr>
              <a:t>grouping&amp;sampling</a:t>
            </a:r>
            <a:r>
              <a:rPr lang="zh-CN" altLang="en-US" sz="1200" b="0" i="0" kern="1200" dirty="0">
                <a:solidFill>
                  <a:schemeClr val="tx1"/>
                </a:solidFill>
                <a:effectLst/>
                <a:latin typeface="+mn-lt"/>
                <a:ea typeface="+mn-ea"/>
                <a:cs typeface="+mn-cs"/>
              </a:rPr>
              <a:t>的地方，当然也有高维特征的融合，详细的原理同样可以看</a:t>
            </a:r>
            <a:endParaRPr lang="zh-CN" altLang="en-US" dirty="0"/>
          </a:p>
        </p:txBody>
      </p:sp>
      <p:sp>
        <p:nvSpPr>
          <p:cNvPr id="4" name="灯片编号占位符 3"/>
          <p:cNvSpPr>
            <a:spLocks noGrp="1"/>
          </p:cNvSpPr>
          <p:nvPr>
            <p:ph type="sldNum" sz="quarter" idx="5"/>
          </p:nvPr>
        </p:nvSpPr>
        <p:spPr/>
        <p:txBody>
          <a:bodyPr/>
          <a:lstStyle/>
          <a:p>
            <a:fld id="{A1B13EEE-F13B-41B0-9105-C4AC5FA18D71}" type="slidenum">
              <a:rPr lang="zh-CN" altLang="en-US" smtClean="0"/>
              <a:t>10</a:t>
            </a:fld>
            <a:endParaRPr lang="zh-CN" altLang="en-US"/>
          </a:p>
        </p:txBody>
      </p:sp>
    </p:spTree>
    <p:extLst>
      <p:ext uri="{BB962C8B-B14F-4D97-AF65-F5344CB8AC3E}">
        <p14:creationId xmlns:p14="http://schemas.microsoft.com/office/powerpoint/2010/main" val="2376126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B13EEE-F13B-41B0-9105-C4AC5FA18D71}" type="slidenum">
              <a:rPr lang="zh-CN" altLang="en-US" smtClean="0"/>
              <a:t>12</a:t>
            </a:fld>
            <a:endParaRPr lang="zh-CN" altLang="en-US"/>
          </a:p>
        </p:txBody>
      </p:sp>
    </p:spTree>
    <p:extLst>
      <p:ext uri="{BB962C8B-B14F-4D97-AF65-F5344CB8AC3E}">
        <p14:creationId xmlns:p14="http://schemas.microsoft.com/office/powerpoint/2010/main" val="1504032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C393CF-43BC-406B-895F-DF0EF5C99F5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04A8F4E-2EEA-43E2-BF94-8FC55DDE5F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E6F3EE5-092B-4020-9BC9-10AE3024C5B2}"/>
              </a:ext>
            </a:extLst>
          </p:cNvPr>
          <p:cNvSpPr>
            <a:spLocks noGrp="1"/>
          </p:cNvSpPr>
          <p:nvPr>
            <p:ph type="dt" sz="half" idx="10"/>
          </p:nvPr>
        </p:nvSpPr>
        <p:spPr/>
        <p:txBody>
          <a:bodyPr/>
          <a:lstStyle/>
          <a:p>
            <a:fld id="{3BDA6EE9-39A4-4CF8-89BB-943AB7232EFA}" type="datetimeFigureOut">
              <a:rPr lang="zh-CN" altLang="en-US" smtClean="0"/>
              <a:t>2019/11/7</a:t>
            </a:fld>
            <a:endParaRPr lang="zh-CN" altLang="en-US"/>
          </a:p>
        </p:txBody>
      </p:sp>
      <p:sp>
        <p:nvSpPr>
          <p:cNvPr id="5" name="页脚占位符 4">
            <a:extLst>
              <a:ext uri="{FF2B5EF4-FFF2-40B4-BE49-F238E27FC236}">
                <a16:creationId xmlns:a16="http://schemas.microsoft.com/office/drawing/2014/main" id="{7733A1F3-AD90-43B9-95FA-9237B10AF4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B34A63-1922-47AA-B2FD-9101596F8413}"/>
              </a:ext>
            </a:extLst>
          </p:cNvPr>
          <p:cNvSpPr>
            <a:spLocks noGrp="1"/>
          </p:cNvSpPr>
          <p:nvPr>
            <p:ph type="sldNum" sz="quarter" idx="12"/>
          </p:nvPr>
        </p:nvSpPr>
        <p:spPr/>
        <p:txBody>
          <a:bodyPr/>
          <a:lstStyle/>
          <a:p>
            <a:fld id="{6F2120AD-2F4A-4399-9926-541EF2795F44}" type="slidenum">
              <a:rPr lang="zh-CN" altLang="en-US" smtClean="0"/>
              <a:t>‹#›</a:t>
            </a:fld>
            <a:endParaRPr lang="zh-CN" altLang="en-US"/>
          </a:p>
        </p:txBody>
      </p:sp>
    </p:spTree>
    <p:extLst>
      <p:ext uri="{BB962C8B-B14F-4D97-AF65-F5344CB8AC3E}">
        <p14:creationId xmlns:p14="http://schemas.microsoft.com/office/powerpoint/2010/main" val="208817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F4631-8D01-4D2D-B57F-C29EFC5787E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B2132BA-8389-4FEB-88B7-1AA2DE9FD9C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962E987-AF33-4503-B743-D6C7C57C933E}"/>
              </a:ext>
            </a:extLst>
          </p:cNvPr>
          <p:cNvSpPr>
            <a:spLocks noGrp="1"/>
          </p:cNvSpPr>
          <p:nvPr>
            <p:ph type="dt" sz="half" idx="10"/>
          </p:nvPr>
        </p:nvSpPr>
        <p:spPr/>
        <p:txBody>
          <a:bodyPr/>
          <a:lstStyle/>
          <a:p>
            <a:fld id="{3BDA6EE9-39A4-4CF8-89BB-943AB7232EFA}" type="datetimeFigureOut">
              <a:rPr lang="zh-CN" altLang="en-US" smtClean="0"/>
              <a:t>2019/11/7</a:t>
            </a:fld>
            <a:endParaRPr lang="zh-CN" altLang="en-US"/>
          </a:p>
        </p:txBody>
      </p:sp>
      <p:sp>
        <p:nvSpPr>
          <p:cNvPr id="5" name="页脚占位符 4">
            <a:extLst>
              <a:ext uri="{FF2B5EF4-FFF2-40B4-BE49-F238E27FC236}">
                <a16:creationId xmlns:a16="http://schemas.microsoft.com/office/drawing/2014/main" id="{09C1996D-08C6-42FD-9E49-820FB078CE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723D53-19C9-4C49-A076-5F98810494D9}"/>
              </a:ext>
            </a:extLst>
          </p:cNvPr>
          <p:cNvSpPr>
            <a:spLocks noGrp="1"/>
          </p:cNvSpPr>
          <p:nvPr>
            <p:ph type="sldNum" sz="quarter" idx="12"/>
          </p:nvPr>
        </p:nvSpPr>
        <p:spPr/>
        <p:txBody>
          <a:bodyPr/>
          <a:lstStyle/>
          <a:p>
            <a:fld id="{6F2120AD-2F4A-4399-9926-541EF2795F44}" type="slidenum">
              <a:rPr lang="zh-CN" altLang="en-US" smtClean="0"/>
              <a:t>‹#›</a:t>
            </a:fld>
            <a:endParaRPr lang="zh-CN" altLang="en-US"/>
          </a:p>
        </p:txBody>
      </p:sp>
    </p:spTree>
    <p:extLst>
      <p:ext uri="{BB962C8B-B14F-4D97-AF65-F5344CB8AC3E}">
        <p14:creationId xmlns:p14="http://schemas.microsoft.com/office/powerpoint/2010/main" val="2254407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3B74730-FB66-4743-95B5-055414B6A3B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D0542C5-C3C6-47FE-916C-05A2AFFC308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094FB56-9709-4E82-80AB-BEAFF6B4E594}"/>
              </a:ext>
            </a:extLst>
          </p:cNvPr>
          <p:cNvSpPr>
            <a:spLocks noGrp="1"/>
          </p:cNvSpPr>
          <p:nvPr>
            <p:ph type="dt" sz="half" idx="10"/>
          </p:nvPr>
        </p:nvSpPr>
        <p:spPr/>
        <p:txBody>
          <a:bodyPr/>
          <a:lstStyle/>
          <a:p>
            <a:fld id="{3BDA6EE9-39A4-4CF8-89BB-943AB7232EFA}" type="datetimeFigureOut">
              <a:rPr lang="zh-CN" altLang="en-US" smtClean="0"/>
              <a:t>2019/11/7</a:t>
            </a:fld>
            <a:endParaRPr lang="zh-CN" altLang="en-US"/>
          </a:p>
        </p:txBody>
      </p:sp>
      <p:sp>
        <p:nvSpPr>
          <p:cNvPr id="5" name="页脚占位符 4">
            <a:extLst>
              <a:ext uri="{FF2B5EF4-FFF2-40B4-BE49-F238E27FC236}">
                <a16:creationId xmlns:a16="http://schemas.microsoft.com/office/drawing/2014/main" id="{B3A30108-ED5E-48F1-AA41-3C2823F9D8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17BFB1-B353-4174-A535-254228FBC54B}"/>
              </a:ext>
            </a:extLst>
          </p:cNvPr>
          <p:cNvSpPr>
            <a:spLocks noGrp="1"/>
          </p:cNvSpPr>
          <p:nvPr>
            <p:ph type="sldNum" sz="quarter" idx="12"/>
          </p:nvPr>
        </p:nvSpPr>
        <p:spPr/>
        <p:txBody>
          <a:bodyPr/>
          <a:lstStyle/>
          <a:p>
            <a:fld id="{6F2120AD-2F4A-4399-9926-541EF2795F44}" type="slidenum">
              <a:rPr lang="zh-CN" altLang="en-US" smtClean="0"/>
              <a:t>‹#›</a:t>
            </a:fld>
            <a:endParaRPr lang="zh-CN" altLang="en-US"/>
          </a:p>
        </p:txBody>
      </p:sp>
    </p:spTree>
    <p:extLst>
      <p:ext uri="{BB962C8B-B14F-4D97-AF65-F5344CB8AC3E}">
        <p14:creationId xmlns:p14="http://schemas.microsoft.com/office/powerpoint/2010/main" val="2686868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FE9E5B-2433-495A-A956-DFCA5420950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4A5581-2DF2-4E14-B89A-D10387B9E77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B50B8FA-BF0D-4125-BD45-5EBDA7E3E91B}"/>
              </a:ext>
            </a:extLst>
          </p:cNvPr>
          <p:cNvSpPr>
            <a:spLocks noGrp="1"/>
          </p:cNvSpPr>
          <p:nvPr>
            <p:ph type="dt" sz="half" idx="10"/>
          </p:nvPr>
        </p:nvSpPr>
        <p:spPr/>
        <p:txBody>
          <a:bodyPr/>
          <a:lstStyle/>
          <a:p>
            <a:fld id="{3BDA6EE9-39A4-4CF8-89BB-943AB7232EFA}" type="datetimeFigureOut">
              <a:rPr lang="zh-CN" altLang="en-US" smtClean="0"/>
              <a:t>2019/11/7</a:t>
            </a:fld>
            <a:endParaRPr lang="zh-CN" altLang="en-US"/>
          </a:p>
        </p:txBody>
      </p:sp>
      <p:sp>
        <p:nvSpPr>
          <p:cNvPr id="5" name="页脚占位符 4">
            <a:extLst>
              <a:ext uri="{FF2B5EF4-FFF2-40B4-BE49-F238E27FC236}">
                <a16:creationId xmlns:a16="http://schemas.microsoft.com/office/drawing/2014/main" id="{243EA82B-6AF2-4047-8A15-2584E8BF83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702BF7-4FB8-467F-8D25-CE84593157C1}"/>
              </a:ext>
            </a:extLst>
          </p:cNvPr>
          <p:cNvSpPr>
            <a:spLocks noGrp="1"/>
          </p:cNvSpPr>
          <p:nvPr>
            <p:ph type="sldNum" sz="quarter" idx="12"/>
          </p:nvPr>
        </p:nvSpPr>
        <p:spPr/>
        <p:txBody>
          <a:bodyPr/>
          <a:lstStyle/>
          <a:p>
            <a:fld id="{6F2120AD-2F4A-4399-9926-541EF2795F44}" type="slidenum">
              <a:rPr lang="zh-CN" altLang="en-US" smtClean="0"/>
              <a:t>‹#›</a:t>
            </a:fld>
            <a:endParaRPr lang="zh-CN" altLang="en-US"/>
          </a:p>
        </p:txBody>
      </p:sp>
    </p:spTree>
    <p:extLst>
      <p:ext uri="{BB962C8B-B14F-4D97-AF65-F5344CB8AC3E}">
        <p14:creationId xmlns:p14="http://schemas.microsoft.com/office/powerpoint/2010/main" val="1159692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ADB040-4873-4BE3-BBCD-8619B2AF205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C48999-CEFF-44A8-9853-C9B2C530F0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3AC893B-A572-45B9-88DF-AFA77E24AF08}"/>
              </a:ext>
            </a:extLst>
          </p:cNvPr>
          <p:cNvSpPr>
            <a:spLocks noGrp="1"/>
          </p:cNvSpPr>
          <p:nvPr>
            <p:ph type="dt" sz="half" idx="10"/>
          </p:nvPr>
        </p:nvSpPr>
        <p:spPr/>
        <p:txBody>
          <a:bodyPr/>
          <a:lstStyle/>
          <a:p>
            <a:fld id="{3BDA6EE9-39A4-4CF8-89BB-943AB7232EFA}" type="datetimeFigureOut">
              <a:rPr lang="zh-CN" altLang="en-US" smtClean="0"/>
              <a:t>2019/11/7</a:t>
            </a:fld>
            <a:endParaRPr lang="zh-CN" altLang="en-US"/>
          </a:p>
        </p:txBody>
      </p:sp>
      <p:sp>
        <p:nvSpPr>
          <p:cNvPr id="5" name="页脚占位符 4">
            <a:extLst>
              <a:ext uri="{FF2B5EF4-FFF2-40B4-BE49-F238E27FC236}">
                <a16:creationId xmlns:a16="http://schemas.microsoft.com/office/drawing/2014/main" id="{37517D8B-CAD9-4988-AB1B-FD0060FC75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98423D-E404-47F2-8120-984839D51112}"/>
              </a:ext>
            </a:extLst>
          </p:cNvPr>
          <p:cNvSpPr>
            <a:spLocks noGrp="1"/>
          </p:cNvSpPr>
          <p:nvPr>
            <p:ph type="sldNum" sz="quarter" idx="12"/>
          </p:nvPr>
        </p:nvSpPr>
        <p:spPr/>
        <p:txBody>
          <a:bodyPr/>
          <a:lstStyle/>
          <a:p>
            <a:fld id="{6F2120AD-2F4A-4399-9926-541EF2795F44}" type="slidenum">
              <a:rPr lang="zh-CN" altLang="en-US" smtClean="0"/>
              <a:t>‹#›</a:t>
            </a:fld>
            <a:endParaRPr lang="zh-CN" altLang="en-US"/>
          </a:p>
        </p:txBody>
      </p:sp>
    </p:spTree>
    <p:extLst>
      <p:ext uri="{BB962C8B-B14F-4D97-AF65-F5344CB8AC3E}">
        <p14:creationId xmlns:p14="http://schemas.microsoft.com/office/powerpoint/2010/main" val="1198125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2D857-3CC4-49E2-842D-93C910114D8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F2F2201-B9EE-4872-AD76-24FE7E40A11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1FEA3BB-4756-4859-BCFA-2110712C608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0BA95AE-F18D-4917-9BAE-469EC4596109}"/>
              </a:ext>
            </a:extLst>
          </p:cNvPr>
          <p:cNvSpPr>
            <a:spLocks noGrp="1"/>
          </p:cNvSpPr>
          <p:nvPr>
            <p:ph type="dt" sz="half" idx="10"/>
          </p:nvPr>
        </p:nvSpPr>
        <p:spPr/>
        <p:txBody>
          <a:bodyPr/>
          <a:lstStyle/>
          <a:p>
            <a:fld id="{3BDA6EE9-39A4-4CF8-89BB-943AB7232EFA}" type="datetimeFigureOut">
              <a:rPr lang="zh-CN" altLang="en-US" smtClean="0"/>
              <a:t>2019/11/7</a:t>
            </a:fld>
            <a:endParaRPr lang="zh-CN" altLang="en-US"/>
          </a:p>
        </p:txBody>
      </p:sp>
      <p:sp>
        <p:nvSpPr>
          <p:cNvPr id="6" name="页脚占位符 5">
            <a:extLst>
              <a:ext uri="{FF2B5EF4-FFF2-40B4-BE49-F238E27FC236}">
                <a16:creationId xmlns:a16="http://schemas.microsoft.com/office/drawing/2014/main" id="{22D6147B-28D8-488D-9CE0-2CA98CB584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6CE9C0-02D5-4524-B2E6-3ABEC23092A5}"/>
              </a:ext>
            </a:extLst>
          </p:cNvPr>
          <p:cNvSpPr>
            <a:spLocks noGrp="1"/>
          </p:cNvSpPr>
          <p:nvPr>
            <p:ph type="sldNum" sz="quarter" idx="12"/>
          </p:nvPr>
        </p:nvSpPr>
        <p:spPr/>
        <p:txBody>
          <a:bodyPr/>
          <a:lstStyle/>
          <a:p>
            <a:fld id="{6F2120AD-2F4A-4399-9926-541EF2795F44}" type="slidenum">
              <a:rPr lang="zh-CN" altLang="en-US" smtClean="0"/>
              <a:t>‹#›</a:t>
            </a:fld>
            <a:endParaRPr lang="zh-CN" altLang="en-US"/>
          </a:p>
        </p:txBody>
      </p:sp>
    </p:spTree>
    <p:extLst>
      <p:ext uri="{BB962C8B-B14F-4D97-AF65-F5344CB8AC3E}">
        <p14:creationId xmlns:p14="http://schemas.microsoft.com/office/powerpoint/2010/main" val="2216916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6EAEDB-179B-4B9C-8EA4-985DBC4C731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274FC0A-1FE8-447F-9D7F-55A179361E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6368675-0FDC-4B3E-8426-6F7F5242BB1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37EFD2E-8E10-41D7-A17B-C0E53437BB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2FC2456-4297-497B-8D12-95F112D83BE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9C22553-7ED2-4261-847D-38C0FC031F69}"/>
              </a:ext>
            </a:extLst>
          </p:cNvPr>
          <p:cNvSpPr>
            <a:spLocks noGrp="1"/>
          </p:cNvSpPr>
          <p:nvPr>
            <p:ph type="dt" sz="half" idx="10"/>
          </p:nvPr>
        </p:nvSpPr>
        <p:spPr/>
        <p:txBody>
          <a:bodyPr/>
          <a:lstStyle/>
          <a:p>
            <a:fld id="{3BDA6EE9-39A4-4CF8-89BB-943AB7232EFA}" type="datetimeFigureOut">
              <a:rPr lang="zh-CN" altLang="en-US" smtClean="0"/>
              <a:t>2019/11/7</a:t>
            </a:fld>
            <a:endParaRPr lang="zh-CN" altLang="en-US"/>
          </a:p>
        </p:txBody>
      </p:sp>
      <p:sp>
        <p:nvSpPr>
          <p:cNvPr id="8" name="页脚占位符 7">
            <a:extLst>
              <a:ext uri="{FF2B5EF4-FFF2-40B4-BE49-F238E27FC236}">
                <a16:creationId xmlns:a16="http://schemas.microsoft.com/office/drawing/2014/main" id="{BE200BB2-285A-4C95-A44C-07B6B807681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A00894E-9E89-4746-8B52-4FAA379DC80B}"/>
              </a:ext>
            </a:extLst>
          </p:cNvPr>
          <p:cNvSpPr>
            <a:spLocks noGrp="1"/>
          </p:cNvSpPr>
          <p:nvPr>
            <p:ph type="sldNum" sz="quarter" idx="12"/>
          </p:nvPr>
        </p:nvSpPr>
        <p:spPr/>
        <p:txBody>
          <a:bodyPr/>
          <a:lstStyle/>
          <a:p>
            <a:fld id="{6F2120AD-2F4A-4399-9926-541EF2795F44}" type="slidenum">
              <a:rPr lang="zh-CN" altLang="en-US" smtClean="0"/>
              <a:t>‹#›</a:t>
            </a:fld>
            <a:endParaRPr lang="zh-CN" altLang="en-US"/>
          </a:p>
        </p:txBody>
      </p:sp>
    </p:spTree>
    <p:extLst>
      <p:ext uri="{BB962C8B-B14F-4D97-AF65-F5344CB8AC3E}">
        <p14:creationId xmlns:p14="http://schemas.microsoft.com/office/powerpoint/2010/main" val="861386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8CA772-6DAF-42D4-BCCA-7139525F611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90FE3F2-3998-48E0-A71F-69E7B78C53F3}"/>
              </a:ext>
            </a:extLst>
          </p:cNvPr>
          <p:cNvSpPr>
            <a:spLocks noGrp="1"/>
          </p:cNvSpPr>
          <p:nvPr>
            <p:ph type="dt" sz="half" idx="10"/>
          </p:nvPr>
        </p:nvSpPr>
        <p:spPr/>
        <p:txBody>
          <a:bodyPr/>
          <a:lstStyle/>
          <a:p>
            <a:fld id="{3BDA6EE9-39A4-4CF8-89BB-943AB7232EFA}" type="datetimeFigureOut">
              <a:rPr lang="zh-CN" altLang="en-US" smtClean="0"/>
              <a:t>2019/11/7</a:t>
            </a:fld>
            <a:endParaRPr lang="zh-CN" altLang="en-US"/>
          </a:p>
        </p:txBody>
      </p:sp>
      <p:sp>
        <p:nvSpPr>
          <p:cNvPr id="4" name="页脚占位符 3">
            <a:extLst>
              <a:ext uri="{FF2B5EF4-FFF2-40B4-BE49-F238E27FC236}">
                <a16:creationId xmlns:a16="http://schemas.microsoft.com/office/drawing/2014/main" id="{D85B79B1-DD6F-49A1-81DE-97D199D6182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A6C8370-5598-452B-8E2F-0675650DB224}"/>
              </a:ext>
            </a:extLst>
          </p:cNvPr>
          <p:cNvSpPr>
            <a:spLocks noGrp="1"/>
          </p:cNvSpPr>
          <p:nvPr>
            <p:ph type="sldNum" sz="quarter" idx="12"/>
          </p:nvPr>
        </p:nvSpPr>
        <p:spPr/>
        <p:txBody>
          <a:bodyPr/>
          <a:lstStyle/>
          <a:p>
            <a:fld id="{6F2120AD-2F4A-4399-9926-541EF2795F44}" type="slidenum">
              <a:rPr lang="zh-CN" altLang="en-US" smtClean="0"/>
              <a:t>‹#›</a:t>
            </a:fld>
            <a:endParaRPr lang="zh-CN" altLang="en-US"/>
          </a:p>
        </p:txBody>
      </p:sp>
    </p:spTree>
    <p:extLst>
      <p:ext uri="{BB962C8B-B14F-4D97-AF65-F5344CB8AC3E}">
        <p14:creationId xmlns:p14="http://schemas.microsoft.com/office/powerpoint/2010/main" val="1725687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ED7CE3A-03F5-42D5-90CE-48B53C72DE6B}"/>
              </a:ext>
            </a:extLst>
          </p:cNvPr>
          <p:cNvSpPr>
            <a:spLocks noGrp="1"/>
          </p:cNvSpPr>
          <p:nvPr>
            <p:ph type="dt" sz="half" idx="10"/>
          </p:nvPr>
        </p:nvSpPr>
        <p:spPr/>
        <p:txBody>
          <a:bodyPr/>
          <a:lstStyle/>
          <a:p>
            <a:fld id="{3BDA6EE9-39A4-4CF8-89BB-943AB7232EFA}" type="datetimeFigureOut">
              <a:rPr lang="zh-CN" altLang="en-US" smtClean="0"/>
              <a:t>2019/11/7</a:t>
            </a:fld>
            <a:endParaRPr lang="zh-CN" altLang="en-US"/>
          </a:p>
        </p:txBody>
      </p:sp>
      <p:sp>
        <p:nvSpPr>
          <p:cNvPr id="3" name="页脚占位符 2">
            <a:extLst>
              <a:ext uri="{FF2B5EF4-FFF2-40B4-BE49-F238E27FC236}">
                <a16:creationId xmlns:a16="http://schemas.microsoft.com/office/drawing/2014/main" id="{9FC7D13F-2B40-4212-894C-9E075E2A5AC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CD16E5B-8B03-4C6E-B9D1-3535E02C8694}"/>
              </a:ext>
            </a:extLst>
          </p:cNvPr>
          <p:cNvSpPr>
            <a:spLocks noGrp="1"/>
          </p:cNvSpPr>
          <p:nvPr>
            <p:ph type="sldNum" sz="quarter" idx="12"/>
          </p:nvPr>
        </p:nvSpPr>
        <p:spPr/>
        <p:txBody>
          <a:bodyPr/>
          <a:lstStyle/>
          <a:p>
            <a:fld id="{6F2120AD-2F4A-4399-9926-541EF2795F44}" type="slidenum">
              <a:rPr lang="zh-CN" altLang="en-US" smtClean="0"/>
              <a:t>‹#›</a:t>
            </a:fld>
            <a:endParaRPr lang="zh-CN" altLang="en-US"/>
          </a:p>
        </p:txBody>
      </p:sp>
    </p:spTree>
    <p:extLst>
      <p:ext uri="{BB962C8B-B14F-4D97-AF65-F5344CB8AC3E}">
        <p14:creationId xmlns:p14="http://schemas.microsoft.com/office/powerpoint/2010/main" val="225034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8A843-94BB-46A5-9F95-ADE2E5356EB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2D81EBF-64B5-409C-9FB4-5E813E144B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657B31E-6358-4827-A7DE-A92A19EB30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85DD1AB-41D5-4B2C-9EA0-EA937881444C}"/>
              </a:ext>
            </a:extLst>
          </p:cNvPr>
          <p:cNvSpPr>
            <a:spLocks noGrp="1"/>
          </p:cNvSpPr>
          <p:nvPr>
            <p:ph type="dt" sz="half" idx="10"/>
          </p:nvPr>
        </p:nvSpPr>
        <p:spPr/>
        <p:txBody>
          <a:bodyPr/>
          <a:lstStyle/>
          <a:p>
            <a:fld id="{3BDA6EE9-39A4-4CF8-89BB-943AB7232EFA}" type="datetimeFigureOut">
              <a:rPr lang="zh-CN" altLang="en-US" smtClean="0"/>
              <a:t>2019/11/7</a:t>
            </a:fld>
            <a:endParaRPr lang="zh-CN" altLang="en-US"/>
          </a:p>
        </p:txBody>
      </p:sp>
      <p:sp>
        <p:nvSpPr>
          <p:cNvPr id="6" name="页脚占位符 5">
            <a:extLst>
              <a:ext uri="{FF2B5EF4-FFF2-40B4-BE49-F238E27FC236}">
                <a16:creationId xmlns:a16="http://schemas.microsoft.com/office/drawing/2014/main" id="{915F2E6B-9BF2-4817-9A55-178ECEDF27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67A2F0B-ADF5-428D-8B48-9AF6D706AB0B}"/>
              </a:ext>
            </a:extLst>
          </p:cNvPr>
          <p:cNvSpPr>
            <a:spLocks noGrp="1"/>
          </p:cNvSpPr>
          <p:nvPr>
            <p:ph type="sldNum" sz="quarter" idx="12"/>
          </p:nvPr>
        </p:nvSpPr>
        <p:spPr/>
        <p:txBody>
          <a:bodyPr/>
          <a:lstStyle/>
          <a:p>
            <a:fld id="{6F2120AD-2F4A-4399-9926-541EF2795F44}" type="slidenum">
              <a:rPr lang="zh-CN" altLang="en-US" smtClean="0"/>
              <a:t>‹#›</a:t>
            </a:fld>
            <a:endParaRPr lang="zh-CN" altLang="en-US"/>
          </a:p>
        </p:txBody>
      </p:sp>
    </p:spTree>
    <p:extLst>
      <p:ext uri="{BB962C8B-B14F-4D97-AF65-F5344CB8AC3E}">
        <p14:creationId xmlns:p14="http://schemas.microsoft.com/office/powerpoint/2010/main" val="4002258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8EBA4E-0345-4618-A437-F6FE1A06EB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DB2D518-CF9C-4896-BA59-7F2CEDF15A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3FE86F9-DE61-46C4-AA27-C18110BD7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41008F8-15AB-40E5-B9C2-255EAD4BB7A6}"/>
              </a:ext>
            </a:extLst>
          </p:cNvPr>
          <p:cNvSpPr>
            <a:spLocks noGrp="1"/>
          </p:cNvSpPr>
          <p:nvPr>
            <p:ph type="dt" sz="half" idx="10"/>
          </p:nvPr>
        </p:nvSpPr>
        <p:spPr/>
        <p:txBody>
          <a:bodyPr/>
          <a:lstStyle/>
          <a:p>
            <a:fld id="{3BDA6EE9-39A4-4CF8-89BB-943AB7232EFA}" type="datetimeFigureOut">
              <a:rPr lang="zh-CN" altLang="en-US" smtClean="0"/>
              <a:t>2019/11/7</a:t>
            </a:fld>
            <a:endParaRPr lang="zh-CN" altLang="en-US"/>
          </a:p>
        </p:txBody>
      </p:sp>
      <p:sp>
        <p:nvSpPr>
          <p:cNvPr id="6" name="页脚占位符 5">
            <a:extLst>
              <a:ext uri="{FF2B5EF4-FFF2-40B4-BE49-F238E27FC236}">
                <a16:creationId xmlns:a16="http://schemas.microsoft.com/office/drawing/2014/main" id="{0E8144F3-48AA-4776-9D75-86DE96753A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9CBF34-F9E5-43A9-A4F0-EF0932832B43}"/>
              </a:ext>
            </a:extLst>
          </p:cNvPr>
          <p:cNvSpPr>
            <a:spLocks noGrp="1"/>
          </p:cNvSpPr>
          <p:nvPr>
            <p:ph type="sldNum" sz="quarter" idx="12"/>
          </p:nvPr>
        </p:nvSpPr>
        <p:spPr/>
        <p:txBody>
          <a:bodyPr/>
          <a:lstStyle/>
          <a:p>
            <a:fld id="{6F2120AD-2F4A-4399-9926-541EF2795F44}" type="slidenum">
              <a:rPr lang="zh-CN" altLang="en-US" smtClean="0"/>
              <a:t>‹#›</a:t>
            </a:fld>
            <a:endParaRPr lang="zh-CN" altLang="en-US"/>
          </a:p>
        </p:txBody>
      </p:sp>
    </p:spTree>
    <p:extLst>
      <p:ext uri="{BB962C8B-B14F-4D97-AF65-F5344CB8AC3E}">
        <p14:creationId xmlns:p14="http://schemas.microsoft.com/office/powerpoint/2010/main" val="4061616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D6A1BA4-AFFE-4BDD-BA9A-3489E970B8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D11C6BD-8290-4776-B1C2-566258D405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CE6FF72-27CB-4B69-B516-F667AB1A31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DA6EE9-39A4-4CF8-89BB-943AB7232EFA}" type="datetimeFigureOut">
              <a:rPr lang="zh-CN" altLang="en-US" smtClean="0"/>
              <a:t>2019/11/7</a:t>
            </a:fld>
            <a:endParaRPr lang="zh-CN" altLang="en-US"/>
          </a:p>
        </p:txBody>
      </p:sp>
      <p:sp>
        <p:nvSpPr>
          <p:cNvPr id="5" name="页脚占位符 4">
            <a:extLst>
              <a:ext uri="{FF2B5EF4-FFF2-40B4-BE49-F238E27FC236}">
                <a16:creationId xmlns:a16="http://schemas.microsoft.com/office/drawing/2014/main" id="{A2771256-D554-42F7-9AE0-F0A0D6B6DF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B3F1F57-1E0C-4444-9FD9-A6A96762A8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2120AD-2F4A-4399-9926-541EF2795F44}" type="slidenum">
              <a:rPr lang="zh-CN" altLang="en-US" smtClean="0"/>
              <a:t>‹#›</a:t>
            </a:fld>
            <a:endParaRPr lang="zh-CN" altLang="en-US"/>
          </a:p>
        </p:txBody>
      </p:sp>
    </p:spTree>
    <p:extLst>
      <p:ext uri="{BB962C8B-B14F-4D97-AF65-F5344CB8AC3E}">
        <p14:creationId xmlns:p14="http://schemas.microsoft.com/office/powerpoint/2010/main" val="502567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F38C5B-3410-4C2E-8E91-48CB83C3D1F8}"/>
              </a:ext>
            </a:extLst>
          </p:cNvPr>
          <p:cNvSpPr>
            <a:spLocks noGrp="1"/>
          </p:cNvSpPr>
          <p:nvPr>
            <p:ph type="ctrTitle"/>
          </p:nvPr>
        </p:nvSpPr>
        <p:spPr/>
        <p:txBody>
          <a:bodyPr>
            <a:normAutofit/>
          </a:bodyPr>
          <a:lstStyle/>
          <a:p>
            <a:r>
              <a:rPr lang="en-US" altLang="zh-CN" sz="4800" dirty="0" err="1"/>
              <a:t>GeoNet</a:t>
            </a:r>
            <a:r>
              <a:rPr lang="en-US" altLang="zh-CN" sz="4800" dirty="0"/>
              <a:t> Deep Geodesic Networks for Point Cloud Analysis</a:t>
            </a:r>
            <a:endParaRPr lang="zh-CN" altLang="en-US" sz="4800" dirty="0"/>
          </a:p>
        </p:txBody>
      </p:sp>
      <p:sp>
        <p:nvSpPr>
          <p:cNvPr id="3" name="副标题 2">
            <a:extLst>
              <a:ext uri="{FF2B5EF4-FFF2-40B4-BE49-F238E27FC236}">
                <a16:creationId xmlns:a16="http://schemas.microsoft.com/office/drawing/2014/main" id="{10024235-6E70-40EC-A399-9B71E71656EA}"/>
              </a:ext>
            </a:extLst>
          </p:cNvPr>
          <p:cNvSpPr>
            <a:spLocks noGrp="1"/>
          </p:cNvSpPr>
          <p:nvPr>
            <p:ph type="subTitle" idx="1"/>
          </p:nvPr>
        </p:nvSpPr>
        <p:spPr/>
        <p:txBody>
          <a:bodyPr/>
          <a:lstStyle/>
          <a:p>
            <a:pPr algn="r"/>
            <a:r>
              <a:rPr lang="en-US" altLang="zh-CN" dirty="0"/>
              <a:t>CVPR 2019</a:t>
            </a:r>
            <a:endParaRPr lang="zh-CN" altLang="en-US" dirty="0"/>
          </a:p>
        </p:txBody>
      </p:sp>
      <p:pic>
        <p:nvPicPr>
          <p:cNvPr id="5" name="图片 4">
            <a:extLst>
              <a:ext uri="{FF2B5EF4-FFF2-40B4-BE49-F238E27FC236}">
                <a16:creationId xmlns:a16="http://schemas.microsoft.com/office/drawing/2014/main" id="{F603A5B8-20BD-43A1-A967-CDE843648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7950" y="4129881"/>
            <a:ext cx="8020050" cy="600075"/>
          </a:xfrm>
          <a:prstGeom prst="rect">
            <a:avLst/>
          </a:prstGeom>
        </p:spPr>
      </p:pic>
    </p:spTree>
    <p:extLst>
      <p:ext uri="{BB962C8B-B14F-4D97-AF65-F5344CB8AC3E}">
        <p14:creationId xmlns:p14="http://schemas.microsoft.com/office/powerpoint/2010/main" val="2098891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85EAC-95C7-4562-890A-7AFD380D6F5F}"/>
              </a:ext>
            </a:extLst>
          </p:cNvPr>
          <p:cNvSpPr>
            <a:spLocks noGrp="1"/>
          </p:cNvSpPr>
          <p:nvPr>
            <p:ph type="title"/>
          </p:nvPr>
        </p:nvSpPr>
        <p:spPr/>
        <p:txBody>
          <a:bodyPr/>
          <a:lstStyle/>
          <a:p>
            <a:r>
              <a:rPr lang="en-US" altLang="zh-CN" dirty="0" err="1"/>
              <a:t>PointNet</a:t>
            </a:r>
            <a:r>
              <a:rPr lang="en-US" altLang="zh-CN" dirty="0"/>
              <a:t>++ Geodesic Fusion</a:t>
            </a:r>
            <a:endParaRPr lang="zh-CN" altLang="en-US" dirty="0"/>
          </a:p>
        </p:txBody>
      </p:sp>
      <p:pic>
        <p:nvPicPr>
          <p:cNvPr id="5" name="内容占位符 4">
            <a:extLst>
              <a:ext uri="{FF2B5EF4-FFF2-40B4-BE49-F238E27FC236}">
                <a16:creationId xmlns:a16="http://schemas.microsoft.com/office/drawing/2014/main" id="{B454BD7F-4B8C-47E9-85B4-798067D9BA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528232"/>
            <a:ext cx="10515600" cy="2084342"/>
          </a:xfrm>
        </p:spPr>
      </p:pic>
      <p:sp>
        <p:nvSpPr>
          <p:cNvPr id="6" name="内容占位符 2">
            <a:extLst>
              <a:ext uri="{FF2B5EF4-FFF2-40B4-BE49-F238E27FC236}">
                <a16:creationId xmlns:a16="http://schemas.microsoft.com/office/drawing/2014/main" id="{1F39FAA0-E8BF-435A-99B4-5A9F008611A4}"/>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a:t>PointNet</a:t>
            </a:r>
            <a:r>
              <a:rPr lang="en-US" altLang="zh-CN" dirty="0"/>
              <a:t>++ Geodesic Fusion</a:t>
            </a:r>
          </a:p>
          <a:p>
            <a:pPr marL="0" indent="0">
              <a:buFont typeface="Arial" panose="020B0604020202020204" pitchFamily="34" charset="0"/>
              <a:buNone/>
            </a:pPr>
            <a:endParaRPr lang="zh-CN" altLang="en-US" dirty="0"/>
          </a:p>
        </p:txBody>
      </p:sp>
      <p:sp>
        <p:nvSpPr>
          <p:cNvPr id="3" name="文本框 2">
            <a:extLst>
              <a:ext uri="{FF2B5EF4-FFF2-40B4-BE49-F238E27FC236}">
                <a16:creationId xmlns:a16="http://schemas.microsoft.com/office/drawing/2014/main" id="{8E408343-DFD6-4213-9155-520196F069C9}"/>
              </a:ext>
            </a:extLst>
          </p:cNvPr>
          <p:cNvSpPr txBox="1"/>
          <p:nvPr/>
        </p:nvSpPr>
        <p:spPr>
          <a:xfrm>
            <a:off x="838200" y="4992015"/>
            <a:ext cx="10515600" cy="369332"/>
          </a:xfrm>
          <a:prstGeom prst="rect">
            <a:avLst/>
          </a:prstGeom>
          <a:noFill/>
        </p:spPr>
        <p:txBody>
          <a:bodyPr wrap="square" rtlCol="0">
            <a:spAutoFit/>
          </a:bodyPr>
          <a:lstStyle/>
          <a:p>
            <a:r>
              <a:rPr lang="en-US" altLang="zh-CN" dirty="0"/>
              <a:t>The total loss for POF also has two parts: One is for </a:t>
            </a:r>
            <a:r>
              <a:rPr lang="en-US" altLang="zh-CN" dirty="0" err="1"/>
              <a:t>GeoNet</a:t>
            </a:r>
            <a:r>
              <a:rPr lang="en-US" altLang="zh-CN" dirty="0"/>
              <a:t> training and the other is for the task-at-hand</a:t>
            </a:r>
            <a:endParaRPr lang="zh-CN" altLang="en-US" dirty="0"/>
          </a:p>
        </p:txBody>
      </p:sp>
    </p:spTree>
    <p:extLst>
      <p:ext uri="{BB962C8B-B14F-4D97-AF65-F5344CB8AC3E}">
        <p14:creationId xmlns:p14="http://schemas.microsoft.com/office/powerpoint/2010/main" val="2091480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BE990-A18D-41CF-B6AD-C719E8C1490B}"/>
              </a:ext>
            </a:extLst>
          </p:cNvPr>
          <p:cNvSpPr>
            <a:spLocks noGrp="1"/>
          </p:cNvSpPr>
          <p:nvPr>
            <p:ph type="title"/>
          </p:nvPr>
        </p:nvSpPr>
        <p:spPr>
          <a:xfrm>
            <a:off x="838200" y="365125"/>
            <a:ext cx="10515600" cy="1325563"/>
          </a:xfrm>
        </p:spPr>
        <p:txBody>
          <a:bodyPr/>
          <a:lstStyle/>
          <a:p>
            <a:r>
              <a:rPr lang="en-US" altLang="zh-CN" dirty="0"/>
              <a:t>Experiments</a:t>
            </a:r>
            <a:endParaRPr lang="zh-CN" altLang="en-US" dirty="0"/>
          </a:p>
        </p:txBody>
      </p:sp>
      <p:pic>
        <p:nvPicPr>
          <p:cNvPr id="5" name="内容占位符 4">
            <a:extLst>
              <a:ext uri="{FF2B5EF4-FFF2-40B4-BE49-F238E27FC236}">
                <a16:creationId xmlns:a16="http://schemas.microsoft.com/office/drawing/2014/main" id="{96C6AA76-B630-47EC-BBE3-D5ACEC3F48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1782" y="1988989"/>
            <a:ext cx="10468436" cy="4351338"/>
          </a:xfrm>
        </p:spPr>
      </p:pic>
      <p:sp>
        <p:nvSpPr>
          <p:cNvPr id="6" name="文本框 5">
            <a:extLst>
              <a:ext uri="{FF2B5EF4-FFF2-40B4-BE49-F238E27FC236}">
                <a16:creationId xmlns:a16="http://schemas.microsoft.com/office/drawing/2014/main" id="{8555F6E2-6538-4559-B319-80A865125D93}"/>
              </a:ext>
            </a:extLst>
          </p:cNvPr>
          <p:cNvSpPr txBox="1"/>
          <p:nvPr/>
        </p:nvSpPr>
        <p:spPr>
          <a:xfrm>
            <a:off x="940904" y="1527324"/>
            <a:ext cx="5155096" cy="461665"/>
          </a:xfrm>
          <a:prstGeom prst="rect">
            <a:avLst/>
          </a:prstGeom>
          <a:noFill/>
        </p:spPr>
        <p:txBody>
          <a:bodyPr wrap="square" rtlCol="0">
            <a:spAutoFit/>
          </a:bodyPr>
          <a:lstStyle/>
          <a:p>
            <a:r>
              <a:rPr lang="en-US" altLang="zh-CN" sz="2400" dirty="0"/>
              <a:t>Geodesic Neighborhood Estimation</a:t>
            </a:r>
            <a:endParaRPr lang="zh-CN" altLang="en-US" sz="2400" dirty="0"/>
          </a:p>
        </p:txBody>
      </p:sp>
    </p:spTree>
    <p:extLst>
      <p:ext uri="{BB962C8B-B14F-4D97-AF65-F5344CB8AC3E}">
        <p14:creationId xmlns:p14="http://schemas.microsoft.com/office/powerpoint/2010/main" val="3368469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7446C1-9C11-4ACD-92DE-39B3A6B10E9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5EEAFD2-DB31-45ED-97D6-27CD63A03952}"/>
              </a:ext>
            </a:extLst>
          </p:cNvPr>
          <p:cNvSpPr>
            <a:spLocks noGrp="1"/>
          </p:cNvSpPr>
          <p:nvPr>
            <p:ph idx="1"/>
          </p:nvPr>
        </p:nvSpPr>
        <p:spPr/>
        <p:txBody>
          <a:bodyPr/>
          <a:lstStyle/>
          <a:p>
            <a:r>
              <a:rPr lang="en-US" altLang="zh-CN" dirty="0"/>
              <a:t>Point Cloud </a:t>
            </a:r>
            <a:r>
              <a:rPr lang="en-US" altLang="zh-CN" dirty="0" err="1"/>
              <a:t>Upsampling</a:t>
            </a: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36CA1761-C80D-4D67-9570-A0341F01FB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7958" y="2459900"/>
            <a:ext cx="8676084" cy="3852000"/>
          </a:xfrm>
          <a:prstGeom prst="rect">
            <a:avLst/>
          </a:prstGeom>
        </p:spPr>
      </p:pic>
    </p:spTree>
    <p:extLst>
      <p:ext uri="{BB962C8B-B14F-4D97-AF65-F5344CB8AC3E}">
        <p14:creationId xmlns:p14="http://schemas.microsoft.com/office/powerpoint/2010/main" val="2598287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3A28E3-3AAE-4635-88BD-97B9A3B29D9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CEDAD6E-43C8-4F46-9696-889C0E79E18A}"/>
              </a:ext>
            </a:extLst>
          </p:cNvPr>
          <p:cNvSpPr>
            <a:spLocks noGrp="1"/>
          </p:cNvSpPr>
          <p:nvPr>
            <p:ph idx="1"/>
          </p:nvPr>
        </p:nvSpPr>
        <p:spPr/>
        <p:txBody>
          <a:bodyPr/>
          <a:lstStyle/>
          <a:p>
            <a:r>
              <a:rPr lang="en-US" altLang="zh-CN" dirty="0"/>
              <a:t>Normal Estimation and Mesh Reconstruction</a:t>
            </a:r>
          </a:p>
          <a:p>
            <a:pPr marL="0" indent="0">
              <a:buNone/>
            </a:pPr>
            <a:endParaRPr lang="zh-CN" altLang="en-US" dirty="0"/>
          </a:p>
        </p:txBody>
      </p:sp>
      <p:pic>
        <p:nvPicPr>
          <p:cNvPr id="5" name="图片 4">
            <a:extLst>
              <a:ext uri="{FF2B5EF4-FFF2-40B4-BE49-F238E27FC236}">
                <a16:creationId xmlns:a16="http://schemas.microsoft.com/office/drawing/2014/main" id="{879DD641-4580-4943-A71B-1CF6F7C51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3762" y="2412724"/>
            <a:ext cx="5324475" cy="3543300"/>
          </a:xfrm>
          <a:prstGeom prst="rect">
            <a:avLst/>
          </a:prstGeom>
        </p:spPr>
      </p:pic>
    </p:spTree>
    <p:extLst>
      <p:ext uri="{BB962C8B-B14F-4D97-AF65-F5344CB8AC3E}">
        <p14:creationId xmlns:p14="http://schemas.microsoft.com/office/powerpoint/2010/main" val="2263208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84A336-BEB0-4AAA-AEFA-3DEEB86AC015}"/>
              </a:ext>
            </a:extLst>
          </p:cNvPr>
          <p:cNvSpPr>
            <a:spLocks noGrp="1"/>
          </p:cNvSpPr>
          <p:nvPr>
            <p:ph type="title"/>
          </p:nvPr>
        </p:nvSpPr>
        <p:spPr/>
        <p:txBody>
          <a:bodyPr/>
          <a:lstStyle/>
          <a:p>
            <a:endParaRPr lang="zh-CN" altLang="en-US"/>
          </a:p>
        </p:txBody>
      </p:sp>
      <p:sp>
        <p:nvSpPr>
          <p:cNvPr id="7" name="内容占位符 6">
            <a:extLst>
              <a:ext uri="{FF2B5EF4-FFF2-40B4-BE49-F238E27FC236}">
                <a16:creationId xmlns:a16="http://schemas.microsoft.com/office/drawing/2014/main" id="{1D9BA100-8B1B-4A95-84BC-6797BF369A47}"/>
              </a:ext>
            </a:extLst>
          </p:cNvPr>
          <p:cNvSpPr>
            <a:spLocks noGrp="1"/>
          </p:cNvSpPr>
          <p:nvPr>
            <p:ph idx="1"/>
          </p:nvPr>
        </p:nvSpPr>
        <p:spPr/>
        <p:txBody>
          <a:bodyPr/>
          <a:lstStyle/>
          <a:p>
            <a:r>
              <a:rPr lang="en-US" altLang="zh-CN" dirty="0"/>
              <a:t>Non-</a:t>
            </a:r>
            <a:r>
              <a:rPr lang="en-US" altLang="zh-CN" dirty="0" err="1"/>
              <a:t>regid</a:t>
            </a:r>
            <a:r>
              <a:rPr lang="en-US" altLang="zh-CN" dirty="0"/>
              <a:t> Shape Classification</a:t>
            </a:r>
          </a:p>
          <a:p>
            <a:pPr marL="0" indent="0">
              <a:buNone/>
            </a:pPr>
            <a:endParaRPr lang="zh-CN" altLang="en-US" dirty="0"/>
          </a:p>
        </p:txBody>
      </p:sp>
      <p:pic>
        <p:nvPicPr>
          <p:cNvPr id="9" name="图片 8">
            <a:extLst>
              <a:ext uri="{FF2B5EF4-FFF2-40B4-BE49-F238E27FC236}">
                <a16:creationId xmlns:a16="http://schemas.microsoft.com/office/drawing/2014/main" id="{225AAC51-4AFE-4C53-8AA2-7779DC7400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4712" y="2374624"/>
            <a:ext cx="5362575" cy="3619500"/>
          </a:xfrm>
          <a:prstGeom prst="rect">
            <a:avLst/>
          </a:prstGeom>
        </p:spPr>
      </p:pic>
    </p:spTree>
    <p:extLst>
      <p:ext uri="{BB962C8B-B14F-4D97-AF65-F5344CB8AC3E}">
        <p14:creationId xmlns:p14="http://schemas.microsoft.com/office/powerpoint/2010/main" val="1308771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1FC3F1-E54D-4F0B-A0F2-99304C13DEA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A92E76A-7D07-4D72-9BAC-034595891D4F}"/>
              </a:ext>
            </a:extLst>
          </p:cNvPr>
          <p:cNvSpPr>
            <a:spLocks noGrp="1"/>
          </p:cNvSpPr>
          <p:nvPr>
            <p:ph idx="1"/>
          </p:nvPr>
        </p:nvSpPr>
        <p:spPr>
          <a:xfrm>
            <a:off x="838200" y="1825625"/>
            <a:ext cx="10515600" cy="4494964"/>
          </a:xfrm>
        </p:spPr>
        <p:txBody>
          <a:bodyPr>
            <a:normAutofit fontScale="92500" lnSpcReduction="2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The two clusters of points, though seemingly disconnected, should indeed be connected to form a chair leg, which supports the whole chair. </a:t>
            </a:r>
          </a:p>
          <a:p>
            <a:r>
              <a:rPr lang="en-US" altLang="zh-CN" dirty="0"/>
              <a:t>On the other hand, the points on opposite sides of a chair seat, though spatially very close to each </a:t>
            </a:r>
            <a:r>
              <a:rPr lang="en-US" altLang="zh-CN" dirty="0" err="1"/>
              <a:t>other,should</a:t>
            </a:r>
            <a:r>
              <a:rPr lang="en-US" altLang="zh-CN" dirty="0"/>
              <a:t> not be connected to avoid confusing the </a:t>
            </a:r>
            <a:r>
              <a:rPr lang="en-US" altLang="zh-CN" dirty="0" err="1"/>
              <a:t>sittable</a:t>
            </a:r>
            <a:r>
              <a:rPr lang="en-US" altLang="zh-CN" dirty="0"/>
              <a:t> up-per surface with the unsittable lower side.</a:t>
            </a:r>
            <a:endParaRPr lang="zh-CN" altLang="en-US" dirty="0"/>
          </a:p>
        </p:txBody>
      </p:sp>
      <p:pic>
        <p:nvPicPr>
          <p:cNvPr id="7" name="图片 6">
            <a:extLst>
              <a:ext uri="{FF2B5EF4-FFF2-40B4-BE49-F238E27FC236}">
                <a16:creationId xmlns:a16="http://schemas.microsoft.com/office/drawing/2014/main" id="{45503AB0-CD09-4E13-9F9F-F5CD21E46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0992" y="1027906"/>
            <a:ext cx="5305425" cy="2686050"/>
          </a:xfrm>
          <a:prstGeom prst="rect">
            <a:avLst/>
          </a:prstGeom>
        </p:spPr>
      </p:pic>
    </p:spTree>
    <p:extLst>
      <p:ext uri="{BB962C8B-B14F-4D97-AF65-F5344CB8AC3E}">
        <p14:creationId xmlns:p14="http://schemas.microsoft.com/office/powerpoint/2010/main" val="2769076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2EC40AF-62D5-4E9E-A763-7B4CB5B48129}"/>
              </a:ext>
            </a:extLst>
          </p:cNvPr>
          <p:cNvSpPr>
            <a:spLocks noGrp="1"/>
          </p:cNvSpPr>
          <p:nvPr>
            <p:ph idx="1"/>
          </p:nvPr>
        </p:nvSpPr>
        <p:spPr>
          <a:xfrm>
            <a:off x="838200" y="834190"/>
            <a:ext cx="10515600" cy="5342774"/>
          </a:xfrm>
        </p:spPr>
        <p:txBody>
          <a:bodyPr>
            <a:normAutofit lnSpcReduction="10000"/>
          </a:bodyPr>
          <a:lstStyle/>
          <a:p>
            <a:r>
              <a:rPr lang="en-US" altLang="zh-CN" dirty="0"/>
              <a:t>Introduction</a:t>
            </a:r>
          </a:p>
          <a:p>
            <a:endParaRPr lang="en-US" altLang="zh-CN" dirty="0"/>
          </a:p>
          <a:p>
            <a:r>
              <a:rPr lang="en-US" altLang="zh-CN" dirty="0"/>
              <a:t>Motivation</a:t>
            </a:r>
          </a:p>
          <a:p>
            <a:endParaRPr lang="en-US" altLang="zh-CN" dirty="0"/>
          </a:p>
          <a:p>
            <a:r>
              <a:rPr lang="en-US" altLang="zh-CN" dirty="0"/>
              <a:t>Main contributions</a:t>
            </a:r>
          </a:p>
          <a:p>
            <a:endParaRPr lang="en-US" altLang="zh-CN" dirty="0"/>
          </a:p>
          <a:p>
            <a:r>
              <a:rPr lang="en-US" altLang="zh-CN" dirty="0" err="1"/>
              <a:t>GeoNet</a:t>
            </a:r>
            <a:endParaRPr lang="en-US" altLang="zh-CN" dirty="0"/>
          </a:p>
          <a:p>
            <a:endParaRPr lang="en-US" altLang="zh-CN" dirty="0"/>
          </a:p>
          <a:p>
            <a:r>
              <a:rPr lang="en-US" altLang="zh-CN" dirty="0"/>
              <a:t>Geodesic Fusion</a:t>
            </a:r>
          </a:p>
          <a:p>
            <a:endParaRPr lang="en-US" altLang="zh-CN" dirty="0"/>
          </a:p>
          <a:p>
            <a:r>
              <a:rPr lang="en-US" altLang="zh-CN" dirty="0"/>
              <a:t>Experiments</a:t>
            </a:r>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460611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50B750F-0637-4491-95EA-7A9B807603C0}"/>
              </a:ext>
            </a:extLst>
          </p:cNvPr>
          <p:cNvSpPr>
            <a:spLocks noGrp="1"/>
          </p:cNvSpPr>
          <p:nvPr>
            <p:ph type="title"/>
          </p:nvPr>
        </p:nvSpPr>
        <p:spPr/>
        <p:txBody>
          <a:bodyPr/>
          <a:lstStyle/>
          <a:p>
            <a:r>
              <a:rPr lang="en-US" altLang="zh-CN" dirty="0"/>
              <a:t>Introduction</a:t>
            </a:r>
            <a:endParaRPr lang="zh-CN" altLang="en-US" dirty="0"/>
          </a:p>
        </p:txBody>
      </p:sp>
      <p:sp>
        <p:nvSpPr>
          <p:cNvPr id="5" name="内容占位符 4">
            <a:extLst>
              <a:ext uri="{FF2B5EF4-FFF2-40B4-BE49-F238E27FC236}">
                <a16:creationId xmlns:a16="http://schemas.microsoft.com/office/drawing/2014/main" id="{D1BCC09C-826C-42C9-B452-268889C0773F}"/>
              </a:ext>
            </a:extLst>
          </p:cNvPr>
          <p:cNvSpPr>
            <a:spLocks noGrp="1"/>
          </p:cNvSpPr>
          <p:nvPr>
            <p:ph idx="1"/>
          </p:nvPr>
        </p:nvSpPr>
        <p:spPr/>
        <p:txBody>
          <a:bodyPr/>
          <a:lstStyle/>
          <a:p>
            <a:r>
              <a:rPr lang="en-US" altLang="zh-CN" dirty="0"/>
              <a:t>3D</a:t>
            </a:r>
            <a:r>
              <a:rPr lang="zh-CN" altLang="en-US" dirty="0"/>
              <a:t>物体表面的拓扑结构往往能为分类，语义分割，模型重建等多种任务带来强大的特征。</a:t>
            </a:r>
            <a:endParaRPr lang="en-US" altLang="zh-CN" dirty="0"/>
          </a:p>
          <a:p>
            <a:endParaRPr lang="en-US" altLang="zh-CN" dirty="0"/>
          </a:p>
          <a:p>
            <a:r>
              <a:rPr lang="zh-CN" altLang="en-US" dirty="0"/>
              <a:t>这些拓扑学特征在已有的点云特征提取结构中往往丢失了。</a:t>
            </a:r>
            <a:endParaRPr lang="en-US" altLang="zh-CN" dirty="0"/>
          </a:p>
          <a:p>
            <a:pPr marL="0" indent="0">
              <a:buNone/>
            </a:pPr>
            <a:endParaRPr lang="en-US" altLang="zh-CN" dirty="0"/>
          </a:p>
        </p:txBody>
      </p:sp>
    </p:spTree>
    <p:extLst>
      <p:ext uri="{BB962C8B-B14F-4D97-AF65-F5344CB8AC3E}">
        <p14:creationId xmlns:p14="http://schemas.microsoft.com/office/powerpoint/2010/main" val="957987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90DD12-A133-4C65-97D6-010138A98FDC}"/>
              </a:ext>
            </a:extLst>
          </p:cNvPr>
          <p:cNvSpPr>
            <a:spLocks noGrp="1"/>
          </p:cNvSpPr>
          <p:nvPr>
            <p:ph type="title"/>
          </p:nvPr>
        </p:nvSpPr>
        <p:spPr/>
        <p:txBody>
          <a:bodyPr/>
          <a:lstStyle/>
          <a:p>
            <a:r>
              <a:rPr lang="en-US" altLang="zh-CN" dirty="0"/>
              <a:t>Motivation</a:t>
            </a:r>
            <a:endParaRPr lang="zh-CN" altLang="en-US" dirty="0"/>
          </a:p>
        </p:txBody>
      </p:sp>
      <p:sp>
        <p:nvSpPr>
          <p:cNvPr id="3" name="内容占位符 2">
            <a:extLst>
              <a:ext uri="{FF2B5EF4-FFF2-40B4-BE49-F238E27FC236}">
                <a16:creationId xmlns:a16="http://schemas.microsoft.com/office/drawing/2014/main" id="{01D9677A-B2AE-43B0-9907-920D374AFADE}"/>
              </a:ext>
            </a:extLst>
          </p:cNvPr>
          <p:cNvSpPr>
            <a:spLocks noGrp="1"/>
          </p:cNvSpPr>
          <p:nvPr>
            <p:ph idx="1"/>
          </p:nvPr>
        </p:nvSpPr>
        <p:spPr/>
        <p:txBody>
          <a:bodyPr/>
          <a:lstStyle/>
          <a:p>
            <a:r>
              <a:rPr lang="en-US" altLang="zh-CN" dirty="0"/>
              <a:t>Develop representations of point cloud data that are informed by the underlying surface topology as well as object geometry</a:t>
            </a:r>
          </a:p>
          <a:p>
            <a:endParaRPr lang="en-US" altLang="zh-CN" dirty="0"/>
          </a:p>
          <a:p>
            <a:r>
              <a:rPr lang="en-US" altLang="zh-CN" dirty="0"/>
              <a:t>Propose methods that leverage the learned topological features for geodesic-aware point cloud analysis</a:t>
            </a:r>
            <a:endParaRPr lang="zh-CN" altLang="en-US" dirty="0"/>
          </a:p>
        </p:txBody>
      </p:sp>
    </p:spTree>
    <p:extLst>
      <p:ext uri="{BB962C8B-B14F-4D97-AF65-F5344CB8AC3E}">
        <p14:creationId xmlns:p14="http://schemas.microsoft.com/office/powerpoint/2010/main" val="4186423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81A2B0-6CD6-4BDA-B1FC-E19FDE658468}"/>
              </a:ext>
            </a:extLst>
          </p:cNvPr>
          <p:cNvSpPr>
            <a:spLocks noGrp="1"/>
          </p:cNvSpPr>
          <p:nvPr>
            <p:ph type="title"/>
          </p:nvPr>
        </p:nvSpPr>
        <p:spPr/>
        <p:txBody>
          <a:bodyPr/>
          <a:lstStyle/>
          <a:p>
            <a:r>
              <a:rPr lang="en-US" altLang="zh-CN" dirty="0"/>
              <a:t>Main contributions</a:t>
            </a:r>
            <a:endParaRPr lang="zh-CN" altLang="en-US" dirty="0"/>
          </a:p>
        </p:txBody>
      </p:sp>
      <p:sp>
        <p:nvSpPr>
          <p:cNvPr id="3" name="内容占位符 2">
            <a:extLst>
              <a:ext uri="{FF2B5EF4-FFF2-40B4-BE49-F238E27FC236}">
                <a16:creationId xmlns:a16="http://schemas.microsoft.com/office/drawing/2014/main" id="{512DFA69-F1BC-4163-95AD-63D348E16F2E}"/>
              </a:ext>
            </a:extLst>
          </p:cNvPr>
          <p:cNvSpPr>
            <a:spLocks noGrp="1"/>
          </p:cNvSpPr>
          <p:nvPr>
            <p:ph idx="1"/>
          </p:nvPr>
        </p:nvSpPr>
        <p:spPr/>
        <p:txBody>
          <a:bodyPr/>
          <a:lstStyle/>
          <a:p>
            <a:r>
              <a:rPr lang="zh-CN" altLang="en-US" dirty="0"/>
              <a:t>本文是点云相关深度学习任务中第一个提出去推断点云表面拓扑结构的工作</a:t>
            </a:r>
            <a:endParaRPr lang="en-US" altLang="zh-CN" dirty="0"/>
          </a:p>
          <a:p>
            <a:endParaRPr lang="en-US" altLang="zh-CN" dirty="0"/>
          </a:p>
          <a:p>
            <a:r>
              <a:rPr lang="en-US" altLang="zh-CN" dirty="0"/>
              <a:t>Develop network fusion architectures that incorporate </a:t>
            </a:r>
            <a:r>
              <a:rPr lang="en-US" altLang="zh-CN" dirty="0" err="1"/>
              <a:t>GeoNet</a:t>
            </a:r>
            <a:r>
              <a:rPr lang="en-US" altLang="zh-CN" dirty="0"/>
              <a:t> with baseline or back-bone networks for geodesic-aware point set analysis</a:t>
            </a:r>
          </a:p>
          <a:p>
            <a:endParaRPr lang="en-US" altLang="zh-CN" dirty="0"/>
          </a:p>
          <a:p>
            <a:endParaRPr lang="zh-CN" altLang="en-US" dirty="0"/>
          </a:p>
        </p:txBody>
      </p:sp>
    </p:spTree>
    <p:extLst>
      <p:ext uri="{BB962C8B-B14F-4D97-AF65-F5344CB8AC3E}">
        <p14:creationId xmlns:p14="http://schemas.microsoft.com/office/powerpoint/2010/main" val="314680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516642-D9E3-49BF-8B35-41B8FACB8C1A}"/>
              </a:ext>
            </a:extLst>
          </p:cNvPr>
          <p:cNvSpPr>
            <a:spLocks noGrp="1"/>
          </p:cNvSpPr>
          <p:nvPr>
            <p:ph type="title"/>
          </p:nvPr>
        </p:nvSpPr>
        <p:spPr/>
        <p:txBody>
          <a:bodyPr/>
          <a:lstStyle/>
          <a:p>
            <a:r>
              <a:rPr lang="en-US" altLang="zh-CN" dirty="0" err="1"/>
              <a:t>GeoNet</a:t>
            </a:r>
            <a:endParaRPr lang="zh-CN" altLang="en-US" dirty="0"/>
          </a:p>
        </p:txBody>
      </p:sp>
      <p:sp>
        <p:nvSpPr>
          <p:cNvPr id="3" name="内容占位符 2">
            <a:extLst>
              <a:ext uri="{FF2B5EF4-FFF2-40B4-BE49-F238E27FC236}">
                <a16:creationId xmlns:a16="http://schemas.microsoft.com/office/drawing/2014/main" id="{23771433-2484-49FA-8EFC-21B5984B1F8C}"/>
              </a:ext>
            </a:extLst>
          </p:cNvPr>
          <p:cNvSpPr>
            <a:spLocks noGrp="1"/>
          </p:cNvSpPr>
          <p:nvPr>
            <p:ph idx="1"/>
          </p:nvPr>
        </p:nvSpPr>
        <p:spPr/>
        <p:txBody>
          <a:bodyPr>
            <a:normAutofit/>
          </a:bodyPr>
          <a:lstStyle/>
          <a:p>
            <a:endParaRPr lang="en-US" altLang="zh-CN" dirty="0"/>
          </a:p>
          <a:p>
            <a:endParaRPr lang="en-US" altLang="zh-CN" dirty="0"/>
          </a:p>
          <a:p>
            <a:endParaRPr lang="en-US" altLang="zh-CN" dirty="0"/>
          </a:p>
          <a:p>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5" name="图片 4">
            <a:extLst>
              <a:ext uri="{FF2B5EF4-FFF2-40B4-BE49-F238E27FC236}">
                <a16:creationId xmlns:a16="http://schemas.microsoft.com/office/drawing/2014/main" id="{CEDF5911-322C-47C9-AACC-5DF11DC25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522" y="1352524"/>
            <a:ext cx="10036956" cy="2052000"/>
          </a:xfrm>
          <a:prstGeom prst="rect">
            <a:avLst/>
          </a:prstGeom>
        </p:spPr>
      </p:pic>
      <p:pic>
        <p:nvPicPr>
          <p:cNvPr id="6" name="图片 5">
            <a:extLst>
              <a:ext uri="{FF2B5EF4-FFF2-40B4-BE49-F238E27FC236}">
                <a16:creationId xmlns:a16="http://schemas.microsoft.com/office/drawing/2014/main" id="{B7E09335-0C6A-479F-BA7B-3124603DBA07}"/>
              </a:ext>
            </a:extLst>
          </p:cNvPr>
          <p:cNvPicPr>
            <a:picLocks noChangeAspect="1"/>
          </p:cNvPicPr>
          <p:nvPr/>
        </p:nvPicPr>
        <p:blipFill rotWithShape="1">
          <a:blip r:embed="rId3">
            <a:extLst>
              <a:ext uri="{28A0092B-C50C-407E-A947-70E740481C1C}">
                <a14:useLocalDpi xmlns:a14="http://schemas.microsoft.com/office/drawing/2010/main" val="0"/>
              </a:ext>
            </a:extLst>
          </a:blip>
          <a:srcRect l="1972" t="6135" r="1075"/>
          <a:stretch/>
        </p:blipFill>
        <p:spPr>
          <a:xfrm>
            <a:off x="2130641" y="3406097"/>
            <a:ext cx="7821227" cy="3243967"/>
          </a:xfrm>
          <a:prstGeom prst="rect">
            <a:avLst/>
          </a:prstGeom>
        </p:spPr>
      </p:pic>
    </p:spTree>
    <p:extLst>
      <p:ext uri="{BB962C8B-B14F-4D97-AF65-F5344CB8AC3E}">
        <p14:creationId xmlns:p14="http://schemas.microsoft.com/office/powerpoint/2010/main" val="3053994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516642-D9E3-49BF-8B35-41B8FACB8C1A}"/>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23771433-2484-49FA-8EFC-21B5984B1F8C}"/>
              </a:ext>
            </a:extLst>
          </p:cNvPr>
          <p:cNvSpPr>
            <a:spLocks noGrp="1"/>
          </p:cNvSpPr>
          <p:nvPr>
            <p:ph idx="1"/>
          </p:nvPr>
        </p:nvSpPr>
        <p:spPr/>
        <p:txBody>
          <a:bodyPr>
            <a:normAutofit/>
          </a:bodyPr>
          <a:lstStyle/>
          <a:p>
            <a:endParaRPr lang="en-US" altLang="zh-CN" dirty="0"/>
          </a:p>
          <a:p>
            <a:endParaRPr lang="en-US" altLang="zh-CN" dirty="0"/>
          </a:p>
          <a:p>
            <a:endParaRPr lang="en-US" altLang="zh-CN" dirty="0"/>
          </a:p>
          <a:p>
            <a:endParaRPr lang="en-US" altLang="zh-CN" dirty="0"/>
          </a:p>
          <a:p>
            <a:pPr marL="0" indent="0">
              <a:buNone/>
            </a:pPr>
            <a:endParaRPr lang="en-US" altLang="zh-CN" dirty="0"/>
          </a:p>
        </p:txBody>
      </p:sp>
      <p:pic>
        <p:nvPicPr>
          <p:cNvPr id="5" name="图片 4">
            <a:extLst>
              <a:ext uri="{FF2B5EF4-FFF2-40B4-BE49-F238E27FC236}">
                <a16:creationId xmlns:a16="http://schemas.microsoft.com/office/drawing/2014/main" id="{CEDF5911-322C-47C9-AACC-5DF11DC254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522" y="1690688"/>
            <a:ext cx="10036956" cy="2052000"/>
          </a:xfrm>
          <a:prstGeom prst="rect">
            <a:avLst/>
          </a:prstGeom>
        </p:spPr>
      </p:pic>
      <p:pic>
        <p:nvPicPr>
          <p:cNvPr id="9" name="图片 8">
            <a:extLst>
              <a:ext uri="{FF2B5EF4-FFF2-40B4-BE49-F238E27FC236}">
                <a16:creationId xmlns:a16="http://schemas.microsoft.com/office/drawing/2014/main" id="{2FE225F9-DE3B-4677-98B7-E73FF09B63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6542" y="3679581"/>
            <a:ext cx="4623082" cy="2448000"/>
          </a:xfrm>
          <a:prstGeom prst="rect">
            <a:avLst/>
          </a:prstGeom>
        </p:spPr>
      </p:pic>
      <p:pic>
        <p:nvPicPr>
          <p:cNvPr id="11" name="图片 10">
            <a:extLst>
              <a:ext uri="{FF2B5EF4-FFF2-40B4-BE49-F238E27FC236}">
                <a16:creationId xmlns:a16="http://schemas.microsoft.com/office/drawing/2014/main" id="{69062DC6-40CF-4333-9F51-8B8D49210FAC}"/>
              </a:ext>
            </a:extLst>
          </p:cNvPr>
          <p:cNvPicPr>
            <a:picLocks noChangeAspect="1"/>
          </p:cNvPicPr>
          <p:nvPr/>
        </p:nvPicPr>
        <p:blipFill rotWithShape="1">
          <a:blip r:embed="rId5">
            <a:extLst>
              <a:ext uri="{28A0092B-C50C-407E-A947-70E740481C1C}">
                <a14:useLocalDpi xmlns:a14="http://schemas.microsoft.com/office/drawing/2010/main" val="0"/>
              </a:ext>
            </a:extLst>
          </a:blip>
          <a:srcRect r="70583" b="92104"/>
          <a:stretch/>
        </p:blipFill>
        <p:spPr>
          <a:xfrm>
            <a:off x="1539593" y="4092700"/>
            <a:ext cx="5006949" cy="756000"/>
          </a:xfrm>
          <a:prstGeom prst="rect">
            <a:avLst/>
          </a:prstGeom>
        </p:spPr>
      </p:pic>
      <p:pic>
        <p:nvPicPr>
          <p:cNvPr id="13" name="图片 12">
            <a:extLst>
              <a:ext uri="{FF2B5EF4-FFF2-40B4-BE49-F238E27FC236}">
                <a16:creationId xmlns:a16="http://schemas.microsoft.com/office/drawing/2014/main" id="{F188B67F-058D-4B8E-ACCD-6CC77C8D65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2767" y="5954712"/>
            <a:ext cx="4800600" cy="714375"/>
          </a:xfrm>
          <a:prstGeom prst="rect">
            <a:avLst/>
          </a:prstGeom>
        </p:spPr>
      </p:pic>
    </p:spTree>
    <p:extLst>
      <p:ext uri="{BB962C8B-B14F-4D97-AF65-F5344CB8AC3E}">
        <p14:creationId xmlns:p14="http://schemas.microsoft.com/office/powerpoint/2010/main" val="2065656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588FA7-40D7-4CDE-8A38-95366A2964D7}"/>
              </a:ext>
            </a:extLst>
          </p:cNvPr>
          <p:cNvSpPr>
            <a:spLocks noGrp="1"/>
          </p:cNvSpPr>
          <p:nvPr>
            <p:ph type="title"/>
          </p:nvPr>
        </p:nvSpPr>
        <p:spPr/>
        <p:txBody>
          <a:bodyPr/>
          <a:lstStyle/>
          <a:p>
            <a:r>
              <a:rPr lang="en-US" altLang="zh-CN" dirty="0"/>
              <a:t>Geodesic Fusion</a:t>
            </a:r>
            <a:endParaRPr lang="zh-CN" altLang="en-US" dirty="0"/>
          </a:p>
        </p:txBody>
      </p:sp>
      <p:sp>
        <p:nvSpPr>
          <p:cNvPr id="3" name="内容占位符 2">
            <a:extLst>
              <a:ext uri="{FF2B5EF4-FFF2-40B4-BE49-F238E27FC236}">
                <a16:creationId xmlns:a16="http://schemas.microsoft.com/office/drawing/2014/main" id="{6A84AF41-6780-46D3-8C67-A1C330D7ED2B}"/>
              </a:ext>
            </a:extLst>
          </p:cNvPr>
          <p:cNvSpPr>
            <a:spLocks noGrp="1"/>
          </p:cNvSpPr>
          <p:nvPr>
            <p:ph idx="1"/>
          </p:nvPr>
        </p:nvSpPr>
        <p:spPr/>
        <p:txBody>
          <a:bodyPr/>
          <a:lstStyle/>
          <a:p>
            <a:r>
              <a:rPr lang="en-US" altLang="zh-CN" dirty="0"/>
              <a:t>PU-Net Geodesic Fusion</a:t>
            </a:r>
          </a:p>
          <a:p>
            <a:pPr marL="0" indent="0">
              <a:buNone/>
            </a:pPr>
            <a:endParaRPr lang="zh-CN" altLang="en-US" dirty="0"/>
          </a:p>
        </p:txBody>
      </p:sp>
      <p:pic>
        <p:nvPicPr>
          <p:cNvPr id="5" name="图片 4">
            <a:extLst>
              <a:ext uri="{FF2B5EF4-FFF2-40B4-BE49-F238E27FC236}">
                <a16:creationId xmlns:a16="http://schemas.microsoft.com/office/drawing/2014/main" id="{41260D79-B56D-4CCB-9504-17DF6ADA7A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9957" y="2535035"/>
            <a:ext cx="8732085" cy="2556000"/>
          </a:xfrm>
          <a:prstGeom prst="rect">
            <a:avLst/>
          </a:prstGeom>
        </p:spPr>
      </p:pic>
      <p:pic>
        <p:nvPicPr>
          <p:cNvPr id="7" name="图片 6">
            <a:extLst>
              <a:ext uri="{FF2B5EF4-FFF2-40B4-BE49-F238E27FC236}">
                <a16:creationId xmlns:a16="http://schemas.microsoft.com/office/drawing/2014/main" id="{D9AC4EAE-9E2F-48F9-A3A7-7848230DF1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161" y="5562320"/>
            <a:ext cx="1971675" cy="476250"/>
          </a:xfrm>
          <a:prstGeom prst="rect">
            <a:avLst/>
          </a:prstGeom>
        </p:spPr>
      </p:pic>
      <p:pic>
        <p:nvPicPr>
          <p:cNvPr id="6" name="图片 5">
            <a:extLst>
              <a:ext uri="{FF2B5EF4-FFF2-40B4-BE49-F238E27FC236}">
                <a16:creationId xmlns:a16="http://schemas.microsoft.com/office/drawing/2014/main" id="{9F4AAEF6-6A70-4A1F-8779-FF4814D1F4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5785" y="6012797"/>
            <a:ext cx="3400425" cy="466725"/>
          </a:xfrm>
          <a:prstGeom prst="rect">
            <a:avLst/>
          </a:prstGeom>
        </p:spPr>
      </p:pic>
    </p:spTree>
    <p:extLst>
      <p:ext uri="{BB962C8B-B14F-4D97-AF65-F5344CB8AC3E}">
        <p14:creationId xmlns:p14="http://schemas.microsoft.com/office/powerpoint/2010/main" val="10154667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370</Words>
  <Application>Microsoft Office PowerPoint</Application>
  <PresentationFormat>宽屏</PresentationFormat>
  <Paragraphs>66</Paragraphs>
  <Slides>14</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等线 Light</vt:lpstr>
      <vt:lpstr>Arial</vt:lpstr>
      <vt:lpstr>Office 主题​​</vt:lpstr>
      <vt:lpstr>GeoNet Deep Geodesic Networks for Point Cloud Analysis</vt:lpstr>
      <vt:lpstr>PowerPoint 演示文稿</vt:lpstr>
      <vt:lpstr>PowerPoint 演示文稿</vt:lpstr>
      <vt:lpstr>Introduction</vt:lpstr>
      <vt:lpstr>Motivation</vt:lpstr>
      <vt:lpstr>Main contributions</vt:lpstr>
      <vt:lpstr>GeoNet</vt:lpstr>
      <vt:lpstr>PowerPoint 演示文稿</vt:lpstr>
      <vt:lpstr>Geodesic Fusion</vt:lpstr>
      <vt:lpstr>PointNet++ Geodesic Fusion</vt:lpstr>
      <vt:lpstr>Experiments</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GeoNet Deep Geodesic Networks for Point Cloud Analysis</dc:title>
  <dc:creator>xiang zhang</dc:creator>
  <cp:lastModifiedBy>xiang zhang</cp:lastModifiedBy>
  <cp:revision>19</cp:revision>
  <dcterms:created xsi:type="dcterms:W3CDTF">2019-11-06T12:44:09Z</dcterms:created>
  <dcterms:modified xsi:type="dcterms:W3CDTF">2019-11-07T03:32:49Z</dcterms:modified>
</cp:coreProperties>
</file>