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4" r:id="rId9"/>
    <p:sldId id="261" r:id="rId10"/>
    <p:sldId id="266" r:id="rId11"/>
    <p:sldId id="265" r:id="rId12"/>
    <p:sldId id="267" r:id="rId13"/>
    <p:sldId id="270" r:id="rId14"/>
    <p:sldId id="268" r:id="rId15"/>
    <p:sldId id="269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54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DC8E-3EF1-452A-9C45-AB63337E766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7E0C-74BF-45D9-9E44-08A6C9AE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(1)CNN</a:t>
            </a:r>
            <a:r>
              <a:rPr lang="zh-CN" altLang="en-US" dirty="0"/>
              <a:t>无法处理</a:t>
            </a:r>
            <a:r>
              <a:rPr lang="en-US" altLang="zh-CN" dirty="0"/>
              <a:t>Non Euclidean Structure</a:t>
            </a:r>
            <a:r>
              <a:rPr lang="zh-CN" altLang="en-US" dirty="0"/>
              <a:t>的数据，学术上的表达是传统的离散卷积（如问题</a:t>
            </a:r>
            <a:r>
              <a:rPr lang="en-US" altLang="zh-CN" dirty="0"/>
              <a:t>1</a:t>
            </a:r>
            <a:r>
              <a:rPr lang="zh-CN" altLang="en-US" dirty="0"/>
              <a:t>中所述）在</a:t>
            </a:r>
            <a:r>
              <a:rPr lang="en-US" altLang="zh-CN" dirty="0"/>
              <a:t>Non Euclidean Structure</a:t>
            </a:r>
            <a:r>
              <a:rPr lang="zh-CN" altLang="en-US" dirty="0"/>
              <a:t>的数据上无法保持平移不变性。通俗理解就是在拓扑图中每个顶点的相邻顶点数目都可能不同，那么当然无法用一个同样尺寸的卷积核来进行卷积运算。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由于</a:t>
            </a:r>
            <a:r>
              <a:rPr lang="en-US" altLang="zh-CN" dirty="0"/>
              <a:t>CNN</a:t>
            </a:r>
            <a:r>
              <a:rPr lang="zh-CN" altLang="en-US" dirty="0"/>
              <a:t>无法处理</a:t>
            </a:r>
            <a:r>
              <a:rPr lang="en-US" altLang="zh-CN" dirty="0"/>
              <a:t>Non Euclidean Structure</a:t>
            </a:r>
            <a:r>
              <a:rPr lang="zh-CN" altLang="en-US" dirty="0"/>
              <a:t>的数据，又希望在这样的数据结构（拓扑图）上有效地提取空间特征来进行机器学习，所以</a:t>
            </a:r>
            <a:r>
              <a:rPr lang="en-US" altLang="zh-CN" dirty="0"/>
              <a:t>GCN</a:t>
            </a:r>
            <a:r>
              <a:rPr lang="zh-CN" altLang="en-US" dirty="0"/>
              <a:t>成为了研究的重点。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读到这里大家可能会想，自己的研究问题中没有拓扑结构的网络，那是不是根本就不会用到</a:t>
            </a:r>
            <a:r>
              <a:rPr lang="en-US" altLang="zh-CN" dirty="0"/>
              <a:t>GCN</a:t>
            </a:r>
            <a:r>
              <a:rPr lang="zh-CN" altLang="en-US" dirty="0"/>
              <a:t>呢？其实不然，广义上来讲任何数据在赋范空间内都可以建立拓扑关联，谱聚类就是应用了这样的思想（谱聚类（</a:t>
            </a:r>
            <a:r>
              <a:rPr lang="en-US" altLang="zh-CN" dirty="0"/>
              <a:t>spectral clustering</a:t>
            </a:r>
            <a:r>
              <a:rPr lang="zh-CN" altLang="en-US" dirty="0"/>
              <a:t>）原理总结）。所以说拓扑连接是一种广义的数据结构，</a:t>
            </a:r>
            <a:r>
              <a:rPr lang="en-US" altLang="zh-CN" dirty="0"/>
              <a:t>GCN</a:t>
            </a:r>
            <a:r>
              <a:rPr lang="zh-CN" altLang="en-US" dirty="0"/>
              <a:t>有很大的应用空间。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的本质目的就是用来提取拓扑图的空间特征，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边的信息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节点信息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从而生成新的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节点表示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</a:p>
          <a:p>
            <a:r>
              <a:rPr lang="zh-CN" altLang="en-US" dirty="0"/>
              <a:t>图卷积网络、图注意力网络、图自编码器、图生成网络和图时空网络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7E0C-74BF-45D9-9E44-08A6C9AE7A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4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7E0C-74BF-45D9-9E44-08A6C9AE7A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3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每个边应用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\phi ^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，带参数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ek,vrk,vsk,u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e_k,v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},v_{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},u)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，并返回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e′ke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&amp;#x27;_k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。在我们的弹簧示例中，这可能对应于两个连接球之间的力或势能。每个节点的结果每边输出的集合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E′i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e′k,rk,sk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=1:NeE&amp;#x27;_i=\{(e&amp;#x27;_k,r_k,s_k)\}_{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=1:N^e}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′​={(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′​,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=1: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​。并且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E′=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⋃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iE′i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e′k,rk,sk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)}k=1:NeE&amp;#x27;=\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bigcup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&amp;#x27;_i=\{(e&amp;#x27;_k,r_k,s_k)\}_{k=1:N^{e}}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⋃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′​={(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′​,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=1: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​是所有每边缘输出的集合。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v\rho ^{e\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rightarrow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v}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应用于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E′iE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&amp;#x27;_i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，并将投影到顶点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的边缘更新聚合到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e¯′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\overline e&amp;#x27;_i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中，这将用于下一步的节点更新。在我们的运行示例中，这可能对应于对作用在第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个球上的所有力或势能进行求和。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ϕv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\phi ^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应用于每个节点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，以计算更新的节点属性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v′iv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&amp;#x27;_i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。在我们的运行示例中，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ϕv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\phi ^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可以计算类似于每个球的更新位置，速度和动能等信息。得到的每节点输出的集合是，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V′={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v′i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=1:NvV&amp;#x27;=\{v&amp;#x27;_i\}_{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=1:N^v}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′={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′​}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=1: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​。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u\rho ^{e\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rightarrow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u}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E′E&amp;#x27;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，并将所有边缘更新聚合成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e¯′\overline e&amp;#x27;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，然后将用于下一步的全局更新。在我们的运行示例中，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u\rho ^{e\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rightarrow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u}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可以计算总和力（在这种情况下应该为零，由于牛顿第三定律）和弹簧的势能。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ρv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u\rho ^{v\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rightarrow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u}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V′V&amp;#x27;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，并将所有节点更新聚合到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v¯′\overline v&amp;#x27;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中，然后将用于下一步的全局更新。在我们的运行示例中，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ρv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u\rho ^{v\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rightarrow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u}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可能会计算出系统的总动能。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每个图形应用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ϕu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\phi ^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一次，并计算全局属性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u′u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&amp;#x27;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的更新。在我们的运行示例中，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ϕu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\phi ^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可能会计算出与物理系统的净力和总能量类似的东西。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7E0C-74BF-45D9-9E44-08A6C9AE7A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2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首先，图形可以表示实体之间的任意关系，这意味着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的输入决定了如何表示交互和隔离，而不是由固定的体系结构决定的那些选择。 例如，假设两个实体具有关系，由实体的对应节点之间的边缘表示，因此这应该表示的是相互作用。类似地，没有边缘表示假设节点之间没有关系，并且不应该直接相互影响。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其次，图表将实体及其关系表示为集合，这些集合对于排列是不变的。这意味着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对于这些元素的顺序是不变的，这通常是可取的。例如，场景中的对象没有自然顺序（参见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的每条边和每个节点函数分别在所有边和节点上重用。这意味着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自动支持一种组合泛化形式：因为图形由边，节点和全局特征组成，所以单个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可以在不同大小（边和节点的数量）和形状（边缘）的图形上运行连接。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7E0C-74BF-45D9-9E44-08A6C9AE7A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2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传统图网络结构的图中，数据的连接是成对出现的，一条边连接两个节点。</a:t>
            </a:r>
            <a:endParaRPr lang="en-US" altLang="zh-CN" dirty="0"/>
          </a:p>
          <a:p>
            <a:r>
              <a:rPr lang="zh-CN" altLang="en-US" dirty="0"/>
              <a:t>在实际应用中，数据连接可能超出成对连接，许多复杂数据关系难以使用简单图进行表示。</a:t>
            </a:r>
            <a:endParaRPr lang="en-US" altLang="zh-CN" dirty="0"/>
          </a:p>
          <a:p>
            <a:r>
              <a:rPr lang="zh-CN" altLang="en-US" dirty="0"/>
              <a:t>超图结构中“超边”能够连接任意多个节点，具有极佳的可扩展性和对复杂关系的建模能力。</a:t>
            </a:r>
            <a:endParaRPr lang="en-US" altLang="zh-CN" dirty="0"/>
          </a:p>
          <a:p>
            <a:r>
              <a:rPr lang="zh-CN" altLang="en-US" dirty="0"/>
              <a:t>当面对多个节点拥有同一属性的时候，普通图只能通过多条边将他们连接在一起，而超图结构仅用一条超边就能实现属性的关联建模，因此具有更好的表征能力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7E0C-74BF-45D9-9E44-08A6C9AE7A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卷积核的设计：拉普拉斯矩阵，傅里叶变换，切比雪夫多项式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7E0C-74BF-45D9-9E44-08A6C9AE7A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0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7E0C-74BF-45D9-9E44-08A6C9AE7A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2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所谓</a:t>
            </a:r>
            <a:r>
              <a:rPr lang="en-US" altLang="zh-CN" dirty="0"/>
              <a:t>Representation Learning</a:t>
            </a:r>
            <a:r>
              <a:rPr lang="zh-CN" altLang="en-US" dirty="0"/>
              <a:t>， 就是“</a:t>
            </a:r>
            <a:r>
              <a:rPr lang="en-US" altLang="zh-CN" dirty="0"/>
              <a:t>learning the representations of the data that make it easier to extract useful information when building classifiers or other predictions”</a:t>
            </a:r>
            <a:r>
              <a:rPr lang="zh-CN" altLang="en-US" dirty="0"/>
              <a:t>。简单来说就是在进行正式训练之前，提取训练数据的特征的一种方法。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7E0C-74BF-45D9-9E44-08A6C9AE7A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0470A-0074-41A6-82A5-FEFB137C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447EEB-824E-44D7-9BE4-51FE6266D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012AD-B15A-4F41-9894-68FB8FA7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90ACB-3851-4A1C-BE9A-58DBB5AC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B2543-C367-4E66-A4CA-7D95CF4A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5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05F17-FE1F-45F3-AAF8-85603D8F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F8A4D-1C3E-4953-A3C2-278B4D0B8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9F3C-C656-4C6B-A278-0EB16EAA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CE854-13AD-4D27-9B84-CE0E2EAB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89F15-BAE1-422B-8C4F-6E18DE61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8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C526CD-47BD-4BAC-AB70-8F8A94FD7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2AB48-CA48-421D-8669-F5615D80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778E7-5FB7-41EC-96A4-EE6524B7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B504-2B00-49F1-AF54-9E9CBCB3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2D762-D624-43D2-94DD-36E4785D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E3EB-7FFE-4218-B2CA-EEB416E9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D8D49-9939-4EA6-8317-E6EC1B1B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4087-2B3F-42E7-A86B-C5DA9002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1F356-E584-44B2-8EE9-CE4B1BBD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C88F6-622E-4938-9AB5-36D9AA40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2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C8F47-B33A-4AA8-AD7A-1BB6D42B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7A722-3B3E-4F44-97FC-A697668F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7BC97-5B7D-401C-8168-AF97F776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B3AE6-E087-40A5-A083-4EF0CA14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17AAB-89EC-4CE2-9D9B-189E644E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6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401-CEE7-4A9D-A29B-A92D2AB3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0F0DB-8EAF-4A90-9C72-D6DE5B17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4A36FE-E20D-4CA0-BA03-55970F17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6518E-8D75-4A4C-8EC6-FC1C6856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1D32-70FA-41F6-B980-AE2862B5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91DFA-D640-4639-8C31-3E57E3F5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DA497-58CD-456E-B71A-B664398B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5224A-1A2B-4CB1-B3D8-5D84E8FB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B2B56B-C394-41CA-8E85-26F549FD0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57ABE-B7FC-4345-9999-D9907CC0A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608AEA-A7C1-4191-BF86-EF433FDC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D637D4-4A82-4004-9795-3BF5E187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7F25EA-45FB-41A8-9103-C3195B0D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6CA73A-8F7A-4FC8-BB3B-3BD46948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4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F123-4706-491B-A979-7D49F1A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9CD270-BFCC-4E20-8545-90377CB5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C91D88-4533-4002-80FE-5FD7B031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513C3A-5C2F-4CF7-8412-4158E994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E9FA5-7649-4C73-B533-48CCDDE0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F75B5-5A69-4CFE-97C6-124CB2C7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94DBE-CA77-4466-A26B-CE7BC550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1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B0839-33DC-415A-974D-85EAFA41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0B9A3-026A-4D85-B8BC-868A667D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6B0E47-8CDE-4952-B53A-B8B5832A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279AD-1A9F-43B7-A227-30B7F107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49292-B4FB-4F59-9D27-01D15BBA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1950E-DE30-4548-889A-92211255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8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1E507-4067-4200-835A-DCB15411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BB8852-203B-4B08-8A38-369689CF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CAC74-AEC1-45D2-9F94-2D683950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1906D-E04D-4A01-A0BE-D79DA31D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32A73-23D8-4BD1-A93C-BC75A772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5A07A-523B-4B18-898D-D8CC452C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1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4C079F-64CF-44FE-96FC-ED4338D6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70702-DB98-4995-9137-EF6B2561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D88FF-A4BE-408E-AE1B-CFE2E2334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A1AF-9ED9-4304-A306-036698C40EB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5739A-E4B0-4FC0-A67A-8478DE4B1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332DB-745E-4267-B54B-28599F8D3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A028-C40A-49C8-B2E0-AD88C8C80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609.02907.pdf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0596v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arxiv.org/pdf/1806.0126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6.0126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806.0126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mind/graph_n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0596v1.pdf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712B4-CC5D-4268-970B-144813000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3" y="1041400"/>
            <a:ext cx="9641305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Hypergraph Neural Networks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4A9A9-5CD0-47BD-8CF2-9ED715BD9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3212"/>
            <a:ext cx="9144000" cy="164458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zh-CN" sz="1000" dirty="0"/>
              <a:t>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2000" dirty="0"/>
              <a:t> AAAI 2019</a:t>
            </a:r>
            <a:r>
              <a:rPr lang="en-US" altLang="zh-CN" sz="5400" dirty="0"/>
              <a:t>                 </a:t>
            </a:r>
            <a:br>
              <a:rPr lang="en-US" altLang="zh-CN" sz="5400" dirty="0"/>
            </a:br>
            <a:r>
              <a:rPr lang="en-US" altLang="zh-CN" sz="5400" dirty="0"/>
              <a:t>                                </a:t>
            </a:r>
            <a:r>
              <a:rPr lang="en-US" altLang="zh-CN" dirty="0" err="1"/>
              <a:t>Yifan</a:t>
            </a:r>
            <a:r>
              <a:rPr lang="en-US" altLang="zh-CN" dirty="0"/>
              <a:t> Feng,  </a:t>
            </a:r>
            <a:r>
              <a:rPr lang="en-US" altLang="zh-CN" dirty="0" err="1"/>
              <a:t>Haoxuan</a:t>
            </a:r>
            <a:r>
              <a:rPr lang="en-US" altLang="zh-CN" dirty="0"/>
              <a:t> You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04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77C52-5A0C-4D9C-AD16-3C9D0ADC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6788B-BB12-4B8C-986F-05BB2481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邻接矩阵是超图表示的常用方法，通过一个</a:t>
            </a:r>
            <a:r>
              <a:rPr lang="en-US" altLang="zh-CN" dirty="0"/>
              <a:t>N*E</a:t>
            </a:r>
            <a:r>
              <a:rPr lang="zh-CN" altLang="en-US" dirty="0"/>
              <a:t>的矩阵进行超图的表示，其中</a:t>
            </a:r>
            <a:r>
              <a:rPr lang="en-US" altLang="zh-CN" dirty="0"/>
              <a:t>N</a:t>
            </a:r>
            <a:r>
              <a:rPr lang="zh-CN" altLang="en-US" dirty="0"/>
              <a:t>是节点个数，</a:t>
            </a:r>
            <a:r>
              <a:rPr lang="en-US" altLang="zh-CN" dirty="0"/>
              <a:t>E</a:t>
            </a:r>
            <a:r>
              <a:rPr lang="zh-CN" altLang="en-US" dirty="0"/>
              <a:t>是超边的个数，</a:t>
            </a:r>
            <a:r>
              <a:rPr lang="en-US" altLang="zh-CN" dirty="0"/>
              <a:t>E</a:t>
            </a:r>
            <a:r>
              <a:rPr lang="zh-CN" altLang="en-US" dirty="0"/>
              <a:t>的数量由数据决定。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D6206A-6A55-4E31-856A-5B014E58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3028123"/>
            <a:ext cx="55054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3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6F750-BC82-42B5-A4A8-0349900C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1DAF21-6AC6-4AF4-AC4B-574B4D21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353469"/>
            <a:ext cx="9544050" cy="3295650"/>
          </a:xfrm>
        </p:spPr>
      </p:pic>
    </p:spTree>
    <p:extLst>
      <p:ext uri="{BB962C8B-B14F-4D97-AF65-F5344CB8AC3E}">
        <p14:creationId xmlns:p14="http://schemas.microsoft.com/office/powerpoint/2010/main" val="406913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62F77-BF87-4F96-A6A2-F1C46336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E6692D-A351-4F8A-9DC2-2065A971E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16" y="668994"/>
            <a:ext cx="8362950" cy="37242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000026-E081-4105-8063-A740A944C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15" y="4472781"/>
            <a:ext cx="4105275" cy="2105025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C7F595-593D-44F2-8CBD-D8872D380E26}"/>
              </a:ext>
            </a:extLst>
          </p:cNvPr>
          <p:cNvCxnSpPr>
            <a:cxnSpLocks/>
          </p:cNvCxnSpPr>
          <p:nvPr/>
        </p:nvCxnSpPr>
        <p:spPr>
          <a:xfrm>
            <a:off x="6490256" y="4634257"/>
            <a:ext cx="17859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3A9DB76-221C-48C1-AE24-20C8D1686F74}"/>
              </a:ext>
            </a:extLst>
          </p:cNvPr>
          <p:cNvCxnSpPr>
            <a:cxnSpLocks/>
          </p:cNvCxnSpPr>
          <p:nvPr/>
        </p:nvCxnSpPr>
        <p:spPr>
          <a:xfrm>
            <a:off x="4170918" y="4854263"/>
            <a:ext cx="4105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3BBBA2-57B1-41F7-A321-DC535F927D6E}"/>
              </a:ext>
            </a:extLst>
          </p:cNvPr>
          <p:cNvCxnSpPr>
            <a:cxnSpLocks/>
          </p:cNvCxnSpPr>
          <p:nvPr/>
        </p:nvCxnSpPr>
        <p:spPr>
          <a:xfrm>
            <a:off x="4170918" y="5046419"/>
            <a:ext cx="4105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C4A02B-16C0-42B3-866F-A91E38F7FA32}"/>
              </a:ext>
            </a:extLst>
          </p:cNvPr>
          <p:cNvCxnSpPr>
            <a:cxnSpLocks/>
          </p:cNvCxnSpPr>
          <p:nvPr/>
        </p:nvCxnSpPr>
        <p:spPr>
          <a:xfrm>
            <a:off x="4194111" y="5228636"/>
            <a:ext cx="4105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0B413B1-7BF3-4914-B77F-6DDC1B867E34}"/>
              </a:ext>
            </a:extLst>
          </p:cNvPr>
          <p:cNvCxnSpPr>
            <a:cxnSpLocks/>
          </p:cNvCxnSpPr>
          <p:nvPr/>
        </p:nvCxnSpPr>
        <p:spPr>
          <a:xfrm>
            <a:off x="4187486" y="5420792"/>
            <a:ext cx="4105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86CEFA8-2D12-486E-AE17-6CF0C99D4892}"/>
              </a:ext>
            </a:extLst>
          </p:cNvPr>
          <p:cNvCxnSpPr>
            <a:cxnSpLocks/>
          </p:cNvCxnSpPr>
          <p:nvPr/>
        </p:nvCxnSpPr>
        <p:spPr>
          <a:xfrm>
            <a:off x="4207573" y="5619572"/>
            <a:ext cx="4105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203BCE0-85D6-4D3D-A161-5B3AE9447252}"/>
              </a:ext>
            </a:extLst>
          </p:cNvPr>
          <p:cNvCxnSpPr>
            <a:cxnSpLocks/>
          </p:cNvCxnSpPr>
          <p:nvPr/>
        </p:nvCxnSpPr>
        <p:spPr>
          <a:xfrm>
            <a:off x="4220827" y="5791850"/>
            <a:ext cx="4105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7D689AB-045F-4109-86CA-089669AE8AA5}"/>
              </a:ext>
            </a:extLst>
          </p:cNvPr>
          <p:cNvCxnSpPr>
            <a:cxnSpLocks/>
          </p:cNvCxnSpPr>
          <p:nvPr/>
        </p:nvCxnSpPr>
        <p:spPr>
          <a:xfrm>
            <a:off x="4191010" y="5970752"/>
            <a:ext cx="4105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5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41E8F-7CCD-42E5-9CEC-B84B1651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 to existing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7DBCD-4D89-41DE-9B88-CBF4E847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与传统</a:t>
            </a:r>
            <a:r>
              <a:rPr lang="en-US" altLang="zh-CN" dirty="0"/>
              <a:t>GNN</a:t>
            </a:r>
            <a:r>
              <a:rPr lang="zh-CN" altLang="en-US" dirty="0"/>
              <a:t>相比，</a:t>
            </a:r>
            <a:r>
              <a:rPr lang="en-US" altLang="zh-CN" dirty="0"/>
              <a:t>HGNN</a:t>
            </a:r>
            <a:r>
              <a:rPr lang="zh-CN" altLang="en-US" dirty="0"/>
              <a:t>更容易对复杂高阶数据建模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与传统超图方法相比，</a:t>
            </a:r>
            <a:r>
              <a:rPr lang="en-US" altLang="zh-CN" dirty="0"/>
              <a:t>HGNN</a:t>
            </a:r>
            <a:r>
              <a:rPr lang="zh-CN" altLang="en-US" dirty="0"/>
              <a:t>运算更加高效，对多模型结构数据也更加高效。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10">
            <a:extLst>
              <a:ext uri="{FF2B5EF4-FFF2-40B4-BE49-F238E27FC236}">
                <a16:creationId xmlns:a16="http://schemas.microsoft.com/office/drawing/2014/main" id="{72170005-D69D-4302-BAAE-BC1DE52B4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86" y="4648466"/>
            <a:ext cx="4114800" cy="1457325"/>
          </a:xfrm>
          <a:prstGeom prst="rect">
            <a:avLst/>
          </a:prstGeom>
        </p:spPr>
      </p:pic>
      <p:pic>
        <p:nvPicPr>
          <p:cNvPr id="5" name="图片 4" descr="2019-09-19 09-43-51 的屏幕截图">
            <a:extLst>
              <a:ext uri="{FF2B5EF4-FFF2-40B4-BE49-F238E27FC236}">
                <a16:creationId xmlns:a16="http://schemas.microsoft.com/office/drawing/2014/main" id="{37DF89A1-5B24-4411-A5B2-B76DD80B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591" y="3425294"/>
            <a:ext cx="7372800" cy="115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43E5D3-FD26-4401-BDDA-9961EAAD7210}"/>
              </a:ext>
            </a:extLst>
          </p:cNvPr>
          <p:cNvSpPr txBox="1"/>
          <p:nvPr/>
        </p:nvSpPr>
        <p:spPr>
          <a:xfrm>
            <a:off x="1737917" y="6290514"/>
            <a:ext cx="814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SEMI-SUPERVISED CLASSIFICATION WITH GRAPH CONVOLUTIONAL NETWORKS    </a:t>
            </a:r>
            <a:r>
              <a:rPr lang="zh-CN" altLang="en-US" sz="1200" dirty="0">
                <a:hlinkClick r:id="rId5"/>
              </a:rPr>
              <a:t>https://arxiv.org/pdf/1609.02907.pdf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250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38005-999D-482D-9C6F-D9CF8EA2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93D9D-1A97-42AC-9FAE-3031C3DC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citation network classification</a:t>
            </a:r>
          </a:p>
          <a:p>
            <a:r>
              <a:rPr lang="en-US" altLang="zh-CN" dirty="0"/>
              <a:t>Dataset</a:t>
            </a:r>
            <a:r>
              <a:rPr lang="zh-CN" altLang="en-US" dirty="0"/>
              <a:t>：</a:t>
            </a:r>
            <a:r>
              <a:rPr lang="en-US" altLang="zh-CN" dirty="0"/>
              <a:t>Cora and </a:t>
            </a:r>
            <a:r>
              <a:rPr lang="en-US" altLang="zh-CN" dirty="0" err="1"/>
              <a:t>Pubmed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626AA3-09E0-45F9-B79E-439E298A1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10" y="3075954"/>
            <a:ext cx="4181475" cy="2733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444474-5A10-4DC2-A8D2-F0E614B3F62E}"/>
              </a:ext>
            </a:extLst>
          </p:cNvPr>
          <p:cNvSpPr txBox="1"/>
          <p:nvPr/>
        </p:nvSpPr>
        <p:spPr>
          <a:xfrm>
            <a:off x="1500809" y="6176963"/>
            <a:ext cx="73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is neither extra nor more complex information in these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63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12F4D-BC1E-4768-8B0E-6E6258EB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Visual object classification</a:t>
            </a:r>
          </a:p>
          <a:p>
            <a:r>
              <a:rPr lang="en-US" altLang="zh-CN" dirty="0"/>
              <a:t>Dataset</a:t>
            </a:r>
            <a:r>
              <a:rPr lang="zh-CN" altLang="en-US" dirty="0"/>
              <a:t>：</a:t>
            </a:r>
            <a:r>
              <a:rPr lang="en-US" altLang="zh-CN" dirty="0"/>
              <a:t>Princeton ModelNet40 dataset and the National Taiwan University (NTU) 3D model dataset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335CC6-52C9-4A1E-B28E-B935DDA08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" y="2121795"/>
            <a:ext cx="6686550" cy="3648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2F0B92-E4DE-4B30-ABDC-65A68DECD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844" y="2859982"/>
            <a:ext cx="41814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7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57FC1-84E7-4BDC-8A6D-E9DC9A49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contributions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90130-D5C2-458A-8058-F1E9A8C6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提出了一种超图结构</a:t>
            </a:r>
            <a:r>
              <a:rPr lang="en-US" altLang="zh-CN" dirty="0"/>
              <a:t>HGNN</a:t>
            </a:r>
            <a:r>
              <a:rPr lang="zh-CN" altLang="en-US" dirty="0"/>
              <a:t>，用超图进行</a:t>
            </a:r>
            <a:r>
              <a:rPr lang="en-US" altLang="zh-CN" dirty="0"/>
              <a:t>representation learning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citation network classification and visual object classification</a:t>
            </a:r>
            <a:r>
              <a:rPr lang="zh-CN" altLang="en-US" dirty="0"/>
              <a:t>任务测试中，与其他最新方法相比</a:t>
            </a:r>
            <a:r>
              <a:rPr lang="en-US" altLang="zh-CN" dirty="0"/>
              <a:t>HGNN</a:t>
            </a:r>
            <a:r>
              <a:rPr lang="zh-CN" altLang="en-US" dirty="0"/>
              <a:t>更有效。对</a:t>
            </a:r>
            <a:r>
              <a:rPr lang="en-US" altLang="zh-CN" dirty="0"/>
              <a:t>multi-modal data</a:t>
            </a:r>
            <a:r>
              <a:rPr lang="zh-CN" altLang="en-US" dirty="0"/>
              <a:t>性能也较好</a:t>
            </a:r>
          </a:p>
        </p:txBody>
      </p:sp>
    </p:spTree>
    <p:extLst>
      <p:ext uri="{BB962C8B-B14F-4D97-AF65-F5344CB8AC3E}">
        <p14:creationId xmlns:p14="http://schemas.microsoft.com/office/powerpoint/2010/main" val="396484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CD6E-D16D-4A03-A668-07A7486F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Neural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E6E7D-E7E8-4D85-AB49-455657653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在图形上运行并构建其计算的神经网络框架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00" dirty="0"/>
          </a:p>
          <a:p>
            <a:r>
              <a:rPr lang="en-US" altLang="zh-CN" sz="1200" dirty="0"/>
              <a:t>A Comprehensive Survey on Graph Neural Networks</a:t>
            </a:r>
            <a:r>
              <a:rPr lang="zh-CN" altLang="en-US" sz="1200" dirty="0"/>
              <a:t>           </a:t>
            </a:r>
            <a:r>
              <a:rPr lang="en-US" altLang="zh-CN" sz="1200" dirty="0">
                <a:hlinkClick r:id="rId3"/>
              </a:rPr>
              <a:t>https://arxiv.org/pdf/1901.00596v1.pdf</a:t>
            </a:r>
            <a:endParaRPr lang="en-US" altLang="zh-CN" sz="1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5113AB-B671-4554-A95B-40048197F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40" y="2635749"/>
            <a:ext cx="4459215" cy="30470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6763CF-D0CA-4207-9726-423A74A78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5" y="2689055"/>
            <a:ext cx="54578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6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2968C-C2DB-4CAC-9CAE-5BF5BFC1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22894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Graph</a:t>
            </a:r>
            <a:r>
              <a:rPr lang="zh-CN" altLang="en-US" dirty="0"/>
              <a:t>：一个含有节点，边，全局属性的三元组</a:t>
            </a:r>
            <a:r>
              <a:rPr lang="en-US" altLang="zh-CN" dirty="0"/>
              <a:t>G=(</a:t>
            </a:r>
            <a:r>
              <a:rPr lang="en-US" altLang="zh-CN" dirty="0" err="1"/>
              <a:t>u,V,E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u</a:t>
            </a:r>
            <a:r>
              <a:rPr lang="zh-CN" altLang="en-US" dirty="0"/>
              <a:t>是全局属性，</a:t>
            </a:r>
            <a:r>
              <a:rPr lang="en-US" altLang="zh-CN" dirty="0"/>
              <a:t>V</a:t>
            </a:r>
            <a:r>
              <a:rPr lang="zh-CN" altLang="en-US" dirty="0"/>
              <a:t>是节点集合，</a:t>
            </a:r>
            <a:r>
              <a:rPr lang="en-US" altLang="zh-CN" dirty="0"/>
              <a:t>E</a:t>
            </a:r>
            <a:r>
              <a:rPr lang="zh-CN" altLang="en-US" dirty="0"/>
              <a:t>是边的集合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sz="1200" dirty="0"/>
              <a:t>Relational inductive biases, deep learning, and graph networks       </a:t>
            </a:r>
            <a:r>
              <a:rPr lang="en-US" altLang="zh-CN" sz="1200" dirty="0">
                <a:hlinkClick r:id="rId2"/>
              </a:rPr>
              <a:t>https://arxiv.org/pdf/1806.01261.pdf</a:t>
            </a:r>
            <a:endParaRPr lang="zh-CN" altLang="en-US" sz="1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B915F8-7495-4D06-983F-2CBAF38C2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2815469"/>
            <a:ext cx="71532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2968C-C2DB-4CAC-9CAE-5BF5BFC1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746"/>
            <a:ext cx="10515600" cy="5770485"/>
          </a:xfrm>
        </p:spPr>
        <p:txBody>
          <a:bodyPr>
            <a:normAutofit/>
          </a:bodyPr>
          <a:lstStyle/>
          <a:p>
            <a:r>
              <a:rPr lang="en-US" altLang="zh-CN" dirty="0"/>
              <a:t>GN block</a:t>
            </a:r>
            <a:r>
              <a:rPr lang="zh-CN" altLang="en-US" dirty="0"/>
              <a:t>：</a:t>
            </a:r>
            <a:r>
              <a:rPr lang="en-US" altLang="zh-CN" dirty="0"/>
              <a:t>GNN</a:t>
            </a:r>
            <a:r>
              <a:rPr lang="zh-CN" altLang="en-US" dirty="0"/>
              <a:t>的主要计算单元，是一个</a:t>
            </a:r>
            <a:r>
              <a:rPr lang="en-US" altLang="zh-CN" dirty="0"/>
              <a:t>graph-to-graph</a:t>
            </a:r>
            <a:r>
              <a:rPr lang="zh-CN" altLang="en-US" dirty="0"/>
              <a:t>模块。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sz="1200" dirty="0"/>
              <a:t>Relational inductive biases, deep learning, and graph networks       </a:t>
            </a:r>
            <a:r>
              <a:rPr lang="en-US" altLang="zh-CN" sz="1200" dirty="0">
                <a:hlinkClick r:id="rId3"/>
              </a:rPr>
              <a:t>https://arxiv.org/pdf/1806.01261.pdf</a:t>
            </a:r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C38AD-5378-4D2F-8327-FC627F4B0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9988"/>
            <a:ext cx="5400114" cy="4464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AAC9DC-53D5-432B-AAFE-11546ADBD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14" y="3017988"/>
            <a:ext cx="5176797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282AE-441D-4F48-9598-CA98A99E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9A151B-452C-48A6-8913-CF77E0426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1737895"/>
            <a:ext cx="7610475" cy="38195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2CC4C0-A301-4761-BC4B-7809281DAEAE}"/>
              </a:ext>
            </a:extLst>
          </p:cNvPr>
          <p:cNvSpPr txBox="1"/>
          <p:nvPr/>
        </p:nvSpPr>
        <p:spPr>
          <a:xfrm>
            <a:off x="2136912" y="5935369"/>
            <a:ext cx="8577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Relational inductive biases, deep learning, and graph networks       </a:t>
            </a:r>
            <a:r>
              <a:rPr lang="en-US" altLang="zh-CN" sz="1200" dirty="0">
                <a:hlinkClick r:id="rId4"/>
              </a:rPr>
              <a:t>https://arxiv.org/pdf/1806.01261.pdf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726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6C4A-E474-450C-870A-FA76926D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85E61-D23C-4084-AAD7-F1A72CF1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图关注实体之间的关系，在处理非欧几里得数据上具有很大优势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Combinatorial generalization in graph networks</a:t>
            </a:r>
          </a:p>
          <a:p>
            <a:endParaRPr lang="en-US" altLang="zh-CN" dirty="0"/>
          </a:p>
          <a:p>
            <a:r>
              <a:rPr lang="en-US" altLang="zh-CN" dirty="0"/>
              <a:t>the strong relational inductive bias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dirty="0">
                <a:hlinkClick r:id="rId3"/>
              </a:rPr>
              <a:t>https://github.com/deepmind/graph_nets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524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40A31-374E-4B5D-9851-1C13D78E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F4851A-2293-43B9-A41B-55E144FE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72" y="1825625"/>
            <a:ext cx="924925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FCC27A-47BB-45F9-AB17-B6D362D730CE}"/>
              </a:ext>
            </a:extLst>
          </p:cNvPr>
          <p:cNvSpPr txBox="1"/>
          <p:nvPr/>
        </p:nvSpPr>
        <p:spPr>
          <a:xfrm>
            <a:off x="1697113" y="6215876"/>
            <a:ext cx="879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 Comprehensive Survey on Graph Neural Networks</a:t>
            </a:r>
            <a:r>
              <a:rPr lang="zh-CN" altLang="en-US" sz="1200" dirty="0"/>
              <a:t>           </a:t>
            </a:r>
            <a:r>
              <a:rPr lang="en-US" altLang="zh-CN" sz="1200" dirty="0">
                <a:hlinkClick r:id="rId3"/>
              </a:rPr>
              <a:t>https://arxiv.org/pdf/1901.00596v1.pdf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8915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712B4-CC5D-4268-970B-144813000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3" y="1041400"/>
            <a:ext cx="9641305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HGNN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4A9A9-5CD0-47BD-8CF2-9ED715BD9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3212"/>
            <a:ext cx="9144000" cy="16445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000" dirty="0"/>
              <a:t>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778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57FC1-84E7-4BDC-8A6D-E9DC9A49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90130-D5C2-458A-8058-F1E9A8C6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传统图与超图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D34DBB-7298-4B94-9BA2-21430A2A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359025"/>
            <a:ext cx="74390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1729</Words>
  <Application>Microsoft Office PowerPoint</Application>
  <PresentationFormat>宽屏</PresentationFormat>
  <Paragraphs>96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Hypergraph Neural Networks</vt:lpstr>
      <vt:lpstr>Graph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HGNN</vt:lpstr>
      <vt:lpstr>Motivation</vt:lpstr>
      <vt:lpstr>PowerPoint 演示文稿</vt:lpstr>
      <vt:lpstr>Model</vt:lpstr>
      <vt:lpstr>PowerPoint 演示文稿</vt:lpstr>
      <vt:lpstr>Relations to existing methods</vt:lpstr>
      <vt:lpstr>Experiment Result</vt:lpstr>
      <vt:lpstr>PowerPoint 演示文稿</vt:lpstr>
      <vt:lpstr>Main contributions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Hypergraph Neural Networks</dc:title>
  <dc:creator>xiang zhang</dc:creator>
  <cp:lastModifiedBy>xiang zhang</cp:lastModifiedBy>
  <cp:revision>38</cp:revision>
  <dcterms:created xsi:type="dcterms:W3CDTF">2019-09-18T07:17:06Z</dcterms:created>
  <dcterms:modified xsi:type="dcterms:W3CDTF">2019-09-19T05:13:39Z</dcterms:modified>
</cp:coreProperties>
</file>