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0"/>
  </p:notesMasterIdLst>
  <p:sldIdLst>
    <p:sldId id="256" r:id="rId3"/>
    <p:sldId id="279" r:id="rId4"/>
    <p:sldId id="272" r:id="rId5"/>
    <p:sldId id="273" r:id="rId6"/>
    <p:sldId id="274" r:id="rId7"/>
    <p:sldId id="276" r:id="rId8"/>
    <p:sldId id="277" r:id="rId9"/>
    <p:sldId id="278" r:id="rId10"/>
    <p:sldId id="264" r:id="rId11"/>
    <p:sldId id="266" r:id="rId12"/>
    <p:sldId id="281" r:id="rId13"/>
    <p:sldId id="280" r:id="rId14"/>
    <p:sldId id="282" r:id="rId15"/>
    <p:sldId id="283" r:id="rId16"/>
    <p:sldId id="284" r:id="rId17"/>
    <p:sldId id="286" r:id="rId18"/>
    <p:sldId id="285" r:id="rId19"/>
  </p:sldIdLst>
  <p:sldSz cx="12192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837" autoAdjust="0"/>
  </p:normalViewPr>
  <p:slideViewPr>
    <p:cSldViewPr snapToGrid="0">
      <p:cViewPr varScale="1">
        <p:scale>
          <a:sx n="101" d="100"/>
          <a:sy n="101" d="100"/>
        </p:scale>
        <p:origin x="9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sz="1800" b="0" strike="noStrike" spc="-1">
                <a:solidFill>
                  <a:srgbClr val="000000"/>
                </a:solidFill>
                <a:latin typeface="等线"/>
              </a:rPr>
              <a:t>单击鼠标移动幻灯片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单击编辑备注格式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&lt;页眉&gt;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&lt;日期/时间&gt;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&lt;页脚&gt;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B411255-7807-4E71-B68C-10257E2EF8EA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5900" indent="-2159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</p:txBody>
      </p:sp>
      <p:sp>
        <p:nvSpPr>
          <p:cNvPr id="14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B6D5925-1BCF-41F7-96B5-B37863FB4B50}" type="slidenum">
              <a:rPr lang="en-US" sz="1200" b="0" strike="noStrike" spc="-1">
                <a:latin typeface="Times New Roman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鲁棒性好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DB411255-7807-4E71-B68C-10257E2EF8EA}" type="slidenum">
              <a:rPr lang="en-US" sz="1400" b="0" strike="noStrike" spc="-1" smtClean="0">
                <a:latin typeface="Times New Roman"/>
              </a:rPr>
              <a:t>17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31957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5900" indent="-215900">
              <a:lnSpc>
                <a:spcPct val="100000"/>
              </a:lnSpc>
            </a:pPr>
            <a:r>
              <a:rPr lang="en-US" sz="1200" b="0" strike="noStrike" spc="-1">
                <a:latin typeface="Arial"/>
              </a:rPr>
              <a:t>triplet loss:从训练数据集中随机选一个样本，该样本称为Anchor，然后再随机选取一个和Anchor (记为x_a)属于同一类的样本和不同类的样本,这两个样本对应的称为Positive (记为x_p)和Negative (记为x_n)，由此构成一个（Anchor，Positive，Negative）三元组。训练一个参数共享或者不共享的网络，得到三个元素的特征表达 </a:t>
            </a:r>
            <a:r>
              <a:rPr lang="zh-CN" altLang="en-US" sz="1200" b="0" strike="noStrike" spc="-1">
                <a:latin typeface="Arial"/>
                <a:ea typeface="宋体" panose="02010600030101010101" pitchFamily="2" charset="-122"/>
              </a:rPr>
              <a:t>。</a:t>
            </a:r>
            <a:r>
              <a:rPr lang="en-US" sz="1200" b="0" strike="noStrike" spc="-1">
                <a:latin typeface="Arial"/>
              </a:rPr>
              <a:t>triplet loss的目的就是通过学习，让x_a和x_p特征表达之间的距离尽可能小，而x_a和x_n的特征表达之间的距离尽可能大，并且要让x_a与x_n之间的距离和x_a与x_p之间的距离之间有一个最小的间隔</a:t>
            </a:r>
            <a:r>
              <a:rPr lang="zh-CN" altLang="en-US" sz="1200" b="0" strike="noStrike" spc="-1">
                <a:latin typeface="Arial"/>
                <a:ea typeface="宋体" panose="02010600030101010101" pitchFamily="2" charset="-122"/>
              </a:rPr>
              <a:t>。</a:t>
            </a:r>
          </a:p>
          <a:p>
            <a:pPr marL="215900" indent="-215900">
              <a:lnSpc>
                <a:spcPct val="100000"/>
              </a:lnSpc>
            </a:pPr>
            <a:r>
              <a:rPr lang="en-US" sz="1200" b="0" strike="noStrike" spc="-1">
                <a:latin typeface="Arial"/>
              </a:rPr>
              <a:t>central loss</a:t>
            </a:r>
            <a:r>
              <a:rPr lang="zh-CN" altLang="en-US" sz="1200" b="0" strike="noStrike" spc="-1">
                <a:latin typeface="Arial"/>
                <a:ea typeface="宋体" panose="02010600030101010101" pitchFamily="2" charset="-122"/>
              </a:rPr>
              <a:t>：</a:t>
            </a:r>
            <a:r>
              <a:rPr lang="en-US" sz="1200" b="0" strike="noStrike" spc="-1">
                <a:latin typeface="Arial"/>
              </a:rPr>
              <a:t>一个batch中的每个样本的feature离feature 的中心的距离的平方和要越小越好，也就是类内距离要越小越好。这就是center loss。</a:t>
            </a:r>
          </a:p>
          <a:p>
            <a:pPr marL="215900" indent="-2159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</p:txBody>
      </p:sp>
      <p:sp>
        <p:nvSpPr>
          <p:cNvPr id="14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B6D5925-1BCF-41F7-96B5-B37863FB4B50}" type="slidenum">
              <a:rPr lang="en-US" sz="1200" b="0" strike="noStrike" spc="-1">
                <a:latin typeface="Times New Roman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5900" indent="-2159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</p:txBody>
      </p:sp>
      <p:sp>
        <p:nvSpPr>
          <p:cNvPr id="14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B6D5925-1BCF-41F7-96B5-B37863FB4B50}" type="slidenum">
              <a:rPr lang="en-US" sz="1200" b="0" strike="noStrike" spc="-1">
                <a:latin typeface="Times New Roman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5900" indent="-215900">
              <a:lnSpc>
                <a:spcPct val="100000"/>
              </a:lnSpc>
            </a:pPr>
            <a:r>
              <a:rPr lang="en-US" sz="1200" b="0" strike="noStrike" spc="-1">
                <a:latin typeface="Arial"/>
              </a:rPr>
              <a:t>EdgeConv考虑了点的坐标，与领域点的距离</a:t>
            </a:r>
          </a:p>
        </p:txBody>
      </p:sp>
      <p:sp>
        <p:nvSpPr>
          <p:cNvPr id="14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B6D5925-1BCF-41F7-96B5-B37863FB4B50}" type="slidenum">
              <a:rPr lang="en-US" sz="1200" b="0" strike="noStrike" spc="-1">
                <a:latin typeface="Times New Roman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5900" indent="-215900">
              <a:lnSpc>
                <a:spcPct val="100000"/>
              </a:lnSpc>
            </a:pPr>
            <a:r>
              <a:rPr lang="en-US" sz="1200" b="0" strike="noStrike" spc="-1">
                <a:latin typeface="Arial"/>
              </a:rPr>
              <a:t>FusionNet jointly employs vol_x0002_umetric data and view data together to learn a unified fea_x0002_ture representation</a:t>
            </a:r>
          </a:p>
          <a:p>
            <a:pPr marL="215900" indent="-2159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en-US" sz="1200" b="0" strike="noStrike" spc="-1">
                <a:latin typeface="Arial"/>
              </a:rPr>
              <a:t>fuses the point cloud data from LiDAR and view data from camera</a:t>
            </a:r>
          </a:p>
        </p:txBody>
      </p:sp>
      <p:sp>
        <p:nvSpPr>
          <p:cNvPr id="14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B6D5925-1BCF-41F7-96B5-B37863FB4B50}" type="slidenum">
              <a:rPr lang="en-US" sz="1200" b="0" strike="noStrike" spc="-1">
                <a:latin typeface="Times New Roman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5900" indent="-2159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传统图网络结构的图中，数据的连接是成对出现的，一条边连接两个节点。</a:t>
            </a:r>
          </a:p>
          <a:p>
            <a:pPr marL="215900" indent="-2159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在实际应用中，数据连接可能超出成对连接，许多复杂数据关系难以使用简单图进行表示。</a:t>
            </a:r>
          </a:p>
          <a:p>
            <a:pPr marL="215900" indent="-2159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超图结构中“超边”能够连接任意多个节点，具有极佳的可扩展性和对复杂关系的建模能力。</a:t>
            </a:r>
          </a:p>
          <a:p>
            <a:pPr marL="215900" indent="-2159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当面对多个节点拥有同一属性的时候，普通图只能通过多条边将他们连接在一起，而超图结构仅用一条超边就能实现属性的关联建模，因此具有更好的表征能力</a:t>
            </a:r>
          </a:p>
          <a:p>
            <a:pPr marL="215900" indent="-2159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5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DF2B639-821D-4441-B73E-7B66F7368EAB}" type="slidenum">
              <a:rPr lang="en-US" sz="1200" b="0" strike="noStrike" spc="-1">
                <a:latin typeface="Times New Roman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5900" indent="-2159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传统图网络结构的图中，数据的连接是成对出现的，一条边连接两个节点。</a:t>
            </a:r>
          </a:p>
          <a:p>
            <a:pPr marL="215900" indent="-2159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在实际应用中，数据连接可能超出成对连接，许多复杂数据关系难以使用简单图进行表示。</a:t>
            </a:r>
          </a:p>
          <a:p>
            <a:pPr marL="215900" indent="-2159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超图结构中“超边”能够连接任意多个节点，具有极佳的可扩展性和对复杂关系的建模能力。</a:t>
            </a:r>
          </a:p>
          <a:p>
            <a:pPr marL="215900" indent="-2159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当面对多个节点拥有同一属性的时候，普通图只能通过多条边将他们连接在一起，而超图结构仅用一条超边就能实现属性的关联建模，因此具有更好的表征能力</a:t>
            </a:r>
          </a:p>
          <a:p>
            <a:pPr marL="215900" indent="-2159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5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DF2B639-821D-4441-B73E-7B66F7368EAB}" type="slidenum">
              <a:rPr lang="en-US" sz="1200" b="0" strike="noStrike" spc="-1">
                <a:latin typeface="Times New Roman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where p is the point cloud feature and V = {v1 ;:::;</a:t>
            </a:r>
            <a:r>
              <a:rPr lang="en-US" altLang="zh-CN" dirty="0" err="1"/>
              <a:t>vn</a:t>
            </a:r>
            <a:r>
              <a:rPr lang="en-US" altLang="zh-CN" dirty="0"/>
              <a:t>} denotes n extracted view features from a 3D shape. The function g reasons the relations between the point cloud feature and per-view feature and learns an effective fusion. In our network, g uses the simple multilayer </a:t>
            </a:r>
            <a:r>
              <a:rPr lang="en-US" altLang="zh-CN" dirty="0" err="1"/>
              <a:t>perceptrons</a:t>
            </a:r>
            <a:r>
              <a:rPr lang="en-US" altLang="zh-CN" dirty="0"/>
              <a:t> (MLP) and  is the normalization function (sigmoid function is used in our implementation). For each view, the output is a re-</a:t>
            </a:r>
            <a:r>
              <a:rPr lang="en-US" altLang="zh-CN" dirty="0" err="1"/>
              <a:t>lation</a:t>
            </a:r>
            <a:r>
              <a:rPr lang="en-US" altLang="zh-CN" dirty="0"/>
              <a:t> score ranging from 0 to 1, which represents the sig-</a:t>
            </a:r>
            <a:r>
              <a:rPr lang="en-US" altLang="zh-CN" dirty="0" err="1"/>
              <a:t>niﬁcance</a:t>
            </a:r>
            <a:r>
              <a:rPr lang="en-US" altLang="zh-CN" dirty="0"/>
              <a:t> of the correlation between different views and the point cloud.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DB411255-7807-4E71-B68C-10257E2EF8EA}" type="slidenum">
              <a:rPr lang="en-US" sz="1400" b="0" strike="noStrike" spc="-1" smtClean="0">
                <a:latin typeface="Times New Roman"/>
              </a:rPr>
              <a:t>11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1468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DB411255-7807-4E71-B68C-10257E2EF8EA}" type="slidenum">
              <a:rPr lang="en-US" sz="1400" b="0" strike="noStrike" spc="-1" smtClean="0">
                <a:latin typeface="Times New Roman"/>
              </a:rPr>
              <a:t>15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4652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zh-CN" sz="6000" b="0" strike="noStrike" spc="-1">
                <a:solidFill>
                  <a:srgbClr val="000000"/>
                </a:solidFill>
                <a:latin typeface="等线 Light"/>
              </a:rPr>
              <a:t>单击此处编辑母版标题样式</a:t>
            </a:r>
            <a:endParaRPr lang="zh-CN" sz="60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68D064B0-55C9-430F-AEC2-8A8B60976AEB}" type="datetime">
              <a:rPr lang="en-US" sz="1200" b="0" strike="noStrike" spc="-1">
                <a:solidFill>
                  <a:srgbClr val="8B8B8B"/>
                </a:solidFill>
                <a:latin typeface="等线"/>
              </a:rPr>
              <a:t>10/10/2019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91368FB-5581-40E1-966F-1E77FEA107FD}" type="slidenum">
              <a:rPr lang="en-US" sz="1200" b="0" strike="noStrike" spc="-1">
                <a:solidFill>
                  <a:srgbClr val="8B8B8B"/>
                </a:solidFill>
                <a:latin typeface="等线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等线"/>
              </a:rPr>
              <a:t>单击鼠标编辑大纲文字格式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等线"/>
              </a:rPr>
              <a:t>第二个大纲级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等线"/>
              </a:rPr>
              <a:t>第三大纲级别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等线"/>
              </a:rPr>
              <a:t>第四大纲级别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等线"/>
              </a:rPr>
              <a:t>第五大纲级别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等线"/>
              </a:rPr>
              <a:t>第六大纲级别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等线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单击此处编辑母版标题样式</a:t>
            </a:r>
            <a:endParaRPr lang="zh-CN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>
                <a:solidFill>
                  <a:srgbClr val="000000"/>
                </a:solidFill>
                <a:latin typeface="等线"/>
              </a:rPr>
              <a:t>编辑母版文本样式</a:t>
            </a:r>
          </a:p>
          <a:p>
            <a:pPr marL="685800" lvl="1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>
                <a:solidFill>
                  <a:srgbClr val="000000"/>
                </a:solidFill>
                <a:latin typeface="等线"/>
              </a:rPr>
              <a:t>第二级</a:t>
            </a:r>
          </a:p>
          <a:p>
            <a:pPr marL="1143000" lvl="2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zh-CN" sz="2000" b="0" strike="noStrike" spc="-1">
                <a:solidFill>
                  <a:srgbClr val="000000"/>
                </a:solidFill>
                <a:latin typeface="等线"/>
              </a:rPr>
              <a:t>第三级</a:t>
            </a:r>
          </a:p>
          <a:p>
            <a:pPr marL="1600200" lvl="3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zh-CN" sz="1800" b="0" strike="noStrike" spc="-1">
                <a:solidFill>
                  <a:srgbClr val="000000"/>
                </a:solidFill>
                <a:latin typeface="等线"/>
              </a:rPr>
              <a:t>第四级</a:t>
            </a:r>
          </a:p>
          <a:p>
            <a:pPr marL="2057400" lvl="4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zh-CN" sz="1800" b="0" strike="noStrike" spc="-1">
                <a:solidFill>
                  <a:srgbClr val="000000"/>
                </a:solidFill>
                <a:latin typeface="等线"/>
              </a:rPr>
              <a:t>第五级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EA51A9B-E1B7-47F8-9E07-DC4ACDB9908D}" type="datetime">
              <a:rPr lang="en-US" sz="1200" b="0" strike="noStrike" spc="-1">
                <a:solidFill>
                  <a:srgbClr val="8B8B8B"/>
                </a:solidFill>
                <a:latin typeface="等线"/>
              </a:rPr>
              <a:t>10/10/2019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0FAB1D8-514E-49C6-9379-6110F05A7B17}" type="slidenum">
              <a:rPr lang="en-US" sz="1200" b="0" strike="noStrike" spc="-1">
                <a:solidFill>
                  <a:srgbClr val="8B8B8B"/>
                </a:solidFill>
                <a:latin typeface="等线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1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1.00596v1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1.00596v1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1.00596v1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1.00596v1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1.00596v1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331640" y="1041480"/>
            <a:ext cx="964080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zh-CN" sz="4000" b="0" strike="noStrike" spc="-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lt"/>
              </a:rPr>
              <a:t>PVRNet: Point-View Relation Neural Network for 3D Shape Recognition</a:t>
            </a:r>
          </a:p>
        </p:txBody>
      </p:sp>
      <p:sp>
        <p:nvSpPr>
          <p:cNvPr id="89" name="TextShape 2"/>
          <p:cNvSpPr txBox="1"/>
          <p:nvPr/>
        </p:nvSpPr>
        <p:spPr>
          <a:xfrm>
            <a:off x="1523880" y="3613320"/>
            <a:ext cx="9143640" cy="16441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7500"/>
          </a:bodyPr>
          <a:lstStyle/>
          <a:p>
            <a:pPr algn="r">
              <a:lnSpc>
                <a:spcPct val="100000"/>
              </a:lnSpc>
              <a:spcBef>
                <a:spcPts val="1000"/>
              </a:spcBef>
            </a:pPr>
            <a:r>
              <a:rPr lang="en-US" sz="1000" b="0" strike="noStrike" spc="-1">
                <a:solidFill>
                  <a:srgbClr val="000000"/>
                </a:solidFill>
                <a:latin typeface="等线"/>
              </a:rPr>
              <a:t>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sz="700" b="0" strike="noStrike" spc="-1">
                <a:solidFill>
                  <a:srgbClr val="000000"/>
                </a:solidFill>
                <a:latin typeface="等线"/>
              </a:rPr>
              <a:t>     </a:t>
            </a:r>
            <a:r>
              <a:rPr lang="en-US" sz="1400" b="0" strike="noStrike" spc="-1">
                <a:solidFill>
                  <a:srgbClr val="000000"/>
                </a:solidFill>
                <a:latin typeface="等线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AAAI 2019</a:t>
            </a:r>
            <a:r>
              <a:rPr lang="en-US" sz="3600" b="0" strike="noStrike" spc="-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sz="3600" b="0" strike="noStrike" spc="-1">
                <a:solidFill>
                  <a:srgbClr val="000000"/>
                </a:solidFill>
                <a:latin typeface="等线"/>
              </a:rPr>
              <a:t>                </a:t>
            </a:r>
            <a:br>
              <a:rPr lang="en-US" sz="3600" b="0" strike="noStrike" spc="-1">
                <a:solidFill>
                  <a:srgbClr val="000000"/>
                </a:solidFill>
                <a:latin typeface="等线"/>
              </a:rPr>
            </a:br>
            <a:r>
              <a:rPr lang="en-US" sz="3600" b="0" strike="noStrike" spc="-1">
                <a:solidFill>
                  <a:srgbClr val="000000"/>
                </a:solidFill>
                <a:latin typeface="等线"/>
              </a:rPr>
              <a:t>                             </a:t>
            </a:r>
            <a:r>
              <a:rPr lang="en-US" sz="2000" b="0" strike="noStrike" spc="-1">
                <a:solidFill>
                  <a:srgbClr val="000000"/>
                </a:solidFill>
                <a:latin typeface="等线"/>
              </a:rPr>
              <a:t>Haoxuan You, Yifan Feng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 dirty="0">
                <a:solidFill>
                  <a:srgbClr val="000000"/>
                </a:solidFill>
                <a:latin typeface="等线 Light"/>
              </a:rPr>
              <a:t>Model</a:t>
            </a:r>
            <a:endParaRPr lang="zh-CN" sz="4400" b="0" strike="noStrike" spc="-1" dirty="0">
              <a:solidFill>
                <a:srgbClr val="000000"/>
              </a:solidFill>
              <a:latin typeface="等线"/>
            </a:endParaRPr>
          </a:p>
        </p:txBody>
      </p:sp>
      <p:pic>
        <p:nvPicPr>
          <p:cNvPr id="116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517" y="1690200"/>
            <a:ext cx="7552365" cy="406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08DA07C4-F937-469C-99F0-5739720CC9A4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+mn-ea"/>
                <a:ea typeface="+mn-ea"/>
              </a:rPr>
              <a:t>Point cloud feature: employ DGCNN to extract the global feature from point cloud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+mn-ea"/>
                <a:ea typeface="+mn-ea"/>
              </a:rPr>
              <a:t>View feature: following </a:t>
            </a:r>
            <a:r>
              <a:rPr lang="en-US" altLang="zh-CN" dirty="0" err="1">
                <a:latin typeface="+mn-ea"/>
                <a:ea typeface="+mn-ea"/>
              </a:rPr>
              <a:t>MVCNN.The</a:t>
            </a:r>
            <a:r>
              <a:rPr lang="en-US" altLang="zh-CN" dirty="0">
                <a:latin typeface="+mn-ea"/>
                <a:ea typeface="+mn-ea"/>
              </a:rPr>
              <a:t> view-pooling is discarded so that the features of each view are preserved.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+mn-ea"/>
                <a:ea typeface="+mn-ea"/>
              </a:rPr>
              <a:t>Relation Score Module: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5ACD167A-4097-4417-92FA-9FA834F79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latin typeface="等线 Light" panose="02010600030101010101" pitchFamily="2" charset="-122"/>
                <a:ea typeface="等线 Light" panose="02010600030101010101" pitchFamily="2" charset="-122"/>
              </a:rPr>
              <a:t>Feature Extraction</a:t>
            </a:r>
            <a:endParaRPr lang="zh-CN" altLang="en-US" sz="44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6A25024-2E90-4C08-81A8-7E2A1A4631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2" t="10443" r="7583" b="5022"/>
          <a:stretch/>
        </p:blipFill>
        <p:spPr>
          <a:xfrm>
            <a:off x="3913111" y="4563015"/>
            <a:ext cx="2325949" cy="34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903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473E1-A0EC-45AB-BC00-DDC0553CA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7888CC-F7FD-4954-8224-6427A4137C44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BA3183-A092-4C9B-B2FE-1258500F2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42" y="945000"/>
            <a:ext cx="4985166" cy="49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44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50C906-6B09-4A69-AC55-1911F096477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838380" y="1025411"/>
            <a:ext cx="10515240" cy="435096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Point-Single-View Fusion</a:t>
            </a:r>
          </a:p>
          <a:p>
            <a:r>
              <a:rPr lang="en-US" altLang="zh-CN" dirty="0"/>
              <a:t>    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PVSet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only includes single view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.</a:t>
            </a: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Point-Multi-View Fusion</a:t>
            </a:r>
          </a:p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    point cloud is com-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bined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with several views to form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PVSets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Final feature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CC335FA-CE69-4BD7-8017-56F4DFA9CA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621" b="4545"/>
          <a:stretch/>
        </p:blipFill>
        <p:spPr>
          <a:xfrm>
            <a:off x="3890963" y="1769807"/>
            <a:ext cx="1519238" cy="30003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95609F7-CA5C-4F05-AA8A-8846A7F788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963" y="2241344"/>
            <a:ext cx="4486275" cy="3238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712A577-FE98-494F-8B32-4AB0F394397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133" b="12820"/>
          <a:stretch/>
        </p:blipFill>
        <p:spPr>
          <a:xfrm>
            <a:off x="3890963" y="3356814"/>
            <a:ext cx="2376487" cy="3238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5F0AD9C-A21B-466B-8152-6C6DCE6457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193" y="3781127"/>
            <a:ext cx="2486025" cy="85725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A006C8F-5B0C-4D73-A6AA-522D42C5B3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963" y="5020430"/>
            <a:ext cx="381952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738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8DF68E-F356-4B9B-8BEE-8B13802953B7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US" altLang="zh-CN" dirty="0"/>
              <a:t>ModelNet40 dataset</a:t>
            </a:r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FA59F54-E088-4079-A447-0A948981F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latin typeface="等线 Light" panose="02010600030101010101" pitchFamily="2" charset="-122"/>
                <a:ea typeface="等线 Light" panose="02010600030101010101" pitchFamily="2" charset="-122"/>
              </a:rPr>
              <a:t>Experiment Result</a:t>
            </a:r>
            <a:endParaRPr lang="zh-CN" altLang="en-US" sz="44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D281B0-340C-48A7-A93B-F76A4D22E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190" y="2243880"/>
            <a:ext cx="7519020" cy="40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58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5625C3-50E8-4BE8-BA53-C85B3FEFA8B6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838380" y="1253520"/>
            <a:ext cx="10515240" cy="4350960"/>
          </a:xfrm>
        </p:spPr>
        <p:txBody>
          <a:bodyPr/>
          <a:lstStyle/>
          <a:p>
            <a:r>
              <a:rPr lang="en-US" altLang="zh-CN" dirty="0"/>
              <a:t>PR</a:t>
            </a:r>
            <a:r>
              <a:rPr lang="zh-CN" altLang="en-US" dirty="0"/>
              <a:t>曲线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9EE5DD-A65E-4B73-A83B-D89984335F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47" y="1643061"/>
            <a:ext cx="5097853" cy="388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98CADFC-A416-4A35-8E23-8E47D369EA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75"/>
          <a:stretch/>
        </p:blipFill>
        <p:spPr>
          <a:xfrm>
            <a:off x="6568746" y="2369343"/>
            <a:ext cx="4286250" cy="211931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034B5A0-09C4-4E77-9180-703184ADCC5B}"/>
              </a:ext>
            </a:extLst>
          </p:cNvPr>
          <p:cNvSpPr/>
          <p:nvPr/>
        </p:nvSpPr>
        <p:spPr>
          <a:xfrm>
            <a:off x="6568746" y="5092914"/>
            <a:ext cx="4540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the inﬂuence of different number of </a:t>
            </a:r>
            <a:r>
              <a:rPr lang="en-US" altLang="zh-CN" dirty="0" err="1"/>
              <a:t>PVsets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9826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67CB3-2A59-4944-8845-3A01CE177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817CD8-6E2D-44C1-873E-68FBB088C860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F8422F-8BFD-4A0A-849C-00CEA1A4A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712" y="1366837"/>
            <a:ext cx="89439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542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22D83B-5DAE-4F0D-B586-38CF2E65F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99C7D2-A8EC-4829-A3AA-C57EB5C70655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1200" dirty="0"/>
              <a:t>           </a:t>
            </a:r>
          </a:p>
          <a:p>
            <a:r>
              <a:rPr lang="en-US" altLang="zh-CN" sz="1200" dirty="0"/>
              <a:t>               </a:t>
            </a:r>
          </a:p>
          <a:p>
            <a:r>
              <a:rPr lang="en-US" altLang="zh-CN" sz="1200" dirty="0"/>
              <a:t>                            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480958A-B1DD-4644-8075-2E3E2D8C6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4" y="1511233"/>
            <a:ext cx="4067175" cy="32289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FFD2FBA-DC1E-4F5E-AF45-0373613D11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255" y="1690200"/>
            <a:ext cx="68865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279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1BE624A8-6BA3-4BAB-9082-C99392D6A75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838380" y="1253520"/>
            <a:ext cx="10515240" cy="4350960"/>
          </a:xfrm>
        </p:spPr>
        <p:txBody>
          <a:bodyPr/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一、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Review existing methods</a:t>
            </a: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二、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Motivation</a:t>
            </a: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三、</a:t>
            </a:r>
            <a:r>
              <a:rPr lang="en-US" altLang="zh-CN" sz="2400" b="0" strike="noStrike" spc="-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Main contributions</a:t>
            </a:r>
          </a:p>
          <a:p>
            <a:endParaRPr lang="en-US" altLang="zh-CN" sz="2400" spc="-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spc="-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四、</a:t>
            </a:r>
            <a:r>
              <a:rPr lang="en-US" altLang="zh-CN" sz="2400" spc="-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Model</a:t>
            </a: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五、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Feature Extraction</a:t>
            </a: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六、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Experiment Result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9010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>
                <a:solidFill>
                  <a:srgbClr val="000000"/>
                </a:solidFill>
                <a:latin typeface="等线 Light"/>
              </a:rPr>
              <a:t>Review existing methods</a:t>
            </a:r>
          </a:p>
        </p:txBody>
      </p:sp>
      <p:sp>
        <p:nvSpPr>
          <p:cNvPr id="91" name="TextShape 2"/>
          <p:cNvSpPr txBox="1"/>
          <p:nvPr/>
        </p:nvSpPr>
        <p:spPr>
          <a:xfrm>
            <a:off x="838715" y="1829370"/>
            <a:ext cx="10515240" cy="4667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zh-CN" sz="2800" b="0" strike="noStrike" spc="-1" dirty="0">
                <a:solidFill>
                  <a:srgbClr val="000000"/>
                </a:solidFill>
                <a:latin typeface="等线"/>
              </a:rPr>
              <a:t>View Based Methods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b="0" strike="noStrike" spc="-1" dirty="0">
                <a:solidFill>
                  <a:srgbClr val="000000"/>
                </a:solidFill>
                <a:latin typeface="等线"/>
              </a:rPr>
              <a:t> </a:t>
            </a:r>
            <a:r>
              <a:rPr lang="zh-CN" altLang="en-US" sz="2400" b="0" strike="noStrike" spc="-1" dirty="0">
                <a:solidFill>
                  <a:srgbClr val="000000"/>
                </a:solidFill>
                <a:latin typeface="等线"/>
                <a:ea typeface="宋体" panose="02010600030101010101" pitchFamily="2" charset="-122"/>
              </a:rPr>
              <a:t>使用多视角</a:t>
            </a:r>
            <a:r>
              <a:rPr lang="en-US" altLang="zh-CN" sz="2400" b="0" strike="noStrike" spc="-1" dirty="0">
                <a:solidFill>
                  <a:srgbClr val="000000"/>
                </a:solidFill>
                <a:latin typeface="等线"/>
                <a:ea typeface="宋体" panose="02010600030101010101" pitchFamily="2" charset="-122"/>
              </a:rPr>
              <a:t>2D</a:t>
            </a:r>
            <a:r>
              <a:rPr lang="zh-CN" altLang="en-US" sz="2400" b="0" strike="noStrike" spc="-1" dirty="0">
                <a:solidFill>
                  <a:srgbClr val="000000"/>
                </a:solidFill>
                <a:latin typeface="等线"/>
                <a:ea typeface="宋体" panose="02010600030101010101" pitchFamily="2" charset="-122"/>
              </a:rPr>
              <a:t>图像来提取</a:t>
            </a:r>
            <a:r>
              <a:rPr lang="en-US" altLang="zh-CN" sz="2400" b="0" strike="noStrike" spc="-1" dirty="0">
                <a:solidFill>
                  <a:srgbClr val="000000"/>
                </a:solidFill>
                <a:latin typeface="等线"/>
                <a:ea typeface="宋体" panose="02010600030101010101" pitchFamily="2" charset="-122"/>
              </a:rPr>
              <a:t>3D</a:t>
            </a:r>
            <a:r>
              <a:rPr lang="zh-CN" altLang="en-US" sz="2400" b="0" strike="noStrike" spc="-1" dirty="0">
                <a:solidFill>
                  <a:srgbClr val="000000"/>
                </a:solidFill>
                <a:latin typeface="等线"/>
                <a:ea typeface="宋体" panose="02010600030101010101" pitchFamily="2" charset="-122"/>
              </a:rPr>
              <a:t>特征</a:t>
            </a:r>
            <a:endParaRPr lang="en-US" altLang="zh-CN" sz="2400" b="0" strike="noStrike" spc="-1" dirty="0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zh-CN" sz="2800" b="0" strike="noStrike" spc="-1" dirty="0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zh-CN" sz="2800" b="0" strike="noStrike" spc="-1" dirty="0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zh-CN" sz="2800" b="0" strike="noStrike" spc="-1" dirty="0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altLang="zh-CN" sz="1600" b="0" strike="noStrike" spc="-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b="0" strike="noStrike" spc="-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b="0" strike="noStrike" spc="-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MVCNN                                             GVCNN</a:t>
            </a:r>
            <a:endParaRPr lang="zh-CN" sz="2800" b="0" strike="noStrike" spc="-1" dirty="0">
              <a:solidFill>
                <a:srgbClr val="000000"/>
              </a:solidFill>
              <a:latin typeface="等线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zh-CN" sz="1000" b="0" strike="noStrike" spc="-1" dirty="0">
                <a:solidFill>
                  <a:srgbClr val="000000"/>
                </a:solidFill>
                <a:latin typeface="等线"/>
              </a:rPr>
              <a:t>Multi-view Convolutional Neural Networks for 3D Shape Recognition            </a:t>
            </a:r>
            <a:r>
              <a:rPr lang="en-US" altLang="zh-CN" sz="1000" b="0" strike="noStrike" spc="-1" dirty="0">
                <a:solidFill>
                  <a:srgbClr val="000000"/>
                </a:solidFill>
                <a:latin typeface="等线"/>
              </a:rPr>
              <a:t>         </a:t>
            </a:r>
            <a:r>
              <a:rPr lang="zh-CN" sz="1000" b="0" strike="noStrike" spc="-1" dirty="0">
                <a:solidFill>
                  <a:srgbClr val="000000"/>
                </a:solidFill>
                <a:latin typeface="等线"/>
              </a:rPr>
              <a:t> </a:t>
            </a:r>
            <a:r>
              <a:rPr lang="zh-CN" sz="1000" b="0" u="sng" strike="noStrike" spc="-1" dirty="0">
                <a:solidFill>
                  <a:srgbClr val="0563C1"/>
                </a:solidFill>
                <a:uFillTx/>
                <a:latin typeface="等线"/>
                <a:hlinkClick r:id="rId3"/>
              </a:rPr>
              <a:t>http://vis-www.cs.umass.edu/mvcnn/docs/su15mvcnn.pdf</a:t>
            </a: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zh-CN" sz="1000" spc="-1" dirty="0">
                <a:solidFill>
                  <a:srgbClr val="000000"/>
                </a:solidFill>
                <a:latin typeface="等线"/>
                <a:sym typeface="+mn-ea"/>
              </a:rPr>
              <a:t>GVCNN: Group-View Convolutional Neural Networks for 3D Shape Recognition      </a:t>
            </a:r>
            <a:r>
              <a:rPr lang="zh-CN" sz="1000" u="sng" spc="-1" dirty="0">
                <a:solidFill>
                  <a:srgbClr val="0563C1"/>
                </a:solidFill>
                <a:uFillTx/>
                <a:latin typeface="等线"/>
                <a:sym typeface="+mn-ea"/>
                <a:hlinkClick r:id="rId3"/>
              </a:rPr>
              <a:t>http://openaccess.thecvf.com/content_cvpr_2018/CameraReady/1389.pdf</a:t>
            </a:r>
          </a:p>
        </p:txBody>
      </p:sp>
      <p:pic>
        <p:nvPicPr>
          <p:cNvPr id="2" name="图片 1" descr="2019-10-09 21-41-31 的屏幕截图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00" y="3281045"/>
            <a:ext cx="4719890" cy="1764000"/>
          </a:xfrm>
          <a:prstGeom prst="rect">
            <a:avLst/>
          </a:prstGeom>
        </p:spPr>
      </p:pic>
      <p:pic>
        <p:nvPicPr>
          <p:cNvPr id="3" name="图片 2" descr="2019-10-09 21-54-38 的屏幕截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625" y="3281045"/>
            <a:ext cx="4476845" cy="1764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endParaRPr lang="en-US" altLang="zh-CN" sz="4400" b="0" strike="noStrike" spc="-1" dirty="0">
              <a:solidFill>
                <a:srgbClr val="000000"/>
              </a:solidFill>
              <a:latin typeface="等线 Light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38080" y="1095480"/>
            <a:ext cx="10515240" cy="4667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zh-CN" sz="2800" b="0" strike="noStrike" spc="-1" dirty="0">
                <a:solidFill>
                  <a:srgbClr val="000000"/>
                </a:solidFill>
                <a:latin typeface="等线"/>
              </a:rPr>
              <a:t>View Based Methods</a:t>
            </a:r>
            <a:endParaRPr lang="en-US" altLang="zh-CN" sz="2400" b="0" strike="noStrike" spc="-1" dirty="0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zh-CN" sz="2800" b="0" strike="noStrike" spc="-1" dirty="0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zh-CN" sz="2800" b="0" strike="noStrike" spc="-1" dirty="0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zh-CN" sz="2800" b="0" strike="noStrike" spc="-1" dirty="0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zh-CN" sz="2800" b="0" strike="noStrike" spc="-1" dirty="0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zh-CN" sz="2800" b="0" strike="noStrike" spc="-1" dirty="0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altLang="zh-CN" sz="1600" b="0" strike="noStrike" spc="-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b="0" strike="noStrike" spc="-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Siamese CNN-</a:t>
            </a:r>
            <a:r>
              <a:rPr lang="en-US" altLang="zh-CN" sz="1600" b="0" strike="noStrike" spc="-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BiLSTM</a:t>
            </a:r>
            <a:r>
              <a:rPr lang="en-US" altLang="zh-CN" sz="1600" b="0" strike="noStrike" spc="-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Architecture                       Triplet-Center Loss </a:t>
            </a:r>
            <a:endParaRPr lang="zh-CN" sz="2800" b="0" strike="noStrike" spc="-1" dirty="0">
              <a:solidFill>
                <a:srgbClr val="000000"/>
              </a:solidFill>
              <a:latin typeface="等线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zh-CN" sz="1000" b="0" strike="noStrike" spc="-1" dirty="0">
                <a:solidFill>
                  <a:srgbClr val="000000"/>
                </a:solidFill>
                <a:latin typeface="等线"/>
              </a:rPr>
              <a:t>Siamese CNN-BiLSTM Architecture for 3D Shape Representation Learning            </a:t>
            </a:r>
            <a:r>
              <a:rPr lang="en-US" altLang="zh-CN" sz="1000" b="0" strike="noStrike" spc="-1" dirty="0">
                <a:solidFill>
                  <a:srgbClr val="000000"/>
                </a:solidFill>
                <a:latin typeface="等线"/>
              </a:rPr>
              <a:t>     </a:t>
            </a:r>
            <a:r>
              <a:rPr lang="zh-CN" sz="1000" b="0" strike="noStrike" spc="-1" dirty="0">
                <a:solidFill>
                  <a:srgbClr val="000000"/>
                </a:solidFill>
                <a:latin typeface="等线"/>
              </a:rPr>
              <a:t> </a:t>
            </a:r>
            <a:r>
              <a:rPr lang="zh-CN" sz="1000" b="0" u="sng" strike="noStrike" spc="-1" dirty="0">
                <a:solidFill>
                  <a:srgbClr val="0563C1"/>
                </a:solidFill>
                <a:uFillTx/>
                <a:latin typeface="等线"/>
                <a:hlinkClick r:id="rId3"/>
              </a:rPr>
              <a:t>https://www.ijcai.org/proceedings/2018/0093.pdf</a:t>
            </a:r>
            <a:endParaRPr lang="zh-CN" sz="1000" b="0" u="sng" strike="noStrike" spc="-1" dirty="0">
              <a:solidFill>
                <a:srgbClr val="0563C1"/>
              </a:solidFill>
              <a:uFillTx/>
              <a:latin typeface="等线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zh-CN" sz="1000" spc="-1" dirty="0">
                <a:solidFill>
                  <a:srgbClr val="000000"/>
                </a:solidFill>
                <a:latin typeface="等线"/>
                <a:sym typeface="+mn-ea"/>
              </a:rPr>
              <a:t>GVCNN: Group-View Convolutional Neural Networks for 3D Shape Recognition         </a:t>
            </a:r>
            <a:r>
              <a:rPr lang="zh-CN" sz="1000" u="sng" spc="-1" dirty="0">
                <a:solidFill>
                  <a:srgbClr val="0563C1"/>
                </a:solidFill>
                <a:uFillTx/>
                <a:latin typeface="等线"/>
                <a:sym typeface="+mn-ea"/>
                <a:hlinkClick r:id="rId3"/>
              </a:rPr>
              <a:t>https://arxiv.org/pdf/1803.06189.pdf</a:t>
            </a:r>
            <a:endParaRPr lang="zh-CN" sz="1000" u="sng" spc="-1" dirty="0">
              <a:solidFill>
                <a:srgbClr val="0563C1"/>
              </a:solidFill>
              <a:uFillTx/>
              <a:latin typeface="等线"/>
              <a:sym typeface="+mn-ea"/>
            </a:endParaRPr>
          </a:p>
        </p:txBody>
      </p:sp>
      <p:pic>
        <p:nvPicPr>
          <p:cNvPr id="2" name="图片 1" descr="/home/xiangz/图片/2019-10-09 22-00-53 的屏幕截图.png2019-10-09 22-00-53 的屏幕截图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691779" y="1725550"/>
            <a:ext cx="3652805" cy="2556000"/>
          </a:xfrm>
          <a:prstGeom prst="rect">
            <a:avLst/>
          </a:prstGeom>
        </p:spPr>
      </p:pic>
      <p:pic>
        <p:nvPicPr>
          <p:cNvPr id="3" name="图片 2" descr="/home/xiangz/图片/2019-10-09 22-09-49 的屏幕截图.png2019-10-09 22-09-49 的屏幕截图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6095700" y="2121550"/>
            <a:ext cx="4475480" cy="1764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2"/>
          <p:cNvSpPr txBox="1"/>
          <p:nvPr/>
        </p:nvSpPr>
        <p:spPr>
          <a:xfrm>
            <a:off x="775218" y="1095480"/>
            <a:ext cx="10515240" cy="4667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zh-CN" sz="2800" b="0" strike="noStrike" spc="-1" dirty="0">
                <a:solidFill>
                  <a:srgbClr val="000000"/>
                </a:solidFill>
                <a:latin typeface="等线"/>
              </a:rPr>
              <a:t>Point Clouds Based Methods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b="0" strike="noStrike" spc="-1" dirty="0">
                <a:solidFill>
                  <a:srgbClr val="000000"/>
                </a:solidFill>
                <a:latin typeface="等线"/>
              </a:rPr>
              <a:t>  </a:t>
            </a:r>
            <a:r>
              <a:rPr lang="zh-CN" altLang="en-US" sz="2400" b="0" strike="noStrike" spc="-1" dirty="0">
                <a:solidFill>
                  <a:srgbClr val="000000"/>
                </a:solidFill>
                <a:latin typeface="等线"/>
                <a:ea typeface="宋体" panose="02010600030101010101" pitchFamily="2" charset="-122"/>
              </a:rPr>
              <a:t>使用</a:t>
            </a:r>
            <a:r>
              <a:rPr lang="zh-CN" sz="2400" b="0" strike="noStrike" spc="-1" dirty="0">
                <a:solidFill>
                  <a:srgbClr val="000000"/>
                </a:solidFill>
                <a:latin typeface="等线"/>
                <a:ea typeface="宋体" panose="02010600030101010101" pitchFamily="2" charset="-122"/>
              </a:rPr>
              <a:t>点云</a:t>
            </a:r>
            <a:r>
              <a:rPr lang="zh-CN" altLang="en-US" sz="2400" b="0" strike="noStrike" spc="-1" dirty="0">
                <a:solidFill>
                  <a:srgbClr val="000000"/>
                </a:solidFill>
                <a:latin typeface="等线"/>
                <a:ea typeface="宋体" panose="02010600030101010101" pitchFamily="2" charset="-122"/>
              </a:rPr>
              <a:t>来提取</a:t>
            </a:r>
            <a:r>
              <a:rPr lang="en-US" altLang="zh-CN" sz="2400" b="0" strike="noStrike" spc="-1" dirty="0">
                <a:solidFill>
                  <a:srgbClr val="000000"/>
                </a:solidFill>
                <a:latin typeface="等线"/>
                <a:ea typeface="宋体" panose="02010600030101010101" pitchFamily="2" charset="-122"/>
              </a:rPr>
              <a:t>3D</a:t>
            </a:r>
            <a:r>
              <a:rPr lang="zh-CN" altLang="en-US" sz="2400" b="0" strike="noStrike" spc="-1" dirty="0">
                <a:solidFill>
                  <a:srgbClr val="000000"/>
                </a:solidFill>
                <a:latin typeface="等线"/>
                <a:ea typeface="宋体" panose="02010600030101010101" pitchFamily="2" charset="-122"/>
              </a:rPr>
              <a:t>特征</a:t>
            </a:r>
            <a:endParaRPr lang="en-US" altLang="zh-CN" sz="2400" b="0" strike="noStrike" spc="-1" dirty="0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zh-CN" sz="2800" b="0" strike="noStrike" spc="-1" dirty="0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zh-CN" sz="2800" b="0" strike="noStrike" spc="-1" dirty="0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zh-CN" sz="2800" b="0" strike="noStrike" spc="-1" dirty="0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altLang="zh-CN" sz="1600" b="0" strike="noStrike" spc="-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b="0" strike="noStrike" spc="-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b="0" strike="noStrike" spc="-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lang="en-US" altLang="zh-CN" sz="1600" b="0" strike="noStrike" spc="-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PointNet</a:t>
            </a:r>
            <a:r>
              <a:rPr lang="en-US" altLang="zh-CN" sz="1600" b="0" strike="noStrike" spc="-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                </a:t>
            </a:r>
            <a:r>
              <a:rPr lang="en-US" altLang="zh-CN" sz="1600" b="0" strike="noStrike" spc="-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PointNet</a:t>
            </a:r>
            <a:r>
              <a:rPr lang="en-US" altLang="zh-CN" sz="1600" b="0" strike="noStrike" spc="-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zh-CN" sz="2800" b="0" strike="noStrike" spc="-1" dirty="0">
              <a:solidFill>
                <a:srgbClr val="000000"/>
              </a:solidFill>
              <a:latin typeface="等线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zh-CN" sz="1000" b="0" strike="noStrike" spc="-1" dirty="0">
                <a:solidFill>
                  <a:srgbClr val="000000"/>
                </a:solidFill>
                <a:latin typeface="等线"/>
              </a:rPr>
              <a:t>PointNet: Deep Learning on Point Sets for 3D Classification and Segmentation             </a:t>
            </a:r>
            <a:r>
              <a:rPr lang="zh-CN" sz="1000" b="0" u="sng" strike="noStrike" spc="-1" dirty="0">
                <a:solidFill>
                  <a:srgbClr val="0563C1"/>
                </a:solidFill>
                <a:uFillTx/>
                <a:latin typeface="等线"/>
                <a:hlinkClick r:id="rId3"/>
              </a:rPr>
              <a:t>https://arxiv.org/pdf/1612.00593.pdf</a:t>
            </a:r>
            <a:endParaRPr lang="zh-CN" sz="1000" b="0" u="sng" strike="noStrike" spc="-1" dirty="0">
              <a:solidFill>
                <a:srgbClr val="0563C1"/>
              </a:solidFill>
              <a:uFillTx/>
              <a:latin typeface="等线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zh-CN" sz="1000" spc="-1" dirty="0">
                <a:solidFill>
                  <a:srgbClr val="000000"/>
                </a:solidFill>
                <a:latin typeface="等线"/>
                <a:sym typeface="+mn-ea"/>
              </a:rPr>
              <a:t>PointNet++: Deep Hierarchical Feature Learning on Point Sets in a Metric Space           </a:t>
            </a:r>
            <a:r>
              <a:rPr lang="zh-CN" sz="1000" u="sng" spc="-1" dirty="0">
                <a:solidFill>
                  <a:srgbClr val="0563C1"/>
                </a:solidFill>
                <a:uFillTx/>
                <a:latin typeface="等线"/>
                <a:sym typeface="+mn-ea"/>
                <a:hlinkClick r:id="rId3"/>
              </a:rPr>
              <a:t>https://arxiv.org/pdf/1706.02413.pdf</a:t>
            </a:r>
            <a:endParaRPr lang="zh-CN" sz="1000" u="sng" spc="-1" dirty="0">
              <a:solidFill>
                <a:srgbClr val="0563C1"/>
              </a:solidFill>
              <a:uFillTx/>
              <a:latin typeface="等线"/>
              <a:sym typeface="+mn-ea"/>
            </a:endParaRPr>
          </a:p>
        </p:txBody>
      </p:sp>
      <p:pic>
        <p:nvPicPr>
          <p:cNvPr id="2" name="图片 1" descr="/home/xiangz/图片/2019-10-09 22-21-48 的屏幕截图.png2019-10-09 22-21-48 的屏幕截图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95045" y="2320910"/>
            <a:ext cx="5037793" cy="1872000"/>
          </a:xfrm>
          <a:prstGeom prst="rect">
            <a:avLst/>
          </a:prstGeom>
        </p:spPr>
      </p:pic>
      <p:pic>
        <p:nvPicPr>
          <p:cNvPr id="3" name="图片 2" descr="/home/xiangz/图片/2019-10-09 22-23-53 的屏幕截图.png2019-10-09 22-23-53 的屏幕截图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6338390" y="2320910"/>
            <a:ext cx="4334381" cy="18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2"/>
          <p:cNvSpPr txBox="1"/>
          <p:nvPr/>
        </p:nvSpPr>
        <p:spPr>
          <a:xfrm>
            <a:off x="838380" y="1233125"/>
            <a:ext cx="10515240" cy="4667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zh-CN" sz="2800" b="0" strike="noStrike" spc="-1" dirty="0">
                <a:solidFill>
                  <a:srgbClr val="000000"/>
                </a:solidFill>
                <a:latin typeface="等线"/>
              </a:rPr>
              <a:t>Point Clouds Based Methods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zh-CN" sz="2800" b="0" strike="noStrike" spc="-1" dirty="0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zh-CN" sz="2800" b="0" strike="noStrike" spc="-1" dirty="0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zh-CN" sz="2800" b="0" strike="noStrike" spc="-1" dirty="0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altLang="zh-CN" sz="1600" b="0" strike="noStrike" spc="-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altLang="zh-CN" sz="1600" b="0" strike="noStrike" spc="-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b="0" strike="noStrike" spc="-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b="0" strike="noStrike" spc="-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lang="en-US" altLang="zh-CN" sz="1600" b="0" strike="noStrike" spc="-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PointCNN</a:t>
            </a:r>
            <a:r>
              <a:rPr lang="en-US" altLang="zh-CN" sz="1600" b="0" strike="noStrike" spc="-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              DGCNN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zh-CN" sz="2800" b="0" strike="noStrike" spc="-1" dirty="0">
              <a:solidFill>
                <a:srgbClr val="000000"/>
              </a:solidFill>
              <a:latin typeface="等线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zh-CN" sz="1000" b="0" strike="noStrike" spc="-1" dirty="0">
                <a:solidFill>
                  <a:srgbClr val="000000"/>
                </a:solidFill>
                <a:latin typeface="等线"/>
              </a:rPr>
              <a:t>PointCNN: Convolution On X-Transformed Points              </a:t>
            </a:r>
            <a:r>
              <a:rPr lang="zh-CN" sz="1000" b="0" u="sng" strike="noStrike" spc="-1" dirty="0">
                <a:solidFill>
                  <a:srgbClr val="0563C1"/>
                </a:solidFill>
                <a:uFillTx/>
                <a:latin typeface="等线"/>
                <a:hlinkClick r:id="rId3"/>
              </a:rPr>
              <a:t>https://arxiv.org/pdf/1801.07791.pdf</a:t>
            </a:r>
            <a:endParaRPr lang="zh-CN" sz="1000" b="0" u="sng" strike="noStrike" spc="-1" dirty="0">
              <a:solidFill>
                <a:srgbClr val="0563C1"/>
              </a:solidFill>
              <a:uFillTx/>
              <a:latin typeface="等线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zh-CN" sz="1000" spc="-1" dirty="0">
                <a:solidFill>
                  <a:srgbClr val="000000"/>
                </a:solidFill>
                <a:latin typeface="等线"/>
                <a:sym typeface="+mn-ea"/>
              </a:rPr>
              <a:t>Dynamic Graph CNN for Learning on Point Clouds             </a:t>
            </a:r>
            <a:r>
              <a:rPr lang="zh-CN" sz="1000" u="sng" spc="-1" dirty="0">
                <a:solidFill>
                  <a:srgbClr val="0563C1"/>
                </a:solidFill>
                <a:uFillTx/>
                <a:latin typeface="等线"/>
                <a:sym typeface="+mn-ea"/>
                <a:hlinkClick r:id="rId3"/>
              </a:rPr>
              <a:t>https://arxiv.org/pdf/1612.00593.pdf</a:t>
            </a:r>
            <a:endParaRPr lang="zh-CN" sz="1000" u="sng" spc="-1" dirty="0">
              <a:solidFill>
                <a:srgbClr val="0563C1"/>
              </a:solidFill>
              <a:uFillTx/>
              <a:latin typeface="等线"/>
              <a:sym typeface="+mn-ea"/>
            </a:endParaRPr>
          </a:p>
        </p:txBody>
      </p:sp>
      <p:pic>
        <p:nvPicPr>
          <p:cNvPr id="2" name="图片 1" descr="/home/xiangz/图片/2019-10-09 22-28-48 的屏幕截图.png2019-10-09 22-28-48 的屏幕截图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784118" y="1829435"/>
            <a:ext cx="4807994" cy="2160000"/>
          </a:xfrm>
          <a:prstGeom prst="rect">
            <a:avLst/>
          </a:prstGeom>
        </p:spPr>
      </p:pic>
      <p:pic>
        <p:nvPicPr>
          <p:cNvPr id="3" name="图片 2" descr="/home/xiangz/图片/2019-10-09 22-33-19 的屏幕截图.png2019-10-09 22-33-19 的屏幕截图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647261" y="1829435"/>
            <a:ext cx="3375349" cy="216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2"/>
          <p:cNvSpPr txBox="1"/>
          <p:nvPr/>
        </p:nvSpPr>
        <p:spPr>
          <a:xfrm>
            <a:off x="838380" y="1095480"/>
            <a:ext cx="10515240" cy="4667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zh-CN" sz="2800" b="0" strike="noStrike" spc="-1" dirty="0">
                <a:solidFill>
                  <a:srgbClr val="000000"/>
                </a:solidFill>
                <a:latin typeface="等线"/>
              </a:rPr>
              <a:t>Multimodal Methods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b="0" strike="noStrike" spc="-1" dirty="0">
                <a:solidFill>
                  <a:srgbClr val="000000"/>
                </a:solidFill>
                <a:latin typeface="等线"/>
              </a:rPr>
              <a:t>  multimodal fusion</a:t>
            </a:r>
            <a:endParaRPr lang="en-US" altLang="zh-CN" sz="2400" b="0" strike="noStrike" spc="-1" dirty="0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zh-CN" sz="2800" b="0" strike="noStrike" spc="-1" dirty="0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zh-CN" sz="2800" b="0" strike="noStrike" spc="-1" dirty="0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zh-CN" sz="2800" b="0" strike="noStrike" spc="-1" dirty="0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altLang="zh-CN" sz="1600" b="0" strike="noStrike" spc="-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b="0" strike="noStrike" spc="-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b="0" strike="noStrike" spc="-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lang="en-US" altLang="zh-CN" sz="1600" b="0" strike="noStrike" spc="-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FusionNet</a:t>
            </a:r>
            <a:r>
              <a:rPr lang="en-US" altLang="zh-CN" sz="1600" b="0" strike="noStrike" spc="-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              MV3D Network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zh-CN" sz="2800" b="0" strike="noStrike" spc="-1" dirty="0">
              <a:solidFill>
                <a:srgbClr val="000000"/>
              </a:solidFill>
              <a:latin typeface="等线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zh-CN" sz="1000" b="0" strike="noStrike" spc="-1" dirty="0">
                <a:solidFill>
                  <a:srgbClr val="000000"/>
                </a:solidFill>
                <a:latin typeface="等线"/>
              </a:rPr>
              <a:t>FusionNet: 3D Object Classification Using Multiple Data Representations                  </a:t>
            </a:r>
            <a:r>
              <a:rPr lang="en-US" altLang="zh-CN" sz="1000" b="0" strike="noStrike" spc="-1" dirty="0">
                <a:solidFill>
                  <a:srgbClr val="000000"/>
                </a:solidFill>
                <a:latin typeface="等线"/>
              </a:rPr>
              <a:t> </a:t>
            </a:r>
            <a:r>
              <a:rPr lang="zh-CN" sz="1000" b="0" u="sng" strike="noStrike" spc="-1" dirty="0">
                <a:solidFill>
                  <a:srgbClr val="0563C1"/>
                </a:solidFill>
                <a:uFillTx/>
                <a:latin typeface="等线"/>
                <a:hlinkClick r:id="rId3"/>
              </a:rPr>
              <a:t>https://arxiv.org/pdf/1607.05695.pdf</a:t>
            </a:r>
            <a:endParaRPr lang="zh-CN" sz="1000" b="0" u="sng" strike="noStrike" spc="-1" dirty="0">
              <a:solidFill>
                <a:srgbClr val="0563C1"/>
              </a:solidFill>
              <a:uFillTx/>
              <a:latin typeface="等线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zh-CN" sz="1000" spc="-1" dirty="0">
                <a:solidFill>
                  <a:srgbClr val="000000"/>
                </a:solidFill>
                <a:latin typeface="等线"/>
                <a:sym typeface="+mn-ea"/>
              </a:rPr>
              <a:t>Multi-View 3D Object Detection Network for Autonomous Driving                            </a:t>
            </a:r>
            <a:r>
              <a:rPr lang="zh-CN" sz="1000" u="sng" spc="-1" dirty="0">
                <a:solidFill>
                  <a:srgbClr val="0563C1"/>
                </a:solidFill>
                <a:uFillTx/>
                <a:latin typeface="等线"/>
                <a:sym typeface="+mn-ea"/>
                <a:hlinkClick r:id="rId3"/>
              </a:rPr>
              <a:t>https://arxiv.org/pdf/1611.07759v1.pdf</a:t>
            </a:r>
            <a:endParaRPr lang="zh-CN" sz="1000" u="sng" spc="-1" dirty="0">
              <a:solidFill>
                <a:srgbClr val="0563C1"/>
              </a:solidFill>
              <a:uFillTx/>
              <a:latin typeface="等线"/>
              <a:sym typeface="+mn-ea"/>
            </a:endParaRPr>
          </a:p>
        </p:txBody>
      </p:sp>
      <p:pic>
        <p:nvPicPr>
          <p:cNvPr id="2" name="图片 1" descr="/home/xiangz/图片/2019-10-09 22-42-15 的屏幕截图.png2019-10-09 22-42-15 的屏幕截图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092224" y="2155810"/>
            <a:ext cx="2882411" cy="2016000"/>
          </a:xfrm>
          <a:prstGeom prst="rect">
            <a:avLst/>
          </a:prstGeom>
        </p:spPr>
      </p:pic>
      <p:pic>
        <p:nvPicPr>
          <p:cNvPr id="3" name="图片 2" descr="/home/xiangz/图片/2019-10-09 22-58-17 的屏幕截图.png2019-10-09 22-58-17 的屏幕截图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6228479" y="2155810"/>
            <a:ext cx="4445000" cy="2016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Motivation</a:t>
            </a:r>
            <a:endParaRPr lang="zh-CN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635" indent="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None/>
            </a:pPr>
            <a:r>
              <a:rPr lang="en-US" altLang="zh-CN" sz="2800" b="0" strike="noStrike" spc="-1" dirty="0">
                <a:solidFill>
                  <a:srgbClr val="000000"/>
                </a:solidFill>
                <a:latin typeface="等线"/>
              </a:rPr>
              <a:t>  </a:t>
            </a:r>
          </a:p>
          <a:p>
            <a:pPr marL="635" indent="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None/>
            </a:pPr>
            <a:endParaRPr lang="en-US" altLang="zh-CN" sz="2800" b="0" strike="noStrike" spc="-1" dirty="0">
              <a:solidFill>
                <a:srgbClr val="000000"/>
              </a:solidFill>
              <a:latin typeface="等线"/>
            </a:endParaRPr>
          </a:p>
          <a:p>
            <a:pPr marL="635" indent="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None/>
            </a:pPr>
            <a:r>
              <a:rPr lang="en-US" altLang="zh-CN" sz="2800" b="0" strike="noStrike" spc="-1" dirty="0">
                <a:solidFill>
                  <a:srgbClr val="000000"/>
                </a:solidFill>
                <a:latin typeface="等线"/>
              </a:rPr>
              <a:t>    </a:t>
            </a:r>
            <a:r>
              <a:rPr lang="en-US" altLang="zh-CN" sz="2800" strike="noStrike" dirty="0">
                <a:latin typeface="Arial" panose="020B0604020202020204" pitchFamily="34" charset="0"/>
                <a:cs typeface="Arial" panose="020B0604020202020204" pitchFamily="34" charset="0"/>
              </a:rPr>
              <a:t>Considering the pros and cons of the view based models</a:t>
            </a:r>
          </a:p>
          <a:p>
            <a:pPr marL="635" indent="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None/>
            </a:pPr>
            <a:r>
              <a:rPr lang="en-US" altLang="zh-CN" sz="2800" strike="noStrike" dirty="0">
                <a:latin typeface="Arial" panose="020B0604020202020204" pitchFamily="34" charset="0"/>
                <a:cs typeface="Arial" panose="020B0604020202020204" pitchFamily="34" charset="0"/>
              </a:rPr>
              <a:t>and point cloud based models, the fusion of point cloud and multi-view features may obtain a better representation for 3D shape.</a:t>
            </a:r>
            <a:endParaRPr lang="zh-CN" sz="2800" strike="noStrik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 dirty="0">
                <a:solidFill>
                  <a:srgbClr val="000000"/>
                </a:solidFill>
                <a:latin typeface="等线 Light"/>
              </a:rPr>
              <a:t>Main contributions</a:t>
            </a:r>
          </a:p>
        </p:txBody>
      </p:sp>
      <p:sp>
        <p:nvSpPr>
          <p:cNvPr id="11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latin typeface="等线"/>
              </a:rPr>
              <a:t>introduce the first point-view relation (relevance) based deep neural network to well fuse the multi-view data and point cloud data.</a:t>
            </a:r>
            <a:endParaRPr lang="en-US" altLang="zh-CN" sz="2800" b="0" strike="noStrike" spc="-1" dirty="0">
              <a:solidFill>
                <a:srgbClr val="000000"/>
              </a:solidFill>
              <a:latin typeface="等线"/>
            </a:endParaRPr>
          </a:p>
          <a:p>
            <a:pPr marL="63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</a:pPr>
            <a:endParaRPr lang="zh-CN" sz="2800" b="0" strike="noStrike" spc="-1" dirty="0">
              <a:solidFill>
                <a:srgbClr val="000000"/>
              </a:solidFill>
              <a:latin typeface="等线"/>
            </a:endParaRP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latin typeface="等线"/>
              </a:rPr>
              <a:t>design a new relation fusion scheme for the point cloud feature and the view features.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850</Words>
  <Application>Microsoft Office PowerPoint</Application>
  <PresentationFormat>宽屏</PresentationFormat>
  <Paragraphs>144</Paragraphs>
  <Slides>17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DejaVu Sans</vt:lpstr>
      <vt:lpstr>等线</vt:lpstr>
      <vt:lpstr>等线 Light</vt:lpstr>
      <vt:lpstr>宋体</vt:lpstr>
      <vt:lpstr>Arial</vt:lpstr>
      <vt:lpstr>Symbol</vt:lpstr>
      <vt:lpstr>Times New Roman</vt:lpstr>
      <vt:lpstr>Wingdings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Feature Extraction</vt:lpstr>
      <vt:lpstr>PowerPoint 演示文稿</vt:lpstr>
      <vt:lpstr>PowerPoint 演示文稿</vt:lpstr>
      <vt:lpstr>Experiment Result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Hypergraph Neural Networks</dc:title>
  <dc:creator>xiang zhang</dc:creator>
  <cp:lastModifiedBy>xiang zhang</cp:lastModifiedBy>
  <cp:revision>50</cp:revision>
  <dcterms:created xsi:type="dcterms:W3CDTF">2019-10-09T15:10:09Z</dcterms:created>
  <dcterms:modified xsi:type="dcterms:W3CDTF">2019-10-10T03:57:52Z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7</vt:i4>
  </property>
  <property fmtid="{D5CDD505-2E9C-101B-9397-08002B2CF9AE}" pid="8" name="PresentationFormat">
    <vt:lpwstr>宽屏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  <property fmtid="{D5CDD505-2E9C-101B-9397-08002B2CF9AE}" pid="12" name="KSOProductBuildVer">
    <vt:lpwstr>2052-11.1.0.8865</vt:lpwstr>
  </property>
</Properties>
</file>