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89" r:id="rId4"/>
    <p:sldId id="300" r:id="rId5"/>
    <p:sldId id="290" r:id="rId6"/>
    <p:sldId id="294" r:id="rId7"/>
    <p:sldId id="292" r:id="rId8"/>
    <p:sldId id="293" r:id="rId9"/>
    <p:sldId id="295" r:id="rId10"/>
    <p:sldId id="275" r:id="rId11"/>
    <p:sldId id="269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35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411255-7807-4E71-B68C-10257E2EF8E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(2)rotation and translation</a:t>
            </a:r>
            <a:endParaRPr lang="zh-CN" altLang="en-US" dirty="0"/>
          </a:p>
          <a:p>
            <a:r>
              <a:rPr lang="zh-CN" altLang="en-US" dirty="0"/>
              <a:t>在对称函数中，函数的输出值不随输入变数的排列而改变</a:t>
            </a:r>
            <a:endParaRPr lang="en-US" altLang="zh-CN" dirty="0"/>
          </a:p>
          <a:p>
            <a:r>
              <a:rPr lang="en-US" altLang="zh-CN" b="0" i="0" dirty="0">
                <a:effectLst/>
              </a:rPr>
              <a:t>RS-CNN </a:t>
            </a:r>
            <a:r>
              <a:rPr lang="zh-CN" altLang="en-US" b="0" i="0" dirty="0">
                <a:effectLst/>
              </a:rPr>
              <a:t>的核心是从几何关系中推理学习 </a:t>
            </a:r>
            <a:r>
              <a:rPr lang="en-US" altLang="zh-CN" b="0" i="0" dirty="0">
                <a:effectLst/>
              </a:rPr>
              <a:t>3D </a:t>
            </a:r>
            <a:r>
              <a:rPr lang="zh-CN" altLang="en-US" b="0" i="0" dirty="0">
                <a:effectLst/>
              </a:rPr>
              <a:t>形状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383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Low-level relation </a:t>
            </a:r>
            <a:r>
              <a:rPr lang="en-US" altLang="zh-CN" dirty="0" err="1"/>
              <a:t>hij</a:t>
            </a:r>
            <a:r>
              <a:rPr lang="en-US" altLang="zh-CN" dirty="0"/>
              <a:t> is deﬁned as a compact vector with 10 channels, i.e., (3D</a:t>
            </a:r>
          </a:p>
          <a:p>
            <a:r>
              <a:rPr lang="en-US" altLang="zh-CN" dirty="0"/>
              <a:t>Euclidean distance, x </a:t>
            </a:r>
            <a:r>
              <a:rPr lang="en-US" altLang="zh-CN" dirty="0" err="1"/>
              <a:t>i</a:t>
            </a:r>
            <a:r>
              <a:rPr lang="en-US" altLang="zh-CN" dirty="0"/>
              <a:t> − x j, x </a:t>
            </a:r>
            <a:r>
              <a:rPr lang="en-US" altLang="zh-CN" dirty="0" err="1"/>
              <a:t>i</a:t>
            </a:r>
            <a:r>
              <a:rPr lang="en-US" altLang="zh-CN" dirty="0"/>
              <a:t>, x j). The channel-raising</a:t>
            </a:r>
          </a:p>
          <a:p>
            <a:r>
              <a:rPr lang="en-US" altLang="zh-CN" dirty="0"/>
              <a:t>mapping is achieved by a single-layer shared MLP. Batch</a:t>
            </a:r>
          </a:p>
          <a:p>
            <a:r>
              <a:rPr lang="en-US" altLang="zh-CN" dirty="0"/>
              <a:t>normalization [ 12] is applied in each MLP.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546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PVRNet</a:t>
            </a:r>
            <a:r>
              <a:rPr lang="en-US" altLang="zh-CN" dirty="0"/>
              <a:t>  93.6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362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679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8D064B0-55C9-430F-AEC2-8A8B60976AEB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10/17/2019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1368FB-5581-40E1-966F-1E77FEA107FD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EA51A9B-E1B7-47F8-9E07-DC4ACDB9908D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10/17/2019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FAB1D8-514E-49C6-9379-6110F05A7B17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331640" y="1041480"/>
            <a:ext cx="96408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000" b="0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lt"/>
              </a:rPr>
              <a:t>Relation-Shape Convolutional Neural Network for Point Cloud Analysis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1523880" y="3613320"/>
            <a:ext cx="9143640" cy="164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lang="en-US" sz="1000" b="0" strike="noStrike" spc="-1">
                <a:solidFill>
                  <a:srgbClr val="000000"/>
                </a:solidFill>
                <a:latin typeface="等线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00" b="0" strike="noStrike" spc="-1">
                <a:solidFill>
                  <a:srgbClr val="000000"/>
                </a:solidFill>
                <a:latin typeface="等线"/>
              </a:rPr>
              <a:t>     </a:t>
            </a:r>
            <a:r>
              <a:rPr lang="en-US" sz="1400" b="0" strike="noStrike" spc="-1">
                <a:solidFill>
                  <a:srgbClr val="000000"/>
                </a:solidFill>
                <a:latin typeface="等线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CVPR 2019</a:t>
            </a:r>
            <a:r>
              <a:rPr lang="en-US" sz="3600" b="0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等线"/>
              </a:rPr>
              <a:t>                </a:t>
            </a:r>
            <a:br>
              <a:rPr lang="en-US" sz="3600" b="0" strike="noStrike" spc="-1">
                <a:solidFill>
                  <a:srgbClr val="000000"/>
                </a:solidFill>
                <a:latin typeface="等线"/>
              </a:rPr>
            </a:br>
            <a:r>
              <a:rPr lang="en-US" sz="3600" b="0" strike="noStrike" spc="-1">
                <a:solidFill>
                  <a:srgbClr val="000000"/>
                </a:solidFill>
                <a:latin typeface="等线"/>
              </a:rPr>
              <a:t>                         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Yongcheng Liu, Bin Fan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latin typeface="等线 Light"/>
              </a:rPr>
              <a:t>Experiment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1.Point Cloud Analysis</a:t>
            </a:r>
            <a:endParaRPr lang="zh-CN" sz="16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 1.1Shape classification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   1.2Shape part segmentation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 1.3Normal estimation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2.RS-CNN</a:t>
            </a:r>
            <a:r>
              <a:rPr lang="zh-CN" altLang="en-US" sz="16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Design</a:t>
            </a:r>
            <a:r>
              <a:rPr lang="zh-CN" altLang="en-US" sz="16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Analysis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   2.1Ablation study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 </a:t>
            </a: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2.2Aggregation function 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 </a:t>
            </a: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2.3Mapping function 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 2.4Low-level relation h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   2.5Robustness to point permutation and rigid transformation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3.Visualization and Complexity Analysis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   3.1Visualization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 3.2Complexity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8C3D117A-421F-40DC-B232-462729E351F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B48599-B772-410E-9BFB-C2C4725F9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521100"/>
            <a:ext cx="5151735" cy="583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864E7D-DC76-42BE-985F-1EAD69CDA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3" y="2279812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51B1C7D-08FF-4D4E-BE57-C3BAFA635A4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5F642-0340-438E-B484-876B56011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6" y="365040"/>
            <a:ext cx="10003687" cy="320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5884CF-8CC1-4728-8969-2CDF04FD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8" y="3797100"/>
            <a:ext cx="3933548" cy="248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3AADB7-8C95-40F6-9925-13E82E8DB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18" y="4050333"/>
            <a:ext cx="5267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B4F8EF7-F54F-4985-9EF3-BC47231852E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BB7853-5C47-4A24-B134-B39C1E60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5" y="783435"/>
            <a:ext cx="5430320" cy="277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EACFC-E694-4300-95EE-25C38EA35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93" y="988973"/>
            <a:ext cx="4705328" cy="198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B5EADD-C9C0-4912-AC49-AE2ACA6C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5" y="3973830"/>
            <a:ext cx="5419725" cy="1743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9FCD04-23C9-422A-9DD6-2B0CAA182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93" y="3592905"/>
            <a:ext cx="48537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B4F0FE7-6A5C-4C56-B8AC-0D756F7DF84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67024-49D6-4B30-A8A1-DB6CD0E16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557211"/>
            <a:ext cx="5915025" cy="5743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5053E-C03D-49FE-BF40-7973C6552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67" y="2636999"/>
            <a:ext cx="448929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trike="noStrike" dirty="0">
                <a:solidFill>
                  <a:srgbClr val="000000"/>
                </a:solidFill>
                <a:latin typeface="等线 Light"/>
                <a:sym typeface="+mn-ea"/>
              </a:rPr>
              <a:t>Introduction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731068" cy="4350960"/>
          </a:xfrm>
        </p:spPr>
        <p:txBody>
          <a:bodyPr/>
          <a:lstStyle/>
          <a:p>
            <a:r>
              <a:rPr lang="en-US" altLang="zh-CN" sz="2400" dirty="0"/>
              <a:t>Mainly three challenges for learning from point set P ⊂ R</a:t>
            </a:r>
            <a:r>
              <a:rPr lang="en-US" altLang="zh-CN" sz="2400" baseline="30000" dirty="0"/>
              <a:t>3</a:t>
            </a:r>
            <a:endParaRPr lang="en-US" altLang="zh-CN" sz="2400" dirty="0"/>
          </a:p>
          <a:p>
            <a:r>
              <a:rPr lang="en-US" altLang="zh-CN" sz="2400" dirty="0"/>
              <a:t>(1)P is unordered(</a:t>
            </a:r>
            <a:r>
              <a:rPr lang="en-US" altLang="zh-CN" sz="2400" dirty="0" err="1"/>
              <a:t>permutaion</a:t>
            </a:r>
            <a:r>
              <a:rPr lang="en-US" altLang="zh-CN" sz="2400" dirty="0"/>
              <a:t> invariant)</a:t>
            </a:r>
          </a:p>
          <a:p>
            <a:r>
              <a:rPr lang="en-US" altLang="zh-CN" sz="2400" dirty="0"/>
              <a:t>(2)P distributes in 3D geometric space(robust </a:t>
            </a:r>
            <a:r>
              <a:rPr lang="en-US" altLang="zh-CN" sz="2400" dirty="0" err="1"/>
              <a:t>ro</a:t>
            </a:r>
            <a:r>
              <a:rPr lang="en-US" altLang="zh-CN" sz="2400" dirty="0"/>
              <a:t> rigid translation)</a:t>
            </a:r>
          </a:p>
          <a:p>
            <a:r>
              <a:rPr lang="en-US" altLang="zh-CN" sz="2400" dirty="0"/>
              <a:t>(3)P forms an underlying shape(shape awareness)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issue (1) has been well resolved by </a:t>
            </a:r>
            <a:r>
              <a:rPr lang="en-US" altLang="zh-CN" sz="2400" dirty="0" err="1"/>
              <a:t>symmtric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funtion,such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max,sum,avg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The issue (2) and (3) still demand for a full exploration.</a:t>
            </a:r>
          </a:p>
          <a:p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The RS-CNN can learn from </a:t>
            </a:r>
            <a:r>
              <a:rPr lang="en-US" altLang="zh-CN" sz="2400" dirty="0" err="1">
                <a:sym typeface="+mn-ea"/>
              </a:rPr>
              <a:t>relation,i.e.,the</a:t>
            </a:r>
            <a:r>
              <a:rPr lang="en-US" altLang="zh-CN" sz="2400" dirty="0">
                <a:sym typeface="+mn-ea"/>
              </a:rPr>
              <a:t> geometric topology constraint among points.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DF16BB5B-6758-46EE-BC65-80F135CFC06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1.Main contribution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2.RS-Conv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3.The architectures of RS-CNN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3.Experience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61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400" dirty="0"/>
              <a:t>Key contributions:</a:t>
            </a:r>
          </a:p>
          <a:p>
            <a:endParaRPr lang="en-US" altLang="zh-CN" sz="2400" dirty="0"/>
          </a:p>
          <a:p>
            <a:r>
              <a:rPr lang="en-US" altLang="zh-CN" sz="2400" dirty="0"/>
              <a:t>(1)</a:t>
            </a:r>
            <a:r>
              <a:rPr lang="zh-CN" altLang="en-US" sz="2400" dirty="0">
                <a:ea typeface="宋体" panose="02010600030101010101" pitchFamily="2" charset="-122"/>
              </a:rPr>
              <a:t>提出一个新的</a:t>
            </a:r>
            <a:r>
              <a:rPr lang="en-US" altLang="zh-CN" sz="2400" dirty="0">
                <a:ea typeface="宋体" panose="02010600030101010101" pitchFamily="2" charset="-122"/>
              </a:rPr>
              <a:t>Relation-Shape Convolution,</a:t>
            </a:r>
            <a:r>
              <a:rPr lang="zh-CN" altLang="en-US" sz="2400" dirty="0">
                <a:ea typeface="宋体" panose="02010600030101010101" pitchFamily="2" charset="-122"/>
              </a:rPr>
              <a:t>可以</a:t>
            </a:r>
            <a:r>
              <a:rPr lang="en-US" altLang="zh-CN" sz="2400" dirty="0">
                <a:ea typeface="宋体" panose="02010600030101010101" pitchFamily="2" charset="-122"/>
              </a:rPr>
              <a:t>encode</a:t>
            </a:r>
            <a:r>
              <a:rPr lang="zh-CN" altLang="en-US" sz="2400" dirty="0">
                <a:ea typeface="宋体" panose="02010600030101010101" pitchFamily="2" charset="-122"/>
              </a:rPr>
              <a:t>点之间的几何关系，提高形态感知和</a:t>
            </a:r>
            <a:r>
              <a:rPr lang="en-US" altLang="zh-CN" sz="2400" dirty="0">
                <a:ea typeface="宋体" panose="02010600030101010101" pitchFamily="2" charset="-122"/>
              </a:rPr>
              <a:t>robustness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/>
              <a:t>(2)</a:t>
            </a:r>
            <a:r>
              <a:rPr lang="zh-CN" altLang="en-US" sz="2400" dirty="0">
                <a:ea typeface="宋体" panose="02010600030101010101" pitchFamily="2" charset="-122"/>
              </a:rPr>
              <a:t>提出了</a:t>
            </a:r>
            <a:r>
              <a:rPr lang="en-US" altLang="zh-CN" sz="2400" dirty="0">
                <a:ea typeface="宋体" panose="02010600030101010101" pitchFamily="2" charset="-122"/>
              </a:rPr>
              <a:t>RS-CNN</a:t>
            </a:r>
            <a:r>
              <a:rPr lang="zh-CN" altLang="en-US" sz="2400" dirty="0">
                <a:ea typeface="宋体" panose="02010600030101010101" pitchFamily="2" charset="-122"/>
              </a:rPr>
              <a:t>结构，将</a:t>
            </a:r>
            <a:r>
              <a:rPr lang="en-US" altLang="zh-CN" sz="2400" dirty="0">
                <a:ea typeface="宋体" panose="02010600030101010101" pitchFamily="2" charset="-122"/>
              </a:rPr>
              <a:t>regular grid CNN</a:t>
            </a:r>
            <a:r>
              <a:rPr lang="zh-CN" altLang="en-US" sz="2400" dirty="0">
                <a:ea typeface="宋体" panose="02010600030101010101" pitchFamily="2" charset="-122"/>
              </a:rPr>
              <a:t>拓展到不规则结构，用于获取点云的</a:t>
            </a:r>
            <a:r>
              <a:rPr lang="en-US" altLang="zh-CN" sz="2400" dirty="0">
                <a:ea typeface="宋体" panose="02010600030101010101" pitchFamily="2" charset="-122"/>
              </a:rPr>
              <a:t>contextual shape-aware learning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</a:rPr>
              <a:t>实验及理论分析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trike="noStrike">
                <a:solidFill>
                  <a:srgbClr val="000000"/>
                </a:solidFill>
                <a:latin typeface="等线 Light"/>
                <a:sym typeface="+mn-ea"/>
              </a:rPr>
              <a:t>Main contributions</a:t>
            </a:r>
            <a:endParaRPr lang="zh-CN" altLang="en-US" sz="4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FD1584-6694-4666-9B87-4A166213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5" y="2115000"/>
            <a:ext cx="10356929" cy="262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B1DE45-EC14-471C-B48C-519CC7EF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trike="noStrike" dirty="0">
                <a:solidFill>
                  <a:srgbClr val="000000"/>
                </a:solidFill>
                <a:latin typeface="等线 Light"/>
                <a:sym typeface="+mn-ea"/>
              </a:rPr>
              <a:t>Relation-shape Convolution(RS-Conv)</a:t>
            </a:r>
            <a:endParaRPr lang="zh-CN" altLang="en-US" sz="4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19D1A-68EB-44EB-B681-2A686FC78DE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3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zh-CN" altLang="en-US" sz="2400" dirty="0"/>
              <a:t>Local-to-global learning, which has gained remarkable success in image CNN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采用球面邻域获取点云的</a:t>
            </a:r>
            <a:r>
              <a:rPr lang="en-US" altLang="zh-CN" sz="2400" dirty="0">
                <a:ea typeface="宋体" panose="02010600030101010101" pitchFamily="2" charset="-122"/>
              </a:rPr>
              <a:t>local point subset—</a:t>
            </a:r>
            <a:r>
              <a:rPr lang="en-US" altLang="zh-CN" sz="2400" dirty="0" err="1">
                <a:ea typeface="宋体" panose="02010600030101010101" pitchFamily="2" charset="-122"/>
              </a:rPr>
              <a:t>P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sub</a:t>
            </a:r>
            <a:endParaRPr lang="en-US" altLang="zh-CN" sz="2400" baseline="-25000" dirty="0">
              <a:ea typeface="宋体" panose="02010600030101010101" pitchFamily="2" charset="-122"/>
            </a:endParaRPr>
          </a:p>
          <a:p>
            <a:endParaRPr lang="en-US" altLang="zh-CN" sz="2400" baseline="0" dirty="0">
              <a:ea typeface="宋体" panose="02010600030101010101" pitchFamily="2" charset="-122"/>
            </a:endParaRPr>
          </a:p>
          <a:p>
            <a:r>
              <a:rPr lang="en-US" altLang="zh-CN" sz="2400" baseline="0" dirty="0">
                <a:ea typeface="宋体" panose="02010600030101010101" pitchFamily="2" charset="-122"/>
              </a:rPr>
              <a:t>Learn an inductive </a:t>
            </a:r>
            <a:r>
              <a:rPr lang="en-US" altLang="zh-CN" sz="2400" baseline="0" dirty="0" err="1">
                <a:ea typeface="宋体" panose="02010600030101010101" pitchFamily="2" charset="-122"/>
              </a:rPr>
              <a:t>represention</a:t>
            </a:r>
            <a:r>
              <a:rPr lang="en-US" altLang="zh-CN" sz="2400" baseline="0" dirty="0">
                <a:ea typeface="宋体" panose="02010600030101010101" pitchFamily="2" charset="-122"/>
              </a:rPr>
              <a:t> of this neighborhood</a:t>
            </a:r>
          </a:p>
          <a:p>
            <a:endParaRPr lang="en-US" altLang="zh-CN" sz="2400" baseline="0" dirty="0">
              <a:ea typeface="宋体" panose="02010600030101010101" pitchFamily="2" charset="-122"/>
            </a:endParaRPr>
          </a:p>
          <a:p>
            <a:endParaRPr lang="en-US" altLang="zh-CN" sz="2400" baseline="0" dirty="0">
              <a:ea typeface="宋体" panose="02010600030101010101" pitchFamily="2" charset="-122"/>
            </a:endParaRPr>
          </a:p>
          <a:p>
            <a:endParaRPr lang="en-US" altLang="zh-CN" sz="2400" baseline="0" dirty="0">
              <a:ea typeface="宋体" panose="02010600030101010101" pitchFamily="2" charset="-122"/>
            </a:endParaRPr>
          </a:p>
          <a:p>
            <a:r>
              <a:rPr lang="zh-CN" altLang="en-US" sz="2400" baseline="0" dirty="0">
                <a:ea typeface="宋体" panose="02010600030101010101" pitchFamily="2" charset="-122"/>
              </a:rPr>
              <a:t>要满足</a:t>
            </a:r>
            <a:r>
              <a:rPr lang="zh-CN" altLang="en-US" sz="2400" dirty="0">
                <a:ea typeface="宋体" panose="02010600030101010101" pitchFamily="2" charset="-122"/>
              </a:rPr>
              <a:t>不变</a:t>
            </a:r>
            <a:r>
              <a:rPr lang="zh-CN" altLang="en-US" sz="2400" baseline="0" dirty="0">
                <a:ea typeface="宋体" panose="02010600030101010101" pitchFamily="2" charset="-122"/>
              </a:rPr>
              <a:t>性，</a:t>
            </a:r>
            <a:r>
              <a:rPr lang="en-US" altLang="zh-CN" sz="2400" baseline="0" dirty="0">
                <a:ea typeface="宋体" panose="02010600030101010101" pitchFamily="2" charset="-122"/>
              </a:rPr>
              <a:t>function A</a:t>
            </a:r>
            <a:r>
              <a:rPr lang="zh-CN" altLang="en-US" sz="2400" baseline="0" dirty="0">
                <a:ea typeface="宋体" panose="02010600030101010101" pitchFamily="2" charset="-122"/>
              </a:rPr>
              <a:t>和</a:t>
            </a:r>
            <a:r>
              <a:rPr lang="en-US" altLang="zh-CN" sz="2400" baseline="0" dirty="0">
                <a:ea typeface="宋体" panose="02010600030101010101" pitchFamily="2" charset="-122"/>
              </a:rPr>
              <a:t>T</a:t>
            </a:r>
            <a:r>
              <a:rPr lang="zh-CN" altLang="en-US" sz="2400" baseline="0" dirty="0">
                <a:ea typeface="宋体" panose="02010600030101010101" pitchFamily="2" charset="-122"/>
              </a:rPr>
              <a:t>在点云中必须共享参数</a:t>
            </a:r>
          </a:p>
          <a:p>
            <a:endParaRPr lang="zh-CN" altLang="en-US" baseline="0" dirty="0">
              <a:ea typeface="宋体" panose="02010600030101010101" pitchFamily="2" charset="-122"/>
            </a:endParaRPr>
          </a:p>
        </p:txBody>
      </p:sp>
      <p:pic>
        <p:nvPicPr>
          <p:cNvPr id="4" name="图片 3" descr="2019-10-16 22-03-30 的屏幕截图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32" y="2291370"/>
            <a:ext cx="3724275" cy="3800475"/>
          </a:xfrm>
          <a:prstGeom prst="rect">
            <a:avLst/>
          </a:prstGeom>
        </p:spPr>
      </p:pic>
      <p:pic>
        <p:nvPicPr>
          <p:cNvPr id="5" name="图片 4" descr="2019-10-16 22-26-55 的屏幕截图"/>
          <p:cNvPicPr>
            <a:picLocks noChangeAspect="1"/>
          </p:cNvPicPr>
          <p:nvPr/>
        </p:nvPicPr>
        <p:blipFill>
          <a:blip r:embed="rId4"/>
          <a:srcRect l="2670" t="12743" r="4570" b="20253"/>
          <a:stretch>
            <a:fillRect/>
          </a:stretch>
        </p:blipFill>
        <p:spPr>
          <a:xfrm>
            <a:off x="838080" y="3568148"/>
            <a:ext cx="6264275" cy="504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/>
          </p:nvPr>
        </p:nvSpPr>
        <p:spPr>
          <a:xfrm>
            <a:off x="838080" y="365039"/>
            <a:ext cx="10515240" cy="6089027"/>
          </a:xfrm>
        </p:spPr>
        <p:txBody>
          <a:bodyPr/>
          <a:lstStyle/>
          <a:p>
            <a:r>
              <a:rPr lang="en-US" altLang="zh-CN" baseline="0" dirty="0">
                <a:ea typeface="宋体" panose="02010600030101010101" pitchFamily="2" charset="-122"/>
              </a:rPr>
              <a:t>classic CNN</a:t>
            </a:r>
            <a:endParaRPr lang="zh-CN" altLang="en-US" baseline="0" dirty="0">
              <a:ea typeface="宋体" panose="02010600030101010101" pitchFamily="2" charset="-122"/>
            </a:endParaRPr>
          </a:p>
          <a:p>
            <a:endParaRPr lang="en-US" altLang="zh-CN" baseline="0" dirty="0">
              <a:ea typeface="宋体" panose="02010600030101010101" pitchFamily="2" charset="-122"/>
            </a:endParaRPr>
          </a:p>
          <a:p>
            <a:endParaRPr lang="en-US" altLang="zh-CN" baseline="0" dirty="0">
              <a:ea typeface="宋体" panose="02010600030101010101" pitchFamily="2" charset="-122"/>
            </a:endParaRPr>
          </a:p>
          <a:p>
            <a:r>
              <a:rPr lang="en-US" altLang="zh-CN" baseline="0" dirty="0">
                <a:ea typeface="宋体" panose="02010600030101010101" pitchFamily="2" charset="-122"/>
              </a:rPr>
              <a:t>1.</a:t>
            </a:r>
            <a:r>
              <a:rPr lang="zh-CN" altLang="en-US" baseline="0" dirty="0">
                <a:ea typeface="宋体" panose="02010600030101010101" pitchFamily="2" charset="-122"/>
              </a:rPr>
              <a:t>参数不共享，对输入点集不具有置换排列不变性</a:t>
            </a:r>
          </a:p>
          <a:p>
            <a:r>
              <a:rPr lang="en-US" altLang="zh-CN" baseline="0" dirty="0">
                <a:ea typeface="宋体" panose="02010600030101010101" pitchFamily="2" charset="-122"/>
              </a:rPr>
              <a:t>2.</a:t>
            </a:r>
            <a:r>
              <a:rPr lang="zh-CN" altLang="en-US" baseline="0" dirty="0">
                <a:ea typeface="宋体" panose="02010600030101010101" pitchFamily="2" charset="-122"/>
              </a:rPr>
              <a:t>反向传播中</a:t>
            </a:r>
            <a:r>
              <a:rPr lang="en-US" altLang="zh-CN" baseline="0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zh-CN" altLang="en-US" baseline="0" dirty="0">
                <a:ea typeface="宋体" panose="02010600030101010101" pitchFamily="2" charset="-122"/>
              </a:rPr>
              <a:t>的梯度仅与与孤立点有关，无法捕捉点之间关系</a:t>
            </a:r>
          </a:p>
          <a:p>
            <a:endParaRPr lang="en-US" altLang="zh-CN" dirty="0"/>
          </a:p>
          <a:p>
            <a:r>
              <a:rPr lang="en-US" altLang="zh-CN" dirty="0"/>
              <a:t>RS-Conv</a:t>
            </a:r>
          </a:p>
          <a:p>
            <a:r>
              <a:rPr lang="en-US" altLang="zh-CN" dirty="0"/>
              <a:t>Learn a mapping M of a relation vector 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ij</a:t>
            </a:r>
            <a:r>
              <a:rPr lang="en-US" altLang="zh-CN" baseline="-25000" dirty="0"/>
              <a:t> </a:t>
            </a:r>
            <a:r>
              <a:rPr lang="zh-CN" altLang="en-US" dirty="0"/>
              <a:t>。</a:t>
            </a:r>
            <a:r>
              <a:rPr lang="en-US" altLang="zh-CN" dirty="0" err="1">
                <a:sym typeface="+mn-ea"/>
              </a:rPr>
              <a:t>h</a:t>
            </a:r>
            <a:r>
              <a:rPr lang="en-US" altLang="zh-CN" baseline="-25000" dirty="0" err="1">
                <a:sym typeface="+mn-ea"/>
              </a:rPr>
              <a:t>ij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表示点云内部</a:t>
            </a:r>
            <a:r>
              <a:rPr lang="en-US" altLang="zh-CN" baseline="0" dirty="0">
                <a:ea typeface="宋体" panose="02010600030101010101" pitchFamily="2" charset="-122"/>
                <a:sym typeface="+mn-ea"/>
              </a:rPr>
              <a:t>point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之间的低维关系，如欧式距离，余弦距离，法线，</a:t>
            </a:r>
            <a:r>
              <a:rPr lang="en-US" altLang="zh-CN" baseline="0" dirty="0">
                <a:ea typeface="宋体" panose="02010600030101010101" pitchFamily="2" charset="-122"/>
                <a:sym typeface="+mn-ea"/>
              </a:rPr>
              <a:t>point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baseline="0" dirty="0" err="1">
                <a:ea typeface="宋体" panose="02010600030101010101" pitchFamily="2" charset="-122"/>
                <a:sym typeface="+mn-ea"/>
              </a:rPr>
              <a:t>xy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aseline="0" dirty="0" err="1">
                <a:ea typeface="宋体" panose="02010600030101010101" pitchFamily="2" charset="-122"/>
                <a:sym typeface="+mn-ea"/>
              </a:rPr>
              <a:t>yz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aseline="0" dirty="0" err="1">
                <a:ea typeface="宋体" panose="02010600030101010101" pitchFamily="2" charset="-122"/>
                <a:sym typeface="+mn-ea"/>
              </a:rPr>
              <a:t>zx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上的投影等，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通过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MLP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学习一个映射函数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中的数值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baseline="-25000" dirty="0" err="1">
                <a:sym typeface="+mn-ea"/>
              </a:rPr>
              <a:t>ij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就包含了点之间的</a:t>
            </a:r>
            <a:r>
              <a:rPr lang="en-US" altLang="zh-CN" baseline="0" dirty="0">
                <a:ea typeface="宋体" panose="02010600030101010101" pitchFamily="2" charset="-122"/>
                <a:sym typeface="+mn-ea"/>
              </a:rPr>
              <a:t>high-level relation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。同时</a:t>
            </a:r>
            <a:r>
              <a:rPr lang="en-US" altLang="zh-CN" baseline="0" dirty="0"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被所有点共享，满足</a:t>
            </a:r>
            <a:r>
              <a:rPr lang="zh-CN" altLang="en-US" baseline="0" dirty="0">
                <a:ea typeface="宋体" panose="02010600030101010101" pitchFamily="2" charset="-122"/>
              </a:rPr>
              <a:t>不变性</a:t>
            </a:r>
            <a:r>
              <a:rPr lang="en-US" altLang="zh-CN" baseline="0" dirty="0">
                <a:ea typeface="宋体" panose="02010600030101010101" pitchFamily="2" charset="-122"/>
              </a:rPr>
              <a:t> </a:t>
            </a:r>
            <a:r>
              <a:rPr lang="zh-CN" altLang="en-US" baseline="0" dirty="0"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replace 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baseline="-25000" dirty="0" err="1">
                <a:sym typeface="+mn-ea"/>
              </a:rPr>
              <a:t>j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with 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baseline="-25000" dirty="0" err="1">
                <a:sym typeface="+mn-ea"/>
              </a:rPr>
              <a:t>ij</a:t>
            </a:r>
            <a:endParaRPr lang="en-US" altLang="zh-CN" baseline="0" dirty="0"/>
          </a:p>
          <a:p>
            <a:endParaRPr lang="en-US" altLang="zh-CN" baseline="0" dirty="0">
              <a:ea typeface="宋体" panose="02010600030101010101" pitchFamily="2" charset="-122"/>
              <a:sym typeface="+mn-ea"/>
            </a:endParaRP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endParaRPr lang="en-US" altLang="zh-CN" baseline="0" dirty="0">
              <a:ea typeface="宋体" panose="02010600030101010101" pitchFamily="2" charset="-122"/>
              <a:sym typeface="+mn-ea"/>
            </a:endParaRPr>
          </a:p>
          <a:p>
            <a:endParaRPr lang="en-US" altLang="zh-CN" baseline="0" dirty="0">
              <a:ea typeface="宋体" panose="02010600030101010101" pitchFamily="2" charset="-122"/>
              <a:sym typeface="+mn-ea"/>
            </a:endParaRP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endParaRPr lang="zh-CN" altLang="en-US" baseline="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 descr="2019-10-16 22-34-09 的屏幕截图1">
            <a:extLst>
              <a:ext uri="{FF2B5EF4-FFF2-40B4-BE49-F238E27FC236}">
                <a16:creationId xmlns:a16="http://schemas.microsoft.com/office/drawing/2014/main" id="{97475633-0B1A-4104-9C71-DDE50B94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26" t="41538" r="15301" b="8645"/>
          <a:stretch>
            <a:fillRect/>
          </a:stretch>
        </p:blipFill>
        <p:spPr>
          <a:xfrm>
            <a:off x="838080" y="1132076"/>
            <a:ext cx="2812415" cy="431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E33215-69FF-488F-AF43-0C12D6247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4242372"/>
            <a:ext cx="3509999" cy="46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A376F8-4CF2-4280-9E34-55F9106888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/>
          <a:stretch/>
        </p:blipFill>
        <p:spPr>
          <a:xfrm>
            <a:off x="5790720" y="3544872"/>
            <a:ext cx="5562600" cy="2909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88A24-3118-4F28-82C7-17B06CB60BE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93CA6A-0C13-44E9-B312-9E2661D3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273D16-BB35-463B-AE1E-68524BA2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4" y="1791000"/>
            <a:ext cx="10139651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trike="noStrike" dirty="0">
                <a:solidFill>
                  <a:srgbClr val="000000"/>
                </a:solidFill>
                <a:latin typeface="等线 Light"/>
                <a:sym typeface="+mn-ea"/>
              </a:rPr>
              <a:t>RS-CNN</a:t>
            </a:r>
            <a:endParaRPr lang="en-US" alt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7EE548-D3A1-44B8-ACFD-339E3928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7" y="1690200"/>
            <a:ext cx="6067425" cy="3752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85DC1C-FBF2-4EA1-9ABC-F4543FF94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4" y="5529855"/>
            <a:ext cx="321945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516</Words>
  <Application>Microsoft Office PowerPoint</Application>
  <PresentationFormat>宽屏</PresentationFormat>
  <Paragraphs>94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DejaVu Sans</vt:lpstr>
      <vt:lpstr>等线</vt:lpstr>
      <vt:lpstr>等线 Light</vt:lpstr>
      <vt:lpstr>宋体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Introduction</vt:lpstr>
      <vt:lpstr>PowerPoint 演示文稿</vt:lpstr>
      <vt:lpstr>Main contributions</vt:lpstr>
      <vt:lpstr>Relation-shape Convolution(RS-Conv)</vt:lpstr>
      <vt:lpstr>PowerPoint 演示文稿</vt:lpstr>
      <vt:lpstr>PowerPoint 演示文稿</vt:lpstr>
      <vt:lpstr>PowerPoint 演示文稿</vt:lpstr>
      <vt:lpstr>RS-CNN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Hypergraph Neural Networks</dc:title>
  <dc:creator>xiang zhang</dc:creator>
  <cp:lastModifiedBy>xiang zhang</cp:lastModifiedBy>
  <cp:revision>55</cp:revision>
  <dcterms:created xsi:type="dcterms:W3CDTF">2019-10-16T14:56:47Z</dcterms:created>
  <dcterms:modified xsi:type="dcterms:W3CDTF">2019-10-17T03:18:24Z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KSOProductBuildVer">
    <vt:lpwstr>2052-11.1.0.8865</vt:lpwstr>
  </property>
</Properties>
</file>