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58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7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F0AAE-2AD4-6546-8F01-C7DC369491FE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8527F-DBD7-1449-B13D-11C7B49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Title: Framework Architecture, red circles indicate components currently incorporated</a:t>
            </a:r>
            <a:r>
              <a:rPr lang="en-US" baseline="0" dirty="0" smtClean="0"/>
              <a:t> into the smart checklist as of 13 Novemver 2013.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86EC4-0A1C-A144-A725-111283536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15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Title: Framework Architecture, red circles indicate components currently incorporated</a:t>
            </a:r>
            <a:r>
              <a:rPr lang="en-US" baseline="0" dirty="0" smtClean="0"/>
              <a:t> into the smart checklist as of 13 Novemver 2013.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86EC4-0A1C-A144-A725-111283536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1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6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9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9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2337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3366FF"/>
                </a:solidFill>
              </a:rPr>
              <a:t>Smart Checklist Group Meeting Agenda</a:t>
            </a:r>
            <a:r>
              <a:rPr lang="en-US" sz="3600">
                <a:solidFill>
                  <a:srgbClr val="3366FF"/>
                </a:solidFill>
              </a:rPr>
              <a:t/>
            </a:r>
            <a:br>
              <a:rPr lang="en-US" sz="3600">
                <a:solidFill>
                  <a:srgbClr val="3366FF"/>
                </a:solidFill>
              </a:rPr>
            </a:br>
            <a:r>
              <a:rPr lang="en-US" sz="2400" b="1">
                <a:solidFill>
                  <a:srgbClr val="3366FF"/>
                </a:solidFill>
              </a:rPr>
              <a:t>Wednesday November 13, 2013</a:t>
            </a:r>
            <a:r>
              <a:rPr lang="en-US" sz="3600"/>
              <a:t/>
            </a:r>
            <a:br>
              <a:rPr lang="en-US" sz="3600"/>
            </a:br>
            <a:endParaRPr lang="en-US" sz="36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/>
              <a:t>Status report about Smart Checklist framework development effort</a:t>
            </a:r>
            <a:endParaRPr lang="en-US" sz="2000"/>
          </a:p>
          <a:p>
            <a:r>
              <a:rPr lang="en-US"/>
              <a:t> </a:t>
            </a:r>
            <a:endParaRPr lang="en-US" sz="2000"/>
          </a:p>
          <a:p>
            <a:pPr lvl="0"/>
            <a:r>
              <a:rPr lang="en-US"/>
              <a:t>Demonstration of the Smart Checklist framework on a portion of the infusion therapy process model</a:t>
            </a:r>
            <a:endParaRPr lang="en-US" sz="2000"/>
          </a:p>
          <a:p>
            <a:r>
              <a:rPr lang="en-US"/>
              <a:t> </a:t>
            </a:r>
            <a:endParaRPr lang="en-US" sz="2000"/>
          </a:p>
          <a:p>
            <a:pPr lvl="0"/>
            <a:r>
              <a:rPr lang="en-US"/>
              <a:t>Possible next goals</a:t>
            </a:r>
            <a:endParaRPr lang="en-US" sz="2000"/>
          </a:p>
          <a:p>
            <a:pPr lvl="1"/>
            <a:r>
              <a:rPr lang="en-US"/>
              <a:t>Process modeling</a:t>
            </a:r>
            <a:endParaRPr lang="en-US" sz="1800"/>
          </a:p>
          <a:p>
            <a:pPr lvl="1"/>
            <a:r>
              <a:rPr lang="en-US"/>
              <a:t>Framework development</a:t>
            </a:r>
            <a:endParaRPr lang="en-US" sz="1800"/>
          </a:p>
          <a:p>
            <a:pPr lvl="1"/>
            <a:r>
              <a:rPr lang="en-US"/>
              <a:t>Possible research directions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7712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736688" y="2883139"/>
            <a:ext cx="1221762" cy="6660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Model Checker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61529" y="3362829"/>
            <a:ext cx="1204062" cy="73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92677" y="3316634"/>
            <a:ext cx="110188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Event </a:t>
            </a:r>
            <a:br>
              <a:rPr lang="en-US" sz="1600" dirty="0" smtClean="0"/>
            </a:br>
            <a:r>
              <a:rPr lang="en-US" sz="1600" dirty="0" smtClean="0"/>
              <a:t>Interaction</a:t>
            </a:r>
          </a:p>
          <a:p>
            <a:pPr algn="ctr"/>
            <a:r>
              <a:rPr lang="en-US" sz="1600" dirty="0" smtClean="0"/>
              <a:t>Manager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019855" y="2573764"/>
            <a:ext cx="0" cy="2762257"/>
          </a:xfrm>
          <a:prstGeom prst="line">
            <a:avLst/>
          </a:prstGeom>
          <a:ln w="38100" cmpd="dbl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3" idx="1"/>
          </p:cNvCxnSpPr>
          <p:nvPr/>
        </p:nvCxnSpPr>
        <p:spPr>
          <a:xfrm>
            <a:off x="6158124" y="3726647"/>
            <a:ext cx="303405" cy="515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19188" y="2188664"/>
            <a:ext cx="43893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7" idx="3"/>
          </p:cNvCxnSpPr>
          <p:nvPr/>
        </p:nvCxnSpPr>
        <p:spPr>
          <a:xfrm>
            <a:off x="5760803" y="2884439"/>
            <a:ext cx="397321" cy="308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19188" y="3593461"/>
            <a:ext cx="43893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9" idx="3"/>
          </p:cNvCxnSpPr>
          <p:nvPr/>
        </p:nvCxnSpPr>
        <p:spPr>
          <a:xfrm>
            <a:off x="5765235" y="4296775"/>
            <a:ext cx="40783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-57158" y="3313983"/>
            <a:ext cx="141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Process Model</a:t>
            </a:r>
            <a:endParaRPr lang="en-US" sz="16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48688" y="4122478"/>
            <a:ext cx="85557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8688" y="4490332"/>
            <a:ext cx="85557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1449" y="3827261"/>
            <a:ext cx="8463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Activities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81963" y="4190440"/>
            <a:ext cx="798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Artifacts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122323" y="4641877"/>
            <a:ext cx="92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Resources</a:t>
            </a:r>
            <a:endParaRPr lang="en-US" sz="1400" dirty="0"/>
          </a:p>
        </p:txBody>
      </p:sp>
      <p:sp>
        <p:nvSpPr>
          <p:cNvPr id="103" name="Rectangle 102"/>
          <p:cNvSpPr/>
          <p:nvPr/>
        </p:nvSpPr>
        <p:spPr>
          <a:xfrm>
            <a:off x="130928" y="3639594"/>
            <a:ext cx="876877" cy="1360749"/>
          </a:xfrm>
          <a:prstGeom prst="rect">
            <a:avLst/>
          </a:prstGeom>
          <a:solidFill>
            <a:schemeClr val="accent2">
              <a:lumMod val="40000"/>
              <a:lumOff val="60000"/>
              <a:alpha val="0"/>
            </a:schemeClr>
          </a:solidFill>
          <a:ln w="571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439765" y="1690737"/>
            <a:ext cx="7743" cy="3501336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2" idx="3"/>
          </p:cNvCxnSpPr>
          <p:nvPr/>
        </p:nvCxnSpPr>
        <p:spPr>
          <a:xfrm flipV="1">
            <a:off x="2958450" y="3204551"/>
            <a:ext cx="881862" cy="1161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129799" y="735191"/>
            <a:ext cx="21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BFBFBF"/>
                </a:solidFill>
              </a:rPr>
              <a:t>Static Analysis</a:t>
            </a:r>
            <a:endParaRPr lang="en-US" b="1" dirty="0">
              <a:solidFill>
                <a:srgbClr val="BFBFBF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535339" y="6129347"/>
            <a:ext cx="4434898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73E87"/>
                </a:solidFill>
              </a:rPr>
              <a:t>Process Improvement Feedback Loop</a:t>
            </a:r>
            <a:endParaRPr lang="en-US" sz="2000" b="1" dirty="0">
              <a:solidFill>
                <a:srgbClr val="073E87"/>
              </a:solidFill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7665591" y="3713609"/>
            <a:ext cx="35426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976523" y="4047506"/>
            <a:ext cx="37698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8079619" y="5336021"/>
            <a:ext cx="37698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129799" y="4450012"/>
            <a:ext cx="31770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439765" y="3339020"/>
            <a:ext cx="310155" cy="87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1429055" y="4297612"/>
            <a:ext cx="32622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1447508" y="5204257"/>
            <a:ext cx="315510" cy="128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-19613" y="2865997"/>
            <a:ext cx="1045178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Properties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5" name="Curved Up Arrow 184"/>
          <p:cNvSpPr/>
          <p:nvPr/>
        </p:nvSpPr>
        <p:spPr>
          <a:xfrm flipH="1">
            <a:off x="822107" y="5634160"/>
            <a:ext cx="1191532" cy="417252"/>
          </a:xfrm>
          <a:prstGeom prst="curvedUpArrow">
            <a:avLst/>
          </a:prstGeom>
          <a:solidFill>
            <a:srgbClr val="8FB5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Curved Up Arrow 100"/>
          <p:cNvSpPr/>
          <p:nvPr/>
        </p:nvSpPr>
        <p:spPr>
          <a:xfrm flipH="1">
            <a:off x="71175" y="5537414"/>
            <a:ext cx="7162369" cy="1239692"/>
          </a:xfrm>
          <a:prstGeom prst="curved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125" idx="3"/>
          </p:cNvCxnSpPr>
          <p:nvPr/>
        </p:nvCxnSpPr>
        <p:spPr>
          <a:xfrm>
            <a:off x="2968123" y="4208771"/>
            <a:ext cx="87218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013297" y="5221675"/>
            <a:ext cx="827015" cy="1918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637" y="1334154"/>
            <a:ext cx="980958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BFBFBF"/>
                </a:solidFill>
              </a:rPr>
              <a:t>Scenarios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980191" y="1524654"/>
            <a:ext cx="80061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9" idx="1"/>
          </p:cNvCxnSpPr>
          <p:nvPr/>
        </p:nvCxnSpPr>
        <p:spPr>
          <a:xfrm>
            <a:off x="3855560" y="4296775"/>
            <a:ext cx="42578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128" idx="1"/>
          </p:cNvCxnSpPr>
          <p:nvPr/>
        </p:nvCxnSpPr>
        <p:spPr>
          <a:xfrm flipV="1">
            <a:off x="3855560" y="3599276"/>
            <a:ext cx="416519" cy="2011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56295" y="2892091"/>
            <a:ext cx="37973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126" idx="1"/>
          </p:cNvCxnSpPr>
          <p:nvPr/>
        </p:nvCxnSpPr>
        <p:spPr>
          <a:xfrm>
            <a:off x="3855560" y="2165905"/>
            <a:ext cx="425780" cy="1480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31884" y="801453"/>
            <a:ext cx="0" cy="52185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281647" y="5413636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FMEA Analyzers</a:t>
            </a:r>
            <a:endParaRPr lang="en-US" sz="1600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765542" y="5623542"/>
            <a:ext cx="40752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871725" y="5652693"/>
            <a:ext cx="37973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441755" y="1691293"/>
            <a:ext cx="3135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35960" y="3046418"/>
            <a:ext cx="780089" cy="57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5775744" y="4999612"/>
            <a:ext cx="382380" cy="73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881927" y="4999612"/>
            <a:ext cx="37973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1177828" y="2310207"/>
            <a:ext cx="2662484" cy="686234"/>
          </a:xfrm>
          <a:prstGeom prst="bentConnector3">
            <a:avLst>
              <a:gd name="adj1" fmla="val 61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017814" y="2806170"/>
            <a:ext cx="37698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58124" y="1589453"/>
            <a:ext cx="0" cy="4374619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860599" y="1863208"/>
            <a:ext cx="0" cy="4116592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780807" y="1346807"/>
            <a:ext cx="3812156" cy="4852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Interpreter/Simulator</a:t>
            </a:r>
            <a:endParaRPr lang="en-US" sz="1600" dirty="0"/>
          </a:p>
        </p:txBody>
      </p:sp>
      <p:sp>
        <p:nvSpPr>
          <p:cNvPr id="113" name="Rectangle 112"/>
          <p:cNvSpPr/>
          <p:nvPr/>
        </p:nvSpPr>
        <p:spPr>
          <a:xfrm>
            <a:off x="1749920" y="4888648"/>
            <a:ext cx="1221762" cy="6660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FMEA Constructor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746361" y="3875745"/>
            <a:ext cx="1221762" cy="6660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Fault Tree Analyzer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281340" y="1890862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Retrospector</a:t>
            </a:r>
            <a:endParaRPr lang="en-US" sz="1600" dirty="0"/>
          </a:p>
        </p:txBody>
      </p:sp>
      <p:sp>
        <p:nvSpPr>
          <p:cNvPr id="127" name="Rectangle 126"/>
          <p:cNvSpPr/>
          <p:nvPr/>
        </p:nvSpPr>
        <p:spPr>
          <a:xfrm>
            <a:off x="4276908" y="2594594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Prospector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28" name="Rectangle 127"/>
          <p:cNvSpPr/>
          <p:nvPr/>
        </p:nvSpPr>
        <p:spPr>
          <a:xfrm>
            <a:off x="4272079" y="3309431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Deviation</a:t>
            </a:r>
            <a:endParaRPr lang="en-US" sz="1600" dirty="0"/>
          </a:p>
          <a:p>
            <a:pPr algn="ctr"/>
            <a:r>
              <a:rPr lang="en-US" sz="1600" dirty="0"/>
              <a:t>Detector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29" name="Rectangle 128"/>
          <p:cNvSpPr/>
          <p:nvPr/>
        </p:nvSpPr>
        <p:spPr>
          <a:xfrm>
            <a:off x="4281340" y="4006930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Constraint </a:t>
            </a:r>
            <a:r>
              <a:rPr lang="en-US" sz="1600" dirty="0"/>
              <a:t>Evaluator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281656" y="4711418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Real-Time</a:t>
            </a:r>
          </a:p>
          <a:p>
            <a:pPr algn="ctr"/>
            <a:r>
              <a:rPr lang="en-US" sz="1600" dirty="0"/>
              <a:t>Analyzers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86831" y="721507"/>
            <a:ext cx="21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73E87"/>
                </a:solidFill>
              </a:rPr>
              <a:t>Dynamic Analysis</a:t>
            </a:r>
            <a:endParaRPr lang="en-US" b="1" dirty="0">
              <a:solidFill>
                <a:srgbClr val="073E8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111" y="2252164"/>
            <a:ext cx="376187" cy="1061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418" y="3390980"/>
            <a:ext cx="425962" cy="10499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08" y="4910571"/>
            <a:ext cx="625244" cy="69818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353512" y="2420919"/>
            <a:ext cx="463539" cy="75336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353512" y="3602176"/>
            <a:ext cx="463539" cy="753364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0" idx="3"/>
          </p:cNvCxnSpPr>
          <p:nvPr/>
        </p:nvCxnSpPr>
        <p:spPr>
          <a:xfrm>
            <a:off x="5592963" y="1589453"/>
            <a:ext cx="565161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 txBox="1">
            <a:spLocks/>
          </p:cNvSpPr>
          <p:nvPr/>
        </p:nvSpPr>
        <p:spPr>
          <a:xfrm>
            <a:off x="457200" y="37369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3366FF"/>
                </a:solidFill>
              </a:rPr>
              <a:t>Smart Checklist Framework Architecture</a:t>
            </a:r>
            <a:endParaRPr lang="en-US" sz="360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1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736688" y="2883139"/>
            <a:ext cx="1221762" cy="6660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Model Checker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61529" y="3362829"/>
            <a:ext cx="1204062" cy="73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92677" y="3316634"/>
            <a:ext cx="110188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Event </a:t>
            </a:r>
            <a:br>
              <a:rPr lang="en-US" sz="1600" dirty="0" smtClean="0"/>
            </a:br>
            <a:r>
              <a:rPr lang="en-US" sz="1600" dirty="0" smtClean="0"/>
              <a:t>Interaction</a:t>
            </a:r>
          </a:p>
          <a:p>
            <a:pPr algn="ctr"/>
            <a:r>
              <a:rPr lang="en-US" sz="1600" dirty="0" smtClean="0"/>
              <a:t>Manager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019855" y="2573764"/>
            <a:ext cx="0" cy="2762257"/>
          </a:xfrm>
          <a:prstGeom prst="line">
            <a:avLst/>
          </a:prstGeom>
          <a:ln w="38100" cmpd="dbl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3" idx="1"/>
          </p:cNvCxnSpPr>
          <p:nvPr/>
        </p:nvCxnSpPr>
        <p:spPr>
          <a:xfrm>
            <a:off x="6158124" y="3726647"/>
            <a:ext cx="303405" cy="515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19188" y="2188664"/>
            <a:ext cx="43893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7" idx="3"/>
          </p:cNvCxnSpPr>
          <p:nvPr/>
        </p:nvCxnSpPr>
        <p:spPr>
          <a:xfrm>
            <a:off x="5760803" y="2884439"/>
            <a:ext cx="397321" cy="308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19188" y="3593461"/>
            <a:ext cx="43893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9" idx="3"/>
          </p:cNvCxnSpPr>
          <p:nvPr/>
        </p:nvCxnSpPr>
        <p:spPr>
          <a:xfrm>
            <a:off x="5765235" y="4296775"/>
            <a:ext cx="40783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-57158" y="3313983"/>
            <a:ext cx="141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Process Model</a:t>
            </a:r>
            <a:endParaRPr lang="en-US" sz="16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48688" y="4122478"/>
            <a:ext cx="85557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8688" y="4490332"/>
            <a:ext cx="85557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1449" y="3827261"/>
            <a:ext cx="8463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Activities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81963" y="4190440"/>
            <a:ext cx="798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Artifacts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122323" y="4641877"/>
            <a:ext cx="92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Resources</a:t>
            </a:r>
            <a:endParaRPr lang="en-US" sz="1400" dirty="0"/>
          </a:p>
        </p:txBody>
      </p:sp>
      <p:sp>
        <p:nvSpPr>
          <p:cNvPr id="103" name="Rectangle 102"/>
          <p:cNvSpPr/>
          <p:nvPr/>
        </p:nvSpPr>
        <p:spPr>
          <a:xfrm>
            <a:off x="130928" y="3639594"/>
            <a:ext cx="876877" cy="1360749"/>
          </a:xfrm>
          <a:prstGeom prst="rect">
            <a:avLst/>
          </a:prstGeom>
          <a:solidFill>
            <a:schemeClr val="accent2">
              <a:lumMod val="40000"/>
              <a:lumOff val="60000"/>
              <a:alpha val="0"/>
            </a:schemeClr>
          </a:solidFill>
          <a:ln w="571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439765" y="1690737"/>
            <a:ext cx="7743" cy="3501336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2" idx="3"/>
          </p:cNvCxnSpPr>
          <p:nvPr/>
        </p:nvCxnSpPr>
        <p:spPr>
          <a:xfrm flipV="1">
            <a:off x="2958450" y="3204551"/>
            <a:ext cx="881862" cy="1161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129799" y="735191"/>
            <a:ext cx="21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BFBFBF"/>
                </a:solidFill>
              </a:rPr>
              <a:t>Static Analysis</a:t>
            </a:r>
            <a:endParaRPr lang="en-US" b="1" dirty="0">
              <a:solidFill>
                <a:srgbClr val="BFBFBF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535339" y="6129347"/>
            <a:ext cx="4434898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73E87"/>
                </a:solidFill>
              </a:rPr>
              <a:t>Process Improvement Feedback Loop</a:t>
            </a:r>
            <a:endParaRPr lang="en-US" sz="2000" b="1" dirty="0">
              <a:solidFill>
                <a:srgbClr val="073E87"/>
              </a:solidFill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7665591" y="3713609"/>
            <a:ext cx="35426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976523" y="4047506"/>
            <a:ext cx="37698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8079619" y="5336021"/>
            <a:ext cx="37698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129799" y="4450012"/>
            <a:ext cx="31770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439765" y="3339020"/>
            <a:ext cx="310155" cy="87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1429055" y="4297612"/>
            <a:ext cx="32622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1447508" y="5204257"/>
            <a:ext cx="315510" cy="128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-19613" y="2865997"/>
            <a:ext cx="1045178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Properties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5" name="Curved Up Arrow 184"/>
          <p:cNvSpPr/>
          <p:nvPr/>
        </p:nvSpPr>
        <p:spPr>
          <a:xfrm flipH="1">
            <a:off x="822107" y="5634160"/>
            <a:ext cx="1191532" cy="417252"/>
          </a:xfrm>
          <a:prstGeom prst="curvedUpArrow">
            <a:avLst/>
          </a:prstGeom>
          <a:solidFill>
            <a:srgbClr val="8FB5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Curved Up Arrow 100"/>
          <p:cNvSpPr/>
          <p:nvPr/>
        </p:nvSpPr>
        <p:spPr>
          <a:xfrm flipH="1">
            <a:off x="71175" y="5537414"/>
            <a:ext cx="7162369" cy="1239692"/>
          </a:xfrm>
          <a:prstGeom prst="curved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125" idx="3"/>
          </p:cNvCxnSpPr>
          <p:nvPr/>
        </p:nvCxnSpPr>
        <p:spPr>
          <a:xfrm>
            <a:off x="2968123" y="4208771"/>
            <a:ext cx="87218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013297" y="5221675"/>
            <a:ext cx="827015" cy="1918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637" y="1334154"/>
            <a:ext cx="980958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BFBFBF"/>
                </a:solidFill>
              </a:rPr>
              <a:t>Scenarios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980191" y="1524654"/>
            <a:ext cx="80061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9" idx="1"/>
          </p:cNvCxnSpPr>
          <p:nvPr/>
        </p:nvCxnSpPr>
        <p:spPr>
          <a:xfrm>
            <a:off x="3855560" y="4296775"/>
            <a:ext cx="42578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128" idx="1"/>
          </p:cNvCxnSpPr>
          <p:nvPr/>
        </p:nvCxnSpPr>
        <p:spPr>
          <a:xfrm flipV="1">
            <a:off x="3855560" y="3599276"/>
            <a:ext cx="416519" cy="2011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56295" y="2892091"/>
            <a:ext cx="37973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126" idx="1"/>
          </p:cNvCxnSpPr>
          <p:nvPr/>
        </p:nvCxnSpPr>
        <p:spPr>
          <a:xfrm>
            <a:off x="3855560" y="2165905"/>
            <a:ext cx="425780" cy="1480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31884" y="801453"/>
            <a:ext cx="0" cy="52185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281647" y="5413636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FMEA Analyzers</a:t>
            </a:r>
            <a:endParaRPr lang="en-US" sz="1600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765542" y="5623542"/>
            <a:ext cx="40752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871725" y="5652693"/>
            <a:ext cx="37973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441755" y="1691293"/>
            <a:ext cx="3135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35960" y="3046418"/>
            <a:ext cx="780089" cy="57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5775744" y="4999612"/>
            <a:ext cx="382380" cy="73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881927" y="4999612"/>
            <a:ext cx="37973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1177828" y="2310207"/>
            <a:ext cx="2662484" cy="686234"/>
          </a:xfrm>
          <a:prstGeom prst="bentConnector3">
            <a:avLst>
              <a:gd name="adj1" fmla="val 61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017814" y="2806170"/>
            <a:ext cx="37698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58124" y="1589453"/>
            <a:ext cx="0" cy="4374619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860599" y="1863208"/>
            <a:ext cx="0" cy="4116592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780807" y="1346807"/>
            <a:ext cx="3812156" cy="4852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Interpreter/Simulator</a:t>
            </a:r>
            <a:endParaRPr lang="en-US" sz="1600" dirty="0"/>
          </a:p>
        </p:txBody>
      </p:sp>
      <p:sp>
        <p:nvSpPr>
          <p:cNvPr id="113" name="Rectangle 112"/>
          <p:cNvSpPr/>
          <p:nvPr/>
        </p:nvSpPr>
        <p:spPr>
          <a:xfrm>
            <a:off x="1749920" y="4888648"/>
            <a:ext cx="1221762" cy="6660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FMEA Constructor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746361" y="3875745"/>
            <a:ext cx="1221762" cy="6660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Fault Tree Analyzer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281340" y="1890862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Retrospector</a:t>
            </a:r>
            <a:endParaRPr lang="en-US" sz="1600" dirty="0"/>
          </a:p>
        </p:txBody>
      </p:sp>
      <p:sp>
        <p:nvSpPr>
          <p:cNvPr id="127" name="Rectangle 126"/>
          <p:cNvSpPr/>
          <p:nvPr/>
        </p:nvSpPr>
        <p:spPr>
          <a:xfrm>
            <a:off x="4276908" y="2594594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Prospector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28" name="Rectangle 127"/>
          <p:cNvSpPr/>
          <p:nvPr/>
        </p:nvSpPr>
        <p:spPr>
          <a:xfrm>
            <a:off x="4272079" y="3309431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Deviation</a:t>
            </a:r>
            <a:endParaRPr lang="en-US" sz="1600" dirty="0"/>
          </a:p>
          <a:p>
            <a:pPr algn="ctr"/>
            <a:r>
              <a:rPr lang="en-US" sz="1600" dirty="0"/>
              <a:t>Detector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29" name="Rectangle 128"/>
          <p:cNvSpPr/>
          <p:nvPr/>
        </p:nvSpPr>
        <p:spPr>
          <a:xfrm>
            <a:off x="4281340" y="4006930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Constraint </a:t>
            </a:r>
            <a:r>
              <a:rPr lang="en-US" sz="1600" dirty="0"/>
              <a:t>Evaluator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281656" y="4711418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Real-Time</a:t>
            </a:r>
          </a:p>
          <a:p>
            <a:pPr algn="ctr"/>
            <a:r>
              <a:rPr lang="en-US" sz="1600" dirty="0"/>
              <a:t>Analyzers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86831" y="721507"/>
            <a:ext cx="21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73E87"/>
                </a:solidFill>
              </a:rPr>
              <a:t>Dynamic Analysis</a:t>
            </a:r>
            <a:endParaRPr lang="en-US" b="1" dirty="0">
              <a:solidFill>
                <a:srgbClr val="073E8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111" y="2252164"/>
            <a:ext cx="376187" cy="1061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418" y="3390980"/>
            <a:ext cx="425962" cy="10499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08" y="4910571"/>
            <a:ext cx="625244" cy="69818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353512" y="2420919"/>
            <a:ext cx="463539" cy="75336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353512" y="3602176"/>
            <a:ext cx="463539" cy="753364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0" idx="3"/>
          </p:cNvCxnSpPr>
          <p:nvPr/>
        </p:nvCxnSpPr>
        <p:spPr>
          <a:xfrm>
            <a:off x="5592963" y="1589453"/>
            <a:ext cx="565161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173065" y="3046418"/>
            <a:ext cx="1906554" cy="13091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079618" y="2200380"/>
            <a:ext cx="1002233" cy="22899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0" y="2996441"/>
            <a:ext cx="1177828" cy="22899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358607" y="1104523"/>
            <a:ext cx="5466797" cy="15036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itle 3"/>
          <p:cNvSpPr txBox="1">
            <a:spLocks/>
          </p:cNvSpPr>
          <p:nvPr/>
        </p:nvSpPr>
        <p:spPr>
          <a:xfrm>
            <a:off x="457200" y="37369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3366FF"/>
                </a:solidFill>
              </a:rPr>
              <a:t>Smart Checklist Framework Architecture</a:t>
            </a:r>
            <a:endParaRPr lang="en-US" sz="360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2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6851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Possible Next Goals </a:t>
            </a:r>
            <a:endParaRPr 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87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Framework development</a:t>
            </a:r>
            <a:r>
              <a:rPr lang="en-US">
                <a:solidFill>
                  <a:srgbClr val="3366FF"/>
                </a:solidFill>
                <a:effectLst/>
              </a:rPr>
              <a:t> </a:t>
            </a:r>
            <a:endParaRPr lang="en-US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Changes/additions MDPnP/DocBox/MGH folks would like us to make to the GUI</a:t>
            </a:r>
          </a:p>
          <a:p>
            <a:r>
              <a:rPr lang="en-US"/>
              <a:t>Changes we can propose to the GUI:</a:t>
            </a:r>
          </a:p>
          <a:p>
            <a:pPr lvl="1"/>
            <a:r>
              <a:rPr lang="en-US"/>
              <a:t>Context</a:t>
            </a:r>
          </a:p>
          <a:p>
            <a:pPr lvl="2"/>
            <a:r>
              <a:rPr lang="en-US"/>
              <a:t>Non-leaf activities show more context</a:t>
            </a:r>
          </a:p>
          <a:p>
            <a:pPr lvl="2"/>
            <a:r>
              <a:rPr lang="en-US"/>
              <a:t>More support for visualization of artifacts/resources, exception handling</a:t>
            </a:r>
          </a:p>
          <a:p>
            <a:pPr lvl="1"/>
            <a:r>
              <a:rPr lang="en-US"/>
              <a:t>Providing more support for customizing the GUI</a:t>
            </a:r>
          </a:p>
          <a:p>
            <a:pPr lvl="2"/>
            <a:r>
              <a:rPr lang="en-US"/>
              <a:t>Color</a:t>
            </a:r>
          </a:p>
          <a:p>
            <a:pPr lvl="2"/>
            <a:r>
              <a:rPr lang="en-US"/>
              <a:t>Amount of hierarchy shown</a:t>
            </a:r>
          </a:p>
          <a:p>
            <a:pPr lvl="2"/>
            <a:r>
              <a:rPr lang="en-US"/>
              <a:t>Timestamps (show/hide)</a:t>
            </a:r>
          </a:p>
          <a:p>
            <a:pPr lvl="2"/>
            <a:r>
              <a:rPr lang="en-US"/>
              <a:t>Leaves shrink/collapse after being finished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0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Process modeling</a:t>
            </a:r>
            <a:r>
              <a:rPr lang="en-US">
                <a:solidFill>
                  <a:srgbClr val="3366FF"/>
                </a:solidFill>
                <a:effectLst/>
              </a:rPr>
              <a:t> </a:t>
            </a:r>
            <a:endParaRPr lang="en-US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Do several more iterations to polish process definition</a:t>
            </a:r>
          </a:p>
          <a:p>
            <a:pPr lvl="1"/>
            <a:r>
              <a:rPr lang="en-US"/>
              <a:t>Followed by validation of models by domain experts</a:t>
            </a:r>
          </a:p>
          <a:p>
            <a:r>
              <a:rPr lang="en-US"/>
              <a:t>Make a larger part of the Infusion Therapy process executable and hook it up to the Smart Checklist.</a:t>
            </a:r>
          </a:p>
          <a:p>
            <a:r>
              <a:rPr lang="en-US"/>
              <a:t>Set up meeting/Skype call with DocBox folks to review newest Little-JIL model</a:t>
            </a:r>
          </a:p>
        </p:txBody>
      </p:sp>
    </p:spTree>
    <p:extLst>
      <p:ext uri="{BB962C8B-B14F-4D97-AF65-F5344CB8AC3E}">
        <p14:creationId xmlns:p14="http://schemas.microsoft.com/office/powerpoint/2010/main" val="17960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Possible research directions</a:t>
            </a:r>
            <a:r>
              <a:rPr lang="en-US">
                <a:solidFill>
                  <a:srgbClr val="3366FF"/>
                </a:solidFill>
                <a:effectLst/>
              </a:rPr>
              <a:t> </a:t>
            </a:r>
            <a:endParaRPr lang="en-US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Explore:</a:t>
            </a:r>
          </a:p>
          <a:p>
            <a:pPr lvl="1"/>
            <a:r>
              <a:rPr lang="en-US"/>
              <a:t>Supporting multi-agents, multi-processes</a:t>
            </a:r>
          </a:p>
          <a:p>
            <a:pPr lvl="2"/>
            <a:r>
              <a:rPr lang="en-US"/>
              <a:t>Show communications and waiting time </a:t>
            </a:r>
          </a:p>
          <a:p>
            <a:pPr lvl="1"/>
            <a:r>
              <a:rPr lang="en-US"/>
              <a:t>Recognizing when an automated agent completes an activity </a:t>
            </a:r>
          </a:p>
          <a:p>
            <a:pPr lvl="1"/>
            <a:r>
              <a:rPr lang="en-US"/>
              <a:t> Supporting undo of the last activity performed</a:t>
            </a:r>
          </a:p>
          <a:p>
            <a:pPr lvl="1"/>
            <a:r>
              <a:rPr lang="en-US"/>
              <a:t>Prospection service, so that future process state can be added</a:t>
            </a:r>
          </a:p>
          <a:p>
            <a:r>
              <a:rPr lang="en-US"/>
              <a:t>Develop an evaluation plan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317</Words>
  <Application>Microsoft Macintosh PowerPoint</Application>
  <PresentationFormat>On-screen Show (4:3)</PresentationFormat>
  <Paragraphs>90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Smart Checklist Group Meeting Agenda Wednesday November 13, 2013 </vt:lpstr>
      <vt:lpstr>PowerPoint Presentation</vt:lpstr>
      <vt:lpstr>PowerPoint Presentation</vt:lpstr>
      <vt:lpstr>Possible Next Goals </vt:lpstr>
      <vt:lpstr>Framework development </vt:lpstr>
      <vt:lpstr>Process modeling </vt:lpstr>
      <vt:lpstr>Possible research directions </vt:lpstr>
    </vt:vector>
  </TitlesOfParts>
  <Company>University of Massachusetts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Conboy</dc:creator>
  <cp:lastModifiedBy>S C</cp:lastModifiedBy>
  <cp:revision>16</cp:revision>
  <dcterms:created xsi:type="dcterms:W3CDTF">2013-06-03T13:24:53Z</dcterms:created>
  <dcterms:modified xsi:type="dcterms:W3CDTF">2013-11-13T15:50:55Z</dcterms:modified>
</cp:coreProperties>
</file>