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210" d="100"/>
          <a:sy n="210" d="100"/>
        </p:scale>
        <p:origin x="-336" y="16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E2FBD-1B3A-9D4F-A696-DDCF2B0645DD}" type="datetimeFigureOut">
              <a:rPr lang="en-US" smtClean="0"/>
              <a:t>9/25/13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7E48C-BA26-5240-9A43-CA4253AC62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479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E2FBD-1B3A-9D4F-A696-DDCF2B0645DD}" type="datetimeFigureOut">
              <a:rPr lang="en-US" smtClean="0"/>
              <a:t>9/25/13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7E48C-BA26-5240-9A43-CA4253AC62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574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E2FBD-1B3A-9D4F-A696-DDCF2B0645DD}" type="datetimeFigureOut">
              <a:rPr lang="en-US" smtClean="0"/>
              <a:t>9/25/13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7E48C-BA26-5240-9A43-CA4253AC62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370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E2FBD-1B3A-9D4F-A696-DDCF2B0645DD}" type="datetimeFigureOut">
              <a:rPr lang="en-US" smtClean="0"/>
              <a:t>9/25/13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7E48C-BA26-5240-9A43-CA4253AC62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001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E2FBD-1B3A-9D4F-A696-DDCF2B0645DD}" type="datetimeFigureOut">
              <a:rPr lang="en-US" smtClean="0"/>
              <a:t>9/25/13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7E48C-BA26-5240-9A43-CA4253AC62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571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E2FBD-1B3A-9D4F-A696-DDCF2B0645DD}" type="datetimeFigureOut">
              <a:rPr lang="en-US" smtClean="0"/>
              <a:t>9/25/13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7E48C-BA26-5240-9A43-CA4253AC62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798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E2FBD-1B3A-9D4F-A696-DDCF2B0645DD}" type="datetimeFigureOut">
              <a:rPr lang="en-US" smtClean="0"/>
              <a:t>9/25/13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7E48C-BA26-5240-9A43-CA4253AC62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969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E2FBD-1B3A-9D4F-A696-DDCF2B0645DD}" type="datetimeFigureOut">
              <a:rPr lang="en-US" smtClean="0"/>
              <a:t>9/25/13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7E48C-BA26-5240-9A43-CA4253AC62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148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E2FBD-1B3A-9D4F-A696-DDCF2B0645DD}" type="datetimeFigureOut">
              <a:rPr lang="en-US" smtClean="0"/>
              <a:t>9/25/13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7E48C-BA26-5240-9A43-CA4253AC62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223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E2FBD-1B3A-9D4F-A696-DDCF2B0645DD}" type="datetimeFigureOut">
              <a:rPr lang="en-US" smtClean="0"/>
              <a:t>9/25/13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7E48C-BA26-5240-9A43-CA4253AC62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965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E2FBD-1B3A-9D4F-A696-DDCF2B0645DD}" type="datetimeFigureOut">
              <a:rPr lang="en-US" smtClean="0"/>
              <a:t>9/25/13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7E48C-BA26-5240-9A43-CA4253AC62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851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E2FBD-1B3A-9D4F-A696-DDCF2B0645DD}" type="datetimeFigureOut">
              <a:rPr lang="en-US" smtClean="0"/>
              <a:t>9/25/13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7E48C-BA26-5240-9A43-CA4253AC62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334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0"/>
          <p:cNvSpPr>
            <a:spLocks noChangeArrowheads="1"/>
          </p:cNvSpPr>
          <p:nvPr/>
        </p:nvSpPr>
        <p:spPr bwMode="auto">
          <a:xfrm>
            <a:off x="292100" y="1291992"/>
            <a:ext cx="1028700" cy="1231106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91440" rIns="91440" anchor="ctr">
            <a:spAutoFit/>
          </a:bodyPr>
          <a:lstStyle/>
          <a:p>
            <a:pPr algn="ctr"/>
            <a:r>
              <a:rPr lang="en-US" sz="900" u="sng" dirty="0" smtClean="0"/>
              <a:t>ProcessChecklist</a:t>
            </a:r>
          </a:p>
          <a:p>
            <a:pPr algn="ctr"/>
            <a:r>
              <a:rPr lang="en-US" sz="900" u="sng" dirty="0" smtClean="0"/>
              <a:t>Panel</a:t>
            </a:r>
          </a:p>
          <a:p>
            <a:r>
              <a:rPr lang="en-US" sz="700" dirty="0" smtClean="0"/>
              <a:t>- Process</a:t>
            </a:r>
          </a:p>
          <a:p>
            <a:r>
              <a:rPr lang="en-US" sz="700" dirty="0" smtClean="0"/>
              <a:t>         processModel</a:t>
            </a:r>
          </a:p>
          <a:p>
            <a:r>
              <a:rPr lang="en-US" sz="700" dirty="0" smtClean="0"/>
              <a:t>- ProcessPanel</a:t>
            </a:r>
          </a:p>
          <a:p>
            <a:r>
              <a:rPr lang="en-US" sz="700" dirty="0" smtClean="0"/>
              <a:t>         processPanel</a:t>
            </a:r>
          </a:p>
          <a:p>
            <a:r>
              <a:rPr lang="en-US" sz="700" dirty="0" smtClean="0">
                <a:solidFill>
                  <a:srgbClr val="3366FF"/>
                </a:solidFill>
              </a:rPr>
              <a:t>- Composite</a:t>
            </a:r>
          </a:p>
          <a:p>
            <a:r>
              <a:rPr lang="en-US" sz="700" dirty="0" smtClean="0">
                <a:solidFill>
                  <a:srgbClr val="3366FF"/>
                </a:solidFill>
              </a:rPr>
              <a:t>        checklistPanel</a:t>
            </a:r>
          </a:p>
          <a:p>
            <a:r>
              <a:rPr lang="en-US" sz="700" dirty="0" smtClean="0"/>
              <a:t>- List&lt;ActivityPanel&gt;</a:t>
            </a:r>
          </a:p>
          <a:p>
            <a:r>
              <a:rPr lang="en-US" sz="700" dirty="0" smtClean="0"/>
              <a:t>        activityPanels</a:t>
            </a:r>
            <a:endParaRPr lang="en-US" sz="700" dirty="0"/>
          </a:p>
        </p:txBody>
      </p:sp>
      <p:sp>
        <p:nvSpPr>
          <p:cNvPr id="5" name="AutoShape 20"/>
          <p:cNvSpPr>
            <a:spLocks noChangeArrowheads="1"/>
          </p:cNvSpPr>
          <p:nvPr/>
        </p:nvSpPr>
        <p:spPr bwMode="auto">
          <a:xfrm>
            <a:off x="2978451" y="294421"/>
            <a:ext cx="1073453" cy="877163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91440" rIns="91440" anchor="ctr">
            <a:spAutoFit/>
          </a:bodyPr>
          <a:lstStyle/>
          <a:p>
            <a:pPr algn="ctr"/>
            <a:r>
              <a:rPr lang="en-US" sz="900" u="sng" dirty="0" err="1" smtClean="0"/>
              <a:t>SmartChecklistGUI</a:t>
            </a:r>
            <a:endParaRPr lang="en-US" sz="900" u="sng" dirty="0" smtClean="0"/>
          </a:p>
          <a:p>
            <a:r>
              <a:rPr lang="en-US" sz="700" smtClean="0">
                <a:solidFill>
                  <a:srgbClr val="3366FF"/>
                </a:solidFill>
              </a:rPr>
              <a:t>- Shell</a:t>
            </a:r>
            <a:endParaRPr lang="en-US" sz="700" dirty="0" smtClean="0">
              <a:solidFill>
                <a:srgbClr val="3366FF"/>
              </a:solidFill>
            </a:endParaRPr>
          </a:p>
          <a:p>
            <a:r>
              <a:rPr lang="en-US" sz="700" dirty="0" smtClean="0">
                <a:solidFill>
                  <a:srgbClr val="3366FF"/>
                </a:solidFill>
              </a:rPr>
              <a:t>        </a:t>
            </a:r>
            <a:r>
              <a:rPr lang="en-US" sz="700" smtClean="0">
                <a:solidFill>
                  <a:srgbClr val="3366FF"/>
                </a:solidFill>
              </a:rPr>
              <a:t> view_</a:t>
            </a:r>
            <a:endParaRPr lang="en-US" sz="700" dirty="0" smtClean="0">
              <a:solidFill>
                <a:srgbClr val="3366FF"/>
              </a:solidFill>
            </a:endParaRPr>
          </a:p>
          <a:p>
            <a:r>
              <a:rPr lang="en-US" sz="700" smtClean="0"/>
              <a:t>- PatientInfoPanel</a:t>
            </a:r>
            <a:endParaRPr lang="en-US" sz="700" dirty="0" smtClean="0"/>
          </a:p>
          <a:p>
            <a:r>
              <a:rPr lang="en-US" sz="700" dirty="0" smtClean="0"/>
              <a:t>        </a:t>
            </a:r>
            <a:r>
              <a:rPr lang="en-US" sz="700" smtClean="0"/>
              <a:t> patientInfoPanel_</a:t>
            </a:r>
            <a:endParaRPr lang="en-US" sz="700" dirty="0" smtClean="0"/>
          </a:p>
          <a:p>
            <a:r>
              <a:rPr lang="en-US" sz="700" smtClean="0"/>
              <a:t>- ProcessPanel</a:t>
            </a:r>
            <a:endParaRPr lang="en-US" sz="700" dirty="0" smtClean="0"/>
          </a:p>
          <a:p>
            <a:r>
              <a:rPr lang="en-US" sz="700" dirty="0" smtClean="0"/>
              <a:t>       </a:t>
            </a:r>
            <a:r>
              <a:rPr lang="en-US" sz="700" smtClean="0"/>
              <a:t> processPanel_</a:t>
            </a:r>
            <a:endParaRPr lang="en-US" sz="700" dirty="0" smtClean="0"/>
          </a:p>
        </p:txBody>
      </p:sp>
      <p:sp>
        <p:nvSpPr>
          <p:cNvPr id="6" name="AutoShape 20"/>
          <p:cNvSpPr>
            <a:spLocks noChangeArrowheads="1"/>
          </p:cNvSpPr>
          <p:nvPr/>
        </p:nvSpPr>
        <p:spPr bwMode="auto">
          <a:xfrm>
            <a:off x="2978451" y="1453006"/>
            <a:ext cx="1073453" cy="1308051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91440" rIns="91440" anchor="ctr">
            <a:spAutoFit/>
          </a:bodyPr>
          <a:lstStyle/>
          <a:p>
            <a:pPr algn="ctr"/>
            <a:r>
              <a:rPr lang="en-US" sz="900" u="sng" smtClean="0"/>
              <a:t>ProcessPanel</a:t>
            </a:r>
            <a:endParaRPr lang="en-US" sz="900" u="sng" dirty="0" smtClean="0"/>
          </a:p>
          <a:p>
            <a:r>
              <a:rPr lang="en-US" sz="700" smtClean="0"/>
              <a:t>- Process</a:t>
            </a:r>
            <a:endParaRPr lang="en-US" sz="700" dirty="0" smtClean="0"/>
          </a:p>
          <a:p>
            <a:r>
              <a:rPr lang="en-US" sz="700" dirty="0" smtClean="0"/>
              <a:t>        </a:t>
            </a:r>
            <a:r>
              <a:rPr lang="en-US" sz="700" smtClean="0"/>
              <a:t> processModel_</a:t>
            </a:r>
            <a:endParaRPr lang="en-US" sz="700" dirty="0" smtClean="0"/>
          </a:p>
          <a:p>
            <a:r>
              <a:rPr lang="en-US" sz="700" smtClean="0">
                <a:solidFill>
                  <a:srgbClr val="3366FF"/>
                </a:solidFill>
              </a:rPr>
              <a:t>- ScrolledComposite</a:t>
            </a:r>
            <a:endParaRPr lang="en-US" sz="700" dirty="0" smtClean="0">
              <a:solidFill>
                <a:srgbClr val="3366FF"/>
              </a:solidFill>
            </a:endParaRPr>
          </a:p>
          <a:p>
            <a:r>
              <a:rPr lang="en-US" sz="700" dirty="0" smtClean="0">
                <a:solidFill>
                  <a:srgbClr val="3366FF"/>
                </a:solidFill>
              </a:rPr>
              <a:t>  </a:t>
            </a:r>
            <a:r>
              <a:rPr lang="en-US" sz="700" smtClean="0">
                <a:solidFill>
                  <a:srgbClr val="3366FF"/>
                </a:solidFill>
              </a:rPr>
              <a:t> processPanelScrolling_</a:t>
            </a:r>
            <a:endParaRPr lang="en-US" sz="700" dirty="0" smtClean="0">
              <a:solidFill>
                <a:srgbClr val="3366FF"/>
              </a:solidFill>
            </a:endParaRPr>
          </a:p>
          <a:p>
            <a:r>
              <a:rPr lang="en-US" sz="700" smtClean="0">
                <a:solidFill>
                  <a:srgbClr val="3366FF"/>
                </a:solidFill>
              </a:rPr>
              <a:t>- Group</a:t>
            </a:r>
            <a:endParaRPr lang="en-US" sz="700" dirty="0" smtClean="0">
              <a:solidFill>
                <a:srgbClr val="3366FF"/>
              </a:solidFill>
            </a:endParaRPr>
          </a:p>
          <a:p>
            <a:r>
              <a:rPr lang="en-US" sz="700" dirty="0" smtClean="0">
                <a:solidFill>
                  <a:srgbClr val="3366FF"/>
                </a:solidFill>
              </a:rPr>
              <a:t>       </a:t>
            </a:r>
            <a:r>
              <a:rPr lang="en-US" sz="700" smtClean="0">
                <a:solidFill>
                  <a:srgbClr val="3366FF"/>
                </a:solidFill>
              </a:rPr>
              <a:t> processPanel_</a:t>
            </a:r>
          </a:p>
          <a:p>
            <a:r>
              <a:rPr lang="en-US" sz="700" smtClean="0"/>
              <a:t>- ProcessChecklistPanel</a:t>
            </a:r>
          </a:p>
          <a:p>
            <a:r>
              <a:rPr lang="en-US" sz="700" smtClean="0"/>
              <a:t>        checklistPanel_</a:t>
            </a:r>
          </a:p>
          <a:p>
            <a:r>
              <a:rPr lang="en-US" sz="700" smtClean="0"/>
              <a:t>- ProcessEventManager</a:t>
            </a:r>
          </a:p>
          <a:p>
            <a:r>
              <a:rPr lang="en-US" sz="700" smtClean="0"/>
              <a:t>         eventManager_</a:t>
            </a:r>
            <a:endParaRPr lang="en-US" sz="700" dirty="0" smtClean="0"/>
          </a:p>
        </p:txBody>
      </p:sp>
      <p:sp>
        <p:nvSpPr>
          <p:cNvPr id="7" name="AutoShape 20"/>
          <p:cNvSpPr>
            <a:spLocks noChangeArrowheads="1"/>
          </p:cNvSpPr>
          <p:nvPr/>
        </p:nvSpPr>
        <p:spPr bwMode="auto">
          <a:xfrm>
            <a:off x="5574089" y="1295758"/>
            <a:ext cx="1073453" cy="1015663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91440" rIns="91440" anchor="ctr">
            <a:spAutoFit/>
          </a:bodyPr>
          <a:lstStyle/>
          <a:p>
            <a:pPr algn="ctr"/>
            <a:r>
              <a:rPr lang="en-US" sz="900" u="sng" smtClean="0"/>
              <a:t>ProcessEvent</a:t>
            </a:r>
          </a:p>
          <a:p>
            <a:pPr algn="ctr"/>
            <a:r>
              <a:rPr lang="en-US" sz="900" u="sng" smtClean="0"/>
              <a:t>Manager</a:t>
            </a:r>
            <a:endParaRPr lang="en-US" sz="900" u="sng" dirty="0" smtClean="0"/>
          </a:p>
          <a:p>
            <a:r>
              <a:rPr lang="en-US" sz="700" smtClean="0"/>
              <a:t>(extends AbstractAgent)</a:t>
            </a:r>
          </a:p>
          <a:p>
            <a:r>
              <a:rPr lang="en-US" sz="700" smtClean="0"/>
              <a:t>- ProcessPanel</a:t>
            </a:r>
            <a:endParaRPr lang="en-US" sz="700" dirty="0" smtClean="0"/>
          </a:p>
          <a:p>
            <a:r>
              <a:rPr lang="en-US" sz="700" dirty="0" smtClean="0"/>
              <a:t>        </a:t>
            </a:r>
            <a:r>
              <a:rPr lang="en-US" sz="700" smtClean="0"/>
              <a:t> processPanel_</a:t>
            </a:r>
            <a:endParaRPr lang="en-US" sz="700" dirty="0" smtClean="0"/>
          </a:p>
          <a:p>
            <a:r>
              <a:rPr lang="en-US" sz="700" smtClean="0"/>
              <a:t>- (also implicitly has a ProcessEventHandler associate with it )</a:t>
            </a:r>
            <a:endParaRPr lang="en-US" sz="700" dirty="0" smtClean="0"/>
          </a:p>
        </p:txBody>
      </p:sp>
      <p:sp>
        <p:nvSpPr>
          <p:cNvPr id="8" name="AutoShape 20"/>
          <p:cNvSpPr>
            <a:spLocks noChangeArrowheads="1"/>
          </p:cNvSpPr>
          <p:nvPr/>
        </p:nvSpPr>
        <p:spPr bwMode="auto">
          <a:xfrm>
            <a:off x="5574089" y="2618619"/>
            <a:ext cx="1073453" cy="1015663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91440" rIns="91440" anchor="ctr">
            <a:spAutoFit/>
          </a:bodyPr>
          <a:lstStyle/>
          <a:p>
            <a:pPr algn="ctr"/>
            <a:r>
              <a:rPr lang="en-US" sz="900" u="sng" smtClean="0"/>
              <a:t>ProcessEvent</a:t>
            </a:r>
          </a:p>
          <a:p>
            <a:pPr algn="ctr"/>
            <a:r>
              <a:rPr lang="en-US" sz="900" u="sng" smtClean="0"/>
              <a:t>Handler</a:t>
            </a:r>
            <a:endParaRPr lang="en-US" sz="900" u="sng" dirty="0" smtClean="0"/>
          </a:p>
          <a:p>
            <a:r>
              <a:rPr lang="en-US" sz="700" smtClean="0"/>
              <a:t>(extends ItemHandlerAdapter)</a:t>
            </a:r>
          </a:p>
          <a:p>
            <a:r>
              <a:rPr lang="en-US" sz="700" smtClean="0"/>
              <a:t>- ProcessPanel</a:t>
            </a:r>
            <a:endParaRPr lang="en-US" sz="700" dirty="0" smtClean="0"/>
          </a:p>
          <a:p>
            <a:r>
              <a:rPr lang="en-US" sz="700" dirty="0" smtClean="0"/>
              <a:t>        </a:t>
            </a:r>
            <a:r>
              <a:rPr lang="en-US" sz="700" smtClean="0"/>
              <a:t> processPanel_</a:t>
            </a:r>
            <a:endParaRPr lang="en-US" sz="700" dirty="0" smtClean="0"/>
          </a:p>
          <a:p>
            <a:r>
              <a:rPr lang="en-US" sz="700" smtClean="0"/>
              <a:t>- AgendaItem</a:t>
            </a:r>
          </a:p>
          <a:p>
            <a:r>
              <a:rPr lang="en-US" sz="700" smtClean="0"/>
              <a:t>         agendaItem_</a:t>
            </a:r>
            <a:endParaRPr lang="en-US" sz="700" dirty="0" smtClean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8267095" y="48381"/>
            <a:ext cx="24191" cy="6688667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424334" y="2618619"/>
            <a:ext cx="621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AMS</a:t>
            </a:r>
            <a:endParaRPr lang="en-US"/>
          </a:p>
        </p:txBody>
      </p:sp>
      <p:sp>
        <p:nvSpPr>
          <p:cNvPr id="14" name="AutoShape 20"/>
          <p:cNvSpPr>
            <a:spLocks noChangeArrowheads="1"/>
          </p:cNvSpPr>
          <p:nvPr/>
        </p:nvSpPr>
        <p:spPr bwMode="auto">
          <a:xfrm>
            <a:off x="2960307" y="2987951"/>
            <a:ext cx="1115787" cy="769441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91440" rIns="91440" anchor="ctr">
            <a:spAutoFit/>
          </a:bodyPr>
          <a:lstStyle/>
          <a:p>
            <a:pPr algn="ctr"/>
            <a:r>
              <a:rPr lang="en-US" sz="900" u="sng" smtClean="0"/>
              <a:t>Process</a:t>
            </a:r>
            <a:endParaRPr lang="en-US" sz="900" u="sng" dirty="0" smtClean="0"/>
          </a:p>
          <a:p>
            <a:r>
              <a:rPr lang="en-US" sz="700" smtClean="0"/>
              <a:t>- String name_</a:t>
            </a:r>
            <a:endParaRPr lang="en-US" sz="700" dirty="0" smtClean="0"/>
          </a:p>
          <a:p>
            <a:r>
              <a:rPr lang="en-US" sz="700" smtClean="0"/>
              <a:t>- Activity rootActivity_</a:t>
            </a:r>
          </a:p>
          <a:p>
            <a:r>
              <a:rPr lang="en-US" sz="700" smtClean="0"/>
              <a:t>- List&lt;activity&gt; activities_</a:t>
            </a:r>
          </a:p>
          <a:p>
            <a:r>
              <a:rPr lang="en-US" sz="700" smtClean="0"/>
              <a:t>- PropertyChangeSupport</a:t>
            </a:r>
          </a:p>
          <a:p>
            <a:r>
              <a:rPr lang="en-US" sz="700" smtClean="0"/>
              <a:t>       eventManager_</a:t>
            </a:r>
            <a:endParaRPr lang="en-US" sz="700" dirty="0" smtClean="0"/>
          </a:p>
        </p:txBody>
      </p:sp>
      <p:sp>
        <p:nvSpPr>
          <p:cNvPr id="15" name="AutoShape 20"/>
          <p:cNvSpPr>
            <a:spLocks noChangeArrowheads="1"/>
          </p:cNvSpPr>
          <p:nvPr/>
        </p:nvSpPr>
        <p:spPr bwMode="auto">
          <a:xfrm>
            <a:off x="2966355" y="4074541"/>
            <a:ext cx="1115787" cy="1631216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91440" rIns="91440" anchor="ctr">
            <a:spAutoFit/>
          </a:bodyPr>
          <a:lstStyle/>
          <a:p>
            <a:pPr algn="ctr"/>
            <a:r>
              <a:rPr lang="en-US" sz="900" u="sng" smtClean="0"/>
              <a:t>Activity</a:t>
            </a:r>
            <a:endParaRPr lang="en-US" sz="900" u="sng" dirty="0" smtClean="0"/>
          </a:p>
          <a:p>
            <a:r>
              <a:rPr lang="en-US" sz="700" smtClean="0"/>
              <a:t>- AgendaItem</a:t>
            </a:r>
          </a:p>
          <a:p>
            <a:r>
              <a:rPr lang="en-US" sz="700" smtClean="0"/>
              <a:t>          agendaItem_</a:t>
            </a:r>
            <a:endParaRPr lang="en-US" sz="700" dirty="0" smtClean="0"/>
          </a:p>
          <a:p>
            <a:r>
              <a:rPr lang="en-US" sz="700" smtClean="0"/>
              <a:t>- String shortName, longName, description, notes</a:t>
            </a:r>
          </a:p>
          <a:p>
            <a:r>
              <a:rPr lang="en-US" sz="700" smtClean="0"/>
              <a:t>- ActivityKind kind_</a:t>
            </a:r>
          </a:p>
          <a:p>
            <a:r>
              <a:rPr lang="en-US" sz="700" smtClean="0"/>
              <a:t>- int ID_</a:t>
            </a:r>
          </a:p>
          <a:p>
            <a:r>
              <a:rPr lang="en-US" sz="700" smtClean="0"/>
              <a:t>- ActivityState state_</a:t>
            </a:r>
          </a:p>
          <a:p>
            <a:r>
              <a:rPr lang="en-US" sz="700" smtClean="0"/>
              <a:t>- Date finishedTimeStamp</a:t>
            </a:r>
          </a:p>
          <a:p>
            <a:r>
              <a:rPr lang="en-US" sz="700" smtClean="0"/>
              <a:t>- Activity parent</a:t>
            </a:r>
          </a:p>
          <a:p>
            <a:r>
              <a:rPr lang="en-US" sz="700" smtClean="0"/>
              <a:t>- List&lt;Acttivity&gt; children</a:t>
            </a:r>
          </a:p>
          <a:p>
            <a:r>
              <a:rPr lang="en-US" sz="700" smtClean="0"/>
              <a:t>- PropertyChangeSupport</a:t>
            </a:r>
          </a:p>
          <a:p>
            <a:r>
              <a:rPr lang="en-US" sz="700" smtClean="0"/>
              <a:t>        eventManater</a:t>
            </a:r>
            <a:endParaRPr lang="en-US" sz="700" dirty="0" smtClean="0"/>
          </a:p>
        </p:txBody>
      </p:sp>
      <p:sp>
        <p:nvSpPr>
          <p:cNvPr id="16" name="AutoShape 20"/>
          <p:cNvSpPr>
            <a:spLocks noChangeArrowheads="1"/>
          </p:cNvSpPr>
          <p:nvPr/>
        </p:nvSpPr>
        <p:spPr bwMode="auto">
          <a:xfrm>
            <a:off x="265491" y="2841128"/>
            <a:ext cx="1073453" cy="1938992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91440" rIns="91440" anchor="ctr">
            <a:spAutoFit/>
          </a:bodyPr>
          <a:lstStyle/>
          <a:p>
            <a:pPr algn="ctr"/>
            <a:r>
              <a:rPr lang="en-US" sz="900" u="sng" smtClean="0"/>
              <a:t>ActivityPanel</a:t>
            </a:r>
            <a:endParaRPr lang="en-US" sz="900" u="sng" dirty="0" smtClean="0"/>
          </a:p>
          <a:p>
            <a:r>
              <a:rPr lang="en-US" sz="700" smtClean="0"/>
              <a:t>- ProcessChecklistPanel</a:t>
            </a:r>
            <a:endParaRPr lang="en-US" sz="700" dirty="0" smtClean="0"/>
          </a:p>
          <a:p>
            <a:r>
              <a:rPr lang="en-US" sz="700" dirty="0" smtClean="0"/>
              <a:t>        </a:t>
            </a:r>
            <a:r>
              <a:rPr lang="en-US" sz="700" smtClean="0"/>
              <a:t> checlistPanel_</a:t>
            </a:r>
            <a:endParaRPr lang="en-US" sz="700" dirty="0" smtClean="0"/>
          </a:p>
          <a:p>
            <a:r>
              <a:rPr lang="en-US" sz="700" smtClean="0"/>
              <a:t>- ActivityPanel</a:t>
            </a:r>
          </a:p>
          <a:p>
            <a:r>
              <a:rPr lang="en-US" sz="700" smtClean="0"/>
              <a:t>        parentPanel_</a:t>
            </a:r>
          </a:p>
          <a:p>
            <a:r>
              <a:rPr lang="en-US" sz="700" smtClean="0"/>
              <a:t>- Activity activity_</a:t>
            </a:r>
          </a:p>
          <a:p>
            <a:r>
              <a:rPr lang="en-US" sz="700" smtClean="0"/>
              <a:t>- </a:t>
            </a:r>
            <a:r>
              <a:rPr lang="en-US" sz="700" smtClean="0">
                <a:solidFill>
                  <a:srgbClr val="3366FF"/>
                </a:solidFill>
              </a:rPr>
              <a:t>Composite</a:t>
            </a:r>
          </a:p>
          <a:p>
            <a:r>
              <a:rPr lang="en-US" sz="700" smtClean="0">
                <a:solidFill>
                  <a:srgbClr val="3366FF"/>
                </a:solidFill>
              </a:rPr>
              <a:t>       activityPanelView_</a:t>
            </a:r>
          </a:p>
          <a:p>
            <a:r>
              <a:rPr lang="en-US" sz="700" smtClean="0">
                <a:solidFill>
                  <a:srgbClr val="3366FF"/>
                </a:solidFill>
              </a:rPr>
              <a:t>- ImageButton</a:t>
            </a:r>
          </a:p>
          <a:p>
            <a:r>
              <a:rPr lang="en-US" sz="700" smtClean="0">
                <a:solidFill>
                  <a:srgbClr val="3366FF"/>
                </a:solidFill>
              </a:rPr>
              <a:t>activitySuccessfulButton</a:t>
            </a:r>
          </a:p>
          <a:p>
            <a:r>
              <a:rPr lang="en-US" sz="700" smtClean="0">
                <a:solidFill>
                  <a:srgbClr val="3366FF"/>
                </a:solidFill>
              </a:rPr>
              <a:t>- ImageButton</a:t>
            </a:r>
          </a:p>
          <a:p>
            <a:r>
              <a:rPr lang="en-US" sz="700" smtClean="0">
                <a:solidFill>
                  <a:srgbClr val="3366FF"/>
                </a:solidFill>
              </a:rPr>
              <a:t>    activityFailedButton</a:t>
            </a:r>
          </a:p>
          <a:p>
            <a:r>
              <a:rPr lang="en-US" sz="700" smtClean="0">
                <a:solidFill>
                  <a:srgbClr val="3366FF"/>
                </a:solidFill>
              </a:rPr>
              <a:t>- ImageButton</a:t>
            </a:r>
          </a:p>
          <a:p>
            <a:r>
              <a:rPr lang="en-US" sz="700" smtClean="0">
                <a:solidFill>
                  <a:srgbClr val="3366FF"/>
                </a:solidFill>
              </a:rPr>
              <a:t>    activityNoteButton_</a:t>
            </a:r>
          </a:p>
          <a:p>
            <a:r>
              <a:rPr lang="en-US" sz="700" smtClean="0">
                <a:solidFill>
                  <a:srgbClr val="3366FF"/>
                </a:solidFill>
              </a:rPr>
              <a:t>- Canvas</a:t>
            </a:r>
          </a:p>
          <a:p>
            <a:r>
              <a:rPr lang="en-US" sz="600" smtClean="0">
                <a:solidFill>
                  <a:srgbClr val="3366FF"/>
                </a:solidFill>
              </a:rPr>
              <a:t>activityFinishedTimeStamp_</a:t>
            </a:r>
          </a:p>
          <a:p>
            <a:r>
              <a:rPr lang="en-US" sz="700" smtClean="0">
                <a:solidFill>
                  <a:srgbClr val="3366FF"/>
                </a:solidFill>
              </a:rPr>
              <a:t>- Label activityLabel_</a:t>
            </a:r>
            <a:endParaRPr lang="en-US" sz="700" dirty="0" smtClean="0">
              <a:solidFill>
                <a:srgbClr val="3366FF"/>
              </a:solidFill>
            </a:endParaRPr>
          </a:p>
        </p:txBody>
      </p:sp>
      <p:cxnSp>
        <p:nvCxnSpPr>
          <p:cNvPr id="18" name="Straight Arrow Connector 17"/>
          <p:cNvCxnSpPr>
            <a:stCxn id="5" idx="2"/>
            <a:endCxn id="6" idx="0"/>
          </p:cNvCxnSpPr>
          <p:nvPr/>
        </p:nvCxnSpPr>
        <p:spPr>
          <a:xfrm>
            <a:off x="3515178" y="1171584"/>
            <a:ext cx="0" cy="28142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464580" y="1179868"/>
            <a:ext cx="520796" cy="200055"/>
          </a:xfrm>
          <a:prstGeom prst="rect">
            <a:avLst/>
          </a:prstGeom>
          <a:noFill/>
        </p:spPr>
        <p:txBody>
          <a:bodyPr wrap="none" tIns="0" bIns="45720" rtlCol="0">
            <a:spAutoFit/>
          </a:bodyPr>
          <a:lstStyle/>
          <a:p>
            <a:r>
              <a:rPr lang="en-US" sz="1000" b="1" smtClean="0"/>
              <a:t>create</a:t>
            </a:r>
            <a:endParaRPr lang="en-US" sz="1000" b="1"/>
          </a:p>
        </p:txBody>
      </p:sp>
      <p:cxnSp>
        <p:nvCxnSpPr>
          <p:cNvPr id="21" name="Straight Arrow Connector 20"/>
          <p:cNvCxnSpPr>
            <a:endCxn id="7" idx="1"/>
          </p:cNvCxnSpPr>
          <p:nvPr/>
        </p:nvCxnSpPr>
        <p:spPr>
          <a:xfrm>
            <a:off x="4051904" y="1801723"/>
            <a:ext cx="1522185" cy="186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378980" y="1638427"/>
            <a:ext cx="520796" cy="200055"/>
          </a:xfrm>
          <a:prstGeom prst="rect">
            <a:avLst/>
          </a:prstGeom>
          <a:noFill/>
        </p:spPr>
        <p:txBody>
          <a:bodyPr wrap="none" tIns="0" bIns="45720" rtlCol="0">
            <a:spAutoFit/>
          </a:bodyPr>
          <a:lstStyle/>
          <a:p>
            <a:r>
              <a:rPr lang="en-US" sz="1000" b="1" smtClean="0"/>
              <a:t>create</a:t>
            </a:r>
            <a:endParaRPr lang="en-US" sz="1000" b="1"/>
          </a:p>
        </p:txBody>
      </p:sp>
      <p:cxnSp>
        <p:nvCxnSpPr>
          <p:cNvPr id="25" name="Straight Arrow Connector 24"/>
          <p:cNvCxnSpPr>
            <a:stCxn id="7" idx="2"/>
            <a:endCxn id="8" idx="0"/>
          </p:cNvCxnSpPr>
          <p:nvPr/>
        </p:nvCxnSpPr>
        <p:spPr>
          <a:xfrm>
            <a:off x="6110816" y="2311421"/>
            <a:ext cx="0" cy="30719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068480" y="2334965"/>
            <a:ext cx="520796" cy="200055"/>
          </a:xfrm>
          <a:prstGeom prst="rect">
            <a:avLst/>
          </a:prstGeom>
          <a:noFill/>
        </p:spPr>
        <p:txBody>
          <a:bodyPr wrap="none" tIns="0" bIns="45720" rtlCol="0">
            <a:spAutoFit/>
          </a:bodyPr>
          <a:lstStyle/>
          <a:p>
            <a:r>
              <a:rPr lang="en-US" sz="1000" b="1" smtClean="0"/>
              <a:t>create</a:t>
            </a:r>
            <a:endParaRPr lang="en-US" sz="1000" b="1"/>
          </a:p>
        </p:txBody>
      </p:sp>
      <p:cxnSp>
        <p:nvCxnSpPr>
          <p:cNvPr id="33" name="Straight Arrow Connector 32"/>
          <p:cNvCxnSpPr>
            <a:stCxn id="6" idx="2"/>
            <a:endCxn id="14" idx="0"/>
          </p:cNvCxnSpPr>
          <p:nvPr/>
        </p:nvCxnSpPr>
        <p:spPr>
          <a:xfrm>
            <a:off x="3515178" y="2761057"/>
            <a:ext cx="3023" cy="2268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494818" y="2763704"/>
            <a:ext cx="520796" cy="200055"/>
          </a:xfrm>
          <a:prstGeom prst="rect">
            <a:avLst/>
          </a:prstGeom>
          <a:noFill/>
        </p:spPr>
        <p:txBody>
          <a:bodyPr wrap="none" tIns="0" bIns="45720" rtlCol="0">
            <a:spAutoFit/>
          </a:bodyPr>
          <a:lstStyle/>
          <a:p>
            <a:r>
              <a:rPr lang="en-US" sz="1000" b="1" smtClean="0"/>
              <a:t>create</a:t>
            </a:r>
            <a:endParaRPr lang="en-US" sz="1000" b="1"/>
          </a:p>
        </p:txBody>
      </p:sp>
      <p:cxnSp>
        <p:nvCxnSpPr>
          <p:cNvPr id="37" name="Straight Arrow Connector 36"/>
          <p:cNvCxnSpPr>
            <a:stCxn id="14" idx="2"/>
            <a:endCxn id="15" idx="0"/>
          </p:cNvCxnSpPr>
          <p:nvPr/>
        </p:nvCxnSpPr>
        <p:spPr>
          <a:xfrm>
            <a:off x="3518201" y="3757392"/>
            <a:ext cx="6048" cy="31714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464575" y="3777810"/>
            <a:ext cx="520796" cy="200055"/>
          </a:xfrm>
          <a:prstGeom prst="rect">
            <a:avLst/>
          </a:prstGeom>
          <a:noFill/>
        </p:spPr>
        <p:txBody>
          <a:bodyPr wrap="none" tIns="0" bIns="45720" rtlCol="0">
            <a:spAutoFit/>
          </a:bodyPr>
          <a:lstStyle/>
          <a:p>
            <a:r>
              <a:rPr lang="en-US" sz="1000" b="1" smtClean="0"/>
              <a:t>create</a:t>
            </a:r>
            <a:endParaRPr lang="en-US" sz="1000" b="1"/>
          </a:p>
        </p:txBody>
      </p:sp>
      <p:cxnSp>
        <p:nvCxnSpPr>
          <p:cNvPr id="41" name="Straight Arrow Connector 40"/>
          <p:cNvCxnSpPr>
            <a:endCxn id="4" idx="3"/>
          </p:cNvCxnSpPr>
          <p:nvPr/>
        </p:nvCxnSpPr>
        <p:spPr>
          <a:xfrm flipH="1">
            <a:off x="1320800" y="1907545"/>
            <a:ext cx="165765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881313" y="1744025"/>
            <a:ext cx="520796" cy="200055"/>
          </a:xfrm>
          <a:prstGeom prst="rect">
            <a:avLst/>
          </a:prstGeom>
          <a:noFill/>
        </p:spPr>
        <p:txBody>
          <a:bodyPr wrap="none" tIns="0" bIns="45720" rtlCol="0">
            <a:spAutoFit/>
          </a:bodyPr>
          <a:lstStyle/>
          <a:p>
            <a:r>
              <a:rPr lang="en-US" sz="1000" b="1" smtClean="0"/>
              <a:t>create</a:t>
            </a:r>
            <a:endParaRPr lang="en-US" sz="1000" b="1"/>
          </a:p>
        </p:txBody>
      </p:sp>
      <p:cxnSp>
        <p:nvCxnSpPr>
          <p:cNvPr id="45" name="Straight Arrow Connector 44"/>
          <p:cNvCxnSpPr>
            <a:stCxn id="4" idx="2"/>
            <a:endCxn id="16" idx="0"/>
          </p:cNvCxnSpPr>
          <p:nvPr/>
        </p:nvCxnSpPr>
        <p:spPr>
          <a:xfrm flipH="1">
            <a:off x="802218" y="2523098"/>
            <a:ext cx="4232" cy="3180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58015" y="2561610"/>
            <a:ext cx="520796" cy="200055"/>
          </a:xfrm>
          <a:prstGeom prst="rect">
            <a:avLst/>
          </a:prstGeom>
          <a:noFill/>
        </p:spPr>
        <p:txBody>
          <a:bodyPr wrap="none" tIns="0" bIns="45720" rtlCol="0">
            <a:spAutoFit/>
          </a:bodyPr>
          <a:lstStyle/>
          <a:p>
            <a:r>
              <a:rPr lang="en-US" sz="1000" b="1" smtClean="0"/>
              <a:t>create</a:t>
            </a:r>
            <a:endParaRPr lang="en-US" sz="1000" b="1"/>
          </a:p>
        </p:txBody>
      </p:sp>
      <p:cxnSp>
        <p:nvCxnSpPr>
          <p:cNvPr id="49" name="Straight Arrow Connector 48"/>
          <p:cNvCxnSpPr>
            <a:stCxn id="7" idx="3"/>
          </p:cNvCxnSpPr>
          <p:nvPr/>
        </p:nvCxnSpPr>
        <p:spPr>
          <a:xfrm flipV="1">
            <a:off x="6647542" y="1801723"/>
            <a:ext cx="1619553" cy="1867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805286" y="1601668"/>
            <a:ext cx="1312285" cy="184666"/>
          </a:xfrm>
          <a:prstGeom prst="rect">
            <a:avLst/>
          </a:prstGeom>
          <a:noFill/>
        </p:spPr>
        <p:txBody>
          <a:bodyPr wrap="none" tIns="0" bIns="45720" rtlCol="0">
            <a:spAutoFit/>
          </a:bodyPr>
          <a:lstStyle/>
          <a:p>
            <a:r>
              <a:rPr lang="en-US" sz="900" smtClean="0"/>
              <a:t>subscribe to an agenda</a:t>
            </a:r>
            <a:endParaRPr lang="en-US" sz="900"/>
          </a:p>
        </p:txBody>
      </p:sp>
      <p:cxnSp>
        <p:nvCxnSpPr>
          <p:cNvPr id="55" name="Straight Arrow Connector 54"/>
          <p:cNvCxnSpPr>
            <a:endCxn id="8" idx="3"/>
          </p:cNvCxnSpPr>
          <p:nvPr/>
        </p:nvCxnSpPr>
        <p:spPr>
          <a:xfrm flipH="1">
            <a:off x="6647542" y="3126451"/>
            <a:ext cx="1643744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864096" y="2941785"/>
            <a:ext cx="1150488" cy="184666"/>
          </a:xfrm>
          <a:prstGeom prst="rect">
            <a:avLst/>
          </a:prstGeom>
          <a:noFill/>
        </p:spPr>
        <p:txBody>
          <a:bodyPr wrap="none" tIns="0" bIns="45720" rtlCol="0">
            <a:spAutoFit/>
          </a:bodyPr>
          <a:lstStyle/>
          <a:p>
            <a:r>
              <a:rPr lang="en-US" sz="900" smtClean="0"/>
              <a:t>posted(AgendaItem)</a:t>
            </a:r>
            <a:endParaRPr lang="en-US" sz="900"/>
          </a:p>
        </p:txBody>
      </p:sp>
      <p:cxnSp>
        <p:nvCxnSpPr>
          <p:cNvPr id="66" name="Straight Arrow Connector 65"/>
          <p:cNvCxnSpPr/>
          <p:nvPr/>
        </p:nvCxnSpPr>
        <p:spPr>
          <a:xfrm rot="5400000">
            <a:off x="2474425" y="2711398"/>
            <a:ext cx="977812" cy="6048"/>
          </a:xfrm>
          <a:prstGeom prst="bentConnector4">
            <a:avLst>
              <a:gd name="adj1" fmla="val 21"/>
              <a:gd name="adj2" fmla="val 3879762"/>
            </a:avLst>
          </a:prstGeom>
          <a:ln w="12700"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4372430" y="2841128"/>
            <a:ext cx="1122874" cy="323165"/>
          </a:xfrm>
          <a:prstGeom prst="rect">
            <a:avLst/>
          </a:prstGeom>
          <a:noFill/>
        </p:spPr>
        <p:txBody>
          <a:bodyPr wrap="none" tIns="0" bIns="45720" rtlCol="0">
            <a:spAutoFit/>
          </a:bodyPr>
          <a:lstStyle/>
          <a:p>
            <a:r>
              <a:rPr lang="en-US" sz="900" smtClean="0"/>
              <a:t>createOrFindActivty</a:t>
            </a:r>
          </a:p>
          <a:p>
            <a:r>
              <a:rPr lang="en-US" sz="900" smtClean="0"/>
              <a:t>(AgendaItem)</a:t>
            </a:r>
            <a:endParaRPr lang="en-US" sz="900"/>
          </a:p>
        </p:txBody>
      </p:sp>
      <p:cxnSp>
        <p:nvCxnSpPr>
          <p:cNvPr id="71" name="Straight Arrow Connector 65"/>
          <p:cNvCxnSpPr/>
          <p:nvPr/>
        </p:nvCxnSpPr>
        <p:spPr>
          <a:xfrm>
            <a:off x="1320800" y="2177146"/>
            <a:ext cx="1657651" cy="1409092"/>
          </a:xfrm>
          <a:prstGeom prst="bentConnector3">
            <a:avLst>
              <a:gd name="adj1" fmla="val 28840"/>
            </a:avLst>
          </a:prstGeom>
          <a:ln w="12700"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1447631" y="3232712"/>
            <a:ext cx="792235" cy="323165"/>
          </a:xfrm>
          <a:prstGeom prst="rect">
            <a:avLst/>
          </a:prstGeom>
          <a:noFill/>
        </p:spPr>
        <p:txBody>
          <a:bodyPr wrap="none" tIns="0" bIns="45720" rtlCol="0">
            <a:spAutoFit/>
          </a:bodyPr>
          <a:lstStyle/>
          <a:p>
            <a:r>
              <a:rPr lang="en-US" sz="900" smtClean="0"/>
              <a:t>subscribe for</a:t>
            </a:r>
          </a:p>
          <a:p>
            <a:r>
              <a:rPr lang="en-US" sz="900"/>
              <a:t>events</a:t>
            </a:r>
            <a:endParaRPr lang="en-US" sz="900" smtClean="0"/>
          </a:p>
        </p:txBody>
      </p:sp>
      <p:cxnSp>
        <p:nvCxnSpPr>
          <p:cNvPr id="90" name="Straight Arrow Connector 65"/>
          <p:cNvCxnSpPr>
            <a:stCxn id="8" idx="1"/>
          </p:cNvCxnSpPr>
          <p:nvPr/>
        </p:nvCxnSpPr>
        <p:spPr>
          <a:xfrm flipH="1">
            <a:off x="4076094" y="3126451"/>
            <a:ext cx="1497995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081919" y="2803286"/>
            <a:ext cx="792235" cy="323165"/>
          </a:xfrm>
          <a:prstGeom prst="rect">
            <a:avLst/>
          </a:prstGeom>
          <a:noFill/>
        </p:spPr>
        <p:txBody>
          <a:bodyPr wrap="none" tIns="0" bIns="45720" rtlCol="0">
            <a:spAutoFit/>
          </a:bodyPr>
          <a:lstStyle/>
          <a:p>
            <a:r>
              <a:rPr lang="en-US" sz="900"/>
              <a:t>subscribe for</a:t>
            </a:r>
          </a:p>
          <a:p>
            <a:r>
              <a:rPr lang="en-US" sz="900"/>
              <a:t>events</a:t>
            </a:r>
            <a:endParaRPr lang="en-US" sz="900"/>
          </a:p>
        </p:txBody>
      </p:sp>
      <p:cxnSp>
        <p:nvCxnSpPr>
          <p:cNvPr id="94" name="Straight Arrow Connector 93"/>
          <p:cNvCxnSpPr>
            <a:stCxn id="15" idx="3"/>
          </p:cNvCxnSpPr>
          <p:nvPr/>
        </p:nvCxnSpPr>
        <p:spPr>
          <a:xfrm>
            <a:off x="4082142" y="4890149"/>
            <a:ext cx="4184953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5276991" y="4687787"/>
            <a:ext cx="2364750" cy="184666"/>
          </a:xfrm>
          <a:prstGeom prst="rect">
            <a:avLst/>
          </a:prstGeom>
          <a:noFill/>
        </p:spPr>
        <p:txBody>
          <a:bodyPr wrap="none" tIns="0" bIns="45720" rtlCol="0">
            <a:spAutoFit/>
          </a:bodyPr>
          <a:lstStyle/>
          <a:p>
            <a:r>
              <a:rPr lang="en-US" sz="900" smtClean="0"/>
              <a:t>AgendaItem.{ start(), complete(), terminate() }</a:t>
            </a:r>
            <a:endParaRPr lang="en-US" sz="90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1338944" y="4432905"/>
            <a:ext cx="1627411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521412" y="4139980"/>
            <a:ext cx="792235" cy="323165"/>
          </a:xfrm>
          <a:prstGeom prst="rect">
            <a:avLst/>
          </a:prstGeom>
          <a:noFill/>
        </p:spPr>
        <p:txBody>
          <a:bodyPr wrap="none" tIns="0" bIns="45720" rtlCol="0">
            <a:spAutoFit/>
          </a:bodyPr>
          <a:lstStyle/>
          <a:p>
            <a:r>
              <a:rPr lang="en-US" sz="900"/>
              <a:t>subscribe for</a:t>
            </a:r>
          </a:p>
          <a:p>
            <a:r>
              <a:rPr lang="en-US" sz="900"/>
              <a:t>events</a:t>
            </a:r>
            <a:endParaRPr lang="en-US" sz="900"/>
          </a:p>
        </p:txBody>
      </p:sp>
      <p:sp>
        <p:nvSpPr>
          <p:cNvPr id="12" name="TextBox 11"/>
          <p:cNvSpPr txBox="1"/>
          <p:nvPr/>
        </p:nvSpPr>
        <p:spPr>
          <a:xfrm>
            <a:off x="211667" y="169333"/>
            <a:ext cx="116838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Legend:</a:t>
            </a:r>
          </a:p>
          <a:p>
            <a:r>
              <a:rPr lang="en-US" sz="1000"/>
              <a:t>- </a:t>
            </a:r>
            <a:r>
              <a:rPr lang="en-US" sz="1000">
                <a:solidFill>
                  <a:srgbClr val="3366FF"/>
                </a:solidFill>
              </a:rPr>
              <a:t>SWT components</a:t>
            </a:r>
            <a:endParaRPr lang="en-US" sz="1000"/>
          </a:p>
          <a:p>
            <a:endParaRPr lang="en-US" sz="1000"/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211667" y="684126"/>
            <a:ext cx="161955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80488" y="520830"/>
            <a:ext cx="986794" cy="200055"/>
          </a:xfrm>
          <a:prstGeom prst="rect">
            <a:avLst/>
          </a:prstGeom>
          <a:noFill/>
        </p:spPr>
        <p:txBody>
          <a:bodyPr wrap="none" tIns="0" bIns="45720" rtlCol="0">
            <a:spAutoFit/>
          </a:bodyPr>
          <a:lstStyle/>
          <a:p>
            <a:r>
              <a:rPr lang="en-US" sz="1000" b="1" smtClean="0"/>
              <a:t>object creation</a:t>
            </a:r>
            <a:endParaRPr lang="en-US" sz="1000" b="1"/>
          </a:p>
        </p:txBody>
      </p:sp>
      <p:cxnSp>
        <p:nvCxnSpPr>
          <p:cNvPr id="57" name="Straight Arrow Connector 56"/>
          <p:cNvCxnSpPr/>
          <p:nvPr/>
        </p:nvCxnSpPr>
        <p:spPr>
          <a:xfrm flipV="1">
            <a:off x="211667" y="926882"/>
            <a:ext cx="1619553" cy="1867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72147" y="768275"/>
            <a:ext cx="1526830" cy="184666"/>
          </a:xfrm>
          <a:prstGeom prst="rect">
            <a:avLst/>
          </a:prstGeom>
          <a:noFill/>
        </p:spPr>
        <p:txBody>
          <a:bodyPr wrap="none" tIns="0" bIns="45720" rtlCol="0">
            <a:spAutoFit/>
          </a:bodyPr>
          <a:lstStyle/>
          <a:p>
            <a:r>
              <a:rPr lang="en-US" sz="900" smtClean="0"/>
              <a:t>other important interactions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988652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0"/>
          <p:cNvSpPr>
            <a:spLocks noChangeArrowheads="1"/>
          </p:cNvSpPr>
          <p:nvPr/>
        </p:nvSpPr>
        <p:spPr bwMode="auto">
          <a:xfrm>
            <a:off x="376766" y="219126"/>
            <a:ext cx="8156424" cy="6511874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91440" rIns="91440" anchor="t" anchorCtr="0">
            <a:noAutofit/>
          </a:bodyPr>
          <a:lstStyle/>
          <a:p>
            <a:r>
              <a:rPr lang="en-US" sz="900" dirty="0" smtClean="0"/>
              <a:t>Shell </a:t>
            </a:r>
          </a:p>
        </p:txBody>
      </p:sp>
      <p:sp>
        <p:nvSpPr>
          <p:cNvPr id="5" name="AutoShape 20"/>
          <p:cNvSpPr>
            <a:spLocks noChangeArrowheads="1"/>
          </p:cNvSpPr>
          <p:nvPr/>
        </p:nvSpPr>
        <p:spPr bwMode="auto">
          <a:xfrm>
            <a:off x="486832" y="450145"/>
            <a:ext cx="7822597" cy="1606045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91440" rIns="91440" anchor="t" anchorCtr="0">
            <a:noAutofit/>
          </a:bodyPr>
          <a:lstStyle/>
          <a:p>
            <a:r>
              <a:rPr lang="en-US" sz="900" dirty="0" smtClean="0"/>
              <a:t>Group (Patient info panel)</a:t>
            </a:r>
          </a:p>
        </p:txBody>
      </p:sp>
      <p:sp>
        <p:nvSpPr>
          <p:cNvPr id="6" name="AutoShape 20"/>
          <p:cNvSpPr>
            <a:spLocks noChangeArrowheads="1"/>
          </p:cNvSpPr>
          <p:nvPr/>
        </p:nvSpPr>
        <p:spPr bwMode="auto">
          <a:xfrm>
            <a:off x="566661" y="687212"/>
            <a:ext cx="1114577" cy="1272217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91440" rIns="91440" anchor="t" anchorCtr="0">
            <a:noAutofit/>
          </a:bodyPr>
          <a:lstStyle/>
          <a:p>
            <a:r>
              <a:rPr lang="en-US" sz="900" dirty="0" smtClean="0"/>
              <a:t>Label (PhotoLabel)</a:t>
            </a:r>
          </a:p>
        </p:txBody>
      </p:sp>
      <p:sp>
        <p:nvSpPr>
          <p:cNvPr id="7" name="AutoShape 20"/>
          <p:cNvSpPr>
            <a:spLocks noChangeArrowheads="1"/>
          </p:cNvSpPr>
          <p:nvPr/>
        </p:nvSpPr>
        <p:spPr bwMode="auto">
          <a:xfrm>
            <a:off x="1904394" y="692253"/>
            <a:ext cx="1524606" cy="1267176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91440" rIns="91440" anchor="t" anchorCtr="0">
            <a:noAutofit/>
          </a:bodyPr>
          <a:lstStyle/>
          <a:p>
            <a:r>
              <a:rPr lang="en-US" sz="900" dirty="0" smtClean="0"/>
              <a:t>Composite (RightSubpanel)</a:t>
            </a:r>
          </a:p>
        </p:txBody>
      </p:sp>
      <p:sp>
        <p:nvSpPr>
          <p:cNvPr id="8" name="AutoShape 20"/>
          <p:cNvSpPr>
            <a:spLocks noChangeArrowheads="1"/>
          </p:cNvSpPr>
          <p:nvPr/>
        </p:nvSpPr>
        <p:spPr bwMode="auto">
          <a:xfrm>
            <a:off x="1983014" y="885979"/>
            <a:ext cx="1114577" cy="219728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91440" rIns="91440" anchor="t" anchorCtr="0">
            <a:noAutofit/>
          </a:bodyPr>
          <a:lstStyle/>
          <a:p>
            <a:r>
              <a:rPr lang="en-US" sz="900" dirty="0" smtClean="0"/>
              <a:t>Label (full name)</a:t>
            </a:r>
          </a:p>
        </p:txBody>
      </p:sp>
      <p:sp>
        <p:nvSpPr>
          <p:cNvPr id="9" name="AutoShape 20"/>
          <p:cNvSpPr>
            <a:spLocks noChangeArrowheads="1"/>
          </p:cNvSpPr>
          <p:nvPr/>
        </p:nvSpPr>
        <p:spPr bwMode="auto">
          <a:xfrm>
            <a:off x="1983014" y="1148243"/>
            <a:ext cx="1114577" cy="219728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91440" rIns="91440" anchor="t" anchorCtr="0">
            <a:noAutofit/>
          </a:bodyPr>
          <a:lstStyle/>
          <a:p>
            <a:r>
              <a:rPr lang="en-US" sz="900" dirty="0" smtClean="0"/>
              <a:t>Label (age)</a:t>
            </a:r>
          </a:p>
        </p:txBody>
      </p:sp>
      <p:sp>
        <p:nvSpPr>
          <p:cNvPr id="10" name="AutoShape 20"/>
          <p:cNvSpPr>
            <a:spLocks noChangeArrowheads="1"/>
          </p:cNvSpPr>
          <p:nvPr/>
        </p:nvSpPr>
        <p:spPr bwMode="auto">
          <a:xfrm>
            <a:off x="1983014" y="1403453"/>
            <a:ext cx="1114577" cy="219728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91440" rIns="91440" anchor="t" anchorCtr="0">
            <a:noAutofit/>
          </a:bodyPr>
          <a:lstStyle/>
          <a:p>
            <a:r>
              <a:rPr lang="en-US" sz="900" dirty="0" smtClean="0"/>
              <a:t>Label (birth date)</a:t>
            </a:r>
          </a:p>
        </p:txBody>
      </p:sp>
      <p:sp>
        <p:nvSpPr>
          <p:cNvPr id="11" name="AutoShape 20"/>
          <p:cNvSpPr>
            <a:spLocks noChangeArrowheads="1"/>
          </p:cNvSpPr>
          <p:nvPr/>
        </p:nvSpPr>
        <p:spPr bwMode="auto">
          <a:xfrm>
            <a:off x="1983014" y="1681643"/>
            <a:ext cx="1114577" cy="219728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91440" rIns="91440" anchor="t" anchorCtr="0">
            <a:noAutofit/>
          </a:bodyPr>
          <a:lstStyle/>
          <a:p>
            <a:r>
              <a:rPr lang="en-US" sz="900" dirty="0" smtClean="0"/>
              <a:t>Label (MRN)</a:t>
            </a:r>
          </a:p>
        </p:txBody>
      </p:sp>
      <p:sp>
        <p:nvSpPr>
          <p:cNvPr id="12" name="AutoShape 20"/>
          <p:cNvSpPr>
            <a:spLocks noChangeArrowheads="1"/>
          </p:cNvSpPr>
          <p:nvPr/>
        </p:nvSpPr>
        <p:spPr bwMode="auto">
          <a:xfrm>
            <a:off x="486832" y="2208589"/>
            <a:ext cx="7822597" cy="4467982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91440" rIns="91440" anchor="t" anchorCtr="0">
            <a:noAutofit/>
          </a:bodyPr>
          <a:lstStyle/>
          <a:p>
            <a:r>
              <a:rPr lang="en-US" sz="900" dirty="0" smtClean="0"/>
              <a:t>ScrolledComposite (</a:t>
            </a:r>
            <a:r>
              <a:rPr lang="fi-FI" sz="900"/>
              <a:t>processPanelScrolling</a:t>
            </a:r>
            <a:r>
              <a:rPr lang="en-US" sz="900" dirty="0" smtClean="0"/>
              <a:t>)</a:t>
            </a:r>
          </a:p>
        </p:txBody>
      </p:sp>
      <p:sp>
        <p:nvSpPr>
          <p:cNvPr id="13" name="AutoShape 20"/>
          <p:cNvSpPr>
            <a:spLocks noChangeArrowheads="1"/>
          </p:cNvSpPr>
          <p:nvPr/>
        </p:nvSpPr>
        <p:spPr bwMode="auto">
          <a:xfrm>
            <a:off x="566662" y="2447067"/>
            <a:ext cx="7646006" cy="4175075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91440" rIns="91440" anchor="t" anchorCtr="0">
            <a:noAutofit/>
          </a:bodyPr>
          <a:lstStyle/>
          <a:p>
            <a:r>
              <a:rPr lang="en-US" sz="900" dirty="0" smtClean="0"/>
              <a:t>Group (Process panel view)</a:t>
            </a:r>
          </a:p>
        </p:txBody>
      </p:sp>
      <p:sp>
        <p:nvSpPr>
          <p:cNvPr id="14" name="AutoShape 20"/>
          <p:cNvSpPr>
            <a:spLocks noChangeArrowheads="1"/>
          </p:cNvSpPr>
          <p:nvPr/>
        </p:nvSpPr>
        <p:spPr bwMode="auto">
          <a:xfrm>
            <a:off x="719062" y="2706108"/>
            <a:ext cx="1185332" cy="3861605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91440" rIns="91440" anchor="t" anchorCtr="0">
            <a:noAutofit/>
          </a:bodyPr>
          <a:lstStyle/>
          <a:p>
            <a:r>
              <a:rPr lang="en-US" sz="900" dirty="0" smtClean="0"/>
              <a:t>? (Navigator)</a:t>
            </a:r>
          </a:p>
        </p:txBody>
      </p:sp>
      <p:sp>
        <p:nvSpPr>
          <p:cNvPr id="15" name="AutoShape 20"/>
          <p:cNvSpPr>
            <a:spLocks noChangeArrowheads="1"/>
          </p:cNvSpPr>
          <p:nvPr/>
        </p:nvSpPr>
        <p:spPr bwMode="auto">
          <a:xfrm>
            <a:off x="2056794" y="2706108"/>
            <a:ext cx="6047016" cy="3861606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91440" rIns="91440" anchor="t" anchorCtr="0">
            <a:noAutofit/>
          </a:bodyPr>
          <a:lstStyle/>
          <a:p>
            <a:r>
              <a:rPr lang="en-US" sz="900" dirty="0" smtClean="0"/>
              <a:t>Composite (Checklist Panel)</a:t>
            </a:r>
          </a:p>
        </p:txBody>
      </p:sp>
      <p:sp>
        <p:nvSpPr>
          <p:cNvPr id="16" name="AutoShape 20"/>
          <p:cNvSpPr>
            <a:spLocks noChangeArrowheads="1"/>
          </p:cNvSpPr>
          <p:nvPr/>
        </p:nvSpPr>
        <p:spPr bwMode="auto">
          <a:xfrm>
            <a:off x="2209194" y="2943177"/>
            <a:ext cx="5797854" cy="3551966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91440" rIns="91440" anchor="t" anchorCtr="0">
            <a:noAutofit/>
          </a:bodyPr>
          <a:lstStyle/>
          <a:p>
            <a:r>
              <a:rPr lang="en-US" sz="900" dirty="0" smtClean="0"/>
              <a:t>PGroup (Activity Panel, for non-leaf activities)</a:t>
            </a:r>
          </a:p>
        </p:txBody>
      </p:sp>
      <p:sp>
        <p:nvSpPr>
          <p:cNvPr id="17" name="AutoShape 20"/>
          <p:cNvSpPr>
            <a:spLocks noChangeArrowheads="1"/>
          </p:cNvSpPr>
          <p:nvPr/>
        </p:nvSpPr>
        <p:spPr bwMode="auto">
          <a:xfrm>
            <a:off x="2361594" y="3179030"/>
            <a:ext cx="5566835" cy="1060351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91440" rIns="91440" anchor="t" anchorCtr="0">
            <a:noAutofit/>
          </a:bodyPr>
          <a:lstStyle/>
          <a:p>
            <a:r>
              <a:rPr lang="en-US" sz="900" dirty="0" smtClean="0"/>
              <a:t>Group (Activity Panel, for leaf activities)</a:t>
            </a:r>
          </a:p>
        </p:txBody>
      </p:sp>
      <p:sp>
        <p:nvSpPr>
          <p:cNvPr id="18" name="AutoShape 20"/>
          <p:cNvSpPr>
            <a:spLocks noChangeArrowheads="1"/>
          </p:cNvSpPr>
          <p:nvPr/>
        </p:nvSpPr>
        <p:spPr bwMode="auto">
          <a:xfrm>
            <a:off x="2513994" y="3380620"/>
            <a:ext cx="2602291" cy="755951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91440" rIns="91440" anchor="t" anchorCtr="0">
            <a:noAutofit/>
          </a:bodyPr>
          <a:lstStyle/>
          <a:p>
            <a:r>
              <a:rPr lang="en-US" sz="900" dirty="0" smtClean="0"/>
              <a:t>Composite (left panel)</a:t>
            </a:r>
          </a:p>
        </p:txBody>
      </p:sp>
      <p:sp>
        <p:nvSpPr>
          <p:cNvPr id="19" name="AutoShape 20"/>
          <p:cNvSpPr>
            <a:spLocks noChangeArrowheads="1"/>
          </p:cNvSpPr>
          <p:nvPr/>
        </p:nvSpPr>
        <p:spPr bwMode="auto">
          <a:xfrm>
            <a:off x="5224537" y="3380620"/>
            <a:ext cx="2602291" cy="755951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91440" rIns="91440" anchor="t" anchorCtr="0">
            <a:noAutofit/>
          </a:bodyPr>
          <a:lstStyle/>
          <a:p>
            <a:r>
              <a:rPr lang="en-US" sz="900" dirty="0" smtClean="0"/>
              <a:t>Composite (right panel)</a:t>
            </a:r>
          </a:p>
        </p:txBody>
      </p:sp>
      <p:sp>
        <p:nvSpPr>
          <p:cNvPr id="20" name="AutoShape 20"/>
          <p:cNvSpPr>
            <a:spLocks noChangeArrowheads="1"/>
          </p:cNvSpPr>
          <p:nvPr/>
        </p:nvSpPr>
        <p:spPr bwMode="auto">
          <a:xfrm>
            <a:off x="2622246" y="3593496"/>
            <a:ext cx="806754" cy="464455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91440" rIns="91440" anchor="t" anchorCtr="0">
            <a:noAutofit/>
          </a:bodyPr>
          <a:lstStyle/>
          <a:p>
            <a:r>
              <a:rPr lang="en-US" sz="900" dirty="0" smtClean="0"/>
              <a:t>ImageButton (succesfull button)</a:t>
            </a:r>
          </a:p>
        </p:txBody>
      </p:sp>
      <p:sp>
        <p:nvSpPr>
          <p:cNvPr id="21" name="AutoShape 20"/>
          <p:cNvSpPr>
            <a:spLocks noChangeArrowheads="1"/>
          </p:cNvSpPr>
          <p:nvPr/>
        </p:nvSpPr>
        <p:spPr bwMode="auto">
          <a:xfrm>
            <a:off x="3530599" y="3593496"/>
            <a:ext cx="1507068" cy="464455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91440" rIns="91440" anchor="t" anchorCtr="0">
            <a:noAutofit/>
          </a:bodyPr>
          <a:lstStyle/>
          <a:p>
            <a:r>
              <a:rPr lang="en-US" sz="900" dirty="0" smtClean="0"/>
              <a:t>Label (activity name)</a:t>
            </a:r>
          </a:p>
        </p:txBody>
      </p:sp>
      <p:sp>
        <p:nvSpPr>
          <p:cNvPr id="22" name="AutoShape 20"/>
          <p:cNvSpPr>
            <a:spLocks noChangeArrowheads="1"/>
          </p:cNvSpPr>
          <p:nvPr/>
        </p:nvSpPr>
        <p:spPr bwMode="auto">
          <a:xfrm>
            <a:off x="5272313" y="3600752"/>
            <a:ext cx="806754" cy="464455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91440" rIns="91440" anchor="t" anchorCtr="0">
            <a:noAutofit/>
          </a:bodyPr>
          <a:lstStyle/>
          <a:p>
            <a:r>
              <a:rPr lang="en-US" sz="900" dirty="0" smtClean="0"/>
              <a:t>ImageButton (failed button)</a:t>
            </a:r>
          </a:p>
        </p:txBody>
      </p:sp>
      <p:sp>
        <p:nvSpPr>
          <p:cNvPr id="23" name="AutoShape 20"/>
          <p:cNvSpPr>
            <a:spLocks noChangeArrowheads="1"/>
          </p:cNvSpPr>
          <p:nvPr/>
        </p:nvSpPr>
        <p:spPr bwMode="auto">
          <a:xfrm>
            <a:off x="6231467" y="3593496"/>
            <a:ext cx="806754" cy="464455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91440" rIns="91440" anchor="t" anchorCtr="0">
            <a:noAutofit/>
          </a:bodyPr>
          <a:lstStyle/>
          <a:p>
            <a:r>
              <a:rPr lang="en-US" sz="900" dirty="0" smtClean="0"/>
              <a:t>ImageButton (activity note button)</a:t>
            </a:r>
          </a:p>
        </p:txBody>
      </p:sp>
      <p:sp>
        <p:nvSpPr>
          <p:cNvPr id="24" name="AutoShape 20"/>
          <p:cNvSpPr>
            <a:spLocks noChangeArrowheads="1"/>
          </p:cNvSpPr>
          <p:nvPr/>
        </p:nvSpPr>
        <p:spPr bwMode="auto">
          <a:xfrm>
            <a:off x="2385784" y="4663118"/>
            <a:ext cx="5566835" cy="265694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91440" rIns="91440" anchor="t" anchorCtr="0">
            <a:noAutofit/>
          </a:bodyPr>
          <a:lstStyle/>
          <a:p>
            <a:r>
              <a:rPr lang="en-US" sz="900" dirty="0" smtClean="0"/>
              <a:t>Group (Activity Panel, for leaf activities)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384546" y="4057951"/>
            <a:ext cx="13062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. . . . . . .</a:t>
            </a:r>
          </a:p>
        </p:txBody>
      </p:sp>
      <p:sp>
        <p:nvSpPr>
          <p:cNvPr id="26" name="AutoShape 20"/>
          <p:cNvSpPr>
            <a:spLocks noChangeArrowheads="1"/>
          </p:cNvSpPr>
          <p:nvPr/>
        </p:nvSpPr>
        <p:spPr bwMode="auto">
          <a:xfrm>
            <a:off x="2361594" y="5467048"/>
            <a:ext cx="5591025" cy="289077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91440" rIns="91440" anchor="t" anchorCtr="0">
            <a:noAutofit/>
          </a:bodyPr>
          <a:lstStyle/>
          <a:p>
            <a:r>
              <a:rPr lang="en-US" sz="900" dirty="0" smtClean="0"/>
              <a:t>PGroup (Activity Panel, for non-leaf activities)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384546" y="4857446"/>
            <a:ext cx="13062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. . . . . . 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384546" y="5755620"/>
            <a:ext cx="13062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. . . . . . .</a:t>
            </a:r>
          </a:p>
        </p:txBody>
      </p:sp>
    </p:spTree>
    <p:extLst>
      <p:ext uri="{BB962C8B-B14F-4D97-AF65-F5344CB8AC3E}">
        <p14:creationId xmlns:p14="http://schemas.microsoft.com/office/powerpoint/2010/main" val="3462164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377</Words>
  <Application>Microsoft Macintosh PowerPoint</Application>
  <PresentationFormat>On-screen Show (4:3)</PresentationFormat>
  <Paragraphs>124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 C</dc:creator>
  <cp:lastModifiedBy>S C</cp:lastModifiedBy>
  <cp:revision>43</cp:revision>
  <dcterms:created xsi:type="dcterms:W3CDTF">2013-09-22T18:05:28Z</dcterms:created>
  <dcterms:modified xsi:type="dcterms:W3CDTF">2013-09-25T17:23:40Z</dcterms:modified>
</cp:coreProperties>
</file>