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7" r:id="rId3"/>
    <p:sldId id="258" r:id="rId5"/>
    <p:sldId id="260" r:id="rId6"/>
    <p:sldId id="261" r:id="rId7"/>
    <p:sldId id="262" r:id="rId8"/>
    <p:sldId id="259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  <a:srgbClr val="F0F7EC"/>
    <a:srgbClr val="FDF2EA"/>
    <a:srgbClr val="F6F6F6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80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2" name="组合 251"/>
          <p:cNvGrpSpPr/>
          <p:nvPr/>
        </p:nvGrpSpPr>
        <p:grpSpPr>
          <a:xfrm>
            <a:off x="248285" y="880745"/>
            <a:ext cx="11712575" cy="4900295"/>
            <a:chOff x="391" y="1387"/>
            <a:chExt cx="18445" cy="7717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781" y="1387"/>
              <a:ext cx="21" cy="771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组合 194"/>
            <p:cNvGrpSpPr/>
            <p:nvPr/>
          </p:nvGrpSpPr>
          <p:grpSpPr>
            <a:xfrm rot="0">
              <a:off x="391" y="1388"/>
              <a:ext cx="6121" cy="7699"/>
              <a:chOff x="279" y="1320"/>
              <a:chExt cx="6338" cy="7726"/>
            </a:xfrm>
          </p:grpSpPr>
          <p:grpSp>
            <p:nvGrpSpPr>
              <p:cNvPr id="97" name="组合 96"/>
              <p:cNvGrpSpPr/>
              <p:nvPr/>
            </p:nvGrpSpPr>
            <p:grpSpPr>
              <a:xfrm rot="0">
                <a:off x="800" y="1320"/>
                <a:ext cx="5355" cy="531"/>
                <a:chOff x="1150" y="1904"/>
                <a:chExt cx="5904" cy="531"/>
              </a:xfrm>
            </p:grpSpPr>
            <p:sp>
              <p:nvSpPr>
                <p:cNvPr id="3" name="文本框 2"/>
                <p:cNvSpPr txBox="1"/>
                <p:nvPr/>
              </p:nvSpPr>
              <p:spPr>
                <a:xfrm>
                  <a:off x="1150" y="1904"/>
                  <a:ext cx="1339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sz="1400">
                      <a:solidFill>
                        <a:schemeClr val="tx1"/>
                      </a:solidFill>
                      <a:ea typeface="Noto Sans CJK HK Medium" panose="020B0600000000000000" charset="-120"/>
                      <a:cs typeface="+mn-lt"/>
                    </a:rPr>
                    <a:t>Query:</a:t>
                  </a:r>
                  <a:endParaRPr lang="en-US" altLang="zh-CN" sz="1400">
                    <a:solidFill>
                      <a:schemeClr val="tx1"/>
                    </a:solidFill>
                    <a:highlight>
                      <a:srgbClr val="FFFF00"/>
                    </a:highlight>
                    <a:ea typeface="Noto Sans CJK HK Medium" panose="020B0600000000000000" charset="-120"/>
                    <a:cs typeface="+mn-lt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608" y="1934"/>
                  <a:ext cx="4446" cy="5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python panda</a:t>
                  </a:r>
                  <a:r>
                    <a:rPr lang="en-US" altLang="zh-CN" sz="14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s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 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top 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border</a:t>
                  </a:r>
                  <a:endPara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 rot="0">
                <a:off x="1152" y="3043"/>
                <a:ext cx="4593" cy="1625"/>
                <a:chOff x="817" y="4544"/>
                <a:chExt cx="5064" cy="1625"/>
              </a:xfrm>
            </p:grpSpPr>
            <p:pic>
              <p:nvPicPr>
                <p:cNvPr id="2" name="图片 1" descr="modelbim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4367" y="4544"/>
                  <a:ext cx="797" cy="776"/>
                </a:xfrm>
                <a:prstGeom prst="rect">
                  <a:avLst/>
                </a:prstGeom>
              </p:spPr>
            </p:pic>
            <p:sp>
              <p:nvSpPr>
                <p:cNvPr id="4" name="文本框 3"/>
                <p:cNvSpPr txBox="1"/>
                <p:nvPr/>
              </p:nvSpPr>
              <p:spPr>
                <a:xfrm>
                  <a:off x="3649" y="5441"/>
                  <a:ext cx="223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>
                      <a:cs typeface="+mn-lt"/>
                    </a:rPr>
                    <a:t>Fixed-CodeBert</a:t>
                  </a:r>
                  <a:endParaRPr lang="en-US" altLang="zh-CN" sz="1200">
                    <a:cs typeface="+mn-lt"/>
                  </a:endParaRPr>
                </a:p>
              </p:txBody>
            </p:sp>
            <p:pic>
              <p:nvPicPr>
                <p:cNvPr id="6" name="图片 5" descr="数据源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05" y="4544"/>
                  <a:ext cx="835" cy="835"/>
                </a:xfrm>
                <a:prstGeom prst="rect">
                  <a:avLst/>
                </a:prstGeom>
              </p:spPr>
            </p:pic>
            <p:sp>
              <p:nvSpPr>
                <p:cNvPr id="8" name="文本框 7"/>
                <p:cNvSpPr txBox="1"/>
                <p:nvPr/>
              </p:nvSpPr>
              <p:spPr>
                <a:xfrm>
                  <a:off x="817" y="5441"/>
                  <a:ext cx="1773" cy="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>
                      <a:cs typeface="+mn-lt"/>
                    </a:rPr>
                    <a:t>Query Corpus</a:t>
                  </a:r>
                  <a:endParaRPr lang="en-US" altLang="zh-CN" sz="1200">
                    <a:cs typeface="+mn-lt"/>
                  </a:endParaRPr>
                </a:p>
              </p:txBody>
            </p:sp>
            <p:pic>
              <p:nvPicPr>
                <p:cNvPr id="11" name="图片 10" descr="交互"/>
                <p:cNvPicPr>
                  <a:picLocks noChangeAspect="1"/>
                </p:cNvPicPr>
                <p:nvPr/>
              </p:nvPicPr>
              <p:blipFill>
                <a:blip r:embed="rId3"/>
                <a:srcRect b="14002"/>
                <a:stretch>
                  <a:fillRect/>
                </a:stretch>
              </p:blipFill>
              <p:spPr>
                <a:xfrm>
                  <a:off x="2782" y="4861"/>
                  <a:ext cx="1042" cy="580"/>
                </a:xfrm>
                <a:prstGeom prst="rect">
                  <a:avLst/>
                </a:prstGeom>
              </p:spPr>
            </p:pic>
          </p:grpSp>
          <p:cxnSp>
            <p:nvCxnSpPr>
              <p:cNvPr id="6668" name="Google Shape;6668;p68"/>
              <p:cNvCxnSpPr/>
              <p:nvPr/>
            </p:nvCxnSpPr>
            <p:spPr>
              <a:xfrm rot="5400000">
                <a:off x="2866" y="4513"/>
                <a:ext cx="1165" cy="873"/>
              </a:xfrm>
              <a:prstGeom prst="curvedConnector3">
                <a:avLst>
                  <a:gd name="adj1" fmla="val 50043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" name="Google Shape;6668;p68"/>
              <p:cNvCxnSpPr/>
              <p:nvPr/>
            </p:nvCxnSpPr>
            <p:spPr>
              <a:xfrm rot="5400000" flipV="1">
                <a:off x="2904" y="2216"/>
                <a:ext cx="1088" cy="975"/>
              </a:xfrm>
              <a:prstGeom prst="curvedConnector3">
                <a:avLst>
                  <a:gd name="adj1" fmla="val 5004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0" name="文本框 19"/>
              <p:cNvSpPr txBox="1"/>
              <p:nvPr/>
            </p:nvSpPr>
            <p:spPr>
              <a:xfrm>
                <a:off x="1422" y="8561"/>
                <a:ext cx="4295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latin typeface="+mj-lt"/>
                    <a:ea typeface="+mj-lt"/>
                    <a:cs typeface="+mn-lt"/>
                  </a:rPr>
                  <a:t>(a) Search similar query</a:t>
                </a:r>
                <a:endParaRPr lang="en-US" altLang="zh-CN" sz="1400" b="1">
                  <a:latin typeface="+mj-lt"/>
                  <a:ea typeface="+mj-lt"/>
                  <a:cs typeface="+mn-lt"/>
                </a:endParaRPr>
              </a:p>
            </p:txBody>
          </p:sp>
          <p:grpSp>
            <p:nvGrpSpPr>
              <p:cNvPr id="194" name="组合 193"/>
              <p:cNvGrpSpPr/>
              <p:nvPr/>
            </p:nvGrpSpPr>
            <p:grpSpPr>
              <a:xfrm>
                <a:off x="279" y="5680"/>
                <a:ext cx="6338" cy="2524"/>
                <a:chOff x="279" y="5680"/>
                <a:chExt cx="6338" cy="2524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 rot="0">
                  <a:off x="279" y="7655"/>
                  <a:ext cx="6195" cy="549"/>
                  <a:chOff x="1087" y="6264"/>
                  <a:chExt cx="6830" cy="549"/>
                </a:xfrm>
              </p:grpSpPr>
              <p:sp>
                <p:nvSpPr>
                  <p:cNvPr id="73" name="矩形 72"/>
                  <p:cNvSpPr/>
                  <p:nvPr/>
                </p:nvSpPr>
                <p:spPr>
                  <a:xfrm>
                    <a:off x="1087" y="6299"/>
                    <a:ext cx="5578" cy="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pandas top header data</a:t>
                    </a:r>
                    <a:endPara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74" name="组合 73"/>
                  <p:cNvGrpSpPr/>
                  <p:nvPr/>
                </p:nvGrpSpPr>
                <p:grpSpPr>
                  <a:xfrm>
                    <a:off x="6772" y="6264"/>
                    <a:ext cx="1145" cy="549"/>
                    <a:chOff x="6772" y="6224"/>
                    <a:chExt cx="1145" cy="549"/>
                  </a:xfrm>
                </p:grpSpPr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6845" y="6224"/>
                      <a:ext cx="1072" cy="3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cos=0.91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76" name="组合 75"/>
                    <p:cNvGrpSpPr/>
                    <p:nvPr/>
                  </p:nvGrpSpPr>
                  <p:grpSpPr>
                    <a:xfrm rot="0">
                      <a:off x="6772" y="6299"/>
                      <a:ext cx="801" cy="474"/>
                      <a:chOff x="11665" y="4462"/>
                      <a:chExt cx="805" cy="489"/>
                    </a:xfrm>
                  </p:grpSpPr>
                  <p:cxnSp>
                    <p:nvCxnSpPr>
                      <p:cNvPr id="77" name="直接箭头连接符 76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直接箭头连接符 77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直接连接符 78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直接连接符 79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直接连接符 80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直接连接符 81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文本框 82"/>
                      <p:cNvSpPr txBox="1"/>
                      <p:nvPr/>
                    </p:nvSpPr>
                    <p:spPr>
                      <a:xfrm>
                        <a:off x="11851" y="4602"/>
                        <a:ext cx="390" cy="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grpSp>
              <p:nvGrpSpPr>
                <p:cNvPr id="95" name="组合 94"/>
                <p:cNvGrpSpPr/>
                <p:nvPr/>
              </p:nvGrpSpPr>
              <p:grpSpPr>
                <a:xfrm rot="0">
                  <a:off x="287" y="6996"/>
                  <a:ext cx="6325" cy="549"/>
                  <a:chOff x="1203" y="7580"/>
                  <a:chExt cx="6974" cy="549"/>
                </a:xfrm>
              </p:grpSpPr>
              <p:grpSp>
                <p:nvGrpSpPr>
                  <p:cNvPr id="71" name="组合 70"/>
                  <p:cNvGrpSpPr/>
                  <p:nvPr/>
                </p:nvGrpSpPr>
                <p:grpSpPr>
                  <a:xfrm rot="0">
                    <a:off x="1203" y="7580"/>
                    <a:ext cx="6820" cy="549"/>
                    <a:chOff x="1087" y="7579"/>
                    <a:chExt cx="6820" cy="549"/>
                  </a:xfrm>
                </p:grpSpPr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1087" y="7614"/>
                      <a:ext cx="5571" cy="5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l"/>
                      <a:r>
                        <a:rPr lang="zh-CN" altLang="en-US" sz="1400">
                          <a:solidFill>
                            <a:schemeClr val="tx1"/>
                          </a:solidFill>
                          <a:ea typeface="Noto Sans CJK SC Light" panose="020B0300000000000000" charset="-122"/>
                          <a:cs typeface="+mn-lt"/>
                          <a:sym typeface="+mn-ea"/>
                        </a:rPr>
                        <a:t>Crop the border from the layout</a:t>
                      </a:r>
                      <a:endPara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endParaRPr>
                    </a:p>
                  </p:txBody>
                </p:sp>
                <p:grpSp>
                  <p:nvGrpSpPr>
                    <p:cNvPr id="59" name="组合 58"/>
                    <p:cNvGrpSpPr/>
                    <p:nvPr/>
                  </p:nvGrpSpPr>
                  <p:grpSpPr>
                    <a:xfrm>
                      <a:off x="6755" y="7579"/>
                      <a:ext cx="1152" cy="549"/>
                      <a:chOff x="6772" y="6224"/>
                      <a:chExt cx="1152" cy="549"/>
                    </a:xfrm>
                  </p:grpSpPr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6845" y="6224"/>
                        <a:ext cx="1079" cy="3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700">
                            <a:latin typeface="+mj-lt"/>
                            <a:ea typeface="+mj-lt"/>
                          </a:rPr>
                          <a:t>cos=0.75</a:t>
                        </a:r>
                        <a:endParaRPr lang="en-US" altLang="zh-CN" sz="700">
                          <a:latin typeface="+mj-lt"/>
                          <a:ea typeface="+mj-lt"/>
                        </a:endParaRPr>
                      </a:p>
                    </p:txBody>
                  </p:sp>
                  <p:grpSp>
                    <p:nvGrpSpPr>
                      <p:cNvPr id="61" name="组合 60"/>
                      <p:cNvGrpSpPr/>
                      <p:nvPr/>
                    </p:nvGrpSpPr>
                    <p:grpSpPr>
                      <a:xfrm rot="0">
                        <a:off x="6772" y="6299"/>
                        <a:ext cx="801" cy="474"/>
                        <a:chOff x="11665" y="4462"/>
                        <a:chExt cx="805" cy="489"/>
                      </a:xfrm>
                    </p:grpSpPr>
                    <p:cxnSp>
                      <p:nvCxnSpPr>
                        <p:cNvPr id="62" name="直接箭头连接符 61"/>
                        <p:cNvCxnSpPr/>
                        <p:nvPr/>
                      </p:nvCxnSpPr>
                      <p:spPr>
                        <a:xfrm flipH="1" flipV="1">
                          <a:off x="11665" y="4462"/>
                          <a:ext cx="10" cy="486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20202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直接箭头连接符 62"/>
                        <p:cNvCxnSpPr/>
                        <p:nvPr/>
                      </p:nvCxnSpPr>
                      <p:spPr>
                        <a:xfrm>
                          <a:off x="11675" y="4939"/>
                          <a:ext cx="795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20202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直接连接符 63"/>
                        <p:cNvCxnSpPr/>
                        <p:nvPr/>
                      </p:nvCxnSpPr>
                      <p:spPr>
                        <a:xfrm flipV="1">
                          <a:off x="11795" y="4643"/>
                          <a:ext cx="9" cy="286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直接连接符 64"/>
                        <p:cNvCxnSpPr/>
                        <p:nvPr/>
                      </p:nvCxnSpPr>
                      <p:spPr>
                        <a:xfrm flipH="1" flipV="1">
                          <a:off x="11890" y="4714"/>
                          <a:ext cx="7" cy="228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直接连接符 65"/>
                        <p:cNvCxnSpPr/>
                        <p:nvPr/>
                      </p:nvCxnSpPr>
                      <p:spPr>
                        <a:xfrm flipH="1" flipV="1">
                          <a:off x="12197" y="4711"/>
                          <a:ext cx="7" cy="228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直接连接符 66"/>
                        <p:cNvCxnSpPr/>
                        <p:nvPr/>
                      </p:nvCxnSpPr>
                      <p:spPr>
                        <a:xfrm flipV="1">
                          <a:off x="12311" y="4848"/>
                          <a:ext cx="7" cy="82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8" name="文本框 67"/>
                        <p:cNvSpPr txBox="1"/>
                        <p:nvPr/>
                      </p:nvSpPr>
                      <p:spPr>
                        <a:xfrm>
                          <a:off x="11851" y="4602"/>
                          <a:ext cx="390" cy="3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en-US" altLang="zh-CN" sz="800"/>
                            <a:t>..</a:t>
                          </a:r>
                          <a:endParaRPr lang="en-US" altLang="zh-CN" sz="800"/>
                        </a:p>
                      </p:txBody>
                    </p:sp>
                  </p:grpSp>
                </p:grpSp>
              </p:grpSp>
              <p:pic>
                <p:nvPicPr>
                  <p:cNvPr id="85" name="图片 84" descr="Select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877" y="7716"/>
                    <a:ext cx="300" cy="3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4" name="组合 93"/>
                <p:cNvGrpSpPr/>
                <p:nvPr/>
              </p:nvGrpSpPr>
              <p:grpSpPr>
                <a:xfrm rot="0">
                  <a:off x="281" y="6337"/>
                  <a:ext cx="6336" cy="549"/>
                  <a:chOff x="1196" y="6921"/>
                  <a:chExt cx="6986" cy="549"/>
                </a:xfrm>
              </p:grpSpPr>
              <p:grpSp>
                <p:nvGrpSpPr>
                  <p:cNvPr id="70" name="组合 69"/>
                  <p:cNvGrpSpPr/>
                  <p:nvPr/>
                </p:nvGrpSpPr>
                <p:grpSpPr>
                  <a:xfrm rot="0">
                    <a:off x="1196" y="6921"/>
                    <a:ext cx="6826" cy="549"/>
                    <a:chOff x="1087" y="6914"/>
                    <a:chExt cx="6826" cy="549"/>
                  </a:xfrm>
                </p:grpSpPr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1087" y="6949"/>
                      <a:ext cx="5576" cy="5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l"/>
                      <a:r>
                        <a:rPr lang="zh-CN" altLang="en-US" sz="1400">
                          <a:solidFill>
                            <a:schemeClr val="tx1"/>
                          </a:solidFill>
                          <a:ea typeface="Noto Sans CJK SC Light" panose="020B0300000000000000" charset="-122"/>
                          <a:cs typeface="+mn-lt"/>
                          <a:sym typeface="+mn-ea"/>
                        </a:rPr>
                        <a:t>s the top border of the cell</a:t>
                      </a:r>
                      <a:endPara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endParaRPr>
                    </a:p>
                  </p:txBody>
                </p:sp>
                <p:grpSp>
                  <p:nvGrpSpPr>
                    <p:cNvPr id="49" name="组合 48"/>
                    <p:cNvGrpSpPr/>
                    <p:nvPr/>
                  </p:nvGrpSpPr>
                  <p:grpSpPr>
                    <a:xfrm>
                      <a:off x="6768" y="6914"/>
                      <a:ext cx="1145" cy="549"/>
                      <a:chOff x="6772" y="6224"/>
                      <a:chExt cx="1145" cy="549"/>
                    </a:xfrm>
                  </p:grpSpPr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6845" y="6224"/>
                        <a:ext cx="1072" cy="3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700">
                            <a:latin typeface="+mj-lt"/>
                            <a:ea typeface="+mj-lt"/>
                          </a:rPr>
                          <a:t>cos=0.81</a:t>
                        </a:r>
                        <a:endParaRPr lang="en-US" altLang="zh-CN" sz="700">
                          <a:latin typeface="+mj-lt"/>
                          <a:ea typeface="+mj-lt"/>
                        </a:endParaRPr>
                      </a:p>
                    </p:txBody>
                  </p:sp>
                  <p:grpSp>
                    <p:nvGrpSpPr>
                      <p:cNvPr id="51" name="组合 50"/>
                      <p:cNvGrpSpPr/>
                      <p:nvPr/>
                    </p:nvGrpSpPr>
                    <p:grpSpPr>
                      <a:xfrm rot="0">
                        <a:off x="6772" y="6299"/>
                        <a:ext cx="801" cy="474"/>
                        <a:chOff x="11665" y="4462"/>
                        <a:chExt cx="805" cy="489"/>
                      </a:xfrm>
                    </p:grpSpPr>
                    <p:cxnSp>
                      <p:nvCxnSpPr>
                        <p:cNvPr id="52" name="直接箭头连接符 51"/>
                        <p:cNvCxnSpPr/>
                        <p:nvPr/>
                      </p:nvCxnSpPr>
                      <p:spPr>
                        <a:xfrm flipH="1" flipV="1">
                          <a:off x="11665" y="4462"/>
                          <a:ext cx="10" cy="486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20202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直接箭头连接符 52"/>
                        <p:cNvCxnSpPr/>
                        <p:nvPr/>
                      </p:nvCxnSpPr>
                      <p:spPr>
                        <a:xfrm>
                          <a:off x="11675" y="4939"/>
                          <a:ext cx="795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20202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直接连接符 53"/>
                        <p:cNvCxnSpPr/>
                        <p:nvPr/>
                      </p:nvCxnSpPr>
                      <p:spPr>
                        <a:xfrm flipV="1">
                          <a:off x="11795" y="4643"/>
                          <a:ext cx="9" cy="286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直接连接符 54"/>
                        <p:cNvCxnSpPr/>
                        <p:nvPr/>
                      </p:nvCxnSpPr>
                      <p:spPr>
                        <a:xfrm flipH="1" flipV="1">
                          <a:off x="11890" y="4714"/>
                          <a:ext cx="7" cy="228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直接连接符 55"/>
                        <p:cNvCxnSpPr/>
                        <p:nvPr/>
                      </p:nvCxnSpPr>
                      <p:spPr>
                        <a:xfrm flipH="1" flipV="1">
                          <a:off x="12197" y="4711"/>
                          <a:ext cx="7" cy="228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直接连接符 56"/>
                        <p:cNvCxnSpPr/>
                        <p:nvPr/>
                      </p:nvCxnSpPr>
                      <p:spPr>
                        <a:xfrm flipV="1">
                          <a:off x="12311" y="4848"/>
                          <a:ext cx="7" cy="82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8" name="文本框 57"/>
                        <p:cNvSpPr txBox="1"/>
                        <p:nvPr/>
                      </p:nvSpPr>
                      <p:spPr>
                        <a:xfrm>
                          <a:off x="11851" y="4602"/>
                          <a:ext cx="390" cy="3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en-US" altLang="zh-CN" sz="800"/>
                            <a:t>..</a:t>
                          </a:r>
                          <a:endParaRPr lang="en-US" altLang="zh-CN" sz="800"/>
                        </a:p>
                      </p:txBody>
                    </p:sp>
                  </p:grpSp>
                </p:grpSp>
              </p:grpSp>
              <p:pic>
                <p:nvPicPr>
                  <p:cNvPr id="91" name="图片 90" descr="Select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882" y="7057"/>
                    <a:ext cx="300" cy="3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" name="组合 192"/>
                <p:cNvGrpSpPr/>
                <p:nvPr/>
              </p:nvGrpSpPr>
              <p:grpSpPr>
                <a:xfrm>
                  <a:off x="281" y="5680"/>
                  <a:ext cx="6336" cy="549"/>
                  <a:chOff x="281" y="5680"/>
                  <a:chExt cx="6336" cy="549"/>
                </a:xfrm>
              </p:grpSpPr>
              <p:grpSp>
                <p:nvGrpSpPr>
                  <p:cNvPr id="192" name="组合 191"/>
                  <p:cNvGrpSpPr/>
                  <p:nvPr/>
                </p:nvGrpSpPr>
                <p:grpSpPr>
                  <a:xfrm>
                    <a:off x="281" y="5680"/>
                    <a:ext cx="6063" cy="549"/>
                    <a:chOff x="281" y="5680"/>
                    <a:chExt cx="6063" cy="549"/>
                  </a:xfrm>
                </p:grpSpPr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281" y="5715"/>
                      <a:ext cx="5059" cy="5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l"/>
                      <a:r>
                        <a:rPr lang="zh-CN" altLang="en-US" sz="1400">
                          <a:solidFill>
                            <a:schemeClr val="tx1"/>
                          </a:solidFill>
                          <a:ea typeface="Noto Sans CJK SC Light" panose="020B0300000000000000" charset="-122"/>
                          <a:cs typeface="+mn-lt"/>
                          <a:sym typeface="+mn-ea"/>
                        </a:rPr>
                        <a:t>s xlwt . Borders for pyspread style</a:t>
                      </a:r>
                      <a:endPara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endParaRPr>
                    </a:p>
                  </p:txBody>
                </p:sp>
                <p:grpSp>
                  <p:nvGrpSpPr>
                    <p:cNvPr id="48" name="组合 47"/>
                    <p:cNvGrpSpPr/>
                    <p:nvPr/>
                  </p:nvGrpSpPr>
                  <p:grpSpPr>
                    <a:xfrm rot="0">
                      <a:off x="5437" y="5680"/>
                      <a:ext cx="907" cy="549"/>
                      <a:chOff x="6772" y="6224"/>
                      <a:chExt cx="1000" cy="549"/>
                    </a:xfrm>
                  </p:grpSpPr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6845" y="6224"/>
                        <a:ext cx="927" cy="3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700">
                            <a:latin typeface="+mj-lt"/>
                            <a:ea typeface="+mj-lt"/>
                          </a:rPr>
                          <a:t>cos=0.7</a:t>
                        </a:r>
                        <a:endParaRPr lang="en-US" altLang="zh-CN" sz="700">
                          <a:latin typeface="+mj-lt"/>
                          <a:ea typeface="+mj-lt"/>
                        </a:endParaRPr>
                      </a:p>
                    </p:txBody>
                  </p:sp>
                  <p:grpSp>
                    <p:nvGrpSpPr>
                      <p:cNvPr id="45" name="组合 44"/>
                      <p:cNvGrpSpPr/>
                      <p:nvPr/>
                    </p:nvGrpSpPr>
                    <p:grpSpPr>
                      <a:xfrm rot="0">
                        <a:off x="6772" y="6299"/>
                        <a:ext cx="801" cy="474"/>
                        <a:chOff x="11665" y="4462"/>
                        <a:chExt cx="805" cy="489"/>
                      </a:xfrm>
                    </p:grpSpPr>
                    <p:cxnSp>
                      <p:nvCxnSpPr>
                        <p:cNvPr id="33" name="直接箭头连接符 32"/>
                        <p:cNvCxnSpPr/>
                        <p:nvPr/>
                      </p:nvCxnSpPr>
                      <p:spPr>
                        <a:xfrm flipH="1" flipV="1">
                          <a:off x="11665" y="4462"/>
                          <a:ext cx="10" cy="486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20202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直接箭头连接符 33"/>
                        <p:cNvCxnSpPr/>
                        <p:nvPr/>
                      </p:nvCxnSpPr>
                      <p:spPr>
                        <a:xfrm>
                          <a:off x="11675" y="4939"/>
                          <a:ext cx="795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20202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直接连接符 34"/>
                        <p:cNvCxnSpPr/>
                        <p:nvPr/>
                      </p:nvCxnSpPr>
                      <p:spPr>
                        <a:xfrm flipV="1">
                          <a:off x="11795" y="4643"/>
                          <a:ext cx="9" cy="286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直接连接符 35"/>
                        <p:cNvCxnSpPr/>
                        <p:nvPr/>
                      </p:nvCxnSpPr>
                      <p:spPr>
                        <a:xfrm flipH="1" flipV="1">
                          <a:off x="11890" y="4714"/>
                          <a:ext cx="7" cy="228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直接连接符 37"/>
                        <p:cNvCxnSpPr/>
                        <p:nvPr/>
                      </p:nvCxnSpPr>
                      <p:spPr>
                        <a:xfrm flipH="1" flipV="1">
                          <a:off x="12197" y="4711"/>
                          <a:ext cx="7" cy="228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直接连接符 38"/>
                        <p:cNvCxnSpPr/>
                        <p:nvPr/>
                      </p:nvCxnSpPr>
                      <p:spPr>
                        <a:xfrm flipV="1">
                          <a:off x="12311" y="4848"/>
                          <a:ext cx="7" cy="82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4" name="文本框 43"/>
                        <p:cNvSpPr txBox="1"/>
                        <p:nvPr/>
                      </p:nvSpPr>
                      <p:spPr>
                        <a:xfrm>
                          <a:off x="11851" y="4602"/>
                          <a:ext cx="390" cy="3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en-US" altLang="zh-CN" sz="800"/>
                            <a:t>..</a:t>
                          </a:r>
                          <a:endParaRPr lang="en-US" altLang="zh-CN" sz="800"/>
                        </a:p>
                      </p:txBody>
                    </p:sp>
                  </p:grpSp>
                </p:grpSp>
              </p:grpSp>
              <p:pic>
                <p:nvPicPr>
                  <p:cNvPr id="92" name="图片 91" descr="Select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345" y="5815"/>
                    <a:ext cx="272" cy="300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10" name="文本框 109"/>
            <p:cNvSpPr txBox="1"/>
            <p:nvPr/>
          </p:nvSpPr>
          <p:spPr>
            <a:xfrm>
              <a:off x="10686" y="8604"/>
              <a:ext cx="53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+mj-ea"/>
                  <a:ea typeface="+mj-ea"/>
                  <a:cs typeface="+mn-lt"/>
                </a:rPr>
                <a:t>(c) Select candidate sentence  </a:t>
              </a:r>
              <a:endParaRPr lang="en-US" altLang="zh-CN" sz="1400" b="1">
                <a:latin typeface="+mj-ea"/>
                <a:ea typeface="+mj-ea"/>
                <a:cs typeface="+mn-lt"/>
              </a:endParaRPr>
            </a:p>
          </p:txBody>
        </p:sp>
        <p:grpSp>
          <p:nvGrpSpPr>
            <p:cNvPr id="232" name="组合 231"/>
            <p:cNvGrpSpPr/>
            <p:nvPr/>
          </p:nvGrpSpPr>
          <p:grpSpPr>
            <a:xfrm rot="0">
              <a:off x="7050" y="5986"/>
              <a:ext cx="4928" cy="2384"/>
              <a:chOff x="7012" y="5989"/>
              <a:chExt cx="4928" cy="2475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7012" y="7964"/>
                <a:ext cx="4929" cy="5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pandas top header data</a:t>
                </a:r>
                <a:endParaRPr lang="en-US" altLang="zh-CN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7020" y="7305"/>
                <a:ext cx="4906" cy="5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 sz="1400">
                    <a:solidFill>
                      <a:schemeClr val="accent2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Crop 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the </a:t>
                </a:r>
                <a:r>
                  <a:rPr lang="zh-CN" altLang="en-US" sz="1400">
                    <a:solidFill>
                      <a:schemeClr val="accent4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border 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from the </a:t>
                </a:r>
                <a:r>
                  <a:rPr lang="zh-CN" altLang="en-US" sz="1400">
                    <a:solidFill>
                      <a:schemeClr val="accent2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layout</a:t>
                </a:r>
                <a:endParaRPr lang="zh-CN" altLang="en-US" sz="1400">
                  <a:solidFill>
                    <a:schemeClr val="accent2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7014" y="6646"/>
                <a:ext cx="4927" cy="5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s the top </a:t>
                </a:r>
                <a:r>
                  <a:rPr lang="zh-CN" altLang="en-US" sz="1400">
                    <a:solidFill>
                      <a:schemeClr val="accent4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border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 of the </a:t>
                </a:r>
                <a:r>
                  <a:rPr lang="zh-CN" altLang="en-US" sz="1400">
                    <a:solidFill>
                      <a:schemeClr val="accent2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cell</a:t>
                </a:r>
                <a:endParaRPr lang="zh-CN" altLang="en-US" sz="1400">
                  <a:solidFill>
                    <a:schemeClr val="accent2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014" y="5989"/>
                <a:ext cx="4927" cy="5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s </a:t>
                </a:r>
                <a:r>
                  <a:rPr lang="zh-CN" altLang="en-US" sz="1400">
                    <a:solidFill>
                      <a:schemeClr val="accent2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xlwt 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. </a:t>
                </a:r>
                <a:r>
                  <a:rPr lang="zh-CN" altLang="en-US" sz="1400">
                    <a:solidFill>
                      <a:schemeClr val="accent4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Borders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 for </a:t>
                </a:r>
                <a:r>
                  <a:rPr lang="zh-CN" altLang="en-US" sz="1400">
                    <a:solidFill>
                      <a:schemeClr val="accent2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pyspread style</a:t>
                </a:r>
                <a:endParaRPr lang="zh-CN" altLang="en-US" sz="1400">
                  <a:solidFill>
                    <a:schemeClr val="accent2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</p:grpSp>
        <p:pic>
          <p:nvPicPr>
            <p:cNvPr id="104" name="图片 103" descr="转变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45" y="6899"/>
              <a:ext cx="546" cy="526"/>
            </a:xfrm>
            <a:prstGeom prst="rect">
              <a:avLst/>
            </a:prstGeom>
          </p:spPr>
        </p:pic>
        <p:sp>
          <p:nvSpPr>
            <p:cNvPr id="108" name="矩形 107"/>
            <p:cNvSpPr/>
            <p:nvPr/>
          </p:nvSpPr>
          <p:spPr>
            <a:xfrm>
              <a:off x="12138" y="5923"/>
              <a:ext cx="5355" cy="2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 sz="1400">
                <a:solidFill>
                  <a:schemeClr val="tx1"/>
                </a:solidFill>
                <a:ea typeface="Noto Sans CJK SC Light" panose="020B0300000000000000" charset="-122"/>
                <a:cs typeface="+mn-lt"/>
                <a:sym typeface="+mn-ea"/>
              </a:endParaRPr>
            </a:p>
            <a:p>
              <a:pPr algn="l"/>
              <a:endParaRPr lang="en-US" altLang="zh-CN" sz="1400">
                <a:solidFill>
                  <a:schemeClr val="tx1"/>
                </a:solidFill>
                <a:ea typeface="Noto Sans CJK SC Light" panose="020B0300000000000000" charset="-122"/>
                <a:cs typeface="+mn-lt"/>
                <a:sym typeface="+mn-ea"/>
              </a:endParaRPr>
            </a:p>
            <a:p>
              <a:pPr algn="l"/>
              <a:r>
                <a:rPr lang="en-US" altLang="zh-CN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rPr>
                <a:t>s </a:t>
              </a:r>
              <a:r>
                <a:rPr lang="zh-CN" altLang="en-US" sz="1400">
                  <a:solidFill>
                    <a:schemeClr val="accent5">
                      <a:lumMod val="75000"/>
                    </a:schemeClr>
                  </a:solidFill>
                  <a:ea typeface="Noto Sans CJK HK Black" panose="020B0A00000000000000" charset="-120"/>
                  <a:cs typeface="+mn-lt"/>
                  <a:sym typeface="+mn-ea"/>
                </a:rPr>
                <a:t>python panda</a:t>
              </a:r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  <a:ea typeface="Noto Sans CJK HK Black" panose="020B0A00000000000000" charset="-120"/>
                  <a:cs typeface="+mn-lt"/>
                  <a:sym typeface="+mn-ea"/>
                </a:rPr>
                <a:t>s</a:t>
              </a:r>
              <a:r>
                <a:rPr lang="zh-CN" altLang="en-US" sz="140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ea typeface="Noto Sans CJK SC Light" panose="020B0300000000000000" charset="-122"/>
                  <a:cs typeface="+mn-lt"/>
                  <a:sym typeface="+mn-ea"/>
                </a:rPr>
                <a:t> </a:t>
              </a:r>
              <a:r>
                <a: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rPr>
                <a:t>. </a:t>
              </a:r>
              <a:r>
                <a:rPr lang="zh-CN" altLang="en-US" sz="1400">
                  <a:solidFill>
                    <a:schemeClr val="accent4"/>
                  </a:solidFill>
                  <a:ea typeface="Noto Sans CJK SC Light" panose="020B0300000000000000" charset="-122"/>
                  <a:cs typeface="+mn-lt"/>
                  <a:sym typeface="+mn-ea"/>
                </a:rPr>
                <a:t>borders </a:t>
              </a:r>
              <a:r>
                <a: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rPr>
                <a:t>for </a:t>
              </a:r>
              <a:r>
                <a:rPr lang="zh-CN" altLang="en-US" sz="1400">
                  <a:solidFill>
                    <a:schemeClr val="accent5">
                      <a:lumMod val="75000"/>
                    </a:schemeClr>
                  </a:solidFill>
                  <a:ea typeface="Noto Sans CJK HK Black" panose="020B0A00000000000000" charset="-120"/>
                  <a:cs typeface="+mn-lt"/>
                  <a:sym typeface="+mn-ea"/>
                </a:rPr>
                <a:t>top</a:t>
              </a:r>
              <a:endParaRPr lang="zh-CN" altLang="en-US" sz="1400">
                <a:solidFill>
                  <a:schemeClr val="accent5">
                    <a:lumMod val="75000"/>
                  </a:schemeClr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  <a:p>
              <a:pPr algn="l"/>
              <a:endParaRPr lang="zh-CN" altLang="en-US" sz="1400">
                <a:solidFill>
                  <a:schemeClr val="accent5">
                    <a:lumMod val="75000"/>
                  </a:schemeClr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  <a:p>
              <a:pPr algn="l"/>
              <a:r>
                <a: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rPr>
                <a:t>s the top </a:t>
              </a:r>
              <a:r>
                <a:rPr lang="zh-CN" altLang="en-US" sz="1400">
                  <a:solidFill>
                    <a:schemeClr val="accent4"/>
                  </a:solidFill>
                  <a:ea typeface="Noto Sans CJK SC Light" panose="020B0300000000000000" charset="-122"/>
                  <a:cs typeface="+mn-lt"/>
                  <a:sym typeface="+mn-ea"/>
                </a:rPr>
                <a:t>border </a:t>
              </a:r>
              <a:r>
                <a: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rPr>
                <a:t>of the </a:t>
              </a:r>
              <a:r>
                <a:rPr lang="zh-CN" altLang="en-US" sz="140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ea typeface="Noto Sans CJK SC Light" panose="020B0300000000000000" charset="-122"/>
                  <a:cs typeface="+mn-lt"/>
                  <a:sym typeface="+mn-ea"/>
                </a:rPr>
                <a:t>python</a:t>
              </a:r>
              <a:r>
                <a:rPr lang="en-US" altLang="zh-CN" sz="140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ea typeface="Noto Sans CJK SC Light" panose="020B0300000000000000" charset="-122"/>
                  <a:cs typeface="+mn-lt"/>
                  <a:sym typeface="+mn-ea"/>
                </a:rPr>
                <a:t> </a:t>
              </a:r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  <a:ea typeface="Noto Sans CJK HK Black" panose="020B0A00000000000000" charset="-120"/>
                  <a:cs typeface="+mn-lt"/>
                  <a:sym typeface="+mn-ea"/>
                </a:rPr>
                <a:t>pandas</a:t>
              </a:r>
              <a:endParaRPr lang="en-US" altLang="zh-CN" sz="1400">
                <a:solidFill>
                  <a:schemeClr val="accent5">
                    <a:lumMod val="75000"/>
                  </a:schemeClr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  <a:p>
              <a:pPr algn="l"/>
              <a:endParaRPr lang="en-US" altLang="zh-CN" sz="1400">
                <a:solidFill>
                  <a:schemeClr val="accent5">
                    <a:lumMod val="75000"/>
                  </a:schemeClr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  <a:p>
              <a:pPr algn="l"/>
              <a:r>
                <a:rPr lang="zh-CN" altLang="en-US" sz="1400">
                  <a:solidFill>
                    <a:schemeClr val="accent5">
                      <a:lumMod val="75000"/>
                    </a:schemeClr>
                  </a:solidFill>
                  <a:ea typeface="Noto Sans CJK HK Black" panose="020B0A00000000000000" charset="-120"/>
                  <a:cs typeface="+mn-lt"/>
                  <a:sym typeface="+mn-ea"/>
                </a:rPr>
                <a:t>python </a:t>
              </a:r>
              <a:r>
                <a: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rPr>
                <a:t>the </a:t>
              </a:r>
              <a:r>
                <a:rPr lang="zh-CN" altLang="en-US" sz="1400">
                  <a:solidFill>
                    <a:schemeClr val="accent4"/>
                  </a:solidFill>
                  <a:ea typeface="Noto Sans CJK SC Light" panose="020B0300000000000000" charset="-122"/>
                  <a:cs typeface="+mn-lt"/>
                  <a:sym typeface="+mn-ea"/>
                </a:rPr>
                <a:t>border </a:t>
              </a:r>
              <a:r>
                <a: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rPr>
                <a:t>from the </a:t>
              </a:r>
              <a:r>
                <a:rPr lang="zh-CN" altLang="en-US" sz="1400">
                  <a:solidFill>
                    <a:schemeClr val="accent5">
                      <a:lumMod val="75000"/>
                    </a:schemeClr>
                  </a:solidFill>
                  <a:ea typeface="Noto Sans CJK HK Black" panose="020B0A00000000000000" charset="-120"/>
                  <a:cs typeface="+mn-lt"/>
                  <a:sym typeface="+mn-ea"/>
                </a:rPr>
                <a:t>panda</a:t>
              </a:r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  <a:ea typeface="Noto Sans CJK HK Black" panose="020B0A00000000000000" charset="-120"/>
                  <a:cs typeface="+mn-lt"/>
                  <a:sym typeface="+mn-ea"/>
                </a:rPr>
                <a:t>s</a:t>
              </a:r>
              <a:endParaRPr lang="en-US" altLang="zh-CN" sz="1400">
                <a:solidFill>
                  <a:schemeClr val="accent5">
                    <a:lumMod val="75000"/>
                  </a:schemeClr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  <a:p>
              <a:pPr algn="l"/>
              <a:endParaRPr lang="en-US" altLang="zh-CN" sz="1400">
                <a:solidFill>
                  <a:schemeClr val="accent5">
                    <a:lumMod val="75000"/>
                  </a:schemeClr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  <a:p>
              <a:pPr algn="l"/>
              <a:r>
                <a:rPr lang="en-US" altLang="zh-CN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rPr>
                <a:t>pandas top header data</a:t>
              </a:r>
              <a:endParaRPr lang="en-US" altLang="zh-CN" sz="1400">
                <a:solidFill>
                  <a:schemeClr val="accent5">
                    <a:lumMod val="75000"/>
                  </a:schemeClr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  <a:p>
              <a:pPr algn="l"/>
              <a:endParaRPr lang="en-US" altLang="zh-CN" sz="1400">
                <a:solidFill>
                  <a:schemeClr val="accent5">
                    <a:lumMod val="75000"/>
                  </a:schemeClr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  <a:p>
              <a:pPr algn="l"/>
              <a:endParaRPr lang="zh-CN" altLang="en-US" sz="1400">
                <a:solidFill>
                  <a:schemeClr val="accent5">
                    <a:lumMod val="75000"/>
                  </a:schemeClr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grpSp>
          <p:nvGrpSpPr>
            <p:cNvPr id="181" name="组合 180"/>
            <p:cNvGrpSpPr/>
            <p:nvPr/>
          </p:nvGrpSpPr>
          <p:grpSpPr>
            <a:xfrm rot="0">
              <a:off x="17630" y="5939"/>
              <a:ext cx="1179" cy="540"/>
              <a:chOff x="6772" y="6224"/>
              <a:chExt cx="1300" cy="561"/>
            </a:xfrm>
          </p:grpSpPr>
          <p:sp>
            <p:nvSpPr>
              <p:cNvPr id="182" name="文本框 181"/>
              <p:cNvSpPr txBox="1"/>
              <p:nvPr/>
            </p:nvSpPr>
            <p:spPr>
              <a:xfrm>
                <a:off x="6845" y="6224"/>
                <a:ext cx="1227" cy="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700">
                    <a:latin typeface="+mj-lt"/>
                    <a:ea typeface="+mj-lt"/>
                  </a:rPr>
                  <a:t>cos=0.92</a:t>
                </a:r>
                <a:endParaRPr lang="en-US" altLang="zh-CN" sz="700">
                  <a:latin typeface="+mj-lt"/>
                  <a:ea typeface="+mj-lt"/>
                </a:endParaRPr>
              </a:p>
            </p:txBody>
          </p:sp>
          <p:grpSp>
            <p:nvGrpSpPr>
              <p:cNvPr id="183" name="组合 182"/>
              <p:cNvGrpSpPr/>
              <p:nvPr/>
            </p:nvGrpSpPr>
            <p:grpSpPr>
              <a:xfrm rot="0">
                <a:off x="6772" y="6299"/>
                <a:ext cx="801" cy="486"/>
                <a:chOff x="11665" y="4462"/>
                <a:chExt cx="805" cy="501"/>
              </a:xfrm>
            </p:grpSpPr>
            <p:cxnSp>
              <p:nvCxnSpPr>
                <p:cNvPr id="184" name="直接箭头连接符 183"/>
                <p:cNvCxnSpPr/>
                <p:nvPr/>
              </p:nvCxnSpPr>
              <p:spPr>
                <a:xfrm flipH="1" flipV="1">
                  <a:off x="11665" y="4462"/>
                  <a:ext cx="10" cy="486"/>
                </a:xfrm>
                <a:prstGeom prst="straightConnector1">
                  <a:avLst/>
                </a:prstGeom>
                <a:ln>
                  <a:solidFill>
                    <a:srgbClr val="20202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箭头连接符 184"/>
                <p:cNvCxnSpPr/>
                <p:nvPr/>
              </p:nvCxnSpPr>
              <p:spPr>
                <a:xfrm>
                  <a:off x="11675" y="4939"/>
                  <a:ext cx="795" cy="0"/>
                </a:xfrm>
                <a:prstGeom prst="straightConnector1">
                  <a:avLst/>
                </a:prstGeom>
                <a:ln>
                  <a:solidFill>
                    <a:srgbClr val="20202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 flipV="1">
                  <a:off x="11795" y="4643"/>
                  <a:ext cx="9" cy="286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 flipH="1" flipV="1">
                  <a:off x="11890" y="4714"/>
                  <a:ext cx="7" cy="228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接连接符 187"/>
                <p:cNvCxnSpPr/>
                <p:nvPr/>
              </p:nvCxnSpPr>
              <p:spPr>
                <a:xfrm flipH="1" flipV="1">
                  <a:off x="12197" y="4711"/>
                  <a:ext cx="7" cy="228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连接符 188"/>
                <p:cNvCxnSpPr/>
                <p:nvPr/>
              </p:nvCxnSpPr>
              <p:spPr>
                <a:xfrm flipV="1">
                  <a:off x="12311" y="4848"/>
                  <a:ext cx="7" cy="82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文本框 189"/>
                <p:cNvSpPr txBox="1"/>
                <p:nvPr/>
              </p:nvSpPr>
              <p:spPr>
                <a:xfrm>
                  <a:off x="11851" y="4602"/>
                  <a:ext cx="390" cy="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00"/>
                    <a:t>..</a:t>
                  </a:r>
                  <a:endParaRPr lang="en-US" altLang="zh-CN" sz="800"/>
                </a:p>
              </p:txBody>
            </p:sp>
          </p:grpSp>
        </p:grpSp>
        <p:grpSp>
          <p:nvGrpSpPr>
            <p:cNvPr id="196" name="组合 195"/>
            <p:cNvGrpSpPr/>
            <p:nvPr/>
          </p:nvGrpSpPr>
          <p:grpSpPr>
            <a:xfrm rot="0">
              <a:off x="17635" y="6573"/>
              <a:ext cx="1179" cy="540"/>
              <a:chOff x="6772" y="6224"/>
              <a:chExt cx="1300" cy="561"/>
            </a:xfrm>
          </p:grpSpPr>
          <p:sp>
            <p:nvSpPr>
              <p:cNvPr id="197" name="文本框 196"/>
              <p:cNvSpPr txBox="1"/>
              <p:nvPr/>
            </p:nvSpPr>
            <p:spPr>
              <a:xfrm>
                <a:off x="6845" y="6224"/>
                <a:ext cx="1227" cy="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700">
                    <a:latin typeface="+mj-lt"/>
                    <a:ea typeface="+mj-lt"/>
                  </a:rPr>
                  <a:t>cos=0.94</a:t>
                </a:r>
                <a:endParaRPr lang="en-US" altLang="zh-CN" sz="700">
                  <a:latin typeface="+mj-lt"/>
                  <a:ea typeface="+mj-lt"/>
                </a:endParaRPr>
              </a:p>
            </p:txBody>
          </p:sp>
          <p:grpSp>
            <p:nvGrpSpPr>
              <p:cNvPr id="198" name="组合 197"/>
              <p:cNvGrpSpPr/>
              <p:nvPr/>
            </p:nvGrpSpPr>
            <p:grpSpPr>
              <a:xfrm rot="0">
                <a:off x="6772" y="6299"/>
                <a:ext cx="801" cy="486"/>
                <a:chOff x="11665" y="4462"/>
                <a:chExt cx="805" cy="501"/>
              </a:xfrm>
            </p:grpSpPr>
            <p:cxnSp>
              <p:nvCxnSpPr>
                <p:cNvPr id="199" name="直接箭头连接符 198"/>
                <p:cNvCxnSpPr/>
                <p:nvPr/>
              </p:nvCxnSpPr>
              <p:spPr>
                <a:xfrm flipH="1" flipV="1">
                  <a:off x="11665" y="4462"/>
                  <a:ext cx="10" cy="486"/>
                </a:xfrm>
                <a:prstGeom prst="straightConnector1">
                  <a:avLst/>
                </a:prstGeom>
                <a:ln>
                  <a:solidFill>
                    <a:srgbClr val="20202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箭头连接符 199"/>
                <p:cNvCxnSpPr/>
                <p:nvPr/>
              </p:nvCxnSpPr>
              <p:spPr>
                <a:xfrm>
                  <a:off x="11675" y="4939"/>
                  <a:ext cx="795" cy="0"/>
                </a:xfrm>
                <a:prstGeom prst="straightConnector1">
                  <a:avLst/>
                </a:prstGeom>
                <a:ln>
                  <a:solidFill>
                    <a:srgbClr val="20202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/>
                <p:cNvCxnSpPr/>
                <p:nvPr/>
              </p:nvCxnSpPr>
              <p:spPr>
                <a:xfrm flipV="1">
                  <a:off x="11795" y="4643"/>
                  <a:ext cx="9" cy="286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01"/>
                <p:cNvCxnSpPr/>
                <p:nvPr/>
              </p:nvCxnSpPr>
              <p:spPr>
                <a:xfrm flipH="1" flipV="1">
                  <a:off x="11890" y="4714"/>
                  <a:ext cx="7" cy="228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/>
                <p:cNvCxnSpPr/>
                <p:nvPr/>
              </p:nvCxnSpPr>
              <p:spPr>
                <a:xfrm flipH="1" flipV="1">
                  <a:off x="12197" y="4711"/>
                  <a:ext cx="7" cy="228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连接符 203"/>
                <p:cNvCxnSpPr/>
                <p:nvPr/>
              </p:nvCxnSpPr>
              <p:spPr>
                <a:xfrm flipV="1">
                  <a:off x="12311" y="4848"/>
                  <a:ext cx="7" cy="82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文本框 204"/>
                <p:cNvSpPr txBox="1"/>
                <p:nvPr/>
              </p:nvSpPr>
              <p:spPr>
                <a:xfrm>
                  <a:off x="11851" y="4602"/>
                  <a:ext cx="390" cy="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00"/>
                    <a:t>..</a:t>
                  </a:r>
                  <a:endParaRPr lang="en-US" altLang="zh-CN" sz="800"/>
                </a:p>
              </p:txBody>
            </p:sp>
          </p:grpSp>
        </p:grpSp>
        <p:pic>
          <p:nvPicPr>
            <p:cNvPr id="191" name="图片 190" descr="Selec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3" y="7378"/>
              <a:ext cx="272" cy="289"/>
            </a:xfrm>
            <a:prstGeom prst="rect">
              <a:avLst/>
            </a:prstGeom>
          </p:spPr>
        </p:pic>
        <p:grpSp>
          <p:nvGrpSpPr>
            <p:cNvPr id="206" name="组合 205"/>
            <p:cNvGrpSpPr/>
            <p:nvPr/>
          </p:nvGrpSpPr>
          <p:grpSpPr>
            <a:xfrm rot="0">
              <a:off x="17644" y="7206"/>
              <a:ext cx="1179" cy="540"/>
              <a:chOff x="6772" y="6224"/>
              <a:chExt cx="1300" cy="561"/>
            </a:xfrm>
          </p:grpSpPr>
          <p:sp>
            <p:nvSpPr>
              <p:cNvPr id="207" name="文本框 206"/>
              <p:cNvSpPr txBox="1"/>
              <p:nvPr/>
            </p:nvSpPr>
            <p:spPr>
              <a:xfrm>
                <a:off x="6845" y="6224"/>
                <a:ext cx="1227" cy="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700">
                    <a:latin typeface="+mj-lt"/>
                    <a:ea typeface="+mj-lt"/>
                  </a:rPr>
                  <a:t>cos=0.98</a:t>
                </a:r>
                <a:endParaRPr lang="en-US" altLang="zh-CN" sz="700">
                  <a:latin typeface="+mj-lt"/>
                  <a:ea typeface="+mj-lt"/>
                </a:endParaRPr>
              </a:p>
            </p:txBody>
          </p:sp>
          <p:grpSp>
            <p:nvGrpSpPr>
              <p:cNvPr id="208" name="组合 207"/>
              <p:cNvGrpSpPr/>
              <p:nvPr/>
            </p:nvGrpSpPr>
            <p:grpSpPr>
              <a:xfrm rot="0">
                <a:off x="6772" y="6299"/>
                <a:ext cx="801" cy="486"/>
                <a:chOff x="11665" y="4462"/>
                <a:chExt cx="805" cy="501"/>
              </a:xfrm>
            </p:grpSpPr>
            <p:cxnSp>
              <p:nvCxnSpPr>
                <p:cNvPr id="209" name="直接箭头连接符 208"/>
                <p:cNvCxnSpPr/>
                <p:nvPr/>
              </p:nvCxnSpPr>
              <p:spPr>
                <a:xfrm flipH="1" flipV="1">
                  <a:off x="11665" y="4462"/>
                  <a:ext cx="10" cy="486"/>
                </a:xfrm>
                <a:prstGeom prst="straightConnector1">
                  <a:avLst/>
                </a:prstGeom>
                <a:ln>
                  <a:solidFill>
                    <a:srgbClr val="20202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箭头连接符 209"/>
                <p:cNvCxnSpPr/>
                <p:nvPr/>
              </p:nvCxnSpPr>
              <p:spPr>
                <a:xfrm>
                  <a:off x="11675" y="4939"/>
                  <a:ext cx="795" cy="0"/>
                </a:xfrm>
                <a:prstGeom prst="straightConnector1">
                  <a:avLst/>
                </a:prstGeom>
                <a:ln>
                  <a:solidFill>
                    <a:srgbClr val="20202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/>
                <p:cNvCxnSpPr/>
                <p:nvPr/>
              </p:nvCxnSpPr>
              <p:spPr>
                <a:xfrm flipV="1">
                  <a:off x="11795" y="4643"/>
                  <a:ext cx="9" cy="286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/>
                <p:cNvCxnSpPr/>
                <p:nvPr/>
              </p:nvCxnSpPr>
              <p:spPr>
                <a:xfrm flipH="1" flipV="1">
                  <a:off x="11890" y="4714"/>
                  <a:ext cx="7" cy="228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/>
                <p:cNvCxnSpPr/>
                <p:nvPr/>
              </p:nvCxnSpPr>
              <p:spPr>
                <a:xfrm flipH="1" flipV="1">
                  <a:off x="12197" y="4711"/>
                  <a:ext cx="7" cy="228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/>
                <p:cNvCxnSpPr/>
                <p:nvPr/>
              </p:nvCxnSpPr>
              <p:spPr>
                <a:xfrm flipV="1">
                  <a:off x="12311" y="4848"/>
                  <a:ext cx="7" cy="82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文本框 214"/>
                <p:cNvSpPr txBox="1"/>
                <p:nvPr/>
              </p:nvSpPr>
              <p:spPr>
                <a:xfrm>
                  <a:off x="11851" y="4602"/>
                  <a:ext cx="390" cy="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00"/>
                    <a:t>..</a:t>
                  </a:r>
                  <a:endParaRPr lang="en-US" altLang="zh-CN" sz="800"/>
                </a:p>
              </p:txBody>
            </p:sp>
          </p:grpSp>
        </p:grpSp>
        <p:grpSp>
          <p:nvGrpSpPr>
            <p:cNvPr id="216" name="组合 215"/>
            <p:cNvGrpSpPr/>
            <p:nvPr/>
          </p:nvGrpSpPr>
          <p:grpSpPr>
            <a:xfrm rot="0">
              <a:off x="17657" y="7840"/>
              <a:ext cx="1179" cy="540"/>
              <a:chOff x="6772" y="6224"/>
              <a:chExt cx="1300" cy="561"/>
            </a:xfrm>
          </p:grpSpPr>
          <p:sp>
            <p:nvSpPr>
              <p:cNvPr id="217" name="文本框 216"/>
              <p:cNvSpPr txBox="1"/>
              <p:nvPr/>
            </p:nvSpPr>
            <p:spPr>
              <a:xfrm>
                <a:off x="6845" y="6224"/>
                <a:ext cx="1227" cy="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700">
                    <a:latin typeface="+mj-lt"/>
                    <a:ea typeface="+mj-lt"/>
                  </a:rPr>
                  <a:t>cos=0.91</a:t>
                </a:r>
                <a:endParaRPr lang="en-US" altLang="zh-CN" sz="700">
                  <a:latin typeface="+mj-lt"/>
                  <a:ea typeface="+mj-lt"/>
                </a:endParaRPr>
              </a:p>
            </p:txBody>
          </p:sp>
          <p:grpSp>
            <p:nvGrpSpPr>
              <p:cNvPr id="218" name="组合 217"/>
              <p:cNvGrpSpPr/>
              <p:nvPr/>
            </p:nvGrpSpPr>
            <p:grpSpPr>
              <a:xfrm rot="0">
                <a:off x="6772" y="6299"/>
                <a:ext cx="801" cy="486"/>
                <a:chOff x="11665" y="4462"/>
                <a:chExt cx="805" cy="501"/>
              </a:xfrm>
            </p:grpSpPr>
            <p:cxnSp>
              <p:nvCxnSpPr>
                <p:cNvPr id="219" name="直接箭头连接符 218"/>
                <p:cNvCxnSpPr/>
                <p:nvPr/>
              </p:nvCxnSpPr>
              <p:spPr>
                <a:xfrm flipH="1" flipV="1">
                  <a:off x="11665" y="4462"/>
                  <a:ext cx="10" cy="486"/>
                </a:xfrm>
                <a:prstGeom prst="straightConnector1">
                  <a:avLst/>
                </a:prstGeom>
                <a:ln>
                  <a:solidFill>
                    <a:srgbClr val="20202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箭头连接符 219"/>
                <p:cNvCxnSpPr/>
                <p:nvPr/>
              </p:nvCxnSpPr>
              <p:spPr>
                <a:xfrm>
                  <a:off x="11675" y="4939"/>
                  <a:ext cx="795" cy="0"/>
                </a:xfrm>
                <a:prstGeom prst="straightConnector1">
                  <a:avLst/>
                </a:prstGeom>
                <a:ln>
                  <a:solidFill>
                    <a:srgbClr val="20202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/>
                <p:cNvCxnSpPr/>
                <p:nvPr/>
              </p:nvCxnSpPr>
              <p:spPr>
                <a:xfrm flipV="1">
                  <a:off x="11795" y="4643"/>
                  <a:ext cx="9" cy="286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连接符 221"/>
                <p:cNvCxnSpPr/>
                <p:nvPr/>
              </p:nvCxnSpPr>
              <p:spPr>
                <a:xfrm flipH="1" flipV="1">
                  <a:off x="11890" y="4714"/>
                  <a:ext cx="7" cy="228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接连接符 222"/>
                <p:cNvCxnSpPr/>
                <p:nvPr/>
              </p:nvCxnSpPr>
              <p:spPr>
                <a:xfrm flipH="1" flipV="1">
                  <a:off x="12197" y="4711"/>
                  <a:ext cx="7" cy="228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 flipV="1">
                  <a:off x="12311" y="4848"/>
                  <a:ext cx="7" cy="82"/>
                </a:xfrm>
                <a:prstGeom prst="line">
                  <a:avLst/>
                </a:prstGeom>
                <a:ln>
                  <a:solidFill>
                    <a:srgbClr val="32323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文本框 224"/>
                <p:cNvSpPr txBox="1"/>
                <p:nvPr/>
              </p:nvSpPr>
              <p:spPr>
                <a:xfrm>
                  <a:off x="11851" y="4602"/>
                  <a:ext cx="390" cy="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00"/>
                    <a:t>..</a:t>
                  </a:r>
                  <a:endParaRPr lang="en-US" altLang="zh-CN" sz="800"/>
                </a:p>
              </p:txBody>
            </p:sp>
          </p:grpSp>
        </p:grpSp>
        <p:grpSp>
          <p:nvGrpSpPr>
            <p:cNvPr id="246" name="组合 245"/>
            <p:cNvGrpSpPr/>
            <p:nvPr/>
          </p:nvGrpSpPr>
          <p:grpSpPr>
            <a:xfrm rot="0">
              <a:off x="7634" y="1523"/>
              <a:ext cx="10046" cy="3607"/>
              <a:chOff x="7990" y="1452"/>
              <a:chExt cx="10147" cy="4180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9084" y="1466"/>
                <a:ext cx="1485" cy="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python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3419" y="1452"/>
                <a:ext cx="925" cy="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 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top </a:t>
                </a:r>
                <a:endPara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1256" y="1452"/>
                <a:ext cx="1709" cy="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panda</a:t>
                </a:r>
                <a:r>
                  <a:rPr lang="en-US" altLang="zh-CN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s</a:t>
                </a:r>
                <a:endParaRPr lang="en-US" altLang="zh-CN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5017" y="1452"/>
                <a:ext cx="1261" cy="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border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7990" y="4166"/>
                <a:ext cx="499" cy="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s </a:t>
                </a:r>
                <a:endPara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9790" y="4166"/>
                <a:ext cx="988" cy="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xlwt 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1381" y="4166"/>
                <a:ext cx="1584" cy="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Borders 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13309" y="4166"/>
                <a:ext cx="714" cy="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for </a:t>
                </a:r>
                <a:endPara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476" y="4166"/>
                <a:ext cx="1683" cy="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pyspread 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7036" y="4166"/>
                <a:ext cx="985" cy="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style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8954" y="4166"/>
                <a:ext cx="448" cy="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. 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cxnSp>
            <p:nvCxnSpPr>
              <p:cNvPr id="125" name="直接连接符 124"/>
              <p:cNvCxnSpPr>
                <a:stCxn id="113" idx="2"/>
                <a:endCxn id="118" idx="0"/>
              </p:cNvCxnSpPr>
              <p:nvPr/>
            </p:nvCxnSpPr>
            <p:spPr>
              <a:xfrm>
                <a:off x="9826" y="1948"/>
                <a:ext cx="458" cy="2218"/>
              </a:xfrm>
              <a:prstGeom prst="line">
                <a:avLst/>
              </a:prstGeom>
              <a:ln w="12700" cmpd="sng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>
                <a:stCxn id="115" idx="2"/>
                <a:endCxn id="118" idx="0"/>
              </p:cNvCxnSpPr>
              <p:nvPr/>
            </p:nvCxnSpPr>
            <p:spPr>
              <a:xfrm flipH="1">
                <a:off x="10284" y="2012"/>
                <a:ext cx="1826" cy="2154"/>
              </a:xfrm>
              <a:prstGeom prst="line">
                <a:avLst/>
              </a:prstGeom>
              <a:ln w="12700" cmpd="sng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>
                <a:stCxn id="113" idx="2"/>
                <a:endCxn id="119" idx="0"/>
              </p:cNvCxnSpPr>
              <p:nvPr/>
            </p:nvCxnSpPr>
            <p:spPr>
              <a:xfrm>
                <a:off x="9826" y="1948"/>
                <a:ext cx="2346" cy="2218"/>
              </a:xfrm>
              <a:prstGeom prst="line">
                <a:avLst/>
              </a:prstGeom>
              <a:ln w="12700" cmpd="sng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>
                <a:stCxn id="115" idx="2"/>
                <a:endCxn id="119" idx="0"/>
              </p:cNvCxnSpPr>
              <p:nvPr/>
            </p:nvCxnSpPr>
            <p:spPr>
              <a:xfrm>
                <a:off x="12110" y="2012"/>
                <a:ext cx="63" cy="2154"/>
              </a:xfrm>
              <a:prstGeom prst="line">
                <a:avLst/>
              </a:prstGeom>
              <a:ln w="12700" cmpd="sng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>
                <a:stCxn id="115" idx="2"/>
                <a:endCxn id="121" idx="0"/>
              </p:cNvCxnSpPr>
              <p:nvPr/>
            </p:nvCxnSpPr>
            <p:spPr>
              <a:xfrm>
                <a:off x="12110" y="2012"/>
                <a:ext cx="3207" cy="2154"/>
              </a:xfrm>
              <a:prstGeom prst="line">
                <a:avLst/>
              </a:prstGeom>
              <a:ln w="12700" cmpd="sng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>
                <a:stCxn id="116" idx="2"/>
                <a:endCxn id="121" idx="0"/>
              </p:cNvCxnSpPr>
              <p:nvPr/>
            </p:nvCxnSpPr>
            <p:spPr>
              <a:xfrm flipH="1">
                <a:off x="15317" y="2012"/>
                <a:ext cx="330" cy="2154"/>
              </a:xfrm>
              <a:prstGeom prst="line">
                <a:avLst/>
              </a:prstGeom>
              <a:ln w="12700" cmpd="sng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>
                <a:stCxn id="122" idx="0"/>
                <a:endCxn id="116" idx="2"/>
              </p:cNvCxnSpPr>
              <p:nvPr/>
            </p:nvCxnSpPr>
            <p:spPr>
              <a:xfrm flipH="1" flipV="1">
                <a:off x="15647" y="2012"/>
                <a:ext cx="1882" cy="2154"/>
              </a:xfrm>
              <a:prstGeom prst="line">
                <a:avLst/>
              </a:prstGeom>
              <a:ln w="12700" cmpd="sng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>
                <a:stCxn id="113" idx="2"/>
                <a:endCxn id="121" idx="0"/>
              </p:cNvCxnSpPr>
              <p:nvPr/>
            </p:nvCxnSpPr>
            <p:spPr>
              <a:xfrm>
                <a:off x="9826" y="1948"/>
                <a:ext cx="5491" cy="2218"/>
              </a:xfrm>
              <a:prstGeom prst="line">
                <a:avLst/>
              </a:prstGeom>
              <a:ln w="12700" cmpd="sng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>
                <a:stCxn id="113" idx="2"/>
                <a:endCxn id="122" idx="0"/>
              </p:cNvCxnSpPr>
              <p:nvPr/>
            </p:nvCxnSpPr>
            <p:spPr>
              <a:xfrm>
                <a:off x="9826" y="1948"/>
                <a:ext cx="7702" cy="2218"/>
              </a:xfrm>
              <a:prstGeom prst="line">
                <a:avLst/>
              </a:prstGeom>
              <a:ln w="12700" cmpd="sng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>
                <a:stCxn id="116" idx="2"/>
                <a:endCxn id="118" idx="0"/>
              </p:cNvCxnSpPr>
              <p:nvPr/>
            </p:nvCxnSpPr>
            <p:spPr>
              <a:xfrm flipH="1">
                <a:off x="10284" y="2012"/>
                <a:ext cx="5363" cy="2154"/>
              </a:xfrm>
              <a:prstGeom prst="line">
                <a:avLst/>
              </a:prstGeom>
              <a:ln w="12700" cmpd="sng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>
                <a:stCxn id="116" idx="2"/>
                <a:endCxn id="119" idx="0"/>
              </p:cNvCxnSpPr>
              <p:nvPr/>
            </p:nvCxnSpPr>
            <p:spPr>
              <a:xfrm flipH="1">
                <a:off x="12173" y="2012"/>
                <a:ext cx="3474" cy="2154"/>
              </a:xfrm>
              <a:prstGeom prst="line">
                <a:avLst/>
              </a:prstGeom>
              <a:ln w="12700" cmpd="sng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>
                <a:stCxn id="115" idx="2"/>
                <a:endCxn id="122" idx="0"/>
              </p:cNvCxnSpPr>
              <p:nvPr/>
            </p:nvCxnSpPr>
            <p:spPr>
              <a:xfrm>
                <a:off x="12110" y="2012"/>
                <a:ext cx="5419" cy="2154"/>
              </a:xfrm>
              <a:prstGeom prst="line">
                <a:avLst/>
              </a:prstGeom>
              <a:ln w="12700" cmpd="sng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/>
              <p:cNvSpPr txBox="1"/>
              <p:nvPr/>
            </p:nvSpPr>
            <p:spPr>
              <a:xfrm>
                <a:off x="9396" y="3359"/>
                <a:ext cx="925" cy="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>
                    <a:cs typeface="+mn-lt"/>
                  </a:rPr>
                  <a:t>0.012</a:t>
                </a:r>
                <a:endParaRPr lang="en-US" altLang="zh-CN" sz="1000">
                  <a:cs typeface="+mn-lt"/>
                </a:endParaRPr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0188" y="3133"/>
                <a:ext cx="1006" cy="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>
                    <a:cs typeface="+mn-lt"/>
                  </a:rPr>
                  <a:t>0.018</a:t>
                </a:r>
                <a:endParaRPr lang="en-US" altLang="zh-CN" sz="1000">
                  <a:cs typeface="+mn-lt"/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0461" y="3856"/>
                <a:ext cx="900" cy="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>
                    <a:cs typeface="+mn-lt"/>
                  </a:rPr>
                  <a:t>0.012</a:t>
                </a:r>
                <a:endParaRPr lang="en-US" altLang="zh-CN" sz="1000">
                  <a:cs typeface="+mn-lt"/>
                </a:endParaRPr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11016" y="3152"/>
                <a:ext cx="1035" cy="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>
                    <a:cs typeface="+mn-lt"/>
                  </a:rPr>
                  <a:t>0.015</a:t>
                </a:r>
                <a:endParaRPr lang="en-US" altLang="zh-CN" sz="1000">
                  <a:cs typeface="+mn-lt"/>
                </a:endParaRPr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11893" y="3505"/>
                <a:ext cx="1072" cy="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>
                    <a:cs typeface="+mn-lt"/>
                  </a:rPr>
                  <a:t>0.017</a:t>
                </a:r>
                <a:endParaRPr lang="en-US" altLang="zh-CN" sz="1000">
                  <a:cs typeface="+mn-lt"/>
                </a:endParaRPr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12594" y="3681"/>
                <a:ext cx="814" cy="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 b="1">
                    <a:cs typeface="+mn-lt"/>
                  </a:rPr>
                  <a:t>0.8</a:t>
                </a:r>
                <a:endParaRPr lang="en-US" altLang="zh-CN" sz="1000" b="1">
                  <a:cs typeface="+mn-lt"/>
                </a:endParaRPr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13439" y="3497"/>
                <a:ext cx="1037" cy="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>
                    <a:cs typeface="+mn-lt"/>
                  </a:rPr>
                  <a:t>0.021</a:t>
                </a:r>
                <a:endParaRPr lang="en-US" altLang="zh-CN" sz="1000">
                  <a:cs typeface="+mn-lt"/>
                </a:endParaRPr>
              </a:p>
            </p:txBody>
          </p:sp>
          <p:sp>
            <p:nvSpPr>
              <p:cNvPr id="175" name="文本框 174"/>
              <p:cNvSpPr txBox="1"/>
              <p:nvPr/>
            </p:nvSpPr>
            <p:spPr>
              <a:xfrm>
                <a:off x="14189" y="3422"/>
                <a:ext cx="1040" cy="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>
                    <a:cs typeface="+mn-lt"/>
                  </a:rPr>
                  <a:t>0.011</a:t>
                </a:r>
                <a:endParaRPr lang="en-US" altLang="zh-CN" sz="1000">
                  <a:cs typeface="+mn-lt"/>
                </a:endParaRPr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15134" y="3582"/>
                <a:ext cx="1025" cy="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>
                    <a:cs typeface="+mn-lt"/>
                  </a:rPr>
                  <a:t>0.015</a:t>
                </a:r>
                <a:endParaRPr lang="en-US" altLang="zh-CN" sz="1000">
                  <a:cs typeface="+mn-lt"/>
                </a:endParaRPr>
              </a:p>
            </p:txBody>
          </p:sp>
          <p:sp>
            <p:nvSpPr>
              <p:cNvPr id="177" name="文本框 176"/>
              <p:cNvSpPr txBox="1"/>
              <p:nvPr/>
            </p:nvSpPr>
            <p:spPr>
              <a:xfrm>
                <a:off x="15904" y="3874"/>
                <a:ext cx="1058" cy="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>
                    <a:cs typeface="+mn-lt"/>
                  </a:rPr>
                  <a:t>0.018</a:t>
                </a:r>
                <a:endParaRPr lang="en-US" altLang="zh-CN" sz="1000">
                  <a:cs typeface="+mn-lt"/>
                </a:endParaRPr>
              </a:p>
            </p:txBody>
          </p:sp>
          <p:sp>
            <p:nvSpPr>
              <p:cNvPr id="178" name="文本框 177"/>
              <p:cNvSpPr txBox="1"/>
              <p:nvPr/>
            </p:nvSpPr>
            <p:spPr>
              <a:xfrm>
                <a:off x="16160" y="3384"/>
                <a:ext cx="1142" cy="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>
                    <a:cs typeface="+mn-lt"/>
                  </a:rPr>
                  <a:t>0.014</a:t>
                </a:r>
                <a:endParaRPr lang="en-US" altLang="zh-CN" sz="1000">
                  <a:cs typeface="+mn-lt"/>
                </a:endParaRPr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17037" y="3384"/>
                <a:ext cx="1100" cy="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>
                    <a:cs typeface="+mn-lt"/>
                  </a:rPr>
                  <a:t>0.016</a:t>
                </a:r>
                <a:endParaRPr lang="en-US" altLang="zh-CN" sz="1000">
                  <a:cs typeface="+mn-lt"/>
                </a:endParaRPr>
              </a:p>
            </p:txBody>
          </p:sp>
          <p:sp>
            <p:nvSpPr>
              <p:cNvPr id="230" name="文本框 229"/>
              <p:cNvSpPr txBox="1"/>
              <p:nvPr/>
            </p:nvSpPr>
            <p:spPr>
              <a:xfrm>
                <a:off x="10502" y="5072"/>
                <a:ext cx="5709" cy="5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400" b="1">
                    <a:latin typeface="+mj-lt"/>
                    <a:ea typeface="+mj-lt"/>
                    <a:cs typeface="+mn-lt"/>
                    <a:sym typeface="+mn-ea"/>
                  </a:rPr>
                  <a:t>(b) Calculate keyword similarity  </a:t>
                </a:r>
                <a:endParaRPr lang="en-US" altLang="zh-CN" sz="1400" b="1">
                  <a:latin typeface="+mj-lt"/>
                  <a:ea typeface="+mj-lt"/>
                  <a:cs typeface="+mn-lt"/>
                  <a:sym typeface="+mn-ea"/>
                </a:endParaRPr>
              </a:p>
            </p:txBody>
          </p:sp>
        </p:grpSp>
        <p:pic>
          <p:nvPicPr>
            <p:cNvPr id="241" name="图片 240" descr="Selec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83" y="6773"/>
              <a:ext cx="272" cy="289"/>
            </a:xfrm>
            <a:prstGeom prst="rect">
              <a:avLst/>
            </a:prstGeom>
          </p:spPr>
        </p:pic>
        <p:cxnSp>
          <p:nvCxnSpPr>
            <p:cNvPr id="243" name="直接连接符 242"/>
            <p:cNvCxnSpPr/>
            <p:nvPr/>
          </p:nvCxnSpPr>
          <p:spPr>
            <a:xfrm flipH="1" flipV="1">
              <a:off x="7125" y="5606"/>
              <a:ext cx="11527" cy="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" name="直接连接符 18"/>
          <p:cNvCxnSpPr/>
          <p:nvPr/>
        </p:nvCxnSpPr>
        <p:spPr>
          <a:xfrm>
            <a:off x="4305935" y="880745"/>
            <a:ext cx="13335" cy="49002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/>
          <p:cNvGrpSpPr/>
          <p:nvPr/>
        </p:nvGrpSpPr>
        <p:grpSpPr>
          <a:xfrm rot="0">
            <a:off x="248285" y="881380"/>
            <a:ext cx="3886835" cy="4888865"/>
            <a:chOff x="279" y="1320"/>
            <a:chExt cx="6338" cy="7726"/>
          </a:xfrm>
        </p:grpSpPr>
        <p:grpSp>
          <p:nvGrpSpPr>
            <p:cNvPr id="97" name="组合 96"/>
            <p:cNvGrpSpPr/>
            <p:nvPr/>
          </p:nvGrpSpPr>
          <p:grpSpPr>
            <a:xfrm rot="0">
              <a:off x="800" y="1320"/>
              <a:ext cx="5355" cy="531"/>
              <a:chOff x="1150" y="1904"/>
              <a:chExt cx="5904" cy="531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150" y="1904"/>
                <a:ext cx="133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1400">
                    <a:solidFill>
                      <a:schemeClr val="tx1"/>
                    </a:solidFill>
                    <a:ea typeface="Noto Sans CJK HK Medium" panose="020B0600000000000000" charset="-120"/>
                    <a:cs typeface="+mn-lt"/>
                  </a:rPr>
                  <a:t>Query:</a:t>
                </a:r>
                <a:endParaRPr lang="en-US" altLang="zh-CN" sz="1400">
                  <a:solidFill>
                    <a:schemeClr val="tx1"/>
                  </a:solidFill>
                  <a:highlight>
                    <a:srgbClr val="FFFF00"/>
                  </a:highlight>
                  <a:ea typeface="Noto Sans CJK HK Medium" panose="020B0600000000000000" charset="-120"/>
                  <a:cs typeface="+mn-lt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608" y="1934"/>
                <a:ext cx="4446" cy="501"/>
              </a:xfrm>
              <a:prstGeom prst="rect">
                <a:avLst/>
              </a:prstGeom>
              <a:solidFill>
                <a:srgbClr val="EEF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python panda</a:t>
                </a:r>
                <a:r>
                  <a:rPr lang="en-US" altLang="zh-CN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 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top 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border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0">
              <a:off x="1152" y="3043"/>
              <a:ext cx="4593" cy="1625"/>
              <a:chOff x="817" y="4544"/>
              <a:chExt cx="5064" cy="1625"/>
            </a:xfrm>
          </p:grpSpPr>
          <p:pic>
            <p:nvPicPr>
              <p:cNvPr id="2" name="图片 1" descr="modelbim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367" y="4544"/>
                <a:ext cx="797" cy="776"/>
              </a:xfrm>
              <a:prstGeom prst="rect">
                <a:avLst/>
              </a:prstGeom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3649" y="5441"/>
                <a:ext cx="2232" cy="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cs typeface="+mn-lt"/>
                  </a:rPr>
                  <a:t>Fixed-CodeBert</a:t>
                </a:r>
                <a:endParaRPr lang="en-US" altLang="zh-CN" sz="1200">
                  <a:cs typeface="+mn-lt"/>
                </a:endParaRPr>
              </a:p>
            </p:txBody>
          </p:sp>
          <p:pic>
            <p:nvPicPr>
              <p:cNvPr id="6" name="图片 5" descr="数据源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05" y="4544"/>
                <a:ext cx="835" cy="835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817" y="5441"/>
                <a:ext cx="1773" cy="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cs typeface="+mn-lt"/>
                  </a:rPr>
                  <a:t>Query Corpus</a:t>
                </a:r>
                <a:endParaRPr lang="en-US" altLang="zh-CN" sz="1200">
                  <a:cs typeface="+mn-lt"/>
                </a:endParaRPr>
              </a:p>
            </p:txBody>
          </p:sp>
          <p:pic>
            <p:nvPicPr>
              <p:cNvPr id="11" name="图片 10" descr="交互"/>
              <p:cNvPicPr>
                <a:picLocks noChangeAspect="1"/>
              </p:cNvPicPr>
              <p:nvPr/>
            </p:nvPicPr>
            <p:blipFill>
              <a:blip r:embed="rId3"/>
              <a:srcRect b="14002"/>
              <a:stretch>
                <a:fillRect/>
              </a:stretch>
            </p:blipFill>
            <p:spPr>
              <a:xfrm>
                <a:off x="2782" y="4861"/>
                <a:ext cx="1042" cy="580"/>
              </a:xfrm>
              <a:prstGeom prst="rect">
                <a:avLst/>
              </a:prstGeom>
            </p:spPr>
          </p:pic>
        </p:grpSp>
        <p:cxnSp>
          <p:nvCxnSpPr>
            <p:cNvPr id="6668" name="Google Shape;6668;p68"/>
            <p:cNvCxnSpPr/>
            <p:nvPr/>
          </p:nvCxnSpPr>
          <p:spPr>
            <a:xfrm rot="5400000">
              <a:off x="2866" y="4513"/>
              <a:ext cx="1165" cy="873"/>
            </a:xfrm>
            <a:prstGeom prst="curvedConnector3">
              <a:avLst>
                <a:gd name="adj1" fmla="val 5004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6668;p68"/>
            <p:cNvCxnSpPr/>
            <p:nvPr/>
          </p:nvCxnSpPr>
          <p:spPr>
            <a:xfrm rot="5400000" flipV="1">
              <a:off x="2904" y="2216"/>
              <a:ext cx="1088" cy="975"/>
            </a:xfrm>
            <a:prstGeom prst="curvedConnector3">
              <a:avLst>
                <a:gd name="adj1" fmla="val 50046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" name="文本框 19"/>
            <p:cNvSpPr txBox="1"/>
            <p:nvPr/>
          </p:nvSpPr>
          <p:spPr>
            <a:xfrm>
              <a:off x="1716" y="8561"/>
              <a:ext cx="3465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cs typeface="+mn-lt"/>
                </a:rPr>
                <a:t>(a) Search similar query</a:t>
              </a:r>
              <a:endParaRPr lang="en-US" altLang="zh-CN" sz="1400">
                <a:cs typeface="+mn-lt"/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279" y="5680"/>
              <a:ext cx="6338" cy="2524"/>
              <a:chOff x="279" y="5680"/>
              <a:chExt cx="6338" cy="2524"/>
            </a:xfrm>
          </p:grpSpPr>
          <p:grpSp>
            <p:nvGrpSpPr>
              <p:cNvPr id="72" name="组合 71"/>
              <p:cNvGrpSpPr/>
              <p:nvPr/>
            </p:nvGrpSpPr>
            <p:grpSpPr>
              <a:xfrm rot="0">
                <a:off x="279" y="7655"/>
                <a:ext cx="6195" cy="549"/>
                <a:chOff x="1087" y="6264"/>
                <a:chExt cx="6830" cy="549"/>
              </a:xfrm>
            </p:grpSpPr>
            <p:sp>
              <p:nvSpPr>
                <p:cNvPr id="73" name="矩形 72"/>
                <p:cNvSpPr/>
                <p:nvPr/>
              </p:nvSpPr>
              <p:spPr>
                <a:xfrm>
                  <a:off x="1087" y="6299"/>
                  <a:ext cx="5578" cy="501"/>
                </a:xfrm>
                <a:prstGeom prst="rect">
                  <a:avLst/>
                </a:prstGeom>
                <a:solidFill>
                  <a:srgbClr val="F0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4.pandas top header data</a:t>
                  </a:r>
                  <a:endParaRPr lang="en-US" altLang="zh-CN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endParaRPr>
                </a:p>
              </p:txBody>
            </p:sp>
            <p:grpSp>
              <p:nvGrpSpPr>
                <p:cNvPr id="74" name="组合 73"/>
                <p:cNvGrpSpPr/>
                <p:nvPr/>
              </p:nvGrpSpPr>
              <p:grpSpPr>
                <a:xfrm>
                  <a:off x="6772" y="6264"/>
                  <a:ext cx="1145" cy="549"/>
                  <a:chOff x="6772" y="6224"/>
                  <a:chExt cx="1145" cy="549"/>
                </a:xfrm>
              </p:grpSpPr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6845" y="6224"/>
                    <a:ext cx="1072" cy="3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+mj-lt"/>
                        <a:ea typeface="+mj-lt"/>
                      </a:rPr>
                      <a:t>cos=0.91</a:t>
                    </a:r>
                    <a:endParaRPr lang="en-US" altLang="zh-CN" sz="700">
                      <a:latin typeface="+mj-lt"/>
                      <a:ea typeface="+mj-lt"/>
                    </a:endParaRPr>
                  </a:p>
                </p:txBody>
              </p:sp>
              <p:grpSp>
                <p:nvGrpSpPr>
                  <p:cNvPr id="76" name="组合 75"/>
                  <p:cNvGrpSpPr/>
                  <p:nvPr/>
                </p:nvGrpSpPr>
                <p:grpSpPr>
                  <a:xfrm rot="0">
                    <a:off x="6772" y="6299"/>
                    <a:ext cx="801" cy="474"/>
                    <a:chOff x="11665" y="4462"/>
                    <a:chExt cx="805" cy="489"/>
                  </a:xfrm>
                </p:grpSpPr>
                <p:cxnSp>
                  <p:nvCxnSpPr>
                    <p:cNvPr id="77" name="直接箭头连接符 76"/>
                    <p:cNvCxnSpPr/>
                    <p:nvPr/>
                  </p:nvCxnSpPr>
                  <p:spPr>
                    <a:xfrm flipH="1" flipV="1">
                      <a:off x="11665" y="4462"/>
                      <a:ext cx="10" cy="486"/>
                    </a:xfrm>
                    <a:prstGeom prst="straightConnector1">
                      <a:avLst/>
                    </a:prstGeom>
                    <a:ln>
                      <a:solidFill>
                        <a:srgbClr val="20202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箭头连接符 77"/>
                    <p:cNvCxnSpPr/>
                    <p:nvPr/>
                  </p:nvCxnSpPr>
                  <p:spPr>
                    <a:xfrm>
                      <a:off x="11675" y="4939"/>
                      <a:ext cx="795" cy="0"/>
                    </a:xfrm>
                    <a:prstGeom prst="straightConnector1">
                      <a:avLst/>
                    </a:prstGeom>
                    <a:ln>
                      <a:solidFill>
                        <a:srgbClr val="20202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/>
                    <p:cNvCxnSpPr/>
                    <p:nvPr/>
                  </p:nvCxnSpPr>
                  <p:spPr>
                    <a:xfrm flipV="1">
                      <a:off x="11795" y="4643"/>
                      <a:ext cx="9" cy="286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接连接符 79"/>
                    <p:cNvCxnSpPr/>
                    <p:nvPr/>
                  </p:nvCxnSpPr>
                  <p:spPr>
                    <a:xfrm flipH="1" flipV="1">
                      <a:off x="11890" y="4714"/>
                      <a:ext cx="7" cy="228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接连接符 80"/>
                    <p:cNvCxnSpPr/>
                    <p:nvPr/>
                  </p:nvCxnSpPr>
                  <p:spPr>
                    <a:xfrm flipH="1" flipV="1">
                      <a:off x="12197" y="4711"/>
                      <a:ext cx="7" cy="228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直接连接符 81"/>
                    <p:cNvCxnSpPr/>
                    <p:nvPr/>
                  </p:nvCxnSpPr>
                  <p:spPr>
                    <a:xfrm flipV="1">
                      <a:off x="12311" y="4848"/>
                      <a:ext cx="7" cy="82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文本框 82"/>
                    <p:cNvSpPr txBox="1"/>
                    <p:nvPr/>
                  </p:nvSpPr>
                  <p:spPr>
                    <a:xfrm>
                      <a:off x="11851" y="4602"/>
                      <a:ext cx="390" cy="3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800"/>
                        <a:t>..</a:t>
                      </a:r>
                      <a:endParaRPr lang="en-US" altLang="zh-CN" sz="800"/>
                    </a:p>
                  </p:txBody>
                </p:sp>
              </p:grpSp>
            </p:grpSp>
          </p:grpSp>
          <p:grpSp>
            <p:nvGrpSpPr>
              <p:cNvPr id="95" name="组合 94"/>
              <p:cNvGrpSpPr/>
              <p:nvPr/>
            </p:nvGrpSpPr>
            <p:grpSpPr>
              <a:xfrm rot="0">
                <a:off x="287" y="6996"/>
                <a:ext cx="6325" cy="549"/>
                <a:chOff x="1203" y="7580"/>
                <a:chExt cx="6974" cy="549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 rot="0">
                  <a:off x="1203" y="7580"/>
                  <a:ext cx="6820" cy="549"/>
                  <a:chOff x="1087" y="7579"/>
                  <a:chExt cx="6820" cy="549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1087" y="7614"/>
                    <a:ext cx="5571" cy="501"/>
                  </a:xfrm>
                  <a:prstGeom prst="rect">
                    <a:avLst/>
                  </a:prstGeom>
                  <a:solidFill>
                    <a:srgbClr val="F0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3.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Crop the border from the layout</a:t>
                    </a:r>
                    <a:endPara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6755" y="7579"/>
                    <a:ext cx="1152" cy="549"/>
                    <a:chOff x="6772" y="6224"/>
                    <a:chExt cx="1152" cy="549"/>
                  </a:xfrm>
                </p:grpSpPr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6845" y="6224"/>
                      <a:ext cx="1079" cy="3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cos=0.75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61" name="组合 60"/>
                    <p:cNvGrpSpPr/>
                    <p:nvPr/>
                  </p:nvGrpSpPr>
                  <p:grpSpPr>
                    <a:xfrm rot="0">
                      <a:off x="6772" y="6299"/>
                      <a:ext cx="801" cy="474"/>
                      <a:chOff x="11665" y="4462"/>
                      <a:chExt cx="805" cy="489"/>
                    </a:xfrm>
                  </p:grpSpPr>
                  <p:cxnSp>
                    <p:nvCxnSpPr>
                      <p:cNvPr id="62" name="直接箭头连接符 61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直接箭头连接符 62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直接连接符 63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直接连接符 64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直接连接符 65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直接连接符 66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8" name="文本框 67"/>
                      <p:cNvSpPr txBox="1"/>
                      <p:nvPr/>
                    </p:nvSpPr>
                    <p:spPr>
                      <a:xfrm>
                        <a:off x="11851" y="4602"/>
                        <a:ext cx="390" cy="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pic>
              <p:nvPicPr>
                <p:cNvPr id="85" name="图片 84" descr="Selec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77" y="7716"/>
                  <a:ext cx="300" cy="300"/>
                </a:xfrm>
                <a:prstGeom prst="rect">
                  <a:avLst/>
                </a:prstGeom>
              </p:spPr>
            </p:pic>
          </p:grpSp>
          <p:grpSp>
            <p:nvGrpSpPr>
              <p:cNvPr id="94" name="组合 93"/>
              <p:cNvGrpSpPr/>
              <p:nvPr/>
            </p:nvGrpSpPr>
            <p:grpSpPr>
              <a:xfrm rot="0">
                <a:off x="281" y="6337"/>
                <a:ext cx="6336" cy="549"/>
                <a:chOff x="1196" y="6921"/>
                <a:chExt cx="6986" cy="549"/>
              </a:xfrm>
            </p:grpSpPr>
            <p:grpSp>
              <p:nvGrpSpPr>
                <p:cNvPr id="70" name="组合 69"/>
                <p:cNvGrpSpPr/>
                <p:nvPr/>
              </p:nvGrpSpPr>
              <p:grpSpPr>
                <a:xfrm rot="0">
                  <a:off x="1196" y="6921"/>
                  <a:ext cx="6826" cy="549"/>
                  <a:chOff x="1087" y="6914"/>
                  <a:chExt cx="6826" cy="549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1087" y="6949"/>
                    <a:ext cx="5576" cy="501"/>
                  </a:xfrm>
                  <a:prstGeom prst="rect">
                    <a:avLst/>
                  </a:prstGeom>
                  <a:solidFill>
                    <a:srgbClr val="F0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2.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s the top border of the cell</a:t>
                    </a:r>
                    <a:endPara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6768" y="6914"/>
                    <a:ext cx="1145" cy="549"/>
                    <a:chOff x="6772" y="6224"/>
                    <a:chExt cx="1145" cy="549"/>
                  </a:xfrm>
                </p:grpSpPr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6845" y="6224"/>
                      <a:ext cx="1072" cy="3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cos=0.81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51" name="组合 50"/>
                    <p:cNvGrpSpPr/>
                    <p:nvPr/>
                  </p:nvGrpSpPr>
                  <p:grpSpPr>
                    <a:xfrm rot="0">
                      <a:off x="6772" y="6299"/>
                      <a:ext cx="801" cy="474"/>
                      <a:chOff x="11665" y="4462"/>
                      <a:chExt cx="805" cy="489"/>
                    </a:xfrm>
                  </p:grpSpPr>
                  <p:cxnSp>
                    <p:nvCxnSpPr>
                      <p:cNvPr id="52" name="直接箭头连接符 51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箭头连接符 52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连接符 55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接连接符 56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文本框 57"/>
                      <p:cNvSpPr txBox="1"/>
                      <p:nvPr/>
                    </p:nvSpPr>
                    <p:spPr>
                      <a:xfrm>
                        <a:off x="11851" y="4602"/>
                        <a:ext cx="390" cy="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pic>
              <p:nvPicPr>
                <p:cNvPr id="91" name="图片 90" descr="Selec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82" y="7057"/>
                  <a:ext cx="300" cy="300"/>
                </a:xfrm>
                <a:prstGeom prst="rect">
                  <a:avLst/>
                </a:prstGeom>
              </p:spPr>
            </p:pic>
          </p:grpSp>
          <p:grpSp>
            <p:nvGrpSpPr>
              <p:cNvPr id="193" name="组合 192"/>
              <p:cNvGrpSpPr/>
              <p:nvPr/>
            </p:nvGrpSpPr>
            <p:grpSpPr>
              <a:xfrm>
                <a:off x="281" y="5680"/>
                <a:ext cx="6336" cy="549"/>
                <a:chOff x="281" y="5680"/>
                <a:chExt cx="6336" cy="549"/>
              </a:xfrm>
            </p:grpSpPr>
            <p:grpSp>
              <p:nvGrpSpPr>
                <p:cNvPr id="192" name="组合 191"/>
                <p:cNvGrpSpPr/>
                <p:nvPr/>
              </p:nvGrpSpPr>
              <p:grpSpPr>
                <a:xfrm>
                  <a:off x="281" y="5680"/>
                  <a:ext cx="6063" cy="549"/>
                  <a:chOff x="281" y="5680"/>
                  <a:chExt cx="6063" cy="549"/>
                </a:xfrm>
              </p:grpSpPr>
              <p:sp>
                <p:nvSpPr>
                  <p:cNvPr id="14" name="矩形 13"/>
                  <p:cNvSpPr/>
                  <p:nvPr/>
                </p:nvSpPr>
                <p:spPr>
                  <a:xfrm>
                    <a:off x="281" y="5715"/>
                    <a:ext cx="5059" cy="501"/>
                  </a:xfrm>
                  <a:prstGeom prst="rect">
                    <a:avLst/>
                  </a:prstGeom>
                  <a:solidFill>
                    <a:srgbClr val="F0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1.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s xlwt . Borders for pyspread style</a:t>
                    </a:r>
                    <a:endPara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48" name="组合 47"/>
                  <p:cNvGrpSpPr/>
                  <p:nvPr/>
                </p:nvGrpSpPr>
                <p:grpSpPr>
                  <a:xfrm rot="0">
                    <a:off x="5437" y="5680"/>
                    <a:ext cx="907" cy="549"/>
                    <a:chOff x="6772" y="6224"/>
                    <a:chExt cx="1000" cy="549"/>
                  </a:xfrm>
                </p:grpSpPr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6845" y="6224"/>
                      <a:ext cx="927" cy="3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cos=0.7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45" name="组合 44"/>
                    <p:cNvGrpSpPr/>
                    <p:nvPr/>
                  </p:nvGrpSpPr>
                  <p:grpSpPr>
                    <a:xfrm rot="0">
                      <a:off x="6772" y="6299"/>
                      <a:ext cx="801" cy="474"/>
                      <a:chOff x="11665" y="4462"/>
                      <a:chExt cx="805" cy="489"/>
                    </a:xfrm>
                  </p:grpSpPr>
                  <p:cxnSp>
                    <p:nvCxnSpPr>
                      <p:cNvPr id="33" name="直接箭头连接符 32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直接箭头连接符 33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接连接符 34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直接连接符 35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直接连接符 37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直接连接符 38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文本框 43"/>
                      <p:cNvSpPr txBox="1"/>
                      <p:nvPr/>
                    </p:nvSpPr>
                    <p:spPr>
                      <a:xfrm>
                        <a:off x="11851" y="4602"/>
                        <a:ext cx="390" cy="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pic>
              <p:nvPicPr>
                <p:cNvPr id="92" name="图片 91" descr="Selec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45" y="5815"/>
                  <a:ext cx="272" cy="3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39" name="组合 238"/>
          <p:cNvGrpSpPr/>
          <p:nvPr/>
        </p:nvGrpSpPr>
        <p:grpSpPr>
          <a:xfrm rot="0">
            <a:off x="4476750" y="3771265"/>
            <a:ext cx="7484110" cy="2037715"/>
            <a:chOff x="7132" y="5941"/>
            <a:chExt cx="11786" cy="3333"/>
          </a:xfrm>
        </p:grpSpPr>
        <p:sp>
          <p:nvSpPr>
            <p:cNvPr id="110" name="文本框 109"/>
            <p:cNvSpPr txBox="1"/>
            <p:nvPr/>
          </p:nvSpPr>
          <p:spPr>
            <a:xfrm>
              <a:off x="10648" y="8771"/>
              <a:ext cx="4752" cy="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cs typeface="+mn-lt"/>
                </a:rPr>
                <a:t>(c) select candidate sentence  </a:t>
              </a:r>
              <a:endParaRPr lang="en-US" altLang="zh-CN" sz="1400">
                <a:cs typeface="+mn-lt"/>
              </a:endParaRP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7132" y="5941"/>
              <a:ext cx="11786" cy="2535"/>
              <a:chOff x="7132" y="5941"/>
              <a:chExt cx="11786" cy="2535"/>
            </a:xfrm>
          </p:grpSpPr>
          <p:grpSp>
            <p:nvGrpSpPr>
              <p:cNvPr id="232" name="组合 231"/>
              <p:cNvGrpSpPr/>
              <p:nvPr/>
            </p:nvGrpSpPr>
            <p:grpSpPr>
              <a:xfrm rot="0">
                <a:off x="7132" y="5989"/>
                <a:ext cx="4928" cy="2475"/>
                <a:chOff x="7012" y="5989"/>
                <a:chExt cx="4928" cy="2475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7012" y="7964"/>
                  <a:ext cx="4929" cy="5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4.pandas top header data</a:t>
                  </a:r>
                  <a:endParaRPr lang="en-US" altLang="zh-CN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7020" y="7305"/>
                  <a:ext cx="4906" cy="5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3.</a:t>
                  </a:r>
                  <a:r>
                    <a:rPr lang="zh-CN" altLang="en-US" sz="1400">
                      <a:solidFill>
                        <a:schemeClr val="accent2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Crop 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the </a:t>
                  </a:r>
                  <a:r>
                    <a:rPr lang="zh-CN" altLang="en-US" sz="1400">
                      <a:solidFill>
                        <a:schemeClr val="accent4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border 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from the </a:t>
                  </a:r>
                  <a:r>
                    <a:rPr lang="zh-CN" altLang="en-US" sz="1400">
                      <a:solidFill>
                        <a:schemeClr val="accent2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layout</a:t>
                  </a:r>
                  <a:endParaRPr lang="zh-CN" altLang="en-US" sz="1400">
                    <a:solidFill>
                      <a:schemeClr val="accent2"/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7014" y="6646"/>
                  <a:ext cx="4927" cy="5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2.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s the top </a:t>
                  </a:r>
                  <a:r>
                    <a:rPr lang="zh-CN" altLang="en-US" sz="1400">
                      <a:solidFill>
                        <a:schemeClr val="accent4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border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 of the </a:t>
                  </a:r>
                  <a:r>
                    <a:rPr lang="zh-CN" altLang="en-US" sz="1400">
                      <a:solidFill>
                        <a:schemeClr val="accent2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cell</a:t>
                  </a:r>
                  <a:endParaRPr lang="zh-CN" altLang="en-US" sz="1400">
                    <a:solidFill>
                      <a:schemeClr val="accent2"/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014" y="5989"/>
                  <a:ext cx="4927" cy="5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1.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s </a:t>
                  </a:r>
                  <a:r>
                    <a:rPr lang="zh-CN" altLang="en-US" sz="1400">
                      <a:solidFill>
                        <a:schemeClr val="accent2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xlwt 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. </a:t>
                  </a:r>
                  <a:r>
                    <a:rPr lang="zh-CN" altLang="en-US" sz="1400">
                      <a:solidFill>
                        <a:schemeClr val="accent4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Borders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 for </a:t>
                  </a:r>
                  <a:r>
                    <a:rPr lang="zh-CN" altLang="en-US" sz="1400">
                      <a:solidFill>
                        <a:schemeClr val="accent2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pyspread style</a:t>
                  </a:r>
                  <a:endParaRPr lang="zh-CN" altLang="en-US" sz="1400">
                    <a:solidFill>
                      <a:schemeClr val="accent2"/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</p:txBody>
            </p:sp>
          </p:grpSp>
          <p:pic>
            <p:nvPicPr>
              <p:cNvPr id="104" name="图片 103" descr="转变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27" y="6937"/>
                <a:ext cx="546" cy="546"/>
              </a:xfrm>
              <a:prstGeom prst="rect">
                <a:avLst/>
              </a:prstGeom>
            </p:spPr>
          </p:pic>
          <p:grpSp>
            <p:nvGrpSpPr>
              <p:cNvPr id="237" name="组合 236"/>
              <p:cNvGrpSpPr/>
              <p:nvPr/>
            </p:nvGrpSpPr>
            <p:grpSpPr>
              <a:xfrm>
                <a:off x="12225" y="5941"/>
                <a:ext cx="6693" cy="2535"/>
                <a:chOff x="12225" y="5941"/>
                <a:chExt cx="6693" cy="2535"/>
              </a:xfrm>
            </p:grpSpPr>
            <p:grpSp>
              <p:nvGrpSpPr>
                <p:cNvPr id="226" name="组合 225"/>
                <p:cNvGrpSpPr/>
                <p:nvPr/>
              </p:nvGrpSpPr>
              <p:grpSpPr>
                <a:xfrm rot="0">
                  <a:off x="12227" y="5941"/>
                  <a:ext cx="6664" cy="561"/>
                  <a:chOff x="12107" y="5941"/>
                  <a:chExt cx="6664" cy="561"/>
                </a:xfrm>
              </p:grpSpPr>
              <p:sp>
                <p:nvSpPr>
                  <p:cNvPr id="108" name="矩形 107"/>
                  <p:cNvSpPr/>
                  <p:nvPr/>
                </p:nvSpPr>
                <p:spPr>
                  <a:xfrm>
                    <a:off x="12107" y="5964"/>
                    <a:ext cx="5355" cy="501"/>
                  </a:xfrm>
                  <a:prstGeom prst="rect">
                    <a:avLst/>
                  </a:prstGeom>
                  <a:solidFill>
                    <a:srgbClr val="FDF2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1.s </a:t>
                    </a:r>
                    <a:r>
                      <a:rPr lang="zh-CN" altLang="en-US" sz="1400">
                        <a:solidFill>
                          <a:schemeClr val="accent5">
                            <a:lumMod val="75000"/>
                          </a:schemeClr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python panda</a:t>
                    </a:r>
                    <a:r>
                      <a:rPr lang="en-US" altLang="zh-CN" sz="1400">
                        <a:solidFill>
                          <a:schemeClr val="accent5">
                            <a:lumMod val="75000"/>
                          </a:schemeClr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s</a:t>
                    </a:r>
                    <a:r>
                      <a:rPr lang="zh-CN" altLang="en-US" sz="140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ea typeface="Noto Sans CJK SC Light" panose="020B0300000000000000" charset="-122"/>
                        <a:cs typeface="+mn-lt"/>
                        <a:sym typeface="+mn-ea"/>
                      </a:rPr>
                      <a:t> 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. </a:t>
                    </a:r>
                    <a:r>
                      <a:rPr lang="zh-CN" altLang="en-US" sz="1400">
                        <a:solidFill>
                          <a:schemeClr val="accent4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borders 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for </a:t>
                    </a:r>
                    <a:r>
                      <a:rPr lang="zh-CN" altLang="en-US" sz="1400">
                        <a:solidFill>
                          <a:schemeClr val="accent5">
                            <a:lumMod val="75000"/>
                          </a:schemeClr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top</a:t>
                    </a:r>
                    <a:endParaRPr lang="zh-CN" altLang="en-US" sz="1400">
                      <a:solidFill>
                        <a:schemeClr val="accent5">
                          <a:lumMod val="75000"/>
                        </a:schemeClr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181" name="组合 180"/>
                  <p:cNvGrpSpPr/>
                  <p:nvPr/>
                </p:nvGrpSpPr>
                <p:grpSpPr>
                  <a:xfrm rot="0">
                    <a:off x="17592" y="5941"/>
                    <a:ext cx="1179" cy="561"/>
                    <a:chOff x="6772" y="6224"/>
                    <a:chExt cx="1300" cy="561"/>
                  </a:xfrm>
                </p:grpSpPr>
                <p:sp>
                  <p:nvSpPr>
                    <p:cNvPr id="182" name="文本框 181"/>
                    <p:cNvSpPr txBox="1"/>
                    <p:nvPr/>
                  </p:nvSpPr>
                  <p:spPr>
                    <a:xfrm>
                      <a:off x="6845" y="6224"/>
                      <a:ext cx="1227" cy="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cos=0.92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183" name="组合 182"/>
                    <p:cNvGrpSpPr/>
                    <p:nvPr/>
                  </p:nvGrpSpPr>
                  <p:grpSpPr>
                    <a:xfrm rot="0">
                      <a:off x="6772" y="6299"/>
                      <a:ext cx="801" cy="486"/>
                      <a:chOff x="11665" y="4462"/>
                      <a:chExt cx="805" cy="501"/>
                    </a:xfrm>
                  </p:grpSpPr>
                  <p:cxnSp>
                    <p:nvCxnSpPr>
                      <p:cNvPr id="184" name="直接箭头连接符 183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" name="直接箭头连接符 184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6" name="直接连接符 185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直接连接符 186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" name="直接连接符 187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" name="直接连接符 188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0" name="文本框 189"/>
                      <p:cNvSpPr txBox="1"/>
                      <p:nvPr/>
                    </p:nvSpPr>
                    <p:spPr>
                      <a:xfrm>
                        <a:off x="11851" y="4602"/>
                        <a:ext cx="390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grpSp>
              <p:nvGrpSpPr>
                <p:cNvPr id="227" name="组合 226"/>
                <p:cNvGrpSpPr/>
                <p:nvPr/>
              </p:nvGrpSpPr>
              <p:grpSpPr>
                <a:xfrm rot="0">
                  <a:off x="12227" y="6599"/>
                  <a:ext cx="6669" cy="561"/>
                  <a:chOff x="12107" y="6598"/>
                  <a:chExt cx="6669" cy="561"/>
                </a:xfrm>
              </p:grpSpPr>
              <p:sp>
                <p:nvSpPr>
                  <p:cNvPr id="107" name="矩形 106"/>
                  <p:cNvSpPr/>
                  <p:nvPr/>
                </p:nvSpPr>
                <p:spPr>
                  <a:xfrm>
                    <a:off x="12107" y="6621"/>
                    <a:ext cx="5355" cy="501"/>
                  </a:xfrm>
                  <a:prstGeom prst="rect">
                    <a:avLst/>
                  </a:prstGeom>
                  <a:solidFill>
                    <a:srgbClr val="FDF2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2.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s the top </a:t>
                    </a:r>
                    <a:r>
                      <a:rPr lang="zh-CN" altLang="en-US" sz="1400">
                        <a:solidFill>
                          <a:schemeClr val="accent4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border 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of the </a:t>
                    </a:r>
                    <a:r>
                      <a:rPr lang="zh-CN" altLang="en-US" sz="140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ea typeface="Noto Sans CJK SC Light" panose="020B0300000000000000" charset="-122"/>
                        <a:cs typeface="+mn-lt"/>
                        <a:sym typeface="+mn-ea"/>
                      </a:rPr>
                      <a:t>python</a:t>
                    </a:r>
                    <a:r>
                      <a:rPr lang="en-US" altLang="zh-CN" sz="140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ea typeface="Noto Sans CJK SC Light" panose="020B0300000000000000" charset="-122"/>
                        <a:cs typeface="+mn-lt"/>
                        <a:sym typeface="+mn-ea"/>
                      </a:rPr>
                      <a:t> </a:t>
                    </a:r>
                    <a:r>
                      <a:rPr lang="en-US" altLang="zh-CN" sz="1400">
                        <a:solidFill>
                          <a:schemeClr val="accent5">
                            <a:lumMod val="75000"/>
                          </a:schemeClr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pandas</a:t>
                    </a:r>
                    <a:endParaRPr lang="en-US" altLang="zh-CN" sz="1400">
                      <a:solidFill>
                        <a:schemeClr val="accent5">
                          <a:lumMod val="75000"/>
                        </a:schemeClr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196" name="组合 195"/>
                  <p:cNvGrpSpPr/>
                  <p:nvPr/>
                </p:nvGrpSpPr>
                <p:grpSpPr>
                  <a:xfrm rot="0">
                    <a:off x="17597" y="6598"/>
                    <a:ext cx="1179" cy="561"/>
                    <a:chOff x="6772" y="6224"/>
                    <a:chExt cx="1300" cy="561"/>
                  </a:xfrm>
                </p:grpSpPr>
                <p:sp>
                  <p:nvSpPr>
                    <p:cNvPr id="197" name="文本框 196"/>
                    <p:cNvSpPr txBox="1"/>
                    <p:nvPr/>
                  </p:nvSpPr>
                  <p:spPr>
                    <a:xfrm>
                      <a:off x="6845" y="6224"/>
                      <a:ext cx="1227" cy="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cos=0.94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198" name="组合 197"/>
                    <p:cNvGrpSpPr/>
                    <p:nvPr/>
                  </p:nvGrpSpPr>
                  <p:grpSpPr>
                    <a:xfrm rot="0">
                      <a:off x="6772" y="6299"/>
                      <a:ext cx="801" cy="486"/>
                      <a:chOff x="11665" y="4462"/>
                      <a:chExt cx="805" cy="501"/>
                    </a:xfrm>
                  </p:grpSpPr>
                  <p:cxnSp>
                    <p:nvCxnSpPr>
                      <p:cNvPr id="199" name="直接箭头连接符 198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直接箭头连接符 199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1" name="直接连接符 200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" name="直接连接符 201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" name="直接连接符 202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4" name="直接连接符 203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5" name="文本框 204"/>
                      <p:cNvSpPr txBox="1"/>
                      <p:nvPr/>
                    </p:nvSpPr>
                    <p:spPr>
                      <a:xfrm>
                        <a:off x="11851" y="4602"/>
                        <a:ext cx="390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grpSp>
              <p:nvGrpSpPr>
                <p:cNvPr id="236" name="组合 235"/>
                <p:cNvGrpSpPr/>
                <p:nvPr/>
              </p:nvGrpSpPr>
              <p:grpSpPr>
                <a:xfrm>
                  <a:off x="12234" y="7257"/>
                  <a:ext cx="6671" cy="561"/>
                  <a:chOff x="12234" y="7257"/>
                  <a:chExt cx="6671" cy="561"/>
                </a:xfrm>
              </p:grpSpPr>
              <p:pic>
                <p:nvPicPr>
                  <p:cNvPr id="191" name="图片 190" descr="Select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8575" y="7435"/>
                    <a:ext cx="272" cy="300"/>
                  </a:xfrm>
                  <a:prstGeom prst="rect">
                    <a:avLst/>
                  </a:prstGeom>
                </p:spPr>
              </p:pic>
              <p:grpSp>
                <p:nvGrpSpPr>
                  <p:cNvPr id="228" name="组合 227"/>
                  <p:cNvGrpSpPr/>
                  <p:nvPr/>
                </p:nvGrpSpPr>
                <p:grpSpPr>
                  <a:xfrm rot="0">
                    <a:off x="12234" y="7257"/>
                    <a:ext cx="6671" cy="561"/>
                    <a:chOff x="12114" y="7266"/>
                    <a:chExt cx="6671" cy="561"/>
                  </a:xfrm>
                </p:grpSpPr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12114" y="7289"/>
                      <a:ext cx="5348" cy="501"/>
                    </a:xfrm>
                    <a:prstGeom prst="rect">
                      <a:avLst/>
                    </a:prstGeom>
                    <a:solidFill>
                      <a:srgbClr val="FDF2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l"/>
                      <a:r>
                        <a:rPr lang="en-US" altLang="zh-CN" sz="1400">
                          <a:solidFill>
                            <a:schemeClr val="tx1"/>
                          </a:solidFill>
                          <a:ea typeface="Noto Sans CJK SC Light" panose="020B0300000000000000" charset="-122"/>
                          <a:cs typeface="+mn-lt"/>
                          <a:sym typeface="+mn-ea"/>
                        </a:rPr>
                        <a:t>3.</a:t>
                      </a:r>
                      <a:r>
                        <a:rPr lang="zh-CN" alt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  <a:ea typeface="Noto Sans CJK HK Black" panose="020B0A00000000000000" charset="-120"/>
                          <a:cs typeface="+mn-lt"/>
                          <a:sym typeface="+mn-ea"/>
                        </a:rPr>
                        <a:t>python 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ea typeface="Noto Sans CJK SC Light" panose="020B0300000000000000" charset="-122"/>
                          <a:cs typeface="+mn-lt"/>
                          <a:sym typeface="+mn-ea"/>
                        </a:rPr>
                        <a:t>the </a:t>
                      </a:r>
                      <a:r>
                        <a:rPr lang="zh-CN" altLang="en-US" sz="1400">
                          <a:solidFill>
                            <a:schemeClr val="accent4"/>
                          </a:solidFill>
                          <a:ea typeface="Noto Sans CJK SC Light" panose="020B0300000000000000" charset="-122"/>
                          <a:cs typeface="+mn-lt"/>
                          <a:sym typeface="+mn-ea"/>
                        </a:rPr>
                        <a:t>border 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ea typeface="Noto Sans CJK SC Light" panose="020B0300000000000000" charset="-122"/>
                          <a:cs typeface="+mn-lt"/>
                          <a:sym typeface="+mn-ea"/>
                        </a:rPr>
                        <a:t>from the </a:t>
                      </a:r>
                      <a:r>
                        <a:rPr lang="zh-CN" alt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  <a:ea typeface="Noto Sans CJK HK Black" panose="020B0A00000000000000" charset="-120"/>
                          <a:cs typeface="+mn-lt"/>
                          <a:sym typeface="+mn-ea"/>
                        </a:rPr>
                        <a:t>panda</a:t>
                      </a:r>
                      <a:r>
                        <a:rPr lang="en-US" altLang="zh-CN" sz="1400">
                          <a:solidFill>
                            <a:schemeClr val="accent5">
                              <a:lumMod val="75000"/>
                            </a:schemeClr>
                          </a:solidFill>
                          <a:ea typeface="Noto Sans CJK HK Black" panose="020B0A00000000000000" charset="-120"/>
                          <a:cs typeface="+mn-lt"/>
                          <a:sym typeface="+mn-ea"/>
                        </a:rPr>
                        <a:t>s</a:t>
                      </a:r>
                      <a:endParaRPr lang="en-US" altLang="zh-CN" sz="1400">
                        <a:solidFill>
                          <a:schemeClr val="accent5">
                            <a:lumMod val="75000"/>
                          </a:schemeClr>
                        </a:solidFill>
                        <a:ea typeface="Noto Sans CJK HK Black" panose="020B0A00000000000000" charset="-120"/>
                        <a:cs typeface="+mn-lt"/>
                        <a:sym typeface="+mn-ea"/>
                      </a:endParaRPr>
                    </a:p>
                  </p:txBody>
                </p:sp>
                <p:grpSp>
                  <p:nvGrpSpPr>
                    <p:cNvPr id="206" name="组合 205"/>
                    <p:cNvGrpSpPr/>
                    <p:nvPr/>
                  </p:nvGrpSpPr>
                  <p:grpSpPr>
                    <a:xfrm rot="0">
                      <a:off x="17606" y="7266"/>
                      <a:ext cx="1179" cy="561"/>
                      <a:chOff x="6772" y="6224"/>
                      <a:chExt cx="1300" cy="561"/>
                    </a:xfrm>
                  </p:grpSpPr>
                  <p:sp>
                    <p:nvSpPr>
                      <p:cNvPr id="207" name="文本框 206"/>
                      <p:cNvSpPr txBox="1"/>
                      <p:nvPr/>
                    </p:nvSpPr>
                    <p:spPr>
                      <a:xfrm>
                        <a:off x="6845" y="6224"/>
                        <a:ext cx="1227" cy="3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700">
                            <a:latin typeface="+mj-lt"/>
                            <a:ea typeface="+mj-lt"/>
                          </a:rPr>
                          <a:t>cos=0.98</a:t>
                        </a:r>
                        <a:endParaRPr lang="en-US" altLang="zh-CN" sz="700">
                          <a:latin typeface="+mj-lt"/>
                          <a:ea typeface="+mj-lt"/>
                        </a:endParaRPr>
                      </a:p>
                    </p:txBody>
                  </p:sp>
                  <p:grpSp>
                    <p:nvGrpSpPr>
                      <p:cNvPr id="208" name="组合 207"/>
                      <p:cNvGrpSpPr/>
                      <p:nvPr/>
                    </p:nvGrpSpPr>
                    <p:grpSpPr>
                      <a:xfrm rot="0">
                        <a:off x="6772" y="6299"/>
                        <a:ext cx="801" cy="486"/>
                        <a:chOff x="11665" y="4462"/>
                        <a:chExt cx="805" cy="501"/>
                      </a:xfrm>
                    </p:grpSpPr>
                    <p:cxnSp>
                      <p:nvCxnSpPr>
                        <p:cNvPr id="209" name="直接箭头连接符 208"/>
                        <p:cNvCxnSpPr/>
                        <p:nvPr/>
                      </p:nvCxnSpPr>
                      <p:spPr>
                        <a:xfrm flipH="1" flipV="1">
                          <a:off x="11665" y="4462"/>
                          <a:ext cx="10" cy="486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20202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0" name="直接箭头连接符 209"/>
                        <p:cNvCxnSpPr/>
                        <p:nvPr/>
                      </p:nvCxnSpPr>
                      <p:spPr>
                        <a:xfrm>
                          <a:off x="11675" y="4939"/>
                          <a:ext cx="795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20202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1" name="直接连接符 210"/>
                        <p:cNvCxnSpPr/>
                        <p:nvPr/>
                      </p:nvCxnSpPr>
                      <p:spPr>
                        <a:xfrm flipV="1">
                          <a:off x="11795" y="4643"/>
                          <a:ext cx="9" cy="286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2" name="直接连接符 211"/>
                        <p:cNvCxnSpPr/>
                        <p:nvPr/>
                      </p:nvCxnSpPr>
                      <p:spPr>
                        <a:xfrm flipH="1" flipV="1">
                          <a:off x="11890" y="4714"/>
                          <a:ext cx="7" cy="228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3" name="直接连接符 212"/>
                        <p:cNvCxnSpPr/>
                        <p:nvPr/>
                      </p:nvCxnSpPr>
                      <p:spPr>
                        <a:xfrm flipH="1" flipV="1">
                          <a:off x="12197" y="4711"/>
                          <a:ext cx="7" cy="228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4" name="直接连接符 213"/>
                        <p:cNvCxnSpPr/>
                        <p:nvPr/>
                      </p:nvCxnSpPr>
                      <p:spPr>
                        <a:xfrm flipV="1">
                          <a:off x="12311" y="4848"/>
                          <a:ext cx="7" cy="82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5" name="文本框 214"/>
                        <p:cNvSpPr txBox="1"/>
                        <p:nvPr/>
                      </p:nvSpPr>
                      <p:spPr>
                        <a:xfrm>
                          <a:off x="11851" y="4602"/>
                          <a:ext cx="390" cy="36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en-US" altLang="zh-CN" sz="800"/>
                            <a:t>..</a:t>
                          </a:r>
                          <a:endParaRPr lang="en-US" altLang="zh-CN" sz="800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29" name="组合 228"/>
                <p:cNvGrpSpPr/>
                <p:nvPr/>
              </p:nvGrpSpPr>
              <p:grpSpPr>
                <a:xfrm rot="0">
                  <a:off x="12225" y="7915"/>
                  <a:ext cx="6693" cy="561"/>
                  <a:chOff x="12105" y="7916"/>
                  <a:chExt cx="6693" cy="561"/>
                </a:xfrm>
              </p:grpSpPr>
              <p:sp>
                <p:nvSpPr>
                  <p:cNvPr id="105" name="矩形 104"/>
                  <p:cNvSpPr/>
                  <p:nvPr/>
                </p:nvSpPr>
                <p:spPr>
                  <a:xfrm>
                    <a:off x="12105" y="7939"/>
                    <a:ext cx="5346" cy="501"/>
                  </a:xfrm>
                  <a:prstGeom prst="rect">
                    <a:avLst/>
                  </a:prstGeom>
                  <a:solidFill>
                    <a:srgbClr val="FDF2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4.pandas top header data</a:t>
                    </a:r>
                    <a:endPara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216" name="组合 215"/>
                  <p:cNvGrpSpPr/>
                  <p:nvPr/>
                </p:nvGrpSpPr>
                <p:grpSpPr>
                  <a:xfrm rot="0">
                    <a:off x="17619" y="7916"/>
                    <a:ext cx="1179" cy="561"/>
                    <a:chOff x="6772" y="6224"/>
                    <a:chExt cx="1300" cy="561"/>
                  </a:xfrm>
                </p:grpSpPr>
                <p:sp>
                  <p:nvSpPr>
                    <p:cNvPr id="217" name="文本框 216"/>
                    <p:cNvSpPr txBox="1"/>
                    <p:nvPr/>
                  </p:nvSpPr>
                  <p:spPr>
                    <a:xfrm>
                      <a:off x="6845" y="6224"/>
                      <a:ext cx="1227" cy="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cos=0.91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218" name="组合 217"/>
                    <p:cNvGrpSpPr/>
                    <p:nvPr/>
                  </p:nvGrpSpPr>
                  <p:grpSpPr>
                    <a:xfrm rot="0">
                      <a:off x="6772" y="6299"/>
                      <a:ext cx="801" cy="486"/>
                      <a:chOff x="11665" y="4462"/>
                      <a:chExt cx="805" cy="501"/>
                    </a:xfrm>
                  </p:grpSpPr>
                  <p:cxnSp>
                    <p:nvCxnSpPr>
                      <p:cNvPr id="219" name="直接箭头连接符 218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直接箭头连接符 219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1" name="直接连接符 220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2" name="直接连接符 221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3" name="直接连接符 222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直接连接符 223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5" name="文本框 224"/>
                      <p:cNvSpPr txBox="1"/>
                      <p:nvPr/>
                    </p:nvSpPr>
                    <p:spPr>
                      <a:xfrm>
                        <a:off x="11851" y="4602"/>
                        <a:ext cx="390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768340" y="930910"/>
            <a:ext cx="942975" cy="306070"/>
          </a:xfrm>
          <a:prstGeom prst="rect">
            <a:avLst/>
          </a:prstGeom>
          <a:solidFill>
            <a:srgbClr val="EE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rPr>
              <a:t>python</a:t>
            </a:r>
            <a:endParaRPr lang="zh-CN" altLang="en-US" sz="1400">
              <a:solidFill>
                <a:schemeClr val="tx1"/>
              </a:solidFill>
              <a:ea typeface="Noto Sans CJK HK Black" panose="020B0A00000000000000" charset="-120"/>
              <a:cs typeface="+mn-lt"/>
              <a:sym typeface="+mn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521065" y="922020"/>
            <a:ext cx="58737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rPr>
              <a:t>  </a:t>
            </a:r>
            <a:r>
              <a:rPr lang="zh-CN" altLang="en-US" sz="1400">
                <a:solidFill>
                  <a:schemeClr val="tx1"/>
                </a:solidFill>
                <a:ea typeface="Noto Sans CJK SC Light" panose="020B0300000000000000" charset="-122"/>
                <a:cs typeface="+mn-lt"/>
                <a:sym typeface="+mn-ea"/>
              </a:rPr>
              <a:t>top </a:t>
            </a:r>
            <a:endParaRPr lang="zh-CN" altLang="en-US" sz="1400">
              <a:solidFill>
                <a:schemeClr val="tx1"/>
              </a:solidFill>
              <a:ea typeface="Noto Sans CJK SC Light" panose="020B0300000000000000" charset="-122"/>
              <a:cs typeface="+mn-lt"/>
              <a:sym typeface="+mn-ea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7147560" y="922020"/>
            <a:ext cx="840105" cy="306705"/>
          </a:xfrm>
          <a:prstGeom prst="rect">
            <a:avLst/>
          </a:prstGeom>
          <a:solidFill>
            <a:srgbClr val="EEF5FB"/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rPr>
              <a:t>panda</a:t>
            </a:r>
            <a:r>
              <a:rPr lang="en-US" altLang="zh-CN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rPr>
              <a:t>s</a:t>
            </a:r>
            <a:endParaRPr lang="en-US" altLang="zh-CN" sz="1400">
              <a:solidFill>
                <a:schemeClr val="tx1"/>
              </a:solidFill>
              <a:ea typeface="Noto Sans CJK HK Black" panose="020B0A00000000000000" charset="-120"/>
              <a:cs typeface="+mn-lt"/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9535795" y="922020"/>
            <a:ext cx="800735" cy="306705"/>
          </a:xfrm>
          <a:prstGeom prst="rect">
            <a:avLst/>
          </a:prstGeom>
          <a:solidFill>
            <a:srgbClr val="EEF5FB"/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rPr>
              <a:t>border</a:t>
            </a:r>
            <a:endParaRPr lang="zh-CN" altLang="en-US" sz="1400">
              <a:solidFill>
                <a:schemeClr val="tx1"/>
              </a:solidFill>
              <a:ea typeface="Noto Sans CJK HK Black" panose="020B0A00000000000000" charset="-120"/>
              <a:cs typeface="+mn-lt"/>
              <a:sym typeface="+mn-e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073650" y="2645410"/>
            <a:ext cx="31686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ea typeface="Noto Sans CJK SC Light" panose="020B0300000000000000" charset="-122"/>
                <a:cs typeface="+mn-lt"/>
                <a:sym typeface="+mn-ea"/>
              </a:rPr>
              <a:t>s </a:t>
            </a:r>
            <a:endParaRPr lang="zh-CN" altLang="en-US" sz="1400">
              <a:solidFill>
                <a:schemeClr val="tx1"/>
              </a:solidFill>
              <a:ea typeface="Noto Sans CJK SC Light" panose="020B0300000000000000" charset="-122"/>
              <a:cs typeface="+mn-lt"/>
              <a:sym typeface="+mn-e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216650" y="2645410"/>
            <a:ext cx="627380" cy="306705"/>
          </a:xfrm>
          <a:prstGeom prst="rect">
            <a:avLst/>
          </a:prstGeom>
          <a:solidFill>
            <a:srgbClr val="F0F7EC"/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rPr>
              <a:t>xlwt </a:t>
            </a:r>
            <a:endParaRPr lang="zh-CN" altLang="en-US" sz="1400">
              <a:solidFill>
                <a:schemeClr val="tx1"/>
              </a:solidFill>
              <a:ea typeface="Noto Sans CJK HK Black" panose="020B0A00000000000000" charset="-120"/>
              <a:cs typeface="+mn-lt"/>
              <a:sym typeface="+mn-ea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7226935" y="2645410"/>
            <a:ext cx="852170" cy="306705"/>
          </a:xfrm>
          <a:prstGeom prst="rect">
            <a:avLst/>
          </a:prstGeom>
          <a:solidFill>
            <a:srgbClr val="F0F7EC"/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rPr>
              <a:t>Borders </a:t>
            </a:r>
            <a:endParaRPr lang="zh-CN" altLang="en-US" sz="1400">
              <a:solidFill>
                <a:schemeClr val="tx1"/>
              </a:solidFill>
              <a:ea typeface="Noto Sans CJK HK Black" panose="020B0A00000000000000" charset="-120"/>
              <a:cs typeface="+mn-lt"/>
              <a:sym typeface="+mn-ea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51215" y="2645410"/>
            <a:ext cx="45339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ea typeface="Noto Sans CJK SC Light" panose="020B0300000000000000" charset="-122"/>
                <a:cs typeface="+mn-lt"/>
                <a:sym typeface="+mn-ea"/>
              </a:rPr>
              <a:t>for </a:t>
            </a:r>
            <a:endParaRPr lang="zh-CN" altLang="en-US" sz="1400">
              <a:solidFill>
                <a:schemeClr val="tx1"/>
              </a:solidFill>
              <a:ea typeface="Noto Sans CJK SC Light" panose="020B0300000000000000" charset="-122"/>
              <a:cs typeface="+mn-lt"/>
              <a:sym typeface="+mn-ea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9192260" y="2645410"/>
            <a:ext cx="1068705" cy="306705"/>
          </a:xfrm>
          <a:prstGeom prst="rect">
            <a:avLst/>
          </a:prstGeom>
          <a:solidFill>
            <a:srgbClr val="F0F7EC"/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rPr>
              <a:t>pyspread </a:t>
            </a:r>
            <a:endParaRPr lang="zh-CN" altLang="en-US" sz="1400">
              <a:solidFill>
                <a:schemeClr val="tx1"/>
              </a:solidFill>
              <a:ea typeface="Noto Sans CJK HK Black" panose="020B0A00000000000000" charset="-120"/>
              <a:cs typeface="+mn-lt"/>
              <a:sym typeface="+mn-ea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0817860" y="2645410"/>
            <a:ext cx="625475" cy="306705"/>
          </a:xfrm>
          <a:prstGeom prst="rect">
            <a:avLst/>
          </a:prstGeom>
          <a:solidFill>
            <a:srgbClr val="F0F7EC"/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rPr>
              <a:t>style</a:t>
            </a:r>
            <a:endParaRPr lang="zh-CN" altLang="en-US" sz="1400">
              <a:solidFill>
                <a:schemeClr val="tx1"/>
              </a:solidFill>
              <a:ea typeface="Noto Sans CJK HK Black" panose="020B0A00000000000000" charset="-120"/>
              <a:cs typeface="+mn-lt"/>
              <a:sym typeface="+mn-ea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5685790" y="2645410"/>
            <a:ext cx="284480" cy="3060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rPr>
              <a:t>. </a:t>
            </a:r>
            <a:endParaRPr lang="zh-CN" altLang="en-US" sz="1400">
              <a:solidFill>
                <a:schemeClr val="tx1"/>
              </a:solidFill>
              <a:ea typeface="Noto Sans CJK HK Black" panose="020B0A00000000000000" charset="-120"/>
              <a:cs typeface="+mn-lt"/>
              <a:sym typeface="+mn-ea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6240145" y="1228725"/>
            <a:ext cx="290195" cy="1408430"/>
          </a:xfrm>
          <a:prstGeom prst="line">
            <a:avLst/>
          </a:prstGeom>
          <a:ln w="9525" cap="rnd" cmpd="sng">
            <a:solidFill>
              <a:srgbClr val="7B7B7B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>
            <a:off x="6530340" y="1228725"/>
            <a:ext cx="1037590" cy="1416685"/>
          </a:xfrm>
          <a:prstGeom prst="line">
            <a:avLst/>
          </a:prstGeom>
          <a:ln w="9525" cmpd="sng">
            <a:solidFill>
              <a:srgbClr val="7B7B7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6240145" y="1236980"/>
            <a:ext cx="1412875" cy="1408430"/>
          </a:xfrm>
          <a:prstGeom prst="line">
            <a:avLst/>
          </a:prstGeom>
          <a:ln w="9525" cmpd="sng">
            <a:solidFill>
              <a:srgbClr val="7B7B7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567930" y="1228725"/>
            <a:ext cx="85090" cy="1416685"/>
          </a:xfrm>
          <a:prstGeom prst="line">
            <a:avLst/>
          </a:prstGeom>
          <a:ln w="9525" cmpd="sng">
            <a:solidFill>
              <a:srgbClr val="7B7B7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7567930" y="1228725"/>
            <a:ext cx="2159000" cy="1416685"/>
          </a:xfrm>
          <a:prstGeom prst="line">
            <a:avLst/>
          </a:prstGeom>
          <a:ln w="9525" cmpd="sng">
            <a:solidFill>
              <a:srgbClr val="7B7B7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6" idx="2"/>
            <a:endCxn id="121" idx="0"/>
          </p:cNvCxnSpPr>
          <p:nvPr/>
        </p:nvCxnSpPr>
        <p:spPr>
          <a:xfrm flipH="1">
            <a:off x="9726930" y="1228725"/>
            <a:ext cx="209550" cy="1416685"/>
          </a:xfrm>
          <a:prstGeom prst="line">
            <a:avLst/>
          </a:prstGeom>
          <a:ln w="9525" cmpd="sng">
            <a:solidFill>
              <a:srgbClr val="7B7B7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2" idx="0"/>
            <a:endCxn id="116" idx="2"/>
          </p:cNvCxnSpPr>
          <p:nvPr/>
        </p:nvCxnSpPr>
        <p:spPr>
          <a:xfrm flipH="1" flipV="1">
            <a:off x="9936480" y="1228725"/>
            <a:ext cx="1194435" cy="1416685"/>
          </a:xfrm>
          <a:prstGeom prst="line">
            <a:avLst/>
          </a:prstGeom>
          <a:ln w="9525" cmpd="sng">
            <a:solidFill>
              <a:srgbClr val="7B7B7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6240145" y="1236980"/>
            <a:ext cx="3486785" cy="1408430"/>
          </a:xfrm>
          <a:prstGeom prst="line">
            <a:avLst/>
          </a:prstGeom>
          <a:ln w="9525" cmpd="sng">
            <a:solidFill>
              <a:srgbClr val="7B7B7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6240145" y="1236980"/>
            <a:ext cx="4890770" cy="1408430"/>
          </a:xfrm>
          <a:prstGeom prst="line">
            <a:avLst/>
          </a:prstGeom>
          <a:ln w="9525" cmpd="sng">
            <a:solidFill>
              <a:srgbClr val="7B7B7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16" idx="2"/>
            <a:endCxn id="118" idx="0"/>
          </p:cNvCxnSpPr>
          <p:nvPr/>
        </p:nvCxnSpPr>
        <p:spPr>
          <a:xfrm flipH="1">
            <a:off x="6530340" y="1228725"/>
            <a:ext cx="3406140" cy="1416685"/>
          </a:xfrm>
          <a:prstGeom prst="line">
            <a:avLst/>
          </a:prstGeom>
          <a:ln w="9525" cmpd="sng">
            <a:solidFill>
              <a:srgbClr val="7B7B7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16" idx="2"/>
            <a:endCxn id="119" idx="0"/>
          </p:cNvCxnSpPr>
          <p:nvPr/>
        </p:nvCxnSpPr>
        <p:spPr>
          <a:xfrm flipH="1">
            <a:off x="7653020" y="1228725"/>
            <a:ext cx="2283460" cy="1416685"/>
          </a:xfrm>
          <a:prstGeom prst="line">
            <a:avLst/>
          </a:prstGeom>
          <a:ln w="9525" cmpd="sng">
            <a:solidFill>
              <a:srgbClr val="7B7B7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7567930" y="1228725"/>
            <a:ext cx="3562985" cy="1416685"/>
          </a:xfrm>
          <a:prstGeom prst="line">
            <a:avLst/>
          </a:prstGeom>
          <a:ln w="9525" cmpd="sng">
            <a:solidFill>
              <a:srgbClr val="7B7B7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5966460" y="2132965"/>
            <a:ext cx="587375" cy="24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cs typeface="+mn-lt"/>
              </a:rPr>
              <a:t>0.012</a:t>
            </a:r>
            <a:endParaRPr lang="en-US" altLang="zh-CN" sz="1000">
              <a:cs typeface="+mn-lt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4993640" y="1865630"/>
            <a:ext cx="1096645" cy="274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200" b="1">
                <a:cs typeface="+mn-lt"/>
                <a:sym typeface="+mn-ea"/>
              </a:rPr>
              <a:t>similarity</a:t>
            </a:r>
            <a:r>
              <a:rPr lang="en-US" altLang="zh-CN" sz="1200" b="1">
                <a:cs typeface="+mn-lt"/>
                <a:sym typeface="+mn-ea"/>
              </a:rPr>
              <a:t> </a:t>
            </a:r>
            <a:endParaRPr lang="en-US" altLang="zh-CN" sz="1200" b="1">
              <a:cs typeface="+mn-lt"/>
              <a:sym typeface="+mn-ea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6301740" y="2052955"/>
            <a:ext cx="638810" cy="24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cs typeface="+mn-lt"/>
              </a:rPr>
              <a:t>0.018</a:t>
            </a:r>
            <a:endParaRPr lang="en-US" altLang="zh-CN" sz="1000">
              <a:cs typeface="+mn-lt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6642735" y="2448560"/>
            <a:ext cx="571500" cy="24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cs typeface="+mn-lt"/>
              </a:rPr>
              <a:t>0.012</a:t>
            </a:r>
            <a:endParaRPr lang="en-US" altLang="zh-CN" sz="1000">
              <a:cs typeface="+mn-lt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6995160" y="2001520"/>
            <a:ext cx="657225" cy="24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cs typeface="+mn-lt"/>
              </a:rPr>
              <a:t>0.015</a:t>
            </a:r>
            <a:endParaRPr lang="en-US" altLang="zh-CN" sz="1000">
              <a:cs typeface="+mn-lt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7552055" y="2225675"/>
            <a:ext cx="527050" cy="24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cs typeface="+mn-lt"/>
              </a:rPr>
              <a:t>0.017</a:t>
            </a:r>
            <a:endParaRPr lang="en-US" altLang="zh-CN" sz="1000">
              <a:cs typeface="+mn-lt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7997190" y="2337435"/>
            <a:ext cx="516890" cy="24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cs typeface="+mn-lt"/>
              </a:rPr>
              <a:t>0.8</a:t>
            </a:r>
            <a:endParaRPr lang="en-US" altLang="zh-CN" sz="1000" b="1">
              <a:cs typeface="+mn-lt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8533765" y="2220595"/>
            <a:ext cx="658495" cy="24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cs typeface="+mn-lt"/>
              </a:rPr>
              <a:t>0.021</a:t>
            </a:r>
            <a:endParaRPr lang="en-US" altLang="zh-CN" sz="1000">
              <a:cs typeface="+mn-lt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065895" y="2109470"/>
            <a:ext cx="660400" cy="24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cs typeface="+mn-lt"/>
              </a:rPr>
              <a:t>0.011</a:t>
            </a:r>
            <a:endParaRPr lang="en-US" altLang="zh-CN" sz="1000">
              <a:cs typeface="+mn-lt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610090" y="2274570"/>
            <a:ext cx="650875" cy="24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cs typeface="+mn-lt"/>
              </a:rPr>
              <a:t>0.015</a:t>
            </a:r>
            <a:endParaRPr lang="en-US" altLang="zh-CN" sz="1000">
              <a:cs typeface="+mn-lt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10099040" y="2459990"/>
            <a:ext cx="671830" cy="24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cs typeface="+mn-lt"/>
              </a:rPr>
              <a:t>0.018</a:t>
            </a:r>
            <a:endParaRPr lang="en-US" altLang="zh-CN" sz="1000">
              <a:cs typeface="+mn-lt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0261600" y="2148840"/>
            <a:ext cx="725170" cy="24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cs typeface="+mn-lt"/>
              </a:rPr>
              <a:t>0.014</a:t>
            </a:r>
            <a:endParaRPr lang="en-US" altLang="zh-CN" sz="1000">
              <a:cs typeface="+mn-lt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10818495" y="2148840"/>
            <a:ext cx="698500" cy="24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cs typeface="+mn-lt"/>
              </a:rPr>
              <a:t>0.016</a:t>
            </a:r>
            <a:endParaRPr lang="en-US" altLang="zh-CN" sz="1000">
              <a:cs typeface="+mn-lt"/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6886575" y="3155950"/>
            <a:ext cx="28409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cs typeface="+mn-lt"/>
                <a:sym typeface="+mn-ea"/>
              </a:rPr>
              <a:t>(b) change candidate sentence  </a:t>
            </a:r>
            <a:endParaRPr lang="en-US" altLang="zh-CN" sz="1400">
              <a:cs typeface="+mn-lt"/>
              <a:sym typeface="+mn-ea"/>
            </a:endParaRPr>
          </a:p>
        </p:txBody>
      </p:sp>
      <p:pic>
        <p:nvPicPr>
          <p:cNvPr id="241" name="图片 240" descr="Sele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6705" y="4300855"/>
            <a:ext cx="172720" cy="183515"/>
          </a:xfrm>
          <a:prstGeom prst="rect">
            <a:avLst/>
          </a:prstGeom>
        </p:spPr>
      </p:pic>
      <p:cxnSp>
        <p:nvCxnSpPr>
          <p:cNvPr id="243" name="直接连接符 242"/>
          <p:cNvCxnSpPr/>
          <p:nvPr/>
        </p:nvCxnSpPr>
        <p:spPr>
          <a:xfrm flipH="1" flipV="1">
            <a:off x="4524375" y="3559810"/>
            <a:ext cx="7319645" cy="25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" name="直接连接符 18"/>
          <p:cNvCxnSpPr/>
          <p:nvPr/>
        </p:nvCxnSpPr>
        <p:spPr>
          <a:xfrm>
            <a:off x="4305935" y="880745"/>
            <a:ext cx="13335" cy="49002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/>
          <p:cNvGrpSpPr/>
          <p:nvPr/>
        </p:nvGrpSpPr>
        <p:grpSpPr>
          <a:xfrm rot="0">
            <a:off x="248285" y="881380"/>
            <a:ext cx="3886835" cy="4888865"/>
            <a:chOff x="279" y="1320"/>
            <a:chExt cx="6338" cy="7726"/>
          </a:xfrm>
        </p:grpSpPr>
        <p:grpSp>
          <p:nvGrpSpPr>
            <p:cNvPr id="97" name="组合 96"/>
            <p:cNvGrpSpPr/>
            <p:nvPr/>
          </p:nvGrpSpPr>
          <p:grpSpPr>
            <a:xfrm rot="0">
              <a:off x="800" y="1320"/>
              <a:ext cx="5355" cy="531"/>
              <a:chOff x="1150" y="1904"/>
              <a:chExt cx="5904" cy="531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150" y="1904"/>
                <a:ext cx="133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1400">
                    <a:solidFill>
                      <a:schemeClr val="tx1"/>
                    </a:solidFill>
                    <a:ea typeface="Noto Sans CJK HK Medium" panose="020B0600000000000000" charset="-120"/>
                    <a:cs typeface="+mn-lt"/>
                  </a:rPr>
                  <a:t>Query:</a:t>
                </a:r>
                <a:endParaRPr lang="en-US" altLang="zh-CN" sz="1400">
                  <a:solidFill>
                    <a:schemeClr val="tx1"/>
                  </a:solidFill>
                  <a:highlight>
                    <a:srgbClr val="FFFF00"/>
                  </a:highlight>
                  <a:ea typeface="Noto Sans CJK HK Medium" panose="020B0600000000000000" charset="-120"/>
                  <a:cs typeface="+mn-lt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608" y="1934"/>
                <a:ext cx="4446" cy="501"/>
              </a:xfrm>
              <a:prstGeom prst="rect">
                <a:avLst/>
              </a:prstGeom>
              <a:solidFill>
                <a:srgbClr val="EEF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python panda</a:t>
                </a:r>
                <a:r>
                  <a:rPr lang="en-US" altLang="zh-CN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 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top 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border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0">
              <a:off x="1152" y="3043"/>
              <a:ext cx="4593" cy="1625"/>
              <a:chOff x="817" y="4544"/>
              <a:chExt cx="5064" cy="1625"/>
            </a:xfrm>
          </p:grpSpPr>
          <p:pic>
            <p:nvPicPr>
              <p:cNvPr id="2" name="图片 1" descr="modelbim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367" y="4544"/>
                <a:ext cx="797" cy="776"/>
              </a:xfrm>
              <a:prstGeom prst="rect">
                <a:avLst/>
              </a:prstGeom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3649" y="5441"/>
                <a:ext cx="2232" cy="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cs typeface="+mn-lt"/>
                  </a:rPr>
                  <a:t>Fixed-CodeBert</a:t>
                </a:r>
                <a:endParaRPr lang="en-US" altLang="zh-CN" sz="1200">
                  <a:cs typeface="+mn-lt"/>
                </a:endParaRPr>
              </a:p>
            </p:txBody>
          </p:sp>
          <p:pic>
            <p:nvPicPr>
              <p:cNvPr id="6" name="图片 5" descr="数据源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05" y="4544"/>
                <a:ext cx="835" cy="835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817" y="5441"/>
                <a:ext cx="1773" cy="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cs typeface="+mn-lt"/>
                  </a:rPr>
                  <a:t>Query Corpus</a:t>
                </a:r>
                <a:endParaRPr lang="en-US" altLang="zh-CN" sz="1200">
                  <a:cs typeface="+mn-lt"/>
                </a:endParaRPr>
              </a:p>
            </p:txBody>
          </p:sp>
          <p:pic>
            <p:nvPicPr>
              <p:cNvPr id="11" name="图片 10" descr="交互"/>
              <p:cNvPicPr>
                <a:picLocks noChangeAspect="1"/>
              </p:cNvPicPr>
              <p:nvPr/>
            </p:nvPicPr>
            <p:blipFill>
              <a:blip r:embed="rId3"/>
              <a:srcRect b="14002"/>
              <a:stretch>
                <a:fillRect/>
              </a:stretch>
            </p:blipFill>
            <p:spPr>
              <a:xfrm>
                <a:off x="2782" y="4861"/>
                <a:ext cx="1042" cy="580"/>
              </a:xfrm>
              <a:prstGeom prst="rect">
                <a:avLst/>
              </a:prstGeom>
            </p:spPr>
          </p:pic>
        </p:grpSp>
        <p:cxnSp>
          <p:nvCxnSpPr>
            <p:cNvPr id="6668" name="Google Shape;6668;p68"/>
            <p:cNvCxnSpPr/>
            <p:nvPr/>
          </p:nvCxnSpPr>
          <p:spPr>
            <a:xfrm rot="5400000">
              <a:off x="2866" y="4513"/>
              <a:ext cx="1165" cy="873"/>
            </a:xfrm>
            <a:prstGeom prst="curvedConnector3">
              <a:avLst>
                <a:gd name="adj1" fmla="val 5004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6668;p68"/>
            <p:cNvCxnSpPr/>
            <p:nvPr/>
          </p:nvCxnSpPr>
          <p:spPr>
            <a:xfrm rot="5400000" flipV="1">
              <a:off x="2904" y="2216"/>
              <a:ext cx="1088" cy="975"/>
            </a:xfrm>
            <a:prstGeom prst="curvedConnector3">
              <a:avLst>
                <a:gd name="adj1" fmla="val 50046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" name="文本框 19"/>
            <p:cNvSpPr txBox="1"/>
            <p:nvPr/>
          </p:nvSpPr>
          <p:spPr>
            <a:xfrm>
              <a:off x="1716" y="8561"/>
              <a:ext cx="3465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cs typeface="+mn-lt"/>
                </a:rPr>
                <a:t>(a) Search similar query</a:t>
              </a:r>
              <a:endParaRPr lang="en-US" altLang="zh-CN" sz="1400">
                <a:cs typeface="+mn-lt"/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279" y="5680"/>
              <a:ext cx="6338" cy="2524"/>
              <a:chOff x="279" y="5680"/>
              <a:chExt cx="6338" cy="2524"/>
            </a:xfrm>
          </p:grpSpPr>
          <p:grpSp>
            <p:nvGrpSpPr>
              <p:cNvPr id="72" name="组合 71"/>
              <p:cNvGrpSpPr/>
              <p:nvPr/>
            </p:nvGrpSpPr>
            <p:grpSpPr>
              <a:xfrm rot="0">
                <a:off x="279" y="7655"/>
                <a:ext cx="6195" cy="549"/>
                <a:chOff x="1087" y="6264"/>
                <a:chExt cx="6830" cy="549"/>
              </a:xfrm>
            </p:grpSpPr>
            <p:sp>
              <p:nvSpPr>
                <p:cNvPr id="73" name="矩形 72"/>
                <p:cNvSpPr/>
                <p:nvPr/>
              </p:nvSpPr>
              <p:spPr>
                <a:xfrm>
                  <a:off x="1087" y="6299"/>
                  <a:ext cx="5578" cy="501"/>
                </a:xfrm>
                <a:prstGeom prst="rect">
                  <a:avLst/>
                </a:prstGeom>
                <a:solidFill>
                  <a:srgbClr val="F0F7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4.pandas top header data</a:t>
                  </a:r>
                  <a:endParaRPr lang="en-US" altLang="zh-CN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endParaRPr>
                </a:p>
              </p:txBody>
            </p:sp>
            <p:grpSp>
              <p:nvGrpSpPr>
                <p:cNvPr id="74" name="组合 73"/>
                <p:cNvGrpSpPr/>
                <p:nvPr/>
              </p:nvGrpSpPr>
              <p:grpSpPr>
                <a:xfrm>
                  <a:off x="6772" y="6264"/>
                  <a:ext cx="1145" cy="549"/>
                  <a:chOff x="6772" y="6224"/>
                  <a:chExt cx="1145" cy="549"/>
                </a:xfrm>
              </p:grpSpPr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6845" y="6224"/>
                    <a:ext cx="1072" cy="3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+mj-lt"/>
                        <a:ea typeface="+mj-lt"/>
                      </a:rPr>
                      <a:t>cos=0.91</a:t>
                    </a:r>
                    <a:endParaRPr lang="en-US" altLang="zh-CN" sz="700">
                      <a:latin typeface="+mj-lt"/>
                      <a:ea typeface="+mj-lt"/>
                    </a:endParaRPr>
                  </a:p>
                </p:txBody>
              </p:sp>
              <p:grpSp>
                <p:nvGrpSpPr>
                  <p:cNvPr id="76" name="组合 75"/>
                  <p:cNvGrpSpPr/>
                  <p:nvPr/>
                </p:nvGrpSpPr>
                <p:grpSpPr>
                  <a:xfrm rot="0">
                    <a:off x="6772" y="6299"/>
                    <a:ext cx="801" cy="474"/>
                    <a:chOff x="11665" y="4462"/>
                    <a:chExt cx="805" cy="489"/>
                  </a:xfrm>
                </p:grpSpPr>
                <p:cxnSp>
                  <p:nvCxnSpPr>
                    <p:cNvPr id="77" name="直接箭头连接符 76"/>
                    <p:cNvCxnSpPr/>
                    <p:nvPr/>
                  </p:nvCxnSpPr>
                  <p:spPr>
                    <a:xfrm flipH="1" flipV="1">
                      <a:off x="11665" y="4462"/>
                      <a:ext cx="10" cy="486"/>
                    </a:xfrm>
                    <a:prstGeom prst="straightConnector1">
                      <a:avLst/>
                    </a:prstGeom>
                    <a:ln>
                      <a:solidFill>
                        <a:srgbClr val="20202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箭头连接符 77"/>
                    <p:cNvCxnSpPr/>
                    <p:nvPr/>
                  </p:nvCxnSpPr>
                  <p:spPr>
                    <a:xfrm>
                      <a:off x="11675" y="4939"/>
                      <a:ext cx="795" cy="0"/>
                    </a:xfrm>
                    <a:prstGeom prst="straightConnector1">
                      <a:avLst/>
                    </a:prstGeom>
                    <a:ln>
                      <a:solidFill>
                        <a:srgbClr val="20202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/>
                    <p:cNvCxnSpPr/>
                    <p:nvPr/>
                  </p:nvCxnSpPr>
                  <p:spPr>
                    <a:xfrm flipV="1">
                      <a:off x="11795" y="4643"/>
                      <a:ext cx="9" cy="286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接连接符 79"/>
                    <p:cNvCxnSpPr/>
                    <p:nvPr/>
                  </p:nvCxnSpPr>
                  <p:spPr>
                    <a:xfrm flipH="1" flipV="1">
                      <a:off x="11890" y="4714"/>
                      <a:ext cx="7" cy="228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接连接符 80"/>
                    <p:cNvCxnSpPr/>
                    <p:nvPr/>
                  </p:nvCxnSpPr>
                  <p:spPr>
                    <a:xfrm flipH="1" flipV="1">
                      <a:off x="12197" y="4711"/>
                      <a:ext cx="7" cy="228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直接连接符 81"/>
                    <p:cNvCxnSpPr/>
                    <p:nvPr/>
                  </p:nvCxnSpPr>
                  <p:spPr>
                    <a:xfrm flipV="1">
                      <a:off x="12311" y="4848"/>
                      <a:ext cx="7" cy="82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文本框 82"/>
                    <p:cNvSpPr txBox="1"/>
                    <p:nvPr/>
                  </p:nvSpPr>
                  <p:spPr>
                    <a:xfrm>
                      <a:off x="11851" y="4602"/>
                      <a:ext cx="390" cy="3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800"/>
                        <a:t>..</a:t>
                      </a:r>
                      <a:endParaRPr lang="en-US" altLang="zh-CN" sz="800"/>
                    </a:p>
                  </p:txBody>
                </p:sp>
              </p:grpSp>
            </p:grpSp>
          </p:grpSp>
          <p:grpSp>
            <p:nvGrpSpPr>
              <p:cNvPr id="95" name="组合 94"/>
              <p:cNvGrpSpPr/>
              <p:nvPr/>
            </p:nvGrpSpPr>
            <p:grpSpPr>
              <a:xfrm rot="0">
                <a:off x="287" y="6996"/>
                <a:ext cx="6325" cy="549"/>
                <a:chOff x="1203" y="7580"/>
                <a:chExt cx="6974" cy="549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 rot="0">
                  <a:off x="1203" y="7580"/>
                  <a:ext cx="6820" cy="549"/>
                  <a:chOff x="1087" y="7579"/>
                  <a:chExt cx="6820" cy="549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1087" y="7614"/>
                    <a:ext cx="5571" cy="501"/>
                  </a:xfrm>
                  <a:prstGeom prst="rect">
                    <a:avLst/>
                  </a:prstGeom>
                  <a:solidFill>
                    <a:srgbClr val="F0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3.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Crop the border from the layout</a:t>
                    </a:r>
                    <a:endPara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6755" y="7579"/>
                    <a:ext cx="1152" cy="549"/>
                    <a:chOff x="6772" y="6224"/>
                    <a:chExt cx="1152" cy="549"/>
                  </a:xfrm>
                </p:grpSpPr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6845" y="6224"/>
                      <a:ext cx="1079" cy="3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cos=0.75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61" name="组合 60"/>
                    <p:cNvGrpSpPr/>
                    <p:nvPr/>
                  </p:nvGrpSpPr>
                  <p:grpSpPr>
                    <a:xfrm rot="0">
                      <a:off x="6772" y="6299"/>
                      <a:ext cx="801" cy="474"/>
                      <a:chOff x="11665" y="4462"/>
                      <a:chExt cx="805" cy="489"/>
                    </a:xfrm>
                  </p:grpSpPr>
                  <p:cxnSp>
                    <p:nvCxnSpPr>
                      <p:cNvPr id="62" name="直接箭头连接符 61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直接箭头连接符 62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直接连接符 63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直接连接符 64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直接连接符 65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直接连接符 66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8" name="文本框 67"/>
                      <p:cNvSpPr txBox="1"/>
                      <p:nvPr/>
                    </p:nvSpPr>
                    <p:spPr>
                      <a:xfrm>
                        <a:off x="11851" y="4602"/>
                        <a:ext cx="390" cy="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pic>
              <p:nvPicPr>
                <p:cNvPr id="85" name="图片 84" descr="Selec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77" y="7716"/>
                  <a:ext cx="300" cy="300"/>
                </a:xfrm>
                <a:prstGeom prst="rect">
                  <a:avLst/>
                </a:prstGeom>
              </p:spPr>
            </p:pic>
          </p:grpSp>
          <p:grpSp>
            <p:nvGrpSpPr>
              <p:cNvPr id="94" name="组合 93"/>
              <p:cNvGrpSpPr/>
              <p:nvPr/>
            </p:nvGrpSpPr>
            <p:grpSpPr>
              <a:xfrm rot="0">
                <a:off x="281" y="6337"/>
                <a:ext cx="6336" cy="549"/>
                <a:chOff x="1196" y="6921"/>
                <a:chExt cx="6986" cy="549"/>
              </a:xfrm>
            </p:grpSpPr>
            <p:grpSp>
              <p:nvGrpSpPr>
                <p:cNvPr id="70" name="组合 69"/>
                <p:cNvGrpSpPr/>
                <p:nvPr/>
              </p:nvGrpSpPr>
              <p:grpSpPr>
                <a:xfrm rot="0">
                  <a:off x="1196" y="6921"/>
                  <a:ext cx="6826" cy="549"/>
                  <a:chOff x="1087" y="6914"/>
                  <a:chExt cx="6826" cy="549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1087" y="6949"/>
                    <a:ext cx="5576" cy="501"/>
                  </a:xfrm>
                  <a:prstGeom prst="rect">
                    <a:avLst/>
                  </a:prstGeom>
                  <a:solidFill>
                    <a:srgbClr val="F0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2.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s the top border of the cell</a:t>
                    </a:r>
                    <a:endPara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6768" y="6914"/>
                    <a:ext cx="1145" cy="549"/>
                    <a:chOff x="6772" y="6224"/>
                    <a:chExt cx="1145" cy="549"/>
                  </a:xfrm>
                </p:grpSpPr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6845" y="6224"/>
                      <a:ext cx="1072" cy="3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cos=0.81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51" name="组合 50"/>
                    <p:cNvGrpSpPr/>
                    <p:nvPr/>
                  </p:nvGrpSpPr>
                  <p:grpSpPr>
                    <a:xfrm rot="0">
                      <a:off x="6772" y="6299"/>
                      <a:ext cx="801" cy="474"/>
                      <a:chOff x="11665" y="4462"/>
                      <a:chExt cx="805" cy="489"/>
                    </a:xfrm>
                  </p:grpSpPr>
                  <p:cxnSp>
                    <p:nvCxnSpPr>
                      <p:cNvPr id="52" name="直接箭头连接符 51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箭头连接符 52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连接符 55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接连接符 56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文本框 57"/>
                      <p:cNvSpPr txBox="1"/>
                      <p:nvPr/>
                    </p:nvSpPr>
                    <p:spPr>
                      <a:xfrm>
                        <a:off x="11851" y="4602"/>
                        <a:ext cx="390" cy="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pic>
              <p:nvPicPr>
                <p:cNvPr id="91" name="图片 90" descr="Selec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82" y="7057"/>
                  <a:ext cx="300" cy="300"/>
                </a:xfrm>
                <a:prstGeom prst="rect">
                  <a:avLst/>
                </a:prstGeom>
              </p:spPr>
            </p:pic>
          </p:grpSp>
          <p:grpSp>
            <p:nvGrpSpPr>
              <p:cNvPr id="193" name="组合 192"/>
              <p:cNvGrpSpPr/>
              <p:nvPr/>
            </p:nvGrpSpPr>
            <p:grpSpPr>
              <a:xfrm>
                <a:off x="281" y="5680"/>
                <a:ext cx="6336" cy="549"/>
                <a:chOff x="281" y="5680"/>
                <a:chExt cx="6336" cy="549"/>
              </a:xfrm>
            </p:grpSpPr>
            <p:grpSp>
              <p:nvGrpSpPr>
                <p:cNvPr id="192" name="组合 191"/>
                <p:cNvGrpSpPr/>
                <p:nvPr/>
              </p:nvGrpSpPr>
              <p:grpSpPr>
                <a:xfrm>
                  <a:off x="281" y="5680"/>
                  <a:ext cx="6063" cy="549"/>
                  <a:chOff x="281" y="5680"/>
                  <a:chExt cx="6063" cy="549"/>
                </a:xfrm>
              </p:grpSpPr>
              <p:sp>
                <p:nvSpPr>
                  <p:cNvPr id="14" name="矩形 13"/>
                  <p:cNvSpPr/>
                  <p:nvPr/>
                </p:nvSpPr>
                <p:spPr>
                  <a:xfrm>
                    <a:off x="281" y="5715"/>
                    <a:ext cx="5059" cy="501"/>
                  </a:xfrm>
                  <a:prstGeom prst="rect">
                    <a:avLst/>
                  </a:prstGeom>
                  <a:solidFill>
                    <a:srgbClr val="F0F7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1.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s xlwt . Borders for pyspread style</a:t>
                    </a:r>
                    <a:endPara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48" name="组合 47"/>
                  <p:cNvGrpSpPr/>
                  <p:nvPr/>
                </p:nvGrpSpPr>
                <p:grpSpPr>
                  <a:xfrm rot="0">
                    <a:off x="5437" y="5680"/>
                    <a:ext cx="907" cy="549"/>
                    <a:chOff x="6772" y="6224"/>
                    <a:chExt cx="1000" cy="549"/>
                  </a:xfrm>
                </p:grpSpPr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6845" y="6224"/>
                      <a:ext cx="927" cy="3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cos=0.7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45" name="组合 44"/>
                    <p:cNvGrpSpPr/>
                    <p:nvPr/>
                  </p:nvGrpSpPr>
                  <p:grpSpPr>
                    <a:xfrm rot="0">
                      <a:off x="6772" y="6299"/>
                      <a:ext cx="801" cy="474"/>
                      <a:chOff x="11665" y="4462"/>
                      <a:chExt cx="805" cy="489"/>
                    </a:xfrm>
                  </p:grpSpPr>
                  <p:cxnSp>
                    <p:nvCxnSpPr>
                      <p:cNvPr id="33" name="直接箭头连接符 32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直接箭头连接符 33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接连接符 34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直接连接符 35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直接连接符 37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直接连接符 38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文本框 43"/>
                      <p:cNvSpPr txBox="1"/>
                      <p:nvPr/>
                    </p:nvSpPr>
                    <p:spPr>
                      <a:xfrm>
                        <a:off x="11851" y="4602"/>
                        <a:ext cx="390" cy="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pic>
              <p:nvPicPr>
                <p:cNvPr id="92" name="图片 91" descr="Selec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45" y="5815"/>
                  <a:ext cx="272" cy="3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39" name="组合 238"/>
          <p:cNvGrpSpPr/>
          <p:nvPr/>
        </p:nvGrpSpPr>
        <p:grpSpPr>
          <a:xfrm rot="0">
            <a:off x="4476750" y="3771265"/>
            <a:ext cx="7484110" cy="2037715"/>
            <a:chOff x="7132" y="5941"/>
            <a:chExt cx="11786" cy="3333"/>
          </a:xfrm>
        </p:grpSpPr>
        <p:sp>
          <p:nvSpPr>
            <p:cNvPr id="110" name="文本框 109"/>
            <p:cNvSpPr txBox="1"/>
            <p:nvPr/>
          </p:nvSpPr>
          <p:spPr>
            <a:xfrm>
              <a:off x="10648" y="8771"/>
              <a:ext cx="4752" cy="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cs typeface="+mn-lt"/>
                </a:rPr>
                <a:t>(c) select candidate sentence  </a:t>
              </a:r>
              <a:endParaRPr lang="en-US" altLang="zh-CN" sz="1400">
                <a:cs typeface="+mn-lt"/>
              </a:endParaRP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7132" y="5941"/>
              <a:ext cx="11786" cy="2535"/>
              <a:chOff x="7132" y="5941"/>
              <a:chExt cx="11786" cy="2535"/>
            </a:xfrm>
          </p:grpSpPr>
          <p:grpSp>
            <p:nvGrpSpPr>
              <p:cNvPr id="232" name="组合 231"/>
              <p:cNvGrpSpPr/>
              <p:nvPr/>
            </p:nvGrpSpPr>
            <p:grpSpPr>
              <a:xfrm rot="0">
                <a:off x="7132" y="5989"/>
                <a:ext cx="4928" cy="2475"/>
                <a:chOff x="7012" y="5989"/>
                <a:chExt cx="4928" cy="2475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7012" y="7964"/>
                  <a:ext cx="4929" cy="5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4.pandas top header data</a:t>
                  </a:r>
                  <a:endParaRPr lang="en-US" altLang="zh-CN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7020" y="7305"/>
                  <a:ext cx="4906" cy="5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3.</a:t>
                  </a:r>
                  <a:r>
                    <a:rPr lang="zh-CN" altLang="en-US" sz="1400">
                      <a:solidFill>
                        <a:schemeClr val="accent2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Crop 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the </a:t>
                  </a:r>
                  <a:r>
                    <a:rPr lang="zh-CN" altLang="en-US" sz="1400">
                      <a:solidFill>
                        <a:schemeClr val="accent4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border 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from the </a:t>
                  </a:r>
                  <a:r>
                    <a:rPr lang="zh-CN" altLang="en-US" sz="1400">
                      <a:solidFill>
                        <a:schemeClr val="accent2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layout</a:t>
                  </a:r>
                  <a:endParaRPr lang="zh-CN" altLang="en-US" sz="1400">
                    <a:solidFill>
                      <a:schemeClr val="accent2"/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7014" y="6646"/>
                  <a:ext cx="4927" cy="5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2.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s the top </a:t>
                  </a:r>
                  <a:r>
                    <a:rPr lang="zh-CN" altLang="en-US" sz="1400">
                      <a:solidFill>
                        <a:schemeClr val="accent4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border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 of the </a:t>
                  </a:r>
                  <a:r>
                    <a:rPr lang="zh-CN" altLang="en-US" sz="1400">
                      <a:solidFill>
                        <a:schemeClr val="accent2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cell</a:t>
                  </a:r>
                  <a:endParaRPr lang="zh-CN" altLang="en-US" sz="1400">
                    <a:solidFill>
                      <a:schemeClr val="accent2"/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014" y="5989"/>
                  <a:ext cx="4927" cy="5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1.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s </a:t>
                  </a:r>
                  <a:r>
                    <a:rPr lang="zh-CN" altLang="en-US" sz="1400">
                      <a:solidFill>
                        <a:schemeClr val="accent2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xlwt 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. </a:t>
                  </a:r>
                  <a:r>
                    <a:rPr lang="zh-CN" altLang="en-US" sz="1400">
                      <a:solidFill>
                        <a:schemeClr val="accent4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Borders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 for </a:t>
                  </a:r>
                  <a:r>
                    <a:rPr lang="zh-CN" altLang="en-US" sz="1400">
                      <a:solidFill>
                        <a:schemeClr val="accent2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pyspread style</a:t>
                  </a:r>
                  <a:endParaRPr lang="zh-CN" altLang="en-US" sz="1400">
                    <a:solidFill>
                      <a:schemeClr val="accent2"/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</p:txBody>
            </p:sp>
          </p:grpSp>
          <p:pic>
            <p:nvPicPr>
              <p:cNvPr id="104" name="图片 103" descr="转变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27" y="6937"/>
                <a:ext cx="546" cy="546"/>
              </a:xfrm>
              <a:prstGeom prst="rect">
                <a:avLst/>
              </a:prstGeom>
            </p:spPr>
          </p:pic>
          <p:grpSp>
            <p:nvGrpSpPr>
              <p:cNvPr id="237" name="组合 236"/>
              <p:cNvGrpSpPr/>
              <p:nvPr/>
            </p:nvGrpSpPr>
            <p:grpSpPr>
              <a:xfrm>
                <a:off x="12225" y="5941"/>
                <a:ext cx="6693" cy="2535"/>
                <a:chOff x="12225" y="5941"/>
                <a:chExt cx="6693" cy="2535"/>
              </a:xfrm>
            </p:grpSpPr>
            <p:grpSp>
              <p:nvGrpSpPr>
                <p:cNvPr id="226" name="组合 225"/>
                <p:cNvGrpSpPr/>
                <p:nvPr/>
              </p:nvGrpSpPr>
              <p:grpSpPr>
                <a:xfrm rot="0">
                  <a:off x="12227" y="5941"/>
                  <a:ext cx="6664" cy="561"/>
                  <a:chOff x="12107" y="5941"/>
                  <a:chExt cx="6664" cy="561"/>
                </a:xfrm>
              </p:grpSpPr>
              <p:sp>
                <p:nvSpPr>
                  <p:cNvPr id="108" name="矩形 107"/>
                  <p:cNvSpPr/>
                  <p:nvPr/>
                </p:nvSpPr>
                <p:spPr>
                  <a:xfrm>
                    <a:off x="12107" y="5964"/>
                    <a:ext cx="5355" cy="501"/>
                  </a:xfrm>
                  <a:prstGeom prst="rect">
                    <a:avLst/>
                  </a:prstGeom>
                  <a:solidFill>
                    <a:srgbClr val="FDF2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1.s </a:t>
                    </a:r>
                    <a:r>
                      <a:rPr lang="zh-CN" altLang="en-US" sz="1400">
                        <a:solidFill>
                          <a:schemeClr val="accent5">
                            <a:lumMod val="75000"/>
                          </a:schemeClr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python panda</a:t>
                    </a:r>
                    <a:r>
                      <a:rPr lang="en-US" altLang="zh-CN" sz="1400">
                        <a:solidFill>
                          <a:schemeClr val="accent5">
                            <a:lumMod val="75000"/>
                          </a:schemeClr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s</a:t>
                    </a:r>
                    <a:r>
                      <a:rPr lang="zh-CN" altLang="en-US" sz="140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ea typeface="Noto Sans CJK SC Light" panose="020B0300000000000000" charset="-122"/>
                        <a:cs typeface="+mn-lt"/>
                        <a:sym typeface="+mn-ea"/>
                      </a:rPr>
                      <a:t> 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. </a:t>
                    </a:r>
                    <a:r>
                      <a:rPr lang="zh-CN" altLang="en-US" sz="1400">
                        <a:solidFill>
                          <a:schemeClr val="accent4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borders 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for </a:t>
                    </a:r>
                    <a:r>
                      <a:rPr lang="zh-CN" altLang="en-US" sz="1400">
                        <a:solidFill>
                          <a:schemeClr val="accent5">
                            <a:lumMod val="75000"/>
                          </a:schemeClr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top</a:t>
                    </a:r>
                    <a:endParaRPr lang="zh-CN" altLang="en-US" sz="1400">
                      <a:solidFill>
                        <a:schemeClr val="accent5">
                          <a:lumMod val="75000"/>
                        </a:schemeClr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181" name="组合 180"/>
                  <p:cNvGrpSpPr/>
                  <p:nvPr/>
                </p:nvGrpSpPr>
                <p:grpSpPr>
                  <a:xfrm rot="0">
                    <a:off x="17592" y="5941"/>
                    <a:ext cx="1179" cy="561"/>
                    <a:chOff x="6772" y="6224"/>
                    <a:chExt cx="1300" cy="561"/>
                  </a:xfrm>
                </p:grpSpPr>
                <p:sp>
                  <p:nvSpPr>
                    <p:cNvPr id="182" name="文本框 181"/>
                    <p:cNvSpPr txBox="1"/>
                    <p:nvPr/>
                  </p:nvSpPr>
                  <p:spPr>
                    <a:xfrm>
                      <a:off x="6845" y="6224"/>
                      <a:ext cx="1227" cy="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cos=0.92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183" name="组合 182"/>
                    <p:cNvGrpSpPr/>
                    <p:nvPr/>
                  </p:nvGrpSpPr>
                  <p:grpSpPr>
                    <a:xfrm rot="0">
                      <a:off x="6772" y="6299"/>
                      <a:ext cx="801" cy="486"/>
                      <a:chOff x="11665" y="4462"/>
                      <a:chExt cx="805" cy="501"/>
                    </a:xfrm>
                  </p:grpSpPr>
                  <p:cxnSp>
                    <p:nvCxnSpPr>
                      <p:cNvPr id="184" name="直接箭头连接符 183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" name="直接箭头连接符 184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6" name="直接连接符 185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直接连接符 186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" name="直接连接符 187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" name="直接连接符 188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0" name="文本框 189"/>
                      <p:cNvSpPr txBox="1"/>
                      <p:nvPr/>
                    </p:nvSpPr>
                    <p:spPr>
                      <a:xfrm>
                        <a:off x="11851" y="4602"/>
                        <a:ext cx="390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grpSp>
              <p:nvGrpSpPr>
                <p:cNvPr id="227" name="组合 226"/>
                <p:cNvGrpSpPr/>
                <p:nvPr/>
              </p:nvGrpSpPr>
              <p:grpSpPr>
                <a:xfrm rot="0">
                  <a:off x="12227" y="6599"/>
                  <a:ext cx="6669" cy="561"/>
                  <a:chOff x="12107" y="6598"/>
                  <a:chExt cx="6669" cy="561"/>
                </a:xfrm>
              </p:grpSpPr>
              <p:sp>
                <p:nvSpPr>
                  <p:cNvPr id="107" name="矩形 106"/>
                  <p:cNvSpPr/>
                  <p:nvPr/>
                </p:nvSpPr>
                <p:spPr>
                  <a:xfrm>
                    <a:off x="12107" y="6621"/>
                    <a:ext cx="5355" cy="501"/>
                  </a:xfrm>
                  <a:prstGeom prst="rect">
                    <a:avLst/>
                  </a:prstGeom>
                  <a:solidFill>
                    <a:srgbClr val="FDF2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2.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s the top </a:t>
                    </a:r>
                    <a:r>
                      <a:rPr lang="zh-CN" altLang="en-US" sz="1400">
                        <a:solidFill>
                          <a:schemeClr val="accent4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border 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of the </a:t>
                    </a:r>
                    <a:r>
                      <a:rPr lang="zh-CN" altLang="en-US" sz="140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ea typeface="Noto Sans CJK SC Light" panose="020B0300000000000000" charset="-122"/>
                        <a:cs typeface="+mn-lt"/>
                        <a:sym typeface="+mn-ea"/>
                      </a:rPr>
                      <a:t>python</a:t>
                    </a:r>
                    <a:r>
                      <a:rPr lang="en-US" altLang="zh-CN" sz="140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ea typeface="Noto Sans CJK SC Light" panose="020B0300000000000000" charset="-122"/>
                        <a:cs typeface="+mn-lt"/>
                        <a:sym typeface="+mn-ea"/>
                      </a:rPr>
                      <a:t> </a:t>
                    </a:r>
                    <a:r>
                      <a:rPr lang="en-US" altLang="zh-CN" sz="1400">
                        <a:solidFill>
                          <a:schemeClr val="accent5">
                            <a:lumMod val="75000"/>
                          </a:schemeClr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pandas</a:t>
                    </a:r>
                    <a:endParaRPr lang="en-US" altLang="zh-CN" sz="1400">
                      <a:solidFill>
                        <a:schemeClr val="accent5">
                          <a:lumMod val="75000"/>
                        </a:schemeClr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196" name="组合 195"/>
                  <p:cNvGrpSpPr/>
                  <p:nvPr/>
                </p:nvGrpSpPr>
                <p:grpSpPr>
                  <a:xfrm rot="0">
                    <a:off x="17597" y="6598"/>
                    <a:ext cx="1179" cy="561"/>
                    <a:chOff x="6772" y="6224"/>
                    <a:chExt cx="1300" cy="561"/>
                  </a:xfrm>
                </p:grpSpPr>
                <p:sp>
                  <p:nvSpPr>
                    <p:cNvPr id="197" name="文本框 196"/>
                    <p:cNvSpPr txBox="1"/>
                    <p:nvPr/>
                  </p:nvSpPr>
                  <p:spPr>
                    <a:xfrm>
                      <a:off x="6845" y="6224"/>
                      <a:ext cx="1227" cy="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cos=0.94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198" name="组合 197"/>
                    <p:cNvGrpSpPr/>
                    <p:nvPr/>
                  </p:nvGrpSpPr>
                  <p:grpSpPr>
                    <a:xfrm rot="0">
                      <a:off x="6772" y="6299"/>
                      <a:ext cx="801" cy="486"/>
                      <a:chOff x="11665" y="4462"/>
                      <a:chExt cx="805" cy="501"/>
                    </a:xfrm>
                  </p:grpSpPr>
                  <p:cxnSp>
                    <p:nvCxnSpPr>
                      <p:cNvPr id="199" name="直接箭头连接符 198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直接箭头连接符 199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1" name="直接连接符 200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" name="直接连接符 201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" name="直接连接符 202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4" name="直接连接符 203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5" name="文本框 204"/>
                      <p:cNvSpPr txBox="1"/>
                      <p:nvPr/>
                    </p:nvSpPr>
                    <p:spPr>
                      <a:xfrm>
                        <a:off x="11851" y="4602"/>
                        <a:ext cx="390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grpSp>
              <p:nvGrpSpPr>
                <p:cNvPr id="236" name="组合 235"/>
                <p:cNvGrpSpPr/>
                <p:nvPr/>
              </p:nvGrpSpPr>
              <p:grpSpPr>
                <a:xfrm>
                  <a:off x="12234" y="7257"/>
                  <a:ext cx="6671" cy="561"/>
                  <a:chOff x="12234" y="7257"/>
                  <a:chExt cx="6671" cy="561"/>
                </a:xfrm>
              </p:grpSpPr>
              <p:pic>
                <p:nvPicPr>
                  <p:cNvPr id="191" name="图片 190" descr="Select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8575" y="7435"/>
                    <a:ext cx="272" cy="300"/>
                  </a:xfrm>
                  <a:prstGeom prst="rect">
                    <a:avLst/>
                  </a:prstGeom>
                </p:spPr>
              </p:pic>
              <p:grpSp>
                <p:nvGrpSpPr>
                  <p:cNvPr id="228" name="组合 227"/>
                  <p:cNvGrpSpPr/>
                  <p:nvPr/>
                </p:nvGrpSpPr>
                <p:grpSpPr>
                  <a:xfrm rot="0">
                    <a:off x="12234" y="7257"/>
                    <a:ext cx="6671" cy="561"/>
                    <a:chOff x="12114" y="7266"/>
                    <a:chExt cx="6671" cy="561"/>
                  </a:xfrm>
                </p:grpSpPr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12114" y="7289"/>
                      <a:ext cx="5348" cy="501"/>
                    </a:xfrm>
                    <a:prstGeom prst="rect">
                      <a:avLst/>
                    </a:prstGeom>
                    <a:solidFill>
                      <a:srgbClr val="FDF2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l"/>
                      <a:r>
                        <a:rPr lang="en-US" altLang="zh-CN" sz="1400">
                          <a:solidFill>
                            <a:schemeClr val="tx1"/>
                          </a:solidFill>
                          <a:ea typeface="Noto Sans CJK SC Light" panose="020B0300000000000000" charset="-122"/>
                          <a:cs typeface="+mn-lt"/>
                          <a:sym typeface="+mn-ea"/>
                        </a:rPr>
                        <a:t>3.</a:t>
                      </a:r>
                      <a:r>
                        <a:rPr lang="zh-CN" alt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  <a:ea typeface="Noto Sans CJK HK Black" panose="020B0A00000000000000" charset="-120"/>
                          <a:cs typeface="+mn-lt"/>
                          <a:sym typeface="+mn-ea"/>
                        </a:rPr>
                        <a:t>python 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ea typeface="Noto Sans CJK SC Light" panose="020B0300000000000000" charset="-122"/>
                          <a:cs typeface="+mn-lt"/>
                          <a:sym typeface="+mn-ea"/>
                        </a:rPr>
                        <a:t>the </a:t>
                      </a:r>
                      <a:r>
                        <a:rPr lang="zh-CN" altLang="en-US" sz="1400">
                          <a:solidFill>
                            <a:schemeClr val="accent4"/>
                          </a:solidFill>
                          <a:ea typeface="Noto Sans CJK SC Light" panose="020B0300000000000000" charset="-122"/>
                          <a:cs typeface="+mn-lt"/>
                          <a:sym typeface="+mn-ea"/>
                        </a:rPr>
                        <a:t>border 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ea typeface="Noto Sans CJK SC Light" panose="020B0300000000000000" charset="-122"/>
                          <a:cs typeface="+mn-lt"/>
                          <a:sym typeface="+mn-ea"/>
                        </a:rPr>
                        <a:t>from the </a:t>
                      </a:r>
                      <a:r>
                        <a:rPr lang="zh-CN" alt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  <a:ea typeface="Noto Sans CJK HK Black" panose="020B0A00000000000000" charset="-120"/>
                          <a:cs typeface="+mn-lt"/>
                          <a:sym typeface="+mn-ea"/>
                        </a:rPr>
                        <a:t>panda</a:t>
                      </a:r>
                      <a:r>
                        <a:rPr lang="en-US" altLang="zh-CN" sz="1400">
                          <a:solidFill>
                            <a:schemeClr val="accent5">
                              <a:lumMod val="75000"/>
                            </a:schemeClr>
                          </a:solidFill>
                          <a:ea typeface="Noto Sans CJK HK Black" panose="020B0A00000000000000" charset="-120"/>
                          <a:cs typeface="+mn-lt"/>
                          <a:sym typeface="+mn-ea"/>
                        </a:rPr>
                        <a:t>s</a:t>
                      </a:r>
                      <a:endParaRPr lang="en-US" altLang="zh-CN" sz="1400">
                        <a:solidFill>
                          <a:schemeClr val="accent5">
                            <a:lumMod val="75000"/>
                          </a:schemeClr>
                        </a:solidFill>
                        <a:ea typeface="Noto Sans CJK HK Black" panose="020B0A00000000000000" charset="-120"/>
                        <a:cs typeface="+mn-lt"/>
                        <a:sym typeface="+mn-ea"/>
                      </a:endParaRPr>
                    </a:p>
                  </p:txBody>
                </p:sp>
                <p:grpSp>
                  <p:nvGrpSpPr>
                    <p:cNvPr id="206" name="组合 205"/>
                    <p:cNvGrpSpPr/>
                    <p:nvPr/>
                  </p:nvGrpSpPr>
                  <p:grpSpPr>
                    <a:xfrm rot="0">
                      <a:off x="17606" y="7266"/>
                      <a:ext cx="1179" cy="561"/>
                      <a:chOff x="6772" y="6224"/>
                      <a:chExt cx="1300" cy="561"/>
                    </a:xfrm>
                  </p:grpSpPr>
                  <p:sp>
                    <p:nvSpPr>
                      <p:cNvPr id="207" name="文本框 206"/>
                      <p:cNvSpPr txBox="1"/>
                      <p:nvPr/>
                    </p:nvSpPr>
                    <p:spPr>
                      <a:xfrm>
                        <a:off x="6845" y="6224"/>
                        <a:ext cx="1227" cy="3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700">
                            <a:latin typeface="+mj-lt"/>
                            <a:ea typeface="+mj-lt"/>
                          </a:rPr>
                          <a:t>cos=0.98</a:t>
                        </a:r>
                        <a:endParaRPr lang="en-US" altLang="zh-CN" sz="700">
                          <a:latin typeface="+mj-lt"/>
                          <a:ea typeface="+mj-lt"/>
                        </a:endParaRPr>
                      </a:p>
                    </p:txBody>
                  </p:sp>
                  <p:grpSp>
                    <p:nvGrpSpPr>
                      <p:cNvPr id="208" name="组合 207"/>
                      <p:cNvGrpSpPr/>
                      <p:nvPr/>
                    </p:nvGrpSpPr>
                    <p:grpSpPr>
                      <a:xfrm rot="0">
                        <a:off x="6772" y="6299"/>
                        <a:ext cx="801" cy="486"/>
                        <a:chOff x="11665" y="4462"/>
                        <a:chExt cx="805" cy="501"/>
                      </a:xfrm>
                    </p:grpSpPr>
                    <p:cxnSp>
                      <p:nvCxnSpPr>
                        <p:cNvPr id="209" name="直接箭头连接符 208"/>
                        <p:cNvCxnSpPr/>
                        <p:nvPr/>
                      </p:nvCxnSpPr>
                      <p:spPr>
                        <a:xfrm flipH="1" flipV="1">
                          <a:off x="11665" y="4462"/>
                          <a:ext cx="10" cy="486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20202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0" name="直接箭头连接符 209"/>
                        <p:cNvCxnSpPr/>
                        <p:nvPr/>
                      </p:nvCxnSpPr>
                      <p:spPr>
                        <a:xfrm>
                          <a:off x="11675" y="4939"/>
                          <a:ext cx="795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20202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1" name="直接连接符 210"/>
                        <p:cNvCxnSpPr/>
                        <p:nvPr/>
                      </p:nvCxnSpPr>
                      <p:spPr>
                        <a:xfrm flipV="1">
                          <a:off x="11795" y="4643"/>
                          <a:ext cx="9" cy="286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2" name="直接连接符 211"/>
                        <p:cNvCxnSpPr/>
                        <p:nvPr/>
                      </p:nvCxnSpPr>
                      <p:spPr>
                        <a:xfrm flipH="1" flipV="1">
                          <a:off x="11890" y="4714"/>
                          <a:ext cx="7" cy="228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3" name="直接连接符 212"/>
                        <p:cNvCxnSpPr/>
                        <p:nvPr/>
                      </p:nvCxnSpPr>
                      <p:spPr>
                        <a:xfrm flipH="1" flipV="1">
                          <a:off x="12197" y="4711"/>
                          <a:ext cx="7" cy="228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4" name="直接连接符 213"/>
                        <p:cNvCxnSpPr/>
                        <p:nvPr/>
                      </p:nvCxnSpPr>
                      <p:spPr>
                        <a:xfrm flipV="1">
                          <a:off x="12311" y="4848"/>
                          <a:ext cx="7" cy="82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5" name="文本框 214"/>
                        <p:cNvSpPr txBox="1"/>
                        <p:nvPr/>
                      </p:nvSpPr>
                      <p:spPr>
                        <a:xfrm>
                          <a:off x="11851" y="4602"/>
                          <a:ext cx="390" cy="36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en-US" altLang="zh-CN" sz="800"/>
                            <a:t>..</a:t>
                          </a:r>
                          <a:endParaRPr lang="en-US" altLang="zh-CN" sz="800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29" name="组合 228"/>
                <p:cNvGrpSpPr/>
                <p:nvPr/>
              </p:nvGrpSpPr>
              <p:grpSpPr>
                <a:xfrm rot="0">
                  <a:off x="12225" y="7915"/>
                  <a:ext cx="6693" cy="561"/>
                  <a:chOff x="12105" y="7916"/>
                  <a:chExt cx="6693" cy="561"/>
                </a:xfrm>
              </p:grpSpPr>
              <p:sp>
                <p:nvSpPr>
                  <p:cNvPr id="105" name="矩形 104"/>
                  <p:cNvSpPr/>
                  <p:nvPr/>
                </p:nvSpPr>
                <p:spPr>
                  <a:xfrm>
                    <a:off x="12105" y="7939"/>
                    <a:ext cx="5346" cy="501"/>
                  </a:xfrm>
                  <a:prstGeom prst="rect">
                    <a:avLst/>
                  </a:prstGeom>
                  <a:solidFill>
                    <a:srgbClr val="FDF2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4.pandas top header data</a:t>
                    </a:r>
                    <a:endPara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216" name="组合 215"/>
                  <p:cNvGrpSpPr/>
                  <p:nvPr/>
                </p:nvGrpSpPr>
                <p:grpSpPr>
                  <a:xfrm rot="0">
                    <a:off x="17619" y="7916"/>
                    <a:ext cx="1179" cy="561"/>
                    <a:chOff x="6772" y="6224"/>
                    <a:chExt cx="1300" cy="561"/>
                  </a:xfrm>
                </p:grpSpPr>
                <p:sp>
                  <p:nvSpPr>
                    <p:cNvPr id="217" name="文本框 216"/>
                    <p:cNvSpPr txBox="1"/>
                    <p:nvPr/>
                  </p:nvSpPr>
                  <p:spPr>
                    <a:xfrm>
                      <a:off x="6845" y="6224"/>
                      <a:ext cx="1227" cy="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cos=0.91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218" name="组合 217"/>
                    <p:cNvGrpSpPr/>
                    <p:nvPr/>
                  </p:nvGrpSpPr>
                  <p:grpSpPr>
                    <a:xfrm rot="0">
                      <a:off x="6772" y="6299"/>
                      <a:ext cx="801" cy="486"/>
                      <a:chOff x="11665" y="4462"/>
                      <a:chExt cx="805" cy="501"/>
                    </a:xfrm>
                  </p:grpSpPr>
                  <p:cxnSp>
                    <p:nvCxnSpPr>
                      <p:cNvPr id="219" name="直接箭头连接符 218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直接箭头连接符 219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1" name="直接连接符 220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2" name="直接连接符 221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3" name="直接连接符 222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直接连接符 223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5" name="文本框 224"/>
                      <p:cNvSpPr txBox="1"/>
                      <p:nvPr/>
                    </p:nvSpPr>
                    <p:spPr>
                      <a:xfrm>
                        <a:off x="11851" y="4602"/>
                        <a:ext cx="390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</p:grpSp>
        </p:grpSp>
      </p:grpSp>
      <p:sp>
        <p:nvSpPr>
          <p:cNvPr id="230" name="文本框 229"/>
          <p:cNvSpPr txBox="1"/>
          <p:nvPr/>
        </p:nvSpPr>
        <p:spPr>
          <a:xfrm>
            <a:off x="6630670" y="3175000"/>
            <a:ext cx="36982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+mj-lt"/>
                <a:ea typeface="+mj-lt"/>
                <a:cs typeface="+mn-lt"/>
                <a:sym typeface="+mn-ea"/>
              </a:rPr>
              <a:t>(b) Calculate keyword similarity  </a:t>
            </a:r>
            <a:endParaRPr lang="en-US" altLang="zh-CN" sz="1400">
              <a:cs typeface="+mn-lt"/>
              <a:sym typeface="+mn-ea"/>
            </a:endParaRPr>
          </a:p>
        </p:txBody>
      </p:sp>
      <p:pic>
        <p:nvPicPr>
          <p:cNvPr id="241" name="图片 240" descr="Sele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6705" y="4300855"/>
            <a:ext cx="172720" cy="183515"/>
          </a:xfrm>
          <a:prstGeom prst="rect">
            <a:avLst/>
          </a:prstGeom>
        </p:spPr>
      </p:pic>
      <p:cxnSp>
        <p:nvCxnSpPr>
          <p:cNvPr id="243" name="直接连接符 242"/>
          <p:cNvCxnSpPr/>
          <p:nvPr/>
        </p:nvCxnSpPr>
        <p:spPr>
          <a:xfrm flipH="1" flipV="1">
            <a:off x="4524375" y="3559810"/>
            <a:ext cx="7319645" cy="25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5203825" y="916940"/>
            <a:ext cx="5499100" cy="2193642"/>
            <a:chOff x="3550" y="3792"/>
            <a:chExt cx="7216" cy="4038"/>
          </a:xfrm>
        </p:grpSpPr>
        <p:sp>
          <p:nvSpPr>
            <p:cNvPr id="7" name="矩形 6"/>
            <p:cNvSpPr/>
            <p:nvPr/>
          </p:nvSpPr>
          <p:spPr>
            <a:xfrm>
              <a:off x="5211" y="3793"/>
              <a:ext cx="1485" cy="463"/>
            </a:xfrm>
            <a:prstGeom prst="rect">
              <a:avLst/>
            </a:prstGeom>
            <a:solidFill>
              <a:srgbClr val="EEF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python</a:t>
              </a:r>
              <a:endPara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64" y="3792"/>
              <a:ext cx="925" cy="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  </a:t>
              </a:r>
              <a:r>
                <a: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rPr>
                <a:t>top </a:t>
              </a:r>
              <a:endParaRPr lang="zh-CN" altLang="en-US" sz="1400">
                <a:solidFill>
                  <a:schemeClr val="tx1"/>
                </a:solidFill>
                <a:ea typeface="Noto Sans CJK SC Light" panose="020B0300000000000000" charset="-122"/>
                <a:cs typeface="+mn-lt"/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766" y="3792"/>
              <a:ext cx="1278" cy="565"/>
            </a:xfrm>
            <a:prstGeom prst="rect">
              <a:avLst/>
            </a:prstGeom>
            <a:solidFill>
              <a:srgbClr val="EEF5FB"/>
            </a:solidFill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panda</a:t>
              </a:r>
              <a:r>
                <a:rPr lang="en-US" altLang="zh-CN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s</a:t>
              </a:r>
              <a:endParaRPr lang="en-US" altLang="zh-CN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499" y="3807"/>
              <a:ext cx="1261" cy="565"/>
            </a:xfrm>
            <a:prstGeom prst="rect">
              <a:avLst/>
            </a:prstGeom>
            <a:solidFill>
              <a:srgbClr val="EEF5FB"/>
            </a:solidFill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border</a:t>
              </a:r>
              <a:endPara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34" y="4181"/>
              <a:ext cx="499" cy="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rPr>
                <a:t>s </a:t>
              </a:r>
              <a:endParaRPr lang="zh-CN" altLang="en-US" sz="1400">
                <a:solidFill>
                  <a:schemeClr val="tx1"/>
                </a:solidFill>
                <a:ea typeface="Noto Sans CJK SC Light" panose="020B0300000000000000" charset="-122"/>
                <a:cs typeface="+mn-lt"/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45" y="4965"/>
              <a:ext cx="988" cy="565"/>
            </a:xfrm>
            <a:prstGeom prst="rect">
              <a:avLst/>
            </a:prstGeom>
            <a:solidFill>
              <a:srgbClr val="F0F7EC"/>
            </a:solidFill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xlwt </a:t>
              </a:r>
              <a:endPara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936" y="5567"/>
              <a:ext cx="1297" cy="565"/>
            </a:xfrm>
            <a:prstGeom prst="rect">
              <a:avLst/>
            </a:prstGeom>
            <a:solidFill>
              <a:srgbClr val="F0F7EC"/>
            </a:solidFill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Borders </a:t>
              </a:r>
              <a:endPara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95" y="6124"/>
              <a:ext cx="638" cy="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rPr>
                <a:t>for </a:t>
              </a:r>
              <a:endParaRPr lang="zh-CN" altLang="en-US" sz="1400">
                <a:solidFill>
                  <a:schemeClr val="tx1"/>
                </a:solidFill>
                <a:ea typeface="Noto Sans CJK SC Light" panose="020B0300000000000000" charset="-122"/>
                <a:cs typeface="+mn-lt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550" y="6681"/>
              <a:ext cx="1683" cy="565"/>
            </a:xfrm>
            <a:prstGeom prst="rect">
              <a:avLst/>
            </a:prstGeom>
            <a:solidFill>
              <a:srgbClr val="F0F7EC"/>
            </a:solidFill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pyspread </a:t>
              </a:r>
              <a:endPara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248" y="7265"/>
              <a:ext cx="985" cy="565"/>
            </a:xfrm>
            <a:prstGeom prst="rect">
              <a:avLst/>
            </a:prstGeom>
            <a:solidFill>
              <a:srgbClr val="F0F7EC"/>
            </a:solidFill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style</a:t>
              </a:r>
              <a:endPara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785" y="4438"/>
              <a:ext cx="448" cy="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. </a:t>
              </a:r>
              <a:endPara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33" y="4989"/>
              <a:ext cx="5528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0.011</a:t>
              </a:r>
              <a:r>
                <a:rPr lang="en-US" altLang="zh-CN" sz="1200"/>
                <a:t>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     0.016</a:t>
              </a:r>
              <a:r>
                <a:rPr lang="en-US" altLang="zh-CN" sz="1200"/>
                <a:t>                   -       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0.012</a:t>
              </a:r>
              <a:endPara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211" y="4555"/>
              <a:ext cx="5528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      -          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    </a:t>
              </a:r>
              <a:r>
                <a:rPr lang="en-US" altLang="zh-CN" sz="1200">
                  <a:sym typeface="+mn-ea"/>
                </a:rPr>
                <a:t>-</a:t>
              </a:r>
              <a:r>
                <a:rPr lang="en-US" altLang="zh-CN" sz="1200"/>
                <a:t>                       -                      -</a:t>
              </a:r>
              <a:endParaRPr lang="en-US" altLang="zh-CN" sz="12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213" y="4290"/>
              <a:ext cx="5528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      -         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    </a:t>
              </a:r>
              <a:r>
                <a:rPr lang="en-US" altLang="zh-CN" sz="1200"/>
                <a:t> </a:t>
              </a:r>
              <a:r>
                <a:rPr lang="en-US" altLang="zh-CN" sz="1200">
                  <a:sym typeface="+mn-ea"/>
                </a:rPr>
                <a:t>-</a:t>
              </a:r>
              <a:r>
                <a:rPr lang="en-US" altLang="zh-CN" sz="1200"/>
                <a:t>                       -                      -</a:t>
              </a:r>
              <a:endParaRPr lang="en-US" altLang="zh-CN" sz="120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5232" y="5561"/>
              <a:ext cx="5528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accent3"/>
                  </a:solidFill>
                </a:rPr>
                <a:t>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0.011  </a:t>
              </a:r>
              <a:r>
                <a:rPr lang="en-US" altLang="zh-CN" sz="1200">
                  <a:solidFill>
                    <a:schemeClr val="accent3"/>
                  </a:solidFill>
                </a:rPr>
                <a:t>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0.016 </a:t>
              </a:r>
              <a:r>
                <a:rPr lang="en-US" altLang="zh-CN" sz="1200">
                  <a:solidFill>
                    <a:schemeClr val="accent3"/>
                  </a:solidFill>
                </a:rPr>
                <a:t>                  -             </a:t>
              </a:r>
              <a:r>
                <a:rPr lang="en-US" altLang="zh-CN" sz="1200">
                  <a:sym typeface="+mn-ea"/>
                </a:rPr>
                <a:t>     </a:t>
              </a:r>
              <a:r>
                <a:rPr lang="en-US" altLang="zh-CN" sz="1200">
                  <a:solidFill>
                    <a:schemeClr val="accent3"/>
                  </a:solidFill>
                </a:rPr>
                <a:t> </a:t>
              </a:r>
              <a:r>
                <a:rPr lang="en-US" altLang="zh-CN" sz="1200">
                  <a:solidFill>
                    <a:schemeClr val="accent3"/>
                  </a:solidFill>
                  <a:effectLst/>
                </a:rPr>
                <a:t>0.91</a:t>
              </a:r>
              <a:endParaRPr lang="en-US" altLang="zh-CN" sz="1200"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5238" y="6674"/>
              <a:ext cx="5528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0.013 </a:t>
              </a:r>
              <a:r>
                <a:rPr lang="en-US" altLang="zh-CN" sz="1200"/>
                <a:t>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0.026</a:t>
              </a:r>
              <a:r>
                <a:rPr lang="en-US" altLang="zh-CN" sz="1200"/>
                <a:t>                  -  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altLang="zh-CN" sz="1200">
                  <a:sym typeface="+mn-ea"/>
                </a:rPr>
                <a:t>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0.021</a:t>
              </a:r>
              <a:endPara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5233" y="7282"/>
              <a:ext cx="5528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0.021 </a:t>
              </a:r>
              <a:r>
                <a:rPr lang="en-US" altLang="zh-CN" sz="1200"/>
                <a:t>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0.022</a:t>
              </a:r>
              <a:r>
                <a:rPr lang="en-US" altLang="zh-CN" sz="1200"/>
                <a:t>                  -              </a:t>
              </a:r>
              <a:r>
                <a:rPr lang="en-US" altLang="zh-CN" sz="1200">
                  <a:sym typeface="+mn-ea"/>
                </a:rPr>
                <a:t>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0.031</a:t>
              </a:r>
              <a:endPara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5203" y="6140"/>
              <a:ext cx="5528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      -          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   </a:t>
              </a:r>
              <a:r>
                <a:rPr lang="en-US" altLang="zh-CN" sz="1200"/>
                <a:t> </a:t>
              </a:r>
              <a:r>
                <a:rPr lang="en-US" altLang="zh-CN" sz="1200">
                  <a:sym typeface="+mn-ea"/>
                </a:rPr>
                <a:t>-</a:t>
              </a:r>
              <a:r>
                <a:rPr lang="en-US" altLang="zh-CN" sz="1200"/>
                <a:t>                       -               </a:t>
              </a:r>
              <a:r>
                <a:rPr lang="en-US" altLang="zh-CN" sz="1200">
                  <a:sym typeface="+mn-ea"/>
                </a:rPr>
                <a:t>   </a:t>
              </a:r>
              <a:r>
                <a:rPr lang="en-US" altLang="zh-CN" sz="1200"/>
                <a:t>   -</a:t>
              </a:r>
              <a:endParaRPr lang="en-US" altLang="zh-CN" sz="12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" name="直接连接符 18"/>
          <p:cNvCxnSpPr/>
          <p:nvPr/>
        </p:nvCxnSpPr>
        <p:spPr>
          <a:xfrm>
            <a:off x="4305935" y="1003935"/>
            <a:ext cx="13335" cy="49002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/>
          <p:cNvGrpSpPr/>
          <p:nvPr/>
        </p:nvGrpSpPr>
        <p:grpSpPr>
          <a:xfrm rot="0">
            <a:off x="248285" y="1009650"/>
            <a:ext cx="3886835" cy="4888865"/>
            <a:chOff x="279" y="1320"/>
            <a:chExt cx="6338" cy="7726"/>
          </a:xfrm>
        </p:grpSpPr>
        <p:grpSp>
          <p:nvGrpSpPr>
            <p:cNvPr id="97" name="组合 96"/>
            <p:cNvGrpSpPr/>
            <p:nvPr/>
          </p:nvGrpSpPr>
          <p:grpSpPr>
            <a:xfrm rot="0">
              <a:off x="800" y="1320"/>
              <a:ext cx="5355" cy="531"/>
              <a:chOff x="1150" y="1904"/>
              <a:chExt cx="5904" cy="531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150" y="1904"/>
                <a:ext cx="133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1400">
                    <a:solidFill>
                      <a:schemeClr val="tx1"/>
                    </a:solidFill>
                    <a:ea typeface="Noto Sans CJK HK Medium" panose="020B0600000000000000" charset="-120"/>
                    <a:cs typeface="+mn-lt"/>
                  </a:rPr>
                  <a:t>Query:</a:t>
                </a:r>
                <a:endParaRPr lang="en-US" altLang="zh-CN" sz="1400">
                  <a:solidFill>
                    <a:schemeClr val="tx1"/>
                  </a:solidFill>
                  <a:highlight>
                    <a:srgbClr val="FFFF00"/>
                  </a:highlight>
                  <a:ea typeface="Noto Sans CJK HK Medium" panose="020B0600000000000000" charset="-120"/>
                  <a:cs typeface="+mn-lt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608" y="1934"/>
                <a:ext cx="4446" cy="5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python panda</a:t>
                </a:r>
                <a:r>
                  <a:rPr lang="en-US" altLang="zh-CN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 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top 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border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0">
              <a:off x="1152" y="3043"/>
              <a:ext cx="4593" cy="1625"/>
              <a:chOff x="817" y="4544"/>
              <a:chExt cx="5064" cy="1625"/>
            </a:xfrm>
          </p:grpSpPr>
          <p:pic>
            <p:nvPicPr>
              <p:cNvPr id="2" name="图片 1" descr="modelbim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367" y="4544"/>
                <a:ext cx="797" cy="776"/>
              </a:xfrm>
              <a:prstGeom prst="rect">
                <a:avLst/>
              </a:prstGeom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3649" y="5441"/>
                <a:ext cx="2232" cy="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cs typeface="+mn-lt"/>
                  </a:rPr>
                  <a:t>Fixed-CodeBert</a:t>
                </a:r>
                <a:endParaRPr lang="en-US" altLang="zh-CN" sz="1200">
                  <a:cs typeface="+mn-lt"/>
                </a:endParaRPr>
              </a:p>
            </p:txBody>
          </p:sp>
          <p:pic>
            <p:nvPicPr>
              <p:cNvPr id="6" name="图片 5" descr="数据源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05" y="4544"/>
                <a:ext cx="835" cy="835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817" y="5441"/>
                <a:ext cx="1773" cy="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cs typeface="+mn-lt"/>
                  </a:rPr>
                  <a:t>Query Corpus</a:t>
                </a:r>
                <a:endParaRPr lang="en-US" altLang="zh-CN" sz="1200">
                  <a:cs typeface="+mn-lt"/>
                </a:endParaRPr>
              </a:p>
            </p:txBody>
          </p:sp>
          <p:pic>
            <p:nvPicPr>
              <p:cNvPr id="11" name="图片 10" descr="交互"/>
              <p:cNvPicPr>
                <a:picLocks noChangeAspect="1"/>
              </p:cNvPicPr>
              <p:nvPr/>
            </p:nvPicPr>
            <p:blipFill>
              <a:blip r:embed="rId3"/>
              <a:srcRect b="14002"/>
              <a:stretch>
                <a:fillRect/>
              </a:stretch>
            </p:blipFill>
            <p:spPr>
              <a:xfrm>
                <a:off x="2782" y="4861"/>
                <a:ext cx="1042" cy="580"/>
              </a:xfrm>
              <a:prstGeom prst="rect">
                <a:avLst/>
              </a:prstGeom>
            </p:spPr>
          </p:pic>
        </p:grpSp>
        <p:cxnSp>
          <p:nvCxnSpPr>
            <p:cNvPr id="6668" name="Google Shape;6668;p68"/>
            <p:cNvCxnSpPr/>
            <p:nvPr/>
          </p:nvCxnSpPr>
          <p:spPr>
            <a:xfrm rot="5400000">
              <a:off x="2866" y="4513"/>
              <a:ext cx="1165" cy="873"/>
            </a:xfrm>
            <a:prstGeom prst="curvedConnector3">
              <a:avLst>
                <a:gd name="adj1" fmla="val 5004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6668;p68"/>
            <p:cNvCxnSpPr/>
            <p:nvPr/>
          </p:nvCxnSpPr>
          <p:spPr>
            <a:xfrm rot="5400000" flipV="1">
              <a:off x="2904" y="2216"/>
              <a:ext cx="1088" cy="975"/>
            </a:xfrm>
            <a:prstGeom prst="curvedConnector3">
              <a:avLst>
                <a:gd name="adj1" fmla="val 5004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" name="文本框 19"/>
            <p:cNvSpPr txBox="1"/>
            <p:nvPr/>
          </p:nvSpPr>
          <p:spPr>
            <a:xfrm>
              <a:off x="1422" y="8561"/>
              <a:ext cx="4295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+mj-lt"/>
                  <a:ea typeface="+mj-lt"/>
                  <a:cs typeface="+mn-lt"/>
                </a:rPr>
                <a:t>(a) Search similar query</a:t>
              </a:r>
              <a:endParaRPr lang="en-US" altLang="zh-CN" sz="1400" b="1">
                <a:latin typeface="+mj-lt"/>
                <a:ea typeface="+mj-lt"/>
                <a:cs typeface="+mn-lt"/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279" y="5680"/>
              <a:ext cx="6338" cy="2524"/>
              <a:chOff x="279" y="5680"/>
              <a:chExt cx="6338" cy="2524"/>
            </a:xfrm>
          </p:grpSpPr>
          <p:grpSp>
            <p:nvGrpSpPr>
              <p:cNvPr id="72" name="组合 71"/>
              <p:cNvGrpSpPr/>
              <p:nvPr/>
            </p:nvGrpSpPr>
            <p:grpSpPr>
              <a:xfrm rot="0">
                <a:off x="279" y="7655"/>
                <a:ext cx="6195" cy="549"/>
                <a:chOff x="1087" y="6264"/>
                <a:chExt cx="6830" cy="549"/>
              </a:xfrm>
            </p:grpSpPr>
            <p:sp>
              <p:nvSpPr>
                <p:cNvPr id="73" name="矩形 72"/>
                <p:cNvSpPr/>
                <p:nvPr/>
              </p:nvSpPr>
              <p:spPr>
                <a:xfrm>
                  <a:off x="1087" y="6299"/>
                  <a:ext cx="5578" cy="5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pandas top header data</a:t>
                  </a:r>
                  <a:endParaRPr lang="en-US" altLang="zh-CN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endParaRPr>
                </a:p>
              </p:txBody>
            </p:sp>
            <p:grpSp>
              <p:nvGrpSpPr>
                <p:cNvPr id="74" name="组合 73"/>
                <p:cNvGrpSpPr/>
                <p:nvPr/>
              </p:nvGrpSpPr>
              <p:grpSpPr>
                <a:xfrm>
                  <a:off x="6772" y="6264"/>
                  <a:ext cx="1145" cy="549"/>
                  <a:chOff x="6772" y="6224"/>
                  <a:chExt cx="1145" cy="549"/>
                </a:xfrm>
              </p:grpSpPr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6845" y="6224"/>
                    <a:ext cx="1072" cy="3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+mj-lt"/>
                        <a:ea typeface="+mj-lt"/>
                      </a:rPr>
                      <a:t>cos=0.91</a:t>
                    </a:r>
                    <a:endParaRPr lang="en-US" altLang="zh-CN" sz="700">
                      <a:latin typeface="+mj-lt"/>
                      <a:ea typeface="+mj-lt"/>
                    </a:endParaRPr>
                  </a:p>
                </p:txBody>
              </p:sp>
              <p:grpSp>
                <p:nvGrpSpPr>
                  <p:cNvPr id="76" name="组合 75"/>
                  <p:cNvGrpSpPr/>
                  <p:nvPr/>
                </p:nvGrpSpPr>
                <p:grpSpPr>
                  <a:xfrm rot="0">
                    <a:off x="6772" y="6299"/>
                    <a:ext cx="801" cy="474"/>
                    <a:chOff x="11665" y="4462"/>
                    <a:chExt cx="805" cy="489"/>
                  </a:xfrm>
                </p:grpSpPr>
                <p:cxnSp>
                  <p:nvCxnSpPr>
                    <p:cNvPr id="77" name="直接箭头连接符 76"/>
                    <p:cNvCxnSpPr/>
                    <p:nvPr/>
                  </p:nvCxnSpPr>
                  <p:spPr>
                    <a:xfrm flipH="1" flipV="1">
                      <a:off x="11665" y="4462"/>
                      <a:ext cx="10" cy="486"/>
                    </a:xfrm>
                    <a:prstGeom prst="straightConnector1">
                      <a:avLst/>
                    </a:prstGeom>
                    <a:ln>
                      <a:solidFill>
                        <a:srgbClr val="20202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箭头连接符 77"/>
                    <p:cNvCxnSpPr/>
                    <p:nvPr/>
                  </p:nvCxnSpPr>
                  <p:spPr>
                    <a:xfrm>
                      <a:off x="11675" y="4939"/>
                      <a:ext cx="795" cy="0"/>
                    </a:xfrm>
                    <a:prstGeom prst="straightConnector1">
                      <a:avLst/>
                    </a:prstGeom>
                    <a:ln>
                      <a:solidFill>
                        <a:srgbClr val="20202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/>
                    <p:cNvCxnSpPr/>
                    <p:nvPr/>
                  </p:nvCxnSpPr>
                  <p:spPr>
                    <a:xfrm flipV="1">
                      <a:off x="11795" y="4643"/>
                      <a:ext cx="9" cy="286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接连接符 79"/>
                    <p:cNvCxnSpPr/>
                    <p:nvPr/>
                  </p:nvCxnSpPr>
                  <p:spPr>
                    <a:xfrm flipH="1" flipV="1">
                      <a:off x="11890" y="4714"/>
                      <a:ext cx="7" cy="228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接连接符 80"/>
                    <p:cNvCxnSpPr/>
                    <p:nvPr/>
                  </p:nvCxnSpPr>
                  <p:spPr>
                    <a:xfrm flipH="1" flipV="1">
                      <a:off x="12197" y="4711"/>
                      <a:ext cx="7" cy="228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直接连接符 81"/>
                    <p:cNvCxnSpPr/>
                    <p:nvPr/>
                  </p:nvCxnSpPr>
                  <p:spPr>
                    <a:xfrm flipV="1">
                      <a:off x="12311" y="4848"/>
                      <a:ext cx="7" cy="82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文本框 82"/>
                    <p:cNvSpPr txBox="1"/>
                    <p:nvPr/>
                  </p:nvSpPr>
                  <p:spPr>
                    <a:xfrm>
                      <a:off x="11851" y="4602"/>
                      <a:ext cx="390" cy="3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800"/>
                        <a:t>..</a:t>
                      </a:r>
                      <a:endParaRPr lang="en-US" altLang="zh-CN" sz="800"/>
                    </a:p>
                  </p:txBody>
                </p:sp>
              </p:grpSp>
            </p:grpSp>
          </p:grpSp>
          <p:grpSp>
            <p:nvGrpSpPr>
              <p:cNvPr id="95" name="组合 94"/>
              <p:cNvGrpSpPr/>
              <p:nvPr/>
            </p:nvGrpSpPr>
            <p:grpSpPr>
              <a:xfrm rot="0">
                <a:off x="287" y="6996"/>
                <a:ext cx="6325" cy="549"/>
                <a:chOff x="1203" y="7580"/>
                <a:chExt cx="6974" cy="549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 rot="0">
                  <a:off x="1203" y="7580"/>
                  <a:ext cx="6820" cy="549"/>
                  <a:chOff x="1087" y="7579"/>
                  <a:chExt cx="6820" cy="549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1087" y="7614"/>
                    <a:ext cx="5571" cy="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Crop the border from the layout</a:t>
                    </a:r>
                    <a:endPara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6755" y="7579"/>
                    <a:ext cx="1152" cy="549"/>
                    <a:chOff x="6772" y="6224"/>
                    <a:chExt cx="1152" cy="549"/>
                  </a:xfrm>
                </p:grpSpPr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6845" y="6224"/>
                      <a:ext cx="1079" cy="3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cos=0.75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61" name="组合 60"/>
                    <p:cNvGrpSpPr/>
                    <p:nvPr/>
                  </p:nvGrpSpPr>
                  <p:grpSpPr>
                    <a:xfrm rot="0">
                      <a:off x="6772" y="6299"/>
                      <a:ext cx="801" cy="474"/>
                      <a:chOff x="11665" y="4462"/>
                      <a:chExt cx="805" cy="489"/>
                    </a:xfrm>
                  </p:grpSpPr>
                  <p:cxnSp>
                    <p:nvCxnSpPr>
                      <p:cNvPr id="62" name="直接箭头连接符 61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直接箭头连接符 62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直接连接符 63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直接连接符 64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直接连接符 65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直接连接符 66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8" name="文本框 67"/>
                      <p:cNvSpPr txBox="1"/>
                      <p:nvPr/>
                    </p:nvSpPr>
                    <p:spPr>
                      <a:xfrm>
                        <a:off x="11851" y="4602"/>
                        <a:ext cx="390" cy="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pic>
              <p:nvPicPr>
                <p:cNvPr id="85" name="图片 84" descr="Selec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77" y="7716"/>
                  <a:ext cx="300" cy="300"/>
                </a:xfrm>
                <a:prstGeom prst="rect">
                  <a:avLst/>
                </a:prstGeom>
              </p:spPr>
            </p:pic>
          </p:grpSp>
          <p:grpSp>
            <p:nvGrpSpPr>
              <p:cNvPr id="94" name="组合 93"/>
              <p:cNvGrpSpPr/>
              <p:nvPr/>
            </p:nvGrpSpPr>
            <p:grpSpPr>
              <a:xfrm rot="0">
                <a:off x="281" y="6337"/>
                <a:ext cx="6336" cy="549"/>
                <a:chOff x="1196" y="6921"/>
                <a:chExt cx="6986" cy="549"/>
              </a:xfrm>
            </p:grpSpPr>
            <p:grpSp>
              <p:nvGrpSpPr>
                <p:cNvPr id="70" name="组合 69"/>
                <p:cNvGrpSpPr/>
                <p:nvPr/>
              </p:nvGrpSpPr>
              <p:grpSpPr>
                <a:xfrm rot="0">
                  <a:off x="1196" y="6921"/>
                  <a:ext cx="6826" cy="549"/>
                  <a:chOff x="1087" y="6914"/>
                  <a:chExt cx="6826" cy="549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1087" y="6949"/>
                    <a:ext cx="5576" cy="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s the top border of the cell</a:t>
                    </a:r>
                    <a:endPara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6768" y="6914"/>
                    <a:ext cx="1145" cy="549"/>
                    <a:chOff x="6772" y="6224"/>
                    <a:chExt cx="1145" cy="549"/>
                  </a:xfrm>
                </p:grpSpPr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6845" y="6224"/>
                      <a:ext cx="1072" cy="3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cos=0.81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51" name="组合 50"/>
                    <p:cNvGrpSpPr/>
                    <p:nvPr/>
                  </p:nvGrpSpPr>
                  <p:grpSpPr>
                    <a:xfrm rot="0">
                      <a:off x="6772" y="6299"/>
                      <a:ext cx="801" cy="474"/>
                      <a:chOff x="11665" y="4462"/>
                      <a:chExt cx="805" cy="489"/>
                    </a:xfrm>
                  </p:grpSpPr>
                  <p:cxnSp>
                    <p:nvCxnSpPr>
                      <p:cNvPr id="52" name="直接箭头连接符 51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箭头连接符 52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连接符 55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接连接符 56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文本框 57"/>
                      <p:cNvSpPr txBox="1"/>
                      <p:nvPr/>
                    </p:nvSpPr>
                    <p:spPr>
                      <a:xfrm>
                        <a:off x="11851" y="4602"/>
                        <a:ext cx="390" cy="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pic>
              <p:nvPicPr>
                <p:cNvPr id="91" name="图片 90" descr="Selec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82" y="7057"/>
                  <a:ext cx="300" cy="300"/>
                </a:xfrm>
                <a:prstGeom prst="rect">
                  <a:avLst/>
                </a:prstGeom>
              </p:spPr>
            </p:pic>
          </p:grpSp>
          <p:grpSp>
            <p:nvGrpSpPr>
              <p:cNvPr id="193" name="组合 192"/>
              <p:cNvGrpSpPr/>
              <p:nvPr/>
            </p:nvGrpSpPr>
            <p:grpSpPr>
              <a:xfrm>
                <a:off x="281" y="5680"/>
                <a:ext cx="6336" cy="549"/>
                <a:chOff x="281" y="5680"/>
                <a:chExt cx="6336" cy="549"/>
              </a:xfrm>
            </p:grpSpPr>
            <p:grpSp>
              <p:nvGrpSpPr>
                <p:cNvPr id="192" name="组合 191"/>
                <p:cNvGrpSpPr/>
                <p:nvPr/>
              </p:nvGrpSpPr>
              <p:grpSpPr>
                <a:xfrm>
                  <a:off x="281" y="5680"/>
                  <a:ext cx="6063" cy="549"/>
                  <a:chOff x="281" y="5680"/>
                  <a:chExt cx="6063" cy="549"/>
                </a:xfrm>
              </p:grpSpPr>
              <p:sp>
                <p:nvSpPr>
                  <p:cNvPr id="14" name="矩形 13"/>
                  <p:cNvSpPr/>
                  <p:nvPr/>
                </p:nvSpPr>
                <p:spPr>
                  <a:xfrm>
                    <a:off x="281" y="5715"/>
                    <a:ext cx="5059" cy="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s xlwt . Borders for pyspread style</a:t>
                    </a:r>
                    <a:endPara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48" name="组合 47"/>
                  <p:cNvGrpSpPr/>
                  <p:nvPr/>
                </p:nvGrpSpPr>
                <p:grpSpPr>
                  <a:xfrm rot="0">
                    <a:off x="5437" y="5680"/>
                    <a:ext cx="907" cy="549"/>
                    <a:chOff x="6772" y="6224"/>
                    <a:chExt cx="1000" cy="549"/>
                  </a:xfrm>
                </p:grpSpPr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6845" y="6224"/>
                      <a:ext cx="927" cy="3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cos=0.7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45" name="组合 44"/>
                    <p:cNvGrpSpPr/>
                    <p:nvPr/>
                  </p:nvGrpSpPr>
                  <p:grpSpPr>
                    <a:xfrm rot="0">
                      <a:off x="6772" y="6299"/>
                      <a:ext cx="801" cy="474"/>
                      <a:chOff x="11665" y="4462"/>
                      <a:chExt cx="805" cy="489"/>
                    </a:xfrm>
                  </p:grpSpPr>
                  <p:cxnSp>
                    <p:nvCxnSpPr>
                      <p:cNvPr id="33" name="直接箭头连接符 32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直接箭头连接符 33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接连接符 34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直接连接符 35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直接连接符 37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直接连接符 38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文本框 43"/>
                      <p:cNvSpPr txBox="1"/>
                      <p:nvPr/>
                    </p:nvSpPr>
                    <p:spPr>
                      <a:xfrm>
                        <a:off x="11851" y="4602"/>
                        <a:ext cx="390" cy="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pic>
              <p:nvPicPr>
                <p:cNvPr id="92" name="图片 91" descr="Selec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45" y="5815"/>
                  <a:ext cx="272" cy="3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31" name="组合 130"/>
          <p:cNvGrpSpPr/>
          <p:nvPr/>
        </p:nvGrpSpPr>
        <p:grpSpPr>
          <a:xfrm rot="0">
            <a:off x="4476750" y="1099820"/>
            <a:ext cx="7482840" cy="4709160"/>
            <a:chOff x="7050" y="1732"/>
            <a:chExt cx="11784" cy="7416"/>
          </a:xfrm>
        </p:grpSpPr>
        <p:sp>
          <p:nvSpPr>
            <p:cNvPr id="110" name="文本框 109"/>
            <p:cNvSpPr txBox="1"/>
            <p:nvPr/>
          </p:nvSpPr>
          <p:spPr>
            <a:xfrm>
              <a:off x="10277" y="8665"/>
              <a:ext cx="53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+mj-ea"/>
                  <a:ea typeface="+mj-ea"/>
                  <a:cs typeface="+mn-lt"/>
                </a:rPr>
                <a:t>(b) Select candidate sentence  </a:t>
              </a:r>
              <a:endParaRPr lang="en-US" altLang="zh-CN" sz="1400" b="1">
                <a:latin typeface="+mj-ea"/>
                <a:ea typeface="+mj-ea"/>
                <a:cs typeface="+mn-lt"/>
              </a:endParaRPr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7050" y="5923"/>
              <a:ext cx="11784" cy="2600"/>
              <a:chOff x="7050" y="5923"/>
              <a:chExt cx="11784" cy="2600"/>
            </a:xfrm>
          </p:grpSpPr>
          <p:pic>
            <p:nvPicPr>
              <p:cNvPr id="191" name="图片 190" descr="Select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93" y="7378"/>
                <a:ext cx="272" cy="289"/>
              </a:xfrm>
              <a:prstGeom prst="rect">
                <a:avLst/>
              </a:prstGeom>
            </p:spPr>
          </p:pic>
          <p:grpSp>
            <p:nvGrpSpPr>
              <p:cNvPr id="112" name="组合 111"/>
              <p:cNvGrpSpPr/>
              <p:nvPr/>
            </p:nvGrpSpPr>
            <p:grpSpPr>
              <a:xfrm>
                <a:off x="7050" y="5923"/>
                <a:ext cx="11785" cy="2600"/>
                <a:chOff x="7050" y="5923"/>
                <a:chExt cx="11785" cy="2600"/>
              </a:xfrm>
            </p:grpSpPr>
            <p:grpSp>
              <p:nvGrpSpPr>
                <p:cNvPr id="232" name="组合 231"/>
                <p:cNvGrpSpPr/>
                <p:nvPr/>
              </p:nvGrpSpPr>
              <p:grpSpPr>
                <a:xfrm rot="0">
                  <a:off x="7050" y="5986"/>
                  <a:ext cx="4928" cy="2384"/>
                  <a:chOff x="7012" y="5989"/>
                  <a:chExt cx="4928" cy="2475"/>
                </a:xfrm>
              </p:grpSpPr>
              <p:sp>
                <p:nvSpPr>
                  <p:cNvPr id="100" name="矩形 99"/>
                  <p:cNvSpPr/>
                  <p:nvPr/>
                </p:nvSpPr>
                <p:spPr>
                  <a:xfrm>
                    <a:off x="7012" y="7964"/>
                    <a:ext cx="4929" cy="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pandas top header data</a:t>
                    </a:r>
                    <a:endPara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101" name="矩形 100"/>
                  <p:cNvSpPr/>
                  <p:nvPr/>
                </p:nvSpPr>
                <p:spPr>
                  <a:xfrm>
                    <a:off x="7020" y="7305"/>
                    <a:ext cx="4906" cy="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sz="1400">
                        <a:solidFill>
                          <a:schemeClr val="accent2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Crop 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the </a:t>
                    </a:r>
                    <a:r>
                      <a:rPr lang="zh-CN" altLang="en-US" sz="1400">
                        <a:solidFill>
                          <a:schemeClr val="accent4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border 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from the </a:t>
                    </a:r>
                    <a:r>
                      <a:rPr lang="zh-CN" altLang="en-US" sz="1400">
                        <a:solidFill>
                          <a:schemeClr val="accent2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layout</a:t>
                    </a:r>
                    <a:endParaRPr lang="zh-CN" altLang="en-US" sz="1400">
                      <a:solidFill>
                        <a:schemeClr val="accent2"/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102" name="矩形 101"/>
                  <p:cNvSpPr/>
                  <p:nvPr/>
                </p:nvSpPr>
                <p:spPr>
                  <a:xfrm>
                    <a:off x="7014" y="6646"/>
                    <a:ext cx="4927" cy="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s the top </a:t>
                    </a:r>
                    <a:r>
                      <a:rPr lang="zh-CN" altLang="en-US" sz="1400">
                        <a:solidFill>
                          <a:schemeClr val="accent4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border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 of the </a:t>
                    </a:r>
                    <a:r>
                      <a:rPr lang="zh-CN" altLang="en-US" sz="1400">
                        <a:solidFill>
                          <a:schemeClr val="accent2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cell</a:t>
                    </a:r>
                    <a:endParaRPr lang="zh-CN" altLang="en-US" sz="1400">
                      <a:solidFill>
                        <a:schemeClr val="accent2"/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7014" y="5989"/>
                    <a:ext cx="4927" cy="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s </a:t>
                    </a:r>
                    <a:r>
                      <a:rPr lang="zh-CN" altLang="en-US" sz="1400">
                        <a:solidFill>
                          <a:schemeClr val="accent2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xlwt 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. </a:t>
                    </a:r>
                    <a:r>
                      <a:rPr lang="zh-CN" altLang="en-US" sz="1400">
                        <a:solidFill>
                          <a:schemeClr val="accent4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Borders</a:t>
                    </a:r>
                    <a:r>
                      <a:rPr lang="zh-CN" altLang="en-US" sz="14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 for </a:t>
                    </a:r>
                    <a:r>
                      <a:rPr lang="zh-CN" altLang="en-US" sz="1400">
                        <a:solidFill>
                          <a:schemeClr val="accent2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pyspread style</a:t>
                    </a:r>
                    <a:endParaRPr lang="zh-CN" altLang="en-US" sz="1400">
                      <a:solidFill>
                        <a:schemeClr val="accent2"/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</p:grpSp>
            <p:pic>
              <p:nvPicPr>
                <p:cNvPr id="104" name="图片 103" descr="转变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45" y="6899"/>
                  <a:ext cx="546" cy="526"/>
                </a:xfrm>
                <a:prstGeom prst="rect">
                  <a:avLst/>
                </a:prstGeom>
              </p:spPr>
            </p:pic>
            <p:sp>
              <p:nvSpPr>
                <p:cNvPr id="108" name="矩形 107"/>
                <p:cNvSpPr/>
                <p:nvPr/>
              </p:nvSpPr>
              <p:spPr>
                <a:xfrm>
                  <a:off x="12138" y="5923"/>
                  <a:ext cx="5355" cy="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endParaRPr lang="en-US" altLang="zh-CN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endParaRPr>
                </a:p>
                <a:p>
                  <a:pPr algn="l"/>
                  <a:endParaRPr lang="en-US" altLang="zh-CN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endParaRPr>
                </a:p>
                <a:p>
                  <a:pPr algn="l"/>
                  <a:r>
                    <a: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s </a:t>
                  </a:r>
                  <a:r>
                    <a:rPr lang="zh-CN" altLang="en-US" sz="1400">
                      <a:solidFill>
                        <a:schemeClr val="accent5">
                          <a:lumMod val="75000"/>
                        </a:schemeClr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python panda</a:t>
                  </a:r>
                  <a:r>
                    <a:rPr lang="en-US" altLang="zh-CN" sz="1400">
                      <a:solidFill>
                        <a:schemeClr val="accent5">
                          <a:lumMod val="75000"/>
                        </a:schemeClr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s</a:t>
                  </a:r>
                  <a:r>
                    <a:rPr lang="zh-CN" altLang="en-US" sz="1400">
                      <a:gradFill>
                        <a:gsLst>
                          <a:gs pos="0">
                            <a:srgbClr val="007BD3"/>
                          </a:gs>
                          <a:gs pos="100000">
                            <a:srgbClr val="034373"/>
                          </a:gs>
                        </a:gsLst>
                        <a:lin scaled="0"/>
                      </a:gradFill>
                      <a:ea typeface="Noto Sans CJK SC Light" panose="020B0300000000000000" charset="-122"/>
                      <a:cs typeface="+mn-lt"/>
                      <a:sym typeface="+mn-ea"/>
                    </a:rPr>
                    <a:t> 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. </a:t>
                  </a:r>
                  <a:r>
                    <a:rPr lang="zh-CN" altLang="en-US" sz="1400">
                      <a:solidFill>
                        <a:schemeClr val="accent4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borders 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for </a:t>
                  </a:r>
                  <a:r>
                    <a:rPr lang="zh-CN" altLang="en-US" sz="1400">
                      <a:solidFill>
                        <a:schemeClr val="accent5">
                          <a:lumMod val="75000"/>
                        </a:schemeClr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top</a:t>
                  </a:r>
                  <a:endParaRPr lang="zh-CN" altLang="en-US" sz="1400">
                    <a:solidFill>
                      <a:schemeClr val="accent5">
                        <a:lumMod val="75000"/>
                      </a:schemeClr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  <a:p>
                  <a:pPr algn="l"/>
                  <a:endParaRPr lang="zh-CN" altLang="en-US" sz="1400">
                    <a:solidFill>
                      <a:schemeClr val="accent5">
                        <a:lumMod val="75000"/>
                      </a:schemeClr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  <a:p>
                  <a:pPr algn="l"/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s the top </a:t>
                  </a:r>
                  <a:r>
                    <a:rPr lang="zh-CN" altLang="en-US" sz="1400">
                      <a:solidFill>
                        <a:schemeClr val="accent4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border 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of the </a:t>
                  </a:r>
                  <a:r>
                    <a:rPr lang="zh-CN" altLang="en-US" sz="1400">
                      <a:gradFill>
                        <a:gsLst>
                          <a:gs pos="0">
                            <a:srgbClr val="007BD3"/>
                          </a:gs>
                          <a:gs pos="100000">
                            <a:srgbClr val="034373"/>
                          </a:gs>
                        </a:gsLst>
                        <a:lin scaled="0"/>
                      </a:gradFill>
                      <a:ea typeface="Noto Sans CJK SC Light" panose="020B0300000000000000" charset="-122"/>
                      <a:cs typeface="+mn-lt"/>
                      <a:sym typeface="+mn-ea"/>
                    </a:rPr>
                    <a:t>python</a:t>
                  </a:r>
                  <a:r>
                    <a:rPr lang="en-US" altLang="zh-CN" sz="1400">
                      <a:gradFill>
                        <a:gsLst>
                          <a:gs pos="0">
                            <a:srgbClr val="007BD3"/>
                          </a:gs>
                          <a:gs pos="100000">
                            <a:srgbClr val="034373"/>
                          </a:gs>
                        </a:gsLst>
                        <a:lin scaled="0"/>
                      </a:gradFill>
                      <a:ea typeface="Noto Sans CJK SC Light" panose="020B0300000000000000" charset="-122"/>
                      <a:cs typeface="+mn-lt"/>
                      <a:sym typeface="+mn-ea"/>
                    </a:rPr>
                    <a:t> </a:t>
                  </a:r>
                  <a:r>
                    <a:rPr lang="en-US" altLang="zh-CN" sz="1400">
                      <a:solidFill>
                        <a:schemeClr val="accent5">
                          <a:lumMod val="75000"/>
                        </a:schemeClr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pandas</a:t>
                  </a:r>
                  <a:endParaRPr lang="en-US" altLang="zh-CN" sz="1400">
                    <a:solidFill>
                      <a:schemeClr val="accent5">
                        <a:lumMod val="75000"/>
                      </a:schemeClr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  <a:p>
                  <a:pPr algn="l"/>
                  <a:endParaRPr lang="en-US" altLang="zh-CN" sz="1400">
                    <a:solidFill>
                      <a:schemeClr val="accent5">
                        <a:lumMod val="75000"/>
                      </a:schemeClr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  <a:p>
                  <a:pPr algn="l"/>
                  <a:r>
                    <a:rPr lang="zh-CN" altLang="en-US" sz="1400">
                      <a:solidFill>
                        <a:schemeClr val="accent5">
                          <a:lumMod val="75000"/>
                        </a:schemeClr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python 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the </a:t>
                  </a:r>
                  <a:r>
                    <a:rPr lang="zh-CN" altLang="en-US" sz="1400">
                      <a:solidFill>
                        <a:schemeClr val="accent4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border 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from the </a:t>
                  </a:r>
                  <a:r>
                    <a:rPr lang="zh-CN" altLang="en-US" sz="1400">
                      <a:solidFill>
                        <a:schemeClr val="accent5">
                          <a:lumMod val="75000"/>
                        </a:schemeClr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panda</a:t>
                  </a:r>
                  <a:r>
                    <a:rPr lang="en-US" altLang="zh-CN" sz="1400">
                      <a:solidFill>
                        <a:schemeClr val="accent5">
                          <a:lumMod val="75000"/>
                        </a:schemeClr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s</a:t>
                  </a:r>
                  <a:endParaRPr lang="en-US" altLang="zh-CN" sz="1400">
                    <a:solidFill>
                      <a:schemeClr val="accent5">
                        <a:lumMod val="75000"/>
                      </a:schemeClr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  <a:p>
                  <a:pPr algn="l"/>
                  <a:endParaRPr lang="en-US" altLang="zh-CN" sz="1400">
                    <a:solidFill>
                      <a:schemeClr val="accent5">
                        <a:lumMod val="75000"/>
                      </a:schemeClr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  <a:p>
                  <a:pPr algn="l"/>
                  <a:r>
                    <a:rPr lang="en-US" altLang="zh-CN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pandas top header data</a:t>
                  </a:r>
                  <a:endParaRPr lang="en-US" altLang="zh-CN" sz="1400">
                    <a:solidFill>
                      <a:schemeClr val="accent5">
                        <a:lumMod val="75000"/>
                      </a:schemeClr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  <a:p>
                  <a:pPr algn="l"/>
                  <a:endParaRPr lang="en-US" altLang="zh-CN" sz="1400">
                    <a:solidFill>
                      <a:schemeClr val="accent5">
                        <a:lumMod val="75000"/>
                      </a:schemeClr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  <a:p>
                  <a:pPr algn="l"/>
                  <a:endParaRPr lang="zh-CN" altLang="en-US" sz="1400">
                    <a:solidFill>
                      <a:schemeClr val="accent5">
                        <a:lumMod val="75000"/>
                      </a:schemeClr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</p:txBody>
            </p:sp>
            <p:grpSp>
              <p:nvGrpSpPr>
                <p:cNvPr id="181" name="组合 180"/>
                <p:cNvGrpSpPr/>
                <p:nvPr/>
              </p:nvGrpSpPr>
              <p:grpSpPr>
                <a:xfrm rot="0">
                  <a:off x="17630" y="5939"/>
                  <a:ext cx="1179" cy="540"/>
                  <a:chOff x="6772" y="6224"/>
                  <a:chExt cx="1300" cy="561"/>
                </a:xfrm>
              </p:grpSpPr>
              <p:sp>
                <p:nvSpPr>
                  <p:cNvPr id="182" name="文本框 181"/>
                  <p:cNvSpPr txBox="1"/>
                  <p:nvPr/>
                </p:nvSpPr>
                <p:spPr>
                  <a:xfrm>
                    <a:off x="6845" y="6224"/>
                    <a:ext cx="1227" cy="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+mj-lt"/>
                        <a:ea typeface="+mj-lt"/>
                      </a:rPr>
                      <a:t>cos=0.92</a:t>
                    </a:r>
                    <a:endParaRPr lang="en-US" altLang="zh-CN" sz="700">
                      <a:latin typeface="+mj-lt"/>
                      <a:ea typeface="+mj-lt"/>
                    </a:endParaRPr>
                  </a:p>
                </p:txBody>
              </p:sp>
              <p:grpSp>
                <p:nvGrpSpPr>
                  <p:cNvPr id="183" name="组合 182"/>
                  <p:cNvGrpSpPr/>
                  <p:nvPr/>
                </p:nvGrpSpPr>
                <p:grpSpPr>
                  <a:xfrm rot="0">
                    <a:off x="6772" y="6299"/>
                    <a:ext cx="801" cy="486"/>
                    <a:chOff x="11665" y="4462"/>
                    <a:chExt cx="805" cy="501"/>
                  </a:xfrm>
                </p:grpSpPr>
                <p:cxnSp>
                  <p:nvCxnSpPr>
                    <p:cNvPr id="184" name="直接箭头连接符 183"/>
                    <p:cNvCxnSpPr/>
                    <p:nvPr/>
                  </p:nvCxnSpPr>
                  <p:spPr>
                    <a:xfrm flipH="1" flipV="1">
                      <a:off x="11665" y="4462"/>
                      <a:ext cx="10" cy="486"/>
                    </a:xfrm>
                    <a:prstGeom prst="straightConnector1">
                      <a:avLst/>
                    </a:prstGeom>
                    <a:ln>
                      <a:solidFill>
                        <a:srgbClr val="20202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直接箭头连接符 184"/>
                    <p:cNvCxnSpPr/>
                    <p:nvPr/>
                  </p:nvCxnSpPr>
                  <p:spPr>
                    <a:xfrm>
                      <a:off x="11675" y="4939"/>
                      <a:ext cx="795" cy="0"/>
                    </a:xfrm>
                    <a:prstGeom prst="straightConnector1">
                      <a:avLst/>
                    </a:prstGeom>
                    <a:ln>
                      <a:solidFill>
                        <a:srgbClr val="20202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直接连接符 185"/>
                    <p:cNvCxnSpPr/>
                    <p:nvPr/>
                  </p:nvCxnSpPr>
                  <p:spPr>
                    <a:xfrm flipV="1">
                      <a:off x="11795" y="4643"/>
                      <a:ext cx="9" cy="286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直接连接符 186"/>
                    <p:cNvCxnSpPr/>
                    <p:nvPr/>
                  </p:nvCxnSpPr>
                  <p:spPr>
                    <a:xfrm flipH="1" flipV="1">
                      <a:off x="11890" y="4714"/>
                      <a:ext cx="7" cy="228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直接连接符 187"/>
                    <p:cNvCxnSpPr/>
                    <p:nvPr/>
                  </p:nvCxnSpPr>
                  <p:spPr>
                    <a:xfrm flipH="1" flipV="1">
                      <a:off x="12197" y="4711"/>
                      <a:ext cx="7" cy="228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直接连接符 188"/>
                    <p:cNvCxnSpPr/>
                    <p:nvPr/>
                  </p:nvCxnSpPr>
                  <p:spPr>
                    <a:xfrm flipV="1">
                      <a:off x="12311" y="4848"/>
                      <a:ext cx="7" cy="82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文本框 189"/>
                    <p:cNvSpPr txBox="1"/>
                    <p:nvPr/>
                  </p:nvSpPr>
                  <p:spPr>
                    <a:xfrm>
                      <a:off x="11851" y="4602"/>
                      <a:ext cx="390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800"/>
                        <a:t>..</a:t>
                      </a:r>
                      <a:endParaRPr lang="en-US" altLang="zh-CN" sz="800"/>
                    </a:p>
                  </p:txBody>
                </p:sp>
              </p:grpSp>
            </p:grpSp>
            <p:grpSp>
              <p:nvGrpSpPr>
                <p:cNvPr id="196" name="组合 195"/>
                <p:cNvGrpSpPr/>
                <p:nvPr/>
              </p:nvGrpSpPr>
              <p:grpSpPr>
                <a:xfrm rot="0">
                  <a:off x="17635" y="6573"/>
                  <a:ext cx="1179" cy="540"/>
                  <a:chOff x="6772" y="6224"/>
                  <a:chExt cx="1300" cy="561"/>
                </a:xfrm>
              </p:grpSpPr>
              <p:sp>
                <p:nvSpPr>
                  <p:cNvPr id="197" name="文本框 196"/>
                  <p:cNvSpPr txBox="1"/>
                  <p:nvPr/>
                </p:nvSpPr>
                <p:spPr>
                  <a:xfrm>
                    <a:off x="6845" y="6224"/>
                    <a:ext cx="1227" cy="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+mj-lt"/>
                        <a:ea typeface="+mj-lt"/>
                      </a:rPr>
                      <a:t>cos=0.94</a:t>
                    </a:r>
                    <a:endParaRPr lang="en-US" altLang="zh-CN" sz="700">
                      <a:latin typeface="+mj-lt"/>
                      <a:ea typeface="+mj-lt"/>
                    </a:endParaRPr>
                  </a:p>
                </p:txBody>
              </p:sp>
              <p:grpSp>
                <p:nvGrpSpPr>
                  <p:cNvPr id="198" name="组合 197"/>
                  <p:cNvGrpSpPr/>
                  <p:nvPr/>
                </p:nvGrpSpPr>
                <p:grpSpPr>
                  <a:xfrm rot="0">
                    <a:off x="6772" y="6299"/>
                    <a:ext cx="801" cy="486"/>
                    <a:chOff x="11665" y="4462"/>
                    <a:chExt cx="805" cy="501"/>
                  </a:xfrm>
                </p:grpSpPr>
                <p:cxnSp>
                  <p:nvCxnSpPr>
                    <p:cNvPr id="199" name="直接箭头连接符 198"/>
                    <p:cNvCxnSpPr/>
                    <p:nvPr/>
                  </p:nvCxnSpPr>
                  <p:spPr>
                    <a:xfrm flipH="1" flipV="1">
                      <a:off x="11665" y="4462"/>
                      <a:ext cx="10" cy="486"/>
                    </a:xfrm>
                    <a:prstGeom prst="straightConnector1">
                      <a:avLst/>
                    </a:prstGeom>
                    <a:ln>
                      <a:solidFill>
                        <a:srgbClr val="20202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直接箭头连接符 199"/>
                    <p:cNvCxnSpPr/>
                    <p:nvPr/>
                  </p:nvCxnSpPr>
                  <p:spPr>
                    <a:xfrm>
                      <a:off x="11675" y="4939"/>
                      <a:ext cx="795" cy="0"/>
                    </a:xfrm>
                    <a:prstGeom prst="straightConnector1">
                      <a:avLst/>
                    </a:prstGeom>
                    <a:ln>
                      <a:solidFill>
                        <a:srgbClr val="20202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直接连接符 200"/>
                    <p:cNvCxnSpPr/>
                    <p:nvPr/>
                  </p:nvCxnSpPr>
                  <p:spPr>
                    <a:xfrm flipV="1">
                      <a:off x="11795" y="4643"/>
                      <a:ext cx="9" cy="286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直接连接符 201"/>
                    <p:cNvCxnSpPr/>
                    <p:nvPr/>
                  </p:nvCxnSpPr>
                  <p:spPr>
                    <a:xfrm flipH="1" flipV="1">
                      <a:off x="11890" y="4714"/>
                      <a:ext cx="7" cy="228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直接连接符 202"/>
                    <p:cNvCxnSpPr/>
                    <p:nvPr/>
                  </p:nvCxnSpPr>
                  <p:spPr>
                    <a:xfrm flipH="1" flipV="1">
                      <a:off x="12197" y="4711"/>
                      <a:ext cx="7" cy="228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直接连接符 203"/>
                    <p:cNvCxnSpPr/>
                    <p:nvPr/>
                  </p:nvCxnSpPr>
                  <p:spPr>
                    <a:xfrm flipV="1">
                      <a:off x="12311" y="4848"/>
                      <a:ext cx="7" cy="82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5" name="文本框 204"/>
                    <p:cNvSpPr txBox="1"/>
                    <p:nvPr/>
                  </p:nvSpPr>
                  <p:spPr>
                    <a:xfrm>
                      <a:off x="11851" y="4602"/>
                      <a:ext cx="390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800"/>
                        <a:t>..</a:t>
                      </a:r>
                      <a:endParaRPr lang="en-US" altLang="zh-CN" sz="800"/>
                    </a:p>
                  </p:txBody>
                </p:sp>
              </p:grpSp>
            </p:grpSp>
            <p:grpSp>
              <p:nvGrpSpPr>
                <p:cNvPr id="206" name="组合 205"/>
                <p:cNvGrpSpPr/>
                <p:nvPr/>
              </p:nvGrpSpPr>
              <p:grpSpPr>
                <a:xfrm rot="0">
                  <a:off x="17644" y="7206"/>
                  <a:ext cx="1179" cy="540"/>
                  <a:chOff x="6772" y="6224"/>
                  <a:chExt cx="1300" cy="561"/>
                </a:xfrm>
              </p:grpSpPr>
              <p:sp>
                <p:nvSpPr>
                  <p:cNvPr id="207" name="文本框 206"/>
                  <p:cNvSpPr txBox="1"/>
                  <p:nvPr/>
                </p:nvSpPr>
                <p:spPr>
                  <a:xfrm>
                    <a:off x="6845" y="6224"/>
                    <a:ext cx="1227" cy="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+mj-lt"/>
                        <a:ea typeface="+mj-lt"/>
                      </a:rPr>
                      <a:t>cos=0.98</a:t>
                    </a:r>
                    <a:endParaRPr lang="en-US" altLang="zh-CN" sz="700">
                      <a:latin typeface="+mj-lt"/>
                      <a:ea typeface="+mj-lt"/>
                    </a:endParaRPr>
                  </a:p>
                </p:txBody>
              </p:sp>
              <p:grpSp>
                <p:nvGrpSpPr>
                  <p:cNvPr id="208" name="组合 207"/>
                  <p:cNvGrpSpPr/>
                  <p:nvPr/>
                </p:nvGrpSpPr>
                <p:grpSpPr>
                  <a:xfrm rot="0">
                    <a:off x="6772" y="6299"/>
                    <a:ext cx="801" cy="486"/>
                    <a:chOff x="11665" y="4462"/>
                    <a:chExt cx="805" cy="501"/>
                  </a:xfrm>
                </p:grpSpPr>
                <p:cxnSp>
                  <p:nvCxnSpPr>
                    <p:cNvPr id="209" name="直接箭头连接符 208"/>
                    <p:cNvCxnSpPr/>
                    <p:nvPr/>
                  </p:nvCxnSpPr>
                  <p:spPr>
                    <a:xfrm flipH="1" flipV="1">
                      <a:off x="11665" y="4462"/>
                      <a:ext cx="10" cy="486"/>
                    </a:xfrm>
                    <a:prstGeom prst="straightConnector1">
                      <a:avLst/>
                    </a:prstGeom>
                    <a:ln>
                      <a:solidFill>
                        <a:srgbClr val="20202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直接箭头连接符 209"/>
                    <p:cNvCxnSpPr/>
                    <p:nvPr/>
                  </p:nvCxnSpPr>
                  <p:spPr>
                    <a:xfrm>
                      <a:off x="11675" y="4939"/>
                      <a:ext cx="795" cy="0"/>
                    </a:xfrm>
                    <a:prstGeom prst="straightConnector1">
                      <a:avLst/>
                    </a:prstGeom>
                    <a:ln>
                      <a:solidFill>
                        <a:srgbClr val="20202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直接连接符 210"/>
                    <p:cNvCxnSpPr/>
                    <p:nvPr/>
                  </p:nvCxnSpPr>
                  <p:spPr>
                    <a:xfrm flipV="1">
                      <a:off x="11795" y="4643"/>
                      <a:ext cx="9" cy="286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直接连接符 211"/>
                    <p:cNvCxnSpPr/>
                    <p:nvPr/>
                  </p:nvCxnSpPr>
                  <p:spPr>
                    <a:xfrm flipH="1" flipV="1">
                      <a:off x="11890" y="4714"/>
                      <a:ext cx="7" cy="228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直接连接符 212"/>
                    <p:cNvCxnSpPr/>
                    <p:nvPr/>
                  </p:nvCxnSpPr>
                  <p:spPr>
                    <a:xfrm flipH="1" flipV="1">
                      <a:off x="12197" y="4711"/>
                      <a:ext cx="7" cy="228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直接连接符 213"/>
                    <p:cNvCxnSpPr/>
                    <p:nvPr/>
                  </p:nvCxnSpPr>
                  <p:spPr>
                    <a:xfrm flipV="1">
                      <a:off x="12311" y="4848"/>
                      <a:ext cx="7" cy="82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5" name="文本框 214"/>
                    <p:cNvSpPr txBox="1"/>
                    <p:nvPr/>
                  </p:nvSpPr>
                  <p:spPr>
                    <a:xfrm>
                      <a:off x="11851" y="4602"/>
                      <a:ext cx="390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800"/>
                        <a:t>..</a:t>
                      </a:r>
                      <a:endParaRPr lang="en-US" altLang="zh-CN" sz="800"/>
                    </a:p>
                  </p:txBody>
                </p:sp>
              </p:grpSp>
            </p:grpSp>
            <p:grpSp>
              <p:nvGrpSpPr>
                <p:cNvPr id="216" name="组合 215"/>
                <p:cNvGrpSpPr/>
                <p:nvPr/>
              </p:nvGrpSpPr>
              <p:grpSpPr>
                <a:xfrm rot="0">
                  <a:off x="17657" y="7840"/>
                  <a:ext cx="1179" cy="540"/>
                  <a:chOff x="6772" y="6224"/>
                  <a:chExt cx="1300" cy="561"/>
                </a:xfrm>
              </p:grpSpPr>
              <p:sp>
                <p:nvSpPr>
                  <p:cNvPr id="217" name="文本框 216"/>
                  <p:cNvSpPr txBox="1"/>
                  <p:nvPr/>
                </p:nvSpPr>
                <p:spPr>
                  <a:xfrm>
                    <a:off x="6845" y="6224"/>
                    <a:ext cx="1227" cy="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700">
                        <a:latin typeface="+mj-lt"/>
                        <a:ea typeface="+mj-lt"/>
                      </a:rPr>
                      <a:t>cos=0.91</a:t>
                    </a:r>
                    <a:endParaRPr lang="en-US" altLang="zh-CN" sz="700">
                      <a:latin typeface="+mj-lt"/>
                      <a:ea typeface="+mj-lt"/>
                    </a:endParaRPr>
                  </a:p>
                </p:txBody>
              </p:sp>
              <p:grpSp>
                <p:nvGrpSpPr>
                  <p:cNvPr id="218" name="组合 217"/>
                  <p:cNvGrpSpPr/>
                  <p:nvPr/>
                </p:nvGrpSpPr>
                <p:grpSpPr>
                  <a:xfrm rot="0">
                    <a:off x="6772" y="6299"/>
                    <a:ext cx="801" cy="486"/>
                    <a:chOff x="11665" y="4462"/>
                    <a:chExt cx="805" cy="501"/>
                  </a:xfrm>
                </p:grpSpPr>
                <p:cxnSp>
                  <p:nvCxnSpPr>
                    <p:cNvPr id="219" name="直接箭头连接符 218"/>
                    <p:cNvCxnSpPr/>
                    <p:nvPr/>
                  </p:nvCxnSpPr>
                  <p:spPr>
                    <a:xfrm flipH="1" flipV="1">
                      <a:off x="11665" y="4462"/>
                      <a:ext cx="10" cy="486"/>
                    </a:xfrm>
                    <a:prstGeom prst="straightConnector1">
                      <a:avLst/>
                    </a:prstGeom>
                    <a:ln>
                      <a:solidFill>
                        <a:srgbClr val="20202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直接箭头连接符 219"/>
                    <p:cNvCxnSpPr/>
                    <p:nvPr/>
                  </p:nvCxnSpPr>
                  <p:spPr>
                    <a:xfrm>
                      <a:off x="11675" y="4939"/>
                      <a:ext cx="795" cy="0"/>
                    </a:xfrm>
                    <a:prstGeom prst="straightConnector1">
                      <a:avLst/>
                    </a:prstGeom>
                    <a:ln>
                      <a:solidFill>
                        <a:srgbClr val="20202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直接连接符 220"/>
                    <p:cNvCxnSpPr/>
                    <p:nvPr/>
                  </p:nvCxnSpPr>
                  <p:spPr>
                    <a:xfrm flipV="1">
                      <a:off x="11795" y="4643"/>
                      <a:ext cx="9" cy="286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直接连接符 221"/>
                    <p:cNvCxnSpPr/>
                    <p:nvPr/>
                  </p:nvCxnSpPr>
                  <p:spPr>
                    <a:xfrm flipH="1" flipV="1">
                      <a:off x="11890" y="4714"/>
                      <a:ext cx="7" cy="228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3" name="直接连接符 222"/>
                    <p:cNvCxnSpPr/>
                    <p:nvPr/>
                  </p:nvCxnSpPr>
                  <p:spPr>
                    <a:xfrm flipH="1" flipV="1">
                      <a:off x="12197" y="4711"/>
                      <a:ext cx="7" cy="228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直接连接符 223"/>
                    <p:cNvCxnSpPr/>
                    <p:nvPr/>
                  </p:nvCxnSpPr>
                  <p:spPr>
                    <a:xfrm flipV="1">
                      <a:off x="12311" y="4848"/>
                      <a:ext cx="7" cy="82"/>
                    </a:xfrm>
                    <a:prstGeom prst="line">
                      <a:avLst/>
                    </a:prstGeom>
                    <a:ln>
                      <a:solidFill>
                        <a:srgbClr val="32323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5" name="文本框 224"/>
                    <p:cNvSpPr txBox="1"/>
                    <p:nvPr/>
                  </p:nvSpPr>
                  <p:spPr>
                    <a:xfrm>
                      <a:off x="11851" y="4602"/>
                      <a:ext cx="390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800"/>
                        <a:t>..</a:t>
                      </a:r>
                      <a:endParaRPr lang="en-US" altLang="zh-CN" sz="800"/>
                    </a:p>
                  </p:txBody>
                </p:sp>
              </p:grpSp>
            </p:grpSp>
            <p:pic>
              <p:nvPicPr>
                <p:cNvPr id="241" name="图片 240" descr="Selec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483" y="6773"/>
                  <a:ext cx="272" cy="289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43" name="直接连接符 242"/>
            <p:cNvCxnSpPr/>
            <p:nvPr/>
          </p:nvCxnSpPr>
          <p:spPr>
            <a:xfrm flipH="1" flipV="1">
              <a:off x="7179" y="5606"/>
              <a:ext cx="11527" cy="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0" name="组合 249"/>
            <p:cNvGrpSpPr/>
            <p:nvPr/>
          </p:nvGrpSpPr>
          <p:grpSpPr>
            <a:xfrm>
              <a:off x="8324" y="1732"/>
              <a:ext cx="9237" cy="3469"/>
              <a:chOff x="4790" y="3081"/>
              <a:chExt cx="9237" cy="34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7173" y="3082"/>
                <a:ext cx="1782" cy="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python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1047" y="3081"/>
                <a:ext cx="1110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 </a:t>
                </a:r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top </a:t>
                </a:r>
                <a:endPara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9235" y="3081"/>
                <a:ext cx="1534" cy="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panda</a:t>
                </a:r>
                <a:r>
                  <a:rPr lang="en-US" altLang="zh-CN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s</a:t>
                </a:r>
                <a:endParaRPr lang="en-US" altLang="zh-CN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12514" y="3094"/>
                <a:ext cx="1513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border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6211" y="3429"/>
                <a:ext cx="599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s </a:t>
                </a:r>
                <a:endPara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5624" y="4100"/>
                <a:ext cx="1186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xlwt 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5253" y="4615"/>
                <a:ext cx="1557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Borders 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6044" y="5091"/>
                <a:ext cx="766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rPr>
                  <a:t>for </a:t>
                </a:r>
                <a:endPara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4790" y="5568"/>
                <a:ext cx="2020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pyspread 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5628" y="6067"/>
                <a:ext cx="1182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style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6272" y="3649"/>
                <a:ext cx="538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rPr>
                  <a:t>. </a:t>
                </a:r>
                <a:endPara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7290" y="4120"/>
                <a:ext cx="663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    </a:t>
                </a:r>
                <a:r>
                  <a:rPr lang="en-US" altLang="zh-CN" sz="12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</a:rPr>
                  <a:t>0.011</a:t>
                </a:r>
                <a:r>
                  <a:rPr lang="en-US" altLang="zh-CN" sz="1200">
                    <a:solidFill>
                      <a:schemeClr val="tx1"/>
                    </a:solidFill>
                    <a:latin typeface="Noto Sans CJK HK Black" panose="020B0A00000000000000" charset="-120"/>
                    <a:ea typeface="Noto Sans CJK HK Black" panose="020B0A00000000000000" charset="-120"/>
                  </a:rPr>
                  <a:t>          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</a:rPr>
                  <a:t>           0.016</a:t>
                </a:r>
                <a:r>
                  <a:rPr lang="en-US" altLang="zh-CN" sz="1200">
                    <a:solidFill>
                      <a:schemeClr val="tx1"/>
                    </a:solidFill>
                    <a:latin typeface="Noto Sans CJK HK Black" panose="020B0A00000000000000" charset="-120"/>
                    <a:ea typeface="Noto Sans CJK HK Black" panose="020B0A00000000000000" charset="-120"/>
                  </a:rPr>
                  <a:t>                      -                      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</a:rPr>
                  <a:t>0.012</a:t>
                </a:r>
                <a:endParaRPr lang="en-US" altLang="zh-CN" sz="1200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Noto Sans CJK HK Black" panose="020B0A00000000000000" charset="-120"/>
                  <a:ea typeface="Noto Sans CJK HK Black" panose="020B0A00000000000000" charset="-120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7263" y="3749"/>
                <a:ext cx="663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        -                     </a:t>
                </a:r>
                <a:r>
                  <a:rPr lang="en-US" altLang="zh-CN" sz="12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+mn-ea"/>
                  </a:rPr>
                  <a:t>      </a:t>
                </a:r>
                <a:r>
                  <a:rPr lang="en-US" altLang="zh-CN" sz="1200">
                    <a:sym typeface="+mn-ea"/>
                  </a:rPr>
                  <a:t>-</a:t>
                </a:r>
                <a:r>
                  <a:rPr lang="en-US" altLang="zh-CN" sz="1200"/>
                  <a:t>                       -                      -</a:t>
                </a:r>
                <a:endParaRPr lang="en-US" altLang="zh-CN" sz="120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7266" y="3522"/>
                <a:ext cx="663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        -                    </a:t>
                </a:r>
                <a:r>
                  <a:rPr lang="en-US" altLang="zh-CN" sz="12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+mn-ea"/>
                  </a:rPr>
                  <a:t>      </a:t>
                </a:r>
                <a:r>
                  <a:rPr lang="en-US" altLang="zh-CN" sz="1200"/>
                  <a:t> </a:t>
                </a:r>
                <a:r>
                  <a:rPr lang="en-US" altLang="zh-CN" sz="1200">
                    <a:sym typeface="+mn-ea"/>
                  </a:rPr>
                  <a:t>-</a:t>
                </a:r>
                <a:r>
                  <a:rPr lang="en-US" altLang="zh-CN" sz="1200"/>
                  <a:t>                       -                      -</a:t>
                </a:r>
                <a:endParaRPr lang="en-US" altLang="zh-CN" sz="1200"/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7296" y="4615"/>
                <a:ext cx="663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chemeClr val="tx1"/>
                    </a:solidFill>
                    <a:latin typeface="Noto Sans CJK HK Black" panose="020B0A00000000000000" charset="-120"/>
                    <a:ea typeface="Noto Sans CJK HK Black" panose="020B0A00000000000000" charset="-120"/>
                  </a:rPr>
                  <a:t>  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</a:rPr>
                  <a:t>   0.011  </a:t>
                </a:r>
                <a:r>
                  <a:rPr lang="en-US" altLang="zh-CN" sz="1200">
                    <a:solidFill>
                      <a:schemeClr val="tx1"/>
                    </a:solidFill>
                    <a:latin typeface="Noto Sans CJK HK Black" panose="020B0A00000000000000" charset="-120"/>
                    <a:ea typeface="Noto Sans CJK HK Black" panose="020B0A00000000000000" charset="-120"/>
                  </a:rPr>
                  <a:t>        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</a:rPr>
                  <a:t>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  <a:sym typeface="+mn-ea"/>
                  </a:rPr>
                  <a:t>         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</a:rPr>
                  <a:t>0.016 </a:t>
                </a:r>
                <a:r>
                  <a:rPr lang="en-US" altLang="zh-CN" sz="1200">
                    <a:solidFill>
                      <a:schemeClr val="tx1"/>
                    </a:solidFill>
                    <a:latin typeface="Noto Sans CJK HK Black" panose="020B0A00000000000000" charset="-120"/>
                    <a:ea typeface="Noto Sans CJK HK Black" panose="020B0A00000000000000" charset="-120"/>
                  </a:rPr>
                  <a:t>                     -             </a:t>
                </a:r>
                <a:r>
                  <a:rPr lang="en-US" altLang="zh-CN" sz="1200">
                    <a:solidFill>
                      <a:schemeClr val="tx1"/>
                    </a:solidFill>
                    <a:latin typeface="Noto Sans CJK HK Black" panose="020B0A00000000000000" charset="-120"/>
                    <a:ea typeface="Noto Sans CJK HK Black" panose="020B0A00000000000000" charset="-120"/>
                    <a:sym typeface="+mn-ea"/>
                  </a:rPr>
                  <a:t>     </a:t>
                </a:r>
                <a:r>
                  <a:rPr lang="en-US" altLang="zh-CN" sz="1200">
                    <a:solidFill>
                      <a:schemeClr val="tx1"/>
                    </a:solidFill>
                    <a:latin typeface="Noto Sans CJK HK Black" panose="020B0A00000000000000" charset="-120"/>
                    <a:ea typeface="Noto Sans CJK HK Black" panose="020B0A00000000000000" charset="-120"/>
                  </a:rPr>
                  <a:t>       </a:t>
                </a:r>
                <a:r>
                  <a:rPr lang="en-US" altLang="zh-CN" sz="1200">
                    <a:solidFill>
                      <a:schemeClr val="tx1"/>
                    </a:solidFill>
                    <a:effectLst/>
                    <a:latin typeface="Noto Sans CJK HK Black" panose="020B0A00000000000000" charset="-120"/>
                    <a:ea typeface="Noto Sans CJK HK Black" panose="020B0A00000000000000" charset="-120"/>
                  </a:rPr>
                  <a:t>0.91</a:t>
                </a:r>
                <a:endParaRPr lang="en-US" altLang="zh-CN" sz="1200">
                  <a:solidFill>
                    <a:schemeClr val="tx1"/>
                  </a:solidFill>
                  <a:effectLst/>
                  <a:latin typeface="Noto Sans CJK HK Black" panose="020B0A00000000000000" charset="-120"/>
                  <a:ea typeface="Noto Sans CJK HK Black" panose="020B0A00000000000000" charset="-120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7296" y="5562"/>
                <a:ext cx="663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chemeClr val="tx1"/>
                    </a:solidFill>
                    <a:latin typeface="Noto Sans CJK HK Black" panose="020B0A00000000000000" charset="-120"/>
                    <a:ea typeface="Noto Sans CJK HK Black" panose="020B0A00000000000000" charset="-120"/>
                  </a:rPr>
                  <a:t>     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</a:rPr>
                  <a:t>0.013 </a:t>
                </a:r>
                <a:r>
                  <a:rPr lang="en-US" altLang="zh-CN" sz="1200">
                    <a:solidFill>
                      <a:schemeClr val="tx1"/>
                    </a:solidFill>
                    <a:latin typeface="Noto Sans CJK HK Black" panose="020B0A00000000000000" charset="-120"/>
                    <a:ea typeface="Noto Sans CJK HK Black" panose="020B0A00000000000000" charset="-120"/>
                  </a:rPr>
                  <a:t>          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  <a:sym typeface="+mn-ea"/>
                  </a:rPr>
                  <a:t>         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</a:rPr>
                  <a:t>0.026</a:t>
                </a:r>
                <a:r>
                  <a:rPr lang="en-US" altLang="zh-CN" sz="1200">
                    <a:solidFill>
                      <a:schemeClr val="tx1"/>
                    </a:solidFill>
                    <a:latin typeface="Noto Sans CJK HK Black" panose="020B0A00000000000000" charset="-120"/>
                    <a:ea typeface="Noto Sans CJK HK Black" panose="020B0A00000000000000" charset="-120"/>
                  </a:rPr>
                  <a:t>                      -            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</a:rPr>
                  <a:t> </a:t>
                </a:r>
                <a:r>
                  <a:rPr lang="en-US" altLang="zh-CN" sz="1200">
                    <a:solidFill>
                      <a:schemeClr val="tx1"/>
                    </a:solidFill>
                    <a:latin typeface="Noto Sans CJK HK Black" panose="020B0A00000000000000" charset="-120"/>
                    <a:ea typeface="Noto Sans CJK HK Black" panose="020B0A00000000000000" charset="-120"/>
                    <a:sym typeface="+mn-ea"/>
                  </a:rPr>
                  <a:t>          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</a:rPr>
                  <a:t>0.021</a:t>
                </a:r>
                <a:endParaRPr lang="en-US" altLang="zh-CN" sz="1200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Noto Sans CJK HK Black" panose="020B0A00000000000000" charset="-120"/>
                  <a:ea typeface="Noto Sans CJK HK Black" panose="020B0A00000000000000" charset="-120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7290" y="6082"/>
                <a:ext cx="663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chemeClr val="tx1"/>
                    </a:solidFill>
                    <a:latin typeface="Noto Sans CJK HK Black" panose="020B0A00000000000000" charset="-120"/>
                    <a:ea typeface="Noto Sans CJK HK Black" panose="020B0A00000000000000" charset="-120"/>
                  </a:rPr>
                  <a:t>     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</a:rPr>
                  <a:t>0.021 </a:t>
                </a:r>
                <a:r>
                  <a:rPr lang="en-US" altLang="zh-CN" sz="1200">
                    <a:solidFill>
                      <a:schemeClr val="tx1"/>
                    </a:solidFill>
                    <a:latin typeface="Noto Sans CJK HK Black" panose="020B0A00000000000000" charset="-120"/>
                    <a:ea typeface="Noto Sans CJK HK Black" panose="020B0A00000000000000" charset="-120"/>
                  </a:rPr>
                  <a:t>          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  <a:sym typeface="+mn-ea"/>
                  </a:rPr>
                  <a:t>         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</a:rPr>
                  <a:t>0.022</a:t>
                </a:r>
                <a:r>
                  <a:rPr lang="en-US" altLang="zh-CN" sz="1200">
                    <a:solidFill>
                      <a:schemeClr val="tx1"/>
                    </a:solidFill>
                    <a:latin typeface="Noto Sans CJK HK Black" panose="020B0A00000000000000" charset="-120"/>
                    <a:ea typeface="Noto Sans CJK HK Black" panose="020B0A00000000000000" charset="-120"/>
                  </a:rPr>
                  <a:t>                       -              </a:t>
                </a:r>
                <a:r>
                  <a:rPr lang="en-US" altLang="zh-CN" sz="1200">
                    <a:solidFill>
                      <a:schemeClr val="tx1"/>
                    </a:solidFill>
                    <a:latin typeface="Noto Sans CJK HK Black" panose="020B0A00000000000000" charset="-120"/>
                    <a:ea typeface="Noto Sans CJK HK Black" panose="020B0A00000000000000" charset="-120"/>
                    <a:sym typeface="+mn-ea"/>
                  </a:rPr>
                  <a:t>          </a:t>
                </a:r>
                <a:r>
                  <a:rPr lang="en-US" altLang="zh-CN" sz="120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Noto Sans CJK HK Black" panose="020B0A00000000000000" charset="-120"/>
                    <a:ea typeface="Noto Sans CJK HK Black" panose="020B0A00000000000000" charset="-120"/>
                  </a:rPr>
                  <a:t>0.031</a:t>
                </a:r>
                <a:endParaRPr lang="en-US" altLang="zh-CN" sz="1200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Noto Sans CJK HK Black" panose="020B0A00000000000000" charset="-120"/>
                  <a:ea typeface="Noto Sans CJK HK Black" panose="020B0A00000000000000" charset="-120"/>
                </a:endParaRPr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7254" y="5105"/>
                <a:ext cx="663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        -                     </a:t>
                </a:r>
                <a:r>
                  <a:rPr lang="en-US" altLang="zh-CN" sz="1200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+mn-ea"/>
                  </a:rPr>
                  <a:t>     </a:t>
                </a:r>
                <a:r>
                  <a:rPr lang="en-US" altLang="zh-CN" sz="1200"/>
                  <a:t> </a:t>
                </a:r>
                <a:r>
                  <a:rPr lang="en-US" altLang="zh-CN" sz="1200">
                    <a:sym typeface="+mn-ea"/>
                  </a:rPr>
                  <a:t>-</a:t>
                </a:r>
                <a:r>
                  <a:rPr lang="en-US" altLang="zh-CN" sz="1200"/>
                  <a:t>                       -               </a:t>
                </a:r>
                <a:r>
                  <a:rPr lang="en-US" altLang="zh-CN" sz="1200">
                    <a:sym typeface="+mn-ea"/>
                  </a:rPr>
                  <a:t>   </a:t>
                </a:r>
                <a:r>
                  <a:rPr lang="en-US" altLang="zh-CN" sz="1200"/>
                  <a:t>    -</a:t>
                </a:r>
                <a:endParaRPr lang="en-US" altLang="zh-CN" sz="1200"/>
              </a:p>
            </p:txBody>
          </p:sp>
        </p:grpSp>
      </p:grpSp>
      <p:cxnSp>
        <p:nvCxnSpPr>
          <p:cNvPr id="135" name="直接连接符 134"/>
          <p:cNvCxnSpPr/>
          <p:nvPr/>
        </p:nvCxnSpPr>
        <p:spPr>
          <a:xfrm>
            <a:off x="6880860" y="1130935"/>
            <a:ext cx="5715" cy="231203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7965440" y="1130935"/>
            <a:ext cx="5715" cy="231203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9050020" y="1130935"/>
            <a:ext cx="5715" cy="231203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0134600" y="1130935"/>
            <a:ext cx="5715" cy="231203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1219180" y="1130935"/>
            <a:ext cx="5715" cy="231203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组合 26"/>
          <p:cNvGrpSpPr/>
          <p:nvPr/>
        </p:nvGrpSpPr>
        <p:grpSpPr>
          <a:xfrm>
            <a:off x="512445" y="953770"/>
            <a:ext cx="11244580" cy="4899660"/>
            <a:chOff x="997" y="1341"/>
            <a:chExt cx="17708" cy="771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781" y="1341"/>
              <a:ext cx="21" cy="771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/>
            <p:cNvGrpSpPr/>
            <p:nvPr/>
          </p:nvGrpSpPr>
          <p:grpSpPr>
            <a:xfrm>
              <a:off x="997" y="1534"/>
              <a:ext cx="5558" cy="7332"/>
              <a:chOff x="997" y="1534"/>
              <a:chExt cx="5558" cy="7332"/>
            </a:xfrm>
          </p:grpSpPr>
          <p:grpSp>
            <p:nvGrpSpPr>
              <p:cNvPr id="97" name="组合 96"/>
              <p:cNvGrpSpPr/>
              <p:nvPr/>
            </p:nvGrpSpPr>
            <p:grpSpPr>
              <a:xfrm rot="0">
                <a:off x="1236" y="1534"/>
                <a:ext cx="4993" cy="529"/>
                <a:chOff x="1354" y="1904"/>
                <a:chExt cx="5700" cy="531"/>
              </a:xfrm>
            </p:grpSpPr>
            <p:sp>
              <p:nvSpPr>
                <p:cNvPr id="3" name="文本框 2"/>
                <p:cNvSpPr txBox="1"/>
                <p:nvPr/>
              </p:nvSpPr>
              <p:spPr>
                <a:xfrm>
                  <a:off x="1354" y="1904"/>
                  <a:ext cx="1339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sz="1400">
                      <a:solidFill>
                        <a:schemeClr val="tx1"/>
                      </a:solidFill>
                      <a:ea typeface="Noto Sans CJK HK Medium" panose="020B0600000000000000" charset="-120"/>
                      <a:cs typeface="+mn-lt"/>
                    </a:rPr>
                    <a:t>Query:</a:t>
                  </a:r>
                  <a:endParaRPr lang="en-US" altLang="zh-CN" sz="1400">
                    <a:solidFill>
                      <a:schemeClr val="tx1"/>
                    </a:solidFill>
                    <a:highlight>
                      <a:srgbClr val="FFFF00"/>
                    </a:highlight>
                    <a:ea typeface="Noto Sans CJK HK Medium" panose="020B0600000000000000" charset="-120"/>
                    <a:cs typeface="+mn-lt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488" y="1934"/>
                  <a:ext cx="4566" cy="5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python panda</a:t>
                  </a:r>
                  <a:r>
                    <a:rPr lang="en-US" altLang="zh-CN" sz="14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s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 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top </a:t>
                  </a:r>
                  <a:r>
                    <a:rPr lang="zh-CN" altLang="en-US" sz="14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border</a:t>
                  </a:r>
                  <a:endParaRPr lang="zh-CN" altLang="en-US" sz="14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 rot="0">
                <a:off x="1514" y="3251"/>
                <a:ext cx="4436" cy="1619"/>
                <a:chOff x="817" y="4544"/>
                <a:chExt cx="5064" cy="1625"/>
              </a:xfrm>
            </p:grpSpPr>
            <p:pic>
              <p:nvPicPr>
                <p:cNvPr id="2" name="图片 1" descr="modelbim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4367" y="4544"/>
                  <a:ext cx="797" cy="776"/>
                </a:xfrm>
                <a:prstGeom prst="rect">
                  <a:avLst/>
                </a:prstGeom>
              </p:spPr>
            </p:pic>
            <p:sp>
              <p:nvSpPr>
                <p:cNvPr id="4" name="文本框 3"/>
                <p:cNvSpPr txBox="1"/>
                <p:nvPr/>
              </p:nvSpPr>
              <p:spPr>
                <a:xfrm>
                  <a:off x="3649" y="5441"/>
                  <a:ext cx="223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>
                      <a:cs typeface="+mn-lt"/>
                    </a:rPr>
                    <a:t>Fixed-CodeBert</a:t>
                  </a:r>
                  <a:endParaRPr lang="en-US" altLang="zh-CN" sz="1200">
                    <a:cs typeface="+mn-lt"/>
                  </a:endParaRPr>
                </a:p>
              </p:txBody>
            </p:sp>
            <p:pic>
              <p:nvPicPr>
                <p:cNvPr id="6" name="图片 5" descr="数据源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05" y="4544"/>
                  <a:ext cx="835" cy="835"/>
                </a:xfrm>
                <a:prstGeom prst="rect">
                  <a:avLst/>
                </a:prstGeom>
              </p:spPr>
            </p:pic>
            <p:sp>
              <p:nvSpPr>
                <p:cNvPr id="8" name="文本框 7"/>
                <p:cNvSpPr txBox="1"/>
                <p:nvPr/>
              </p:nvSpPr>
              <p:spPr>
                <a:xfrm>
                  <a:off x="817" y="5441"/>
                  <a:ext cx="1773" cy="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>
                      <a:cs typeface="+mn-lt"/>
                    </a:rPr>
                    <a:t>Query Corpus</a:t>
                  </a:r>
                  <a:endParaRPr lang="en-US" altLang="zh-CN" sz="1200">
                    <a:cs typeface="+mn-lt"/>
                  </a:endParaRPr>
                </a:p>
              </p:txBody>
            </p:sp>
            <p:pic>
              <p:nvPicPr>
                <p:cNvPr id="11" name="图片 10" descr="交互"/>
                <p:cNvPicPr>
                  <a:picLocks noChangeAspect="1"/>
                </p:cNvPicPr>
                <p:nvPr/>
              </p:nvPicPr>
              <p:blipFill>
                <a:blip r:embed="rId3"/>
                <a:srcRect b="14002"/>
                <a:stretch>
                  <a:fillRect/>
                </a:stretch>
              </p:blipFill>
              <p:spPr>
                <a:xfrm>
                  <a:off x="2782" y="4861"/>
                  <a:ext cx="1042" cy="580"/>
                </a:xfrm>
                <a:prstGeom prst="rect">
                  <a:avLst/>
                </a:prstGeom>
              </p:spPr>
            </p:pic>
          </p:grpSp>
          <p:cxnSp>
            <p:nvCxnSpPr>
              <p:cNvPr id="6668" name="Google Shape;6668;p68"/>
              <p:cNvCxnSpPr/>
              <p:nvPr/>
            </p:nvCxnSpPr>
            <p:spPr>
              <a:xfrm rot="5400000">
                <a:off x="3152" y="4729"/>
                <a:ext cx="1161" cy="843"/>
              </a:xfrm>
              <a:prstGeom prst="curvedConnector3">
                <a:avLst>
                  <a:gd name="adj1" fmla="val 50043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" name="Google Shape;6668;p68"/>
              <p:cNvCxnSpPr/>
              <p:nvPr/>
            </p:nvCxnSpPr>
            <p:spPr>
              <a:xfrm rot="5400000" flipV="1">
                <a:off x="3190" y="2442"/>
                <a:ext cx="1084" cy="942"/>
              </a:xfrm>
              <a:prstGeom prst="curvedConnector3">
                <a:avLst>
                  <a:gd name="adj1" fmla="val 5004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0" name="文本框 19"/>
              <p:cNvSpPr txBox="1"/>
              <p:nvPr/>
            </p:nvSpPr>
            <p:spPr>
              <a:xfrm>
                <a:off x="1658" y="8384"/>
                <a:ext cx="414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latin typeface="+mj-lt"/>
                    <a:ea typeface="+mj-lt"/>
                    <a:cs typeface="+mn-lt"/>
                  </a:rPr>
                  <a:t>(a) Search similar query</a:t>
                </a:r>
                <a:endParaRPr lang="en-US" altLang="zh-CN" sz="1400" b="1">
                  <a:latin typeface="+mj-lt"/>
                  <a:ea typeface="+mj-lt"/>
                  <a:cs typeface="+mn-lt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997" y="5909"/>
                <a:ext cx="5559" cy="1930"/>
                <a:chOff x="997" y="5909"/>
                <a:chExt cx="5559" cy="1930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 rot="0">
                  <a:off x="997" y="7293"/>
                  <a:ext cx="5457" cy="546"/>
                  <a:chOff x="916" y="7349"/>
                  <a:chExt cx="5457" cy="546"/>
                </a:xfrm>
              </p:grpSpPr>
              <p:sp>
                <p:nvSpPr>
                  <p:cNvPr id="73" name="矩形 72"/>
                  <p:cNvSpPr/>
                  <p:nvPr/>
                </p:nvSpPr>
                <p:spPr>
                  <a:xfrm>
                    <a:off x="916" y="7384"/>
                    <a:ext cx="4001" cy="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2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pandas top header data</a:t>
                    </a:r>
                    <a:endParaRPr lang="en-US" altLang="zh-CN" sz="12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74" name="组合 73"/>
                  <p:cNvGrpSpPr/>
                  <p:nvPr/>
                </p:nvGrpSpPr>
                <p:grpSpPr>
                  <a:xfrm rot="0">
                    <a:off x="5371" y="7349"/>
                    <a:ext cx="1003" cy="547"/>
                    <a:chOff x="6772" y="6224"/>
                    <a:chExt cx="1145" cy="549"/>
                  </a:xfrm>
                </p:grpSpPr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6845" y="6224"/>
                      <a:ext cx="1072" cy="3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cos=0.91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76" name="组合 75"/>
                    <p:cNvGrpSpPr/>
                    <p:nvPr/>
                  </p:nvGrpSpPr>
                  <p:grpSpPr>
                    <a:xfrm rot="0">
                      <a:off x="6772" y="6299"/>
                      <a:ext cx="801" cy="474"/>
                      <a:chOff x="11665" y="4462"/>
                      <a:chExt cx="805" cy="489"/>
                    </a:xfrm>
                  </p:grpSpPr>
                  <p:cxnSp>
                    <p:nvCxnSpPr>
                      <p:cNvPr id="77" name="直接箭头连接符 76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直接箭头连接符 77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直接连接符 78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直接连接符 79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直接连接符 80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直接连接符 81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文本框 82"/>
                      <p:cNvSpPr txBox="1"/>
                      <p:nvPr/>
                    </p:nvSpPr>
                    <p:spPr>
                      <a:xfrm>
                        <a:off x="11851" y="4602"/>
                        <a:ext cx="390" cy="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grpSp>
              <p:nvGrpSpPr>
                <p:cNvPr id="71" name="组合 70"/>
                <p:cNvGrpSpPr/>
                <p:nvPr/>
              </p:nvGrpSpPr>
              <p:grpSpPr>
                <a:xfrm rot="0">
                  <a:off x="1013" y="6601"/>
                  <a:ext cx="5455" cy="547"/>
                  <a:chOff x="1678" y="7579"/>
                  <a:chExt cx="6229" cy="549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1678" y="7614"/>
                    <a:ext cx="4710" cy="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sz="12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Crop the border from the layout</a:t>
                    </a:r>
                    <a:endParaRPr lang="zh-CN" altLang="en-US" sz="12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6755" y="7579"/>
                    <a:ext cx="1152" cy="549"/>
                    <a:chOff x="6772" y="6224"/>
                    <a:chExt cx="1152" cy="549"/>
                  </a:xfrm>
                </p:grpSpPr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6845" y="6224"/>
                      <a:ext cx="1079" cy="3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cos=0.75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61" name="组合 60"/>
                    <p:cNvGrpSpPr/>
                    <p:nvPr/>
                  </p:nvGrpSpPr>
                  <p:grpSpPr>
                    <a:xfrm rot="0">
                      <a:off x="6772" y="6299"/>
                      <a:ext cx="801" cy="474"/>
                      <a:chOff x="11665" y="4462"/>
                      <a:chExt cx="805" cy="489"/>
                    </a:xfrm>
                  </p:grpSpPr>
                  <p:cxnSp>
                    <p:nvCxnSpPr>
                      <p:cNvPr id="62" name="直接箭头连接符 61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直接箭头连接符 62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直接连接符 63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直接连接符 64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直接连接符 65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直接连接符 66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8" name="文本框 67"/>
                      <p:cNvSpPr txBox="1"/>
                      <p:nvPr/>
                    </p:nvSpPr>
                    <p:spPr>
                      <a:xfrm>
                        <a:off x="11851" y="4602"/>
                        <a:ext cx="390" cy="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pic>
              <p:nvPicPr>
                <p:cNvPr id="85" name="图片 84" descr="Selec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94" y="6857"/>
                  <a:ext cx="263" cy="299"/>
                </a:xfrm>
                <a:prstGeom prst="rect">
                  <a:avLst/>
                </a:prstGeom>
              </p:spPr>
            </p:pic>
            <p:grpSp>
              <p:nvGrpSpPr>
                <p:cNvPr id="192" name="组合 191"/>
                <p:cNvGrpSpPr/>
                <p:nvPr/>
              </p:nvGrpSpPr>
              <p:grpSpPr>
                <a:xfrm rot="0">
                  <a:off x="1001" y="5909"/>
                  <a:ext cx="5330" cy="547"/>
                  <a:chOff x="825" y="5680"/>
                  <a:chExt cx="5519" cy="549"/>
                </a:xfrm>
              </p:grpSpPr>
              <p:sp>
                <p:nvSpPr>
                  <p:cNvPr id="14" name="矩形 13"/>
                  <p:cNvSpPr/>
                  <p:nvPr/>
                </p:nvSpPr>
                <p:spPr>
                  <a:xfrm>
                    <a:off x="825" y="5715"/>
                    <a:ext cx="4539" cy="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2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 </a:t>
                    </a:r>
                    <a:r>
                      <a:rPr lang="zh-CN" altLang="en-US" sz="12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s xlwt . Borders for pyspread style</a:t>
                    </a:r>
                    <a:endParaRPr lang="zh-CN" altLang="en-US" sz="12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grpSp>
                <p:nvGrpSpPr>
                  <p:cNvPr id="48" name="组合 47"/>
                  <p:cNvGrpSpPr/>
                  <p:nvPr/>
                </p:nvGrpSpPr>
                <p:grpSpPr>
                  <a:xfrm rot="0">
                    <a:off x="5437" y="5680"/>
                    <a:ext cx="907" cy="549"/>
                    <a:chOff x="6772" y="6224"/>
                    <a:chExt cx="1000" cy="549"/>
                  </a:xfrm>
                </p:grpSpPr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6845" y="6224"/>
                      <a:ext cx="927" cy="3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latin typeface="+mj-lt"/>
                          <a:ea typeface="+mj-lt"/>
                        </a:rPr>
                        <a:t>cos=0.7</a:t>
                      </a:r>
                      <a:endParaRPr lang="en-US" altLang="zh-CN" sz="700"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45" name="组合 44"/>
                    <p:cNvGrpSpPr/>
                    <p:nvPr/>
                  </p:nvGrpSpPr>
                  <p:grpSpPr>
                    <a:xfrm rot="0">
                      <a:off x="6772" y="6299"/>
                      <a:ext cx="801" cy="474"/>
                      <a:chOff x="11665" y="4462"/>
                      <a:chExt cx="805" cy="489"/>
                    </a:xfrm>
                  </p:grpSpPr>
                  <p:cxnSp>
                    <p:nvCxnSpPr>
                      <p:cNvPr id="33" name="直接箭头连接符 32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直接箭头连接符 33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接连接符 34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直接连接符 35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直接连接符 37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直接连接符 38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文本框 43"/>
                      <p:cNvSpPr txBox="1"/>
                      <p:nvPr/>
                    </p:nvSpPr>
                    <p:spPr>
                      <a:xfrm>
                        <a:off x="11851" y="4602"/>
                        <a:ext cx="390" cy="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/>
                          <a:t>..</a:t>
                        </a:r>
                        <a:endParaRPr lang="en-US" altLang="zh-CN" sz="800"/>
                      </a:p>
                    </p:txBody>
                  </p:sp>
                </p:grpSp>
              </p:grpSp>
            </p:grpSp>
            <p:pic>
              <p:nvPicPr>
                <p:cNvPr id="92" name="图片 91" descr="Select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94" y="6164"/>
                  <a:ext cx="263" cy="299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43" name="直接连接符 242"/>
            <p:cNvCxnSpPr/>
            <p:nvPr/>
          </p:nvCxnSpPr>
          <p:spPr>
            <a:xfrm flipH="1" flipV="1">
              <a:off x="7179" y="5198"/>
              <a:ext cx="11527" cy="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 rot="0">
              <a:off x="7275" y="1477"/>
              <a:ext cx="11218" cy="7445"/>
              <a:chOff x="7275" y="1477"/>
              <a:chExt cx="11218" cy="7445"/>
            </a:xfrm>
          </p:grpSpPr>
          <p:sp>
            <p:nvSpPr>
              <p:cNvPr id="110" name="文本框 109"/>
              <p:cNvSpPr txBox="1"/>
              <p:nvPr/>
            </p:nvSpPr>
            <p:spPr>
              <a:xfrm>
                <a:off x="10219" y="8440"/>
                <a:ext cx="533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latin typeface="+mj-ea"/>
                    <a:ea typeface="+mj-ea"/>
                    <a:cs typeface="+mn-lt"/>
                  </a:rPr>
                  <a:t>(b) Select candidate sentence  </a:t>
                </a:r>
                <a:endParaRPr lang="en-US" altLang="zh-CN" sz="1400" b="1">
                  <a:latin typeface="+mj-ea"/>
                  <a:ea typeface="+mj-ea"/>
                  <a:cs typeface="+mn-lt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7275" y="5542"/>
                <a:ext cx="11218" cy="2600"/>
                <a:chOff x="7275" y="5977"/>
                <a:chExt cx="11218" cy="2600"/>
              </a:xfrm>
            </p:grpSpPr>
            <p:grpSp>
              <p:nvGrpSpPr>
                <p:cNvPr id="232" name="组合 231"/>
                <p:cNvGrpSpPr/>
                <p:nvPr/>
              </p:nvGrpSpPr>
              <p:grpSpPr>
                <a:xfrm rot="0">
                  <a:off x="7275" y="6385"/>
                  <a:ext cx="5718" cy="1784"/>
                  <a:chOff x="7012" y="6357"/>
                  <a:chExt cx="5718" cy="1852"/>
                </a:xfrm>
              </p:grpSpPr>
              <p:sp>
                <p:nvSpPr>
                  <p:cNvPr id="100" name="矩形 99"/>
                  <p:cNvSpPr/>
                  <p:nvPr/>
                </p:nvSpPr>
                <p:spPr>
                  <a:xfrm>
                    <a:off x="7012" y="7708"/>
                    <a:ext cx="4929" cy="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en-US" altLang="zh-CN" sz="12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pandas top header data</a:t>
                    </a:r>
                    <a:endParaRPr lang="en-US" altLang="zh-CN" sz="12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101" name="矩形 100"/>
                  <p:cNvSpPr/>
                  <p:nvPr/>
                </p:nvSpPr>
                <p:spPr>
                  <a:xfrm>
                    <a:off x="7020" y="7065"/>
                    <a:ext cx="4906" cy="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sz="1200" b="1">
                        <a:solidFill>
                          <a:schemeClr val="tx1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Crop </a:t>
                    </a:r>
                    <a:r>
                      <a:rPr lang="zh-CN" altLang="en-US" sz="12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the border from the </a:t>
                    </a:r>
                    <a:r>
                      <a:rPr lang="zh-CN" altLang="en-US" sz="1200" b="1">
                        <a:solidFill>
                          <a:schemeClr val="tx1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layout</a:t>
                    </a:r>
                    <a:endParaRPr lang="zh-CN" altLang="en-US" sz="1200" b="1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7014" y="6357"/>
                    <a:ext cx="5716" cy="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l"/>
                    <a:r>
                      <a:rPr lang="zh-CN" altLang="en-US" sz="12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s </a:t>
                    </a:r>
                    <a:r>
                      <a:rPr lang="zh-CN" altLang="en-US" sz="1200" b="1">
                        <a:solidFill>
                          <a:schemeClr val="tx1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xlwt </a:t>
                    </a:r>
                    <a:r>
                      <a:rPr lang="zh-CN" altLang="en-US" sz="12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. </a:t>
                    </a:r>
                    <a:r>
                      <a:rPr lang="zh-CN" altLang="en-US" sz="1200" b="1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Borders </a:t>
                    </a:r>
                    <a:r>
                      <a:rPr lang="zh-CN" altLang="en-US" sz="12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for </a:t>
                    </a:r>
                    <a:r>
                      <a:rPr lang="zh-CN" altLang="en-US" sz="1200" b="1">
                        <a:solidFill>
                          <a:schemeClr val="tx1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pyspread style</a:t>
                    </a:r>
                    <a:endParaRPr lang="zh-CN" altLang="en-US" sz="1200" b="1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</p:grpSp>
            <p:pic>
              <p:nvPicPr>
                <p:cNvPr id="104" name="图片 103" descr="转变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70" y="7014"/>
                  <a:ext cx="546" cy="526"/>
                </a:xfrm>
                <a:prstGeom prst="rect">
                  <a:avLst/>
                </a:prstGeom>
              </p:spPr>
            </p:pic>
            <p:sp>
              <p:nvSpPr>
                <p:cNvPr id="108" name="矩形 107"/>
                <p:cNvSpPr/>
                <p:nvPr/>
              </p:nvSpPr>
              <p:spPr>
                <a:xfrm>
                  <a:off x="12543" y="5977"/>
                  <a:ext cx="5355" cy="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endParaRPr lang="en-US" altLang="zh-CN" sz="12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endParaRPr>
                </a:p>
                <a:p>
                  <a:pPr algn="l"/>
                  <a:endParaRPr lang="en-US" altLang="zh-CN" sz="1200">
                    <a:solidFill>
                      <a:schemeClr val="tx1"/>
                    </a:solidFill>
                    <a:ea typeface="Noto Sans CJK SC Light" panose="020B0300000000000000" charset="-122"/>
                    <a:cs typeface="+mn-lt"/>
                    <a:sym typeface="+mn-ea"/>
                  </a:endParaRPr>
                </a:p>
                <a:p>
                  <a:pPr algn="l"/>
                  <a:r>
                    <a:rPr lang="en-US" altLang="zh-CN" sz="12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s </a:t>
                  </a:r>
                  <a:r>
                    <a:rPr lang="zh-CN" altLang="en-US" sz="1200" b="1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python panda</a:t>
                  </a:r>
                  <a:r>
                    <a:rPr lang="en-US" altLang="zh-CN" sz="1200" b="1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s</a:t>
                  </a:r>
                  <a:r>
                    <a:rPr lang="zh-CN" altLang="en-US" sz="1200" b="1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 </a:t>
                  </a:r>
                  <a:r>
                    <a:rPr lang="zh-CN" altLang="en-US" sz="12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. </a:t>
                  </a:r>
                  <a:r>
                    <a:rPr lang="zh-CN" altLang="en-US" sz="1200" b="1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borders </a:t>
                  </a:r>
                  <a:r>
                    <a:rPr lang="zh-CN" altLang="en-US" sz="12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for </a:t>
                  </a:r>
                  <a:r>
                    <a:rPr lang="zh-CN" altLang="en-US" sz="12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top</a:t>
                  </a:r>
                  <a:endParaRPr lang="zh-CN" altLang="en-US" sz="12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  <a:p>
                  <a:pPr lvl="2" algn="l"/>
                  <a:endParaRPr lang="en-US" altLang="zh-CN" sz="12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  <a:p>
                  <a:pPr algn="l"/>
                  <a:r>
                    <a:rPr lang="zh-CN" altLang="en-US" sz="1200" b="1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python </a:t>
                  </a:r>
                  <a:r>
                    <a:rPr lang="zh-CN" altLang="en-US" sz="12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the border from the </a:t>
                  </a:r>
                  <a:r>
                    <a:rPr lang="zh-CN" altLang="en-US" sz="1200" b="1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panda</a:t>
                  </a:r>
                  <a:r>
                    <a:rPr lang="en-US" altLang="zh-CN" sz="1200" b="1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rPr>
                    <a:t>s</a:t>
                  </a:r>
                  <a:endParaRPr lang="en-US" altLang="zh-CN" sz="12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  <a:p>
                  <a:pPr algn="l"/>
                  <a:endParaRPr lang="en-US" altLang="zh-CN" sz="12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  <a:p>
                  <a:pPr algn="l"/>
                  <a:r>
                    <a:rPr lang="en-US" altLang="zh-CN" sz="12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rPr>
                    <a:t>pandas top header data</a:t>
                  </a:r>
                  <a:endParaRPr lang="en-US" altLang="zh-CN" sz="12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  <a:p>
                  <a:pPr algn="l"/>
                  <a:endParaRPr lang="en-US" altLang="zh-CN" sz="12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  <a:p>
                  <a:pPr algn="l"/>
                  <a:endParaRPr lang="en-US" altLang="zh-CN" sz="1200">
                    <a:solidFill>
                      <a:schemeClr val="tx1"/>
                    </a:solidFill>
                    <a:ea typeface="Noto Sans CJK HK Black" panose="020B0A00000000000000" charset="-120"/>
                    <a:cs typeface="+mn-lt"/>
                    <a:sym typeface="+mn-ea"/>
                  </a:endParaRPr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17315" y="6364"/>
                  <a:ext cx="1178" cy="1826"/>
                  <a:chOff x="17315" y="6284"/>
                  <a:chExt cx="1178" cy="1826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 rot="0">
                    <a:off x="17315" y="6912"/>
                    <a:ext cx="1178" cy="540"/>
                    <a:chOff x="17644" y="7206"/>
                    <a:chExt cx="1178" cy="540"/>
                  </a:xfrm>
                </p:grpSpPr>
                <p:pic>
                  <p:nvPicPr>
                    <p:cNvPr id="191" name="图片 190" descr="Select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8493" y="7378"/>
                      <a:ext cx="272" cy="289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06" name="组合 205"/>
                    <p:cNvGrpSpPr/>
                    <p:nvPr/>
                  </p:nvGrpSpPr>
                  <p:grpSpPr>
                    <a:xfrm rot="0">
                      <a:off x="17644" y="7206"/>
                      <a:ext cx="1179" cy="540"/>
                      <a:chOff x="6772" y="6224"/>
                      <a:chExt cx="1300" cy="561"/>
                    </a:xfrm>
                  </p:grpSpPr>
                  <p:sp>
                    <p:nvSpPr>
                      <p:cNvPr id="207" name="文本框 206"/>
                      <p:cNvSpPr txBox="1"/>
                      <p:nvPr/>
                    </p:nvSpPr>
                    <p:spPr>
                      <a:xfrm>
                        <a:off x="6845" y="6224"/>
                        <a:ext cx="1227" cy="3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700">
                            <a:solidFill>
                              <a:schemeClr val="tx1"/>
                            </a:solidFill>
                            <a:latin typeface="+mj-lt"/>
                            <a:ea typeface="+mj-lt"/>
                          </a:rPr>
                          <a:t>cos=0.98</a:t>
                        </a:r>
                        <a:endParaRPr lang="en-US" altLang="zh-CN" sz="700">
                          <a:solidFill>
                            <a:schemeClr val="tx1"/>
                          </a:solidFill>
                          <a:latin typeface="+mj-lt"/>
                          <a:ea typeface="+mj-lt"/>
                        </a:endParaRPr>
                      </a:p>
                    </p:txBody>
                  </p:sp>
                  <p:grpSp>
                    <p:nvGrpSpPr>
                      <p:cNvPr id="208" name="组合 207"/>
                      <p:cNvGrpSpPr/>
                      <p:nvPr/>
                    </p:nvGrpSpPr>
                    <p:grpSpPr>
                      <a:xfrm rot="0">
                        <a:off x="6772" y="6299"/>
                        <a:ext cx="801" cy="486"/>
                        <a:chOff x="11665" y="4462"/>
                        <a:chExt cx="805" cy="501"/>
                      </a:xfrm>
                    </p:grpSpPr>
                    <p:cxnSp>
                      <p:nvCxnSpPr>
                        <p:cNvPr id="209" name="直接箭头连接符 208"/>
                        <p:cNvCxnSpPr/>
                        <p:nvPr/>
                      </p:nvCxnSpPr>
                      <p:spPr>
                        <a:xfrm flipH="1" flipV="1">
                          <a:off x="11665" y="4462"/>
                          <a:ext cx="10" cy="486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20202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0" name="直接箭头连接符 209"/>
                        <p:cNvCxnSpPr/>
                        <p:nvPr/>
                      </p:nvCxnSpPr>
                      <p:spPr>
                        <a:xfrm>
                          <a:off x="11675" y="4939"/>
                          <a:ext cx="795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20202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1" name="直接连接符 210"/>
                        <p:cNvCxnSpPr/>
                        <p:nvPr/>
                      </p:nvCxnSpPr>
                      <p:spPr>
                        <a:xfrm flipV="1">
                          <a:off x="11795" y="4643"/>
                          <a:ext cx="9" cy="286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2" name="直接连接符 211"/>
                        <p:cNvCxnSpPr/>
                        <p:nvPr/>
                      </p:nvCxnSpPr>
                      <p:spPr>
                        <a:xfrm flipH="1" flipV="1">
                          <a:off x="11890" y="4714"/>
                          <a:ext cx="7" cy="228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3" name="直接连接符 212"/>
                        <p:cNvCxnSpPr/>
                        <p:nvPr/>
                      </p:nvCxnSpPr>
                      <p:spPr>
                        <a:xfrm flipH="1" flipV="1">
                          <a:off x="12197" y="4711"/>
                          <a:ext cx="7" cy="228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4" name="直接连接符 213"/>
                        <p:cNvCxnSpPr/>
                        <p:nvPr/>
                      </p:nvCxnSpPr>
                      <p:spPr>
                        <a:xfrm flipV="1">
                          <a:off x="12311" y="4848"/>
                          <a:ext cx="7" cy="82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5" name="文本框 214"/>
                        <p:cNvSpPr txBox="1"/>
                        <p:nvPr/>
                      </p:nvSpPr>
                      <p:spPr>
                        <a:xfrm>
                          <a:off x="11851" y="4602"/>
                          <a:ext cx="390" cy="36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en-US" altLang="zh-CN" sz="800">
                              <a:solidFill>
                                <a:schemeClr val="tx1"/>
                              </a:solidFill>
                            </a:rPr>
                            <a:t>..</a:t>
                          </a:r>
                          <a:endParaRPr lang="en-US" altLang="zh-CN" sz="8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16" name="组合 215"/>
                  <p:cNvGrpSpPr/>
                  <p:nvPr/>
                </p:nvGrpSpPr>
                <p:grpSpPr>
                  <a:xfrm rot="0">
                    <a:off x="17315" y="7570"/>
                    <a:ext cx="1179" cy="540"/>
                    <a:chOff x="6772" y="6224"/>
                    <a:chExt cx="1300" cy="561"/>
                  </a:xfrm>
                </p:grpSpPr>
                <p:sp>
                  <p:nvSpPr>
                    <p:cNvPr id="217" name="文本框 216"/>
                    <p:cNvSpPr txBox="1"/>
                    <p:nvPr/>
                  </p:nvSpPr>
                  <p:spPr>
                    <a:xfrm>
                      <a:off x="6845" y="6224"/>
                      <a:ext cx="1227" cy="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700">
                          <a:solidFill>
                            <a:schemeClr val="tx1"/>
                          </a:solidFill>
                          <a:latin typeface="+mj-lt"/>
                          <a:ea typeface="+mj-lt"/>
                        </a:rPr>
                        <a:t>cos=0.91</a:t>
                      </a:r>
                      <a:endParaRPr lang="en-US" altLang="zh-CN" sz="700">
                        <a:solidFill>
                          <a:schemeClr val="tx1"/>
                        </a:solidFill>
                        <a:latin typeface="+mj-lt"/>
                        <a:ea typeface="+mj-lt"/>
                      </a:endParaRPr>
                    </a:p>
                  </p:txBody>
                </p:sp>
                <p:grpSp>
                  <p:nvGrpSpPr>
                    <p:cNvPr id="218" name="组合 217"/>
                    <p:cNvGrpSpPr/>
                    <p:nvPr/>
                  </p:nvGrpSpPr>
                  <p:grpSpPr>
                    <a:xfrm rot="0">
                      <a:off x="6772" y="6299"/>
                      <a:ext cx="801" cy="486"/>
                      <a:chOff x="11665" y="4462"/>
                      <a:chExt cx="805" cy="501"/>
                    </a:xfrm>
                  </p:grpSpPr>
                  <p:cxnSp>
                    <p:nvCxnSpPr>
                      <p:cNvPr id="219" name="直接箭头连接符 218"/>
                      <p:cNvCxnSpPr/>
                      <p:nvPr/>
                    </p:nvCxnSpPr>
                    <p:spPr>
                      <a:xfrm flipH="1" flipV="1">
                        <a:off x="11665" y="4462"/>
                        <a:ext cx="10" cy="486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直接箭头连接符 219"/>
                      <p:cNvCxnSpPr/>
                      <p:nvPr/>
                    </p:nvCxnSpPr>
                    <p:spPr>
                      <a:xfrm>
                        <a:off x="11675" y="4939"/>
                        <a:ext cx="795" cy="0"/>
                      </a:xfrm>
                      <a:prstGeom prst="straightConnector1">
                        <a:avLst/>
                      </a:prstGeom>
                      <a:ln>
                        <a:solidFill>
                          <a:srgbClr val="20202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1" name="直接连接符 220"/>
                      <p:cNvCxnSpPr/>
                      <p:nvPr/>
                    </p:nvCxnSpPr>
                    <p:spPr>
                      <a:xfrm flipV="1">
                        <a:off x="11795" y="4643"/>
                        <a:ext cx="9" cy="286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2" name="直接连接符 221"/>
                      <p:cNvCxnSpPr/>
                      <p:nvPr/>
                    </p:nvCxnSpPr>
                    <p:spPr>
                      <a:xfrm flipH="1" flipV="1">
                        <a:off x="11890" y="4714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3" name="直接连接符 222"/>
                      <p:cNvCxnSpPr/>
                      <p:nvPr/>
                    </p:nvCxnSpPr>
                    <p:spPr>
                      <a:xfrm flipH="1" flipV="1">
                        <a:off x="12197" y="4711"/>
                        <a:ext cx="7" cy="228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直接连接符 223"/>
                      <p:cNvCxnSpPr/>
                      <p:nvPr/>
                    </p:nvCxnSpPr>
                    <p:spPr>
                      <a:xfrm flipV="1">
                        <a:off x="12311" y="4848"/>
                        <a:ext cx="7" cy="82"/>
                      </a:xfrm>
                      <a:prstGeom prst="line">
                        <a:avLst/>
                      </a:prstGeom>
                      <a:ln>
                        <a:solidFill>
                          <a:srgbClr val="32323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5" name="文本框 224"/>
                      <p:cNvSpPr txBox="1"/>
                      <p:nvPr/>
                    </p:nvSpPr>
                    <p:spPr>
                      <a:xfrm>
                        <a:off x="11851" y="4602"/>
                        <a:ext cx="390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800">
                            <a:solidFill>
                              <a:schemeClr val="tx1"/>
                            </a:solidFill>
                          </a:rPr>
                          <a:t>..</a:t>
                        </a:r>
                        <a:endParaRPr lang="en-US" altLang="zh-CN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9" name="组合 8"/>
                  <p:cNvGrpSpPr/>
                  <p:nvPr/>
                </p:nvGrpSpPr>
                <p:grpSpPr>
                  <a:xfrm rot="0">
                    <a:off x="17315" y="6284"/>
                    <a:ext cx="1178" cy="540"/>
                    <a:chOff x="17630" y="6569"/>
                    <a:chExt cx="1178" cy="540"/>
                  </a:xfrm>
                </p:grpSpPr>
                <p:grpSp>
                  <p:nvGrpSpPr>
                    <p:cNvPr id="181" name="组合 180"/>
                    <p:cNvGrpSpPr/>
                    <p:nvPr/>
                  </p:nvGrpSpPr>
                  <p:grpSpPr>
                    <a:xfrm rot="0">
                      <a:off x="17630" y="6569"/>
                      <a:ext cx="1179" cy="540"/>
                      <a:chOff x="6772" y="6224"/>
                      <a:chExt cx="1300" cy="561"/>
                    </a:xfrm>
                  </p:grpSpPr>
                  <p:sp>
                    <p:nvSpPr>
                      <p:cNvPr id="182" name="文本框 181"/>
                      <p:cNvSpPr txBox="1"/>
                      <p:nvPr/>
                    </p:nvSpPr>
                    <p:spPr>
                      <a:xfrm>
                        <a:off x="6845" y="6224"/>
                        <a:ext cx="1227" cy="3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700">
                            <a:solidFill>
                              <a:schemeClr val="tx1"/>
                            </a:solidFill>
                            <a:latin typeface="+mj-lt"/>
                            <a:ea typeface="+mj-lt"/>
                          </a:rPr>
                          <a:t>cos=0.92</a:t>
                        </a:r>
                        <a:endParaRPr lang="en-US" altLang="zh-CN" sz="700">
                          <a:solidFill>
                            <a:schemeClr val="tx1"/>
                          </a:solidFill>
                          <a:latin typeface="+mj-lt"/>
                          <a:ea typeface="+mj-lt"/>
                        </a:endParaRPr>
                      </a:p>
                    </p:txBody>
                  </p:sp>
                  <p:grpSp>
                    <p:nvGrpSpPr>
                      <p:cNvPr id="183" name="组合 182"/>
                      <p:cNvGrpSpPr/>
                      <p:nvPr/>
                    </p:nvGrpSpPr>
                    <p:grpSpPr>
                      <a:xfrm rot="0">
                        <a:off x="6772" y="6299"/>
                        <a:ext cx="801" cy="486"/>
                        <a:chOff x="11665" y="4462"/>
                        <a:chExt cx="805" cy="501"/>
                      </a:xfrm>
                    </p:grpSpPr>
                    <p:cxnSp>
                      <p:nvCxnSpPr>
                        <p:cNvPr id="184" name="直接箭头连接符 183"/>
                        <p:cNvCxnSpPr/>
                        <p:nvPr/>
                      </p:nvCxnSpPr>
                      <p:spPr>
                        <a:xfrm flipH="1" flipV="1">
                          <a:off x="11665" y="4462"/>
                          <a:ext cx="10" cy="486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20202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5" name="直接箭头连接符 184"/>
                        <p:cNvCxnSpPr/>
                        <p:nvPr/>
                      </p:nvCxnSpPr>
                      <p:spPr>
                        <a:xfrm>
                          <a:off x="11675" y="4939"/>
                          <a:ext cx="795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20202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6" name="直接连接符 185"/>
                        <p:cNvCxnSpPr/>
                        <p:nvPr/>
                      </p:nvCxnSpPr>
                      <p:spPr>
                        <a:xfrm flipV="1">
                          <a:off x="11795" y="4643"/>
                          <a:ext cx="9" cy="286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7" name="直接连接符 186"/>
                        <p:cNvCxnSpPr/>
                        <p:nvPr/>
                      </p:nvCxnSpPr>
                      <p:spPr>
                        <a:xfrm flipH="1" flipV="1">
                          <a:off x="11890" y="4714"/>
                          <a:ext cx="7" cy="228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8" name="直接连接符 187"/>
                        <p:cNvCxnSpPr/>
                        <p:nvPr/>
                      </p:nvCxnSpPr>
                      <p:spPr>
                        <a:xfrm flipH="1" flipV="1">
                          <a:off x="12197" y="4711"/>
                          <a:ext cx="7" cy="228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9" name="直接连接符 188"/>
                        <p:cNvCxnSpPr/>
                        <p:nvPr/>
                      </p:nvCxnSpPr>
                      <p:spPr>
                        <a:xfrm flipV="1">
                          <a:off x="12311" y="4848"/>
                          <a:ext cx="7" cy="82"/>
                        </a:xfrm>
                        <a:prstGeom prst="line">
                          <a:avLst/>
                        </a:prstGeom>
                        <a:ln>
                          <a:solidFill>
                            <a:srgbClr val="32323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0" name="文本框 189"/>
                        <p:cNvSpPr txBox="1"/>
                        <p:nvPr/>
                      </p:nvSpPr>
                      <p:spPr>
                        <a:xfrm>
                          <a:off x="11851" y="4602"/>
                          <a:ext cx="390" cy="36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en-US" altLang="zh-CN" sz="800">
                              <a:solidFill>
                                <a:schemeClr val="tx1"/>
                              </a:solidFill>
                            </a:rPr>
                            <a:t>..</a:t>
                          </a:r>
                          <a:endParaRPr lang="en-US" altLang="zh-CN" sz="8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pic>
                  <p:nvPicPr>
                    <p:cNvPr id="241" name="图片 240" descr="Select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8483" y="6773"/>
                      <a:ext cx="272" cy="289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8" name="组合 17"/>
              <p:cNvGrpSpPr/>
              <p:nvPr/>
            </p:nvGrpSpPr>
            <p:grpSpPr>
              <a:xfrm>
                <a:off x="8223" y="1477"/>
                <a:ext cx="9322" cy="3689"/>
                <a:chOff x="8324" y="1732"/>
                <a:chExt cx="9322" cy="3689"/>
              </a:xfrm>
            </p:grpSpPr>
            <p:grpSp>
              <p:nvGrpSpPr>
                <p:cNvPr id="250" name="组合 249"/>
                <p:cNvGrpSpPr/>
                <p:nvPr/>
              </p:nvGrpSpPr>
              <p:grpSpPr>
                <a:xfrm rot="0">
                  <a:off x="8324" y="1732"/>
                  <a:ext cx="9237" cy="3435"/>
                  <a:chOff x="4790" y="3081"/>
                  <a:chExt cx="9237" cy="3435"/>
                </a:xfrm>
              </p:grpSpPr>
              <p:sp>
                <p:nvSpPr>
                  <p:cNvPr id="46" name="矩形 45"/>
                  <p:cNvSpPr/>
                  <p:nvPr/>
                </p:nvSpPr>
                <p:spPr>
                  <a:xfrm>
                    <a:off x="7173" y="3082"/>
                    <a:ext cx="1782" cy="4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python</a:t>
                    </a:r>
                    <a:endParaRPr lang="zh-CN" altLang="en-US" sz="12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11047" y="3081"/>
                    <a:ext cx="1110" cy="4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t">
                    <a:spAutoFit/>
                  </a:bodyPr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top </a:t>
                    </a:r>
                    <a:endParaRPr lang="zh-CN" altLang="en-US" sz="12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9145" y="3111"/>
                    <a:ext cx="1534" cy="4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t">
                    <a:spAutoFit/>
                  </a:bodyPr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panda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s</a:t>
                    </a:r>
                    <a:endParaRPr lang="en-US" altLang="zh-CN" sz="12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12514" y="3094"/>
                    <a:ext cx="1513" cy="4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t">
                    <a:spAutoFit/>
                  </a:bodyPr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border</a:t>
                    </a:r>
                    <a:endParaRPr lang="zh-CN" altLang="en-US" sz="12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211" y="3429"/>
                    <a:ext cx="599" cy="4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t">
                    <a:spAutoFit/>
                  </a:bodyPr>
                  <a:p>
                    <a:pPr algn="r"/>
                    <a:r>
                      <a:rPr lang="zh-CN" altLang="en-US" sz="12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s </a:t>
                    </a:r>
                    <a:endParaRPr lang="zh-CN" altLang="en-US" sz="12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5624" y="4100"/>
                    <a:ext cx="1186" cy="4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t">
                    <a:spAutoFit/>
                  </a:bodyPr>
                  <a:p>
                    <a:pPr algn="r"/>
                    <a:r>
                      <a:rPr lang="zh-CN" altLang="en-US" sz="1200">
                        <a:solidFill>
                          <a:schemeClr val="tx1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xlwt</a:t>
                    </a:r>
                    <a:endParaRPr lang="zh-CN" altLang="en-US" sz="12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253" y="4615"/>
                    <a:ext cx="1557" cy="4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t">
                    <a:spAutoFit/>
                  </a:bodyPr>
                  <a:p>
                    <a:pPr algn="r"/>
                    <a:r>
                      <a:rPr lang="zh-CN" altLang="en-US" sz="1200">
                        <a:solidFill>
                          <a:schemeClr val="tx1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Borders </a:t>
                    </a:r>
                    <a:endParaRPr lang="zh-CN" altLang="en-US" sz="12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6044" y="5091"/>
                    <a:ext cx="766" cy="4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t">
                    <a:spAutoFit/>
                  </a:bodyPr>
                  <a:p>
                    <a:pPr algn="r"/>
                    <a:r>
                      <a:rPr lang="zh-CN" altLang="en-US" sz="1200">
                        <a:solidFill>
                          <a:schemeClr val="tx1"/>
                        </a:solidFill>
                        <a:ea typeface="Noto Sans CJK SC Light" panose="020B0300000000000000" charset="-122"/>
                        <a:cs typeface="+mn-lt"/>
                        <a:sym typeface="+mn-ea"/>
                      </a:rPr>
                      <a:t>for </a:t>
                    </a:r>
                    <a:endParaRPr lang="zh-CN" altLang="en-US" sz="1200">
                      <a:solidFill>
                        <a:schemeClr val="tx1"/>
                      </a:solidFill>
                      <a:ea typeface="Noto Sans CJK SC Light" panose="020B0300000000000000" charset="-122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4790" y="5568"/>
                    <a:ext cx="2020" cy="4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t">
                    <a:spAutoFit/>
                  </a:bodyPr>
                  <a:p>
                    <a:pPr algn="r"/>
                    <a:r>
                      <a:rPr lang="zh-CN" altLang="en-US" sz="1200">
                        <a:solidFill>
                          <a:schemeClr val="tx1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pyspread </a:t>
                    </a:r>
                    <a:endParaRPr lang="zh-CN" altLang="en-US" sz="12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5628" y="6067"/>
                    <a:ext cx="1182" cy="4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t">
                    <a:spAutoFit/>
                  </a:bodyPr>
                  <a:p>
                    <a:pPr algn="r"/>
                    <a:r>
                      <a:rPr lang="zh-CN" altLang="en-US" sz="1200">
                        <a:solidFill>
                          <a:schemeClr val="tx1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style</a:t>
                    </a:r>
                    <a:endParaRPr lang="zh-CN" altLang="en-US" sz="12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6272" y="3649"/>
                    <a:ext cx="538" cy="4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t">
                    <a:spAutoFit/>
                  </a:bodyPr>
                  <a:p>
                    <a:pPr algn="r"/>
                    <a:r>
                      <a:rPr lang="zh-CN" altLang="en-US" sz="1200">
                        <a:solidFill>
                          <a:schemeClr val="tx1"/>
                        </a:solidFill>
                        <a:ea typeface="Noto Sans CJK HK Black" panose="020B0A00000000000000" charset="-120"/>
                        <a:cs typeface="+mn-lt"/>
                        <a:sym typeface="+mn-ea"/>
                      </a:rPr>
                      <a:t>. </a:t>
                    </a:r>
                    <a:endParaRPr lang="zh-CN" altLang="en-US" sz="1200">
                      <a:solidFill>
                        <a:schemeClr val="tx1"/>
                      </a:solidFill>
                      <a:ea typeface="Noto Sans CJK HK Black" panose="020B0A00000000000000" charset="-120"/>
                      <a:cs typeface="+mn-lt"/>
                      <a:sym typeface="+mn-ea"/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7290" y="4120"/>
                    <a:ext cx="6634" cy="4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/>
                      <a:t>    </a:t>
                    </a:r>
                    <a:r>
                      <a:rPr lang="en-US" altLang="zh-CN" sz="12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0.011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    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          0.016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                      -                 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0.012</a:t>
                    </a:r>
                    <a:endParaRPr lang="en-US" altLang="zh-CN" sz="1200">
                      <a:solidFill>
                        <a:schemeClr val="tx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Noto Sans CJK HK Black" panose="020B0A00000000000000" charset="-120"/>
                      <a:ea typeface="Noto Sans CJK HK Black" panose="020B0A00000000000000" charset="-120"/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7263" y="3749"/>
                    <a:ext cx="6634" cy="4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/>
                      <a:t>         -                     </a:t>
                    </a:r>
                    <a:r>
                      <a:rPr lang="en-US" altLang="zh-CN" sz="12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sym typeface="+mn-ea"/>
                      </a:rPr>
                      <a:t>      </a:t>
                    </a:r>
                    <a:r>
                      <a:rPr lang="en-US" altLang="zh-CN" sz="1200">
                        <a:sym typeface="+mn-ea"/>
                      </a:rPr>
                      <a:t>-</a:t>
                    </a:r>
                    <a:r>
                      <a:rPr lang="en-US" altLang="zh-CN" sz="1200"/>
                      <a:t>                      -                      -</a:t>
                    </a:r>
                    <a:endParaRPr lang="en-US" altLang="zh-CN" sz="1200"/>
                  </a:p>
                </p:txBody>
              </p:sp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7266" y="3522"/>
                    <a:ext cx="6634" cy="4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/>
                      <a:t>         -                    </a:t>
                    </a:r>
                    <a:r>
                      <a:rPr lang="en-US" altLang="zh-CN" sz="12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sym typeface="+mn-ea"/>
                      </a:rPr>
                      <a:t>      </a:t>
                    </a:r>
                    <a:r>
                      <a:rPr lang="en-US" altLang="zh-CN" sz="1200"/>
                      <a:t> </a:t>
                    </a:r>
                    <a:r>
                      <a:rPr lang="en-US" altLang="zh-CN" sz="1200">
                        <a:sym typeface="+mn-ea"/>
                      </a:rPr>
                      <a:t>-</a:t>
                    </a:r>
                    <a:r>
                      <a:rPr lang="en-US" altLang="zh-CN" sz="1200"/>
                      <a:t>                      -                      -</a:t>
                    </a:r>
                    <a:endParaRPr lang="en-US" altLang="zh-CN" sz="1200"/>
                  </a:p>
                </p:txBody>
              </p:sp>
              <p:sp>
                <p:nvSpPr>
                  <p:cNvPr id="106" name="文本框 105"/>
                  <p:cNvSpPr txBox="1"/>
                  <p:nvPr/>
                </p:nvSpPr>
                <p:spPr>
                  <a:xfrm>
                    <a:off x="7296" y="4615"/>
                    <a:ext cx="6634" cy="4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solidFill>
                          <a:schemeClr val="tx1"/>
                        </a:solidFill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  0.011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  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  <a:sym typeface="+mn-ea"/>
                      </a:rPr>
                      <a:t>    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0.016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                     -       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latin typeface="Noto Sans CJK HK Black" panose="020B0A00000000000000" charset="-120"/>
                        <a:ea typeface="Noto Sans CJK HK Black" panose="020B0A00000000000000" charset="-120"/>
                        <a:sym typeface="+mn-ea"/>
                      </a:rPr>
                      <a:t>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/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0.91</a:t>
                    </a:r>
                    <a:endParaRPr lang="en-US" altLang="zh-CN" sz="1200">
                      <a:solidFill>
                        <a:schemeClr val="tx1"/>
                      </a:solidFill>
                      <a:effectLst/>
                      <a:latin typeface="Noto Sans CJK HK Black" panose="020B0A00000000000000" charset="-120"/>
                      <a:ea typeface="Noto Sans CJK HK Black" panose="020B0A00000000000000" charset="-120"/>
                    </a:endParaRPr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7296" y="5562"/>
                    <a:ext cx="6634" cy="4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solidFill>
                          <a:schemeClr val="tx1"/>
                        </a:solidFill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0.013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    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  <a:sym typeface="+mn-ea"/>
                      </a:rPr>
                      <a:t>    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0.026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                     -       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latin typeface="Noto Sans CJK HK Black" panose="020B0A00000000000000" charset="-120"/>
                        <a:ea typeface="Noto Sans CJK HK Black" panose="020B0A00000000000000" charset="-120"/>
                        <a:sym typeface="+mn-ea"/>
                      </a:rPr>
                      <a:t>     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0.021</a:t>
                    </a:r>
                    <a:endParaRPr lang="en-US" altLang="zh-CN" sz="1200">
                      <a:solidFill>
                        <a:schemeClr val="tx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Noto Sans CJK HK Black" panose="020B0A00000000000000" charset="-120"/>
                      <a:ea typeface="Noto Sans CJK HK Black" panose="020B0A00000000000000" charset="-120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290" y="6082"/>
                    <a:ext cx="6634" cy="4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solidFill>
                          <a:schemeClr val="tx1"/>
                        </a:solidFill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0.021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    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  <a:sym typeface="+mn-ea"/>
                      </a:rPr>
                      <a:t>    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0.022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                      -        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latin typeface="Noto Sans CJK HK Black" panose="020B0A00000000000000" charset="-120"/>
                        <a:ea typeface="Noto Sans CJK HK Black" panose="020B0A00000000000000" charset="-120"/>
                        <a:sym typeface="+mn-ea"/>
                      </a:rPr>
                      <a:t>          </a:t>
                    </a:r>
                    <a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Noto Sans CJK HK Black" panose="020B0A00000000000000" charset="-120"/>
                        <a:ea typeface="Noto Sans CJK HK Black" panose="020B0A00000000000000" charset="-120"/>
                      </a:rPr>
                      <a:t>0.031</a:t>
                    </a:r>
                    <a:endParaRPr lang="en-US" altLang="zh-CN" sz="1200">
                      <a:solidFill>
                        <a:schemeClr val="tx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Noto Sans CJK HK Black" panose="020B0A00000000000000" charset="-120"/>
                      <a:ea typeface="Noto Sans CJK HK Black" panose="020B0A00000000000000" charset="-120"/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254" y="5105"/>
                    <a:ext cx="6634" cy="4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/>
                      <a:t>         -                     </a:t>
                    </a:r>
                    <a:r>
                      <a:rPr lang="en-US" altLang="zh-CN" sz="12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sym typeface="+mn-ea"/>
                      </a:rPr>
                      <a:t>     </a:t>
                    </a:r>
                    <a:r>
                      <a:rPr lang="en-US" altLang="zh-CN" sz="1200"/>
                      <a:t> </a:t>
                    </a:r>
                    <a:r>
                      <a:rPr lang="en-US" altLang="zh-CN" sz="1200">
                        <a:sym typeface="+mn-ea"/>
                      </a:rPr>
                      <a:t>-</a:t>
                    </a:r>
                    <a:r>
                      <a:rPr lang="en-US" altLang="zh-CN" sz="1200"/>
                      <a:t>                      -               </a:t>
                    </a:r>
                    <a:r>
                      <a:rPr lang="en-US" altLang="zh-CN" sz="1200">
                        <a:sym typeface="+mn-ea"/>
                      </a:rPr>
                      <a:t>   </a:t>
                    </a:r>
                    <a:r>
                      <a:rPr lang="en-US" altLang="zh-CN" sz="1200"/>
                      <a:t>    -</a:t>
                    </a:r>
                    <a:endParaRPr lang="en-US" altLang="zh-CN" sz="1200"/>
                  </a:p>
                </p:txBody>
              </p:sp>
            </p:grp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10836" y="1781"/>
                  <a:ext cx="9" cy="36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/>
                <p:cNvCxnSpPr/>
                <p:nvPr/>
              </p:nvCxnSpPr>
              <p:spPr>
                <a:xfrm>
                  <a:off x="12544" y="1781"/>
                  <a:ext cx="9" cy="36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/>
                <p:cNvCxnSpPr/>
                <p:nvPr/>
              </p:nvCxnSpPr>
              <p:spPr>
                <a:xfrm>
                  <a:off x="14252" y="1781"/>
                  <a:ext cx="9" cy="36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/>
                <p:cNvCxnSpPr/>
                <p:nvPr/>
              </p:nvCxnSpPr>
              <p:spPr>
                <a:xfrm>
                  <a:off x="15930" y="1781"/>
                  <a:ext cx="9" cy="36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/>
                <p:cNvCxnSpPr/>
                <p:nvPr/>
              </p:nvCxnSpPr>
              <p:spPr>
                <a:xfrm>
                  <a:off x="17638" y="1781"/>
                  <a:ext cx="9" cy="36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51" name="组合 250"/>
          <p:cNvGrpSpPr/>
          <p:nvPr/>
        </p:nvGrpSpPr>
        <p:grpSpPr>
          <a:xfrm>
            <a:off x="3041650" y="1956435"/>
            <a:ext cx="5864860" cy="2202180"/>
            <a:chOff x="4790" y="3081"/>
            <a:chExt cx="9236" cy="3468"/>
          </a:xfrm>
        </p:grpSpPr>
        <p:sp>
          <p:nvSpPr>
            <p:cNvPr id="163" name="矩形 162"/>
            <p:cNvSpPr/>
            <p:nvPr/>
          </p:nvSpPr>
          <p:spPr>
            <a:xfrm>
              <a:off x="7173" y="3082"/>
              <a:ext cx="1782" cy="486"/>
            </a:xfrm>
            <a:prstGeom prst="rect">
              <a:avLst/>
            </a:prstGeom>
            <a:solidFill>
              <a:srgbClr val="EEF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python</a:t>
              </a:r>
              <a:endPara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1047" y="3081"/>
              <a:ext cx="1110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  </a:t>
              </a:r>
              <a:r>
                <a: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rPr>
                <a:t>top </a:t>
              </a:r>
              <a:endParaRPr lang="zh-CN" altLang="en-US" sz="1400">
                <a:solidFill>
                  <a:schemeClr val="tx1"/>
                </a:solidFill>
                <a:ea typeface="Noto Sans CJK SC Light" panose="020B0300000000000000" charset="-122"/>
                <a:cs typeface="+mn-lt"/>
                <a:sym typeface="+mn-ea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9235" y="3081"/>
              <a:ext cx="1534" cy="486"/>
            </a:xfrm>
            <a:prstGeom prst="rect">
              <a:avLst/>
            </a:prstGeom>
            <a:solidFill>
              <a:srgbClr val="EEF5FB"/>
            </a:solidFill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panda</a:t>
              </a:r>
              <a:r>
                <a:rPr lang="en-US" altLang="zh-CN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s</a:t>
              </a:r>
              <a:endParaRPr lang="en-US" altLang="zh-CN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2514" y="3094"/>
              <a:ext cx="1513" cy="483"/>
            </a:xfrm>
            <a:prstGeom prst="rect">
              <a:avLst/>
            </a:prstGeom>
            <a:solidFill>
              <a:srgbClr val="EEF5FB"/>
            </a:solidFill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border</a:t>
              </a:r>
              <a:endPara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6211" y="3429"/>
              <a:ext cx="599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rPr>
                <a:t>s </a:t>
              </a:r>
              <a:endParaRPr lang="zh-CN" altLang="en-US" sz="1400">
                <a:solidFill>
                  <a:schemeClr val="tx1"/>
                </a:solidFill>
                <a:ea typeface="Noto Sans CJK SC Light" panose="020B0300000000000000" charset="-122"/>
                <a:cs typeface="+mn-lt"/>
                <a:sym typeface="+mn-ea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5624" y="4100"/>
              <a:ext cx="1186" cy="483"/>
            </a:xfrm>
            <a:prstGeom prst="rect">
              <a:avLst/>
            </a:prstGeom>
            <a:solidFill>
              <a:srgbClr val="F0F7EC"/>
            </a:solidFill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xlwt </a:t>
              </a:r>
              <a:endPara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5253" y="4615"/>
              <a:ext cx="1557" cy="483"/>
            </a:xfrm>
            <a:prstGeom prst="rect">
              <a:avLst/>
            </a:prstGeom>
            <a:solidFill>
              <a:srgbClr val="F0F7EC"/>
            </a:solidFill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Borders </a:t>
              </a:r>
              <a:endPara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6044" y="5091"/>
              <a:ext cx="766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SC Light" panose="020B0300000000000000" charset="-122"/>
                  <a:cs typeface="+mn-lt"/>
                  <a:sym typeface="+mn-ea"/>
                </a:rPr>
                <a:t>for </a:t>
              </a:r>
              <a:endParaRPr lang="zh-CN" altLang="en-US" sz="1400">
                <a:solidFill>
                  <a:schemeClr val="tx1"/>
                </a:solidFill>
                <a:ea typeface="Noto Sans CJK SC Light" panose="020B0300000000000000" charset="-122"/>
                <a:cs typeface="+mn-lt"/>
                <a:sym typeface="+mn-ea"/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4790" y="5568"/>
              <a:ext cx="2020" cy="483"/>
            </a:xfrm>
            <a:prstGeom prst="rect">
              <a:avLst/>
            </a:prstGeom>
            <a:solidFill>
              <a:srgbClr val="F0F7EC"/>
            </a:solidFill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pyspread </a:t>
              </a:r>
              <a:endPara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234" name="文本框 233"/>
            <p:cNvSpPr txBox="1"/>
            <p:nvPr/>
          </p:nvSpPr>
          <p:spPr>
            <a:xfrm>
              <a:off x="5628" y="6067"/>
              <a:ext cx="1182" cy="483"/>
            </a:xfrm>
            <a:prstGeom prst="rect">
              <a:avLst/>
            </a:prstGeom>
            <a:solidFill>
              <a:srgbClr val="F0F7EC"/>
            </a:solidFill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style</a:t>
              </a:r>
              <a:endPara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6272" y="3649"/>
              <a:ext cx="538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ea typeface="Noto Sans CJK HK Black" panose="020B0A00000000000000" charset="-120"/>
                  <a:cs typeface="+mn-lt"/>
                  <a:sym typeface="+mn-ea"/>
                </a:rPr>
                <a:t>. </a:t>
              </a:r>
              <a:endParaRPr lang="zh-CN" altLang="en-US" sz="1400">
                <a:solidFill>
                  <a:schemeClr val="tx1"/>
                </a:solidFill>
                <a:ea typeface="Noto Sans CJK HK Black" panose="020B0A00000000000000" charset="-120"/>
                <a:cs typeface="+mn-lt"/>
                <a:sym typeface="+mn-ea"/>
              </a:endParaRPr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7290" y="4120"/>
              <a:ext cx="663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0.011</a:t>
              </a:r>
              <a:r>
                <a:rPr lang="en-US" altLang="zh-CN" sz="1200"/>
                <a:t>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     0.016</a:t>
              </a:r>
              <a:r>
                <a:rPr lang="en-US" altLang="zh-CN" sz="1200"/>
                <a:t>                   -       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0.012</a:t>
              </a:r>
              <a:endPara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7263" y="3749"/>
              <a:ext cx="663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       -          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    </a:t>
              </a:r>
              <a:r>
                <a:rPr lang="en-US" altLang="zh-CN" sz="1200">
                  <a:sym typeface="+mn-ea"/>
                </a:rPr>
                <a:t>-</a:t>
              </a:r>
              <a:r>
                <a:rPr lang="en-US" altLang="zh-CN" sz="1200"/>
                <a:t>                       -                      -</a:t>
              </a:r>
              <a:endParaRPr lang="en-US" altLang="zh-CN" sz="12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7266" y="3522"/>
              <a:ext cx="663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       -         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    </a:t>
              </a:r>
              <a:r>
                <a:rPr lang="en-US" altLang="zh-CN" sz="1200"/>
                <a:t> </a:t>
              </a:r>
              <a:r>
                <a:rPr lang="en-US" altLang="zh-CN" sz="1200">
                  <a:sym typeface="+mn-ea"/>
                </a:rPr>
                <a:t>-</a:t>
              </a:r>
              <a:r>
                <a:rPr lang="en-US" altLang="zh-CN" sz="1200"/>
                <a:t>                       -                      -</a:t>
              </a:r>
              <a:endParaRPr lang="en-US" altLang="zh-CN" sz="12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7289" y="4609"/>
              <a:ext cx="663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accent3"/>
                  </a:solidFill>
                </a:rPr>
                <a:t>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0.011  </a:t>
              </a:r>
              <a:r>
                <a:rPr lang="en-US" altLang="zh-CN" sz="1200">
                  <a:solidFill>
                    <a:schemeClr val="accent3"/>
                  </a:solidFill>
                </a:rPr>
                <a:t>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0.016 </a:t>
              </a:r>
              <a:r>
                <a:rPr lang="en-US" altLang="zh-CN" sz="1200">
                  <a:solidFill>
                    <a:schemeClr val="accent3"/>
                  </a:solidFill>
                </a:rPr>
                <a:t>                  -             </a:t>
              </a:r>
              <a:r>
                <a:rPr lang="en-US" altLang="zh-CN" sz="1200">
                  <a:sym typeface="+mn-ea"/>
                </a:rPr>
                <a:t>     </a:t>
              </a:r>
              <a:r>
                <a:rPr lang="en-US" altLang="zh-CN" sz="1200">
                  <a:solidFill>
                    <a:schemeClr val="accent3"/>
                  </a:solidFill>
                </a:rPr>
                <a:t> </a:t>
              </a:r>
              <a:r>
                <a:rPr lang="en-US" altLang="zh-CN" sz="1200">
                  <a:solidFill>
                    <a:schemeClr val="accent3"/>
                  </a:solidFill>
                  <a:effectLst/>
                </a:rPr>
                <a:t>0.91</a:t>
              </a:r>
              <a:endParaRPr lang="en-US" altLang="zh-CN" sz="1200"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7296" y="5562"/>
              <a:ext cx="663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0.013 </a:t>
              </a:r>
              <a:r>
                <a:rPr lang="en-US" altLang="zh-CN" sz="1200"/>
                <a:t>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0.026</a:t>
              </a:r>
              <a:r>
                <a:rPr lang="en-US" altLang="zh-CN" sz="1200"/>
                <a:t>                  -  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altLang="zh-CN" sz="1200">
                  <a:sym typeface="+mn-ea"/>
                </a:rPr>
                <a:t>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0.021</a:t>
              </a:r>
              <a:endPara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7290" y="6082"/>
              <a:ext cx="663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0.021 </a:t>
              </a:r>
              <a:r>
                <a:rPr lang="en-US" altLang="zh-CN" sz="1200"/>
                <a:t>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0.022</a:t>
              </a:r>
              <a:r>
                <a:rPr lang="en-US" altLang="zh-CN" sz="1200"/>
                <a:t>                  -              </a:t>
              </a:r>
              <a:r>
                <a:rPr lang="en-US" altLang="zh-CN" sz="1200">
                  <a:sym typeface="+mn-ea"/>
                </a:rPr>
                <a:t>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0.031</a:t>
              </a:r>
              <a:endPara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7254" y="5105"/>
              <a:ext cx="663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       -                     </a:t>
              </a:r>
              <a:r>
                <a:rPr lang="en-US" altLang="zh-CN" sz="12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   </a:t>
              </a:r>
              <a:r>
                <a:rPr lang="en-US" altLang="zh-CN" sz="1200"/>
                <a:t> </a:t>
              </a:r>
              <a:r>
                <a:rPr lang="en-US" altLang="zh-CN" sz="1200">
                  <a:sym typeface="+mn-ea"/>
                </a:rPr>
                <a:t>-</a:t>
              </a:r>
              <a:r>
                <a:rPr lang="en-US" altLang="zh-CN" sz="1200"/>
                <a:t>                       -               </a:t>
              </a:r>
              <a:r>
                <a:rPr lang="en-US" altLang="zh-CN" sz="1200">
                  <a:sym typeface="+mn-ea"/>
                </a:rPr>
                <a:t>   </a:t>
              </a:r>
              <a:r>
                <a:rPr lang="en-US" altLang="zh-CN" sz="1200"/>
                <a:t>   -</a:t>
              </a:r>
              <a:endParaRPr lang="en-US" altLang="zh-CN" sz="1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mpd="sng">
          <a:solidFill>
            <a:srgbClr val="32323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5577</Words>
  <Application>WPS 演示</Application>
  <PresentationFormat>宽屏</PresentationFormat>
  <Paragraphs>579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Noto Sans CJK HK Medium</vt:lpstr>
      <vt:lpstr>Noto Sans CJK HK Black</vt:lpstr>
      <vt:lpstr>Noto Sans CJK SC Light</vt:lpstr>
      <vt:lpstr>微软雅黑</vt:lpstr>
      <vt:lpstr>Droid Sans Fallback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lxz</cp:lastModifiedBy>
  <cp:revision>8</cp:revision>
  <dcterms:created xsi:type="dcterms:W3CDTF">2024-07-10T11:34:06Z</dcterms:created>
  <dcterms:modified xsi:type="dcterms:W3CDTF">2024-07-10T11:34:06Z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2052-11.1.0.11711</vt:lpwstr>
  </property>
  <property fmtid="{D5CDD505-2E9C-101B-9397-08002B2CF9AE}" pid="3" name="ICV">
    <vt:lpwstr/>
  </property>
</Properties>
</file>