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308" r:id="rId3"/>
    <p:sldId id="281" r:id="rId4"/>
    <p:sldId id="282" r:id="rId5"/>
    <p:sldId id="272" r:id="rId6"/>
    <p:sldId id="285" r:id="rId7"/>
    <p:sldId id="309" r:id="rId8"/>
    <p:sldId id="286" r:id="rId9"/>
    <p:sldId id="310" r:id="rId10"/>
    <p:sldId id="311" r:id="rId11"/>
    <p:sldId id="312" r:id="rId12"/>
    <p:sldId id="318" r:id="rId13"/>
    <p:sldId id="314" r:id="rId14"/>
    <p:sldId id="316" r:id="rId15"/>
    <p:sldId id="317" r:id="rId16"/>
    <p:sldId id="319" r:id="rId17"/>
  </p:sldIdLst>
  <p:sldSz cx="9906000" cy="6858000" type="A4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FF"/>
    <a:srgbClr val="009999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4640" autoAdjust="0"/>
  </p:normalViewPr>
  <p:slideViewPr>
    <p:cSldViewPr>
      <p:cViewPr varScale="1">
        <p:scale>
          <a:sx n="103" d="100"/>
          <a:sy n="103" d="100"/>
        </p:scale>
        <p:origin x="-552" y="-1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F58DE31F-69B9-43D0-8FEB-67E49DCD54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89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93229E8C-18C3-4D8F-8881-C20A191A2B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907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39FD1E8-DDEF-4710-BF80-D0C4F597D0B2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pPr/>
              <a:t>1</a:t>
            </a:fld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4777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SNAPSHOT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432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maven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项目在默认情况下会产生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JAR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文件，另外 ，编译后 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classes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会放在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${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basedir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}/target/classes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下面，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JAR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文件会放在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${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basedir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}/target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184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65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dirty="0" smtClean="0"/>
              <a:t>实验室近几年的项目情况，</a:t>
            </a:r>
            <a:r>
              <a:rPr kumimoji="1" lang="zh-CN" altLang="en-US" dirty="0" smtClean="0"/>
              <a:t>系统很多，客户对我们的以往的工作也比较肯定。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10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几个问题：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代码重用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技术更新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规范化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83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79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连接管理与安全性</a:t>
            </a:r>
            <a:endParaRPr lang="en-US" altLang="zh-CN" dirty="0" smtClean="0"/>
          </a:p>
          <a:p>
            <a:r>
              <a:rPr lang="en-US" altLang="zh-CN" dirty="0" smtClean="0"/>
              <a:t>	1.1</a:t>
            </a:r>
            <a:r>
              <a:rPr lang="zh-CN" altLang="en-US" dirty="0" smtClean="0"/>
              <a:t>每个客户端一个线程也可以用第三方的线程池</a:t>
            </a:r>
            <a:endParaRPr lang="en-US" altLang="zh-CN" dirty="0" smtClean="0"/>
          </a:p>
          <a:p>
            <a:r>
              <a:rPr lang="en-US" altLang="zh-CN" dirty="0" smtClean="0"/>
              <a:t>	1.2</a:t>
            </a:r>
            <a:r>
              <a:rPr lang="zh-CN" altLang="en-US" dirty="0" smtClean="0"/>
              <a:t>认证可以使用安全套接字或者</a:t>
            </a:r>
            <a:r>
              <a:rPr lang="en-US" altLang="zh-CN" dirty="0" smtClean="0"/>
              <a:t>X.509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优化执行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包括重写查询、决定表的读取顺序，以及选择合适的索引等</a:t>
            </a:r>
            <a:endParaRPr lang="en-US" altLang="zh-CN" dirty="0" smtClean="0"/>
          </a:p>
          <a:p>
            <a:r>
              <a:rPr lang="zh-CN" altLang="en-US" dirty="0" smtClean="0"/>
              <a:t>数据库事物的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是基于锁的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表锁，行锁，范围锁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49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RESTful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http://litongbupt.iteye.com/blog/1927470</a:t>
            </a:r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是大家最熟悉的技术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、功能强大，可以写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代码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、支持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标签（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tag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、支持表达式语言（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、官方标准，用户群广，丰富的第三方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标签库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、性能良好。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编译成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文件执行，有很好的性能表现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缺点：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没有明显缺点，非要挑点骨头那就是，由于可以编写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代码，如使用不当容易破坏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mvc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结构。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velocity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是较早出现的用于代替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的模板语言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、不能编写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代码，可以实现严格的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mvc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分离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、性能良好，据说比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性能还要好些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、使用表达式语言，据说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的表达式语言就是学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velocity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缺点：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、不是官方标准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、用户群体和第三方标签库没有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多。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、对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标签支持不够好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freemarker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、不能编写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代码，可以实现严格的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mvc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分离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、性能非常不错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、对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标签支持良好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、内置大量常用功能，使用非常方便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、宏定义（类似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标签）非常方便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、使用表达式语言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缺点：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、不是官方标准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、用户群体和第三方标签库没有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61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都可以是通过</a:t>
            </a:r>
            <a:r>
              <a:rPr lang="en-US" altLang="zh-CN" sz="1200" dirty="0" err="1" smtClean="0"/>
              <a:t>SessionFactoryBuider</a:t>
            </a:r>
            <a:r>
              <a:rPr lang="zh-CN" altLang="en-US" sz="1200" dirty="0" smtClean="0"/>
              <a:t>由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配置文件生成</a:t>
            </a:r>
            <a:r>
              <a:rPr lang="en-US" altLang="zh-CN" sz="1200" dirty="0" err="1" smtClean="0"/>
              <a:t>SessionFactory</a:t>
            </a:r>
            <a:r>
              <a:rPr lang="zh-CN" altLang="en-US" sz="1200" dirty="0" smtClean="0"/>
              <a:t>，然后由</a:t>
            </a:r>
            <a:r>
              <a:rPr lang="en-US" altLang="zh-CN" sz="1200" dirty="0" err="1" smtClean="0"/>
              <a:t>SessionFactory</a:t>
            </a:r>
            <a:r>
              <a:rPr lang="en-US" altLang="zh-CN" sz="1200" dirty="0" smtClean="0"/>
              <a:t> </a:t>
            </a:r>
            <a:r>
              <a:rPr lang="zh-CN" altLang="en-US" sz="1200" dirty="0" smtClean="0"/>
              <a:t>生成</a:t>
            </a:r>
            <a:r>
              <a:rPr lang="en-US" altLang="zh-CN" sz="1200" dirty="0" smtClean="0"/>
              <a:t>Session</a:t>
            </a:r>
            <a:r>
              <a:rPr lang="zh-CN" altLang="en-US" sz="1200" dirty="0" smtClean="0"/>
              <a:t>，最后由</a:t>
            </a:r>
            <a:r>
              <a:rPr lang="en-US" altLang="zh-CN" sz="1200" dirty="0" smtClean="0"/>
              <a:t>Session</a:t>
            </a:r>
            <a:r>
              <a:rPr lang="zh-CN" altLang="en-US" sz="1200" dirty="0" smtClean="0"/>
              <a:t>来开启执行事务和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</a:t>
            </a:r>
            <a:endParaRPr lang="en-US" altLang="zh-CN" sz="1200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的自动生成工具</a:t>
            </a:r>
            <a:r>
              <a:rPr lang="en-US" altLang="zh-CN" dirty="0" err="1" smtClean="0"/>
              <a:t>MybabitsGenarator</a:t>
            </a:r>
            <a:r>
              <a:rPr lang="zh-CN" altLang="en-US" dirty="0" smtClean="0"/>
              <a:t>可自动生成代码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43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76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强大的基于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JavaBeans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的采用控制翻转（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Inversion of Control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IoC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）原则的配置管理，使得应用程序的组建更加快捷简易。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一个可用于从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applet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 EE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等不同运行环境的核心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Bean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工厂。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数据库事务的一般化抽象层，允许宣告式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(Declarative)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事务管理器，简化事务的划分使之与底层无关。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内建的针对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JTA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 单个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JDBC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数据源的一般化策略，使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Spring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的事务支持不要求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 EE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环境，这与一般的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JTA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或者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EJB CMT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相反。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JDBC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抽象层提供了有针对性的异常等级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不再从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SQL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异常中提取原始代码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),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简化了错误处理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大大减少了程序员的编码量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再次利用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JDBC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时，你无需再写出另一个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'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终止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' (finally)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模块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并且面向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JDBC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的异常与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Spring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通用数据访问对象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(Data Access Object)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异常等级相一致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以资源容器，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DAO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实现和事务策略等形式与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Hibernate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JDO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iBATIS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SQL Maps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集成。利用众多的翻转控制方便特性来全面支持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解决了许多典型的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Hibernate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集成问题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所有这些全部遵从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Spring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通用事务处理和通用数据访问对象异常等级规范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灵活的基于核心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Spring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MVC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网页应用程序框架。开发者通过策略接口将拥有对该框架的高度控制，因而该框架将适应于多种呈现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(View)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技术，例如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FreeMarker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Velocity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Tiles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iText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以及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POI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。值得注意的是，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Spring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中间层可以轻易地结合于任何基于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MVC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框架的网页层，例如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Struts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WebWork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，或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Tapestry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提供诸如事务管理等服务的面向方面编程框架。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29E8C-18C3-4D8F-8881-C20A191A2B3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86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4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3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3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4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9173" name="Rectangle 1045"/>
          <p:cNvSpPr>
            <a:spLocks noGrp="1" noChangeArrowheads="1"/>
          </p:cNvSpPr>
          <p:nvPr>
            <p:ph type="ctrTitle" sz="quarter"/>
          </p:nvPr>
        </p:nvSpPr>
        <p:spPr>
          <a:xfrm>
            <a:off x="3429000" y="1981200"/>
            <a:ext cx="5715000" cy="1905000"/>
          </a:xfrm>
        </p:spPr>
        <p:txBody>
          <a:bodyPr/>
          <a:lstStyle>
            <a:lvl1pPr algn="ctr">
              <a:defRPr sz="6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174" name="Rectangle 10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267200"/>
            <a:ext cx="69342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0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0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222985-EDA5-4D64-A614-9E4521B4F3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831333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802D6-4311-4989-A08F-DE0FB0569B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14580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72325" y="457200"/>
            <a:ext cx="2238375" cy="5668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562725" cy="5668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55150-EE89-40EA-A53E-EB20D1FD1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092673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6ACD9-336D-4221-B5F8-A345B5F591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138140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BD758-B784-4EBF-B578-BC70A14410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670807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EF603-6522-48E1-81B2-468B14CA4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0040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826B-6C8B-487B-BEA6-37A39F91B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627609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2110-4E7C-4475-9F03-0D4F81DB4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6623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40D88-7449-4909-ABED-711DAF0823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10100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1AEB-FB7C-4781-A04A-F4B14E7B5C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599996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F119A-B7A1-4DAA-B6C5-5027F769E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089513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3126F-2D76-401C-A4BF-844E8CAAB2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8513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7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7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4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BEF178-0C37-4BCB-A6E9-188FD4C2D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 xmlns:p14="http://schemas.microsoft.com/office/powerpoint/2010/main"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oschina.net/news/38932/github-lead-opensour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80792" y="1981200"/>
            <a:ext cx="6408712" cy="1905000"/>
          </a:xfrm>
        </p:spPr>
        <p:txBody>
          <a:bodyPr/>
          <a:lstStyle/>
          <a:p>
            <a:pPr eaLnBrk="1" hangingPunct="1"/>
            <a:r>
              <a:rPr lang="en-US" altLang="zh-CN" sz="6000" dirty="0" smtClean="0"/>
              <a:t>[</a:t>
            </a:r>
            <a:r>
              <a:rPr lang="en-US" altLang="zh-CN" sz="6000" dirty="0" err="1" smtClean="0"/>
              <a:t>iframework</a:t>
            </a:r>
            <a:r>
              <a:rPr lang="zh-CN" altLang="en-US" sz="6000" dirty="0" smtClean="0"/>
              <a:t>介绍</a:t>
            </a:r>
            <a:r>
              <a:rPr lang="en-US" altLang="zh-CN" sz="6000" dirty="0" smtClean="0"/>
              <a:t>]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302000" y="1066800"/>
            <a:ext cx="4603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北京邮电大学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文本框 1"/>
          <p:cNvSpPr txBox="1">
            <a:spLocks noChangeArrowheads="1"/>
          </p:cNvSpPr>
          <p:nvPr/>
        </p:nvSpPr>
        <p:spPr bwMode="auto">
          <a:xfrm>
            <a:off x="7659057" y="4868863"/>
            <a:ext cx="10823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Arial" panose="020B0604020202020204" pitchFamily="34" charset="0"/>
              </a:rPr>
              <a:t>--</a:t>
            </a:r>
            <a:r>
              <a:rPr lang="zh-CN" altLang="en-US" sz="1800" dirty="0" smtClean="0">
                <a:latin typeface="Arial" panose="020B0604020202020204" pitchFamily="34" charset="0"/>
              </a:rPr>
              <a:t>李彤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Arial" panose="020B0604020202020204" pitchFamily="34" charset="0"/>
              </a:rPr>
              <a:t>9/5/2013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 advTm="13663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两者相同点</a:t>
            </a:r>
          </a:p>
          <a:p>
            <a:pPr lvl="1"/>
            <a:r>
              <a:rPr lang="en-US" altLang="zh-CN" sz="2000" dirty="0" smtClean="0"/>
              <a:t>Hibernate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MyBatis</a:t>
            </a:r>
            <a:r>
              <a:rPr lang="zh-CN" altLang="en-US" sz="2000" dirty="0"/>
              <a:t>都支持</a:t>
            </a:r>
            <a:r>
              <a:rPr lang="en-US" altLang="zh-CN" sz="2000" dirty="0"/>
              <a:t>JDBC</a:t>
            </a:r>
            <a:r>
              <a:rPr lang="zh-CN" altLang="en-US" sz="2000" dirty="0"/>
              <a:t>和</a:t>
            </a:r>
            <a:r>
              <a:rPr lang="en-US" altLang="zh-CN" sz="2000" dirty="0"/>
              <a:t>JTA</a:t>
            </a:r>
            <a:r>
              <a:rPr lang="zh-CN" altLang="en-US" sz="2000" dirty="0"/>
              <a:t>事务处理。</a:t>
            </a:r>
          </a:p>
          <a:p>
            <a:pPr lvl="1"/>
            <a:r>
              <a:rPr lang="en-US" altLang="zh-CN" sz="2000" dirty="0"/>
              <a:t>Hibernate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MyBatis</a:t>
            </a:r>
            <a:r>
              <a:rPr lang="zh-CN" altLang="en-US" sz="2000" dirty="0"/>
              <a:t>，可以使用第三方缓存。</a:t>
            </a:r>
          </a:p>
          <a:p>
            <a:r>
              <a:rPr lang="en-US" altLang="zh-CN" sz="2400" b="1" dirty="0" err="1"/>
              <a:t>Mybatis</a:t>
            </a:r>
            <a:r>
              <a:rPr lang="zh-CN" altLang="en-US" sz="2400" b="1" dirty="0"/>
              <a:t>优势</a:t>
            </a:r>
          </a:p>
          <a:p>
            <a:pPr lvl="1"/>
            <a:r>
              <a:rPr lang="en-US" altLang="zh-CN" sz="2000" dirty="0" err="1"/>
              <a:t>MyBatis</a:t>
            </a:r>
            <a:r>
              <a:rPr lang="zh-CN" altLang="en-US" sz="2000" dirty="0"/>
              <a:t>可以进行更为细致的</a:t>
            </a:r>
            <a:r>
              <a:rPr lang="en-US" altLang="zh-CN" sz="2000" dirty="0"/>
              <a:t>SQL</a:t>
            </a:r>
            <a:r>
              <a:rPr lang="zh-CN" altLang="en-US" sz="2000" dirty="0"/>
              <a:t>优化，可以减少查询字段。</a:t>
            </a:r>
          </a:p>
          <a:p>
            <a:pPr lvl="1"/>
            <a:r>
              <a:rPr lang="en-US" altLang="zh-CN" sz="2000" dirty="0" err="1"/>
              <a:t>MyBatis</a:t>
            </a:r>
            <a:r>
              <a:rPr lang="zh-CN" altLang="en-US" sz="2000" dirty="0"/>
              <a:t>容易掌握，而</a:t>
            </a:r>
            <a:r>
              <a:rPr lang="en-US" altLang="zh-CN" sz="2000" dirty="0"/>
              <a:t>Hibernate</a:t>
            </a:r>
            <a:r>
              <a:rPr lang="zh-CN" altLang="en-US" sz="2000" dirty="0"/>
              <a:t>门槛较高。</a:t>
            </a:r>
          </a:p>
          <a:p>
            <a:r>
              <a:rPr lang="en-US" altLang="zh-CN" sz="2400" b="1" dirty="0"/>
              <a:t>Hibernate</a:t>
            </a:r>
            <a:r>
              <a:rPr lang="zh-CN" altLang="en-US" sz="2400" b="1" dirty="0"/>
              <a:t>优势</a:t>
            </a:r>
          </a:p>
          <a:p>
            <a:pPr lvl="1"/>
            <a:r>
              <a:rPr lang="en-US" altLang="zh-CN" sz="2000" dirty="0"/>
              <a:t>Hibernate</a:t>
            </a:r>
            <a:r>
              <a:rPr lang="zh-CN" altLang="en-US" sz="2000" dirty="0"/>
              <a:t>对对象的维护和缓存要比</a:t>
            </a:r>
            <a:r>
              <a:rPr lang="en-US" altLang="zh-CN" sz="2000" dirty="0" err="1"/>
              <a:t>MyBatis</a:t>
            </a:r>
            <a:r>
              <a:rPr lang="zh-CN" altLang="en-US" sz="2000" dirty="0"/>
              <a:t>好，对增删改查的对象的维护要方便。</a:t>
            </a:r>
          </a:p>
          <a:p>
            <a:pPr lvl="1"/>
            <a:r>
              <a:rPr lang="en-US" altLang="zh-CN" sz="2000" dirty="0"/>
              <a:t>Hibernate</a:t>
            </a:r>
            <a:r>
              <a:rPr lang="zh-CN" altLang="en-US" sz="2000" dirty="0"/>
              <a:t>数据库移植性很好，</a:t>
            </a:r>
            <a:r>
              <a:rPr lang="en-US" altLang="zh-CN" sz="2000" dirty="0" err="1"/>
              <a:t>MyBatis</a:t>
            </a:r>
            <a:r>
              <a:rPr lang="zh-CN" altLang="en-US" sz="2000" dirty="0"/>
              <a:t>的数据库移植性不好，不同的数据库需要写不同</a:t>
            </a:r>
            <a:r>
              <a:rPr lang="en-US" altLang="zh-CN" sz="2000" dirty="0"/>
              <a:t>SQL</a:t>
            </a:r>
            <a:r>
              <a:rPr lang="zh-CN" altLang="en-US" sz="20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08703"/>
      </p:ext>
    </p:extLst>
  </p:cSld>
  <p:clrMapOvr>
    <a:masterClrMapping/>
  </p:clrMapOvr>
  <p:transition xmlns:p14="http://schemas.microsoft.com/office/powerpoint/2010/main" spd="slow" advTm="741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Struts2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开发效率高</a:t>
            </a:r>
            <a:endParaRPr lang="en-US" altLang="zh-CN" dirty="0" smtClean="0"/>
          </a:p>
          <a:p>
            <a:r>
              <a:rPr lang="zh-CN" altLang="en-US" dirty="0"/>
              <a:t>零配置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封装</a:t>
            </a:r>
            <a:r>
              <a:rPr lang="en-US" altLang="zh-CN" dirty="0"/>
              <a:t>servlet </a:t>
            </a:r>
            <a:r>
              <a:rPr lang="en-US" altLang="zh-CN" dirty="0" err="1"/>
              <a:t>api</a:t>
            </a:r>
            <a:r>
              <a:rPr lang="zh-CN" altLang="en-US" dirty="0" smtClean="0"/>
              <a:t>，给开发</a:t>
            </a:r>
            <a:r>
              <a:rPr lang="zh-CN" altLang="en-US" dirty="0"/>
              <a:t>者更多的灵活性，也降低了学习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en-US" altLang="zh-CN" dirty="0" err="1"/>
              <a:t>SpringMVC</a:t>
            </a:r>
            <a:r>
              <a:rPr lang="zh-CN" altLang="en-US" dirty="0"/>
              <a:t>对</a:t>
            </a:r>
            <a:r>
              <a:rPr lang="en-US" altLang="zh-CN" dirty="0" err="1"/>
              <a:t>RESTful</a:t>
            </a:r>
            <a:r>
              <a:rPr lang="zh-CN" altLang="en-US" dirty="0"/>
              <a:t>的支持更</a:t>
            </a:r>
            <a:r>
              <a:rPr lang="zh-CN" altLang="en-US" dirty="0" smtClean="0"/>
              <a:t>好、</a:t>
            </a:r>
            <a:endParaRPr lang="en-US" altLang="zh-CN" dirty="0" smtClean="0"/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spring3mvc的方法之间基本上独立的，独享request response数据</a:t>
            </a:r>
            <a:endParaRPr lang="zh-CN" altLang="zh-CN" sz="60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6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73064"/>
      </p:ext>
    </p:extLst>
  </p:cSld>
  <p:clrMapOvr>
    <a:masterClrMapping/>
  </p:clrMapOvr>
  <p:transition xmlns:p14="http://schemas.microsoft.com/office/powerpoint/2010/main" spd="slow" advTm="421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536" y="1772816"/>
            <a:ext cx="838086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83852"/>
      </p:ext>
    </p:extLst>
  </p:cSld>
  <p:clrMapOvr>
    <a:masterClrMapping/>
  </p:clrMapOvr>
  <p:transition xmlns:p14="http://schemas.microsoft.com/office/powerpoint/2010/main" spd="slow" advTm="358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7893"/>
            <a:ext cx="8915400" cy="4144963"/>
          </a:xfrm>
        </p:spPr>
        <p:txBody>
          <a:bodyPr/>
          <a:lstStyle/>
          <a:p>
            <a:r>
              <a:rPr lang="en-US" altLang="zh-CN" sz="2400" dirty="0"/>
              <a:t>Maven </a:t>
            </a:r>
            <a:r>
              <a:rPr lang="zh-CN" altLang="en-US" sz="2400" dirty="0"/>
              <a:t>是一个项目管理和构建自动化工具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提供了帮助管理 </a:t>
            </a:r>
            <a:r>
              <a:rPr lang="zh-CN" altLang="en-US" sz="2400" b="1" dirty="0"/>
              <a:t>构建</a:t>
            </a:r>
            <a:r>
              <a:rPr lang="zh-CN" altLang="en-US" sz="2400" dirty="0"/>
              <a:t>、</a:t>
            </a:r>
            <a:r>
              <a:rPr lang="zh-CN" altLang="en-US" sz="2400" b="1" dirty="0"/>
              <a:t>文档</a:t>
            </a:r>
            <a:r>
              <a:rPr lang="zh-CN" altLang="en-US" sz="2400" dirty="0"/>
              <a:t>、</a:t>
            </a:r>
            <a:r>
              <a:rPr lang="zh-CN" altLang="en-US" sz="2400" b="1" dirty="0"/>
              <a:t>报告</a:t>
            </a:r>
            <a:r>
              <a:rPr lang="zh-CN" altLang="en-US" sz="2400" dirty="0"/>
              <a:t>、</a:t>
            </a:r>
            <a:r>
              <a:rPr lang="zh-CN" altLang="en-US" sz="2400" b="1" dirty="0"/>
              <a:t>依赖</a:t>
            </a:r>
            <a:r>
              <a:rPr lang="zh-CN" altLang="en-US" sz="2400" dirty="0"/>
              <a:t>、</a:t>
            </a:r>
            <a:r>
              <a:rPr lang="en-US" altLang="zh-CN" sz="2400" b="1" dirty="0" err="1"/>
              <a:t>scms</a:t>
            </a:r>
            <a:r>
              <a:rPr lang="zh-CN" altLang="en-US" sz="2400" dirty="0"/>
              <a:t>、</a:t>
            </a:r>
            <a:r>
              <a:rPr lang="zh-CN" altLang="en-US" sz="2400" b="1" dirty="0"/>
              <a:t>发布</a:t>
            </a:r>
            <a:r>
              <a:rPr lang="zh-CN" altLang="en-US" sz="2400" dirty="0"/>
              <a:t>、</a:t>
            </a:r>
            <a:r>
              <a:rPr lang="zh-CN" altLang="en-US" sz="2400" b="1" dirty="0"/>
              <a:t>分发</a:t>
            </a:r>
            <a:r>
              <a:rPr lang="zh-CN" altLang="en-US" sz="2400" dirty="0"/>
              <a:t>的方法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maven</a:t>
            </a:r>
            <a:r>
              <a:rPr lang="zh-CN" altLang="en-US" sz="2400" dirty="0"/>
              <a:t>的好处在于可以将项目过程规范化、自动化、高效化以及强大的可扩展性</a:t>
            </a:r>
          </a:p>
          <a:p>
            <a:r>
              <a:rPr lang="zh-CN" altLang="en-US" sz="2400" dirty="0"/>
              <a:t>利用</a:t>
            </a:r>
            <a:r>
              <a:rPr lang="en-US" altLang="zh-CN" sz="2400" dirty="0"/>
              <a:t>maven</a:t>
            </a:r>
            <a:r>
              <a:rPr lang="zh-CN" altLang="en-US" sz="2400" dirty="0"/>
              <a:t>自身及其插件还可以获得代码检查报告、单元测试覆盖率、实现持续集成等等。</a:t>
            </a:r>
          </a:p>
          <a:p>
            <a:r>
              <a:rPr lang="zh-CN" altLang="en-US" sz="2400" dirty="0" smtClean="0"/>
              <a:t>使用方法：</a:t>
            </a:r>
            <a:r>
              <a:rPr lang="en-US" altLang="zh-CN" dirty="0" smtClean="0"/>
              <a:t>http</a:t>
            </a:r>
            <a:r>
              <a:rPr lang="en-US" altLang="zh-CN" dirty="0"/>
              <a:t>://litongbupt.iteye.com/blog/search?query=maven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5526004"/>
      </p:ext>
    </p:extLst>
  </p:cSld>
  <p:clrMapOvr>
    <a:masterClrMapping/>
  </p:clrMapOvr>
  <p:transition xmlns:p14="http://schemas.microsoft.com/office/powerpoint/2010/main" spd="slow" advTm="354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63632"/>
              </p:ext>
            </p:extLst>
          </p:nvPr>
        </p:nvGraphicFramePr>
        <p:xfrm>
          <a:off x="495300" y="19812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basedir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存放 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pom.xml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和所有的子目录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basedir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项目的 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源代码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basedir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/main/resources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项目的资源，比如说 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basedir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项目的测试类，比如说 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basedir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/test/resources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测试使用的资源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57640"/>
      </p:ext>
    </p:extLst>
  </p:cSld>
  <p:clrMapOvr>
    <a:masterClrMapping/>
  </p:clrMapOvr>
  <p:transition xmlns:p14="http://schemas.microsoft.com/office/powerpoint/2010/main" spd="slow" advTm="340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简介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架构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技术</a:t>
            </a:r>
            <a:r>
              <a:rPr lang="zh-CN" altLang="en-US" dirty="0" smtClean="0"/>
              <a:t>选型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实战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237420"/>
      </p:ext>
    </p:extLst>
  </p:cSld>
  <p:clrMapOvr>
    <a:masterClrMapping/>
  </p:clrMapOvr>
  <p:transition xmlns:p14="http://schemas.microsoft.com/office/powerpoint/2010/main" spd="slow" advTm="919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精髓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去中心化</a:t>
            </a:r>
            <a:endParaRPr lang="en-US" altLang="zh-CN" sz="2800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文化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www.oschina.net/news/38932/github-lead-opensource</a:t>
            </a:r>
            <a:endParaRPr lang="en-US" altLang="zh-CN" sz="2800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http://litongbupt.iteye.com/blog/search?query=git</a:t>
            </a:r>
            <a:endParaRPr lang="zh-CN" altLang="en-US" sz="2800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0509176"/>
      </p:ext>
    </p:extLst>
  </p:cSld>
  <p:clrMapOvr>
    <a:masterClrMapping/>
  </p:clrMapOvr>
  <p:transition xmlns:p14="http://schemas.microsoft.com/office/powerpoint/2010/main" spd="slow" advTm="306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8755"/>
              </p:ext>
            </p:extLst>
          </p:nvPr>
        </p:nvGraphicFramePr>
        <p:xfrm>
          <a:off x="488504" y="476672"/>
          <a:ext cx="8915400" cy="586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680"/>
                <a:gridCol w="2232248"/>
                <a:gridCol w="2088232"/>
                <a:gridCol w="16682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经费（万元）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中国普天项目信息管理系统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横向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2006-2011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163.8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中国普天加电站智能管理系统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横向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2010-2011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中国普天电动汽车业务支撑及数据信息管理平台项目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横向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2011-2013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电动汽车新型商业式示范及配套关键技术装备研究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（分课题）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国家科技支撑计划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2011-2013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中国无线电委员会业务综合报价系统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横向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基于云计算的海量卫星遥感参量产品生产系统研究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青年基金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2011-2012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高倍聚光太阳能发电量预测方法研究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青年基金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2013-1014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基于移动车联网的服务组合算法研究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青年基金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2012-2013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数据恢复实训系统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横向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2012-2013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46064"/>
      </p:ext>
    </p:extLst>
  </p:cSld>
  <p:clrMapOvr>
    <a:masterClrMapping/>
  </p:clrMapOvr>
  <p:transition xmlns:p14="http://schemas.microsoft.com/office/powerpoint/2010/main" spd="slow" advTm="1626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4213" y="1412875"/>
            <a:ext cx="3592512" cy="4087813"/>
          </a:xfrm>
        </p:spPr>
      </p:pic>
    </p:spTree>
  </p:cSld>
  <p:clrMapOvr>
    <a:masterClrMapping/>
  </p:clrMapOvr>
  <p:transition xmlns:p14="http://schemas.microsoft.com/office/powerpoint/2010/main" spd="med" advTm="308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1052513"/>
            <a:ext cx="3589337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 advTm="372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交流内容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架构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技术选型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实战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 spd="med" advTm="188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8080" y="1844824"/>
            <a:ext cx="8915400" cy="4144963"/>
          </a:xfrm>
        </p:spPr>
        <p:txBody>
          <a:bodyPr/>
          <a:lstStyle/>
          <a:p>
            <a:r>
              <a:rPr lang="zh-CN" altLang="en-US" dirty="0"/>
              <a:t>产品介绍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err="1"/>
              <a:t>Iframework</a:t>
            </a:r>
            <a:r>
              <a:rPr lang="zh-CN" altLang="en-US" dirty="0"/>
              <a:t>是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 </a:t>
            </a:r>
            <a:r>
              <a:rPr lang="en-US" altLang="zh-CN" dirty="0" err="1"/>
              <a:t>SpringMVC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SpringSecurity</a:t>
            </a:r>
            <a:r>
              <a:rPr lang="zh-CN" altLang="en-US" dirty="0" smtClean="0"/>
              <a:t>、</a:t>
            </a:r>
            <a:r>
              <a:rPr lang="en-US" altLang="zh-CN" dirty="0"/>
              <a:t> Spring</a:t>
            </a:r>
            <a:r>
              <a:rPr lang="zh-CN" altLang="en-US" dirty="0"/>
              <a:t>、 </a:t>
            </a:r>
            <a:r>
              <a:rPr lang="en-US" altLang="zh-CN" dirty="0" err="1" smtClean="0"/>
              <a:t>Mybatis</a:t>
            </a:r>
            <a:r>
              <a:rPr lang="zh-CN" altLang="en-US" dirty="0"/>
              <a:t>等开源框架开发的一款基础结构框架。框架集成了组织结构、用户、角色、菜单、权限模型等基础功能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dirty="0"/>
              <a:t>未来发展：</a:t>
            </a:r>
            <a:endParaRPr lang="en-US" altLang="zh-CN" sz="3200" dirty="0"/>
          </a:p>
          <a:p>
            <a:pPr marL="449263" indent="0">
              <a:buNone/>
            </a:pPr>
            <a:r>
              <a:rPr lang="en-US" altLang="zh-CN" sz="2800" dirty="0" err="1" smtClean="0"/>
              <a:t>Iframework</a:t>
            </a:r>
            <a:r>
              <a:rPr lang="zh-CN" altLang="en-US" sz="2800" dirty="0"/>
              <a:t>即将集成更多解决方案，包括批量上传下载，导出</a:t>
            </a:r>
            <a:r>
              <a:rPr lang="en-US" altLang="zh-CN" sz="2800" dirty="0"/>
              <a:t>EXCEL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jbpm</a:t>
            </a:r>
            <a:r>
              <a:rPr lang="zh-CN" altLang="en-US" sz="2800" dirty="0"/>
              <a:t>工作流，系统定制等</a:t>
            </a:r>
            <a:br>
              <a:rPr lang="zh-CN" altLang="en-US" sz="28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634322"/>
      </p:ext>
    </p:extLst>
  </p:cSld>
  <p:clrMapOvr>
    <a:masterClrMapping/>
  </p:clrMapOvr>
  <p:transition xmlns:p14="http://schemas.microsoft.com/office/powerpoint/2010/main" spd="slow" advTm="258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交流内容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简介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架构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技术选型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实战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4979121"/>
      </p:ext>
    </p:extLst>
  </p:cSld>
  <p:clrMapOvr>
    <a:masterClrMapping/>
  </p:clrMapOvr>
  <p:transition xmlns:p14="http://schemas.microsoft.com/office/powerpoint/2010/main" spd="med" advTm="538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782" y="1700808"/>
            <a:ext cx="8915400" cy="4144963"/>
          </a:xfrm>
        </p:spPr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064567" y="4560292"/>
            <a:ext cx="2591224" cy="1152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Mybatis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/Hibernate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圆柱形 4"/>
          <p:cNvSpPr/>
          <p:nvPr/>
        </p:nvSpPr>
        <p:spPr bwMode="auto">
          <a:xfrm>
            <a:off x="4696451" y="5984066"/>
            <a:ext cx="576064" cy="579945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376936" y="5256801"/>
            <a:ext cx="2808312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柱形 10"/>
          <p:cNvSpPr/>
          <p:nvPr/>
        </p:nvSpPr>
        <p:spPr bwMode="auto">
          <a:xfrm>
            <a:off x="5601072" y="5984066"/>
            <a:ext cx="576064" cy="582678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柱形 11"/>
          <p:cNvSpPr/>
          <p:nvPr/>
        </p:nvSpPr>
        <p:spPr bwMode="auto">
          <a:xfrm>
            <a:off x="6474210" y="5984066"/>
            <a:ext cx="576064" cy="58448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376936" y="4560292"/>
            <a:ext cx="2808312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DAO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376936" y="3836648"/>
            <a:ext cx="2736304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Service/business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342048" y="3100127"/>
            <a:ext cx="2771192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Action/Controller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64567" y="3100127"/>
            <a:ext cx="2591223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SpringMVC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/Struts2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745081" y="3046716"/>
            <a:ext cx="1117728" cy="2755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064568" y="2031612"/>
            <a:ext cx="2600529" cy="5040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 smtClean="0"/>
              <a:t>Jsp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freemarker</a:t>
            </a:r>
            <a:r>
              <a:rPr lang="en-US" altLang="zh-CN" dirty="0" smtClean="0"/>
              <a:t>/velocity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335855" y="2031613"/>
            <a:ext cx="1265217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上箭头 23"/>
          <p:cNvSpPr/>
          <p:nvPr/>
        </p:nvSpPr>
        <p:spPr bwMode="auto">
          <a:xfrm>
            <a:off x="5086914" y="2515094"/>
            <a:ext cx="1316348" cy="56445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033121" y="2031612"/>
            <a:ext cx="1845354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Webservice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049345" y="2031612"/>
            <a:ext cx="1189736" cy="5040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左箭头 26"/>
          <p:cNvSpPr/>
          <p:nvPr/>
        </p:nvSpPr>
        <p:spPr bwMode="auto">
          <a:xfrm>
            <a:off x="3665097" y="3284984"/>
            <a:ext cx="670758" cy="14401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左箭头 28"/>
          <p:cNvSpPr/>
          <p:nvPr/>
        </p:nvSpPr>
        <p:spPr bwMode="auto">
          <a:xfrm>
            <a:off x="3665097" y="2254921"/>
            <a:ext cx="670758" cy="14401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左箭头 29"/>
          <p:cNvSpPr/>
          <p:nvPr/>
        </p:nvSpPr>
        <p:spPr bwMode="auto">
          <a:xfrm>
            <a:off x="3680984" y="4812702"/>
            <a:ext cx="670758" cy="14401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左箭头 30"/>
          <p:cNvSpPr/>
          <p:nvPr/>
        </p:nvSpPr>
        <p:spPr bwMode="auto">
          <a:xfrm>
            <a:off x="3680984" y="5364813"/>
            <a:ext cx="670758" cy="14401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7878474" y="2254921"/>
            <a:ext cx="170871" cy="945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43291"/>
      </p:ext>
    </p:extLst>
  </p:cSld>
  <p:clrMapOvr>
    <a:masterClrMapping/>
  </p:clrMapOvr>
  <p:transition xmlns:p14="http://schemas.microsoft.com/office/powerpoint/2010/main" spd="slow" advTm="2575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交流内容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简介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架构</a:t>
            </a:r>
            <a:endParaRPr lang="en-US" altLang="zh-CN" dirty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技术选型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实战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2040"/>
      </p:ext>
    </p:extLst>
  </p:cSld>
  <p:clrMapOvr>
    <a:masterClrMapping/>
  </p:clrMapOvr>
  <p:transition xmlns:p14="http://schemas.microsoft.com/office/powerpoint/2010/main" spd="med" advTm="539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同意提议">
  <a:themeElements>
    <a:clrScheme name="同意提议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同意提议">
      <a:majorFont>
        <a:latin typeface="华文新魏"/>
        <a:ea typeface="华文新魏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同意提议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意提议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意提议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同意提议</Template>
  <TotalTime>1703</TotalTime>
  <Words>667</Words>
  <Application>Microsoft Macintosh PowerPoint</Application>
  <PresentationFormat>A4 纸张(210x297 毫米)</PresentationFormat>
  <Paragraphs>164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同意提议</vt:lpstr>
      <vt:lpstr>[iframework介绍]</vt:lpstr>
      <vt:lpstr>PowerPoint 演示文稿</vt:lpstr>
      <vt:lpstr>PowerPoint 演示文稿</vt:lpstr>
      <vt:lpstr>PowerPoint 演示文稿</vt:lpstr>
      <vt:lpstr>交流内容</vt:lpstr>
      <vt:lpstr>简介</vt:lpstr>
      <vt:lpstr>交流内容</vt:lpstr>
      <vt:lpstr>架构</vt:lpstr>
      <vt:lpstr>交流内容</vt:lpstr>
      <vt:lpstr>Mybatis对比Hibernate</vt:lpstr>
      <vt:lpstr>SpringMVC对比Struts2</vt:lpstr>
      <vt:lpstr>Spring</vt:lpstr>
      <vt:lpstr>Maven</vt:lpstr>
      <vt:lpstr>项目结构</vt:lpstr>
      <vt:lpstr>内容</vt:lpstr>
      <vt:lpstr>Git对比SVN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[项目名称] 拨款申请</dc:title>
  <dc:subject/>
  <dc:creator>echo</dc:creator>
  <cp:keywords/>
  <dc:description/>
  <cp:lastModifiedBy>walter lee</cp:lastModifiedBy>
  <cp:revision>125</cp:revision>
  <cp:lastPrinted>1601-01-01T00:00:00Z</cp:lastPrinted>
  <dcterms:created xsi:type="dcterms:W3CDTF">2007-08-02T15:20:42Z</dcterms:created>
  <dcterms:modified xsi:type="dcterms:W3CDTF">2013-09-06T06:36:55Z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TC060891602052</vt:lpwstr>
  </property>
</Properties>
</file>