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33"/>
  </p:notesMasterIdLst>
  <p:sldIdLst>
    <p:sldId id="372" r:id="rId3"/>
    <p:sldId id="376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50" r:id="rId29"/>
    <p:sldId id="451" r:id="rId30"/>
    <p:sldId id="449" r:id="rId31"/>
    <p:sldId id="4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0"/>
    <p:restoredTop sz="76706"/>
  </p:normalViewPr>
  <p:slideViewPr>
    <p:cSldViewPr snapToGrid="0" snapToObjects="1">
      <p:cViewPr varScale="1">
        <p:scale>
          <a:sx n="111" d="100"/>
          <a:sy n="1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4T16:33:59.64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5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8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4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6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systems start small and grow based on their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frameworks provide you with a model view controller and a </a:t>
            </a:r>
            <a:r>
              <a:rPr lang="en-US" dirty="0" err="1"/>
              <a:t>mapperwhich</a:t>
            </a:r>
            <a:r>
              <a:rPr lang="en-US" dirty="0"/>
              <a:t> generates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Execution environment such as JEE/Spring for java and flask for python.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Usually results in a monolithic architecture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is difficult to modify.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removal strategies include LRU or 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nStop_(server_computers)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</a:p>
          <a:p>
            <a:pPr algn="ctr" eaLnBrk="1" hangingPunct="1">
              <a:buNone/>
            </a:pPr>
            <a:endParaRPr lang="en-US" b="1" dirty="0">
              <a:latin typeface="Arial Narrow"/>
              <a:cs typeface="Arial Narrow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A5F8-3B7D-4745-9D0B-7BF28676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E4C5-AFBB-CB48-B918-53FA4EE9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7E32-0977-8343-80A6-4A1D4202E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65" y="1349829"/>
            <a:ext cx="62885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E77B-5B5D-D742-8E3A-550FDC97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F03C-17D2-A94C-BBB1-8C4055D5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  <a:p>
            <a:pPr lvl="1"/>
            <a:r>
              <a:rPr lang="en-US" dirty="0"/>
              <a:t>Distributes requests across available services</a:t>
            </a:r>
          </a:p>
          <a:p>
            <a:pPr lvl="1"/>
            <a:r>
              <a:rPr lang="en-US" dirty="0"/>
              <a:t>Load balancing policy (e.g. round robin)</a:t>
            </a:r>
          </a:p>
          <a:p>
            <a:r>
              <a:rPr lang="en-US" dirty="0"/>
              <a:t>Stateless services</a:t>
            </a:r>
          </a:p>
          <a:p>
            <a:pPr lvl="1"/>
            <a:r>
              <a:rPr lang="en-US" dirty="0"/>
              <a:t>Each request must be self-contained so load balancer can choose any service</a:t>
            </a:r>
          </a:p>
          <a:p>
            <a:pPr lvl="1"/>
            <a:r>
              <a:rPr lang="en-US" dirty="0"/>
              <a:t>Any session state must be stored external to a service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last page visited, shopping cart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Round-Robin Databases - M2M / IoT Integration Platform">
            <a:extLst>
              <a:ext uri="{FF2B5EF4-FFF2-40B4-BE49-F238E27FC236}">
                <a16:creationId xmlns:a16="http://schemas.microsoft.com/office/drawing/2014/main" id="{39A347FE-3A50-9446-A080-A67C9800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01" y="11385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2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B999-4BE9-2142-A961-A982C525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EEB9-38A8-D348-B6B9-B8D2F94D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sz="2400" dirty="0"/>
              <a:t>Add new (virtual) services to handle increased request loads</a:t>
            </a:r>
          </a:p>
          <a:p>
            <a:pPr lvl="2"/>
            <a:r>
              <a:rPr lang="en-US" dirty="0"/>
              <a:t>As latencies rise, just deploy another server instance.</a:t>
            </a:r>
          </a:p>
          <a:p>
            <a:pPr lvl="2"/>
            <a:r>
              <a:rPr lang="en-US" dirty="0"/>
              <a:t>Requires no code changes</a:t>
            </a:r>
          </a:p>
          <a:p>
            <a:pPr lvl="2"/>
            <a:r>
              <a:rPr lang="en-US" dirty="0"/>
              <a:t>just pay for the hardware deployed </a:t>
            </a:r>
          </a:p>
          <a:p>
            <a:pPr lvl="1"/>
            <a:r>
              <a:rPr lang="en-US" sz="2400" dirty="0"/>
              <a:t>Availability: If a service fails, the requests it is processing will be lost</a:t>
            </a:r>
          </a:p>
          <a:p>
            <a:pPr lvl="1"/>
            <a:r>
              <a:rPr lang="en-US" sz="2400" dirty="0"/>
              <a:t>Failed service manages no session state, </a:t>
            </a:r>
          </a:p>
          <a:p>
            <a:pPr lvl="2"/>
            <a:r>
              <a:rPr lang="en-US" dirty="0"/>
              <a:t>requests can be simply reissued by the client and sent to another service instance for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4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8E8F-4749-5947-BAE2-C798CC4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0BAC-CDEB-374B-A657-03200911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new service instances gives increased capacity</a:t>
            </a:r>
          </a:p>
          <a:p>
            <a:r>
              <a:rPr lang="en-US" sz="2400" dirty="0"/>
              <a:t>Eventually increased capacity will overload the database</a:t>
            </a:r>
          </a:p>
          <a:p>
            <a:r>
              <a:rPr lang="en-US" sz="2400" dirty="0"/>
              <a:t>Slow queries will mean longer response times </a:t>
            </a:r>
          </a:p>
          <a:p>
            <a:r>
              <a:rPr lang="en-US" sz="2400" dirty="0"/>
              <a:t>If overload continues, some system component will fail due to resource exhaustion </a:t>
            </a:r>
          </a:p>
          <a:p>
            <a:pPr lvl="1"/>
            <a:r>
              <a:rPr lang="en-US" sz="2400" dirty="0"/>
              <a:t>clients will see exceptions and request timeouts</a:t>
            </a:r>
          </a:p>
          <a:p>
            <a:r>
              <a:rPr lang="en-US" sz="2400" dirty="0"/>
              <a:t>Need to remove </a:t>
            </a:r>
            <a:r>
              <a:rPr lang="en-US" sz="2400" b="1" dirty="0"/>
              <a:t>database bottleneck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16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EEF-CE4F-E546-928E-A1B323DF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D66E-D4B1-6F4E-A7B0-AB2E58A2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to scale up but the problem of </a:t>
            </a:r>
            <a:r>
              <a:rPr lang="en-US" sz="2400" dirty="0" err="1"/>
              <a:t>SPoF</a:t>
            </a:r>
            <a:r>
              <a:rPr lang="en-US" sz="2400" dirty="0"/>
              <a:t> still persists.</a:t>
            </a:r>
          </a:p>
          <a:p>
            <a:r>
              <a:rPr lang="en-US" sz="2400" dirty="0"/>
              <a:t>GCP can provision a SQL database on 96 vCPUs, 624GB of memory, 30TBs of disk and can support 4000 connections. </a:t>
            </a:r>
          </a:p>
          <a:p>
            <a:r>
              <a:rPr lang="en-US" sz="2400" dirty="0"/>
              <a:t>Cost between $6K and $16K per year.</a:t>
            </a:r>
          </a:p>
          <a:p>
            <a:r>
              <a:rPr lang="en-US" sz="2400" dirty="0"/>
              <a:t>How can we improve?</a:t>
            </a:r>
          </a:p>
        </p:txBody>
      </p:sp>
    </p:spTree>
    <p:extLst>
      <p:ext uri="{BB962C8B-B14F-4D97-AF65-F5344CB8AC3E}">
        <p14:creationId xmlns:p14="http://schemas.microsoft.com/office/powerpoint/2010/main" val="88271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D8D7-50DA-134D-8670-D47351B5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3ABA-FF47-7B4F-9B47-0CD2E5A1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the database!!</a:t>
            </a:r>
          </a:p>
          <a:p>
            <a:r>
              <a:rPr lang="en-US" dirty="0"/>
              <a:t>Employ distributed caching in the service tier</a:t>
            </a:r>
          </a:p>
          <a:p>
            <a:r>
              <a:rPr lang="en-US" dirty="0"/>
              <a:t>Caches store commonly accessed database results in memory </a:t>
            </a:r>
          </a:p>
          <a:p>
            <a:r>
              <a:rPr lang="en-US" dirty="0"/>
              <a:t>Can be </a:t>
            </a:r>
            <a:r>
              <a:rPr lang="en-US" b="1" dirty="0"/>
              <a:t>quickly</a:t>
            </a:r>
            <a:r>
              <a:rPr lang="en-US" dirty="0"/>
              <a:t> retrieved without database access</a:t>
            </a:r>
          </a:p>
          <a:p>
            <a:r>
              <a:rPr lang="en-US" dirty="0"/>
              <a:t>Distributed caches such as a </a:t>
            </a:r>
            <a:r>
              <a:rPr lang="en-US" b="1" dirty="0"/>
              <a:t>Redis</a:t>
            </a:r>
            <a:r>
              <a:rPr lang="en-US" dirty="0"/>
              <a:t> or </a:t>
            </a:r>
            <a:r>
              <a:rPr lang="en-US" b="1" dirty="0" err="1"/>
              <a:t>memcached</a:t>
            </a:r>
            <a:r>
              <a:rPr lang="en-US" dirty="0"/>
              <a:t>  widely used</a:t>
            </a:r>
          </a:p>
          <a:p>
            <a:pPr lvl="1"/>
            <a:r>
              <a:rPr lang="en-US" dirty="0"/>
              <a:t>Essentially distributed Key-Value stores with very simple APIs. </a:t>
            </a:r>
          </a:p>
        </p:txBody>
      </p:sp>
    </p:spTree>
    <p:extLst>
      <p:ext uri="{BB962C8B-B14F-4D97-AF65-F5344CB8AC3E}">
        <p14:creationId xmlns:p14="http://schemas.microsoft.com/office/powerpoint/2010/main" val="115343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7AD-F3C7-E942-867A-D7D92AFF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D9CB-163F-414E-8E31-89D4E9CC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57F13-93FD-2F48-96CB-307BAA8B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01" y="1322230"/>
            <a:ext cx="6298814" cy="49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0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F8EE-28A7-6143-9CE6-0DC90D21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BA2D-47F3-EE41-BADC-2D01C666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main flavors:</a:t>
            </a:r>
          </a:p>
          <a:p>
            <a:pPr lvl="1"/>
            <a:r>
              <a:rPr lang="en-US" sz="2400" b="1" dirty="0"/>
              <a:t>Distributed SQL stores</a:t>
            </a:r>
            <a:endParaRPr lang="en-US" sz="2400" dirty="0"/>
          </a:p>
          <a:p>
            <a:pPr lvl="2"/>
            <a:r>
              <a:rPr lang="en-US" dirty="0"/>
              <a:t>Store data across multiple disks that are queried by multiple database engine replicas. </a:t>
            </a:r>
          </a:p>
          <a:p>
            <a:pPr lvl="2"/>
            <a:r>
              <a:rPr lang="en-US" dirty="0"/>
              <a:t>Multiple engines logically appear to the application as a single database, hence minimizing code changes</a:t>
            </a:r>
          </a:p>
          <a:p>
            <a:pPr lvl="1"/>
            <a:r>
              <a:rPr lang="en-US" sz="2400" b="1" dirty="0"/>
              <a:t>Distributed so-called NoSQL stores </a:t>
            </a:r>
          </a:p>
          <a:p>
            <a:pPr lvl="2"/>
            <a:r>
              <a:rPr lang="en-US" dirty="0"/>
              <a:t>Variety of data models and query languages</a:t>
            </a:r>
          </a:p>
          <a:p>
            <a:pPr lvl="2"/>
            <a:r>
              <a:rPr lang="en-US" dirty="0"/>
              <a:t>Distribute data across multiple nodes running the database engine, each with their own locally attached storage. </a:t>
            </a:r>
          </a:p>
          <a:p>
            <a:pPr lvl="2"/>
            <a:r>
              <a:rPr lang="en-US" dirty="0"/>
              <a:t>Leading products in this category are Cassandra, MongoDB, Neo4j, AWS DynamoDB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77D8-2C45-2445-BC37-34C95E28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7C63-06C8-B84D-A87E-766639AF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data volume grows, the number of database nodes can be </a:t>
            </a:r>
            <a:r>
              <a:rPr lang="en-US" sz="2400" b="1" dirty="0"/>
              <a:t>increased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data rebalanced to ensure the processing and storage capacity of each node is equally utilized. </a:t>
            </a:r>
          </a:p>
          <a:p>
            <a:r>
              <a:rPr lang="en-US" sz="2400" dirty="0"/>
              <a:t>Distributed databases also promote </a:t>
            </a:r>
            <a:r>
              <a:rPr lang="en-US" sz="2400" b="1" dirty="0"/>
              <a:t>availability</a:t>
            </a:r>
            <a:r>
              <a:rPr lang="en-US" sz="2400" dirty="0"/>
              <a:t> through </a:t>
            </a:r>
            <a:r>
              <a:rPr lang="en-US" sz="2400" b="1" dirty="0"/>
              <a:t>replication</a:t>
            </a:r>
          </a:p>
          <a:p>
            <a:pPr lvl="1"/>
            <a:r>
              <a:rPr lang="en-US" sz="2400" dirty="0"/>
              <a:t>If a node fails or cannot be accessed due to network problems, another copy of the data is available. </a:t>
            </a:r>
          </a:p>
          <a:p>
            <a:r>
              <a:rPr lang="en-US" sz="2400" dirty="0"/>
              <a:t>Can utilize cloud-hosted databases to simplify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8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467E-DA2E-3B48-B649-22416EB6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Processing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BC6C-2117-4540-9F46-04737340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Any scalable system has many services that interact to process a request.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E.g. accessing a Web page on the </a:t>
            </a:r>
            <a:r>
              <a:rPr lang="en-US" sz="2400" dirty="0" err="1">
                <a:solidFill>
                  <a:srgbClr val="000000"/>
                </a:solidFill>
              </a:rPr>
              <a:t>Amazon.com</a:t>
            </a:r>
            <a:r>
              <a:rPr lang="en-US" sz="2400" dirty="0">
                <a:solidFill>
                  <a:srgbClr val="000000"/>
                </a:solidFill>
              </a:rPr>
              <a:t> can require in excess of 100 different services before a response is returned to the user .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With stateless, cached, load-balanced services, we can extend these core design principles and build a multi-tiered application.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 fulfilling a request, a service calls one or more downstream services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4E103A-D84E-7D46-A46D-868D1CCB8F74}"/>
              </a:ext>
            </a:extLst>
          </p:cNvPr>
          <p:cNvGrpSpPr/>
          <p:nvPr/>
        </p:nvGrpSpPr>
        <p:grpSpPr>
          <a:xfrm>
            <a:off x="3390144" y="3786641"/>
            <a:ext cx="4851030" cy="2648124"/>
            <a:chOff x="1533525" y="1719262"/>
            <a:chExt cx="6076950" cy="34194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F10498-3769-2347-A202-5CEC941B6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3525" y="1719262"/>
              <a:ext cx="6076950" cy="3419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50923B-9FDF-B54C-95F7-1ADB70A91787}"/>
                </a:ext>
              </a:extLst>
            </p:cNvPr>
            <p:cNvSpPr/>
            <p:nvPr/>
          </p:nvSpPr>
          <p:spPr>
            <a:xfrm>
              <a:off x="1905000" y="2057400"/>
              <a:ext cx="5486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6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3 – Distributed Systems Architecture (Whirlwind Tour)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User Functionality before Scalability</a:t>
            </a:r>
          </a:p>
          <a:p>
            <a:pPr lvl="1"/>
            <a:r>
              <a:rPr lang="en-US" sz="2400" dirty="0"/>
              <a:t>Multi tier Architecture</a:t>
            </a:r>
          </a:p>
          <a:p>
            <a:pPr lvl="1"/>
            <a:r>
              <a:rPr lang="en-US" sz="2400" dirty="0"/>
              <a:t>Scale up and Scale out</a:t>
            </a:r>
          </a:p>
          <a:p>
            <a:pPr lvl="1"/>
            <a:r>
              <a:rPr lang="en-US" sz="2400" dirty="0"/>
              <a:t>Load Balancing</a:t>
            </a:r>
          </a:p>
          <a:p>
            <a:pPr lvl="1"/>
            <a:r>
              <a:rPr lang="en-US" sz="2400" dirty="0"/>
              <a:t>Stateless Services</a:t>
            </a:r>
          </a:p>
          <a:p>
            <a:pPr lvl="1"/>
            <a:r>
              <a:rPr lang="en-US" sz="2400" dirty="0"/>
              <a:t>Distributed Databases</a:t>
            </a:r>
          </a:p>
          <a:p>
            <a:pPr lvl="1"/>
            <a:r>
              <a:rPr lang="en-US" sz="2400" dirty="0"/>
              <a:t>Queuing</a:t>
            </a:r>
          </a:p>
          <a:p>
            <a:pPr lvl="1"/>
            <a:r>
              <a:rPr lang="en-US" sz="2400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89E5-8AE1-194F-8E46-C1F9B28F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Processing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82E7-5B3B-AA40-9256-A0343B84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138518"/>
            <a:ext cx="11667565" cy="4873625"/>
          </a:xfrm>
        </p:spPr>
        <p:txBody>
          <a:bodyPr/>
          <a:lstStyle/>
          <a:p>
            <a:r>
              <a:rPr lang="en-US" dirty="0"/>
              <a:t>Scaling multiple processing tiers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A788-53AA-9142-A8E9-9F9B72F1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9" y="1809083"/>
            <a:ext cx="5572494" cy="48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886-AF77-0841-8CA6-27A09414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Processing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AAD8-DF51-AD49-B7A5-7EF5C650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services in a single tier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F784B-2EAB-C84C-9901-5AA707A3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72" y="1984521"/>
            <a:ext cx="5187872" cy="44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BEF6-88E0-EB42-AEC2-1AD734E3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E1CD-EDD3-514D-8C68-B6043F78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Refactoring the monolith into multiple independent services has advantages:</a:t>
            </a:r>
          </a:p>
          <a:p>
            <a:pPr lvl="1"/>
            <a:r>
              <a:rPr lang="en-US" sz="2400" dirty="0"/>
              <a:t>Easier to build, test, modify</a:t>
            </a:r>
          </a:p>
          <a:p>
            <a:pPr lvl="1"/>
            <a:r>
              <a:rPr lang="en-US" sz="2400" dirty="0"/>
              <a:t>Can be scaled individually based on the service demand. </a:t>
            </a:r>
          </a:p>
          <a:p>
            <a:r>
              <a:rPr lang="en-US" sz="2400" dirty="0"/>
              <a:t>E.g. Two services:</a:t>
            </a:r>
          </a:p>
          <a:p>
            <a:pPr lvl="1"/>
            <a:r>
              <a:rPr lang="en-US" sz="2400" dirty="0"/>
              <a:t>one for Web users </a:t>
            </a:r>
          </a:p>
          <a:p>
            <a:pPr lvl="1"/>
            <a:r>
              <a:rPr lang="en-US" sz="2400" dirty="0"/>
              <a:t>one for mobile users</a:t>
            </a:r>
          </a:p>
          <a:p>
            <a:r>
              <a:rPr lang="en-US" sz="2400" dirty="0"/>
              <a:t>Can deploy more mobile services and less Web services to meet demand if only mobile usage grows</a:t>
            </a:r>
          </a:p>
          <a:p>
            <a:pPr lvl="1"/>
            <a:r>
              <a:rPr lang="en-US" sz="2400" dirty="0"/>
              <a:t>Backend for Frontend (BFF) pattern</a:t>
            </a:r>
          </a:p>
          <a:p>
            <a:pPr lvl="1"/>
            <a:r>
              <a:rPr lang="en-US" sz="2400" dirty="0"/>
              <a:t>On the road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90901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C73C-7620-9341-9BF2-2D2707D8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0C02-3177-EB40-B0D8-005F5EE8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8318740" cy="4873625"/>
          </a:xfrm>
        </p:spPr>
        <p:txBody>
          <a:bodyPr/>
          <a:lstStyle/>
          <a:p>
            <a:r>
              <a:rPr lang="en-US" sz="2400" dirty="0"/>
              <a:t>Most client requests need a response. </a:t>
            </a:r>
          </a:p>
          <a:p>
            <a:pPr lvl="1"/>
            <a:r>
              <a:rPr lang="en-US" sz="2400" dirty="0"/>
              <a:t>List all auction items </a:t>
            </a:r>
          </a:p>
          <a:p>
            <a:pPr lvl="1"/>
            <a:r>
              <a:rPr lang="en-US" sz="2400" dirty="0"/>
              <a:t>View the real estate for sale in a given location.</a:t>
            </a:r>
          </a:p>
          <a:p>
            <a:r>
              <a:rPr lang="en-US" sz="2400" dirty="0"/>
              <a:t>Client sends a request and waits until a response is received. </a:t>
            </a:r>
          </a:p>
          <a:p>
            <a:r>
              <a:rPr lang="en-US" sz="2400" dirty="0"/>
              <a:t>Time interval between sending the request and receiving the result is the latency of the request. </a:t>
            </a:r>
          </a:p>
          <a:p>
            <a:r>
              <a:rPr lang="en-US" sz="2400" dirty="0"/>
              <a:t>Can decrease latencies using caching and precalculated responses, </a:t>
            </a:r>
          </a:p>
          <a:p>
            <a:r>
              <a:rPr lang="en-US" sz="2400" dirty="0"/>
              <a:t>Many requests will need a (slow) database access.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D6B79-800C-494A-BDEE-6FD1EEC8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37" y="4124786"/>
            <a:ext cx="4355456" cy="17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1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F514-1540-BD47-8C7F-EFBC9518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7450-B2EF-D144-ACF3-3DD02E3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Similar story for update requests </a:t>
            </a:r>
          </a:p>
          <a:p>
            <a:pPr lvl="1"/>
            <a:r>
              <a:rPr lang="en-US" sz="2400" dirty="0"/>
              <a:t>user updates their default delivery address</a:t>
            </a:r>
          </a:p>
          <a:p>
            <a:pPr lvl="1"/>
            <a:r>
              <a:rPr lang="en-US" sz="2400" dirty="0"/>
              <a:t>new delivery address must be persisted so that the user can confirm the address before they hit the ‘purchase’ button. </a:t>
            </a:r>
          </a:p>
          <a:p>
            <a:r>
              <a:rPr lang="en-US" sz="2400" dirty="0"/>
              <a:t>Latency includes the time for the (slow) database write</a:t>
            </a:r>
          </a:p>
          <a:p>
            <a:r>
              <a:rPr lang="en-US" sz="2400" dirty="0"/>
              <a:t>Some requests don’t need to be persisted immediately, e.g.</a:t>
            </a:r>
          </a:p>
          <a:p>
            <a:pPr lvl="1"/>
            <a:r>
              <a:rPr lang="en-US" sz="2400" dirty="0"/>
              <a:t>User favorites a product in a catalog</a:t>
            </a:r>
          </a:p>
          <a:p>
            <a:pPr lvl="1"/>
            <a:r>
              <a:rPr lang="en-US" sz="2400" dirty="0"/>
              <a:t>User adds a song to playlist</a:t>
            </a:r>
          </a:p>
          <a:p>
            <a:pPr lvl="1"/>
            <a:r>
              <a:rPr lang="en-US" sz="2400" dirty="0"/>
              <a:t>Update GPS location </a:t>
            </a:r>
          </a:p>
          <a:p>
            <a:r>
              <a:rPr lang="en-US" sz="2400" dirty="0"/>
              <a:t>We can exploit this to improve request responsiveness</a:t>
            </a:r>
          </a:p>
          <a:p>
            <a:pPr lvl="1"/>
            <a:r>
              <a:rPr lang="en-US" sz="2400" dirty="0"/>
              <a:t>Client sends request</a:t>
            </a:r>
          </a:p>
          <a:p>
            <a:pPr lvl="1"/>
            <a:r>
              <a:rPr lang="en-US" sz="2400" dirty="0"/>
              <a:t>Server responds with a ‘promise’ to perform the update (no slow database write)</a:t>
            </a:r>
          </a:p>
          <a:p>
            <a:pPr lvl="1"/>
            <a:r>
              <a:rPr lang="en-US" sz="2400" dirty="0"/>
              <a:t>Server performs the update ‘eventually’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0B2-EA08-1442-9702-6E081E7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FFB8-3CEC-7149-8B6B-3EB6C2A0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138518"/>
            <a:ext cx="11667565" cy="4873625"/>
          </a:xfrm>
        </p:spPr>
        <p:txBody>
          <a:bodyPr/>
          <a:lstStyle/>
          <a:p>
            <a:r>
              <a:rPr lang="en-US" dirty="0"/>
              <a:t>Increasing Responsiveness with Queueing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95BFF-0A6F-8141-A5EE-D374BD1C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70" y="1639272"/>
            <a:ext cx="5267059" cy="50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C120-E565-C74D-9635-74F4899A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911B-76CA-2D43-878A-BFE54985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be utilized when results of a write are not immediately needed</a:t>
            </a:r>
          </a:p>
          <a:p>
            <a:r>
              <a:rPr lang="en-US" sz="2400" dirty="0"/>
              <a:t>Queuing technologies provide asynchronous communications based on the producer consumer pattern</a:t>
            </a:r>
          </a:p>
          <a:p>
            <a:pPr lvl="1"/>
            <a:r>
              <a:rPr lang="en-US" sz="2400" dirty="0"/>
              <a:t>Producer writes to queue</a:t>
            </a:r>
          </a:p>
          <a:p>
            <a:pPr lvl="1"/>
            <a:r>
              <a:rPr lang="en-US" sz="2400" dirty="0"/>
              <a:t>Consumer reads from queue and updates database</a:t>
            </a:r>
          </a:p>
          <a:p>
            <a:r>
              <a:rPr lang="en-US" sz="2400" dirty="0"/>
              <a:t>Data is </a:t>
            </a:r>
            <a:r>
              <a:rPr lang="en-US" sz="2400" i="1" dirty="0"/>
              <a:t>eventually</a:t>
            </a:r>
            <a:r>
              <a:rPr lang="en-US" sz="2400" dirty="0"/>
              <a:t> persisted. Eventually means:</a:t>
            </a:r>
          </a:p>
          <a:p>
            <a:pPr lvl="1"/>
            <a:r>
              <a:rPr lang="en-US" sz="2400" dirty="0"/>
              <a:t>A few milliseconds</a:t>
            </a:r>
          </a:p>
          <a:p>
            <a:pPr lvl="1"/>
            <a:r>
              <a:rPr lang="en-US" sz="2400" dirty="0"/>
              <a:t>A second </a:t>
            </a:r>
          </a:p>
          <a:p>
            <a:pPr lvl="1"/>
            <a:r>
              <a:rPr lang="en-US" sz="2400" dirty="0"/>
              <a:t>Longer ….</a:t>
            </a:r>
          </a:p>
          <a:p>
            <a:r>
              <a:rPr lang="en-US" sz="2400" dirty="0"/>
              <a:t>Use cases that employ this design should be resilient to longer delays without impacting the user experience.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74663-142C-CE42-BB17-B4FD3129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357" y="2688272"/>
            <a:ext cx="3048264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B08C-F084-CA43-BAFE-664D4B80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8F6C-0286-2242-9369-95DCB8BC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 application where users can join chatrooms from their browser of mobile apps.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66BC1-49DD-4441-A380-CAB8D370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14" y="2330449"/>
            <a:ext cx="8572259" cy="42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9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A3EF-A333-2D47-86FF-1D8DAB4E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82FE4-25A1-6A48-A50C-D0B64BEC5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3667" y="1138518"/>
            <a:ext cx="7684666" cy="5049923"/>
          </a:xfrm>
        </p:spPr>
      </p:pic>
    </p:spTree>
    <p:extLst>
      <p:ext uri="{BB962C8B-B14F-4D97-AF65-F5344CB8AC3E}">
        <p14:creationId xmlns:p14="http://schemas.microsoft.com/office/powerpoint/2010/main" val="3432143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14E5-617A-8D4F-9395-A01D5BC1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0336-D617-CA41-8DBF-7D79CB76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Scalability based on a few basic approaches:</a:t>
            </a:r>
          </a:p>
          <a:p>
            <a:pPr lvl="1"/>
            <a:r>
              <a:rPr lang="en-US" sz="2400" dirty="0"/>
              <a:t>Scale up/out</a:t>
            </a:r>
          </a:p>
          <a:p>
            <a:pPr lvl="1"/>
            <a:r>
              <a:rPr lang="en-US" sz="2400" dirty="0"/>
              <a:t>Load balancing</a:t>
            </a:r>
          </a:p>
          <a:p>
            <a:pPr lvl="1"/>
            <a:r>
              <a:rPr lang="en-US" sz="2400" dirty="0"/>
              <a:t>Stateless services</a:t>
            </a:r>
          </a:p>
          <a:p>
            <a:pPr lvl="1"/>
            <a:r>
              <a:rPr lang="en-US" sz="2400" dirty="0"/>
              <a:t>Caching</a:t>
            </a:r>
          </a:p>
          <a:p>
            <a:pPr lvl="1"/>
            <a:r>
              <a:rPr lang="en-US" sz="2400" dirty="0"/>
              <a:t>Distributed databases</a:t>
            </a:r>
          </a:p>
          <a:p>
            <a:pPr lvl="1"/>
            <a:r>
              <a:rPr lang="en-US" sz="2400" dirty="0"/>
              <a:t>Queues</a:t>
            </a:r>
          </a:p>
          <a:p>
            <a:r>
              <a:rPr lang="en-US" sz="2400" dirty="0"/>
              <a:t>All topics we will revisit throughout the rest of this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5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EB-BE27-7A48-BE4D-B81A1D33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26C1-FA4B-2D45-906E-5454CFAE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few systems start with scalability as the primary driver.</a:t>
            </a:r>
          </a:p>
          <a:p>
            <a:r>
              <a:rPr lang="en-US" dirty="0"/>
              <a:t>Agile methods prioritize delivering user facing functionality.</a:t>
            </a:r>
          </a:p>
          <a:p>
            <a:pPr lvl="1"/>
            <a:r>
              <a:rPr lang="en-US" dirty="0"/>
              <a:t>YAGNE principle</a:t>
            </a:r>
          </a:p>
          <a:p>
            <a:r>
              <a:rPr lang="en-US" dirty="0"/>
              <a:t>Rapid application delivery frameworks dominate</a:t>
            </a:r>
          </a:p>
          <a:p>
            <a:pPr lvl="1"/>
            <a:r>
              <a:rPr lang="en-US" dirty="0"/>
              <a:t>Ruby on Rails, Django etc.</a:t>
            </a:r>
          </a:p>
          <a:p>
            <a:r>
              <a:rPr lang="en-US" dirty="0"/>
              <a:t>Trade off ease of delivery versus performance, scalability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514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2F76-2470-8C41-8FF3-9E0BAAB2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Multi tier distributed systems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964E-B041-4F42-9985-1CC4E180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6A419-A7EC-AB45-8EEA-B2146EB7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45" y="1349829"/>
            <a:ext cx="6083510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B9F4-87B6-8048-9EB0-FCD3C021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EB45-B495-9640-B3BD-2DF023D0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Container (execution) environment for application services (APIs)</a:t>
            </a:r>
          </a:p>
          <a:p>
            <a:r>
              <a:rPr lang="en-US" sz="2400" dirty="0"/>
              <a:t>Accepts client requests and invokes appropriate service functionality</a:t>
            </a:r>
          </a:p>
          <a:p>
            <a:pPr lvl="1"/>
            <a:r>
              <a:rPr lang="en-US" sz="2400" dirty="0"/>
              <a:t>Based on API request endpoint/parameters</a:t>
            </a:r>
          </a:p>
          <a:p>
            <a:r>
              <a:rPr lang="en-US" sz="2400" dirty="0"/>
              <a:t>Multithreaded execution environment using a thread pool</a:t>
            </a:r>
          </a:p>
          <a:p>
            <a:r>
              <a:rPr lang="en-US" sz="2400" dirty="0"/>
              <a:t>Connections to database managed through a connection pool</a:t>
            </a:r>
          </a:p>
          <a:p>
            <a:pPr lvl="1"/>
            <a:r>
              <a:rPr lang="en-US" sz="2400" dirty="0"/>
              <a:t>Thread pool size &gt; connection pool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5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977E-A2EE-5E40-A752-EB80CAE3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8B70-2D94-8642-ACF9-39980AD5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request loads grow, scale up the system to support high load.</a:t>
            </a:r>
          </a:p>
          <a:p>
            <a:r>
              <a:rPr lang="en-US" dirty="0"/>
              <a:t>Get a bigger application server and database server.</a:t>
            </a:r>
          </a:p>
          <a:p>
            <a:r>
              <a:rPr lang="en-US" dirty="0"/>
              <a:t>Server with</a:t>
            </a:r>
          </a:p>
          <a:p>
            <a:pPr lvl="1"/>
            <a:r>
              <a:rPr lang="en-US" dirty="0"/>
              <a:t>More CPUs</a:t>
            </a:r>
          </a:p>
          <a:p>
            <a:pPr lvl="1"/>
            <a:r>
              <a:rPr lang="en-US" dirty="0"/>
              <a:t>More memory</a:t>
            </a:r>
          </a:p>
          <a:p>
            <a:pPr lvl="1"/>
            <a:r>
              <a:rPr lang="en-US" dirty="0"/>
              <a:t>More disks</a:t>
            </a:r>
          </a:p>
          <a:p>
            <a:pPr lvl="1"/>
            <a:r>
              <a:rPr lang="en-US" dirty="0"/>
              <a:t>Additional costs</a:t>
            </a:r>
          </a:p>
        </p:txBody>
      </p:sp>
    </p:spTree>
    <p:extLst>
      <p:ext uri="{BB962C8B-B14F-4D97-AF65-F5344CB8AC3E}">
        <p14:creationId xmlns:p14="http://schemas.microsoft.com/office/powerpoint/2010/main" val="262877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64DB-9CF9-9D4B-AD6B-EEE06CE7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5698-00B6-8047-ACFF-E5EF6A1C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to replace a low end server with high end server.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Larger machines will incur more costs.</a:t>
            </a:r>
          </a:p>
          <a:p>
            <a:pPr lvl="1"/>
            <a:r>
              <a:rPr lang="en-US" dirty="0"/>
              <a:t>Single Point of Failure (</a:t>
            </a:r>
            <a:r>
              <a:rPr lang="en-US" dirty="0" err="1"/>
              <a:t>SPoF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is still a limited capacity.</a:t>
            </a:r>
          </a:p>
          <a:p>
            <a:pPr lvl="2"/>
            <a:r>
              <a:rPr lang="en-US" dirty="0"/>
              <a:t>No matter how big the server is the capacity is still limited.</a:t>
            </a:r>
          </a:p>
          <a:p>
            <a:pPr lvl="2"/>
            <a:r>
              <a:rPr lang="en-US" dirty="0" err="1"/>
              <a:t>SPoF</a:t>
            </a:r>
            <a:r>
              <a:rPr lang="en-US" dirty="0"/>
              <a:t> is another bigger problem</a:t>
            </a:r>
          </a:p>
          <a:p>
            <a:pPr lvl="3"/>
            <a:r>
              <a:rPr lang="en-US" dirty="0"/>
              <a:t>Highly reliable hardware is available but expensive.</a:t>
            </a:r>
          </a:p>
          <a:p>
            <a:pPr lvl="3"/>
            <a:r>
              <a:rPr lang="en-US" dirty="0"/>
              <a:t>Historical interest –</a:t>
            </a:r>
            <a:r>
              <a:rPr lang="en-US" dirty="0">
                <a:hlinkClick r:id="rId2"/>
              </a:rPr>
              <a:t>Tandem/HP Non-stop servers</a:t>
            </a:r>
            <a:r>
              <a:rPr lang="en-US" dirty="0"/>
              <a:t> – no longer sold.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54C-517B-B54F-BFA4-66650DF8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21D7-D78C-0447-AEB9-9AD5635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7508512" cy="4873625"/>
          </a:xfrm>
        </p:spPr>
        <p:txBody>
          <a:bodyPr/>
          <a:lstStyle/>
          <a:p>
            <a:r>
              <a:rPr lang="en-US" dirty="0"/>
              <a:t>Larger Issue of Monolithic Architecture</a:t>
            </a:r>
          </a:p>
          <a:p>
            <a:pPr lvl="1"/>
            <a:r>
              <a:rPr lang="en-US" sz="2400" dirty="0"/>
              <a:t>Implementations for 10s-100s of APIs all bundled in same code </a:t>
            </a:r>
          </a:p>
          <a:p>
            <a:pPr lvl="1"/>
            <a:r>
              <a:rPr lang="en-US" sz="2400" dirty="0"/>
              <a:t>Hard to make changes and evolve.</a:t>
            </a:r>
          </a:p>
          <a:p>
            <a:pPr lvl="1"/>
            <a:r>
              <a:rPr lang="en-US" sz="2400" dirty="0"/>
              <a:t>Alternative is microservices which is lightweight and popular.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957C5-45D5-EF4B-AEC0-D23241634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0" r="16727"/>
          <a:stretch/>
        </p:blipFill>
        <p:spPr>
          <a:xfrm>
            <a:off x="7755039" y="1138517"/>
            <a:ext cx="4277779" cy="42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EEC3-4E4F-F646-9409-22E16E7B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7829-55C5-9140-93DA-F939382F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Replicate a service and run multiple copies on multiple server nodes. </a:t>
            </a:r>
          </a:p>
          <a:p>
            <a:pPr lvl="1"/>
            <a:r>
              <a:rPr lang="en-US" sz="2400" dirty="0"/>
              <a:t>Cheap, commodity hardware</a:t>
            </a:r>
          </a:p>
          <a:p>
            <a:r>
              <a:rPr lang="en-US" sz="2400" dirty="0"/>
              <a:t>Requests from clients are distributed across the replicas</a:t>
            </a:r>
          </a:p>
          <a:p>
            <a:r>
              <a:rPr lang="en-US" sz="2400" dirty="0"/>
              <a:t>If we have N replicas, each server node processes {#requests/N}. </a:t>
            </a:r>
          </a:p>
          <a:p>
            <a:pPr lvl="1"/>
            <a:r>
              <a:rPr lang="en-US" sz="2400" dirty="0"/>
              <a:t>Adding processing capacity as simple as adding a new server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3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19813</TotalTime>
  <Words>1331</Words>
  <Application>Microsoft Macintosh PowerPoint</Application>
  <PresentationFormat>Widescreen</PresentationFormat>
  <Paragraphs>201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Helvetica</vt:lpstr>
      <vt:lpstr>Office Theme</vt:lpstr>
      <vt:lpstr>Custom Design</vt:lpstr>
      <vt:lpstr>Northeastern University - Seattle </vt:lpstr>
      <vt:lpstr>Week 3 – Distributed Systems Architecture (Whirlwind Tour)</vt:lpstr>
      <vt:lpstr>Software Systems Origins</vt:lpstr>
      <vt:lpstr>Basic Multi tier distributed systems architecture</vt:lpstr>
      <vt:lpstr>Application Server</vt:lpstr>
      <vt:lpstr>Scale Up</vt:lpstr>
      <vt:lpstr>Scale Up</vt:lpstr>
      <vt:lpstr>Scale Up</vt:lpstr>
      <vt:lpstr>Scale Out</vt:lpstr>
      <vt:lpstr>Scale Out</vt:lpstr>
      <vt:lpstr>Scale Out</vt:lpstr>
      <vt:lpstr>Scale Out</vt:lpstr>
      <vt:lpstr>Scale Out</vt:lpstr>
      <vt:lpstr>Scale Up Database</vt:lpstr>
      <vt:lpstr>Caching</vt:lpstr>
      <vt:lpstr>Caching</vt:lpstr>
      <vt:lpstr>Distributed Databases</vt:lpstr>
      <vt:lpstr>Distributed Databases</vt:lpstr>
      <vt:lpstr>Multiple Processing Tiers</vt:lpstr>
      <vt:lpstr>Multiple Processing Tiers</vt:lpstr>
      <vt:lpstr>Multiple Processing Tiers</vt:lpstr>
      <vt:lpstr>Multiple Services</vt:lpstr>
      <vt:lpstr>Responsiveness</vt:lpstr>
      <vt:lpstr>Responsiveness</vt:lpstr>
      <vt:lpstr>Responsiveness</vt:lpstr>
      <vt:lpstr>Queueing</vt:lpstr>
      <vt:lpstr>Case Study</vt:lpstr>
      <vt:lpstr>Case Study: After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242</cp:revision>
  <dcterms:created xsi:type="dcterms:W3CDTF">2022-01-16T21:49:22Z</dcterms:created>
  <dcterms:modified xsi:type="dcterms:W3CDTF">2022-02-05T05:16:58Z</dcterms:modified>
</cp:coreProperties>
</file>