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48"/>
  </p:notesMasterIdLst>
  <p:sldIdLst>
    <p:sldId id="372" r:id="rId3"/>
    <p:sldId id="376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49" r:id="rId46"/>
    <p:sldId id="42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/>
    <p:restoredTop sz="76584"/>
  </p:normalViewPr>
  <p:slideViewPr>
    <p:cSldViewPr snapToGrid="0" snapToObjects="1">
      <p:cViewPr varScale="1">
        <p:scale>
          <a:sx n="67" d="100"/>
          <a:sy n="67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C166F-A69A-4BD3-9453-63F3742D07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65CFD6-4364-4647-AA3E-9E0A1C6D6EC6}">
      <dgm:prSet/>
      <dgm:spPr/>
      <dgm:t>
        <a:bodyPr/>
        <a:lstStyle/>
        <a:p>
          <a:r>
            <a:rPr lang="en-US"/>
            <a:t>Simpler</a:t>
          </a:r>
        </a:p>
      </dgm:t>
    </dgm:pt>
    <dgm:pt modelId="{41FA6B2E-37FE-42D9-AC6E-39D5D9625EB5}" type="parTrans" cxnId="{A5BBDCAE-A4AF-4E1D-8C74-D7E51161B8E1}">
      <dgm:prSet/>
      <dgm:spPr/>
      <dgm:t>
        <a:bodyPr/>
        <a:lstStyle/>
        <a:p>
          <a:endParaRPr lang="en-US"/>
        </a:p>
      </dgm:t>
    </dgm:pt>
    <dgm:pt modelId="{D96186D8-99C1-4CB4-AEB5-BF93756AE1CE}" type="sibTrans" cxnId="{A5BBDCAE-A4AF-4E1D-8C74-D7E51161B8E1}">
      <dgm:prSet/>
      <dgm:spPr/>
      <dgm:t>
        <a:bodyPr/>
        <a:lstStyle/>
        <a:p>
          <a:endParaRPr lang="en-US"/>
        </a:p>
      </dgm:t>
    </dgm:pt>
    <dgm:pt modelId="{1DBA8157-9768-4D63-8E0F-F9D1075E4018}">
      <dgm:prSet/>
      <dgm:spPr/>
      <dgm:t>
        <a:bodyPr/>
        <a:lstStyle/>
        <a:p>
          <a:r>
            <a:rPr lang="en-US" dirty="0"/>
            <a:t>Efficient</a:t>
          </a:r>
        </a:p>
      </dgm:t>
    </dgm:pt>
    <dgm:pt modelId="{003E3753-2202-4A6A-AA48-D150F1C029D0}" type="parTrans" cxnId="{B9528F09-10C6-44F9-A83B-37539DAC6CB3}">
      <dgm:prSet/>
      <dgm:spPr/>
      <dgm:t>
        <a:bodyPr/>
        <a:lstStyle/>
        <a:p>
          <a:endParaRPr lang="en-US"/>
        </a:p>
      </dgm:t>
    </dgm:pt>
    <dgm:pt modelId="{10161C97-2113-4D2C-A336-D3CEDAD969C5}" type="sibTrans" cxnId="{B9528F09-10C6-44F9-A83B-37539DAC6CB3}">
      <dgm:prSet/>
      <dgm:spPr/>
      <dgm:t>
        <a:bodyPr/>
        <a:lstStyle/>
        <a:p>
          <a:endParaRPr lang="en-US"/>
        </a:p>
      </dgm:t>
    </dgm:pt>
    <dgm:pt modelId="{94E21F48-F32E-4742-8404-5CD130E58A80}">
      <dgm:prSet/>
      <dgm:spPr/>
      <dgm:t>
        <a:bodyPr/>
        <a:lstStyle/>
        <a:p>
          <a:r>
            <a:rPr lang="en-US"/>
            <a:t>Scalable </a:t>
          </a:r>
        </a:p>
      </dgm:t>
    </dgm:pt>
    <dgm:pt modelId="{12B9F0D8-C5F9-43CA-8DED-C3DFC3AD0E00}" type="parTrans" cxnId="{B7FC9AB7-FCCE-4FA1-9A5E-E243B4E6B7A6}">
      <dgm:prSet/>
      <dgm:spPr/>
      <dgm:t>
        <a:bodyPr/>
        <a:lstStyle/>
        <a:p>
          <a:endParaRPr lang="en-US"/>
        </a:p>
      </dgm:t>
    </dgm:pt>
    <dgm:pt modelId="{6B64C92D-B3FA-41FB-8F98-EADC5A237DD9}" type="sibTrans" cxnId="{B7FC9AB7-FCCE-4FA1-9A5E-E243B4E6B7A6}">
      <dgm:prSet/>
      <dgm:spPr/>
      <dgm:t>
        <a:bodyPr/>
        <a:lstStyle/>
        <a:p>
          <a:endParaRPr lang="en-US"/>
        </a:p>
      </dgm:t>
    </dgm:pt>
    <dgm:pt modelId="{3A0197A0-E29B-44C5-9392-5B9642675388}" type="pres">
      <dgm:prSet presAssocID="{80FC166F-A69A-4BD3-9453-63F3742D0710}" presName="root" presStyleCnt="0">
        <dgm:presLayoutVars>
          <dgm:dir/>
          <dgm:resizeHandles val="exact"/>
        </dgm:presLayoutVars>
      </dgm:prSet>
      <dgm:spPr/>
    </dgm:pt>
    <dgm:pt modelId="{28AB93E5-6C2E-4F0E-BC93-A2967E39A0D6}" type="pres">
      <dgm:prSet presAssocID="{4365CFD6-4364-4647-AA3E-9E0A1C6D6EC6}" presName="compNode" presStyleCnt="0"/>
      <dgm:spPr/>
    </dgm:pt>
    <dgm:pt modelId="{A1CA295B-333D-4B82-AAD4-E2042F2868F2}" type="pres">
      <dgm:prSet presAssocID="{4365CFD6-4364-4647-AA3E-9E0A1C6D6EC6}" presName="bgRect" presStyleLbl="bgShp" presStyleIdx="0" presStyleCnt="3"/>
      <dgm:spPr/>
    </dgm:pt>
    <dgm:pt modelId="{E60B6DDB-867A-40DF-BDB6-17900960ED96}" type="pres">
      <dgm:prSet presAssocID="{4365CFD6-4364-4647-AA3E-9E0A1C6D6E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A56DB25-F709-4F20-9E73-C4D43256D108}" type="pres">
      <dgm:prSet presAssocID="{4365CFD6-4364-4647-AA3E-9E0A1C6D6EC6}" presName="spaceRect" presStyleCnt="0"/>
      <dgm:spPr/>
    </dgm:pt>
    <dgm:pt modelId="{A2CAE80A-B769-4291-89F8-963631338E9F}" type="pres">
      <dgm:prSet presAssocID="{4365CFD6-4364-4647-AA3E-9E0A1C6D6EC6}" presName="parTx" presStyleLbl="revTx" presStyleIdx="0" presStyleCnt="3">
        <dgm:presLayoutVars>
          <dgm:chMax val="0"/>
          <dgm:chPref val="0"/>
        </dgm:presLayoutVars>
      </dgm:prSet>
      <dgm:spPr/>
    </dgm:pt>
    <dgm:pt modelId="{4F442ACC-87AC-4708-BB76-3E820D36EAE5}" type="pres">
      <dgm:prSet presAssocID="{D96186D8-99C1-4CB4-AEB5-BF93756AE1CE}" presName="sibTrans" presStyleCnt="0"/>
      <dgm:spPr/>
    </dgm:pt>
    <dgm:pt modelId="{3692FF5D-30D8-4753-9FC8-FA92380D0056}" type="pres">
      <dgm:prSet presAssocID="{1DBA8157-9768-4D63-8E0F-F9D1075E4018}" presName="compNode" presStyleCnt="0"/>
      <dgm:spPr/>
    </dgm:pt>
    <dgm:pt modelId="{9C551E2A-6C3D-4BFD-AB8D-F10765388C47}" type="pres">
      <dgm:prSet presAssocID="{1DBA8157-9768-4D63-8E0F-F9D1075E4018}" presName="bgRect" presStyleLbl="bgShp" presStyleIdx="1" presStyleCnt="3"/>
      <dgm:spPr/>
    </dgm:pt>
    <dgm:pt modelId="{0293B981-98A6-4421-A2EF-71B10078B3D4}" type="pres">
      <dgm:prSet presAssocID="{1DBA8157-9768-4D63-8E0F-F9D1075E40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E35D815-B4B9-4A73-A039-457A50A9678D}" type="pres">
      <dgm:prSet presAssocID="{1DBA8157-9768-4D63-8E0F-F9D1075E4018}" presName="spaceRect" presStyleCnt="0"/>
      <dgm:spPr/>
    </dgm:pt>
    <dgm:pt modelId="{FF2FB2A9-12C4-400F-B591-A5957A367E15}" type="pres">
      <dgm:prSet presAssocID="{1DBA8157-9768-4D63-8E0F-F9D1075E4018}" presName="parTx" presStyleLbl="revTx" presStyleIdx="1" presStyleCnt="3">
        <dgm:presLayoutVars>
          <dgm:chMax val="0"/>
          <dgm:chPref val="0"/>
        </dgm:presLayoutVars>
      </dgm:prSet>
      <dgm:spPr/>
    </dgm:pt>
    <dgm:pt modelId="{2E2581C0-0EE5-4136-AB7E-D5835E8A0F7A}" type="pres">
      <dgm:prSet presAssocID="{10161C97-2113-4D2C-A336-D3CEDAD969C5}" presName="sibTrans" presStyleCnt="0"/>
      <dgm:spPr/>
    </dgm:pt>
    <dgm:pt modelId="{B09F4B58-8640-42B0-B2DA-F7D273500004}" type="pres">
      <dgm:prSet presAssocID="{94E21F48-F32E-4742-8404-5CD130E58A80}" presName="compNode" presStyleCnt="0"/>
      <dgm:spPr/>
    </dgm:pt>
    <dgm:pt modelId="{2CF0FB4D-FD5F-4A5E-94FD-078DEDC70928}" type="pres">
      <dgm:prSet presAssocID="{94E21F48-F32E-4742-8404-5CD130E58A80}" presName="bgRect" presStyleLbl="bgShp" presStyleIdx="2" presStyleCnt="3"/>
      <dgm:spPr/>
    </dgm:pt>
    <dgm:pt modelId="{DE6B18EF-37F5-4854-A4C1-6D0B81694DB8}" type="pres">
      <dgm:prSet presAssocID="{94E21F48-F32E-4742-8404-5CD130E58A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9D82627-52D3-46D5-8462-ACF225A5DB56}" type="pres">
      <dgm:prSet presAssocID="{94E21F48-F32E-4742-8404-5CD130E58A80}" presName="spaceRect" presStyleCnt="0"/>
      <dgm:spPr/>
    </dgm:pt>
    <dgm:pt modelId="{636198F1-BF88-4F50-BF6C-F020A65F701D}" type="pres">
      <dgm:prSet presAssocID="{94E21F48-F32E-4742-8404-5CD130E58A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528F09-10C6-44F9-A83B-37539DAC6CB3}" srcId="{80FC166F-A69A-4BD3-9453-63F3742D0710}" destId="{1DBA8157-9768-4D63-8E0F-F9D1075E4018}" srcOrd="1" destOrd="0" parTransId="{003E3753-2202-4A6A-AA48-D150F1C029D0}" sibTransId="{10161C97-2113-4D2C-A336-D3CEDAD969C5}"/>
    <dgm:cxn modelId="{F79DA50F-2CE3-495B-8F44-F8C4D81F8AEA}" type="presOf" srcId="{1DBA8157-9768-4D63-8E0F-F9D1075E4018}" destId="{FF2FB2A9-12C4-400F-B591-A5957A367E15}" srcOrd="0" destOrd="0" presId="urn:microsoft.com/office/officeart/2018/2/layout/IconVerticalSolidList"/>
    <dgm:cxn modelId="{EA0BF67F-B912-4FF4-B4C7-56600D6431AD}" type="presOf" srcId="{80FC166F-A69A-4BD3-9453-63F3742D0710}" destId="{3A0197A0-E29B-44C5-9392-5B9642675388}" srcOrd="0" destOrd="0" presId="urn:microsoft.com/office/officeart/2018/2/layout/IconVerticalSolidList"/>
    <dgm:cxn modelId="{74FA6596-1D92-455B-AEB5-7F4B441A2340}" type="presOf" srcId="{4365CFD6-4364-4647-AA3E-9E0A1C6D6EC6}" destId="{A2CAE80A-B769-4291-89F8-963631338E9F}" srcOrd="0" destOrd="0" presId="urn:microsoft.com/office/officeart/2018/2/layout/IconVerticalSolidList"/>
    <dgm:cxn modelId="{A5BBDCAE-A4AF-4E1D-8C74-D7E51161B8E1}" srcId="{80FC166F-A69A-4BD3-9453-63F3742D0710}" destId="{4365CFD6-4364-4647-AA3E-9E0A1C6D6EC6}" srcOrd="0" destOrd="0" parTransId="{41FA6B2E-37FE-42D9-AC6E-39D5D9625EB5}" sibTransId="{D96186D8-99C1-4CB4-AEB5-BF93756AE1CE}"/>
    <dgm:cxn modelId="{B7FC9AB7-FCCE-4FA1-9A5E-E243B4E6B7A6}" srcId="{80FC166F-A69A-4BD3-9453-63F3742D0710}" destId="{94E21F48-F32E-4742-8404-5CD130E58A80}" srcOrd="2" destOrd="0" parTransId="{12B9F0D8-C5F9-43CA-8DED-C3DFC3AD0E00}" sibTransId="{6B64C92D-B3FA-41FB-8F98-EADC5A237DD9}"/>
    <dgm:cxn modelId="{60A714CB-F4FC-4E14-97B5-8FA653D3E997}" type="presOf" srcId="{94E21F48-F32E-4742-8404-5CD130E58A80}" destId="{636198F1-BF88-4F50-BF6C-F020A65F701D}" srcOrd="0" destOrd="0" presId="urn:microsoft.com/office/officeart/2018/2/layout/IconVerticalSolidList"/>
    <dgm:cxn modelId="{8EBE94F0-449C-42A6-856A-F08EE460D2AB}" type="presParOf" srcId="{3A0197A0-E29B-44C5-9392-5B9642675388}" destId="{28AB93E5-6C2E-4F0E-BC93-A2967E39A0D6}" srcOrd="0" destOrd="0" presId="urn:microsoft.com/office/officeart/2018/2/layout/IconVerticalSolidList"/>
    <dgm:cxn modelId="{4255E362-182F-47F6-8AB9-5D75709FD6D1}" type="presParOf" srcId="{28AB93E5-6C2E-4F0E-BC93-A2967E39A0D6}" destId="{A1CA295B-333D-4B82-AAD4-E2042F2868F2}" srcOrd="0" destOrd="0" presId="urn:microsoft.com/office/officeart/2018/2/layout/IconVerticalSolidList"/>
    <dgm:cxn modelId="{4499AFE5-0D11-4938-B087-08FE3A648D12}" type="presParOf" srcId="{28AB93E5-6C2E-4F0E-BC93-A2967E39A0D6}" destId="{E60B6DDB-867A-40DF-BDB6-17900960ED96}" srcOrd="1" destOrd="0" presId="urn:microsoft.com/office/officeart/2018/2/layout/IconVerticalSolidList"/>
    <dgm:cxn modelId="{7A8352BC-0B41-4A38-8DE7-D1B59F475B37}" type="presParOf" srcId="{28AB93E5-6C2E-4F0E-BC93-A2967E39A0D6}" destId="{8A56DB25-F709-4F20-9E73-C4D43256D108}" srcOrd="2" destOrd="0" presId="urn:microsoft.com/office/officeart/2018/2/layout/IconVerticalSolidList"/>
    <dgm:cxn modelId="{4D95CE2C-A181-420F-BD4F-01FD1FF488DB}" type="presParOf" srcId="{28AB93E5-6C2E-4F0E-BC93-A2967E39A0D6}" destId="{A2CAE80A-B769-4291-89F8-963631338E9F}" srcOrd="3" destOrd="0" presId="urn:microsoft.com/office/officeart/2018/2/layout/IconVerticalSolidList"/>
    <dgm:cxn modelId="{29EAE5AC-DBB4-492F-BBC2-CB223B602EFD}" type="presParOf" srcId="{3A0197A0-E29B-44C5-9392-5B9642675388}" destId="{4F442ACC-87AC-4708-BB76-3E820D36EAE5}" srcOrd="1" destOrd="0" presId="urn:microsoft.com/office/officeart/2018/2/layout/IconVerticalSolidList"/>
    <dgm:cxn modelId="{06553EBD-F3A5-4336-BC6D-D1ECB62622CB}" type="presParOf" srcId="{3A0197A0-E29B-44C5-9392-5B9642675388}" destId="{3692FF5D-30D8-4753-9FC8-FA92380D0056}" srcOrd="2" destOrd="0" presId="urn:microsoft.com/office/officeart/2018/2/layout/IconVerticalSolidList"/>
    <dgm:cxn modelId="{9025F9F4-0B76-4405-9291-BF285BFD451E}" type="presParOf" srcId="{3692FF5D-30D8-4753-9FC8-FA92380D0056}" destId="{9C551E2A-6C3D-4BFD-AB8D-F10765388C47}" srcOrd="0" destOrd="0" presId="urn:microsoft.com/office/officeart/2018/2/layout/IconVerticalSolidList"/>
    <dgm:cxn modelId="{FCA312BE-AFCD-4A72-BDD1-813D72678741}" type="presParOf" srcId="{3692FF5D-30D8-4753-9FC8-FA92380D0056}" destId="{0293B981-98A6-4421-A2EF-71B10078B3D4}" srcOrd="1" destOrd="0" presId="urn:microsoft.com/office/officeart/2018/2/layout/IconVerticalSolidList"/>
    <dgm:cxn modelId="{F6DBBCB5-0952-44C9-81AA-CDF14A9709AF}" type="presParOf" srcId="{3692FF5D-30D8-4753-9FC8-FA92380D0056}" destId="{CE35D815-B4B9-4A73-A039-457A50A9678D}" srcOrd="2" destOrd="0" presId="urn:microsoft.com/office/officeart/2018/2/layout/IconVerticalSolidList"/>
    <dgm:cxn modelId="{3A40CDB6-6EFA-49BB-8351-664B4B50F6B6}" type="presParOf" srcId="{3692FF5D-30D8-4753-9FC8-FA92380D0056}" destId="{FF2FB2A9-12C4-400F-B591-A5957A367E15}" srcOrd="3" destOrd="0" presId="urn:microsoft.com/office/officeart/2018/2/layout/IconVerticalSolidList"/>
    <dgm:cxn modelId="{E905EA21-261A-4186-9FA0-B052DA8B5115}" type="presParOf" srcId="{3A0197A0-E29B-44C5-9392-5B9642675388}" destId="{2E2581C0-0EE5-4136-AB7E-D5835E8A0F7A}" srcOrd="3" destOrd="0" presId="urn:microsoft.com/office/officeart/2018/2/layout/IconVerticalSolidList"/>
    <dgm:cxn modelId="{9840B0E9-3B74-4A82-8D94-83FEF7AA7DCC}" type="presParOf" srcId="{3A0197A0-E29B-44C5-9392-5B9642675388}" destId="{B09F4B58-8640-42B0-B2DA-F7D273500004}" srcOrd="4" destOrd="0" presId="urn:microsoft.com/office/officeart/2018/2/layout/IconVerticalSolidList"/>
    <dgm:cxn modelId="{FCF9DAA8-3068-4166-BB56-1658A8251018}" type="presParOf" srcId="{B09F4B58-8640-42B0-B2DA-F7D273500004}" destId="{2CF0FB4D-FD5F-4A5E-94FD-078DEDC70928}" srcOrd="0" destOrd="0" presId="urn:microsoft.com/office/officeart/2018/2/layout/IconVerticalSolidList"/>
    <dgm:cxn modelId="{9387C74C-D68F-466B-BA5D-D7914CA0303E}" type="presParOf" srcId="{B09F4B58-8640-42B0-B2DA-F7D273500004}" destId="{DE6B18EF-37F5-4854-A4C1-6D0B81694DB8}" srcOrd="1" destOrd="0" presId="urn:microsoft.com/office/officeart/2018/2/layout/IconVerticalSolidList"/>
    <dgm:cxn modelId="{CF497037-43AF-47AC-8DEB-33FA5E51523E}" type="presParOf" srcId="{B09F4B58-8640-42B0-B2DA-F7D273500004}" destId="{49D82627-52D3-46D5-8462-ACF225A5DB56}" srcOrd="2" destOrd="0" presId="urn:microsoft.com/office/officeart/2018/2/layout/IconVerticalSolidList"/>
    <dgm:cxn modelId="{D73B4C17-ED88-4AC6-B213-C6D01AA91614}" type="presParOf" srcId="{B09F4B58-8640-42B0-B2DA-F7D273500004}" destId="{636198F1-BF88-4F50-BF6C-F020A65F70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A295B-333D-4B82-AAD4-E2042F2868F2}">
      <dsp:nvSpPr>
        <dsp:cNvPr id="0" name=""/>
        <dsp:cNvSpPr/>
      </dsp:nvSpPr>
      <dsp:spPr>
        <a:xfrm>
          <a:off x="0" y="544"/>
          <a:ext cx="3641369" cy="1275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B6DDB-867A-40DF-BDB6-17900960ED96}">
      <dsp:nvSpPr>
        <dsp:cNvPr id="0" name=""/>
        <dsp:cNvSpPr/>
      </dsp:nvSpPr>
      <dsp:spPr>
        <a:xfrm>
          <a:off x="385765" y="287477"/>
          <a:ext cx="701391" cy="701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AE80A-B769-4291-89F8-963631338E9F}">
      <dsp:nvSpPr>
        <dsp:cNvPr id="0" name=""/>
        <dsp:cNvSpPr/>
      </dsp:nvSpPr>
      <dsp:spPr>
        <a:xfrm>
          <a:off x="1472921" y="544"/>
          <a:ext cx="2168447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Simpler</a:t>
          </a:r>
        </a:p>
      </dsp:txBody>
      <dsp:txXfrm>
        <a:off x="1472921" y="544"/>
        <a:ext cx="2168447" cy="1275256"/>
      </dsp:txXfrm>
    </dsp:sp>
    <dsp:sp modelId="{9C551E2A-6C3D-4BFD-AB8D-F10765388C47}">
      <dsp:nvSpPr>
        <dsp:cNvPr id="0" name=""/>
        <dsp:cNvSpPr/>
      </dsp:nvSpPr>
      <dsp:spPr>
        <a:xfrm>
          <a:off x="0" y="1594615"/>
          <a:ext cx="3641369" cy="1275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3B981-98A6-4421-A2EF-71B10078B3D4}">
      <dsp:nvSpPr>
        <dsp:cNvPr id="0" name=""/>
        <dsp:cNvSpPr/>
      </dsp:nvSpPr>
      <dsp:spPr>
        <a:xfrm>
          <a:off x="385765" y="1881548"/>
          <a:ext cx="701391" cy="701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FB2A9-12C4-400F-B591-A5957A367E15}">
      <dsp:nvSpPr>
        <dsp:cNvPr id="0" name=""/>
        <dsp:cNvSpPr/>
      </dsp:nvSpPr>
      <dsp:spPr>
        <a:xfrm>
          <a:off x="1472921" y="1594615"/>
          <a:ext cx="2168447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Efficient</a:t>
          </a:r>
        </a:p>
      </dsp:txBody>
      <dsp:txXfrm>
        <a:off x="1472921" y="1594615"/>
        <a:ext cx="2168447" cy="1275256"/>
      </dsp:txXfrm>
    </dsp:sp>
    <dsp:sp modelId="{2CF0FB4D-FD5F-4A5E-94FD-078DEDC70928}">
      <dsp:nvSpPr>
        <dsp:cNvPr id="0" name=""/>
        <dsp:cNvSpPr/>
      </dsp:nvSpPr>
      <dsp:spPr>
        <a:xfrm>
          <a:off x="0" y="3188686"/>
          <a:ext cx="3641369" cy="1275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18EF-37F5-4854-A4C1-6D0B81694DB8}">
      <dsp:nvSpPr>
        <dsp:cNvPr id="0" name=""/>
        <dsp:cNvSpPr/>
      </dsp:nvSpPr>
      <dsp:spPr>
        <a:xfrm>
          <a:off x="385765" y="3475619"/>
          <a:ext cx="701391" cy="701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98F1-BF88-4F50-BF6C-F020A65F701D}">
      <dsp:nvSpPr>
        <dsp:cNvPr id="0" name=""/>
        <dsp:cNvSpPr/>
      </dsp:nvSpPr>
      <dsp:spPr>
        <a:xfrm>
          <a:off x="1472921" y="3188686"/>
          <a:ext cx="2168447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5" tIns="134965" rIns="134965" bIns="134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Scalable </a:t>
          </a:r>
        </a:p>
      </dsp:txBody>
      <dsp:txXfrm>
        <a:off x="1472921" y="3188686"/>
        <a:ext cx="2168447" cy="12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once delivery – UDP</a:t>
            </a:r>
          </a:p>
          <a:p>
            <a:r>
              <a:rPr lang="en-US" dirty="0"/>
              <a:t>At least once delivery -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300 worldwide root servers</a:t>
            </a:r>
          </a:p>
          <a:p>
            <a:r>
              <a:rPr lang="en-US" dirty="0"/>
              <a:t>20000 servers on the second layer synchronized within a few milliseconds periodically and so on through out the hierarchy.</a:t>
            </a:r>
          </a:p>
          <a:p>
            <a:r>
              <a:rPr lang="en-US" dirty="0"/>
              <a:t>Maximum of 15 levels within the hierarchy</a:t>
            </a:r>
          </a:p>
          <a:p>
            <a:r>
              <a:rPr lang="en-US" dirty="0"/>
              <a:t>175K NTP servers available to synchronize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802.11 also known as </a:t>
            </a:r>
            <a:r>
              <a:rPr lang="en-US" dirty="0" err="1"/>
              <a:t>WiFi</a:t>
            </a:r>
            <a:r>
              <a:rPr lang="en-US" dirty="0"/>
              <a:t>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20 Tier 1 ISPs which manage the global traffic and are the backbone of the internet.</a:t>
            </a:r>
          </a:p>
          <a:p>
            <a:r>
              <a:rPr lang="en-US" dirty="0"/>
              <a:t>Tier 2 ISPs are regional for each country and have bandwidth slower than tier 1 ISPs</a:t>
            </a:r>
          </a:p>
          <a:p>
            <a:r>
              <a:rPr lang="en-US" dirty="0"/>
              <a:t>Tier2 ISPs deliver content through Tier 3 ISPs to which Customer pay their bills.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– 32 bit addressing scheme which we might run out of </a:t>
            </a:r>
            <a:r>
              <a:rPr lang="en-US" dirty="0" err="1"/>
              <a:t>ip</a:t>
            </a:r>
            <a:r>
              <a:rPr lang="en-US" dirty="0"/>
              <a:t> addresses due to the number of devices.</a:t>
            </a:r>
          </a:p>
          <a:p>
            <a:r>
              <a:rPr lang="en-US" dirty="0"/>
              <a:t>Ipv6 is a 128 bit addressing scheme which basically provides infinite number of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 lookup = local DNS server</a:t>
            </a:r>
          </a:p>
          <a:p>
            <a:r>
              <a:rPr lang="en-US" dirty="0"/>
              <a:t>Authoritative server = .com server. There is one for each top level domain</a:t>
            </a:r>
          </a:p>
          <a:p>
            <a:r>
              <a:rPr lang="en-US" dirty="0"/>
              <a:t>Whole </a:t>
            </a:r>
            <a:r>
              <a:rPr lang="en-US" dirty="0" err="1"/>
              <a:t>dns</a:t>
            </a:r>
            <a:r>
              <a:rPr lang="en-US" dirty="0"/>
              <a:t> database is geographically replicated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 switching- routing of individual addressed packets.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Stub and Skeleton are compiler generated objects that </a:t>
            </a:r>
            <a:r>
              <a:rPr lang="en-US" dirty="0" err="1"/>
              <a:t>falicitate</a:t>
            </a:r>
            <a:r>
              <a:rPr lang="en-US" dirty="0"/>
              <a:t> remote communication in an RMI system.</a:t>
            </a:r>
          </a:p>
          <a:p>
            <a:r>
              <a:rPr lang="en-US" dirty="0"/>
              <a:t>Skeleton is a </a:t>
            </a:r>
            <a:r>
              <a:rPr lang="en-US" dirty="0" err="1"/>
              <a:t>tcp</a:t>
            </a:r>
            <a:r>
              <a:rPr lang="en-US" dirty="0"/>
              <a:t> network endpoint executing on a host and listening on a particular port.</a:t>
            </a:r>
          </a:p>
          <a:p>
            <a:r>
              <a:rPr lang="en-US" dirty="0"/>
              <a:t>When the server reference is stored in the RMI registry, the entry contains a stub that can be used to make calls to the remote server</a:t>
            </a:r>
          </a:p>
          <a:p>
            <a:r>
              <a:rPr lang="en-US" dirty="0"/>
              <a:t>When the client queries the registry the stub is what is returned which can be used to make calls to the server.</a:t>
            </a:r>
          </a:p>
          <a:p>
            <a:r>
              <a:rPr lang="en-US" dirty="0"/>
              <a:t>The stubs job is to translate the class into what can be passed across the network also known as marshalling.</a:t>
            </a:r>
          </a:p>
          <a:p>
            <a:r>
              <a:rPr lang="en-US" dirty="0"/>
              <a:t>Skeleton unmarshalls the request and calls the appropriate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X7jzXlt6CgE?feature=oembed" TargetMode="External"/><Relationship Id="rId5" Type="http://schemas.openxmlformats.org/officeDocument/2006/relationships/hyperlink" Target="https://www.youtube.com/watch?v=X7jzXlt6CgE" TargetMode="Externa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Wavelength-division_multiplexing#:~:text=In%20fiber%2Doptic%20communications%2C%20wavelength,%2C%20colors)%20of%20laser%20light.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</a:p>
          <a:p>
            <a:pPr algn="ctr" eaLnBrk="1" hangingPunct="1">
              <a:buNone/>
            </a:pPr>
            <a:endParaRPr lang="en-US" b="1" dirty="0">
              <a:latin typeface="Arial Narrow"/>
              <a:cs typeface="Arial Narrow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7DCBB-D0BD-F54F-980E-14FEB97D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8540122" cy="4873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Cellular Networks</a:t>
            </a:r>
          </a:p>
          <a:p>
            <a:pPr lvl="1"/>
            <a:r>
              <a:rPr lang="en-US" sz="2400" dirty="0"/>
              <a:t>Uses radio waves to send data from phones to routers mounted on cell towers, connected by wires to the core</a:t>
            </a:r>
          </a:p>
          <a:p>
            <a:pPr lvl="1"/>
            <a:r>
              <a:rPr lang="en-US" sz="2400" dirty="0"/>
              <a:t>4G LTE is 10 times faster than 3G, </a:t>
            </a:r>
          </a:p>
          <a:p>
            <a:pPr lvl="2"/>
            <a:r>
              <a:rPr lang="en-US" dirty="0"/>
              <a:t>download speeds around 10 Mbps (peak download speeds are nearer 50 Mbps) </a:t>
            </a:r>
          </a:p>
          <a:p>
            <a:pPr lvl="2"/>
            <a:r>
              <a:rPr lang="en-US" dirty="0"/>
              <a:t>upload speeds between 2 and 5 Mbps. </a:t>
            </a:r>
          </a:p>
          <a:p>
            <a:pPr lvl="1"/>
            <a:r>
              <a:rPr lang="en-US" sz="2400" dirty="0"/>
              <a:t>5G cellular networks promise 10x bandwidth improvement over 4G</a:t>
            </a:r>
          </a:p>
          <a:p>
            <a:pPr lvl="2"/>
            <a:r>
              <a:rPr lang="en-US" dirty="0"/>
              <a:t>1-2 millisecond latencies between devices and cell towers, compared with 20-40  20-40 millisecond for 4G. </a:t>
            </a:r>
          </a:p>
          <a:p>
            <a:pPr lvl="2"/>
            <a:r>
              <a:rPr lang="en-US" dirty="0"/>
              <a:t>5G base station range operates at about 500m maximum, compared with 4G range of 10-15kms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D19D5-11FA-DA48-8AD5-6486326C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9" r="13341" b="2"/>
          <a:stretch/>
        </p:blipFill>
        <p:spPr>
          <a:xfrm>
            <a:off x="8343670" y="1472872"/>
            <a:ext cx="3601803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9D8F-D17D-AC49-8599-4A01B655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AFCB-5AAD-754C-9C71-9C8A6179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8E723-9870-C34C-831E-6FE7B665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52" y="1717690"/>
            <a:ext cx="7913369" cy="46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67F5-DB13-8E44-93A1-EBED27E4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4BD7-8B37-4942-9D51-27868015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Communications Software</a:t>
            </a:r>
          </a:p>
          <a:p>
            <a:pPr lvl="1"/>
            <a:r>
              <a:rPr lang="en-US" sz="2400" dirty="0"/>
              <a:t>Software systems on the internet communicate using the Internet Protocol suite. </a:t>
            </a:r>
          </a:p>
          <a:p>
            <a:pPr lvl="2"/>
            <a:r>
              <a:rPr lang="en-US" dirty="0"/>
              <a:t>The Internet Protocol suite specifies </a:t>
            </a:r>
          </a:p>
          <a:p>
            <a:pPr lvl="2"/>
            <a:r>
              <a:rPr lang="en-US" dirty="0"/>
              <a:t>Host addressing. </a:t>
            </a:r>
          </a:p>
          <a:p>
            <a:pPr lvl="2"/>
            <a:r>
              <a:rPr lang="en-US" dirty="0"/>
              <a:t>Data transmission formats.</a:t>
            </a:r>
          </a:p>
          <a:p>
            <a:pPr lvl="2"/>
            <a:r>
              <a:rPr lang="en-US" dirty="0"/>
              <a:t>Message routing and delivery characteristics. </a:t>
            </a:r>
          </a:p>
          <a:p>
            <a:pPr lvl="1"/>
            <a:r>
              <a:rPr lang="en-US" sz="2400" dirty="0"/>
              <a:t>Organized in 4 abstract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3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EF55-CFA6-CB41-BE09-1ADA7847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E7AF-4BF9-CA41-A981-25094AD4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Suite Layers</a:t>
            </a:r>
          </a:p>
          <a:p>
            <a:pPr lvl="1"/>
            <a:r>
              <a:rPr lang="en-US" b="1" dirty="0"/>
              <a:t>Data link layer</a:t>
            </a:r>
            <a:r>
              <a:rPr lang="en-US" dirty="0"/>
              <a:t>: specifying communications across a single network segment. Implemented by device drivers and network cards inside nodes</a:t>
            </a:r>
          </a:p>
          <a:p>
            <a:pPr lvl="1"/>
            <a:r>
              <a:rPr lang="en-US" b="1" dirty="0"/>
              <a:t>Internet (IP) layer: </a:t>
            </a:r>
            <a:r>
              <a:rPr lang="en-US" dirty="0"/>
              <a:t>specifies addressing and routing protocols for traffic to traverse the independently managed networks that comprise the internet. </a:t>
            </a:r>
          </a:p>
          <a:p>
            <a:pPr lvl="1"/>
            <a:r>
              <a:rPr lang="en-US" b="1" dirty="0"/>
              <a:t>Transport (TCP, UDP) layer</a:t>
            </a:r>
            <a:r>
              <a:rPr lang="en-US" dirty="0"/>
              <a:t>: specifying protocols for reliable and best-effort host-to-host communications. </a:t>
            </a:r>
          </a:p>
          <a:p>
            <a:pPr lvl="1"/>
            <a:r>
              <a:rPr lang="en-US" b="1" dirty="0"/>
              <a:t>Application layer: </a:t>
            </a:r>
            <a:r>
              <a:rPr lang="en-US" dirty="0"/>
              <a:t>application level protocols such as HTTP and SCP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55D-9776-AA4C-B72D-F844D6DF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39FD-0984-BD40-B7CB-08908769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  <a:p>
            <a:pPr lvl="1"/>
            <a:r>
              <a:rPr lang="en-US" sz="2400" dirty="0"/>
              <a:t>IP defines </a:t>
            </a:r>
          </a:p>
          <a:p>
            <a:pPr lvl="2"/>
            <a:r>
              <a:rPr lang="en-US" dirty="0"/>
              <a:t>how hosts are assigned addresses on the internet and </a:t>
            </a:r>
          </a:p>
          <a:p>
            <a:pPr lvl="2"/>
            <a:r>
              <a:rPr lang="en-US" dirty="0"/>
              <a:t>how messages transmitted between two hosts who know each other’s addresses. </a:t>
            </a:r>
          </a:p>
          <a:p>
            <a:pPr lvl="1"/>
            <a:r>
              <a:rPr lang="en-US" sz="2400" dirty="0"/>
              <a:t>Every device has its own Internet Protocol (IP) address. </a:t>
            </a:r>
          </a:p>
          <a:p>
            <a:pPr lvl="1"/>
            <a:r>
              <a:rPr lang="en-US" sz="2400" dirty="0"/>
              <a:t>The location of an IP address stored in a directory service known as Domain Naming Service (DNS). </a:t>
            </a:r>
          </a:p>
          <a:p>
            <a:pPr lvl="1"/>
            <a:r>
              <a:rPr lang="en-US" sz="2400" dirty="0"/>
              <a:t>DNS is a widely distributed, hierarchical database</a:t>
            </a:r>
          </a:p>
          <a:p>
            <a:pPr lvl="1"/>
            <a:r>
              <a:rPr lang="en-US" sz="2400" dirty="0"/>
              <a:t>the address book of the internet.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3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91E8-FBEB-4F48-8CC4-70CB6CCE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74DF-02AC-2149-B6D5-50C9F7CC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4AB0-0C46-4349-855C-72AF2DB5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15" y="2131538"/>
            <a:ext cx="82382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9CD6-9124-7B46-B7DA-19AB4F1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AFAB-CA5E-E049-9E49-D81863EC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Message Delivery</a:t>
            </a:r>
          </a:p>
          <a:p>
            <a:pPr lvl="1"/>
            <a:r>
              <a:rPr lang="en-US" sz="2400" dirty="0"/>
              <a:t>IP delivers data from the source to destination host based on the IP addresses in the packet headers. </a:t>
            </a:r>
          </a:p>
          <a:p>
            <a:pPr lvl="1"/>
            <a:r>
              <a:rPr lang="en-US" sz="2400" dirty="0"/>
              <a:t>IP packet structure </a:t>
            </a:r>
          </a:p>
          <a:p>
            <a:pPr lvl="2"/>
            <a:r>
              <a:rPr lang="en-US" dirty="0"/>
              <a:t>data to be delivered</a:t>
            </a:r>
          </a:p>
          <a:p>
            <a:pPr lvl="2"/>
            <a:r>
              <a:rPr lang="en-US" dirty="0"/>
              <a:t>header data including source and destination IP addresses. </a:t>
            </a:r>
          </a:p>
          <a:p>
            <a:pPr lvl="1"/>
            <a:r>
              <a:rPr lang="en-US" sz="2400" dirty="0"/>
              <a:t>Data is broken up into packets which are independently transmitted across the Internet.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4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6250-D98E-CF41-AE40-B768A2D8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BD9-E7C7-FB43-A18C-AB5BF1EE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 Switching</a:t>
            </a:r>
          </a:p>
          <a:p>
            <a:pPr lvl="1"/>
            <a:r>
              <a:rPr lang="en-US" sz="2400" dirty="0"/>
              <a:t>IP is a best-effort delivery protocol. Doesn’t recover from transmission errors such as:</a:t>
            </a:r>
          </a:p>
          <a:p>
            <a:pPr lvl="2"/>
            <a:r>
              <a:rPr lang="en-US" dirty="0"/>
              <a:t>Data corruption</a:t>
            </a:r>
          </a:p>
          <a:p>
            <a:pPr lvl="2"/>
            <a:r>
              <a:rPr lang="en-US" dirty="0"/>
              <a:t>Packet loss</a:t>
            </a:r>
          </a:p>
          <a:p>
            <a:pPr lvl="2"/>
            <a:r>
              <a:rPr lang="en-US" dirty="0"/>
              <a:t>Duplication</a:t>
            </a:r>
          </a:p>
          <a:p>
            <a:pPr lvl="1"/>
            <a:r>
              <a:rPr lang="en-US" sz="2400" dirty="0"/>
              <a:t>Every packet is routed from source to destination independently</a:t>
            </a:r>
          </a:p>
          <a:p>
            <a:pPr lvl="2"/>
            <a:r>
              <a:rPr lang="en-US" dirty="0"/>
              <a:t>Results in out-of-order delivery to the receiver</a:t>
            </a:r>
          </a:p>
          <a:p>
            <a:pPr lvl="2"/>
            <a:r>
              <a:rPr lang="en-US" dirty="0"/>
              <a:t>Allows network to dynamically respond to conditions such as link failure and congestion</a:t>
            </a:r>
          </a:p>
          <a:p>
            <a:pPr lvl="1"/>
            <a:r>
              <a:rPr lang="en-US" sz="2400" dirty="0"/>
              <a:t>Hence IP is unreliable.</a:t>
            </a:r>
          </a:p>
        </p:txBody>
      </p:sp>
    </p:spTree>
    <p:extLst>
      <p:ext uri="{BB962C8B-B14F-4D97-AF65-F5344CB8AC3E}">
        <p14:creationId xmlns:p14="http://schemas.microsoft.com/office/powerpoint/2010/main" val="307286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7DA1-F12E-F04A-AC72-9ADA01F9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0E51-D65A-8F43-963C-6187116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  <a:p>
            <a:pPr lvl="1"/>
            <a:r>
              <a:rPr lang="en-US" sz="2400" dirty="0"/>
              <a:t>Application communications is achieved using Transmission Control Protocol (TCP) or User Datagram Protocol (UDP), </a:t>
            </a:r>
          </a:p>
          <a:p>
            <a:pPr lvl="2"/>
            <a:r>
              <a:rPr lang="en-US" dirty="0"/>
              <a:t>standard transport protocols for the IP network stack. </a:t>
            </a:r>
          </a:p>
          <a:p>
            <a:pPr lvl="1"/>
            <a:r>
              <a:rPr lang="en-US" sz="2400" dirty="0"/>
              <a:t>APIs for both TCP and UDP are widely available in mainstream programming languages </a:t>
            </a:r>
          </a:p>
          <a:p>
            <a:pPr lvl="1"/>
            <a:r>
              <a:rPr lang="en-US" sz="2400" dirty="0"/>
              <a:t>Use of these APIs not common as higher-level programming abstractions and protocols hide the details from most applications. </a:t>
            </a:r>
          </a:p>
          <a:p>
            <a:pPr lvl="2"/>
            <a:r>
              <a:rPr lang="en-US" dirty="0"/>
              <a:t>HTTP</a:t>
            </a:r>
          </a:p>
          <a:p>
            <a:pPr lvl="2"/>
            <a:r>
              <a:rPr lang="en-US" dirty="0" err="1"/>
              <a:t>WebSockets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74727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0C7-07CC-BB4B-B946-AC1DBD09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DE8E-5173-2848-AB77-5640F5CD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7793888" cy="4873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Transmission Control Protocol</a:t>
            </a:r>
          </a:p>
          <a:p>
            <a:pPr lvl="1"/>
            <a:r>
              <a:rPr lang="en-US" sz="3000" dirty="0"/>
              <a:t>TCP is: </a:t>
            </a:r>
          </a:p>
          <a:p>
            <a:pPr lvl="2"/>
            <a:r>
              <a:rPr lang="en-US" sz="3000" dirty="0"/>
              <a:t>connection-oriented</a:t>
            </a:r>
          </a:p>
          <a:p>
            <a:pPr lvl="2"/>
            <a:r>
              <a:rPr lang="en-US" sz="3000" dirty="0"/>
              <a:t>stream-oriented</a:t>
            </a:r>
          </a:p>
          <a:p>
            <a:pPr lvl="2"/>
            <a:r>
              <a:rPr lang="en-US" sz="3000" dirty="0"/>
              <a:t>reliable</a:t>
            </a:r>
          </a:p>
          <a:p>
            <a:pPr lvl="1"/>
            <a:r>
              <a:rPr lang="en-US" sz="3000" dirty="0"/>
              <a:t>Uses a 3-step handshake to establish a two way connection between client and server </a:t>
            </a:r>
          </a:p>
          <a:p>
            <a:pPr lvl="1"/>
            <a:r>
              <a:rPr lang="en-US" sz="3000" dirty="0"/>
              <a:t>Data stream broken up into network packets for transmission</a:t>
            </a:r>
          </a:p>
          <a:p>
            <a:pPr lvl="1"/>
            <a:r>
              <a:rPr lang="en-US" sz="3000" dirty="0"/>
              <a:t>Each packet has source and destination address, used by the IP protocol to route the messages across the network. </a:t>
            </a:r>
          </a:p>
          <a:p>
            <a:pPr lvl="1"/>
            <a:r>
              <a:rPr lang="en-US" sz="3000" dirty="0"/>
              <a:t>Uses a sequence number so server can reassemble packets into a stream that is identical to the order they were sent.</a:t>
            </a:r>
          </a:p>
          <a:p>
            <a:pPr lvl="1"/>
            <a:r>
              <a:rPr lang="en-US" sz="3000" dirty="0"/>
              <a:t>Connection stays open until closed by client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F60A6-B986-AB41-A377-C7D2A4E5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5" y="1752454"/>
            <a:ext cx="356646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4 – Distributed Systems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Communications Basics</a:t>
            </a:r>
          </a:p>
          <a:p>
            <a:pPr lvl="1"/>
            <a:r>
              <a:rPr lang="en-US" sz="2400" dirty="0"/>
              <a:t>Remote Procedure Calls</a:t>
            </a:r>
          </a:p>
          <a:p>
            <a:pPr lvl="1"/>
            <a:r>
              <a:rPr lang="en-US" sz="2400" dirty="0"/>
              <a:t>Distributed Coordination</a:t>
            </a:r>
          </a:p>
          <a:p>
            <a:pPr lvl="1"/>
            <a:r>
              <a:rPr lang="en-US" sz="2400" dirty="0"/>
              <a:t>Time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54-7B33-F14A-B0A3-30115916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7125-4FAD-7443-AB18-0B22FFC3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  <a:p>
            <a:pPr lvl="1"/>
            <a:r>
              <a:rPr lang="en-US" sz="2400" dirty="0"/>
              <a:t>TCP uses a cumulative acknowledgement mechanism for reliable delivery. </a:t>
            </a:r>
          </a:p>
          <a:p>
            <a:pPr lvl="2"/>
            <a:r>
              <a:rPr lang="en-US" dirty="0"/>
              <a:t>Receiver periodically sends an acknowledgement packet that contains the highest sequence number of received packets. </a:t>
            </a:r>
          </a:p>
          <a:p>
            <a:pPr lvl="2"/>
            <a:r>
              <a:rPr lang="en-US" dirty="0"/>
              <a:t>Implicitly acknowledges all packets sent with a lower sequence number. </a:t>
            </a:r>
          </a:p>
          <a:p>
            <a:pPr lvl="2"/>
            <a:r>
              <a:rPr lang="en-US" dirty="0"/>
              <a:t>If a sender doesn’t receive an acknowledgement within a timeout period, the packet is resent </a:t>
            </a:r>
            <a:r>
              <a:rPr lang="en-US" dirty="0">
                <a:sym typeface="Wingdings" panose="05000000000000000000" pitchFamily="2" charset="2"/>
              </a:rPr>
              <a:t> can lead to duplicates</a:t>
            </a:r>
            <a:endParaRPr lang="en-US" dirty="0"/>
          </a:p>
          <a:p>
            <a:pPr lvl="1"/>
            <a:r>
              <a:rPr lang="en-US" sz="2400" dirty="0"/>
              <a:t>TCP has many other features, e.g.</a:t>
            </a:r>
          </a:p>
          <a:p>
            <a:pPr lvl="2"/>
            <a:r>
              <a:rPr lang="en-US" dirty="0"/>
              <a:t>checksums to check packet integrity</a:t>
            </a:r>
          </a:p>
          <a:p>
            <a:pPr lvl="2"/>
            <a:r>
              <a:rPr lang="en-US" dirty="0"/>
              <a:t>dynamic flow control </a:t>
            </a:r>
          </a:p>
          <a:p>
            <a:pPr lvl="1"/>
            <a:r>
              <a:rPr lang="en-US" sz="2400" dirty="0"/>
              <a:t>TCP a relatively heavyweight protocol that trades off reliable over 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3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1BBD-B1EA-F443-9892-2054F7A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E9F-DFB7-D644-B037-496556D0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  <a:p>
            <a:pPr lvl="1"/>
            <a:r>
              <a:rPr lang="en-US" sz="2400" dirty="0"/>
              <a:t>Simple connectionless, unreliable protocol</a:t>
            </a:r>
          </a:p>
          <a:p>
            <a:pPr lvl="1"/>
            <a:r>
              <a:rPr lang="en-US" sz="2400" dirty="0"/>
              <a:t>No guarantee of (in order) delivery</a:t>
            </a:r>
          </a:p>
          <a:p>
            <a:pPr lvl="2"/>
            <a:r>
              <a:rPr lang="en-US" dirty="0"/>
              <a:t>No acknowledgements from server</a:t>
            </a:r>
          </a:p>
          <a:p>
            <a:pPr lvl="1"/>
            <a:r>
              <a:rPr lang="en-US" sz="2400" dirty="0"/>
              <a:t>Exposes the user's program to any unreliability of the underlying network. </a:t>
            </a:r>
          </a:p>
          <a:p>
            <a:pPr lvl="2"/>
            <a:r>
              <a:rPr lang="en-US" dirty="0"/>
              <a:t>Thin layer on top of the underlying IP protocol</a:t>
            </a:r>
          </a:p>
          <a:p>
            <a:pPr lvl="2"/>
            <a:r>
              <a:rPr lang="en-US" dirty="0"/>
              <a:t>trades off raw performance over reliability. </a:t>
            </a:r>
          </a:p>
          <a:p>
            <a:pPr lvl="1"/>
            <a:r>
              <a:rPr lang="en-US" sz="2400" dirty="0"/>
              <a:t>streaming audio, movies, video conferencing and gaming, are all UDP-appropriate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CF5C-A23B-8D4B-9451-4FE3183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4914-358E-654B-BC5F-94D76D2C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CF54D-43DA-8E4C-81DE-53AE3FFD0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47"/>
          <a:stretch/>
        </p:blipFill>
        <p:spPr>
          <a:xfrm>
            <a:off x="2392680" y="2107180"/>
            <a:ext cx="740664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67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168-265C-1F4E-AA13-BD73A98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0445-E8DF-6941-9D0F-436CF6B2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Communications</a:t>
            </a:r>
          </a:p>
          <a:p>
            <a:pPr lvl="1"/>
            <a:r>
              <a:rPr lang="en-US" sz="2400" dirty="0"/>
              <a:t>TCP sockets create a connection between a client and server which exchange data over that connection. </a:t>
            </a:r>
          </a:p>
          <a:p>
            <a:pPr lvl="1"/>
            <a:r>
              <a:rPr lang="en-US" sz="2400" dirty="0"/>
              <a:t>Client might request a balance for their checking account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{“balance”, “000169990”}</a:t>
            </a:r>
          </a:p>
          <a:p>
            <a:pPr lvl="1"/>
            <a:r>
              <a:rPr lang="en-US" sz="2400" dirty="0"/>
              <a:t>Server responds with account number and current balance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{“000169990”, “220.77”}</a:t>
            </a:r>
          </a:p>
        </p:txBody>
      </p:sp>
    </p:spTree>
    <p:extLst>
      <p:ext uri="{BB962C8B-B14F-4D97-AF65-F5344CB8AC3E}">
        <p14:creationId xmlns:p14="http://schemas.microsoft.com/office/powerpoint/2010/main" val="46872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C007-C910-804F-8911-308AA895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15CF-945C-8B43-8CD4-8B38265E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Protocol</a:t>
            </a:r>
          </a:p>
          <a:p>
            <a:pPr lvl="1"/>
            <a:r>
              <a:rPr lang="en-US" sz="2400" dirty="0"/>
              <a:t>Server will support many operations, e.g.: </a:t>
            </a:r>
          </a:p>
          <a:p>
            <a:pPr lvl="1"/>
            <a:r>
              <a:rPr lang="en-US" sz="2400" dirty="0"/>
              <a:t> “login”, “transfer”, “address”, “statement”, “transactions”, etc. </a:t>
            </a:r>
          </a:p>
          <a:p>
            <a:pPr lvl="1"/>
            <a:r>
              <a:rPr lang="en-US" sz="2400" dirty="0"/>
              <a:t>Each operation has a payload that the server processes to fulfill the client’s request. </a:t>
            </a:r>
          </a:p>
          <a:p>
            <a:pPr lvl="1"/>
            <a:r>
              <a:rPr lang="en-US" sz="2400" dirty="0"/>
              <a:t>We are defining an </a:t>
            </a:r>
            <a:r>
              <a:rPr lang="en-US" sz="2400" b="1" dirty="0"/>
              <a:t>application specific protocol</a:t>
            </a:r>
            <a:r>
              <a:rPr lang="en-US" sz="2400" dirty="0"/>
              <a:t>. </a:t>
            </a:r>
          </a:p>
          <a:p>
            <a:r>
              <a:rPr lang="en-US" sz="2800" dirty="0"/>
              <a:t>Application Protocol Interface (API)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// Simple </a:t>
            </a:r>
            <a:r>
              <a:rPr lang="en-US" sz="1700" dirty="0" err="1"/>
              <a:t>mybank.com</a:t>
            </a:r>
            <a:r>
              <a:rPr lang="en-US" sz="1700" dirty="0"/>
              <a:t> server interface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public interface </a:t>
            </a:r>
            <a:r>
              <a:rPr lang="en-US" sz="1700" dirty="0" err="1"/>
              <a:t>MyBank</a:t>
            </a:r>
            <a:r>
              <a:rPr lang="en-US" sz="1700" dirty="0"/>
              <a:t> {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	  public float balance  (String </a:t>
            </a:r>
            <a:r>
              <a:rPr lang="en-US" sz="1700" dirty="0" err="1"/>
              <a:t>accNo</a:t>
            </a:r>
            <a:r>
              <a:rPr lang="en-US" sz="1700" dirty="0"/>
              <a:t>);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	  public </a:t>
            </a:r>
            <a:r>
              <a:rPr lang="en-US" sz="1700" dirty="0" err="1"/>
              <a:t>boolean</a:t>
            </a:r>
            <a:r>
              <a:rPr lang="en-US" sz="1700" dirty="0"/>
              <a:t>  statement(String month) 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	  // other operations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}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68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BBB9-4F52-F240-AA20-32DEF34C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 (RMI)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1AF5-FA5D-CB45-85AA-D33EE23A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Remote Procedure Call (RPC)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3BA68-20A5-894D-9E8D-B2410529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08" y="2078665"/>
            <a:ext cx="7924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DFA-8D04-E249-8ACC-91823E2F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3C58-F774-EB42-8355-D19802B8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RMI Example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import </a:t>
            </a:r>
            <a:r>
              <a:rPr lang="en-US" sz="2100" dirty="0" err="1"/>
              <a:t>java.rmi</a:t>
            </a:r>
            <a:r>
              <a:rPr lang="en-US" sz="2100" dirty="0"/>
              <a:t>.*;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// Simple </a:t>
            </a:r>
            <a:r>
              <a:rPr lang="en-US" sz="2100" dirty="0" err="1"/>
              <a:t>mybank.com</a:t>
            </a:r>
            <a:r>
              <a:rPr lang="en-US" sz="2100" dirty="0"/>
              <a:t> server interface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Public interface </a:t>
            </a:r>
            <a:r>
              <a:rPr lang="en-US" sz="2100" dirty="0" err="1"/>
              <a:t>MyBank</a:t>
            </a:r>
            <a:r>
              <a:rPr lang="en-US" sz="2100" dirty="0"/>
              <a:t> extends Remote {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    public float balance  (String </a:t>
            </a:r>
            <a:r>
              <a:rPr lang="en-US" sz="2100" dirty="0" err="1"/>
              <a:t>accNo</a:t>
            </a:r>
            <a:r>
              <a:rPr lang="en-US" sz="2100" dirty="0"/>
              <a:t>) throws </a:t>
            </a:r>
            <a:r>
              <a:rPr lang="en-US" sz="2100" dirty="0" err="1"/>
              <a:t>RemoteException</a:t>
            </a:r>
            <a:r>
              <a:rPr lang="en-US" sz="2100" dirty="0"/>
              <a:t>;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        public </a:t>
            </a:r>
            <a:r>
              <a:rPr lang="en-US" sz="2100" dirty="0" err="1"/>
              <a:t>boolean</a:t>
            </a:r>
            <a:r>
              <a:rPr lang="en-US" sz="2100" dirty="0"/>
              <a:t>  statement(String month) throws </a:t>
            </a:r>
            <a:r>
              <a:rPr lang="en-US" sz="2100" dirty="0" err="1"/>
              <a:t>RemoteException</a:t>
            </a:r>
            <a:r>
              <a:rPr lang="en-US" sz="2100" dirty="0"/>
              <a:t> ;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   // other operations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2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39A1-EC54-2D40-94BC-FD233747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0CD-040F-8B47-A40F-ED68E7F4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RMI Example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public class </a:t>
            </a:r>
            <a:r>
              <a:rPr lang="en-US" sz="1700" dirty="0" err="1"/>
              <a:t>MyBankServer</a:t>
            </a:r>
            <a:r>
              <a:rPr lang="en-US" sz="1700" dirty="0"/>
              <a:t> extends </a:t>
            </a:r>
            <a:r>
              <a:rPr lang="en-US" sz="1700" b="1" dirty="0" err="1"/>
              <a:t>UnicastRemoteObject</a:t>
            </a:r>
            <a:r>
              <a:rPr lang="en-US" sz="1700" dirty="0"/>
              <a:t>  implements </a:t>
            </a:r>
            <a:r>
              <a:rPr lang="en-US" sz="1700" dirty="0" err="1"/>
              <a:t>MyBank</a:t>
            </a:r>
            <a:r>
              <a:rPr lang="en-US" sz="1700" dirty="0"/>
              <a:t>  {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// constructor/method implementations omitted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public static void main(String </a:t>
            </a:r>
            <a:r>
              <a:rPr lang="en-US" sz="1700" dirty="0" err="1"/>
              <a:t>args</a:t>
            </a:r>
            <a:r>
              <a:rPr lang="en-US" sz="1700" dirty="0"/>
              <a:t>[]){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try {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MyBankServer</a:t>
            </a:r>
            <a:r>
              <a:rPr lang="en-US" sz="1700" dirty="0"/>
              <a:t> server=new </a:t>
            </a:r>
            <a:r>
              <a:rPr lang="en-US" sz="1700" dirty="0" err="1"/>
              <a:t>MyBankServer</a:t>
            </a:r>
            <a:r>
              <a:rPr lang="en-US" sz="1700" dirty="0"/>
              <a:t>();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// create a registry in local JVM on default port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Registry registry = </a:t>
            </a:r>
            <a:r>
              <a:rPr lang="en-US" sz="1700" dirty="0" err="1"/>
              <a:t>LocateRegistry.createRegistry</a:t>
            </a:r>
            <a:r>
              <a:rPr lang="en-US" sz="1700" dirty="0"/>
              <a:t>(1099);</a:t>
            </a:r>
          </a:p>
          <a:p>
            <a:pPr lvl="1">
              <a:spcAft>
                <a:spcPts val="600"/>
              </a:spcAft>
            </a:pPr>
            <a:r>
              <a:rPr lang="en-US" sz="1700" b="1" dirty="0"/>
              <a:t>            </a:t>
            </a:r>
            <a:r>
              <a:rPr lang="en-US" sz="1700" b="1" dirty="0" err="1"/>
              <a:t>registry.bind</a:t>
            </a:r>
            <a:r>
              <a:rPr lang="en-US" sz="1700" dirty="0"/>
              <a:t>("</a:t>
            </a:r>
            <a:r>
              <a:rPr lang="en-US" sz="1700" dirty="0" err="1"/>
              <a:t>MyBankServer</a:t>
            </a:r>
            <a:r>
              <a:rPr lang="en-US" sz="1700" dirty="0"/>
              <a:t>", server);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System.out.println</a:t>
            </a:r>
            <a:r>
              <a:rPr lang="en-US" sz="1700" dirty="0"/>
              <a:t>("server ready");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} catch(Exception e){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     // code omitted for brevity}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        }  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5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D7CD-4B7B-B048-B660-E844FD62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97A4-5673-F046-A8CE-80F251CB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17" y="1138518"/>
            <a:ext cx="11667565" cy="4873625"/>
          </a:xfrm>
        </p:spPr>
        <p:txBody>
          <a:bodyPr/>
          <a:lstStyle/>
          <a:p>
            <a:r>
              <a:rPr lang="en-US" dirty="0"/>
              <a:t>Java RMI Example – Client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// obtain a remote reference to the server 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</a:t>
            </a:r>
            <a:r>
              <a:rPr lang="en-US" sz="2100" dirty="0" err="1"/>
              <a:t>MyBank</a:t>
            </a:r>
            <a:r>
              <a:rPr lang="en-US" sz="2100" dirty="0"/>
              <a:t> </a:t>
            </a:r>
            <a:r>
              <a:rPr lang="en-US" sz="2100" dirty="0" err="1"/>
              <a:t>bankServer</a:t>
            </a:r>
            <a:r>
              <a:rPr lang="en-US" sz="2100" dirty="0"/>
              <a:t>= (</a:t>
            </a:r>
            <a:r>
              <a:rPr lang="en-US" sz="2100" dirty="0" err="1"/>
              <a:t>MyBank</a:t>
            </a:r>
            <a:r>
              <a:rPr lang="en-US" sz="2100" dirty="0"/>
              <a:t>)</a:t>
            </a:r>
            <a:r>
              <a:rPr lang="en-US" sz="2100" dirty="0" err="1"/>
              <a:t>Naming.lookup</a:t>
            </a:r>
            <a:r>
              <a:rPr lang="en-US" sz="2100" dirty="0"/>
              <a:t>("</a:t>
            </a:r>
            <a:r>
              <a:rPr lang="en-US" sz="2100" dirty="0" err="1"/>
              <a:t>rmi</a:t>
            </a:r>
            <a:r>
              <a:rPr lang="en-US" sz="2100" dirty="0"/>
              <a:t>://localhost:1099/</a:t>
            </a:r>
            <a:r>
              <a:rPr lang="en-US" sz="2100" dirty="0" err="1"/>
              <a:t>MyBankServer</a:t>
            </a:r>
            <a:r>
              <a:rPr lang="en-US" sz="2100" dirty="0"/>
              <a:t>");  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//now we can call the server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	 </a:t>
            </a:r>
            <a:r>
              <a:rPr lang="en-US" sz="2100" dirty="0" err="1"/>
              <a:t>System.out.println</a:t>
            </a:r>
            <a:r>
              <a:rPr lang="en-US" sz="2100" dirty="0"/>
              <a:t>(</a:t>
            </a:r>
            <a:r>
              <a:rPr lang="en-US" sz="2100" dirty="0" err="1"/>
              <a:t>bankServer.balance</a:t>
            </a:r>
            <a:r>
              <a:rPr lang="en-US" sz="2100" dirty="0"/>
              <a:t>("00169990"));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2E241-7FEE-1F46-9579-AD42E703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18" y="3575330"/>
            <a:ext cx="7236363" cy="30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BAB0-6EB8-E147-8C18-4E9BF38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9A3E-C4C3-0942-AA14-44714DDE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RMI/RPC Summary</a:t>
            </a:r>
          </a:p>
          <a:p>
            <a:pPr lvl="1"/>
            <a:r>
              <a:rPr lang="en-US" sz="2400" dirty="0"/>
              <a:t>Advantages:</a:t>
            </a:r>
          </a:p>
          <a:p>
            <a:pPr lvl="2"/>
            <a:r>
              <a:rPr lang="en-US" dirty="0"/>
              <a:t>Location transparency</a:t>
            </a:r>
          </a:p>
          <a:p>
            <a:pPr lvl="2"/>
            <a:r>
              <a:rPr lang="en-US" dirty="0"/>
              <a:t>Clear contract specification</a:t>
            </a:r>
          </a:p>
          <a:p>
            <a:pPr lvl="2"/>
            <a:r>
              <a:rPr lang="en-US" dirty="0"/>
              <a:t>Type-checking</a:t>
            </a:r>
          </a:p>
          <a:p>
            <a:pPr lvl="1"/>
            <a:r>
              <a:rPr lang="en-US" sz="2400" dirty="0"/>
              <a:t>Disadvantages:</a:t>
            </a:r>
          </a:p>
          <a:p>
            <a:pPr lvl="2"/>
            <a:r>
              <a:rPr lang="en-US" dirty="0"/>
              <a:t>Marshalling and Unmarshalling can become Inefficient</a:t>
            </a:r>
          </a:p>
          <a:p>
            <a:pPr lvl="2"/>
            <a:r>
              <a:rPr lang="en-US" dirty="0"/>
              <a:t>Tight coupling of client to server</a:t>
            </a:r>
          </a:p>
          <a:p>
            <a:pPr lvl="2"/>
            <a:r>
              <a:rPr lang="en-US" dirty="0"/>
              <a:t>Cross language marshalling and unmarshalling introduces complexity</a:t>
            </a:r>
          </a:p>
        </p:txBody>
      </p:sp>
    </p:spTree>
    <p:extLst>
      <p:ext uri="{BB962C8B-B14F-4D97-AF65-F5344CB8AC3E}">
        <p14:creationId xmlns:p14="http://schemas.microsoft.com/office/powerpoint/2010/main" val="1500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Scaling a system involves adding multiple independently moving parts</a:t>
            </a:r>
          </a:p>
          <a:p>
            <a:pPr lvl="1"/>
            <a:r>
              <a:rPr lang="en-US" sz="2400" dirty="0"/>
              <a:t>Software runs on multiple machines.</a:t>
            </a:r>
          </a:p>
          <a:p>
            <a:pPr lvl="1"/>
            <a:r>
              <a:rPr lang="en-US" sz="2400" dirty="0"/>
              <a:t>Databases store data on multiple storage nodes.</a:t>
            </a:r>
          </a:p>
          <a:p>
            <a:r>
              <a:rPr lang="en-US" sz="2400" dirty="0"/>
              <a:t>Scalable software solutions are </a:t>
            </a:r>
          </a:p>
          <a:p>
            <a:pPr lvl="1"/>
            <a:r>
              <a:rPr lang="en-US" sz="2400" dirty="0"/>
              <a:t>Distributed across multiple nodes in multiple locations.</a:t>
            </a:r>
          </a:p>
          <a:p>
            <a:pPr lvl="1"/>
            <a:r>
              <a:rPr lang="en-US" sz="2400" dirty="0"/>
              <a:t>Each node processes events concurrently.</a:t>
            </a:r>
          </a:p>
          <a:p>
            <a:pPr lvl="1"/>
            <a:r>
              <a:rPr lang="en-US" sz="2400" dirty="0"/>
              <a:t>Nodes exchanging messages over a network.</a:t>
            </a:r>
          </a:p>
          <a:p>
            <a:pPr marL="0" indent="0">
              <a:buNone/>
            </a:pP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5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A5D5-8773-C44C-9D7D-9F3F6C3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3B87-44DD-5D4E-AE2B-D4AD985C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FABD4-F92F-3140-92D9-3C172A7D9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525299"/>
              </p:ext>
            </p:extLst>
          </p:nvPr>
        </p:nvGraphicFramePr>
        <p:xfrm>
          <a:off x="4275315" y="1970277"/>
          <a:ext cx="3641369" cy="446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77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857D-987A-BB42-8CC0-D5253E6F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F0A3-EFB9-4C46-83A2-1ED3AA93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138518"/>
            <a:ext cx="11667565" cy="4873625"/>
          </a:xfrm>
        </p:spPr>
        <p:txBody>
          <a:bodyPr/>
          <a:lstStyle/>
          <a:p>
            <a:r>
              <a:rPr lang="en-US" dirty="0"/>
              <a:t>Partial Failures</a:t>
            </a:r>
          </a:p>
          <a:p>
            <a:pPr lvl="1"/>
            <a:r>
              <a:rPr lang="en-US" sz="2400" dirty="0"/>
              <a:t>Distributed applications communicate using an </a:t>
            </a:r>
            <a:r>
              <a:rPr lang="en-US" sz="2400" b="1" dirty="0"/>
              <a:t>asynchronous</a:t>
            </a:r>
            <a:r>
              <a:rPr lang="en-US" sz="2400" dirty="0"/>
              <a:t> </a:t>
            </a:r>
            <a:r>
              <a:rPr lang="en-US" sz="2400" b="1" dirty="0"/>
              <a:t>network</a:t>
            </a:r>
            <a:r>
              <a:rPr lang="en-US" sz="2400" dirty="0"/>
              <a:t>:</a:t>
            </a:r>
          </a:p>
          <a:p>
            <a:pPr lvl="2"/>
            <a:r>
              <a:rPr lang="en-US" dirty="0"/>
              <a:t>Nodes can choose to send data to other nodes at any time</a:t>
            </a:r>
          </a:p>
          <a:p>
            <a:pPr lvl="2"/>
            <a:r>
              <a:rPr lang="en-US" dirty="0"/>
              <a:t>Thee network is half-duplex, such that one node sends a request and must wait for a response from the other. These are two separate communications.</a:t>
            </a:r>
          </a:p>
          <a:p>
            <a:pPr lvl="2"/>
            <a:r>
              <a:rPr lang="en-US" dirty="0"/>
              <a:t>Time for data to be communicated between nodes is variable - network congestion, transient failures</a:t>
            </a:r>
          </a:p>
          <a:p>
            <a:pPr lvl="2"/>
            <a:r>
              <a:rPr lang="en-US" dirty="0"/>
              <a:t>Receiving node may not be available due to a machine crash or other reasons.</a:t>
            </a:r>
          </a:p>
          <a:p>
            <a:pPr lvl="2"/>
            <a:r>
              <a:rPr lang="en-US" dirty="0"/>
              <a:t>Data can be lost. Nodes do not have identical internal clocks, hence they are not synchronized.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3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40C8-6119-DE4D-BC5D-7A7F8A7D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438B-504D-6C45-9790-0C672B15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Failures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F547A-C123-064D-AB38-01572BB0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90" y="1945198"/>
            <a:ext cx="5901254" cy="35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42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8C01-201C-6B43-B5AC-5AF3442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4C5A-6B44-7F43-8775-55135A06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30"/>
            <a:ext cx="11667565" cy="3653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Partial Failures</a:t>
            </a:r>
          </a:p>
          <a:p>
            <a:pPr lvl="1"/>
            <a:r>
              <a:rPr lang="en-US" sz="2400" dirty="0"/>
              <a:t>The request succeeds and a rapid response is received.</a:t>
            </a:r>
          </a:p>
          <a:p>
            <a:pPr lvl="1"/>
            <a:r>
              <a:rPr lang="en-US" sz="2400" dirty="0"/>
              <a:t>The destination IP address lookup may fail. In this case the sender receives an error message. </a:t>
            </a:r>
          </a:p>
          <a:p>
            <a:pPr lvl="1"/>
            <a:r>
              <a:rPr lang="en-US" sz="2400" dirty="0"/>
              <a:t>The IP address is valid but the destination node or target server process has failed. Sender will receive an error message. </a:t>
            </a:r>
          </a:p>
          <a:p>
            <a:pPr lvl="1"/>
            <a:r>
              <a:rPr lang="en-US" sz="2400" dirty="0"/>
              <a:t>The request is received by the target server, which fails while processing the request and no response is ever sent.</a:t>
            </a:r>
          </a:p>
          <a:p>
            <a:pPr lvl="1"/>
            <a:r>
              <a:rPr lang="en-US" sz="2400" dirty="0"/>
              <a:t>The request is received by the target server, which is busy. It processes the request but takes a long time to respond</a:t>
            </a:r>
          </a:p>
          <a:p>
            <a:pPr lvl="1"/>
            <a:r>
              <a:rPr lang="en-US" sz="2400" dirty="0"/>
              <a:t>The request is received by the target server and a response is sent. However, the response is not received by the client due to a network failure.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5985F-D565-D942-9B2E-EAF5CAF0F749}"/>
              </a:ext>
            </a:extLst>
          </p:cNvPr>
          <p:cNvSpPr/>
          <p:nvPr/>
        </p:nvSpPr>
        <p:spPr>
          <a:xfrm>
            <a:off x="2113934" y="5039709"/>
            <a:ext cx="1706559" cy="164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F8648-48D9-604D-885E-8B4BB79E5166}"/>
              </a:ext>
            </a:extLst>
          </p:cNvPr>
          <p:cNvCxnSpPr>
            <a:cxnSpLocks/>
          </p:cNvCxnSpPr>
          <p:nvPr/>
        </p:nvCxnSpPr>
        <p:spPr>
          <a:xfrm>
            <a:off x="4088515" y="5318234"/>
            <a:ext cx="3857297" cy="2835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BF1649-6F60-2B4F-A7C3-CDCF53B3C2BE}"/>
              </a:ext>
            </a:extLst>
          </p:cNvPr>
          <p:cNvSpPr txBox="1"/>
          <p:nvPr/>
        </p:nvSpPr>
        <p:spPr>
          <a:xfrm>
            <a:off x="4819323" y="4914336"/>
            <a:ext cx="23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 $100 to Adam’s balance</a:t>
            </a:r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F4199BC6-1B03-E546-A6B2-8773FC26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846" y="5097517"/>
            <a:ext cx="531878" cy="5318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21920-7ED0-2045-A141-9EC54FA0488E}"/>
              </a:ext>
            </a:extLst>
          </p:cNvPr>
          <p:cNvCxnSpPr>
            <a:cxnSpLocks/>
          </p:cNvCxnSpPr>
          <p:nvPr/>
        </p:nvCxnSpPr>
        <p:spPr>
          <a:xfrm>
            <a:off x="4088515" y="6386140"/>
            <a:ext cx="3857297" cy="2835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9F13F9-377D-6540-855B-FADAB95122A9}"/>
              </a:ext>
            </a:extLst>
          </p:cNvPr>
          <p:cNvSpPr txBox="1"/>
          <p:nvPr/>
        </p:nvSpPr>
        <p:spPr>
          <a:xfrm>
            <a:off x="4819323" y="5999671"/>
            <a:ext cx="23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 $100 to Adam’s balance</a:t>
            </a:r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135956A-DE45-7C47-B3BC-C502CE67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846" y="6164657"/>
            <a:ext cx="531878" cy="5318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5CB10B-5716-834C-A06C-AF1B742483C7}"/>
              </a:ext>
            </a:extLst>
          </p:cNvPr>
          <p:cNvCxnSpPr/>
          <p:nvPr/>
        </p:nvCxnSpPr>
        <p:spPr>
          <a:xfrm>
            <a:off x="4172598" y="5420157"/>
            <a:ext cx="0" cy="843039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DB0BB1-FC08-5E40-90D2-5DFC8F16FF72}"/>
              </a:ext>
            </a:extLst>
          </p:cNvPr>
          <p:cNvSpPr txBox="1"/>
          <p:nvPr/>
        </p:nvSpPr>
        <p:spPr>
          <a:xfrm>
            <a:off x="4109811" y="559244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timeOut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901C3-EBAC-7E47-91C4-F26D47A37A76}"/>
              </a:ext>
            </a:extLst>
          </p:cNvPr>
          <p:cNvSpPr/>
          <p:nvPr/>
        </p:nvSpPr>
        <p:spPr>
          <a:xfrm>
            <a:off x="8159781" y="4956764"/>
            <a:ext cx="1706559" cy="164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37A74D-4D4F-CC49-BE2B-51AD2BAC6C6F}"/>
              </a:ext>
            </a:extLst>
          </p:cNvPr>
          <p:cNvCxnSpPr/>
          <p:nvPr/>
        </p:nvCxnSpPr>
        <p:spPr>
          <a:xfrm>
            <a:off x="3941371" y="4956764"/>
            <a:ext cx="0" cy="18182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8492CD-047F-604C-AD65-4A4F8A8B7E67}"/>
              </a:ext>
            </a:extLst>
          </p:cNvPr>
          <p:cNvSpPr txBox="1"/>
          <p:nvPr/>
        </p:nvSpPr>
        <p:spPr>
          <a:xfrm>
            <a:off x="3889670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7397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EF6-BD39-D645-B8E3-57207688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4D3B-992C-1C4A-BE38-FB3C5F6A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Requests that make no persistent state changes are idempotent. </a:t>
            </a:r>
          </a:p>
          <a:p>
            <a:pPr lvl="1"/>
            <a:r>
              <a:rPr lang="en-US" dirty="0"/>
              <a:t>i.e. all read requests</a:t>
            </a:r>
          </a:p>
          <a:p>
            <a:r>
              <a:rPr lang="en-US" dirty="0"/>
              <a:t>Updates - clients send a unique idempotence-key in all requests that mutate state. </a:t>
            </a:r>
          </a:p>
          <a:p>
            <a:pPr lvl="1"/>
            <a:r>
              <a:rPr lang="en-US" dirty="0"/>
              <a:t>identifies a single operation from the specific client or event source. </a:t>
            </a:r>
          </a:p>
          <a:p>
            <a:r>
              <a:rPr lang="en-US" dirty="0"/>
              <a:t>Server checks if it has previously seen the idempotence key value by reading from a database for implementing idempotence. </a:t>
            </a:r>
          </a:p>
          <a:p>
            <a:r>
              <a:rPr lang="en-US" dirty="0"/>
              <a:t>If the key is not in the database, this is a new request. </a:t>
            </a:r>
          </a:p>
          <a:p>
            <a:pPr lvl="1"/>
            <a:r>
              <a:rPr lang="en-US" dirty="0"/>
              <a:t>performs the business logic </a:t>
            </a:r>
          </a:p>
          <a:p>
            <a:pPr lvl="1"/>
            <a:r>
              <a:rPr lang="en-US" dirty="0"/>
              <a:t>stores the idempotence key is in a database </a:t>
            </a:r>
          </a:p>
          <a:p>
            <a:r>
              <a:rPr lang="en-US" dirty="0"/>
              <a:t>If the idempotence key is in the database, server returns the results for the operation so that (hopefully) the client won’t retry.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7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C16A-3F45-2C46-85EE-BB0A24E0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9732-3CD7-224F-B463-9F7A926F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6343459" cy="4873625"/>
          </a:xfrm>
        </p:spPr>
        <p:txBody>
          <a:bodyPr>
            <a:normAutofit/>
          </a:bodyPr>
          <a:lstStyle/>
          <a:p>
            <a:r>
              <a:rPr lang="en-US" sz="2400" dirty="0"/>
              <a:t>Idempotence key database:</a:t>
            </a:r>
          </a:p>
          <a:p>
            <a:pPr lvl="1"/>
            <a:r>
              <a:rPr lang="en-US" sz="2400" dirty="0"/>
              <a:t>A separate database table in the transactional database? </a:t>
            </a:r>
          </a:p>
          <a:p>
            <a:pPr lvl="1"/>
            <a:r>
              <a:rPr lang="en-US" sz="2400" dirty="0"/>
              <a:t>A dedicated database that provides very low latency lookups?</a:t>
            </a:r>
          </a:p>
          <a:p>
            <a:r>
              <a:rPr lang="en-US" sz="2400" dirty="0"/>
              <a:t>Idempotence key can be discarded after a TTL.</a:t>
            </a:r>
          </a:p>
          <a:p>
            <a:r>
              <a:rPr lang="en-US" sz="2400" dirty="0"/>
              <a:t>Idempotent API implementation must ensure that both the application state needs to be modified and idempotence key need to be stored.</a:t>
            </a:r>
          </a:p>
          <a:p>
            <a:r>
              <a:rPr lang="en-US" sz="2400" dirty="0"/>
              <a:t>Exactly Once Semantics</a:t>
            </a:r>
          </a:p>
          <a:p>
            <a:pPr lvl="1"/>
            <a:r>
              <a:rPr lang="en-US" sz="2400" dirty="0"/>
              <a:t>Idempotence = exactly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233B-A43D-7A4F-A91B-5D72EF46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98" y="1945649"/>
            <a:ext cx="5267402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9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5CD-1D0A-3842-AC59-94E9C4E6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6305-B5C1-004F-BA82-D3BCABE5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Generals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B7A19-AC93-F54E-9808-3C55FEA86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2" t="10304" r="12129"/>
          <a:stretch/>
        </p:blipFill>
        <p:spPr>
          <a:xfrm>
            <a:off x="6280398" y="2259724"/>
            <a:ext cx="5738648" cy="3396171"/>
          </a:xfrm>
          <a:prstGeom prst="rect">
            <a:avLst/>
          </a:prstGeom>
        </p:spPr>
      </p:pic>
      <p:pic>
        <p:nvPicPr>
          <p:cNvPr id="6" name="Online Media 5" title="The Two Generals Problem">
            <a:hlinkClick r:id="" action="ppaction://media"/>
            <a:extLst>
              <a:ext uri="{FF2B5EF4-FFF2-40B4-BE49-F238E27FC236}">
                <a16:creationId xmlns:a16="http://schemas.microsoft.com/office/drawing/2014/main" id="{786E87EB-675D-0A48-8B7A-2149E6594D1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0600" y="2432051"/>
            <a:ext cx="4617154" cy="25971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C6EC22-FEB8-B94A-99E4-3BE5AF800B1E}"/>
              </a:ext>
            </a:extLst>
          </p:cNvPr>
          <p:cNvSpPr/>
          <p:nvPr/>
        </p:nvSpPr>
        <p:spPr>
          <a:xfrm>
            <a:off x="921058" y="5072329"/>
            <a:ext cx="475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https://www.youtube.com/watch?v=X7jzXlt6CgE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B593-4C33-224E-8B3A-2AE289A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C018-AFFE-0141-AF0A-799EE4AE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045028"/>
            <a:ext cx="11667565" cy="5366657"/>
          </a:xfrm>
        </p:spPr>
        <p:txBody>
          <a:bodyPr>
            <a:normAutofit/>
          </a:bodyPr>
          <a:lstStyle/>
          <a:p>
            <a:r>
              <a:rPr lang="en-US" sz="2400" dirty="0"/>
              <a:t>Two Generals is analogous to nodes in a distributed system reaching  agreement on some state </a:t>
            </a:r>
          </a:p>
          <a:p>
            <a:r>
              <a:rPr lang="en-US" sz="2400" dirty="0"/>
              <a:t>Partial failures are analogous to losing messages and acknowledgements. </a:t>
            </a:r>
          </a:p>
          <a:p>
            <a:r>
              <a:rPr lang="en-US" sz="2400" dirty="0"/>
              <a:t>It can be demonstrated that consensus is impossible to achieve within bounded time</a:t>
            </a:r>
          </a:p>
          <a:p>
            <a:pPr lvl="1"/>
            <a:r>
              <a:rPr lang="en-US" sz="2400" dirty="0"/>
              <a:t>On an asynchronous network </a:t>
            </a:r>
          </a:p>
          <a:p>
            <a:pPr lvl="1"/>
            <a:r>
              <a:rPr lang="en-US" sz="2400" dirty="0"/>
              <a:t>In the presence of crash faults </a:t>
            </a:r>
          </a:p>
          <a:p>
            <a:pPr lvl="1"/>
            <a:r>
              <a:rPr lang="en-US" sz="2400" dirty="0"/>
              <a:t>Messages can be delayed but not lost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28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237E-2AED-8047-9A68-D050DE06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D1DC-8A0A-0545-B9AA-E654FA10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known as the FLP Impossibility Theorem . </a:t>
            </a:r>
          </a:p>
          <a:p>
            <a:pPr lvl="1"/>
            <a:r>
              <a:rPr lang="en-US" sz="2400" dirty="0"/>
              <a:t>Michael J. Fischer, Nancy A. Lynch, and Michael S. Paterson. 1985. Impossibility of distributed consensus with one faulty process. J. ACM 32, 2 (April 1985), 374–382.</a:t>
            </a:r>
          </a:p>
          <a:p>
            <a:r>
              <a:rPr lang="en-US" sz="2400" dirty="0"/>
              <a:t>FLP is a worst-case scenario</a:t>
            </a:r>
          </a:p>
          <a:p>
            <a:pPr lvl="1"/>
            <a:r>
              <a:rPr lang="en-US" sz="2400" dirty="0"/>
              <a:t>not possible to </a:t>
            </a:r>
            <a:r>
              <a:rPr lang="en-US" sz="2400" b="1" dirty="0"/>
              <a:t>guarantee</a:t>
            </a:r>
            <a:r>
              <a:rPr lang="en-US" sz="2400" dirty="0"/>
              <a:t> consensus will be reached with unbounded message delays on an asynchronous network.</a:t>
            </a:r>
          </a:p>
          <a:p>
            <a:r>
              <a:rPr lang="en-US" sz="2400" dirty="0"/>
              <a:t>In reality distributed systems reach consensus every millisecond!!</a:t>
            </a:r>
          </a:p>
          <a:p>
            <a:pPr lvl="1"/>
            <a:r>
              <a:rPr lang="en-US" sz="2400" dirty="0"/>
              <a:t>can establish sensible practical bounds on message delays</a:t>
            </a:r>
          </a:p>
          <a:p>
            <a:pPr lvl="1"/>
            <a:r>
              <a:rPr lang="en-US" sz="2400" dirty="0"/>
              <a:t>retry after a timeout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9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66C3-939E-E640-8027-B50BB02C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F260-E377-1D46-BCEA-3AC1DCB0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Imagine extending the Two Generals problem to </a:t>
            </a:r>
          </a:p>
          <a:p>
            <a:pPr lvl="1"/>
            <a:r>
              <a:rPr lang="en-US" sz="2400" dirty="0"/>
              <a:t>N Generals, who need to agree on a time to attack. </a:t>
            </a:r>
          </a:p>
          <a:p>
            <a:pPr lvl="1"/>
            <a:r>
              <a:rPr lang="en-US" sz="2400" dirty="0"/>
              <a:t>Traitorous messengers may change the value of the time of the attack</a:t>
            </a:r>
          </a:p>
          <a:p>
            <a:pPr lvl="1"/>
            <a:r>
              <a:rPr lang="en-US" sz="2400" dirty="0"/>
              <a:t>Traitorous general may send false information to other generals. </a:t>
            </a:r>
          </a:p>
          <a:p>
            <a:r>
              <a:rPr lang="en-US" sz="2400" dirty="0"/>
              <a:t>Malicious failures are known as Byzantine faults </a:t>
            </a:r>
          </a:p>
          <a:p>
            <a:r>
              <a:rPr lang="en-US" sz="2400" dirty="0"/>
              <a:t>Algorithms that address malicious behavior exist. </a:t>
            </a:r>
          </a:p>
          <a:p>
            <a:pPr lvl="1"/>
            <a:r>
              <a:rPr lang="en-US" sz="2400" dirty="0"/>
              <a:t>Blockchain technologies  and </a:t>
            </a:r>
            <a:r>
              <a:rPr lang="en-US" sz="2400" dirty="0" err="1"/>
              <a:t>BitCoin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distributed system has software components that communicate over a network. </a:t>
            </a:r>
            <a:r>
              <a:rPr lang="en-US" sz="2400" dirty="0" err="1"/>
              <a:t>E.g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A cell phone app sends a request over the cellular network addressed to a bank to retrieve bank balance </a:t>
            </a:r>
          </a:p>
          <a:p>
            <a:pPr lvl="1"/>
            <a:r>
              <a:rPr lang="en-US" sz="2400" dirty="0"/>
              <a:t>Request is routed across the internet to the bank’s web server.</a:t>
            </a:r>
          </a:p>
          <a:p>
            <a:pPr lvl="1"/>
            <a:r>
              <a:rPr lang="en-US" sz="2400" dirty="0"/>
              <a:t>Bank’s web server authenticates the request (checks it’s you) and sends a request to a database server for balance.</a:t>
            </a:r>
          </a:p>
          <a:p>
            <a:pPr lvl="1"/>
            <a:r>
              <a:rPr lang="en-US" sz="2400" dirty="0"/>
              <a:t>Database server reads bank balance from disk and returns it to the web server.</a:t>
            </a:r>
          </a:p>
          <a:p>
            <a:pPr lvl="1"/>
            <a:r>
              <a:rPr lang="en-US" sz="2400" dirty="0"/>
              <a:t>Web server sends balance in a reply message to the app, which is routed over the internet and the cellular network.</a:t>
            </a:r>
          </a:p>
          <a:p>
            <a:pPr lvl="1"/>
            <a:r>
              <a:rPr lang="en-US" sz="2400" dirty="0"/>
              <a:t>Balance appears on your mobile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9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67B2-0312-6B4B-B5EA-EEB8621E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302-3F58-8843-89D3-E400B952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Clocks on individual nodes drift due to environmental conditions </a:t>
            </a:r>
          </a:p>
          <a:p>
            <a:r>
              <a:rPr lang="en-US" dirty="0"/>
              <a:t>Drift values of 10-20 seconds a day are not uncommon. </a:t>
            </a:r>
          </a:p>
          <a:p>
            <a:r>
              <a:rPr lang="en-US" dirty="0"/>
              <a:t>A time service represents an accurate time source, such as a GPS or atomic clock</a:t>
            </a:r>
          </a:p>
          <a:p>
            <a:r>
              <a:rPr lang="en-US" dirty="0"/>
              <a:t>Can be used to reset the clock on a node to correct for drift on packet-switched, variable-latency data networks. </a:t>
            </a:r>
          </a:p>
        </p:txBody>
      </p:sp>
    </p:spTree>
    <p:extLst>
      <p:ext uri="{BB962C8B-B14F-4D97-AF65-F5344CB8AC3E}">
        <p14:creationId xmlns:p14="http://schemas.microsoft.com/office/powerpoint/2010/main" val="1855195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A74-8AA2-C447-845C-CF84C38E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Protocol (NTP)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A3B5-5FD7-5A4D-AA8D-D6E60BAE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6388954" cy="4873625"/>
          </a:xfrm>
        </p:spPr>
        <p:txBody>
          <a:bodyPr>
            <a:normAutofit/>
          </a:bodyPr>
          <a:lstStyle/>
          <a:p>
            <a:r>
              <a:rPr lang="en-US" sz="2600" dirty="0"/>
              <a:t>Node runs the NTP client to synchronize to a NTP server. </a:t>
            </a:r>
          </a:p>
          <a:p>
            <a:r>
              <a:rPr lang="en-US" sz="2600" dirty="0"/>
              <a:t>Time on a node is set by a UDP message exchange with one or more NTP servers. </a:t>
            </a:r>
          </a:p>
          <a:p>
            <a:r>
              <a:rPr lang="en-US" sz="2600" dirty="0"/>
              <a:t>Messages are timestamped time taken for transit is estimated. </a:t>
            </a:r>
          </a:p>
          <a:p>
            <a:r>
              <a:rPr lang="en-US" sz="2600" dirty="0"/>
              <a:t>On a LAN, machines can synchronize to an NTP server within a small number of milliseconds accuracy</a:t>
            </a:r>
          </a:p>
          <a:p>
            <a:r>
              <a:rPr lang="en-US" sz="2600" dirty="0"/>
              <a:t>Be careful – clocks may move backwards!!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3F975-C63D-3A4B-97B5-0A5E868D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81" y="1979028"/>
            <a:ext cx="4915159" cy="28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81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AAA3-0008-924C-8069-0BFB7E21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2799-DC5D-3C4A-9E62-832E671C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of Day Clock</a:t>
            </a:r>
          </a:p>
          <a:p>
            <a:pPr lvl="1"/>
            <a:r>
              <a:rPr lang="en-US" sz="2400" dirty="0"/>
              <a:t>Number of milliseconds since midnight January 1970. </a:t>
            </a:r>
          </a:p>
          <a:p>
            <a:pPr lvl="1"/>
            <a:r>
              <a:rPr lang="en-US" sz="2400" dirty="0"/>
              <a:t>In Java, </a:t>
            </a:r>
            <a:r>
              <a:rPr lang="en-US" sz="2400" dirty="0" err="1"/>
              <a:t>System.currentTimeMillis</a:t>
            </a:r>
            <a:r>
              <a:rPr lang="en-US" sz="2400" dirty="0"/>
              <a:t>(). </a:t>
            </a:r>
          </a:p>
          <a:p>
            <a:pPr lvl="1"/>
            <a:r>
              <a:rPr lang="en-US" sz="2400" dirty="0"/>
              <a:t>Can be reset by NTP, and hence may jump forwards or backwards </a:t>
            </a:r>
          </a:p>
          <a:p>
            <a:r>
              <a:rPr lang="en-US" sz="2400" dirty="0"/>
              <a:t>Monotonic Clock</a:t>
            </a:r>
          </a:p>
          <a:p>
            <a:pPr lvl="1"/>
            <a:r>
              <a:rPr lang="en-US" sz="2400" dirty="0"/>
              <a:t>Amount of time (in seconds and nanoseconds) since an unspecified point in the past, such as the last reboot</a:t>
            </a:r>
          </a:p>
          <a:p>
            <a:pPr lvl="1"/>
            <a:r>
              <a:rPr lang="en-US" sz="2400" dirty="0"/>
              <a:t>Only moves forward</a:t>
            </a:r>
          </a:p>
          <a:p>
            <a:pPr lvl="1"/>
            <a:r>
              <a:rPr lang="en-US" sz="2400" dirty="0"/>
              <a:t>May not be accurate as it stalls during a virtual machine suspension</a:t>
            </a:r>
          </a:p>
          <a:p>
            <a:pPr lvl="1"/>
            <a:r>
              <a:rPr lang="en-US" sz="2400" dirty="0"/>
              <a:t>In Java,  </a:t>
            </a:r>
            <a:r>
              <a:rPr lang="en-US" sz="2400" dirty="0" err="1"/>
              <a:t>System.nanoTime</a:t>
            </a:r>
            <a:r>
              <a:rPr lang="en-US" sz="2400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11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D66B-9604-504F-AF95-D6510AC1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24C4-56C6-E644-83A2-F1C0BEDC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NTP common – one hour to one day interval</a:t>
            </a:r>
          </a:p>
          <a:p>
            <a:r>
              <a:rPr lang="en-US" sz="2400" dirty="0" err="1"/>
              <a:t>Chrony</a:t>
            </a:r>
            <a:r>
              <a:rPr lang="en-US" sz="2400" dirty="0"/>
              <a:t> – more accurate, scalable than NTP</a:t>
            </a:r>
          </a:p>
          <a:p>
            <a:pPr lvl="1"/>
            <a:r>
              <a:rPr lang="en-US" sz="2400" dirty="0"/>
              <a:t>E.g. used by Facebook</a:t>
            </a:r>
          </a:p>
          <a:p>
            <a:r>
              <a:rPr lang="en-US" sz="2400" dirty="0"/>
              <a:t>Amazon Time Sync Service</a:t>
            </a:r>
          </a:p>
          <a:p>
            <a:pPr lvl="1"/>
            <a:r>
              <a:rPr lang="en-US" sz="2400" dirty="0"/>
              <a:t>GPS/Atomic clocks in data centers</a:t>
            </a:r>
          </a:p>
          <a:p>
            <a:r>
              <a:rPr lang="en-US" sz="2400" dirty="0"/>
              <a:t>Clock synchronization is crucial whenever local timestamps from multiple machines need to be compared.</a:t>
            </a:r>
          </a:p>
        </p:txBody>
      </p:sp>
    </p:spTree>
    <p:extLst>
      <p:ext uri="{BB962C8B-B14F-4D97-AF65-F5344CB8AC3E}">
        <p14:creationId xmlns:p14="http://schemas.microsoft.com/office/powerpoint/2010/main" val="401105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14E5-617A-8D4F-9395-A01D5BC1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0336-D617-CA41-8DBF-7D79CB76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Communications in distributed systems traverse many different types of underlying physical networks</a:t>
            </a:r>
          </a:p>
          <a:p>
            <a:r>
              <a:rPr lang="en-US" sz="2400" dirty="0"/>
              <a:t>Communication latencies are highly variable</a:t>
            </a:r>
          </a:p>
          <a:p>
            <a:r>
              <a:rPr lang="en-US" sz="2400" dirty="0"/>
              <a:t>Communications can fail</a:t>
            </a:r>
          </a:p>
          <a:p>
            <a:r>
              <a:rPr lang="en-US" sz="2400" dirty="0"/>
              <a:t>TCP provides reliable connection-based communications</a:t>
            </a:r>
          </a:p>
          <a:p>
            <a:r>
              <a:rPr lang="en-US" sz="2400" dirty="0"/>
              <a:t>UDP provides unreliable datagram-based communications </a:t>
            </a:r>
          </a:p>
          <a:p>
            <a:r>
              <a:rPr lang="en-US" sz="2400" dirty="0"/>
              <a:t>RMI/RPC technologies build on TCP/IP sockets to provide abstractions for client-server communications </a:t>
            </a:r>
          </a:p>
          <a:p>
            <a:r>
              <a:rPr lang="en-US" sz="2400" dirty="0"/>
              <a:t>Achieving agreement, or consensus on state across multiple nodes is in theory impossible</a:t>
            </a:r>
          </a:p>
          <a:p>
            <a:r>
              <a:rPr lang="en-US" sz="2400" dirty="0"/>
              <a:t>In reality we can devise algorithms that achieve consensus in practice. </a:t>
            </a:r>
          </a:p>
          <a:p>
            <a:r>
              <a:rPr lang="en-US" sz="2400" dirty="0"/>
              <a:t>Clocks on individual nodes vary and cannot be used for meaningful comparisons. Need a time service for synchronization.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59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Internet consists of many different types of networks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E9A8B-66AC-F749-922C-BC2E93F8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87" y="1922180"/>
            <a:ext cx="7244425" cy="35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112233" cy="4873625"/>
          </a:xfrm>
        </p:spPr>
        <p:txBody>
          <a:bodyPr/>
          <a:lstStyle/>
          <a:p>
            <a:r>
              <a:rPr lang="en-US" dirty="0"/>
              <a:t>Wide Area Networks (WANs)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WANs traverse the globe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speed data ‘pipelines’ connecting continents with fiber optic cables.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Cables support a networking technology known as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wavelength division multiplexing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Transmit up 171 Gbps over 400 channels, giving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~70 Terabits per second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of bandwidth for a single fiber link.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Cables comprise four or more strands of fiber, giving bandwidth capacity of hundreds of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cable.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9F940-2A1E-0642-A4DC-72EE7C3B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59" y="1907252"/>
            <a:ext cx="5464084" cy="30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43D8-8E16-0A4C-8C20-42856209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11199240" cy="4873625"/>
          </a:xfrm>
        </p:spPr>
        <p:txBody>
          <a:bodyPr/>
          <a:lstStyle/>
          <a:p>
            <a:pPr lvl="1"/>
            <a:r>
              <a:rPr lang="en-US" dirty="0"/>
              <a:t>WAN Latencies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322CA-85F8-0342-BF3B-722B5668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757626"/>
            <a:ext cx="11395251" cy="36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7DCBB-D0BD-F54F-980E-14FEB97D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 Routers</a:t>
            </a:r>
          </a:p>
          <a:p>
            <a:pPr lvl="1"/>
            <a:r>
              <a:rPr lang="en-US" dirty="0"/>
              <a:t>Internet routers transmit data across the physical network connections from source to destination. </a:t>
            </a:r>
          </a:p>
          <a:p>
            <a:pPr lvl="1"/>
            <a:r>
              <a:rPr lang="en-US" dirty="0"/>
              <a:t>Specialized, high speed devices that can handle several hundred Gbps of network traffic</a:t>
            </a:r>
          </a:p>
          <a:p>
            <a:pPr lvl="2"/>
            <a:r>
              <a:rPr lang="en-US" dirty="0"/>
              <a:t>pulling data off incoming connections</a:t>
            </a:r>
          </a:p>
          <a:p>
            <a:pPr lvl="2"/>
            <a:r>
              <a:rPr lang="en-US" dirty="0"/>
              <a:t>sending data out to different outgoing network connections based on their destination. </a:t>
            </a:r>
          </a:p>
          <a:p>
            <a:pPr lvl="1"/>
            <a:r>
              <a:rPr lang="en-US" dirty="0"/>
              <a:t>Core internet routers comprise racks devices </a:t>
            </a:r>
          </a:p>
          <a:p>
            <a:pPr lvl="1"/>
            <a:r>
              <a:rPr lang="en-US" dirty="0"/>
              <a:t>Can process 10s to hundreds of </a:t>
            </a:r>
            <a:r>
              <a:rPr lang="en-US" dirty="0" err="1"/>
              <a:t>Tbps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5BE-E290-CD4D-9E54-0FBDFFA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7DCBB-D0BD-F54F-980E-14FEB97D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Networking -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sz="2400" dirty="0"/>
              <a:t>Wi-Fi protocol, 802.11ac, allows for maximum (theoretical) data rates of up to 5,400Mbps. </a:t>
            </a:r>
          </a:p>
          <a:p>
            <a:pPr lvl="1"/>
            <a:r>
              <a:rPr lang="en-US" sz="2400" dirty="0"/>
              <a:t>The most recent 802.11ax protocol, promises increased throughput speeds of up to 9.6Gbps. </a:t>
            </a:r>
          </a:p>
          <a:p>
            <a:pPr lvl="1"/>
            <a:r>
              <a:rPr lang="en-US" sz="2400" dirty="0"/>
              <a:t>Range of Wi-Fi routers is of the order of 10’s of meters, affected by physical impediments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3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28278</TotalTime>
  <Words>2890</Words>
  <Application>Microsoft Macintosh PowerPoint</Application>
  <PresentationFormat>Widescreen</PresentationFormat>
  <Paragraphs>354</Paragraphs>
  <Slides>45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Helvetica</vt:lpstr>
      <vt:lpstr>Wingdings</vt:lpstr>
      <vt:lpstr>Office Theme</vt:lpstr>
      <vt:lpstr>Custom Design</vt:lpstr>
      <vt:lpstr>Northeastern University - Seattle </vt:lpstr>
      <vt:lpstr>Week 4 – Distributed Systems Foundations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Communication Basics</vt:lpstr>
      <vt:lpstr>Remote Method Invocation</vt:lpstr>
      <vt:lpstr>Remote Method Invocation</vt:lpstr>
      <vt:lpstr>Remote Method Invocation (RMI)</vt:lpstr>
      <vt:lpstr>Remote Method Invocation</vt:lpstr>
      <vt:lpstr>Remote Method Invocation</vt:lpstr>
      <vt:lpstr>Remote Method Invocation</vt:lpstr>
      <vt:lpstr>Remote Method Invocation</vt:lpstr>
      <vt:lpstr>Remote Method Invocation</vt:lpstr>
      <vt:lpstr>Distributed Systems Issues</vt:lpstr>
      <vt:lpstr>Distributed Systems Issues</vt:lpstr>
      <vt:lpstr>Distributed Systems Issues</vt:lpstr>
      <vt:lpstr>Idempotence</vt:lpstr>
      <vt:lpstr>Idempotence</vt:lpstr>
      <vt:lpstr>Consensus</vt:lpstr>
      <vt:lpstr>Distributed Consensus</vt:lpstr>
      <vt:lpstr>Distributed Consensus</vt:lpstr>
      <vt:lpstr>Byzantine Failures</vt:lpstr>
      <vt:lpstr>Time in Distributed Systems</vt:lpstr>
      <vt:lpstr>Network Time Protocol (NTP)</vt:lpstr>
      <vt:lpstr>CPU Clocks</vt:lpstr>
      <vt:lpstr>Clock Synchronization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317</cp:revision>
  <dcterms:created xsi:type="dcterms:W3CDTF">2022-01-16T21:49:22Z</dcterms:created>
  <dcterms:modified xsi:type="dcterms:W3CDTF">2022-02-15T04:20:10Z</dcterms:modified>
</cp:coreProperties>
</file>