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699" r:id="rId2"/>
  </p:sldMasterIdLst>
  <p:notesMasterIdLst>
    <p:notesMasterId r:id="rId55"/>
  </p:notesMasterIdLst>
  <p:sldIdLst>
    <p:sldId id="372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311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4"/>
    <p:restoredTop sz="76621"/>
  </p:normalViewPr>
  <p:slideViewPr>
    <p:cSldViewPr snapToGrid="0" snapToObjects="1">
      <p:cViewPr varScale="1">
        <p:scale>
          <a:sx n="75" d="100"/>
          <a:sy n="75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1926-7600-3D43-BFD5-A7893AB8602A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1410C-A9AF-3C4F-ACCD-6A8F1AFC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8DD4A5-DA74-DD45-AB4C-3F649DEF201D}" type="slidenum">
              <a:rPr lang="en-US">
                <a:latin typeface="Calibri" charset="0"/>
              </a:rPr>
              <a:pPr eaLnBrk="1" hangingPunct="1"/>
              <a:t>1</a:t>
            </a:fld>
            <a:endParaRPr 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29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6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6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Skew?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39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0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Five-nines or 99.999% availability means 5 minutes, 15 seconds or less of downtime in a year.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Or, if you are really ambitious, shoot for six nines or 99.9999% availability, which allows 32 seconds or less downtime per year.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Otherwise, four nines or 99.99% availability allows 52 minutes, 36 seconds downtime per year.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Three nines or 99.9% availability allows 8 hours, 46 minutes downtime per year.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+mn-cs"/>
              </a:rPr>
              <a:t>Two nines or 99% availability allows 3 days, 15 hours and 40 minutes downtime per year.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0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Assignment 1 -&gt; A multithreaded client which can send load to a a no-op server .</a:t>
            </a:r>
          </a:p>
          <a:p>
            <a:r>
              <a:rPr lang="en-US" dirty="0"/>
              <a:t>Assignment 2 -&gt;  Introduce business logic in the server and a database. More write dominated system than read oriented which is much harder to scale. Lots of work involved</a:t>
            </a:r>
          </a:p>
          <a:p>
            <a:r>
              <a:rPr lang="en-US" dirty="0"/>
              <a:t>Assignment 3 -&gt;  Server integrated with a lot more services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1936 - Turing Machine: Turing machines are capable of computing anything that is computable.</a:t>
            </a:r>
          </a:p>
          <a:p>
            <a:r>
              <a:rPr lang="en-US" dirty="0"/>
              <a:t>1971 - Floppy Disk: A team of IBM engineers led by Alan Shugart invent floppy disk enabling data to be shared among different computers.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1973 - Global networking becomes a reality as the University College of London (England) and Royal Radar Establishment (Norway) connect to ARPANET.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1973:-1974: </a:t>
            </a:r>
            <a:r>
              <a:rPr lang="en-US" dirty="0"/>
              <a:t>The first Internet Service Provider (ISP) is born with the introduction of a commercial version of ARPANET, known as </a:t>
            </a:r>
            <a:r>
              <a:rPr lang="en-US" dirty="0" err="1"/>
              <a:t>Telenet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0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NSA Utah Data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3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1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1410C-A9AF-3C4F-ACCD-6A8F1AFCAA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9B4-D8ED-4748-9D13-238BD1F2B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B2A4E-9ECE-3F4D-8DB7-11298C945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1917-57F3-FE41-ADFB-12E9B2D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AC55-4D05-B243-9F9A-73288D16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0195-77CB-7644-8EDC-9DC5FC23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9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279F-4180-D842-9C26-8FF794E6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E8F0-4B0F-8C46-BEFC-87C7E5206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2C52-E2EE-E84A-8A00-36EAF95B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0E8A-7407-3B40-93DC-87D619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8E8C-B5A7-1444-8775-12BAD4A0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2704A-71E2-DF44-B460-F27193924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D5C20-1145-524E-9817-981BE673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45E3-5C77-3844-9347-C5DC143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06A4-D625-C14A-B52C-70432C33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F8755-3791-914D-846B-7F83CD25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C5D902F-7FA6-3149-B8B7-CA0DFE9A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8" y="214779"/>
            <a:ext cx="11667565" cy="92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D665CB6-7CC4-FE49-8CCC-CB9269351646}"/>
              </a:ext>
            </a:extLst>
          </p:cNvPr>
          <p:cNvSpPr txBox="1">
            <a:spLocks/>
          </p:cNvSpPr>
          <p:nvPr userDrawn="1"/>
        </p:nvSpPr>
        <p:spPr>
          <a:xfrm>
            <a:off x="8610599" y="6419103"/>
            <a:ext cx="304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05836-6816-864A-A203-F6E50AFEEE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08ABC09-A831-3742-A13A-D67A159B385A}"/>
              </a:ext>
            </a:extLst>
          </p:cNvPr>
          <p:cNvSpPr txBox="1">
            <a:spLocks/>
          </p:cNvSpPr>
          <p:nvPr userDrawn="1"/>
        </p:nvSpPr>
        <p:spPr>
          <a:xfrm>
            <a:off x="246529" y="1349829"/>
            <a:ext cx="11698944" cy="5069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C98C84-26A8-3C4A-AF5B-31F94F4FCD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6526" y="1349829"/>
            <a:ext cx="116675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2526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6D85-69BC-4FEA-B4EA-B452FCAFA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DECDC-4BC8-4D92-857D-16B8FC0A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1A1D-17BC-4290-925A-85BEEE3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3E6E-B314-4470-8974-D508A9E7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758F-D148-4A2F-9687-42950E29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57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69E8-C2D3-492F-96B4-505F55A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2DBD-FDA5-4FB8-BDEC-23B791FE6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78FE-5A43-4AE0-A039-4B2ACE15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D56B-9F69-4548-AEE1-00FF65C5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ED42-25DC-4BB7-ACA3-1A740C0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16DC-B7D0-4EC9-B301-235CF7B7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E215F-9B4C-4FBD-84D1-E21321E3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4B9F-6477-49FF-9254-12EF7008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C009-EDB4-429E-AE4D-D37FA90B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8243-82A8-41E7-8CFC-78847A53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C177-7DC1-4EE5-B632-28ABD08D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1EA5-66C2-4986-9DE1-9812CF71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2221A-491A-438A-AD5F-D23DB1344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3997-9783-46E9-97A8-C554F078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BF796-3AFE-4693-A5BD-E14BE307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D856-FBDC-49C0-8892-F45C6F2A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6B4A-9E3F-4502-8A91-CEA08B6F6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BBE06-2CB4-4A7C-A5F7-5E903623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1A006-C20D-428A-9A8D-E70AB3BE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A2B58-693F-4BEF-8A9D-58DFA8AE2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438F-5938-4B68-9527-3C77D597C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C2586-E875-4E4C-9978-32769852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B9056-6142-4D17-AB3F-EB25863B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8A139-C9C6-42BE-9BE8-8CD9B043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8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DDDE-0956-43DF-9DAD-3F730CD0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C95DA-4483-4DFC-9793-41EC040F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EC61D-894C-4A0D-BA41-3BE1AAFB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86855-2429-4BE5-94EC-E239FE4D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7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0807E-7629-4147-9FB6-1A9F4F86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43AFC-0B4E-40A8-B940-0AF7685E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BB97-F7D4-471A-8E64-250EA5A1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2A86-A02B-254C-B161-224B6D21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3BD6-0B53-B94E-9C79-9984BC1E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B16B-1CA7-1A4E-A5F6-6CC7E740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D543-16A1-0042-AA82-970275C7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9F766-5281-8F48-9CAA-E8DD2DA7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3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9E4-C63A-40C9-9337-A0A06C8B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1977-F338-4E37-9C5D-A6C43FDD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B1357-84AE-4E07-B676-5AF58D5D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AAF16-0C18-4BE3-9B13-53EF5B3F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06E72-19F5-4D0C-9C1D-8CB4709F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BEF5-7D5D-41BD-AB5A-1A4199B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445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2260-24EB-4CB7-A8E7-A3BFBA64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38882-F41C-45A9-B6D5-FB986E27D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32C4A-FF81-41AF-BA8D-DD747873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B813E-819E-49A5-89A7-A71DB491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789F-E50E-4C8B-B9C1-E794B672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E78BB-CFA4-48A4-9C79-DF41DDB4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3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2A2-9E5F-4D09-BC85-90A27133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3E982-2FB9-45D2-8603-D1F5DE9C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0064-AF4F-423D-9529-D12E2B11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87017-EC7A-4860-8094-BF60217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D0C1E-2DC3-42C4-9649-913DD4F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2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DF108-B7B0-4AEE-BED0-81DB7FD36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0DCF-F10D-4114-B09F-726EBFD45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090B0-6843-449A-8DEE-08305074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B75E-BB1A-4DD1-85D1-A97EC4EA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638F4-8772-43C9-8A50-483B41EB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5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922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47915584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6E6-6491-8743-9B6F-632FF14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3746B-DA97-8842-87D7-65FD70C85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0263-7922-984D-B620-E1A9E72D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DF8EE-8F39-6748-A5AE-EBB9C68A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C0F2F-2612-C749-B1E7-5ADE58B5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5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D211-4396-9F40-B241-30FC12F7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30B4-2297-E149-8178-BA35A88AA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9C6D7-37A8-DB44-83A0-BEE9788FA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745E9-7399-3746-B3F8-156BF214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BF96-2E01-194D-9431-5FFE198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43462-07D8-9A41-9F7D-F7AACB25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6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279A-F8C2-3945-A2DC-EA00DDF3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66E3-6DC7-2941-89ED-79CE26E3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7315-BFBD-6F4A-A88D-9989C1C01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DEBEF-4333-9B4F-B674-0C95EDB78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40B31-771A-224F-A32F-0D82E19B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9DE87-1093-3C48-AE21-363FF22E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06533-758C-9E44-BC33-3663BA4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CC853-0946-2648-A891-7DB3F259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724A-2814-7440-8833-994997AF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0505B-4239-7342-ABB8-343F8636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D6F4C-3885-7144-B51C-DADFD2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077F1-E05F-B54D-BC97-D7F36EA9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F53F-2B18-DE4D-9D7A-9B3AA8C2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D392C-F985-484C-B037-5F017D0F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029E3-244B-3A48-876B-24386549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5080-78C9-6C41-BBAD-D2F98B31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9593E-6F98-0941-8EE6-3201341B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D0C5-D727-5A4F-8211-D985DBF8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2A5E8-0E90-C44F-9C69-FE4029F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3A099-336A-DB41-9C75-F1728A1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AD91-67EE-D640-8884-D5857D83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6DB3-DFE0-2742-B9DC-B45577C1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546BF-978A-F547-A68C-089F1965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44998-D781-DB4C-970B-F8C4D71D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A8C1C-9E41-BC48-B039-39A335FF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3B6F-78C8-0447-A19A-482A30BF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DB47C-6E09-534F-87CB-25695E68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2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BDD40-6FD6-E349-A7F5-91E94FF2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D222-B7E8-2C4C-B06A-139607E17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D150A-ED0F-0340-A190-28E2E10EF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93F36-8772-814D-A905-8C917843E0A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A7759-B4BF-F749-AD9F-3182F8378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6012-5AD3-9949-A3EE-2DA757CF8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05836-6816-864A-A203-F6E50AFEE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F6F12-CDFB-459A-911D-EDF879C8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B67B-9025-438D-8270-3ACD77CA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7979-8E8B-4056-8373-6658980CE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E845-2FBC-4C6D-B380-94F0F7BE4FD1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F677-0D31-4036-BC63-853A0CD81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– Ian Gorton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1CD6-F4FC-49E9-B2A0-F0C2AEF07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E9B63-3493-45EB-B6C4-4A72B96CE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Network_Computing_Remote_Procedure_Call" TargetMode="External"/><Relationship Id="rId2" Type="http://schemas.openxmlformats.org/officeDocument/2006/relationships/hyperlink" Target="https://en.wikipedia.org/wiki/Berkeley_socket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WebSocket" TargetMode="External"/><Relationship Id="rId5" Type="http://schemas.openxmlformats.org/officeDocument/2006/relationships/hyperlink" Target="https://en.wikipedia.org/wiki/Common_Object_Request_Broker_Architecture" TargetMode="External"/><Relationship Id="rId4" Type="http://schemas.openxmlformats.org/officeDocument/2006/relationships/hyperlink" Target="https://en.wikipedia.org/wiki/Distributed_Computing_Environmen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jury.net/stats-about/gmail-statistics/" TargetMode="External"/><Relationship Id="rId2" Type="http://schemas.openxmlformats.org/officeDocument/2006/relationships/hyperlink" Target="https://blogs.dropbox.com/tech/2016/03/magic-pocket-infrastructure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orbes.com/sites/bernardmarr/2018/05/21/how-much-data-do-we-create-every-day-the-mind-blowing-stats-everyone-should-read/" TargetMode="External"/><Relationship Id="rId4" Type="http://schemas.openxmlformats.org/officeDocument/2006/relationships/hyperlink" Target="https://www.comparitech.com/blog/vpn-privacy/netflix-statistics-facts-figure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18049054_Chapter_2_Hyperscalability_-_The_Changing_Face_of_Software_Architecture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vailability.sre.xyz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ortonator.github.io/bsds-6650/" TargetMode="Externa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0" y="787400"/>
            <a:ext cx="9144000" cy="12192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Northeastern University - Seattle</a:t>
            </a:r>
            <a:br>
              <a:rPr lang="en-US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Text Placeholder 8"/>
          <p:cNvSpPr>
            <a:spLocks noGrp="1"/>
          </p:cNvSpPr>
          <p:nvPr>
            <p:ph idx="1"/>
          </p:nvPr>
        </p:nvSpPr>
        <p:spPr>
          <a:xfrm>
            <a:off x="1562101" y="5094752"/>
            <a:ext cx="9144000" cy="15240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None/>
            </a:pPr>
            <a:r>
              <a:rPr lang="en-US" sz="35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CS6650 Building Scalable Distributed Systems</a:t>
            </a:r>
          </a:p>
          <a:p>
            <a:pPr algn="ctr" eaLnBrk="1" hangingPunct="1">
              <a:buNone/>
            </a:pPr>
            <a:r>
              <a:rPr lang="en-US" sz="3200" b="1" dirty="0"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Vishal Rajpal</a:t>
            </a:r>
          </a:p>
          <a:p>
            <a:pPr algn="ctr" eaLnBrk="1" hangingPunct="1">
              <a:buNone/>
            </a:pPr>
            <a:endParaRPr lang="en-US" b="1" dirty="0">
              <a:latin typeface="Arial Narrow"/>
              <a:cs typeface="Arial Narrow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1400" u="sng" dirty="0">
                <a:latin typeface="Helvetica" charset="0"/>
              </a:rPr>
              <a:t> </a:t>
            </a:r>
          </a:p>
        </p:txBody>
      </p:sp>
      <p:pic>
        <p:nvPicPr>
          <p:cNvPr id="5" name="Picture 19" descr="northeastern-university-logo (1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600201"/>
            <a:ext cx="3276600" cy="325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74A5-6CF1-F643-8AF1-CE98B617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DE99-C63B-764B-8FD5-48182074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610ED-D7C4-BC4C-BBD7-E71E9A4E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90600"/>
            <a:ext cx="838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BBE2-C564-834D-8DE7-4DBEAC65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B1815-9EFF-4444-A7EE-6FACCDAC2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004553"/>
            <a:ext cx="11667565" cy="5218902"/>
          </a:xfrm>
        </p:spPr>
        <p:txBody>
          <a:bodyPr/>
          <a:lstStyle/>
          <a:p>
            <a:r>
              <a:rPr lang="en-US" dirty="0"/>
              <a:t>Technology Companies take advantage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A2D60-C96F-FB48-86CA-67BCA70B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90" y="2142802"/>
            <a:ext cx="2891209" cy="1923968"/>
          </a:xfrm>
          <a:prstGeom prst="rect">
            <a:avLst/>
          </a:prstGeom>
        </p:spPr>
      </p:pic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0E1CD1E-E599-F24A-962F-95A9A37DC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90" y="4566870"/>
            <a:ext cx="2891209" cy="1156483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5910D63-2026-0449-9A92-1EA985B8F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058" y="1835658"/>
            <a:ext cx="4807563" cy="480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0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9960-6931-2B45-A60B-AD626B34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C4A7-8483-B140-AC8C-A7EE2CF15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service models allow for collection of data that wasn’t previously available</a:t>
            </a:r>
          </a:p>
          <a:p>
            <a:r>
              <a:rPr lang="en-US" dirty="0"/>
              <a:t>If managed and analyzed effectively this data can provide a lot of knowledge</a:t>
            </a:r>
          </a:p>
        </p:txBody>
      </p:sp>
      <p:pic>
        <p:nvPicPr>
          <p:cNvPr id="5" name="Picture 2" descr="Image result for massive data collection">
            <a:extLst>
              <a:ext uri="{FF2B5EF4-FFF2-40B4-BE49-F238E27FC236}">
                <a16:creationId xmlns:a16="http://schemas.microsoft.com/office/drawing/2014/main" id="{AD00A3BA-92BB-3D40-A0AE-A8558178E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381" y="3150849"/>
            <a:ext cx="6716102" cy="349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8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BE41-5907-434B-8E60-6CD3A6AD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991E-2B39-A048-A780-025D2BC5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61404"/>
            <a:ext cx="11667565" cy="4873625"/>
          </a:xfrm>
        </p:spPr>
        <p:txBody>
          <a:bodyPr>
            <a:normAutofit/>
          </a:bodyPr>
          <a:lstStyle/>
          <a:p>
            <a:r>
              <a:rPr lang="en-US" dirty="0"/>
              <a:t>Walmart</a:t>
            </a:r>
          </a:p>
          <a:p>
            <a:pPr lvl="0"/>
            <a:r>
              <a:rPr lang="en-US" sz="2400" dirty="0"/>
              <a:t>Walmart knows what will happen when we have inclement weather</a:t>
            </a:r>
          </a:p>
          <a:p>
            <a:pPr lvl="0"/>
            <a:r>
              <a:rPr lang="en-US" sz="2400" dirty="0"/>
              <a:t>What items do you think are impacted by an impending hurricane?</a:t>
            </a:r>
          </a:p>
          <a:p>
            <a:pPr lvl="1"/>
            <a:r>
              <a:rPr lang="en-US" sz="2400" dirty="0"/>
              <a:t>Certainly water and flashlights</a:t>
            </a:r>
          </a:p>
          <a:p>
            <a:pPr lvl="1"/>
            <a:r>
              <a:rPr lang="en-US" sz="2400" dirty="0"/>
              <a:t>The sales of Strawberry Pop Tarts increases seven fold</a:t>
            </a:r>
          </a:p>
          <a:p>
            <a:pPr lvl="1"/>
            <a:r>
              <a:rPr lang="en-US" sz="2400" dirty="0"/>
              <a:t>The largest selling item, however, is beer …</a:t>
            </a:r>
          </a:p>
          <a:p>
            <a:pPr lvl="0"/>
            <a:r>
              <a:rPr lang="en-US" sz="2400" dirty="0"/>
              <a:t>What does knowing this allow Walmart to do?</a:t>
            </a:r>
          </a:p>
          <a:p>
            <a:pPr lvl="1"/>
            <a:r>
              <a:rPr lang="en-US" sz="2400" dirty="0"/>
              <a:t>Predict sales</a:t>
            </a:r>
          </a:p>
          <a:p>
            <a:pPr lvl="1"/>
            <a:r>
              <a:rPr lang="en-US" sz="2400" dirty="0"/>
              <a:t>This allows them to have sufficient stock on hand</a:t>
            </a:r>
          </a:p>
          <a:p>
            <a:pPr lvl="1"/>
            <a:r>
              <a:rPr lang="en-US" sz="2400" dirty="0"/>
              <a:t>It also allows them to minimize the surplus stock that they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0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DF54-6DFA-7445-AA34-5FD8F32B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6910E-3304-2449-9904-6F0DE18D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Walmart uses this data to it’s advantage</a:t>
            </a:r>
          </a:p>
          <a:p>
            <a:r>
              <a:rPr lang="en-US" sz="2400" dirty="0"/>
              <a:t>20 years ago Walmart trailed K-Mart </a:t>
            </a:r>
          </a:p>
          <a:p>
            <a:pPr lvl="1"/>
            <a:r>
              <a:rPr lang="en-US" sz="2400" dirty="0"/>
              <a:t>K-Mart had more collective bargaining power and was able to negotiate a lower wholesale price</a:t>
            </a:r>
          </a:p>
          <a:p>
            <a:r>
              <a:rPr lang="en-US" sz="2400" dirty="0"/>
              <a:t>Walmart used data to streamline operations</a:t>
            </a:r>
          </a:p>
          <a:p>
            <a:pPr lvl="1"/>
            <a:r>
              <a:rPr lang="en-US" sz="2400" dirty="0"/>
              <a:t>They were able to reduce the percentage of the store that was used to stock surplus from the normal 25% to 10%</a:t>
            </a:r>
          </a:p>
          <a:p>
            <a:pPr lvl="1"/>
            <a:r>
              <a:rPr lang="en-US" sz="2400" dirty="0"/>
              <a:t>They are able to better coordinate with suppliers (resulting in more efficient production runs)</a:t>
            </a:r>
          </a:p>
        </p:txBody>
      </p:sp>
    </p:spTree>
    <p:extLst>
      <p:ext uri="{BB962C8B-B14F-4D97-AF65-F5344CB8AC3E}">
        <p14:creationId xmlns:p14="http://schemas.microsoft.com/office/powerpoint/2010/main" val="78699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A494-DC11-4542-8A96-8FB33793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4414E-15C7-8147-AFEC-7FAC9C6D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Frameworks</a:t>
            </a:r>
          </a:p>
          <a:p>
            <a:pPr lvl="1"/>
            <a:r>
              <a:rPr lang="en-US" dirty="0">
                <a:hlinkClick r:id="rId2"/>
              </a:rPr>
              <a:t>Sockets – Berkeley, 1983 </a:t>
            </a:r>
            <a:r>
              <a:rPr lang="en-US" dirty="0"/>
              <a:t>(earlier implementations existed), became POSIX implementation</a:t>
            </a:r>
          </a:p>
          <a:p>
            <a:pPr lvl="1"/>
            <a:r>
              <a:rPr lang="en-US" dirty="0">
                <a:hlinkClick r:id="rId3"/>
              </a:rPr>
              <a:t>ONC/Sun RPC </a:t>
            </a:r>
            <a:r>
              <a:rPr lang="en-US" dirty="0"/>
              <a:t>– 1984-onwards</a:t>
            </a:r>
          </a:p>
          <a:p>
            <a:pPr lvl="1"/>
            <a:r>
              <a:rPr lang="en-US" dirty="0">
                <a:hlinkClick r:id="rId4"/>
              </a:rPr>
              <a:t>OSF DCE </a:t>
            </a:r>
            <a:r>
              <a:rPr lang="en-US" dirty="0"/>
              <a:t>– 1989-onwards</a:t>
            </a:r>
          </a:p>
          <a:p>
            <a:pPr lvl="1"/>
            <a:r>
              <a:rPr lang="en-US" dirty="0">
                <a:hlinkClick r:id="rId5"/>
              </a:rPr>
              <a:t>CORBA</a:t>
            </a:r>
            <a:r>
              <a:rPr lang="en-US" dirty="0"/>
              <a:t> – early 1990s-onwards</a:t>
            </a:r>
          </a:p>
          <a:p>
            <a:pPr lvl="1"/>
            <a:r>
              <a:rPr lang="en-US" dirty="0"/>
              <a:t>Java RMI mid 1990-s onwards</a:t>
            </a:r>
          </a:p>
          <a:p>
            <a:pPr lvl="1"/>
            <a:r>
              <a:rPr lang="en-US" dirty="0"/>
              <a:t>XML Web Services – SOAP 2000-ish</a:t>
            </a:r>
          </a:p>
          <a:p>
            <a:pPr lvl="1"/>
            <a:r>
              <a:rPr lang="en-US" dirty="0"/>
              <a:t>Http – REST – Fielding thesis 2000</a:t>
            </a:r>
          </a:p>
          <a:p>
            <a:pPr lvl="1"/>
            <a:r>
              <a:rPr lang="en-US" dirty="0" err="1">
                <a:hlinkClick r:id="rId6"/>
              </a:rPr>
              <a:t>WebSocket</a:t>
            </a:r>
            <a:r>
              <a:rPr lang="en-US" dirty="0" err="1"/>
              <a:t>s</a:t>
            </a:r>
            <a:r>
              <a:rPr lang="en-US" dirty="0"/>
              <a:t> - 2001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BE79-CFE5-9644-B24B-BF16AF52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7" y="2505261"/>
            <a:ext cx="11667565" cy="923739"/>
          </a:xfrm>
        </p:spPr>
        <p:txBody>
          <a:bodyPr/>
          <a:lstStyle/>
          <a:p>
            <a:pPr algn="ctr"/>
            <a:r>
              <a:rPr lang="en-US" b="1" dirty="0"/>
              <a:t>Modern Websites &amp; Scale</a:t>
            </a:r>
          </a:p>
        </p:txBody>
      </p:sp>
    </p:spTree>
    <p:extLst>
      <p:ext uri="{BB962C8B-B14F-4D97-AF65-F5344CB8AC3E}">
        <p14:creationId xmlns:p14="http://schemas.microsoft.com/office/powerpoint/2010/main" val="28791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B75D-C476-E74F-A467-A8BEB1AB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Websites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48280-B381-7644-A4C1-8AACBDDF6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B3F67-832C-6E49-991F-27822BD9B43C}"/>
              </a:ext>
            </a:extLst>
          </p:cNvPr>
          <p:cNvSpPr txBox="1"/>
          <p:nvPr/>
        </p:nvSpPr>
        <p:spPr>
          <a:xfrm>
            <a:off x="2555987" y="4537571"/>
            <a:ext cx="7080026" cy="1130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21</a:t>
            </a:r>
            <a:r>
              <a:rPr lang="en-US" sz="3300" b="1" cap="all" baseline="30000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</a:t>
            </a:r>
            <a:r>
              <a:rPr lang="en-US" sz="33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Century</a:t>
            </a:r>
          </a:p>
          <a:p>
            <a:pPr algn="ctr"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D1273B-28D2-8648-8FCA-714717CC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87" y="1924773"/>
            <a:ext cx="1955800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548D4C-6DF9-0343-9EE8-4A8EB0B45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592" y="1835873"/>
            <a:ext cx="1943100" cy="147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C7930C-666E-5045-860B-27329B1C4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658" y="1950173"/>
            <a:ext cx="1943100" cy="1358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186F2D-0269-B843-99A9-3261ADABE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6002" y="2254973"/>
            <a:ext cx="1943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0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DA0D-951A-1346-9BF8-16239280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Websites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F739-4C32-764B-BAD9-C4C29795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Dropbox – </a:t>
            </a:r>
            <a:r>
              <a:rPr lang="en-US" dirty="0">
                <a:hlinkClick r:id="rId2"/>
              </a:rPr>
              <a:t>exascale storage system</a:t>
            </a:r>
            <a:r>
              <a:rPr lang="en-US" dirty="0"/>
              <a:t>, millions of new files per hour, from 2012-16 seen over 12x growth.</a:t>
            </a:r>
          </a:p>
          <a:p>
            <a:r>
              <a:rPr lang="en-US" dirty="0"/>
              <a:t>Gmail – </a:t>
            </a:r>
            <a:r>
              <a:rPr lang="en-US" dirty="0">
                <a:hlinkClick r:id="rId3"/>
              </a:rPr>
              <a:t>1.2 billion users</a:t>
            </a:r>
            <a:r>
              <a:rPr lang="en-US" dirty="0"/>
              <a:t>, blocks 10M spam messages every minute</a:t>
            </a:r>
          </a:p>
          <a:p>
            <a:r>
              <a:rPr lang="en-US" dirty="0"/>
              <a:t>Netflix – runs on AWS, </a:t>
            </a:r>
            <a:r>
              <a:rPr lang="en-US" dirty="0">
                <a:hlinkClick r:id="rId4"/>
              </a:rPr>
              <a:t>took 7 years to migrate</a:t>
            </a:r>
            <a:r>
              <a:rPr lang="en-US" dirty="0"/>
              <a:t>, uses 15% of global downstream internet traffic</a:t>
            </a:r>
          </a:p>
          <a:p>
            <a:r>
              <a:rPr lang="en-US" dirty="0"/>
              <a:t>Facebook - </a:t>
            </a:r>
            <a:r>
              <a:rPr lang="en-US" dirty="0">
                <a:hlinkClick r:id="rId5"/>
              </a:rPr>
              <a:t>More than 300 million photos </a:t>
            </a:r>
            <a:r>
              <a:rPr lang="en-US" dirty="0"/>
              <a:t>uploaded per day and 510,000 comments posted and 293,000 statuses updated per minute</a:t>
            </a:r>
          </a:p>
          <a:p>
            <a:r>
              <a:rPr lang="en-US" dirty="0"/>
              <a:t>YouTube - Users watch </a:t>
            </a:r>
            <a:r>
              <a:rPr lang="en-US" dirty="0">
                <a:hlinkClick r:id="rId5"/>
              </a:rPr>
              <a:t>4,146,600 YouTube videos </a:t>
            </a:r>
            <a:r>
              <a:rPr lang="en-US" dirty="0"/>
              <a:t>every minute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8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B5B4-009F-D345-9F11-BFF456D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Websites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7055-F51E-D94B-B414-DF5F17C2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F8C22-282C-4C42-B664-CE4385262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17" y="1138518"/>
            <a:ext cx="5492750" cy="5080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6F75E-6038-4C42-A9C9-4E1960A3A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367" y="1458250"/>
            <a:ext cx="5326124" cy="35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37B-CF38-054A-9757-35A77C55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Introduction to Scalable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668-F699-F049-A053-7436F5F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1138518"/>
            <a:ext cx="11667565" cy="5152554"/>
          </a:xfrm>
        </p:spPr>
        <p:txBody>
          <a:bodyPr/>
          <a:lstStyle/>
          <a:p>
            <a:r>
              <a:rPr lang="en-US" dirty="0"/>
              <a:t>Introductions</a:t>
            </a:r>
          </a:p>
          <a:p>
            <a:pPr lvl="1"/>
            <a:r>
              <a:rPr lang="en-US" dirty="0"/>
              <a:t>Tell us your name</a:t>
            </a:r>
          </a:p>
          <a:p>
            <a:pPr lvl="1"/>
            <a:r>
              <a:rPr lang="en-US" dirty="0"/>
              <a:t>When did you start studying in Seattle?</a:t>
            </a:r>
          </a:p>
          <a:p>
            <a:pPr lvl="1"/>
            <a:r>
              <a:rPr lang="en-US" dirty="0"/>
              <a:t>Where you did your undergraduate studies and what was your major?</a:t>
            </a:r>
          </a:p>
        </p:txBody>
      </p:sp>
    </p:spTree>
    <p:extLst>
      <p:ext uri="{BB962C8B-B14F-4D97-AF65-F5344CB8AC3E}">
        <p14:creationId xmlns:p14="http://schemas.microsoft.com/office/powerpoint/2010/main" val="37885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F4A8-B5FF-F541-A3C9-0483CAF1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Websites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E337-23D8-8446-9290-C17BEA2B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11667565" cy="5293392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Anatomy of a 21</a:t>
            </a:r>
            <a:r>
              <a:rPr lang="en-US" baseline="30000" dirty="0"/>
              <a:t>st</a:t>
            </a:r>
            <a:r>
              <a:rPr lang="en-US" dirty="0"/>
              <a:t> Century Software System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Transactions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User Interactions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Sensors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Internet of Things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Massive cloud scale processing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Globally distributed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Complex big data analytics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Business Insights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System Operations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CAP Theorem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ACA72-02A2-E04E-A465-4A359537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47" y="524393"/>
            <a:ext cx="4936226" cy="2056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BA42FF-C10A-B748-BAB6-DA006568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11" y="3342603"/>
            <a:ext cx="4310063" cy="246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395A-D91C-034B-ACE2-1F28407C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Websites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A9F6-2985-2A4C-B3ED-DBBD21E0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massive scale systems is difficult</a:t>
            </a:r>
          </a:p>
          <a:p>
            <a:r>
              <a:rPr lang="en-US" dirty="0"/>
              <a:t>Attributes of such a system</a:t>
            </a:r>
          </a:p>
          <a:p>
            <a:pPr lvl="1"/>
            <a:r>
              <a:rPr lang="en-US" dirty="0"/>
              <a:t>High Availability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Software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A348D-D8E5-1A4A-9E0B-8458B0F4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98" y="4256831"/>
            <a:ext cx="25527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D347BB-B4B6-8043-A75C-6D3C7C18C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7" y="4352081"/>
            <a:ext cx="285750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154C09-5D5C-4A4B-B97B-998CD328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170" y="4418756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2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5689-B9F6-3F40-A3DD-EB4500DC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7" y="3324771"/>
            <a:ext cx="11667565" cy="923739"/>
          </a:xfrm>
        </p:spPr>
        <p:txBody>
          <a:bodyPr/>
          <a:lstStyle/>
          <a:p>
            <a:pPr algn="ctr"/>
            <a:r>
              <a:rPr lang="en-US" b="1" dirty="0"/>
              <a:t>What is Scalability?</a:t>
            </a:r>
          </a:p>
        </p:txBody>
      </p:sp>
    </p:spTree>
    <p:extLst>
      <p:ext uri="{BB962C8B-B14F-4D97-AF65-F5344CB8AC3E}">
        <p14:creationId xmlns:p14="http://schemas.microsoft.com/office/powerpoint/2010/main" val="26166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03C4-3258-464A-9A73-D407FF14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B79-2500-2648-881E-F76C18CD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992187"/>
            <a:ext cx="11667565" cy="4873625"/>
          </a:xfrm>
        </p:spPr>
        <p:txBody>
          <a:bodyPr/>
          <a:lstStyle/>
          <a:p>
            <a:r>
              <a:rPr lang="en-US" dirty="0"/>
              <a:t>Scale is being driven by: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416AF-8824-624C-A0A9-CC1FC48ED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12" y="1471613"/>
            <a:ext cx="7981820" cy="51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51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3490-BC76-1646-86FF-1796C85C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79E0-4DB7-2B4E-915C-926E1CA8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7" y="992187"/>
            <a:ext cx="11667565" cy="4873625"/>
          </a:xfrm>
        </p:spPr>
        <p:txBody>
          <a:bodyPr/>
          <a:lstStyle/>
          <a:p>
            <a:r>
              <a:rPr lang="en-US" dirty="0"/>
              <a:t>Scale is being driven by:</a:t>
            </a:r>
          </a:p>
          <a:p>
            <a:pPr lvl="1"/>
            <a:r>
              <a:rPr lang="en-US" dirty="0"/>
              <a:t>Data Volume &amp; Devices (Internet of Things)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7C1F-C8CF-A341-9ADC-1B0BDDF2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4" y="1915926"/>
            <a:ext cx="9587374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53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5D34-3A5B-1245-85D1-600C0543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21355-C0CF-5B40-8A05-F5417619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7078F-1DE9-D94A-B4BC-74DFE0625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48" y="952652"/>
            <a:ext cx="7557303" cy="56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2E04-0096-AF4A-845C-C7C46317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8352-3DEF-D647-B77C-A865037F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How are usage statistics derived in a scalable system?</a:t>
            </a:r>
          </a:p>
          <a:p>
            <a:r>
              <a:rPr lang="en-US" sz="2100" dirty="0"/>
              <a:t>Information must be gathered about every single request</a:t>
            </a:r>
          </a:p>
          <a:p>
            <a:pPr lvl="1"/>
            <a:r>
              <a:rPr lang="en-US" sz="2100" dirty="0"/>
              <a:t>Session length</a:t>
            </a:r>
          </a:p>
          <a:p>
            <a:pPr lvl="1"/>
            <a:r>
              <a:rPr lang="en-US" sz="2100" dirty="0"/>
              <a:t>Session origin</a:t>
            </a:r>
          </a:p>
          <a:p>
            <a:pPr lvl="1"/>
            <a:r>
              <a:rPr lang="en-US" sz="2100" dirty="0"/>
              <a:t>Session behavior</a:t>
            </a:r>
          </a:p>
          <a:p>
            <a:r>
              <a:rPr lang="en-US" sz="2100" dirty="0"/>
              <a:t>Lots of data</a:t>
            </a:r>
          </a:p>
          <a:p>
            <a:pPr lvl="1"/>
            <a:r>
              <a:rPr lang="en-US" sz="2100" dirty="0"/>
              <a:t>A big data system?</a:t>
            </a:r>
          </a:p>
          <a:p>
            <a:endParaRPr lang="en-US" sz="2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59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0617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027" y="2043664"/>
            <a:ext cx="4578895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dirty="0">
                <a:solidFill>
                  <a:srgbClr val="FFFFFF"/>
                </a:solidFill>
              </a:rPr>
              <a:t>The future is about 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Big Data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Big Problems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@Web Scale</a:t>
            </a:r>
          </a:p>
        </p:txBody>
      </p:sp>
    </p:spTree>
    <p:extLst>
      <p:ext uri="{BB962C8B-B14F-4D97-AF65-F5344CB8AC3E}">
        <p14:creationId xmlns:p14="http://schemas.microsoft.com/office/powerpoint/2010/main" val="1222959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2D39-A5A7-8646-8CB9-C517E0E9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969A-1911-8E43-8454-DD6AD0E3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Scale</a:t>
            </a:r>
          </a:p>
          <a:p>
            <a:pPr lvl="1"/>
            <a:r>
              <a:rPr lang="en-US" dirty="0"/>
              <a:t>Globally Accessible</a:t>
            </a:r>
          </a:p>
          <a:p>
            <a:pPr lvl="1"/>
            <a:r>
              <a:rPr lang="en-US" dirty="0"/>
              <a:t>Infinite user base</a:t>
            </a:r>
          </a:p>
          <a:p>
            <a:pPr lvl="1"/>
            <a:r>
              <a:rPr lang="en-US" dirty="0"/>
              <a:t>Constant Usage (24 X 7)</a:t>
            </a:r>
          </a:p>
          <a:p>
            <a:pPr lvl="1"/>
            <a:r>
              <a:rPr lang="en-US" dirty="0"/>
              <a:t>Ability to handle surges &amp; spikes in requests</a:t>
            </a:r>
          </a:p>
          <a:p>
            <a:pPr lvl="1"/>
            <a:r>
              <a:rPr lang="en-US" dirty="0"/>
              <a:t>Controllable Costs</a:t>
            </a:r>
          </a:p>
        </p:txBody>
      </p:sp>
    </p:spTree>
    <p:extLst>
      <p:ext uri="{BB962C8B-B14F-4D97-AF65-F5344CB8AC3E}">
        <p14:creationId xmlns:p14="http://schemas.microsoft.com/office/powerpoint/2010/main" val="864921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E25A-A78A-B44A-8121-AA77FB34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F8A6-DF0E-3047-B296-12A06F36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The ability of a system to increase or decrease capacity in response to changing demands, while continuing to satisfying service level agreements for latency and availability</a:t>
            </a:r>
          </a:p>
          <a:p>
            <a:pPr lvl="1"/>
            <a:r>
              <a:rPr lang="en-US" dirty="0">
                <a:hlinkClick r:id="rId2"/>
              </a:rPr>
              <a:t>Hyperscalability</a:t>
            </a:r>
            <a:r>
              <a:rPr lang="en-US" dirty="0"/>
              <a:t> – as above, while supporting exponential growth with linear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1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A37B-CF38-054A-9757-35A77C55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– Introduction to Scalable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8668-F699-F049-A053-7436F5F1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1138518"/>
            <a:ext cx="11667565" cy="5152554"/>
          </a:xfrm>
        </p:spPr>
        <p:txBody>
          <a:bodyPr/>
          <a:lstStyle/>
          <a:p>
            <a:r>
              <a:rPr lang="en-US" dirty="0"/>
              <a:t>Topics we will cover today:</a:t>
            </a:r>
          </a:p>
          <a:p>
            <a:pPr lvl="1"/>
            <a:r>
              <a:rPr lang="en-US" sz="2400" dirty="0"/>
              <a:t>A brief history of how we got here</a:t>
            </a:r>
          </a:p>
          <a:p>
            <a:pPr lvl="2"/>
            <a:r>
              <a:rPr lang="en-US" dirty="0"/>
              <a:t>Internet Scale Systems</a:t>
            </a:r>
          </a:p>
          <a:p>
            <a:pPr lvl="1"/>
            <a:r>
              <a:rPr lang="en-US" sz="2400" baseline="0" dirty="0"/>
              <a:t>Modern Websites &amp; Scale</a:t>
            </a:r>
          </a:p>
          <a:p>
            <a:pPr lvl="1"/>
            <a:r>
              <a:rPr lang="en-US" sz="2400" dirty="0"/>
              <a:t>What is Scalability?</a:t>
            </a:r>
            <a:endParaRPr lang="en-US" sz="2400" baseline="0" dirty="0"/>
          </a:p>
          <a:p>
            <a:pPr lvl="1"/>
            <a:r>
              <a:rPr lang="en-US" sz="2400" baseline="0"/>
              <a:t>Course Outline</a:t>
            </a:r>
            <a:endParaRPr lang="en-US" sz="2400" baseline="0" dirty="0"/>
          </a:p>
        </p:txBody>
      </p:sp>
    </p:spTree>
    <p:extLst>
      <p:ext uri="{BB962C8B-B14F-4D97-AF65-F5344CB8AC3E}">
        <p14:creationId xmlns:p14="http://schemas.microsoft.com/office/powerpoint/2010/main" val="1130844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78E5-B604-D64D-A11A-A5F2DDF1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70CA-82DF-2D46-BB1F-7733401F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just need more machines and disks to achieve Web Scale?</a:t>
            </a:r>
          </a:p>
          <a:p>
            <a:r>
              <a:rPr lang="en-US" dirty="0"/>
              <a:t>And scale linearly?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A7ECE-8612-8047-A281-786631473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19" y="2072186"/>
            <a:ext cx="5384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00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EF32-D91A-B643-A0FF-5DE422FA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E09C-24D8-4846-9450-11D3703F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Amhdahl’s</a:t>
            </a:r>
            <a:r>
              <a:rPr lang="en-US" dirty="0"/>
              <a:t> Law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73359-4363-2148-B2CC-A0EA0F99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86" y="2135358"/>
            <a:ext cx="9452245" cy="40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67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EF32-D91A-B643-A0FF-5DE422FA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E09C-24D8-4846-9450-11D3703F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Amhdahl’s</a:t>
            </a:r>
            <a:r>
              <a:rPr lang="en-US" dirty="0"/>
              <a:t> Law – The law will be the same in 2025 and after.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7830E-B75D-6D43-8196-AC6A47C10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1828040"/>
            <a:ext cx="8178799" cy="50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50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BCCC-5593-AA4E-BFA6-F5B2EF27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76A97-18E3-F943-BA82-C59ED40E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parallelize?</a:t>
            </a:r>
          </a:p>
        </p:txBody>
      </p:sp>
      <p:pic>
        <p:nvPicPr>
          <p:cNvPr id="4" name="Content Placeholder 1">
            <a:extLst>
              <a:ext uri="{FF2B5EF4-FFF2-40B4-BE49-F238E27FC236}">
                <a16:creationId xmlns:a16="http://schemas.microsoft.com/office/drawing/2014/main" id="{D5AEBF87-08CF-5540-BCA0-84FF20B1D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16" y="2249460"/>
            <a:ext cx="5819128" cy="3258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B00DA-3FE2-684F-9704-A7315356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34" y="2137396"/>
            <a:ext cx="5103059" cy="34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68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E324-A058-9E49-A11A-83A9C756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CEE1-274B-B448-B13A-AB65C919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future is big problems</a:t>
            </a:r>
          </a:p>
          <a:p>
            <a:pPr lvl="1"/>
            <a:r>
              <a:rPr lang="en-US" dirty="0"/>
              <a:t>That are </a:t>
            </a:r>
          </a:p>
          <a:p>
            <a:pPr lvl="2"/>
            <a:r>
              <a:rPr lang="en-US" dirty="0"/>
              <a:t>Difficult to </a:t>
            </a:r>
            <a:r>
              <a:rPr lang="en-US" b="1" dirty="0"/>
              <a:t>design.</a:t>
            </a:r>
          </a:p>
          <a:p>
            <a:pPr lvl="2"/>
            <a:r>
              <a:rPr lang="en-US" dirty="0"/>
              <a:t>Difficult to </a:t>
            </a:r>
            <a:r>
              <a:rPr lang="en-US" b="1" dirty="0"/>
              <a:t>build</a:t>
            </a:r>
          </a:p>
          <a:p>
            <a:pPr lvl="2"/>
            <a:r>
              <a:rPr lang="en-US" dirty="0"/>
              <a:t>Difficult to </a:t>
            </a:r>
            <a:r>
              <a:rPr lang="en-US" b="1" dirty="0"/>
              <a:t>deploy.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High Traffic: Consider ad exchanges that are responding to 1,000,000 requests/second</a:t>
            </a:r>
          </a:p>
          <a:p>
            <a:pPr lvl="1"/>
            <a:r>
              <a:rPr lang="en-US" dirty="0"/>
              <a:t>Huge Volume of Data: Often terabytes or petabytes of data</a:t>
            </a:r>
          </a:p>
          <a:p>
            <a:pPr lvl="1"/>
            <a:r>
              <a:rPr lang="en-US" dirty="0"/>
              <a:t>Strict requirements for systemic properties: Response time, throughput, security, availability, compute cost etc.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8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BC2E-C6A8-CB43-99E0-97719618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0B67-F62A-D546-9238-C7B787C3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 (also known as latency)</a:t>
            </a:r>
          </a:p>
          <a:p>
            <a:pPr lvl="1"/>
            <a:r>
              <a:rPr lang="en-US" dirty="0"/>
              <a:t>Round trip time from when a request sent until a response is received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A9988-E794-1641-907B-06D705D8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29" y="2873284"/>
            <a:ext cx="6700342" cy="33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7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581F-EFDE-2948-9B4A-F98C8AC8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043C-58C7-2846-8744-B20B873B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Response Time has an impact on user behavior</a:t>
            </a:r>
          </a:p>
          <a:p>
            <a:pPr lvl="1"/>
            <a:r>
              <a:rPr lang="en-US" dirty="0"/>
              <a:t>Many studies show a decrease in sales and customer retention as the response time increases - “Google: increasing page load time from 0.4 seconds to 0.9 seconds decreased traffic and ad revenues by 20%”</a:t>
            </a:r>
          </a:p>
          <a:p>
            <a:pPr lvl="1"/>
            <a:r>
              <a:rPr lang="en-US" dirty="0"/>
              <a:t>In some cases it’s required by contract - Responses to ad-exchanges for example need to be within 40 milliseconds</a:t>
            </a:r>
          </a:p>
          <a:p>
            <a:pPr lvl="1"/>
            <a:r>
              <a:rPr lang="en-US" dirty="0"/>
              <a:t>Website response time impacts google rankings - One factor google uses when determining ad listings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84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2D15-9794-9C4F-8C57-1055712A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AF91-0E6C-3348-8583-EB1B0B08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Typical response time long tail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D0D399-A3E1-D34A-BA17-7B1324AA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239" y="2455152"/>
            <a:ext cx="8376138" cy="41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72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B77A-4C19-8F40-B579-C66DEA66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C2439-D504-DE48-BC36-42B9E0B6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sz="2400" dirty="0"/>
              <a:t>The capacity of a system to process requests</a:t>
            </a:r>
          </a:p>
          <a:p>
            <a:pPr lvl="1"/>
            <a:r>
              <a:rPr lang="en-US" sz="2400" dirty="0"/>
              <a:t>Typically measured as number of requests/second</a:t>
            </a:r>
          </a:p>
          <a:p>
            <a:pPr lvl="1"/>
            <a:r>
              <a:rPr lang="en-US" sz="2400" dirty="0"/>
              <a:t>Cf latency:</a:t>
            </a:r>
          </a:p>
          <a:p>
            <a:pPr lvl="2"/>
            <a:r>
              <a:rPr lang="en-US" dirty="0"/>
              <a:t>Latency is a measure for a single request</a:t>
            </a:r>
          </a:p>
          <a:p>
            <a:pPr lvl="2"/>
            <a:r>
              <a:rPr lang="en-US" dirty="0"/>
              <a:t>Throughput is a bulk measure of many requests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C971A-FC39-1B47-9D0B-9F2E509B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95" y="3936198"/>
            <a:ext cx="5843606" cy="292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81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C222-AA58-0A42-B784-0BD2C762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9360-B33E-5447-A3B0-344B8592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Massive throughput is needed at scale i.e. millions of requests/second.</a:t>
            </a:r>
          </a:p>
          <a:p>
            <a:pPr lvl="1"/>
            <a:r>
              <a:rPr lang="en-US" dirty="0"/>
              <a:t>Before web scale systems, we just used bigger more powerful systems</a:t>
            </a:r>
          </a:p>
          <a:p>
            <a:pPr lvl="2"/>
            <a:r>
              <a:rPr lang="en-US" dirty="0"/>
              <a:t>Particularly for database systems</a:t>
            </a:r>
          </a:p>
          <a:p>
            <a:pPr lvl="1"/>
            <a:r>
              <a:rPr lang="en-US" dirty="0"/>
              <a:t>That’s no longer an option at web scale</a:t>
            </a:r>
          </a:p>
          <a:p>
            <a:pPr lvl="1"/>
            <a:r>
              <a:rPr lang="en-US" dirty="0"/>
              <a:t>We need to be able to efficiently scale out i.e. be able to split load across multiple nodes.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9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6831-6398-9F42-9963-3EA598BA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F1AE-C717-564E-A247-4AA260123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Primitive designs in early 1900s</a:t>
            </a:r>
          </a:p>
          <a:p>
            <a:pPr lvl="1"/>
            <a:r>
              <a:rPr lang="en-US" dirty="0"/>
              <a:t>1821 – Charles Babbage : first mechanical computer called Difference Engine</a:t>
            </a:r>
          </a:p>
          <a:p>
            <a:pPr lvl="1"/>
            <a:r>
              <a:rPr lang="en-US" dirty="0"/>
              <a:t>Jump to 1936 – Alan Turing: Principle of Universal Machine (Turing Machine)</a:t>
            </a:r>
          </a:p>
          <a:p>
            <a:pPr lvl="1"/>
            <a:r>
              <a:rPr lang="en-US" dirty="0"/>
              <a:t>1953 – Grace Hopper: develops the first computer language COBOL</a:t>
            </a:r>
          </a:p>
          <a:p>
            <a:pPr lvl="1"/>
            <a:r>
              <a:rPr lang="en-US" dirty="0"/>
              <a:t>1968-69 – ARPANET is invented</a:t>
            </a:r>
          </a:p>
          <a:p>
            <a:pPr lvl="1"/>
            <a:r>
              <a:rPr lang="en-US" dirty="0"/>
              <a:t>1971 – IBM Engineers develop a floppy disk</a:t>
            </a:r>
          </a:p>
          <a:p>
            <a:pPr lvl="1"/>
            <a:r>
              <a:rPr lang="en-US" dirty="0"/>
              <a:t>1973 - University College of London (England) and Royal Radar Establishment (Norway) connect to ARPANET. Terms birth of “Internet”.</a:t>
            </a:r>
          </a:p>
          <a:p>
            <a:pPr lvl="1"/>
            <a:r>
              <a:rPr lang="en-US" dirty="0"/>
              <a:t>1973-74: The first ISP is born.  </a:t>
            </a:r>
            <a:r>
              <a:rPr lang="en-US" dirty="0" err="1"/>
              <a:t>Telenet</a:t>
            </a:r>
            <a:endParaRPr lang="en-US" dirty="0"/>
          </a:p>
          <a:p>
            <a:pPr lvl="1"/>
            <a:r>
              <a:rPr lang="en-US" dirty="0"/>
              <a:t>1987: 20000 people on Internet.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8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D86C-3556-B146-9879-E9C58CFA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DC06-16BE-F846-9056-0D7142FDB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with fixed capacity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826CBB-6974-8F43-B6B9-2E2CB851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61" y="2040566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23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F6BF-0B65-9749-B024-4809A135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BE5E-F75E-0243-A158-F96D4BCF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 out</a:t>
            </a:r>
          </a:p>
          <a:p>
            <a:pPr lvl="1"/>
            <a:r>
              <a:rPr lang="en-US" sz="2400" b="1" dirty="0"/>
              <a:t>Scale</a:t>
            </a:r>
            <a:r>
              <a:rPr lang="en-US" sz="2400" dirty="0"/>
              <a:t> horizontally (or </a:t>
            </a:r>
            <a:r>
              <a:rPr lang="en-US" sz="2400" b="1" dirty="0"/>
              <a:t>scale out</a:t>
            </a:r>
            <a:r>
              <a:rPr lang="en-US" sz="2400" dirty="0"/>
              <a:t>) means adding more nodes to a system</a:t>
            </a:r>
          </a:p>
          <a:p>
            <a:pPr lvl="1"/>
            <a:r>
              <a:rPr lang="en-US" sz="2400" dirty="0"/>
              <a:t>Increases capacity and hence throughput</a:t>
            </a:r>
          </a:p>
          <a:p>
            <a:pPr lvl="1"/>
            <a:r>
              <a:rPr lang="en-US" sz="2400" dirty="0"/>
              <a:t>100s to 1000s of nodes needed at scale</a:t>
            </a:r>
          </a:p>
          <a:p>
            <a:pPr lvl="1"/>
            <a:r>
              <a:rPr lang="en-US" sz="2400" dirty="0"/>
              <a:t>Scale in/down equally important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B49D9-6874-6747-9C8C-742B5BD8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820" y="2522464"/>
            <a:ext cx="5207208" cy="34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5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3334-7EC9-2541-868D-BB758650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5AEF-85CF-2746-BAA8-F4E3B115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6" y="1349829"/>
            <a:ext cx="11667565" cy="52933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The percentage of time a system is accessible to user</a:t>
            </a:r>
          </a:p>
          <a:p>
            <a:pPr lvl="2"/>
            <a:r>
              <a:rPr lang="en-US" dirty="0"/>
              <a:t>At Web Scale</a:t>
            </a:r>
          </a:p>
          <a:p>
            <a:pPr lvl="1"/>
            <a:r>
              <a:rPr lang="en-US" dirty="0"/>
              <a:t>How high?</a:t>
            </a:r>
          </a:p>
          <a:p>
            <a:pPr lvl="2"/>
            <a:r>
              <a:rPr lang="en-US" sz="1800" dirty="0"/>
              <a:t>99%, 99.999%, 99.999999%</a:t>
            </a:r>
          </a:p>
          <a:p>
            <a:pPr lvl="2"/>
            <a:r>
              <a:rPr lang="en-US" sz="1800" b="1" dirty="0">
                <a:hlinkClick r:id="rId3"/>
              </a:rPr>
              <a:t>https://availability.sre.xyz/</a:t>
            </a:r>
            <a:endParaRPr lang="en-US" sz="1800" b="1" dirty="0"/>
          </a:p>
          <a:p>
            <a:pPr lvl="1"/>
            <a:r>
              <a:rPr lang="en-US" sz="2400" dirty="0"/>
              <a:t>If a system has a single component</a:t>
            </a:r>
          </a:p>
          <a:p>
            <a:pPr lvl="2"/>
            <a:r>
              <a:rPr lang="en-US" sz="2000" dirty="0"/>
              <a:t>System is not available if the component fails</a:t>
            </a:r>
          </a:p>
          <a:p>
            <a:pPr lvl="2"/>
            <a:r>
              <a:rPr lang="en-US" sz="2000" dirty="0"/>
              <a:t>Single Point of Failure (</a:t>
            </a:r>
            <a:r>
              <a:rPr lang="en-US" sz="2000" dirty="0" err="1"/>
              <a:t>SPoF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A highly reliable component is needed.</a:t>
            </a:r>
          </a:p>
          <a:p>
            <a:pPr lvl="1"/>
            <a:r>
              <a:rPr lang="en-US" dirty="0"/>
              <a:t>To achieve scalability, we need to scale out to </a:t>
            </a:r>
            <a:r>
              <a:rPr lang="en-US" sz="2600" dirty="0"/>
              <a:t>100s and 1000s of components</a:t>
            </a:r>
          </a:p>
          <a:p>
            <a:pPr lvl="2"/>
            <a:r>
              <a:rPr lang="en-US" sz="2200" dirty="0"/>
              <a:t>Do they all need to be always available? </a:t>
            </a:r>
            <a:r>
              <a:rPr lang="en-US" sz="1900" dirty="0"/>
              <a:t>At scale </a:t>
            </a:r>
            <a:r>
              <a:rPr lang="en-US" sz="1900" i="1" dirty="0"/>
              <a:t>everything </a:t>
            </a:r>
            <a:r>
              <a:rPr lang="en-US" sz="1900" dirty="0"/>
              <a:t>breaks …</a:t>
            </a:r>
          </a:p>
          <a:p>
            <a:pPr lvl="2"/>
            <a:r>
              <a:rPr lang="en-US" sz="2200" dirty="0"/>
              <a:t>Systems need to be able to deal with regular component failures</a:t>
            </a:r>
          </a:p>
          <a:p>
            <a:pPr lvl="1"/>
            <a:r>
              <a:rPr lang="en-US" sz="2600" dirty="0"/>
              <a:t>In other words, </a:t>
            </a:r>
            <a:r>
              <a:rPr lang="en-US" sz="2600" i="1" dirty="0"/>
              <a:t>fault tolerant</a:t>
            </a:r>
          </a:p>
          <a:p>
            <a:pPr lvl="1"/>
            <a:r>
              <a:rPr lang="en-US" sz="2600" b="1" i="1" dirty="0"/>
              <a:t>Built to handle problems as failure is expected</a:t>
            </a:r>
          </a:p>
          <a:p>
            <a:pPr lvl="1"/>
            <a:endParaRPr lang="en-US" b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17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F981-85E6-874E-975A-2E51DCB4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C1D4-2859-1845-850A-3B091C6C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  <a:p>
            <a:pPr lvl="1"/>
            <a:r>
              <a:rPr lang="en-US" sz="2400" dirty="0"/>
              <a:t>If my system runs on 10,000 nodes (machines), each with its own disk, how many disk crashes might my system experience every year?</a:t>
            </a:r>
          </a:p>
          <a:p>
            <a:pPr lvl="1"/>
            <a:r>
              <a:rPr lang="en-US" sz="2400" dirty="0"/>
              <a:t>What information do we need to estimate this?</a:t>
            </a:r>
          </a:p>
          <a:p>
            <a:pPr lvl="1"/>
            <a:r>
              <a:rPr lang="en-US" sz="2400" dirty="0"/>
              <a:t>Annualized Failure Rate</a:t>
            </a:r>
          </a:p>
          <a:p>
            <a:pPr lvl="2"/>
            <a:r>
              <a:rPr lang="en-US" dirty="0"/>
              <a:t>AFR (%) = (8760/MTBF)*100</a:t>
            </a:r>
          </a:p>
          <a:p>
            <a:pPr lvl="2"/>
            <a:r>
              <a:rPr lang="en-US" dirty="0"/>
              <a:t>a common drive may have a 300,000 hours MTBF, </a:t>
            </a:r>
          </a:p>
          <a:p>
            <a:pPr lvl="2"/>
            <a:r>
              <a:rPr lang="en-US" dirty="0"/>
              <a:t>gives a theoretical 2.92% annualized failure rate </a:t>
            </a:r>
          </a:p>
          <a:p>
            <a:pPr lvl="3"/>
            <a:r>
              <a:rPr lang="en-US" sz="2400" dirty="0"/>
              <a:t>i.e. a 2.92% chance that a given drive will fail during a year of use.</a:t>
            </a:r>
          </a:p>
          <a:p>
            <a:pPr lvl="2"/>
            <a:r>
              <a:rPr lang="en-US" dirty="0"/>
              <a:t>A CMU 2007 study showed an estimated 3% mean AFR over 1–5 years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36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1A59-0CF1-0A4C-872B-912C7E25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Scalability?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59A3-DE53-4F42-A77D-C11CB9B0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Managing Tradeoffs</a:t>
            </a:r>
          </a:p>
          <a:p>
            <a:pPr lvl="2"/>
            <a:r>
              <a:rPr lang="en-US" dirty="0"/>
              <a:t>There is not one way to build such systems</a:t>
            </a:r>
          </a:p>
          <a:p>
            <a:pPr lvl="2"/>
            <a:r>
              <a:rPr lang="en-US" dirty="0"/>
              <a:t>Requirements and context are going to differ from one system to another</a:t>
            </a:r>
          </a:p>
          <a:p>
            <a:pPr lvl="2"/>
            <a:r>
              <a:rPr lang="en-US" dirty="0"/>
              <a:t>Optimizing on one system property is inevitably going to compromise another concern, </a:t>
            </a:r>
            <a:r>
              <a:rPr lang="en-US" dirty="0" err="1"/>
              <a:t>eg</a:t>
            </a:r>
            <a:endParaRPr lang="en-US" dirty="0"/>
          </a:p>
          <a:p>
            <a:pPr lvl="3"/>
            <a:r>
              <a:rPr lang="en-US" sz="2400" dirty="0"/>
              <a:t>Throughput  versus cost</a:t>
            </a:r>
          </a:p>
          <a:p>
            <a:pPr lvl="3"/>
            <a:r>
              <a:rPr lang="en-US" sz="2400" dirty="0"/>
              <a:t>Performance versus availability</a:t>
            </a:r>
          </a:p>
          <a:p>
            <a:pPr lvl="2"/>
            <a:r>
              <a:rPr lang="en-US" dirty="0"/>
              <a:t>As an engineer you need to be able to understand:</a:t>
            </a:r>
          </a:p>
          <a:p>
            <a:pPr lvl="3"/>
            <a:r>
              <a:rPr lang="en-US" sz="2400" dirty="0"/>
              <a:t>the concerns and context of a given system</a:t>
            </a:r>
          </a:p>
          <a:p>
            <a:pPr lvl="3"/>
            <a:r>
              <a:rPr lang="en-US" sz="2400" dirty="0"/>
              <a:t>the nature of the tradeoff that results from a set of decisions</a:t>
            </a:r>
          </a:p>
          <a:p>
            <a:pPr lvl="3"/>
            <a:r>
              <a:rPr lang="en-US" sz="2400" dirty="0"/>
              <a:t>And use metrics to guide your designs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30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DB46-D9B6-4A45-A93A-EFA9AA1F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75B17-5013-7241-83E8-DA0E83E1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Web site: </a:t>
            </a:r>
            <a:r>
              <a:rPr lang="en-US" sz="2400" dirty="0">
                <a:hlinkClick r:id="rId2"/>
              </a:rPr>
              <a:t>https://gortonator.github.io/bsds-6650/</a:t>
            </a:r>
            <a:endParaRPr lang="en-US" sz="2400" dirty="0"/>
          </a:p>
          <a:p>
            <a:r>
              <a:rPr lang="en-US" sz="2400" dirty="0"/>
              <a:t>In this course you’ll learn both theory and practical knowledge</a:t>
            </a:r>
          </a:p>
          <a:p>
            <a:pPr lvl="1"/>
            <a:r>
              <a:rPr lang="en-US" sz="2400" dirty="0"/>
              <a:t>To be able to engineer robust, scalable, efficient internet scale systems</a:t>
            </a:r>
          </a:p>
          <a:p>
            <a:r>
              <a:rPr lang="en-US" sz="2400" dirty="0"/>
              <a:t>The theory will be learned by:</a:t>
            </a:r>
          </a:p>
          <a:p>
            <a:pPr lvl="1"/>
            <a:r>
              <a:rPr lang="en-US" sz="2400" dirty="0"/>
              <a:t>Reading relevant materials/seminar</a:t>
            </a:r>
          </a:p>
          <a:p>
            <a:pPr lvl="1"/>
            <a:r>
              <a:rPr lang="en-US" sz="2400" dirty="0"/>
              <a:t>Lectures</a:t>
            </a:r>
          </a:p>
          <a:p>
            <a:pPr lvl="1"/>
            <a:r>
              <a:rPr lang="en-US" sz="2400" dirty="0"/>
              <a:t>Quizzes</a:t>
            </a:r>
          </a:p>
          <a:p>
            <a:r>
              <a:rPr lang="en-US" sz="2400" dirty="0"/>
              <a:t>The practical knowledge will be gained by:</a:t>
            </a:r>
          </a:p>
          <a:p>
            <a:pPr lvl="1"/>
            <a:r>
              <a:rPr lang="en-US" sz="2400" dirty="0"/>
              <a:t>In class exercises</a:t>
            </a:r>
          </a:p>
          <a:p>
            <a:pPr lvl="1"/>
            <a:r>
              <a:rPr lang="en-US" sz="2400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4132730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C453-B17A-7043-9AA1-0E20B50B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&amp;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12F1-D784-484F-B985-D993B5BB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There will be three components to the grades</a:t>
            </a:r>
          </a:p>
          <a:p>
            <a:pPr lvl="1"/>
            <a:r>
              <a:rPr lang="en-US" sz="2400" dirty="0"/>
              <a:t>4 programming assessments (72%)</a:t>
            </a:r>
          </a:p>
          <a:p>
            <a:pPr lvl="1"/>
            <a:r>
              <a:rPr lang="en-US" sz="2400" dirty="0"/>
              <a:t>4 in class Quizzes  (24%)</a:t>
            </a:r>
          </a:p>
          <a:p>
            <a:pPr lvl="1"/>
            <a:r>
              <a:rPr lang="en-US" sz="2400" dirty="0"/>
              <a:t>Short paper (4%)</a:t>
            </a:r>
          </a:p>
          <a:p>
            <a:r>
              <a:rPr lang="en-US" sz="2400" dirty="0"/>
              <a:t>All course material will be available through Canvas</a:t>
            </a:r>
          </a:p>
          <a:p>
            <a:r>
              <a:rPr lang="en-US" sz="2400" dirty="0"/>
              <a:t>Piazza for discussions</a:t>
            </a:r>
          </a:p>
          <a:p>
            <a:r>
              <a:rPr lang="en-US" sz="2400" dirty="0"/>
              <a:t>We won’t be taking attendance, but you are expected to attend and actively participate in class</a:t>
            </a:r>
          </a:p>
        </p:txBody>
      </p:sp>
    </p:spTree>
    <p:extLst>
      <p:ext uri="{BB962C8B-B14F-4D97-AF65-F5344CB8AC3E}">
        <p14:creationId xmlns:p14="http://schemas.microsoft.com/office/powerpoint/2010/main" val="3973057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9981-AA6D-A54A-977E-2ED2EA72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4B39-36D4-8343-8A11-93445236D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 – (Client -&gt; Server) Multithreading, Measurement and Presentation (Using AWS)</a:t>
            </a:r>
          </a:p>
          <a:p>
            <a:r>
              <a:rPr lang="en-US" dirty="0"/>
              <a:t>Assignment 2 – (Client -&gt; Server) Server thread models, State management, Horizontal Scaling and Data Storage Schemas</a:t>
            </a:r>
          </a:p>
          <a:p>
            <a:r>
              <a:rPr lang="en-US" dirty="0"/>
              <a:t>Assignment 3 – Queueing, Availability, Scalability, Caching and Monitoring</a:t>
            </a:r>
          </a:p>
          <a:p>
            <a:r>
              <a:rPr lang="en-US" dirty="0"/>
              <a:t>Assignment 4 – (Yet to decide) May be a Distributed Database depending on what your interests 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3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2985-B9FC-FF4A-A723-75A7EA7F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E5F69-0F8A-F14D-847F-DC7F277E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Do the reading</a:t>
            </a:r>
          </a:p>
          <a:p>
            <a:r>
              <a:rPr lang="en-US" sz="2400" dirty="0"/>
              <a:t>Study for the quizzes</a:t>
            </a:r>
          </a:p>
          <a:p>
            <a:r>
              <a:rPr lang="en-US" sz="2400" dirty="0"/>
              <a:t>Start the assignments early</a:t>
            </a:r>
          </a:p>
          <a:p>
            <a:r>
              <a:rPr lang="en-US" sz="2400" dirty="0"/>
              <a:t>Work consistently</a:t>
            </a:r>
          </a:p>
          <a:p>
            <a:r>
              <a:rPr lang="en-US" sz="2400" dirty="0"/>
              <a:t>Experiment</a:t>
            </a:r>
          </a:p>
          <a:p>
            <a:r>
              <a:rPr lang="en-US" sz="2400" dirty="0"/>
              <a:t>Be inquisitive and have fun</a:t>
            </a:r>
          </a:p>
          <a:p>
            <a:r>
              <a:rPr lang="en-US" sz="2400" dirty="0"/>
              <a:t>Expect to work hard!!!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043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47D4-7D9B-FD4C-802D-06C01F90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0BF2-DEF9-374D-B495-6173A491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will acquire a set of skills that is in very high demand right now</a:t>
            </a:r>
          </a:p>
          <a:p>
            <a:pPr lvl="1"/>
            <a:r>
              <a:rPr lang="en-US" sz="2400" dirty="0"/>
              <a:t>At Amazon, Google, Facebook,  Microsoft and, well, everywhere really!</a:t>
            </a:r>
          </a:p>
          <a:p>
            <a:pPr lvl="1"/>
            <a:r>
              <a:rPr lang="en-US" sz="2400" dirty="0"/>
              <a:t>Projects should be useful in interviews</a:t>
            </a:r>
          </a:p>
          <a:p>
            <a:r>
              <a:rPr lang="en-US" sz="2400" dirty="0"/>
              <a:t>You will learn a lot about how computer systems really work</a:t>
            </a:r>
          </a:p>
        </p:txBody>
      </p:sp>
    </p:spTree>
    <p:extLst>
      <p:ext uri="{BB962C8B-B14F-4D97-AF65-F5344CB8AC3E}">
        <p14:creationId xmlns:p14="http://schemas.microsoft.com/office/powerpoint/2010/main" val="236628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EF7C-2F19-EB44-B02C-2F047406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62D6-ABC7-2E40-9B01-7A950D66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 were rare until early 1990s.</a:t>
            </a:r>
          </a:p>
          <a:p>
            <a:r>
              <a:rPr lang="en-US" dirty="0"/>
              <a:t>Slow networks</a:t>
            </a:r>
          </a:p>
          <a:p>
            <a:r>
              <a:rPr lang="en-US" dirty="0"/>
              <a:t>Slow computers</a:t>
            </a:r>
          </a:p>
          <a:p>
            <a:r>
              <a:rPr lang="en-US" dirty="0"/>
              <a:t>Communication protocols slow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6666E-7C7F-FC40-AC36-DE03585E7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" r="12814" b="-2"/>
          <a:stretch/>
        </p:blipFill>
        <p:spPr>
          <a:xfrm>
            <a:off x="6364739" y="1852766"/>
            <a:ext cx="467487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19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2A86-0F31-D84E-A416-4BD154C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F5C9-EC62-4C42-9BCB-7A35FC66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a unique offering and is always evolving.</a:t>
            </a:r>
          </a:p>
          <a:p>
            <a:r>
              <a:rPr lang="en-US" dirty="0"/>
              <a:t>The technology will be complex and finding help will be a little difficult.</a:t>
            </a:r>
          </a:p>
          <a:p>
            <a:r>
              <a:rPr lang="en-US" dirty="0"/>
              <a:t>But it will be fun.</a:t>
            </a:r>
          </a:p>
        </p:txBody>
      </p:sp>
    </p:spTree>
    <p:extLst>
      <p:ext uri="{BB962C8B-B14F-4D97-AF65-F5344CB8AC3E}">
        <p14:creationId xmlns:p14="http://schemas.microsoft.com/office/powerpoint/2010/main" val="3905492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2BBC-51BD-AA48-B79B-4379E03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146F1-CE7D-514B-B1C0-F4F7B7FD7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work on assignments together? </a:t>
            </a:r>
            <a:r>
              <a:rPr lang="en-US" b="1" dirty="0"/>
              <a:t>No</a:t>
            </a:r>
          </a:p>
          <a:p>
            <a:r>
              <a:rPr lang="en-US" dirty="0"/>
              <a:t>Can I discuss assignments with others in general terms? </a:t>
            </a:r>
            <a:r>
              <a:rPr lang="en-US" b="1" dirty="0"/>
              <a:t>Yes</a:t>
            </a:r>
          </a:p>
          <a:p>
            <a:r>
              <a:rPr lang="en-US" dirty="0"/>
              <a:t>Can I use code copied from Web?</a:t>
            </a:r>
            <a:r>
              <a:rPr lang="en-US" b="1" dirty="0"/>
              <a:t> No</a:t>
            </a:r>
          </a:p>
          <a:p>
            <a:r>
              <a:rPr lang="en-US" dirty="0"/>
              <a:t>Can I ask questions about the assignment on Piazza?</a:t>
            </a:r>
            <a:r>
              <a:rPr lang="en-US" b="1" dirty="0"/>
              <a:t> Yes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20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3081-D54C-1745-9B08-657C42E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7" y="2967130"/>
            <a:ext cx="11667565" cy="923739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77408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E0F272-865A-DF4B-8243-BA5F6DFEC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9"/>
          <a:stretch/>
        </p:blipFill>
        <p:spPr>
          <a:xfrm>
            <a:off x="6096000" y="1789582"/>
            <a:ext cx="5986849" cy="4645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FE1A0-944B-344A-870C-9E929DBA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D2B2-E6CE-B543-BF6C-EB709643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1990s Internet becomes mainstream</a:t>
            </a:r>
          </a:p>
          <a:p>
            <a:r>
              <a:rPr lang="en-US" dirty="0"/>
              <a:t>PCs and workstations become connected.</a:t>
            </a:r>
          </a:p>
          <a:p>
            <a:pPr lvl="1"/>
            <a:r>
              <a:rPr lang="en-US" dirty="0"/>
              <a:t>LANs and WANs</a:t>
            </a:r>
          </a:p>
          <a:p>
            <a:r>
              <a:rPr lang="en-US" dirty="0"/>
              <a:t>Global Internet Backbone</a:t>
            </a:r>
          </a:p>
          <a:p>
            <a:pPr lvl="1"/>
            <a:r>
              <a:rPr lang="en-US" dirty="0"/>
              <a:t>Corporate networks</a:t>
            </a:r>
          </a:p>
          <a:p>
            <a:pPr lvl="1"/>
            <a:r>
              <a:rPr lang="en-US" dirty="0"/>
              <a:t>Dial up Internet</a:t>
            </a:r>
          </a:p>
          <a:p>
            <a:r>
              <a:rPr lang="en-US" dirty="0"/>
              <a:t>Programs</a:t>
            </a:r>
          </a:p>
          <a:p>
            <a:pPr lvl="1"/>
            <a:r>
              <a:rPr lang="en-US" dirty="0"/>
              <a:t>Browsers serve static content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1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E93E-467C-2540-BAC6-2F791ED1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7787-768F-4746-9B3F-D2E14E774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tier system becomes common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D35B3-4390-4E48-B76F-8BD64650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27" y="2317401"/>
            <a:ext cx="8622615" cy="196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7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00E6-484A-2043-B895-B8A07D45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D8FB-DAD1-1746-BFBC-F4A42E77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 1990s</a:t>
            </a:r>
          </a:p>
          <a:p>
            <a:pPr lvl="1"/>
            <a:r>
              <a:rPr lang="en-US" dirty="0"/>
              <a:t>Businesses open up to Internet.</a:t>
            </a:r>
          </a:p>
          <a:p>
            <a:pPr lvl="2"/>
            <a:r>
              <a:rPr lang="en-US" dirty="0"/>
              <a:t>Internet Banking.</a:t>
            </a:r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Scale out middle tier systems </a:t>
            </a:r>
          </a:p>
          <a:p>
            <a:pPr lvl="2"/>
            <a:r>
              <a:rPr lang="en-US" dirty="0"/>
              <a:t>and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2D74B-C193-254D-877B-65F01FED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59" y="1349829"/>
            <a:ext cx="6346945" cy="41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1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4796-4A2F-2B46-BDE9-D7E51F09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B7EC-65C2-1C46-8604-22959910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led to growth?</a:t>
            </a:r>
          </a:p>
          <a:p>
            <a:r>
              <a:rPr lang="en-US" sz="2400" dirty="0"/>
              <a:t>The advent of the WWW was the backbone for the growth</a:t>
            </a:r>
          </a:p>
          <a:p>
            <a:pPr lvl="1"/>
            <a:r>
              <a:rPr lang="en-US" sz="2400" dirty="0"/>
              <a:t>It allowed for access by an increasing number of users</a:t>
            </a:r>
          </a:p>
          <a:p>
            <a:pPr lvl="1"/>
            <a:r>
              <a:rPr lang="en-US" sz="2400" dirty="0"/>
              <a:t>Potentially every person in the world can see a Web app</a:t>
            </a:r>
          </a:p>
          <a:p>
            <a:r>
              <a:rPr lang="en-US" sz="2400" dirty="0"/>
              <a:t>It also allowed for a new service model for:</a:t>
            </a:r>
          </a:p>
          <a:p>
            <a:pPr lvl="1"/>
            <a:r>
              <a:rPr lang="en-US" sz="2400" dirty="0"/>
              <a:t>Enterprises</a:t>
            </a:r>
          </a:p>
          <a:p>
            <a:pPr lvl="1"/>
            <a:r>
              <a:rPr lang="en-US" sz="2400" dirty="0"/>
              <a:t>Consumer products</a:t>
            </a:r>
          </a:p>
          <a:p>
            <a:pPr lvl="1"/>
            <a:r>
              <a:rPr lang="en-US" sz="2400" dirty="0"/>
              <a:t>eGovernment</a:t>
            </a:r>
          </a:p>
          <a:p>
            <a:r>
              <a:rPr lang="en-US" sz="2400" dirty="0"/>
              <a:t>Take a look at the </a:t>
            </a:r>
            <a:r>
              <a:rPr lang="en-US" sz="2400" dirty="0" err="1"/>
              <a:t>Wayback</a:t>
            </a:r>
            <a:r>
              <a:rPr lang="en-US" sz="2400" dirty="0"/>
              <a:t> Machine to see the archived pages of various websites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archive.org</a:t>
            </a:r>
            <a:r>
              <a:rPr lang="en-US" sz="2400" dirty="0"/>
              <a:t>/web/</a:t>
            </a:r>
          </a:p>
        </p:txBody>
      </p:sp>
    </p:spTree>
    <p:extLst>
      <p:ext uri="{BB962C8B-B14F-4D97-AF65-F5344CB8AC3E}">
        <p14:creationId xmlns:p14="http://schemas.microsoft.com/office/powerpoint/2010/main" val="15977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2957</TotalTime>
  <Words>2200</Words>
  <Application>Microsoft Macintosh PowerPoint</Application>
  <PresentationFormat>Widescreen</PresentationFormat>
  <Paragraphs>322</Paragraphs>
  <Slides>52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Arial Narrow</vt:lpstr>
      <vt:lpstr>Calibri</vt:lpstr>
      <vt:lpstr>Calibri Light</vt:lpstr>
      <vt:lpstr>Helvetica</vt:lpstr>
      <vt:lpstr>Office Theme</vt:lpstr>
      <vt:lpstr>Custom Design</vt:lpstr>
      <vt:lpstr>Northeastern University - Seattle </vt:lpstr>
      <vt:lpstr>Week 1 – Introduction to Scalable Systems</vt:lpstr>
      <vt:lpstr>Week 1 – Introduction to Scalable Systems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History</vt:lpstr>
      <vt:lpstr>Modern Websites &amp; Scale</vt:lpstr>
      <vt:lpstr>Modern Websites &amp; Scale</vt:lpstr>
      <vt:lpstr>Modern Websites &amp; Scale</vt:lpstr>
      <vt:lpstr>Modern Websites &amp; Scale</vt:lpstr>
      <vt:lpstr>Modern Websites &amp; Scale</vt:lpstr>
      <vt:lpstr>Modern Websites &amp; Scale</vt:lpstr>
      <vt:lpstr>What is Scalability?</vt:lpstr>
      <vt:lpstr>What is Scalability?</vt:lpstr>
      <vt:lpstr>What is Scalability?</vt:lpstr>
      <vt:lpstr>What is Scalability?</vt:lpstr>
      <vt:lpstr>Questions?</vt:lpstr>
      <vt:lpstr>The future is about  Big Data Big Problems @Web Scale</vt:lpstr>
      <vt:lpstr>What is Scalability</vt:lpstr>
      <vt:lpstr>What is Scalability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What is Scalability?</vt:lpstr>
      <vt:lpstr>Course Outline</vt:lpstr>
      <vt:lpstr>Grading &amp; Course Material</vt:lpstr>
      <vt:lpstr>Assignments Overview</vt:lpstr>
      <vt:lpstr>How to succeed in course?</vt:lpstr>
      <vt:lpstr>At the end of course?</vt:lpstr>
      <vt:lpstr>Disclaimer</vt:lpstr>
      <vt:lpstr>Policies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Northeastern University - Seattle </dc:title>
  <dc:creator>Microsoft Office User</dc:creator>
  <cp:lastModifiedBy>Microsoft Office User</cp:lastModifiedBy>
  <cp:revision>85</cp:revision>
  <dcterms:created xsi:type="dcterms:W3CDTF">2022-01-16T21:49:22Z</dcterms:created>
  <dcterms:modified xsi:type="dcterms:W3CDTF">2022-01-22T02:01:12Z</dcterms:modified>
</cp:coreProperties>
</file>