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699" r:id="rId2"/>
  </p:sldMasterIdLst>
  <p:notesMasterIdLst>
    <p:notesMasterId r:id="rId59"/>
  </p:notesMasterIdLst>
  <p:sldIdLst>
    <p:sldId id="372" r:id="rId3"/>
    <p:sldId id="376" r:id="rId4"/>
    <p:sldId id="425" r:id="rId5"/>
    <p:sldId id="427" r:id="rId6"/>
    <p:sldId id="428" r:id="rId7"/>
    <p:sldId id="429" r:id="rId8"/>
    <p:sldId id="426" r:id="rId9"/>
    <p:sldId id="430" r:id="rId10"/>
    <p:sldId id="431" r:id="rId11"/>
    <p:sldId id="432" r:id="rId12"/>
    <p:sldId id="433" r:id="rId13"/>
    <p:sldId id="475" r:id="rId14"/>
    <p:sldId id="434" r:id="rId15"/>
    <p:sldId id="435" r:id="rId16"/>
    <p:sldId id="436" r:id="rId17"/>
    <p:sldId id="437" r:id="rId18"/>
    <p:sldId id="439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56" r:id="rId35"/>
    <p:sldId id="457" r:id="rId36"/>
    <p:sldId id="458" r:id="rId37"/>
    <p:sldId id="459" r:id="rId38"/>
    <p:sldId id="460" r:id="rId39"/>
    <p:sldId id="461" r:id="rId40"/>
    <p:sldId id="462" r:id="rId41"/>
    <p:sldId id="463" r:id="rId42"/>
    <p:sldId id="464" r:id="rId43"/>
    <p:sldId id="465" r:id="rId44"/>
    <p:sldId id="466" r:id="rId45"/>
    <p:sldId id="476" r:id="rId46"/>
    <p:sldId id="477" r:id="rId47"/>
    <p:sldId id="467" r:id="rId48"/>
    <p:sldId id="468" r:id="rId49"/>
    <p:sldId id="469" r:id="rId50"/>
    <p:sldId id="470" r:id="rId51"/>
    <p:sldId id="478" r:id="rId52"/>
    <p:sldId id="471" r:id="rId53"/>
    <p:sldId id="472" r:id="rId54"/>
    <p:sldId id="473" r:id="rId55"/>
    <p:sldId id="479" r:id="rId56"/>
    <p:sldId id="474" r:id="rId57"/>
    <p:sldId id="42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6"/>
    <p:restoredTop sz="76764"/>
  </p:normalViewPr>
  <p:slideViewPr>
    <p:cSldViewPr snapToGrid="0" snapToObjects="1">
      <p:cViewPr varScale="1">
        <p:scale>
          <a:sx n="75" d="100"/>
          <a:sy n="75" d="100"/>
        </p:scale>
        <p:origin x="1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41926-7600-3D43-BFD5-A7893AB8602A}" type="datetimeFigureOut">
              <a:rPr lang="en-US" smtClean="0"/>
              <a:t>1/29/22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1410C-A9AF-3C4F-ACCD-6A8F1AFC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7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8DD4A5-DA74-DD45-AB4C-3F649DEF201D}" type="slidenum">
              <a:rPr lang="en-US">
                <a:latin typeface="Calibri" charset="0"/>
              </a:rPr>
              <a:pPr eaLnBrk="1" hangingPunct="1"/>
              <a:t>1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129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1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02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41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Java has its own states to manage its schedulers state machine. These states are general thread states.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64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I/O or network I/O typically causes the thread to wait.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40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09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54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03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56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5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21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97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1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44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69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7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5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01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8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4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C9B4-D8ED-4748-9D13-238BD1F2B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B2A4E-9ECE-3F4D-8DB7-11298C945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C1917-57F3-FE41-ADFB-12E9B2D3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5AC55-4D05-B243-9F9A-73288D16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80195-77CB-7644-8EDC-9DC5FC23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279F-4180-D842-9C26-8FF794E6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CE8F0-4B0F-8C46-BEFC-87C7E5206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E2C52-E2EE-E84A-8A00-36EAF95B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C0E8A-7407-3B40-93DC-87D6198D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78E8C-B5A7-1444-8775-12BAD4A0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5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2704A-71E2-DF44-B460-F27193924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D5C20-1145-524E-9817-981BE673E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645E3-5C77-3844-9347-C5DC1431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06A4-D625-C14A-B52C-70432C33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F8755-3791-914D-846B-7F83CD25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44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C5D902F-7FA6-3149-B8B7-CA0DFE9A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8" y="214779"/>
            <a:ext cx="11667565" cy="923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D665CB6-7CC4-FE49-8CCC-CB9269351646}"/>
              </a:ext>
            </a:extLst>
          </p:cNvPr>
          <p:cNvSpPr txBox="1">
            <a:spLocks/>
          </p:cNvSpPr>
          <p:nvPr userDrawn="1"/>
        </p:nvSpPr>
        <p:spPr>
          <a:xfrm>
            <a:off x="8610599" y="6419103"/>
            <a:ext cx="304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005836-6816-864A-A203-F6E50AFEEE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08ABC09-A831-3742-A13A-D67A159B385A}"/>
              </a:ext>
            </a:extLst>
          </p:cNvPr>
          <p:cNvSpPr txBox="1">
            <a:spLocks/>
          </p:cNvSpPr>
          <p:nvPr userDrawn="1"/>
        </p:nvSpPr>
        <p:spPr>
          <a:xfrm>
            <a:off x="246529" y="1349829"/>
            <a:ext cx="11698944" cy="5069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C98C84-26A8-3C4A-AF5B-31F94F4FCDF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46526" y="1349829"/>
            <a:ext cx="116675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125266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6D85-69BC-4FEA-B4EA-B452FCAFA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DECDC-4BC8-4D92-857D-16B8FC0A3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B1A1D-17BC-4290-925A-85BEEE3B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63E6E-B314-4470-8974-D508A9E7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– Ian Gorton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D758F-D148-4A2F-9687-42950E29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57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69E8-C2D3-492F-96B4-505F55AE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2DBD-FDA5-4FB8-BDEC-23B791FE6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378FE-5A43-4AE0-A039-4B2ACE15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CD56B-9F69-4548-AEE1-00FF65C5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1ED42-25DC-4BB7-ACA3-1A740C0B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4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16DC-B7D0-4EC9-B301-235CF7B7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E215F-9B4C-4FBD-84D1-E21321E3E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B4B9F-6477-49FF-9254-12EF7008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4C009-EDB4-429E-AE4D-D37FA90B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8243-82A8-41E7-8CFC-78847A53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96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C177-7DC1-4EE5-B632-28ABD08D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1EA5-66C2-4986-9DE1-9812CF71D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2221A-491A-438A-AD5F-D23DB1344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D3997-9783-46E9-97A8-C554F078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BF796-3AFE-4693-A5BD-E14BE307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AD856-FBDC-49C0-8892-F45C6F2A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9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6B4A-9E3F-4502-8A91-CEA08B6F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BBE06-2CB4-4A7C-A5F7-5E903623E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1A006-C20D-428A-9A8D-E70AB3BE1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A2B58-693F-4BEF-8A9D-58DFA8AE2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5438F-5938-4B68-9527-3C77D597C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C2586-E875-4E4C-9978-32769852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B9056-6142-4D17-AB3F-EB25863B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8A139-C9C6-42BE-9BE8-8CD9B043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08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DDDE-0956-43DF-9DAD-3F730CD0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C95DA-4483-4DFC-9793-41EC040F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EC61D-894C-4A0D-BA41-3BE1AAFB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86855-2429-4BE5-94EC-E239FE4D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75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0807E-7629-4147-9FB6-1A9F4F86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43AFC-0B4E-40A8-B940-0AF7685E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CBB97-F7D4-471A-8E64-250EA5A1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2A86-A02B-254C-B161-224B6D21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73BD6-0B53-B94E-9C79-9984BC1E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B16B-1CA7-1A4E-A5F6-6CC7E74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AD543-16A1-0042-AA82-970275C7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9F766-5281-8F48-9CAA-E8DD2DA7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43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79E4-C63A-40C9-9337-A0A06C8B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1977-F338-4E37-9C5D-A6C43FDDE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B1357-84AE-4E07-B676-5AF58D5D4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AAF16-0C18-4BE3-9B13-53EF5B3F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06E72-19F5-4D0C-9C1D-8CB4709F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ABEF5-7D5D-41BD-AB5A-1A4199BB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44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2260-24EB-4CB7-A8E7-A3BFBA64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38882-F41C-45A9-B6D5-FB986E27D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32C4A-FF81-41AF-BA8D-DD747873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B813E-819E-49A5-89A7-A71DB491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C789F-E50E-4C8B-B9C1-E794B672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E78BB-CFA4-48A4-9C79-DF41DDB4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33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C2A2-9E5F-4D09-BC85-90A27133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3E982-2FB9-45D2-8603-D1F5DE9C2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20064-AF4F-423D-9529-D12E2B11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87017-EC7A-4860-8094-BF60217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D0C1E-2DC3-42C4-9649-913DD4FB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024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DF108-B7B0-4AEE-BED0-81DB7FD36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A0DCF-F10D-4114-B09F-726EBFD45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090B0-6843-449A-8DEE-08305074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B75E-BB1A-4DD1-85D1-A97EC4EA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38F4-8772-43C9-8A50-483B41EB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35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9922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47915584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36E6-6491-8743-9B6F-632FF140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3746B-DA97-8842-87D7-65FD70C85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70263-7922-984D-B620-E1A9E72D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F8EE-8F39-6748-A5AE-EBB9C68A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C0F2F-2612-C749-B1E7-5ADE58B5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5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D211-4396-9F40-B241-30FC12F7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30B4-2297-E149-8178-BA35A88AA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9C6D7-37A8-DB44-83A0-BEE9788FA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745E9-7399-3746-B3F8-156BF214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BF96-2E01-194D-9431-5FFE1982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43462-07D8-9A41-9F7D-F7AACB25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6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279A-F8C2-3945-A2DC-EA00DDF3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266E3-6DC7-2941-89ED-79CE26E31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F7315-BFBD-6F4A-A88D-9989C1C01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DEBEF-4333-9B4F-B674-0C95EDB78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40B31-771A-224F-A32F-0D82E19BB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29DE87-1093-3C48-AE21-363FF22E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06533-758C-9E44-BC33-3663BA49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CC853-0946-2648-A891-7DB3F259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9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724A-2814-7440-8833-994997AF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0505B-4239-7342-ABB8-343F8636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D6F4C-3885-7144-B51C-DADFD252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077F1-E05F-B54D-BC97-D7F36EA9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0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EF53F-2B18-DE4D-9D7A-9B3AA8C2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D392C-F985-484C-B037-5F017D0F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029E3-244B-3A48-876B-24386549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2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5080-78C9-6C41-BBAD-D2F98B31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593E-6F98-0941-8EE6-3201341BD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4D0C5-D727-5A4F-8211-D985DBF86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2A5E8-0E90-C44F-9C69-FE4029F6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3A099-336A-DB41-9C75-F1728A15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EAD91-67EE-D640-8884-D5857D83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1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6DB3-DFE0-2742-B9DC-B45577C1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546BF-978A-F547-A68C-089F19651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44998-D781-DB4C-970B-F8C4D71D7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A8C1C-9E41-BC48-B039-39A335FF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13B6F-78C8-0447-A19A-482A30BF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DB47C-6E09-534F-87CB-25695E68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2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BDD40-6FD6-E349-A7F5-91E94FF2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1D222-B7E8-2C4C-B06A-139607E17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150A-ED0F-0340-A190-28E2E10EF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93F36-8772-814D-A905-8C917843E0A4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A7759-B4BF-F749-AD9F-3182F8378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6012-5AD3-9949-A3EE-2DA757CF8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F6F12-CDFB-459A-911D-EDF879C8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3B67B-9025-438D-8270-3ACD77CA5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37979-8E8B-4056-8373-6658980CE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E845-2FBC-4C6D-B380-94F0F7BE4FD1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AF677-0D31-4036-BC63-853A0CD81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– Ian Gorton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71CD6-F4FC-49E9-B2A0-F0C2AEF07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concurrent/Executor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Objec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docs.oracle.com/javase/7/docs/api/java/lang/Runnable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0" y="787400"/>
            <a:ext cx="9144000" cy="1219200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US" b="1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Northeastern University - Seattle</a:t>
            </a:r>
            <a:br>
              <a:rPr lang="en-US" b="1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4" name="Text Placeholder 8"/>
          <p:cNvSpPr>
            <a:spLocks noGrp="1"/>
          </p:cNvSpPr>
          <p:nvPr>
            <p:ph idx="1"/>
          </p:nvPr>
        </p:nvSpPr>
        <p:spPr>
          <a:xfrm>
            <a:off x="1562101" y="5094752"/>
            <a:ext cx="9144000" cy="1524000"/>
          </a:xfrm>
        </p:spPr>
        <p:txBody>
          <a:bodyPr>
            <a:normAutofit fontScale="85000" lnSpcReduction="20000"/>
          </a:bodyPr>
          <a:lstStyle/>
          <a:p>
            <a:pPr algn="ctr" eaLnBrk="1" hangingPunct="1">
              <a:buNone/>
            </a:pPr>
            <a:r>
              <a:rPr lang="en-US" sz="3500" b="1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CS6650 Building Scalable Distributed Systems</a:t>
            </a:r>
          </a:p>
          <a:p>
            <a:pPr algn="ctr" eaLnBrk="1" hangingPunct="1">
              <a:buNone/>
            </a:pPr>
            <a:r>
              <a:rPr lang="en-US" sz="3200" b="1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Vishal Rajpal</a:t>
            </a:r>
          </a:p>
          <a:p>
            <a:pPr algn="ctr" eaLnBrk="1" hangingPunct="1">
              <a:buNone/>
            </a:pPr>
            <a:endParaRPr lang="en-US" b="1" dirty="0">
              <a:latin typeface="Arial Narrow"/>
              <a:cs typeface="Arial Narrow"/>
            </a:endParaRPr>
          </a:p>
          <a:p>
            <a:pPr algn="ctr" eaLnBrk="1" hangingPunct="1">
              <a:buFont typeface="Arial" charset="0"/>
              <a:buNone/>
            </a:pPr>
            <a:r>
              <a:rPr lang="en-US" sz="1400" u="sng" dirty="0">
                <a:latin typeface="Helvetica" charset="0"/>
              </a:rPr>
              <a:t> </a:t>
            </a:r>
          </a:p>
        </p:txBody>
      </p:sp>
      <p:pic>
        <p:nvPicPr>
          <p:cNvPr id="5" name="Picture 19" descr="northeastern-university-logo (1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1600201"/>
            <a:ext cx="3276600" cy="325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1E89-CACB-E842-8388-8C80AF97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Threads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6998-8E13-A646-A800-DEADD8ACE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6" y="1349829"/>
            <a:ext cx="5390345" cy="5293392"/>
          </a:xfrm>
        </p:spPr>
        <p:txBody>
          <a:bodyPr>
            <a:normAutofit fontScale="55000" lnSpcReduction="20000"/>
          </a:bodyPr>
          <a:lstStyle/>
          <a:p>
            <a:r>
              <a:rPr lang="en-US" sz="3800" b="1" dirty="0"/>
              <a:t>Wait for threads to terminate</a:t>
            </a:r>
          </a:p>
          <a:p>
            <a:pPr marL="0" indent="0">
              <a:buNone/>
            </a:pPr>
            <a:r>
              <a:rPr lang="en-US" dirty="0"/>
              <a:t>private static int </a:t>
            </a:r>
            <a:r>
              <a:rPr lang="en-US" i="1" dirty="0"/>
              <a:t>NUMTHREADS </a:t>
            </a:r>
            <a:r>
              <a:rPr lang="en-US" dirty="0"/>
              <a:t>= 10;</a:t>
            </a:r>
          </a:p>
          <a:p>
            <a:pPr marL="0" indent="0">
              <a:buNone/>
            </a:pPr>
            <a:r>
              <a:rPr lang="en-US" dirty="0" err="1"/>
              <a:t>NamingThread</a:t>
            </a:r>
            <a:r>
              <a:rPr lang="en-US" dirty="0"/>
              <a:t>[] </a:t>
            </a:r>
            <a:r>
              <a:rPr lang="en-US" dirty="0" err="1"/>
              <a:t>runnables</a:t>
            </a:r>
            <a:r>
              <a:rPr lang="en-US" dirty="0"/>
              <a:t> = new </a:t>
            </a:r>
            <a:r>
              <a:rPr lang="en-US" dirty="0" err="1"/>
              <a:t>NamingThread</a:t>
            </a:r>
            <a:r>
              <a:rPr lang="en-US" dirty="0"/>
              <a:t>[</a:t>
            </a:r>
            <a:r>
              <a:rPr lang="en-US" i="1" dirty="0"/>
              <a:t>NUMTHREADS</a:t>
            </a:r>
            <a:r>
              <a:rPr lang="en-US" dirty="0"/>
              <a:t>];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i="1" dirty="0"/>
              <a:t>NUMTHREADS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runnables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new </a:t>
            </a:r>
            <a:r>
              <a:rPr lang="en-US" dirty="0" err="1"/>
              <a:t>NamingThread</a:t>
            </a:r>
            <a:r>
              <a:rPr lang="en-US" dirty="0"/>
              <a:t>("thread:" + </a:t>
            </a:r>
            <a:r>
              <a:rPr lang="en-US" dirty="0" err="1"/>
              <a:t>i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Thread threads[] = new Thread[</a:t>
            </a:r>
            <a:r>
              <a:rPr lang="en-US" i="1" dirty="0"/>
              <a:t>NUMTHREADS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i="1" dirty="0"/>
              <a:t>NUMTHREADS 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 ) {</a:t>
            </a:r>
            <a:br>
              <a:rPr lang="en-US" dirty="0"/>
            </a:br>
            <a:r>
              <a:rPr lang="en-US" dirty="0"/>
              <a:t>    threads[</a:t>
            </a:r>
            <a:r>
              <a:rPr lang="en-US" dirty="0" err="1"/>
              <a:t>i</a:t>
            </a:r>
            <a:r>
              <a:rPr lang="en-US" dirty="0"/>
              <a:t>] = new Thread (</a:t>
            </a:r>
            <a:r>
              <a:rPr lang="en-US" dirty="0" err="1"/>
              <a:t>runnables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  <a:br>
              <a:rPr lang="en-US" dirty="0"/>
            </a:br>
            <a:r>
              <a:rPr lang="en-US" dirty="0"/>
              <a:t>    threads[</a:t>
            </a:r>
            <a:r>
              <a:rPr lang="en-US" dirty="0" err="1"/>
              <a:t>i</a:t>
            </a:r>
            <a:r>
              <a:rPr lang="en-US" dirty="0"/>
              <a:t>].start();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 wait for each one to finish</a:t>
            </a:r>
            <a:br>
              <a:rPr lang="en-US" dirty="0"/>
            </a:br>
            <a:r>
              <a:rPr lang="en-US" dirty="0"/>
              <a:t>try {</a:t>
            </a:r>
            <a:br>
              <a:rPr lang="en-US" dirty="0"/>
            </a:br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i="1" dirty="0"/>
              <a:t>NUMTHREADS 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 ) {</a:t>
            </a:r>
            <a:br>
              <a:rPr lang="en-US" dirty="0"/>
            </a:br>
            <a:r>
              <a:rPr lang="en-US" dirty="0"/>
              <a:t>        threads[</a:t>
            </a:r>
            <a:r>
              <a:rPr lang="en-US" dirty="0" err="1"/>
              <a:t>i</a:t>
            </a:r>
            <a:r>
              <a:rPr lang="en-US" dirty="0"/>
              <a:t>].join();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 catch (</a:t>
            </a:r>
            <a:r>
              <a:rPr lang="en-US" dirty="0" err="1"/>
              <a:t>InterruptedException</a:t>
            </a:r>
            <a:r>
              <a:rPr lang="en-US" dirty="0"/>
              <a:t> e) {}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System.</a:t>
            </a:r>
            <a:r>
              <a:rPr lang="en-US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</a:t>
            </a:r>
            <a:r>
              <a:rPr lang="en-US" dirty="0" err="1"/>
              <a:t>Thread.</a:t>
            </a:r>
            <a:r>
              <a:rPr lang="en-US" i="1" dirty="0" err="1"/>
              <a:t>currentThread</a:t>
            </a:r>
            <a:r>
              <a:rPr lang="en-US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84124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1C3E-8C7C-0A49-AAAC-6AEC2E07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Threads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A82B5-BBE5-2841-BC61-B0E310D92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217" y="992187"/>
            <a:ext cx="11667565" cy="4873625"/>
          </a:xfrm>
        </p:spPr>
        <p:txBody>
          <a:bodyPr/>
          <a:lstStyle/>
          <a:p>
            <a:r>
              <a:rPr lang="en-US" dirty="0"/>
              <a:t>Key Points</a:t>
            </a:r>
          </a:p>
          <a:p>
            <a:pPr lvl="1"/>
            <a:r>
              <a:rPr lang="en-US" sz="2400" dirty="0"/>
              <a:t>Create Threads by implementing a Runnable</a:t>
            </a:r>
          </a:p>
          <a:p>
            <a:pPr lvl="1"/>
            <a:r>
              <a:rPr lang="en-US" sz="2400" dirty="0"/>
              <a:t>Start threads with .start() method, which returns immediately</a:t>
            </a:r>
          </a:p>
          <a:p>
            <a:pPr lvl="1"/>
            <a:r>
              <a:rPr lang="en-US" sz="2400" dirty="0"/>
              <a:t>Threads execute independently until completion</a:t>
            </a:r>
          </a:p>
          <a:p>
            <a:pPr lvl="1"/>
            <a:r>
              <a:rPr lang="en-US" sz="2400" dirty="0"/>
              <a:t>Order of thread execution is non-deterministic. Statements overlap.</a:t>
            </a:r>
          </a:p>
          <a:p>
            <a:pPr lvl="1"/>
            <a:r>
              <a:rPr lang="en-US" sz="2400" dirty="0"/>
              <a:t>Objects are basically state machines</a:t>
            </a:r>
          </a:p>
          <a:p>
            <a:pPr lvl="2"/>
            <a:r>
              <a:rPr lang="en-US" dirty="0"/>
              <a:t>State transitions invoked when methods called</a:t>
            </a:r>
          </a:p>
          <a:p>
            <a:pPr lvl="1"/>
            <a:r>
              <a:rPr lang="en-US" sz="2400" dirty="0"/>
              <a:t>Threads define an execution context</a:t>
            </a:r>
          </a:p>
          <a:p>
            <a:pPr lvl="2"/>
            <a:r>
              <a:rPr lang="en-US" dirty="0"/>
              <a:t>Manipulate objects (state) they have reference to</a:t>
            </a:r>
          </a:p>
          <a:p>
            <a:pPr lvl="2"/>
            <a:r>
              <a:rPr lang="en-US" dirty="0"/>
              <a:t>The methods they call execute in the context of the calling thread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8500-1C5E-5840-9152-912E859C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Threads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D879D-8FC5-CB4B-ADD8-0D585030B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A1A5CD-8CB1-1A4B-BC66-E56747C05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346" y="932661"/>
            <a:ext cx="6999307" cy="59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19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32BF-57F0-444B-87F4-364DF9FB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AD117-5EAB-FB49-A7C1-FC23C7E52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makes things challenging</a:t>
            </a:r>
          </a:p>
          <a:p>
            <a:pPr lvl="1"/>
            <a:r>
              <a:rPr lang="en-US" sz="2400" dirty="0"/>
              <a:t>Problems with concurrency</a:t>
            </a:r>
          </a:p>
          <a:p>
            <a:pPr lvl="2"/>
            <a:r>
              <a:rPr lang="en-US" dirty="0"/>
              <a:t>Race conditions</a:t>
            </a:r>
          </a:p>
          <a:p>
            <a:pPr lvl="2"/>
            <a:r>
              <a:rPr lang="en-US" dirty="0"/>
              <a:t>Deadlocks</a:t>
            </a:r>
          </a:p>
          <a:p>
            <a:pPr lvl="1"/>
            <a:r>
              <a:rPr lang="en-US" sz="2400" dirty="0"/>
              <a:t>Source of problems</a:t>
            </a:r>
          </a:p>
          <a:p>
            <a:pPr lvl="2"/>
            <a:r>
              <a:rPr lang="en-US" dirty="0"/>
              <a:t>Non-determinism</a:t>
            </a:r>
          </a:p>
          <a:p>
            <a:pPr lvl="2"/>
            <a:r>
              <a:rPr lang="en-US" dirty="0" err="1"/>
              <a:t>Interleavings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56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B668-8309-CA4C-9F64-A26EC405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C511-BD43-8346-B03D-B650D62A8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1138518"/>
            <a:ext cx="11667565" cy="4873625"/>
          </a:xfrm>
        </p:spPr>
        <p:txBody>
          <a:bodyPr/>
          <a:lstStyle/>
          <a:p>
            <a:r>
              <a:rPr lang="en-US" dirty="0"/>
              <a:t>Problem 1: Shared Variables</a:t>
            </a:r>
          </a:p>
          <a:p>
            <a:pPr lvl="1"/>
            <a:r>
              <a:rPr lang="en-US" sz="2200" dirty="0"/>
              <a:t>Multiple independent threads make changes to same variable at same time</a:t>
            </a:r>
          </a:p>
          <a:p>
            <a:pPr lvl="2"/>
            <a:r>
              <a:rPr lang="en-US" sz="2200" dirty="0"/>
              <a:t>read value from memory to register</a:t>
            </a:r>
          </a:p>
          <a:p>
            <a:pPr lvl="2"/>
            <a:r>
              <a:rPr lang="en-US" sz="2200" dirty="0"/>
              <a:t>change value in register</a:t>
            </a:r>
          </a:p>
          <a:p>
            <a:pPr lvl="2"/>
            <a:r>
              <a:rPr lang="en-US" sz="2200" dirty="0"/>
              <a:t>write register value back to memory</a:t>
            </a:r>
          </a:p>
          <a:p>
            <a:pPr marL="1057275" lvl="3"/>
            <a:r>
              <a:rPr lang="en-US" sz="2200" dirty="0"/>
              <a:t>thread 1: x=x+6</a:t>
            </a:r>
          </a:p>
          <a:p>
            <a:pPr marL="1057275" lvl="3"/>
            <a:r>
              <a:rPr lang="en-US" sz="2200" dirty="0"/>
              <a:t>thread 2: x=x+1</a:t>
            </a:r>
          </a:p>
          <a:p>
            <a:pPr lvl="1"/>
            <a:r>
              <a:rPr lang="en-US" sz="2200" dirty="0"/>
              <a:t>The result?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72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9CFF-23D7-F940-A327-C7CD1785A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C966B-01A8-D143-9094-8CA1B50BD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  <a:p>
            <a:pPr lvl="1"/>
            <a:r>
              <a:rPr lang="en-US" sz="2400" dirty="0"/>
              <a:t>Same program, different results</a:t>
            </a:r>
          </a:p>
          <a:p>
            <a:pPr lvl="2"/>
            <a:r>
              <a:rPr lang="en-US" dirty="0"/>
              <a:t>Depends on the manner in which CPU schedules execution</a:t>
            </a:r>
          </a:p>
          <a:p>
            <a:pPr lvl="2"/>
            <a:r>
              <a:rPr lang="en-US" dirty="0"/>
              <a:t>Different </a:t>
            </a:r>
            <a:r>
              <a:rPr lang="en-US" dirty="0" err="1"/>
              <a:t>interleavings</a:t>
            </a:r>
            <a:r>
              <a:rPr lang="en-US" dirty="0"/>
              <a:t> produce different outcomes</a:t>
            </a:r>
          </a:p>
          <a:p>
            <a:pPr lvl="1"/>
            <a:r>
              <a:rPr lang="en-US" sz="2400" dirty="0"/>
              <a:t>Extremely hard to debug</a:t>
            </a:r>
          </a:p>
          <a:p>
            <a:pPr lvl="2"/>
            <a:r>
              <a:rPr lang="en-US" dirty="0"/>
              <a:t>Not reproducible</a:t>
            </a:r>
          </a:p>
          <a:p>
            <a:pPr lvl="2"/>
            <a:r>
              <a:rPr lang="en-US" dirty="0"/>
              <a:t>These are extremely unpleasant when they occur in production systems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9D9C03-2A74-2B4F-9DA9-65D201DEDF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653003"/>
              </p:ext>
            </p:extLst>
          </p:nvPr>
        </p:nvGraphicFramePr>
        <p:xfrm>
          <a:off x="406335" y="4308021"/>
          <a:ext cx="3899848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Thread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Thread 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Reads (x) into register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Register value +</a:t>
                      </a:r>
                      <a:r>
                        <a:rPr lang="en-US" sz="1400" baseline="0" dirty="0"/>
                        <a:t> 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Writes register value to (x)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Reads (x) into register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 value +</a:t>
                      </a:r>
                      <a:r>
                        <a:rPr lang="en-US" sz="1400" baseline="0" dirty="0"/>
                        <a:t> 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Writes register value to (x)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584CE77-574A-D14F-AAE0-248884979D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141495"/>
              </p:ext>
            </p:extLst>
          </p:nvPr>
        </p:nvGraphicFramePr>
        <p:xfrm>
          <a:off x="7003905" y="4308021"/>
          <a:ext cx="3899848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Thread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Thread 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Reads (x) into register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Register value +</a:t>
                      </a:r>
                      <a:r>
                        <a:rPr lang="en-US" sz="1400" baseline="0" dirty="0"/>
                        <a:t> 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Reads (x) into register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Register value +</a:t>
                      </a:r>
                      <a:r>
                        <a:rPr lang="en-US" sz="1400" baseline="0" dirty="0"/>
                        <a:t> 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Writes register value to (x)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Writes register value to (x)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53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297C-11C7-C94D-833B-D1320B6D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667F3-0314-FC47-A0C2-0C49DFAE2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cause: Non determinism</a:t>
            </a:r>
          </a:p>
          <a:p>
            <a:pPr lvl="1"/>
            <a:r>
              <a:rPr lang="en-US" dirty="0"/>
              <a:t>Sequential programs exhibit deterministic behavior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Race conditions are caused by </a:t>
            </a:r>
            <a:r>
              <a:rPr lang="en-US" b="1" dirty="0"/>
              <a:t>non-deterministic</a:t>
            </a:r>
            <a:r>
              <a:rPr lang="en-US" dirty="0"/>
              <a:t> behavior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B0A46-3291-4D4D-BAEC-AA14CBDBC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22" y="2344556"/>
            <a:ext cx="6753217" cy="12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86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C8FC-B571-564E-B801-7E9500B7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41852-BFC3-284E-8586-222873BAC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Race Conditions</a:t>
            </a:r>
          </a:p>
          <a:p>
            <a:pPr lvl="1"/>
            <a:r>
              <a:rPr lang="en-US" altLang="en-US" sz="2400" dirty="0"/>
              <a:t>Use locks to impose ordering constraints</a:t>
            </a:r>
          </a:p>
          <a:p>
            <a:pPr lvl="2"/>
            <a:r>
              <a:rPr lang="en-US" altLang="en-US" dirty="0"/>
              <a:t>Lock shared variables so they can be accessed only by a single thread at once</a:t>
            </a:r>
          </a:p>
          <a:p>
            <a:pPr lvl="3"/>
            <a:r>
              <a:rPr lang="en-US" altLang="en-US" sz="2400" dirty="0"/>
              <a:t>Serialized access to shared resources</a:t>
            </a:r>
          </a:p>
          <a:p>
            <a:pPr lvl="1"/>
            <a:r>
              <a:rPr lang="en-US" sz="2400" dirty="0"/>
              <a:t>Each thread wishing to access a variable:</a:t>
            </a:r>
          </a:p>
          <a:p>
            <a:pPr lvl="2"/>
            <a:r>
              <a:rPr lang="en-US" dirty="0"/>
              <a:t>takes the lock</a:t>
            </a:r>
          </a:p>
          <a:p>
            <a:pPr lvl="2"/>
            <a:r>
              <a:rPr lang="en-US" dirty="0"/>
              <a:t>changes the variable</a:t>
            </a:r>
          </a:p>
          <a:p>
            <a:pPr lvl="2"/>
            <a:r>
              <a:rPr lang="en-US" dirty="0"/>
              <a:t>releases the lock</a:t>
            </a:r>
          </a:p>
          <a:p>
            <a:pPr lvl="1"/>
            <a:r>
              <a:rPr lang="en-US" sz="2400" dirty="0"/>
              <a:t>If the lock is set, all other threads wait for it to be released</a:t>
            </a:r>
          </a:p>
          <a:p>
            <a:pPr lvl="2"/>
            <a:r>
              <a:rPr lang="en-US" dirty="0"/>
              <a:t>Which thread proceeds next?</a:t>
            </a:r>
          </a:p>
          <a:p>
            <a:pPr lvl="2"/>
            <a:r>
              <a:rPr lang="en-US" altLang="en-US" dirty="0"/>
              <a:t>Locks sometimes known as semaphores</a:t>
            </a:r>
          </a:p>
        </p:txBody>
      </p:sp>
    </p:spTree>
    <p:extLst>
      <p:ext uri="{BB962C8B-B14F-4D97-AF65-F5344CB8AC3E}">
        <p14:creationId xmlns:p14="http://schemas.microsoft.com/office/powerpoint/2010/main" val="1555785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9F19-FF17-B841-971D-B43F7E36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66DF1-C443-0D40-A510-16A07D4B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synchronization methods</a:t>
            </a:r>
          </a:p>
          <a:p>
            <a:pPr marL="457200" lvl="1" indent="0">
              <a:buNone/>
            </a:pPr>
            <a:r>
              <a:rPr lang="en-US" sz="2000" dirty="0"/>
              <a:t>public class </a:t>
            </a:r>
            <a:r>
              <a:rPr lang="en-US" sz="2000" dirty="0" err="1"/>
              <a:t>SynchronizedCounter</a:t>
            </a:r>
            <a:r>
              <a:rPr lang="en-US" sz="2000" dirty="0"/>
              <a:t> { </a:t>
            </a:r>
          </a:p>
          <a:p>
            <a:pPr marL="457200" lvl="1" indent="0">
              <a:buNone/>
            </a:pPr>
            <a:r>
              <a:rPr lang="en-US" sz="2000" dirty="0"/>
              <a:t>	private int c = 0; </a:t>
            </a:r>
          </a:p>
          <a:p>
            <a:pPr marL="457200" lvl="1" indent="0">
              <a:buNone/>
            </a:pPr>
            <a:r>
              <a:rPr lang="en-US" sz="2000" dirty="0"/>
              <a:t>	public synchronized void increment() { </a:t>
            </a:r>
            <a:r>
              <a:rPr lang="en-US" sz="2000" dirty="0" err="1"/>
              <a:t>c++</a:t>
            </a:r>
            <a:r>
              <a:rPr lang="en-US" sz="2000" dirty="0"/>
              <a:t>; } </a:t>
            </a:r>
          </a:p>
          <a:p>
            <a:pPr marL="457200" lvl="1" indent="0">
              <a:buNone/>
            </a:pPr>
            <a:r>
              <a:rPr lang="en-US" sz="2000" dirty="0"/>
              <a:t>	public synchronized void decrement() { c--; } 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</a:p>
          <a:p>
            <a:pPr lvl="1"/>
            <a:endParaRPr lang="en-US" sz="2000" i="1" dirty="0"/>
          </a:p>
          <a:p>
            <a:pPr lvl="1"/>
            <a:r>
              <a:rPr lang="en-US" sz="2000" i="1" dirty="0"/>
              <a:t>Known as critical section</a:t>
            </a:r>
          </a:p>
          <a:p>
            <a:pPr lvl="2"/>
            <a:r>
              <a:rPr lang="en-US" sz="2000" dirty="0"/>
              <a:t>it is not possible for two invocations of any synchronized methods on the same object to interleave </a:t>
            </a:r>
          </a:p>
          <a:p>
            <a:pPr lvl="2"/>
            <a:r>
              <a:rPr lang="en-US" sz="2000" dirty="0"/>
              <a:t>less error-prone as release is automatic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70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18E6-870F-1742-975D-C8E6EEC5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07FA4-1FB4-9044-BC4C-0DC005AE1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 Locks</a:t>
            </a:r>
          </a:p>
          <a:p>
            <a:pPr lvl="1"/>
            <a:r>
              <a:rPr lang="en-US" sz="2400" i="1" dirty="0"/>
              <a:t>Synchronization </a:t>
            </a:r>
            <a:r>
              <a:rPr lang="en-US" sz="2400" dirty="0"/>
              <a:t>is implemented using </a:t>
            </a:r>
            <a:r>
              <a:rPr lang="en-US" sz="2400" i="1" dirty="0"/>
              <a:t>monitors</a:t>
            </a:r>
            <a:r>
              <a:rPr lang="en-US" sz="2400" dirty="0"/>
              <a:t>. Each object in Java is associated with a monitor, which a thread can </a:t>
            </a:r>
            <a:r>
              <a:rPr lang="en-US" sz="2400" i="1" dirty="0"/>
              <a:t>lock</a:t>
            </a:r>
            <a:r>
              <a:rPr lang="en-US" sz="2400" dirty="0"/>
              <a:t> or </a:t>
            </a:r>
            <a:r>
              <a:rPr lang="en-US" sz="2400" i="1" dirty="0"/>
              <a:t>unlock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Only one thread at a time may hold a lock on a monitor. </a:t>
            </a:r>
          </a:p>
          <a:p>
            <a:pPr lvl="2"/>
            <a:r>
              <a:rPr lang="en-US" dirty="0"/>
              <a:t>synchronized (this);</a:t>
            </a:r>
          </a:p>
          <a:p>
            <a:pPr lvl="2"/>
            <a:r>
              <a:rPr lang="en-US" dirty="0"/>
              <a:t>synchronized(Object);</a:t>
            </a:r>
          </a:p>
          <a:p>
            <a:pPr lvl="1"/>
            <a:r>
              <a:rPr lang="en-US" sz="2400" dirty="0"/>
              <a:t>Any other threads attempting to lock that monitor are blocked until they can obtain a lock on that monitor.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1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A37B-CF38-054A-9757-35A77C55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–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8668-F699-F049-A053-7436F5F11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07" y="1138518"/>
            <a:ext cx="11667565" cy="5152554"/>
          </a:xfrm>
        </p:spPr>
        <p:txBody>
          <a:bodyPr/>
          <a:lstStyle/>
          <a:p>
            <a:r>
              <a:rPr lang="en-US" dirty="0"/>
              <a:t>Topics we will cover today:</a:t>
            </a:r>
          </a:p>
          <a:p>
            <a:pPr lvl="1"/>
            <a:r>
              <a:rPr lang="en-US" sz="2400" dirty="0"/>
              <a:t>Why Threads?</a:t>
            </a:r>
          </a:p>
          <a:p>
            <a:pPr lvl="1"/>
            <a:r>
              <a:rPr lang="en-US" sz="2400" dirty="0"/>
              <a:t>Simple threads in Java</a:t>
            </a:r>
          </a:p>
          <a:p>
            <a:pPr lvl="1"/>
            <a:r>
              <a:rPr lang="en-US" sz="2400" dirty="0"/>
              <a:t>Problems with threading</a:t>
            </a:r>
          </a:p>
          <a:p>
            <a:pPr lvl="1"/>
            <a:r>
              <a:rPr lang="en-US" sz="2400" dirty="0"/>
              <a:t>Synchronization primitives</a:t>
            </a:r>
          </a:p>
          <a:p>
            <a:pPr lvl="1"/>
            <a:r>
              <a:rPr lang="en-US" sz="2400" dirty="0"/>
              <a:t>Thread coordination</a:t>
            </a:r>
          </a:p>
          <a:p>
            <a:pPr lvl="1"/>
            <a:r>
              <a:rPr lang="en-US" sz="2400" dirty="0"/>
              <a:t>Thread states</a:t>
            </a:r>
          </a:p>
          <a:p>
            <a:pPr lvl="1"/>
            <a:r>
              <a:rPr lang="en-US" sz="2400" dirty="0"/>
              <a:t>Thread pools</a:t>
            </a:r>
          </a:p>
          <a:p>
            <a:pPr lvl="1"/>
            <a:r>
              <a:rPr lang="en-US" sz="2400" dirty="0"/>
              <a:t>Thread-safe collections</a:t>
            </a:r>
          </a:p>
        </p:txBody>
      </p:sp>
    </p:spTree>
    <p:extLst>
      <p:ext uri="{BB962C8B-B14F-4D97-AF65-F5344CB8AC3E}">
        <p14:creationId xmlns:p14="http://schemas.microsoft.com/office/powerpoint/2010/main" val="1130844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6635-6622-D14A-A505-E1FBF27E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9963B-6CCE-2A4F-B94B-409327BD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7" y="1138518"/>
            <a:ext cx="11667565" cy="52738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Shared Variable Modification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public class </a:t>
            </a:r>
            <a:r>
              <a:rPr lang="en-US" sz="1500" dirty="0" err="1">
                <a:latin typeface="Arial" charset="0"/>
                <a:ea typeface="ＭＳ Ｐゴシック" charset="0"/>
                <a:cs typeface="Arial" charset="0"/>
              </a:rPr>
              <a:t>SharedVariableBroken</a:t>
            </a: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 {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  final static private int NUMTHREADS = 10000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  private int </a:t>
            </a:r>
            <a:r>
              <a:rPr lang="en-US" sz="1500" dirty="0" err="1">
                <a:latin typeface="Arial" charset="0"/>
                <a:ea typeface="ＭＳ Ｐゴシック" charset="0"/>
                <a:cs typeface="Arial" charset="0"/>
              </a:rPr>
              <a:t>val</a:t>
            </a: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 = 0;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	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  public void </a:t>
            </a:r>
            <a:r>
              <a:rPr lang="en-US" sz="1500" dirty="0" err="1">
                <a:latin typeface="Arial" charset="0"/>
                <a:ea typeface="ＭＳ Ｐゴシック" charset="0"/>
                <a:cs typeface="Arial" charset="0"/>
              </a:rPr>
              <a:t>inc</a:t>
            </a: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() {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    </a:t>
            </a:r>
            <a:r>
              <a:rPr lang="en-US" sz="1500" dirty="0" err="1">
                <a:latin typeface="Arial" charset="0"/>
                <a:ea typeface="ＭＳ Ｐゴシック" charset="0"/>
                <a:cs typeface="Arial" charset="0"/>
              </a:rPr>
              <a:t>val</a:t>
            </a: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++;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  }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  public int </a:t>
            </a:r>
            <a:r>
              <a:rPr lang="en-US" sz="1500" dirty="0" err="1">
                <a:latin typeface="Arial" charset="0"/>
                <a:ea typeface="ＭＳ Ｐゴシック" charset="0"/>
                <a:cs typeface="Arial" charset="0"/>
              </a:rPr>
              <a:t>getVal</a:t>
            </a: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() {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    return </a:t>
            </a:r>
            <a:r>
              <a:rPr lang="en-US" sz="1500" dirty="0" err="1">
                <a:latin typeface="Arial" charset="0"/>
                <a:ea typeface="ＭＳ Ｐゴシック" charset="0"/>
                <a:cs typeface="Arial" charset="0"/>
              </a:rPr>
              <a:t>this.val</a:t>
            </a: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;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  }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  public static void main(String[] </a:t>
            </a:r>
            <a:r>
              <a:rPr lang="en-US" sz="1500" dirty="0" err="1">
                <a:latin typeface="Arial" charset="0"/>
                <a:ea typeface="ＭＳ Ｐゴシック" charset="0"/>
                <a:cs typeface="Arial" charset="0"/>
              </a:rPr>
              <a:t>args</a:t>
            </a: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) throws </a:t>
            </a:r>
            <a:r>
              <a:rPr lang="en-US" sz="1500" dirty="0" err="1">
                <a:latin typeface="Arial" charset="0"/>
                <a:ea typeface="ＭＳ Ｐゴシック" charset="0"/>
                <a:cs typeface="Arial" charset="0"/>
              </a:rPr>
              <a:t>InterruptedException</a:t>
            </a: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 {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    final </a:t>
            </a:r>
            <a:r>
              <a:rPr lang="en-US" sz="1500" dirty="0" err="1">
                <a:latin typeface="Arial" charset="0"/>
                <a:ea typeface="ＭＳ Ｐゴシック" charset="0"/>
                <a:cs typeface="Arial" charset="0"/>
              </a:rPr>
              <a:t>SharedVariableBroken</a:t>
            </a: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1500" dirty="0" err="1">
                <a:latin typeface="Arial" charset="0"/>
                <a:ea typeface="ＭＳ Ｐゴシック" charset="0"/>
                <a:cs typeface="Arial" charset="0"/>
              </a:rPr>
              <a:t>rmw</a:t>
            </a: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 = new </a:t>
            </a:r>
            <a:r>
              <a:rPr lang="en-US" sz="1500" dirty="0" err="1">
                <a:latin typeface="Arial" charset="0"/>
                <a:ea typeface="ＭＳ Ｐゴシック" charset="0"/>
                <a:cs typeface="Arial" charset="0"/>
              </a:rPr>
              <a:t>SharedVariableBroken</a:t>
            </a: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();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		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    for (int </a:t>
            </a:r>
            <a:r>
              <a:rPr lang="en-US" sz="1500" dirty="0" err="1"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 = 0; </a:t>
            </a:r>
            <a:r>
              <a:rPr lang="en-US" sz="1500" dirty="0" err="1"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 &lt; NUMTHREADS; </a:t>
            </a:r>
            <a:r>
              <a:rPr lang="en-US" sz="1500" dirty="0" err="1"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++) {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        // lambda runnable creation - interface only has a single method so lambda works fine 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        Runnable thread =  () -&gt; { </a:t>
            </a:r>
            <a:r>
              <a:rPr lang="en-US" sz="1500" dirty="0" err="1">
                <a:latin typeface="Arial" charset="0"/>
                <a:ea typeface="ＭＳ Ｐゴシック" charset="0"/>
                <a:cs typeface="Arial" charset="0"/>
              </a:rPr>
              <a:t>rmw.inc</a:t>
            </a: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(); };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	new Thread(thread).start();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    }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    </a:t>
            </a:r>
            <a:r>
              <a:rPr lang="en-US" sz="1500" dirty="0" err="1">
                <a:latin typeface="Arial" charset="0"/>
                <a:ea typeface="ＭＳ Ｐゴシック" charset="0"/>
                <a:cs typeface="Arial" charset="0"/>
              </a:rPr>
              <a:t>Thread.sleep</a:t>
            </a: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(5000);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    </a:t>
            </a:r>
            <a:r>
              <a:rPr lang="en-US" sz="1500" dirty="0" err="1">
                <a:latin typeface="Arial" charset="0"/>
                <a:ea typeface="ＭＳ Ｐゴシック" charset="0"/>
                <a:cs typeface="Arial" charset="0"/>
              </a:rPr>
              <a:t>System.out.println</a:t>
            </a: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("Value should be equal to " + NUMTHREADS + " It is: " + </a:t>
            </a:r>
            <a:r>
              <a:rPr lang="en-US" sz="1500" dirty="0" err="1">
                <a:latin typeface="Arial" charset="0"/>
                <a:ea typeface="ＭＳ Ｐゴシック" charset="0"/>
                <a:cs typeface="Arial" charset="0"/>
              </a:rPr>
              <a:t>rmw.getVal</a:t>
            </a: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());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  }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500" dirty="0">
                <a:latin typeface="Arial" charset="0"/>
                <a:ea typeface="ＭＳ Ｐゴシック" charset="0"/>
                <a:cs typeface="Arial" charset="0"/>
              </a:rPr>
              <a:t>}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500" dirty="0">
              <a:latin typeface="Arial" charset="0"/>
              <a:ea typeface="ＭＳ Ｐゴシック" charset="0"/>
              <a:cs typeface="Arial" charset="0"/>
            </a:endParaRP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600" dirty="0"/>
              <a:t>Can you reproduce the error?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3E0A6-1DC3-7D47-B2E2-D0E101521E1F}"/>
              </a:ext>
            </a:extLst>
          </p:cNvPr>
          <p:cNvSpPr txBox="1"/>
          <p:nvPr/>
        </p:nvSpPr>
        <p:spPr>
          <a:xfrm>
            <a:off x="2737520" y="2445308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Compound operation –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synchronized needed</a:t>
            </a:r>
          </a:p>
        </p:txBody>
      </p:sp>
    </p:spTree>
    <p:extLst>
      <p:ext uri="{BB962C8B-B14F-4D97-AF65-F5344CB8AC3E}">
        <p14:creationId xmlns:p14="http://schemas.microsoft.com/office/powerpoint/2010/main" val="2651315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77E3-ABA9-AE44-AD52-76734D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FDB4B-2F8E-3444-B93E-051642D06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variable Modification</a:t>
            </a:r>
          </a:p>
          <a:p>
            <a:pPr lvl="1"/>
            <a:r>
              <a:rPr lang="en-US" dirty="0"/>
              <a:t>Another possible Solution – Atomic Variables</a:t>
            </a:r>
          </a:p>
          <a:p>
            <a:pPr lvl="1"/>
            <a:endParaRPr lang="en-US" dirty="0"/>
          </a:p>
          <a:p>
            <a:pPr marL="0" lvl="0" indent="0" fontAlgn="base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sz="2000" b="1" dirty="0">
                <a:ea typeface="ＭＳ Ｐゴシック" charset="0"/>
                <a:cs typeface="Arial" charset="0"/>
              </a:rPr>
              <a:t>	</a:t>
            </a:r>
            <a:r>
              <a:rPr lang="en-US" sz="2000" dirty="0">
                <a:ea typeface="ＭＳ Ｐゴシック" charset="0"/>
                <a:cs typeface="Arial" charset="0"/>
              </a:rPr>
              <a:t>public class </a:t>
            </a:r>
            <a:r>
              <a:rPr lang="en-US" sz="2000" dirty="0" err="1">
                <a:ea typeface="ＭＳ Ｐゴシック" charset="0"/>
                <a:cs typeface="Arial" charset="0"/>
              </a:rPr>
              <a:t>SharedVariable</a:t>
            </a:r>
            <a:r>
              <a:rPr lang="en-US" sz="2000" dirty="0">
                <a:ea typeface="ＭＳ Ｐゴシック" charset="0"/>
                <a:cs typeface="Arial" charset="0"/>
              </a:rPr>
              <a:t> {</a:t>
            </a:r>
          </a:p>
          <a:p>
            <a:pPr marL="914400" lvl="2" indent="0" fontAlgn="base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sz="900" dirty="0">
                <a:ea typeface="ＭＳ Ｐゴシック" charset="0"/>
                <a:cs typeface="Arial" charset="0"/>
              </a:rPr>
              <a:t>	</a:t>
            </a:r>
            <a:r>
              <a:rPr lang="en-US" sz="2000" dirty="0">
                <a:ea typeface="ＭＳ Ｐゴシック" charset="0"/>
                <a:cs typeface="Arial" charset="0"/>
              </a:rPr>
              <a:t>private final </a:t>
            </a:r>
            <a:r>
              <a:rPr lang="en-US" sz="2000" dirty="0" err="1">
                <a:ea typeface="ＭＳ Ｐゴシック" charset="0"/>
                <a:cs typeface="Arial" charset="0"/>
              </a:rPr>
              <a:t>AtomicInteger</a:t>
            </a:r>
            <a:r>
              <a:rPr lang="en-US" sz="2000" dirty="0">
                <a:ea typeface="ＭＳ Ｐゴシック" charset="0"/>
                <a:cs typeface="Arial" charset="0"/>
              </a:rPr>
              <a:t> </a:t>
            </a:r>
            <a:r>
              <a:rPr lang="en-US" sz="2000" dirty="0" err="1">
                <a:ea typeface="ＭＳ Ｐゴシック" charset="0"/>
                <a:cs typeface="Arial" charset="0"/>
              </a:rPr>
              <a:t>val</a:t>
            </a:r>
            <a:r>
              <a:rPr lang="en-US" sz="2000" dirty="0">
                <a:ea typeface="ＭＳ Ｐゴシック" charset="0"/>
                <a:cs typeface="Arial" charset="0"/>
              </a:rPr>
              <a:t>= new </a:t>
            </a:r>
            <a:r>
              <a:rPr lang="en-US" sz="2000" dirty="0" err="1">
                <a:ea typeface="ＭＳ Ｐゴシック" charset="0"/>
                <a:cs typeface="Arial" charset="0"/>
              </a:rPr>
              <a:t>AtomicInteger</a:t>
            </a:r>
            <a:r>
              <a:rPr lang="en-US" sz="2000" dirty="0">
                <a:ea typeface="ＭＳ Ｐゴシック" charset="0"/>
                <a:cs typeface="Arial" charset="0"/>
              </a:rPr>
              <a:t>();</a:t>
            </a:r>
          </a:p>
          <a:p>
            <a:pPr marL="914400" lvl="2" indent="0" fontAlgn="base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sz="2000" dirty="0">
                <a:ea typeface="ＭＳ Ｐゴシック" charset="0"/>
                <a:cs typeface="Arial" charset="0"/>
              </a:rPr>
              <a:t>	</a:t>
            </a:r>
          </a:p>
          <a:p>
            <a:pPr marL="914400" lvl="2" indent="0" fontAlgn="base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sz="2000" dirty="0">
                <a:ea typeface="ＭＳ Ｐゴシック" charset="0"/>
                <a:cs typeface="Arial" charset="0"/>
              </a:rPr>
              <a:t>	public void </a:t>
            </a:r>
            <a:r>
              <a:rPr lang="en-US" sz="2000" dirty="0" err="1">
                <a:ea typeface="ＭＳ Ｐゴシック" charset="0"/>
                <a:cs typeface="Arial" charset="0"/>
              </a:rPr>
              <a:t>incrementNumber</a:t>
            </a:r>
            <a:r>
              <a:rPr lang="en-US" sz="2000" dirty="0">
                <a:ea typeface="ＭＳ Ｐゴシック" charset="0"/>
                <a:cs typeface="Arial" charset="0"/>
              </a:rPr>
              <a:t>() {</a:t>
            </a:r>
          </a:p>
          <a:p>
            <a:pPr marL="914400" lvl="2" indent="0" fontAlgn="base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sz="2000" dirty="0">
                <a:ea typeface="ＭＳ Ｐゴシック" charset="0"/>
                <a:cs typeface="Arial" charset="0"/>
              </a:rPr>
              <a:t>		</a:t>
            </a:r>
            <a:r>
              <a:rPr lang="en-US" sz="2000" dirty="0" err="1">
                <a:ea typeface="ＭＳ Ｐゴシック" charset="0"/>
                <a:cs typeface="Arial" charset="0"/>
              </a:rPr>
              <a:t>val.getAndIncrement</a:t>
            </a:r>
            <a:r>
              <a:rPr lang="en-US" sz="2000" dirty="0">
                <a:ea typeface="ＭＳ Ｐゴシック" charset="0"/>
                <a:cs typeface="Arial" charset="0"/>
              </a:rPr>
              <a:t>();</a:t>
            </a:r>
          </a:p>
          <a:p>
            <a:pPr marL="914400" lvl="2" indent="0" fontAlgn="base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sz="2000" dirty="0">
                <a:ea typeface="ＭＳ Ｐゴシック" charset="0"/>
                <a:cs typeface="Arial" charset="0"/>
              </a:rPr>
              <a:t>	}</a:t>
            </a:r>
          </a:p>
          <a:p>
            <a:pPr marL="914400" lvl="2" indent="0" fontAlgn="base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sz="2000" dirty="0">
                <a:ea typeface="ＭＳ Ｐゴシック" charset="0"/>
                <a:cs typeface="Arial" charset="0"/>
              </a:rPr>
              <a:t>	</a:t>
            </a:r>
          </a:p>
          <a:p>
            <a:pPr marL="914400" lvl="2" indent="0" fontAlgn="base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sz="2000" dirty="0">
                <a:ea typeface="ＭＳ Ｐゴシック" charset="0"/>
                <a:cs typeface="Arial" charset="0"/>
              </a:rPr>
              <a:t>	public int </a:t>
            </a:r>
            <a:r>
              <a:rPr lang="en-US" sz="2000" dirty="0" err="1">
                <a:ea typeface="ＭＳ Ｐゴシック" charset="0"/>
                <a:cs typeface="Arial" charset="0"/>
              </a:rPr>
              <a:t>getNumber</a:t>
            </a:r>
            <a:r>
              <a:rPr lang="en-US" sz="2000" dirty="0">
                <a:ea typeface="ＭＳ Ｐゴシック" charset="0"/>
                <a:cs typeface="Arial" charset="0"/>
              </a:rPr>
              <a:t>() { </a:t>
            </a:r>
            <a:r>
              <a:rPr lang="en-US" sz="2000" dirty="0" err="1">
                <a:ea typeface="ＭＳ Ｐゴシック" charset="0"/>
                <a:cs typeface="Arial" charset="0"/>
              </a:rPr>
              <a:t>val.get</a:t>
            </a:r>
            <a:r>
              <a:rPr lang="en-US" sz="2000" dirty="0">
                <a:ea typeface="ＭＳ Ｐゴシック" charset="0"/>
                <a:cs typeface="Arial" charset="0"/>
              </a:rPr>
              <a:t>();}</a:t>
            </a:r>
          </a:p>
          <a:p>
            <a:pPr lvl="4"/>
            <a:r>
              <a:rPr lang="en-US" dirty="0"/>
              <a:t>Rest stays the same</a:t>
            </a:r>
          </a:p>
        </p:txBody>
      </p:sp>
    </p:spTree>
    <p:extLst>
      <p:ext uri="{BB962C8B-B14F-4D97-AF65-F5344CB8AC3E}">
        <p14:creationId xmlns:p14="http://schemas.microsoft.com/office/powerpoint/2010/main" val="3012491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7B92-9B65-1642-90A1-39E3EDE8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F8405-7DB9-2242-BAE6-917E7A938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Barrier Synchronization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2AC6F-917E-6440-9809-48304A1B6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35" y="2184508"/>
            <a:ext cx="4915159" cy="34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77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87D6-963E-154C-8760-23DC2C09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CF89-591F-4344-BDDF-FFB90E72E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Countdown Latch</a:t>
            </a:r>
          </a:p>
          <a:p>
            <a:pPr lvl="1"/>
            <a:r>
              <a:rPr lang="en-US" sz="2000" dirty="0"/>
              <a:t>Implements a barrier</a:t>
            </a:r>
          </a:p>
          <a:p>
            <a:pPr lvl="1"/>
            <a:r>
              <a:rPr lang="en-US" sz="2000" dirty="0"/>
              <a:t>Initialized with a given count</a:t>
            </a:r>
          </a:p>
          <a:p>
            <a:pPr lvl="1"/>
            <a:r>
              <a:rPr lang="en-US" sz="2000" dirty="0"/>
              <a:t>await() blocks until count is zero</a:t>
            </a:r>
          </a:p>
          <a:p>
            <a:pPr lvl="1"/>
            <a:r>
              <a:rPr lang="en-US" sz="2000" dirty="0"/>
              <a:t>countdown() method decrements value</a:t>
            </a:r>
          </a:p>
          <a:p>
            <a:pPr lvl="1"/>
            <a:r>
              <a:rPr lang="en-US" sz="2000" dirty="0"/>
              <a:t>When count is zero, all threads resume </a:t>
            </a:r>
          </a:p>
          <a:p>
            <a:pPr lvl="2"/>
            <a:r>
              <a:rPr lang="en-US" sz="2000" dirty="0"/>
              <a:t>await() returns 		</a:t>
            </a:r>
          </a:p>
          <a:p>
            <a:pPr lvl="1"/>
            <a:r>
              <a:rPr lang="en-US" sz="2000" dirty="0"/>
              <a:t>This is a one-shot phenomenon -- the count cannot be reset. </a:t>
            </a:r>
          </a:p>
          <a:p>
            <a:pPr lvl="1"/>
            <a:r>
              <a:rPr lang="en-US" sz="2000" dirty="0"/>
              <a:t>If you need to reset the count, use a </a:t>
            </a:r>
            <a:r>
              <a:rPr lang="en-US" sz="2000" dirty="0" err="1"/>
              <a:t>CyclicBarrier</a:t>
            </a:r>
            <a:r>
              <a:rPr lang="en-US" sz="2000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68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8F08-6E00-9C4B-9832-30B53215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E973-AA6E-FE47-9027-D8528F506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1138518"/>
            <a:ext cx="11667565" cy="53664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Barrier Synchronization – Latch</a:t>
            </a:r>
          </a:p>
          <a:p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throws </a:t>
            </a:r>
            <a:r>
              <a:rPr lang="en-US" sz="2000" dirty="0" err="1"/>
              <a:t>InterruptedException</a:t>
            </a:r>
            <a:r>
              <a:rPr lang="en-US" sz="2000" dirty="0"/>
              <a:t>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            final </a:t>
            </a:r>
            <a:r>
              <a:rPr lang="en-US" sz="2000" dirty="0" err="1"/>
              <a:t>SharedVariable</a:t>
            </a:r>
            <a:r>
              <a:rPr lang="en-US" sz="2000" dirty="0"/>
              <a:t> </a:t>
            </a:r>
            <a:r>
              <a:rPr lang="en-US" sz="2000" dirty="0" err="1"/>
              <a:t>rmw</a:t>
            </a:r>
            <a:r>
              <a:rPr lang="en-US" sz="2000" dirty="0"/>
              <a:t> = new </a:t>
            </a:r>
            <a:r>
              <a:rPr lang="en-US" sz="2000" dirty="0" err="1"/>
              <a:t>SharedVariable</a:t>
            </a:r>
            <a:r>
              <a:rPr lang="en-US" sz="2000" dirty="0"/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            for (int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NUMTHREADS;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                Runnable thread =  () -&gt; {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                  try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                    </a:t>
            </a:r>
            <a:r>
              <a:rPr lang="en-US" sz="2000" dirty="0" err="1"/>
              <a:t>rmw.startSignal.await</a:t>
            </a:r>
            <a:r>
              <a:rPr lang="en-US" sz="2000" dirty="0"/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                    </a:t>
            </a:r>
            <a:r>
              <a:rPr lang="en-US" sz="2000" dirty="0" err="1"/>
              <a:t>rmw.inc</a:t>
            </a:r>
            <a:r>
              <a:rPr lang="en-US" sz="2000" dirty="0"/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                  } catch (</a:t>
            </a:r>
            <a:r>
              <a:rPr lang="en-US" sz="2000" dirty="0" err="1"/>
              <a:t>InterruptedException</a:t>
            </a:r>
            <a:r>
              <a:rPr lang="en-US" sz="2000" dirty="0"/>
              <a:t> e) {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                  } finally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                     </a:t>
            </a:r>
            <a:r>
              <a:rPr lang="en-US" sz="2000" dirty="0" err="1"/>
              <a:t>rmw.endSignal.countDown</a:t>
            </a:r>
            <a:r>
              <a:rPr lang="en-US" sz="2000" dirty="0"/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                 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                };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                new Thread(thread).start();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              } // end for loop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0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rmw.startSignal.countDown</a:t>
            </a:r>
            <a:r>
              <a:rPr lang="en-US" sz="2000" dirty="0"/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rmw.endSignal.await</a:t>
            </a:r>
            <a:r>
              <a:rPr lang="en-US" sz="2000" dirty="0"/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System.out.println</a:t>
            </a:r>
            <a:r>
              <a:rPr lang="en-US" sz="2000" dirty="0"/>
              <a:t>("Value should be " + NUMTHREADS + " - It is " + </a:t>
            </a:r>
            <a:r>
              <a:rPr lang="en-US" sz="2000" dirty="0" err="1"/>
              <a:t>rmw.getVal</a:t>
            </a:r>
            <a:r>
              <a:rPr lang="en-US" sz="2000" dirty="0"/>
              <a:t>());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/>
              <a:t>    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99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3D11-F8D7-6243-81AB-81343866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AC4C-3117-2A48-9896-EB691A9A0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Sharing Structures</a:t>
            </a:r>
          </a:p>
          <a:p>
            <a:pPr lvl="1"/>
            <a:r>
              <a:rPr lang="en-US" sz="2400" dirty="0"/>
              <a:t>Consider a linked list with explicit size variable</a:t>
            </a:r>
          </a:p>
          <a:p>
            <a:pPr lvl="2"/>
            <a:r>
              <a:rPr lang="en-US" dirty="0"/>
              <a:t>read size variable</a:t>
            </a:r>
          </a:p>
          <a:p>
            <a:pPr lvl="2"/>
            <a:r>
              <a:rPr lang="en-US" dirty="0"/>
              <a:t>add new element to the list at end</a:t>
            </a:r>
          </a:p>
          <a:p>
            <a:pPr lvl="2"/>
            <a:r>
              <a:rPr lang="en-US" dirty="0"/>
              <a:t>increment and write back size variable</a:t>
            </a:r>
          </a:p>
          <a:p>
            <a:pPr lvl="1"/>
            <a:r>
              <a:rPr lang="en-US" sz="2400" dirty="0"/>
              <a:t>size variable and list elements must be synchronized</a:t>
            </a:r>
          </a:p>
          <a:p>
            <a:pPr lvl="1"/>
            <a:r>
              <a:rPr lang="en-US" sz="2400" dirty="0"/>
              <a:t>concurrent access of non </a:t>
            </a:r>
            <a:r>
              <a:rPr lang="en-US" sz="2400" i="1" dirty="0"/>
              <a:t>thread-safe </a:t>
            </a:r>
            <a:r>
              <a:rPr lang="en-US" sz="2400" dirty="0"/>
              <a:t>structures is dangerous</a:t>
            </a:r>
          </a:p>
          <a:p>
            <a:pPr lvl="2"/>
            <a:r>
              <a:rPr lang="en-US" dirty="0"/>
              <a:t>none of </a:t>
            </a:r>
            <a:r>
              <a:rPr lang="en-US" i="1" dirty="0" err="1"/>
              <a:t>java.util</a:t>
            </a:r>
            <a:r>
              <a:rPr lang="en-US" i="1" dirty="0"/>
              <a:t>.* </a:t>
            </a:r>
            <a:r>
              <a:rPr lang="en-US" dirty="0"/>
              <a:t>are thread-safe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61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C044-5600-7B46-99C9-5D11D2BD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17775-08DF-1D4D-B85E-3F906D24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Dining Philosophers Problem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0E1BA5-DF1E-3540-8E92-1370FFCDA38C}"/>
              </a:ext>
            </a:extLst>
          </p:cNvPr>
          <p:cNvSpPr/>
          <p:nvPr/>
        </p:nvSpPr>
        <p:spPr>
          <a:xfrm>
            <a:off x="7391400" y="2166887"/>
            <a:ext cx="3886200" cy="381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3F7530-5B15-3748-80A0-5DAF85B8F922}"/>
              </a:ext>
            </a:extLst>
          </p:cNvPr>
          <p:cNvGrpSpPr/>
          <p:nvPr/>
        </p:nvGrpSpPr>
        <p:grpSpPr>
          <a:xfrm>
            <a:off x="8890935" y="2389137"/>
            <a:ext cx="834891" cy="838200"/>
            <a:chOff x="5642109" y="1981200"/>
            <a:chExt cx="834891" cy="8382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42F6B07-0503-A24E-8AC3-E2D00E94313F}"/>
                </a:ext>
              </a:extLst>
            </p:cNvPr>
            <p:cNvSpPr/>
            <p:nvPr/>
          </p:nvSpPr>
          <p:spPr>
            <a:xfrm>
              <a:off x="5642109" y="1981200"/>
              <a:ext cx="834891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E824DD-A52C-8143-A94A-B7DA48B6E2D6}"/>
                </a:ext>
              </a:extLst>
            </p:cNvPr>
            <p:cNvSpPr/>
            <p:nvPr/>
          </p:nvSpPr>
          <p:spPr>
            <a:xfrm>
              <a:off x="5791200" y="2133600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95F2ED3-35F6-AC41-A35B-27B0C724C29E}"/>
              </a:ext>
            </a:extLst>
          </p:cNvPr>
          <p:cNvGrpSpPr/>
          <p:nvPr/>
        </p:nvGrpSpPr>
        <p:grpSpPr>
          <a:xfrm>
            <a:off x="8165382" y="4605287"/>
            <a:ext cx="834891" cy="838200"/>
            <a:chOff x="5642109" y="1981200"/>
            <a:chExt cx="834891" cy="8382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8B0E464-2A20-6842-B885-DFA113983C86}"/>
                </a:ext>
              </a:extLst>
            </p:cNvPr>
            <p:cNvSpPr/>
            <p:nvPr/>
          </p:nvSpPr>
          <p:spPr>
            <a:xfrm>
              <a:off x="5642109" y="1981200"/>
              <a:ext cx="834891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33FD15-40A3-FD42-AF60-DF8998DF3395}"/>
                </a:ext>
              </a:extLst>
            </p:cNvPr>
            <p:cNvSpPr/>
            <p:nvPr/>
          </p:nvSpPr>
          <p:spPr>
            <a:xfrm>
              <a:off x="5791200" y="2133600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CE1E91-B496-E147-BB49-16E52360EC63}"/>
              </a:ext>
            </a:extLst>
          </p:cNvPr>
          <p:cNvGrpSpPr/>
          <p:nvPr/>
        </p:nvGrpSpPr>
        <p:grpSpPr>
          <a:xfrm>
            <a:off x="10030626" y="3399790"/>
            <a:ext cx="834891" cy="838200"/>
            <a:chOff x="5642109" y="1981200"/>
            <a:chExt cx="834891" cy="8382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9157EAE-547F-7F46-9A25-9B13FB913907}"/>
                </a:ext>
              </a:extLst>
            </p:cNvPr>
            <p:cNvSpPr/>
            <p:nvPr/>
          </p:nvSpPr>
          <p:spPr>
            <a:xfrm>
              <a:off x="5642109" y="1981200"/>
              <a:ext cx="834891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6FAE7D5-EAFD-3747-B781-7770793CA626}"/>
                </a:ext>
              </a:extLst>
            </p:cNvPr>
            <p:cNvSpPr/>
            <p:nvPr/>
          </p:nvSpPr>
          <p:spPr>
            <a:xfrm>
              <a:off x="5791200" y="2133600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579CF6-0AF8-564B-9350-8AB97DE690C5}"/>
              </a:ext>
            </a:extLst>
          </p:cNvPr>
          <p:cNvGrpSpPr/>
          <p:nvPr/>
        </p:nvGrpSpPr>
        <p:grpSpPr>
          <a:xfrm>
            <a:off x="9707604" y="4605287"/>
            <a:ext cx="834891" cy="838200"/>
            <a:chOff x="5642109" y="1981200"/>
            <a:chExt cx="834891" cy="8382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FF282E3-9FDE-CC40-8FC3-312C5F8ED884}"/>
                </a:ext>
              </a:extLst>
            </p:cNvPr>
            <p:cNvSpPr/>
            <p:nvPr/>
          </p:nvSpPr>
          <p:spPr>
            <a:xfrm>
              <a:off x="5642109" y="1981200"/>
              <a:ext cx="834891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2E9039-9BA4-E24E-A233-3585A88ED4BB}"/>
                </a:ext>
              </a:extLst>
            </p:cNvPr>
            <p:cNvSpPr/>
            <p:nvPr/>
          </p:nvSpPr>
          <p:spPr>
            <a:xfrm>
              <a:off x="5791200" y="2133600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FED0BB-95BC-FE42-A244-785C43FA51C8}"/>
              </a:ext>
            </a:extLst>
          </p:cNvPr>
          <p:cNvCxnSpPr>
            <a:cxnSpLocks/>
          </p:cNvCxnSpPr>
          <p:nvPr/>
        </p:nvCxnSpPr>
        <p:spPr>
          <a:xfrm>
            <a:off x="8037068" y="2864566"/>
            <a:ext cx="908385" cy="575173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D47A97-2078-E04E-8568-947B9C2CA723}"/>
              </a:ext>
            </a:extLst>
          </p:cNvPr>
          <p:cNvCxnSpPr>
            <a:cxnSpLocks/>
          </p:cNvCxnSpPr>
          <p:nvPr/>
        </p:nvCxnSpPr>
        <p:spPr>
          <a:xfrm flipV="1">
            <a:off x="7623481" y="4408053"/>
            <a:ext cx="1097883" cy="254385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2C9D28-AF06-D64A-8BDA-7603B1D3870A}"/>
              </a:ext>
            </a:extLst>
          </p:cNvPr>
          <p:cNvCxnSpPr>
            <a:cxnSpLocks/>
          </p:cNvCxnSpPr>
          <p:nvPr/>
        </p:nvCxnSpPr>
        <p:spPr>
          <a:xfrm flipH="1">
            <a:off x="9725826" y="2802548"/>
            <a:ext cx="685498" cy="647039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D6D812-243E-6B4F-9C64-D4D93DAF5665}"/>
              </a:ext>
            </a:extLst>
          </p:cNvPr>
          <p:cNvCxnSpPr>
            <a:cxnSpLocks/>
          </p:cNvCxnSpPr>
          <p:nvPr/>
        </p:nvCxnSpPr>
        <p:spPr>
          <a:xfrm flipH="1" flipV="1">
            <a:off x="9856997" y="4395406"/>
            <a:ext cx="990298" cy="29878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659C32-5114-1044-938E-3C7616FBEFEC}"/>
              </a:ext>
            </a:extLst>
          </p:cNvPr>
          <p:cNvCxnSpPr>
            <a:cxnSpLocks/>
          </p:cNvCxnSpPr>
          <p:nvPr/>
        </p:nvCxnSpPr>
        <p:spPr>
          <a:xfrm flipH="1" flipV="1">
            <a:off x="9306726" y="4766421"/>
            <a:ext cx="27774" cy="858253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14637DC5-C384-C340-9275-5CA589ECE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2702" y="1138518"/>
            <a:ext cx="914400" cy="914400"/>
          </a:xfrm>
          <a:prstGeom prst="rect">
            <a:avLst/>
          </a:prstGeom>
        </p:spPr>
      </p:pic>
      <p:pic>
        <p:nvPicPr>
          <p:cNvPr id="24" name="Graphic 23" descr="User with solid fill">
            <a:extLst>
              <a:ext uri="{FF2B5EF4-FFF2-40B4-BE49-F238E27FC236}">
                <a16:creationId xmlns:a16="http://schemas.microsoft.com/office/drawing/2014/main" id="{3DBD378E-0322-D944-A8E8-6E45D6976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2870899"/>
            <a:ext cx="914400" cy="914400"/>
          </a:xfrm>
          <a:prstGeom prst="rect">
            <a:avLst/>
          </a:prstGeom>
        </p:spPr>
      </p:pic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B5F8B9A1-A838-BF41-8EA9-CD4D1A9EB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4026" y="5360937"/>
            <a:ext cx="914400" cy="914400"/>
          </a:xfrm>
          <a:prstGeom prst="rect">
            <a:avLst/>
          </a:prstGeom>
        </p:spPr>
      </p:pic>
      <p:pic>
        <p:nvPicPr>
          <p:cNvPr id="26" name="Graphic 25" descr="User with solid fill">
            <a:extLst>
              <a:ext uri="{FF2B5EF4-FFF2-40B4-BE49-F238E27FC236}">
                <a16:creationId xmlns:a16="http://schemas.microsoft.com/office/drawing/2014/main" id="{096C42AC-BB21-AB43-A87A-B4EBAEE95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3159" y="5709803"/>
            <a:ext cx="914400" cy="914400"/>
          </a:xfrm>
          <a:prstGeom prst="rect">
            <a:avLst/>
          </a:prstGeom>
        </p:spPr>
      </p:pic>
      <p:pic>
        <p:nvPicPr>
          <p:cNvPr id="27" name="Graphic 26" descr="User with solid fill">
            <a:extLst>
              <a:ext uri="{FF2B5EF4-FFF2-40B4-BE49-F238E27FC236}">
                <a16:creationId xmlns:a16="http://schemas.microsoft.com/office/drawing/2014/main" id="{73B8C88B-8B8F-A343-B69C-422685E6E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7211" y="2668867"/>
            <a:ext cx="914400" cy="9144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EE8A701B-6E87-6947-AC80-34A3E8F67F7F}"/>
              </a:ext>
            </a:extLst>
          </p:cNvPr>
          <p:cNvGrpSpPr/>
          <p:nvPr/>
        </p:nvGrpSpPr>
        <p:grpSpPr>
          <a:xfrm>
            <a:off x="7767813" y="3404853"/>
            <a:ext cx="834891" cy="838200"/>
            <a:chOff x="5642109" y="1981200"/>
            <a:chExt cx="834891" cy="8382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37DFAA6-D709-E546-B285-90A7C1385CD5}"/>
                </a:ext>
              </a:extLst>
            </p:cNvPr>
            <p:cNvSpPr/>
            <p:nvPr/>
          </p:nvSpPr>
          <p:spPr>
            <a:xfrm>
              <a:off x="5642109" y="1981200"/>
              <a:ext cx="834891" cy="838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59887EA-5700-5F46-9EA7-4007C3CAA61F}"/>
                </a:ext>
              </a:extLst>
            </p:cNvPr>
            <p:cNvSpPr/>
            <p:nvPr/>
          </p:nvSpPr>
          <p:spPr>
            <a:xfrm>
              <a:off x="5791200" y="2133600"/>
              <a:ext cx="533400" cy="533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DEFEEEA8-705F-C841-AC75-C2B16C20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94" y="2943350"/>
            <a:ext cx="6292338" cy="228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58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AF59-AE4F-2D45-9E0C-F17C9897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20556-974B-B441-94EA-B040B433B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Pseudocode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while(true) { 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// Initially, thinking about life, universe, and everything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think();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// Take a break from thinking, hungry now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pick_up_left_fork</a:t>
            </a:r>
            <a:r>
              <a:rPr lang="en-US" sz="20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();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pick_up_right_fork</a:t>
            </a:r>
            <a:r>
              <a:rPr lang="en-US" sz="20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();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eat();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put_down_right_fork</a:t>
            </a:r>
            <a:r>
              <a:rPr lang="en-US" sz="20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();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put_down_left_fork</a:t>
            </a:r>
            <a:r>
              <a:rPr lang="en-US" sz="20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();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// Not hungry anymore. Back to thinking!</a:t>
            </a:r>
          </a:p>
          <a:p>
            <a:pPr marL="457200" lvl="1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50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4A9B-4471-F34D-8479-BEB9E22F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D96AC-DDA2-1A49-9E3A-1F5DA63A5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1006996"/>
            <a:ext cx="6821230" cy="5521123"/>
          </a:xfrm>
        </p:spPr>
        <p:txBody>
          <a:bodyPr>
            <a:normAutofit lnSpcReduction="10000"/>
          </a:bodyPr>
          <a:lstStyle/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public class Philosopher implements Runnable {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200" dirty="0">
              <a:solidFill>
                <a:prstClr val="black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</a:t>
            </a:r>
            <a:r>
              <a:rPr lang="en-US" sz="1200" b="1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private final Object </a:t>
            </a:r>
            <a:r>
              <a:rPr lang="en-US" sz="1200" b="1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leftFork</a:t>
            </a:r>
            <a:r>
              <a:rPr lang="en-US" sz="1200" b="1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;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b="1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private final Object </a:t>
            </a:r>
            <a:r>
              <a:rPr lang="en-US" sz="1200" b="1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rightFork</a:t>
            </a:r>
            <a:r>
              <a:rPr lang="en-US" sz="1200" b="1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;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200" dirty="0">
              <a:solidFill>
                <a:prstClr val="black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Philosopher(Object left, Object right) {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this.leftFork</a:t>
            </a: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= left;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this.rightFork</a:t>
            </a: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= right;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}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private void </a:t>
            </a:r>
            <a:r>
              <a:rPr lang="en-US" sz="12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doAction</a:t>
            </a: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(String action) throws </a:t>
            </a:r>
            <a:r>
              <a:rPr lang="en-US" sz="12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InterruptedException</a:t>
            </a: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{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System.out.println</a:t>
            </a: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Thread.currentThread</a:t>
            </a: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().</a:t>
            </a:r>
            <a:r>
              <a:rPr lang="en-US" sz="12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getName</a:t>
            </a: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() + " " + action);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Thread.sleep</a:t>
            </a: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(((int) (</a:t>
            </a:r>
            <a:r>
              <a:rPr lang="en-US" sz="12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Math.random</a:t>
            </a: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() * 100)));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}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200" dirty="0">
              <a:solidFill>
                <a:prstClr val="black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public void run() {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    try {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        while (true) {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            </a:t>
            </a:r>
            <a:r>
              <a:rPr lang="en-US" sz="12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doAction</a:t>
            </a: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System.nanoTime</a:t>
            </a: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() + ": Thinking"); // thinking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            synchronized (</a:t>
            </a:r>
            <a:r>
              <a:rPr lang="en-US" sz="12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leftFork</a:t>
            </a: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) {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                </a:t>
            </a:r>
            <a:r>
              <a:rPr lang="en-US" sz="12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doAction</a:t>
            </a: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System.nanoTime</a:t>
            </a: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() + ": Picked up left fork");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                synchronized (</a:t>
            </a:r>
            <a:r>
              <a:rPr lang="en-US" sz="12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rightFork</a:t>
            </a: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) {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                    </a:t>
            </a:r>
            <a:r>
              <a:rPr lang="en-US" sz="12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doAction</a:t>
            </a: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System.nanoTime</a:t>
            </a: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() + ": Picked up right fork - eating"); // eating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                    </a:t>
            </a:r>
            <a:r>
              <a:rPr lang="en-US" sz="12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doAction</a:t>
            </a: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System.nanoTime</a:t>
            </a: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() + ": Put down right fork");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                }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                </a:t>
            </a:r>
            <a:r>
              <a:rPr lang="en-US" sz="12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doAction</a:t>
            </a: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System.nanoTime</a:t>
            </a: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() + ": Put down left fork. Returning to thinking");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            }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        }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    } catch (</a:t>
            </a:r>
            <a:r>
              <a:rPr lang="en-US" sz="12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InterruptedException</a:t>
            </a: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e) {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        </a:t>
            </a:r>
            <a:r>
              <a:rPr lang="en-US" sz="12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Thread.currentThread</a:t>
            </a: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().interrupt();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    }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}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}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1AC862-2893-1F40-8D2F-2F87B98BB17C}"/>
              </a:ext>
            </a:extLst>
          </p:cNvPr>
          <p:cNvSpPr txBox="1">
            <a:spLocks/>
          </p:cNvSpPr>
          <p:nvPr/>
        </p:nvSpPr>
        <p:spPr>
          <a:xfrm>
            <a:off x="6886822" y="1006995"/>
            <a:ext cx="5027271" cy="552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dirty="0"/>
              <a:t>Example Run - Deadlock</a:t>
            </a:r>
          </a:p>
          <a:p>
            <a:pPr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Philosopher 4: Thinking</a:t>
            </a:r>
          </a:p>
          <a:p>
            <a:pPr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Philosopher 0: Thinking</a:t>
            </a:r>
          </a:p>
          <a:p>
            <a:pPr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Philosopher 1: Thinking</a:t>
            </a:r>
          </a:p>
          <a:p>
            <a:pPr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Philosopher 2: Thinking</a:t>
            </a:r>
          </a:p>
          <a:p>
            <a:pPr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Philosopher 3: Thinking</a:t>
            </a:r>
          </a:p>
          <a:p>
            <a:pPr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Philosopher 4: Picked left</a:t>
            </a:r>
          </a:p>
          <a:p>
            <a:pPr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Philosopher 1: Picked left</a:t>
            </a:r>
          </a:p>
          <a:p>
            <a:pPr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Philosopher 3: Picked left</a:t>
            </a:r>
          </a:p>
          <a:p>
            <a:pPr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Philosopher 0: Picked left</a:t>
            </a:r>
          </a:p>
          <a:p>
            <a:pPr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Philosopher 2: Picked left</a:t>
            </a:r>
          </a:p>
          <a:p>
            <a:pPr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4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0FBC-A5EA-D745-AA19-540D5515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5ED71-34DF-D24C-AC66-2CCAE25AB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  <a:p>
            <a:pPr lvl="1"/>
            <a:r>
              <a:rPr lang="en-US" sz="2400" dirty="0"/>
              <a:t>2 threads sharing access to 2 shared variables via locks</a:t>
            </a:r>
          </a:p>
          <a:p>
            <a:pPr lvl="2"/>
            <a:r>
              <a:rPr lang="en-US" dirty="0"/>
              <a:t>thread 1: takes lock a</a:t>
            </a:r>
          </a:p>
          <a:p>
            <a:pPr lvl="2"/>
            <a:r>
              <a:rPr lang="en-US" dirty="0"/>
              <a:t>thread 2: takes lock b</a:t>
            </a:r>
          </a:p>
          <a:p>
            <a:pPr lvl="2"/>
            <a:r>
              <a:rPr lang="en-US" dirty="0"/>
              <a:t>thread 1: blocks on b</a:t>
            </a:r>
          </a:p>
          <a:p>
            <a:pPr lvl="2"/>
            <a:r>
              <a:rPr lang="en-US" dirty="0"/>
              <a:t>thread 2: blocks on lock a</a:t>
            </a:r>
          </a:p>
          <a:p>
            <a:pPr lvl="1"/>
            <a:r>
              <a:rPr lang="en-US" sz="2400" i="1" dirty="0"/>
              <a:t>Deadlock!!</a:t>
            </a:r>
          </a:p>
          <a:p>
            <a:pPr lvl="2"/>
            <a:r>
              <a:rPr lang="en-US" i="1" dirty="0"/>
              <a:t>Neither thread can proceed</a:t>
            </a:r>
          </a:p>
          <a:p>
            <a:pPr lvl="2"/>
            <a:r>
              <a:rPr lang="en-US" i="1" dirty="0"/>
              <a:t>This violates ‘liveness’ – something good eventually happens</a:t>
            </a:r>
          </a:p>
          <a:p>
            <a:pPr lvl="2"/>
            <a:r>
              <a:rPr lang="en-US" i="1" dirty="0"/>
              <a:t>Circular wait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8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67B9-9DDA-FB4F-A43D-44A79409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1463B-302B-4448-98CF-566EE09F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is Fundamental to Many Systems</a:t>
            </a:r>
          </a:p>
          <a:p>
            <a:pPr lvl="1"/>
            <a:r>
              <a:rPr lang="en-US" dirty="0"/>
              <a:t>Distributed systems are inherently concurrent</a:t>
            </a:r>
          </a:p>
          <a:p>
            <a:pPr lvl="2"/>
            <a:r>
              <a:rPr lang="en-US" sz="2800" dirty="0"/>
              <a:t>Events happen on different nodes at the same time</a:t>
            </a:r>
          </a:p>
          <a:p>
            <a:pPr lvl="2"/>
            <a:r>
              <a:rPr lang="en-US" sz="2800" dirty="0"/>
              <a:t>Unpredictable order of events</a:t>
            </a:r>
          </a:p>
          <a:p>
            <a:pPr lvl="1"/>
            <a:r>
              <a:rPr lang="en-US" dirty="0"/>
              <a:t>Concurrency needed on each node to provide:</a:t>
            </a:r>
          </a:p>
          <a:p>
            <a:pPr lvl="2"/>
            <a:r>
              <a:rPr lang="en-US" sz="2800" dirty="0"/>
              <a:t>Responsiveness to requests</a:t>
            </a:r>
          </a:p>
          <a:p>
            <a:pPr lvl="2"/>
            <a:r>
              <a:rPr lang="en-US" sz="2800" dirty="0"/>
              <a:t>Throughput </a:t>
            </a:r>
          </a:p>
          <a:p>
            <a:pPr lvl="3"/>
            <a:r>
              <a:rPr lang="en-US" sz="2800" dirty="0"/>
              <a:t>Ability to handle multiple simultaneous requests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58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8238-A07F-734C-9C9D-36F643DD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5329-B8FA-0442-870A-85B780164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696" y="1349829"/>
            <a:ext cx="5374395" cy="48736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Solution</a:t>
            </a:r>
          </a:p>
          <a:p>
            <a:pPr marL="0" lvl="0" indent="0">
              <a:buNone/>
            </a:pPr>
            <a:r>
              <a:rPr lang="en-US" sz="2000" dirty="0"/>
              <a:t>        for (int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philosophers.length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pPr marL="0" lvl="0" indent="0">
              <a:buNone/>
            </a:pPr>
            <a:r>
              <a:rPr lang="en-US" sz="2000" dirty="0"/>
              <a:t>            Object </a:t>
            </a:r>
            <a:r>
              <a:rPr lang="en-US" sz="2000" dirty="0" err="1"/>
              <a:t>leftFork</a:t>
            </a:r>
            <a:r>
              <a:rPr lang="en-US" sz="2000" dirty="0"/>
              <a:t> = forks[</a:t>
            </a:r>
            <a:r>
              <a:rPr lang="en-US" sz="2000" dirty="0" err="1"/>
              <a:t>i</a:t>
            </a:r>
            <a:r>
              <a:rPr lang="en-US" sz="2000" dirty="0"/>
              <a:t>];</a:t>
            </a:r>
          </a:p>
          <a:p>
            <a:pPr marL="0" lvl="0" indent="0">
              <a:buNone/>
            </a:pPr>
            <a:r>
              <a:rPr lang="en-US" sz="2000" dirty="0"/>
              <a:t>            Object </a:t>
            </a:r>
            <a:r>
              <a:rPr lang="en-US" sz="2000" dirty="0" err="1"/>
              <a:t>rightFork</a:t>
            </a:r>
            <a:r>
              <a:rPr lang="en-US" sz="2000" dirty="0"/>
              <a:t> = forks[(</a:t>
            </a:r>
            <a:r>
              <a:rPr lang="en-US" sz="2000" dirty="0" err="1"/>
              <a:t>i</a:t>
            </a:r>
            <a:r>
              <a:rPr lang="en-US" sz="2000" dirty="0"/>
              <a:t> + 1) % </a:t>
            </a:r>
            <a:r>
              <a:rPr lang="en-US" sz="2000" dirty="0" err="1"/>
              <a:t>forks.length</a:t>
            </a:r>
            <a:r>
              <a:rPr lang="en-US" sz="2000" dirty="0"/>
              <a:t>];</a:t>
            </a:r>
          </a:p>
          <a:p>
            <a:pPr marL="0" lvl="0" indent="0">
              <a:buNone/>
            </a:pPr>
            <a:r>
              <a:rPr lang="en-US" sz="2000" dirty="0"/>
              <a:t> </a:t>
            </a:r>
          </a:p>
          <a:p>
            <a:pPr marL="0" lvl="0" indent="0">
              <a:buNone/>
            </a:pPr>
            <a:r>
              <a:rPr lang="en-US" sz="2000" dirty="0"/>
              <a:t>            if (</a:t>
            </a:r>
            <a:r>
              <a:rPr lang="en-US" sz="2000" dirty="0" err="1"/>
              <a:t>i</a:t>
            </a:r>
            <a:r>
              <a:rPr lang="en-US" sz="2000" dirty="0"/>
              <a:t> == </a:t>
            </a:r>
            <a:r>
              <a:rPr lang="en-US" sz="2000" dirty="0" err="1"/>
              <a:t>philosophers.length</a:t>
            </a:r>
            <a:r>
              <a:rPr lang="en-US" sz="2000" dirty="0"/>
              <a:t> - 1) {</a:t>
            </a:r>
          </a:p>
          <a:p>
            <a:pPr marL="0" lvl="0" indent="0">
              <a:buNone/>
            </a:pPr>
            <a:r>
              <a:rPr lang="en-US" sz="2000" dirty="0"/>
              <a:t>                // The last philosopher picks up the right fork first</a:t>
            </a:r>
          </a:p>
          <a:p>
            <a:pPr marL="0" lvl="0" indent="0">
              <a:buNone/>
            </a:pPr>
            <a:r>
              <a:rPr lang="en-US" sz="2000" dirty="0"/>
              <a:t>                philosophers[</a:t>
            </a:r>
            <a:r>
              <a:rPr lang="en-US" sz="2000" dirty="0" err="1"/>
              <a:t>i</a:t>
            </a:r>
            <a:r>
              <a:rPr lang="en-US" sz="2000" dirty="0"/>
              <a:t>] = new Philosopher(</a:t>
            </a:r>
            <a:r>
              <a:rPr lang="en-US" sz="2000" dirty="0" err="1"/>
              <a:t>rightFork</a:t>
            </a:r>
            <a:r>
              <a:rPr lang="en-US" sz="2000" dirty="0"/>
              <a:t>, </a:t>
            </a:r>
            <a:r>
              <a:rPr lang="en-US" sz="2000" dirty="0" err="1"/>
              <a:t>leftFork</a:t>
            </a:r>
            <a:r>
              <a:rPr lang="en-US" sz="2000" dirty="0"/>
              <a:t>); </a:t>
            </a:r>
          </a:p>
          <a:p>
            <a:pPr marL="0" lvl="0" indent="0">
              <a:buNone/>
            </a:pPr>
            <a:r>
              <a:rPr lang="en-US" sz="2000" dirty="0"/>
              <a:t>            } else {</a:t>
            </a:r>
          </a:p>
          <a:p>
            <a:pPr marL="0" lvl="0" indent="0">
              <a:buNone/>
            </a:pPr>
            <a:r>
              <a:rPr lang="en-US" sz="2000" dirty="0"/>
              <a:t>                philosophers[</a:t>
            </a:r>
            <a:r>
              <a:rPr lang="en-US" sz="2000" dirty="0" err="1"/>
              <a:t>i</a:t>
            </a:r>
            <a:r>
              <a:rPr lang="en-US" sz="2000" dirty="0"/>
              <a:t>] = new Philosopher(</a:t>
            </a:r>
            <a:r>
              <a:rPr lang="en-US" sz="2000" dirty="0" err="1"/>
              <a:t>leftFork</a:t>
            </a:r>
            <a:r>
              <a:rPr lang="en-US" sz="2000" dirty="0"/>
              <a:t>, </a:t>
            </a:r>
            <a:r>
              <a:rPr lang="en-US" sz="2000" dirty="0" err="1"/>
              <a:t>rightFork</a:t>
            </a:r>
            <a:r>
              <a:rPr lang="en-US" sz="2000" dirty="0"/>
              <a:t>);</a:t>
            </a:r>
          </a:p>
          <a:p>
            <a:pPr marL="0" lvl="0" indent="0">
              <a:buNone/>
            </a:pPr>
            <a:r>
              <a:rPr lang="en-US" sz="2000" dirty="0"/>
              <a:t>            }</a:t>
            </a:r>
          </a:p>
          <a:p>
            <a:pPr marL="0" lvl="0" indent="0">
              <a:buNone/>
            </a:pPr>
            <a:r>
              <a:rPr lang="en-US" sz="2000" dirty="0"/>
              <a:t>             </a:t>
            </a:r>
          </a:p>
          <a:p>
            <a:pPr marL="0" lvl="0" indent="0">
              <a:buNone/>
            </a:pPr>
            <a:r>
              <a:rPr lang="en-US" sz="2000" dirty="0"/>
              <a:t>            Thread t = new Thread(philosophers[</a:t>
            </a:r>
            <a:r>
              <a:rPr lang="en-US" sz="2000" dirty="0" err="1"/>
              <a:t>i</a:t>
            </a:r>
            <a:r>
              <a:rPr lang="en-US" sz="2000" dirty="0"/>
              <a:t>], "Philosopher " + (</a:t>
            </a:r>
            <a:r>
              <a:rPr lang="en-US" sz="2000" dirty="0" err="1"/>
              <a:t>i</a:t>
            </a:r>
            <a:r>
              <a:rPr lang="en-US" sz="2000" dirty="0"/>
              <a:t> + 1));</a:t>
            </a:r>
          </a:p>
          <a:p>
            <a:pPr marL="0" lv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t.start</a:t>
            </a:r>
            <a:r>
              <a:rPr lang="en-US" sz="2000" dirty="0"/>
              <a:t>();</a:t>
            </a:r>
          </a:p>
          <a:p>
            <a:pPr marL="0" lvl="0" indent="0">
              <a:buNone/>
            </a:pPr>
            <a:r>
              <a:rPr lang="en-US" sz="2000" dirty="0"/>
              <a:t>        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6E499D-95BA-0B4C-87FE-87275932CA10}"/>
              </a:ext>
            </a:extLst>
          </p:cNvPr>
          <p:cNvSpPr txBox="1">
            <a:spLocks/>
          </p:cNvSpPr>
          <p:nvPr/>
        </p:nvSpPr>
        <p:spPr>
          <a:xfrm>
            <a:off x="152400" y="1349829"/>
            <a:ext cx="6595641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Impose total ordering on acquisition of resources.</a:t>
            </a:r>
          </a:p>
          <a:p>
            <a:r>
              <a:rPr lang="en-US" sz="2000" dirty="0"/>
              <a:t>For our example: chopstick[0] &lt; chopstick[1] &lt; chopstick[2] &lt; chopstick[3] &lt; chopstick[4].</a:t>
            </a:r>
          </a:p>
          <a:p>
            <a:r>
              <a:rPr lang="en-US" sz="2000" dirty="0"/>
              <a:t>For Philosopher 4 this means it will attempt to acquire chopstick[0] before they acquire chopstick[4].</a:t>
            </a:r>
          </a:p>
          <a:p>
            <a:r>
              <a:rPr lang="en-US" sz="2000" dirty="0"/>
              <a:t>This breaks the potential circular wait deadlock.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3459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59CC-4182-0F4F-88E3-3233343D4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Synchronization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26082-6D46-C044-B1B6-D141CDD6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Too few ordering constraints =&gt; race conditions</a:t>
            </a:r>
          </a:p>
          <a:p>
            <a:r>
              <a:rPr lang="en-US" altLang="en-US" sz="2400" dirty="0"/>
              <a:t>Too many ordering constraints =&gt; deadlocks	</a:t>
            </a:r>
          </a:p>
          <a:p>
            <a:r>
              <a:rPr lang="en-US" altLang="en-US" sz="2400" dirty="0"/>
              <a:t>Hard/impossible to reason about based on modularity</a:t>
            </a:r>
          </a:p>
          <a:p>
            <a:pPr lvl="1"/>
            <a:r>
              <a:rPr lang="en-US" altLang="en-US" sz="2400" dirty="0"/>
              <a:t>If an object is shared by multiple threads, need to think about what all threads could do </a:t>
            </a:r>
          </a:p>
          <a:p>
            <a:r>
              <a:rPr lang="en-US" altLang="en-US" sz="2400" dirty="0"/>
              <a:t>Thorough testing is impossible </a:t>
            </a:r>
          </a:p>
          <a:p>
            <a:pPr lvl="1"/>
            <a:r>
              <a:rPr lang="en-US" altLang="en-US" sz="2400" dirty="0"/>
              <a:t>Non-determinism leads to an infinite number of possible </a:t>
            </a:r>
            <a:r>
              <a:rPr lang="en-US" altLang="en-US" sz="2400" dirty="0" err="1"/>
              <a:t>interleavings</a:t>
            </a:r>
            <a:endParaRPr lang="en-US" altLang="en-US" sz="2400" dirty="0"/>
          </a:p>
          <a:p>
            <a:pPr lvl="1"/>
            <a:r>
              <a:rPr lang="en-US" altLang="en-US" sz="2400" dirty="0"/>
              <a:t>Controlled by the scheduler and events, not the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41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97A6-65D5-1C42-A461-8C2404AF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6370A-55B8-7D45-BA94-C017EE775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New Thread state (Ready-to-run state)</a:t>
            </a:r>
          </a:p>
          <a:p>
            <a:pPr lvl="1"/>
            <a:r>
              <a:rPr lang="en-US" sz="2400" dirty="0"/>
              <a:t>Created but not started</a:t>
            </a:r>
          </a:p>
          <a:p>
            <a:r>
              <a:rPr lang="en-US" sz="2400" dirty="0"/>
              <a:t>Runnable state (Running state)</a:t>
            </a:r>
          </a:p>
          <a:p>
            <a:pPr lvl="1"/>
            <a:r>
              <a:rPr lang="en-US" sz="2400" dirty="0"/>
              <a:t>Started and either running or waiting to run</a:t>
            </a:r>
          </a:p>
          <a:p>
            <a:r>
              <a:rPr lang="en-US" sz="2400" dirty="0"/>
              <a:t>Blocked</a:t>
            </a:r>
          </a:p>
          <a:p>
            <a:r>
              <a:rPr lang="en-US" sz="2400" dirty="0"/>
              <a:t>Dead state</a:t>
            </a:r>
          </a:p>
          <a:p>
            <a:pPr lvl="1"/>
            <a:r>
              <a:rPr lang="en-US" sz="2400" dirty="0"/>
              <a:t>Stop() called or run() terminates</a:t>
            </a:r>
          </a:p>
          <a:p>
            <a:endParaRPr lang="en-US" dirty="0"/>
          </a:p>
        </p:txBody>
      </p:sp>
      <p:pic>
        <p:nvPicPr>
          <p:cNvPr id="1026" name="Picture 2" descr="OS Thread State Diagram">
            <a:extLst>
              <a:ext uri="{FF2B5EF4-FFF2-40B4-BE49-F238E27FC236}">
                <a16:creationId xmlns:a16="http://schemas.microsoft.com/office/drawing/2014/main" id="{C14A7FFD-EBD0-F548-B24D-975BD8CEB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469" y="1447800"/>
            <a:ext cx="44450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780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9BB5-8EC9-6947-9D76-7B7E5825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8CE1-9892-0C42-BC6A-9374FFA78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6" y="1349829"/>
            <a:ext cx="11667565" cy="4958374"/>
          </a:xfrm>
        </p:spPr>
        <p:txBody>
          <a:bodyPr>
            <a:normAutofit fontScale="92500" lnSpcReduction="20000"/>
          </a:bodyPr>
          <a:lstStyle/>
          <a:p>
            <a:r>
              <a:rPr lang="en-US" sz="2100" dirty="0"/>
              <a:t>Not Runnable</a:t>
            </a:r>
          </a:p>
          <a:p>
            <a:pPr lvl="1"/>
            <a:r>
              <a:rPr lang="en-US" sz="1900" dirty="0"/>
              <a:t>A thread is Not Runnable if one of the following occurs:</a:t>
            </a:r>
          </a:p>
          <a:p>
            <a:pPr lvl="2"/>
            <a:r>
              <a:rPr lang="en-US" sz="1900" dirty="0"/>
              <a:t>When </a:t>
            </a:r>
            <a:r>
              <a:rPr lang="en-US" sz="1900" b="1" dirty="0"/>
              <a:t>sleep()</a:t>
            </a:r>
            <a:r>
              <a:rPr lang="en-US" sz="1900" dirty="0"/>
              <a:t> is invoked </a:t>
            </a:r>
          </a:p>
          <a:p>
            <a:pPr lvl="3"/>
            <a:r>
              <a:rPr lang="en-US" sz="1900" dirty="0" err="1"/>
              <a:t>Thread.currentThread</a:t>
            </a:r>
            <a:r>
              <a:rPr lang="en-US" sz="1900" dirty="0"/>
              <a:t>().sleep(1000);</a:t>
            </a:r>
          </a:p>
          <a:p>
            <a:pPr lvl="2"/>
            <a:r>
              <a:rPr lang="en-US" sz="1900" dirty="0"/>
              <a:t>When </a:t>
            </a:r>
            <a:r>
              <a:rPr lang="en-US" sz="1900" b="1" dirty="0"/>
              <a:t>suspend()</a:t>
            </a:r>
            <a:r>
              <a:rPr lang="en-US" sz="1900" dirty="0"/>
              <a:t> is invoked</a:t>
            </a:r>
          </a:p>
          <a:p>
            <a:pPr lvl="2"/>
            <a:r>
              <a:rPr lang="en-US" sz="1900" dirty="0"/>
              <a:t>When </a:t>
            </a:r>
            <a:r>
              <a:rPr lang="en-US" sz="1900" b="1" dirty="0"/>
              <a:t>the wait() </a:t>
            </a:r>
            <a:r>
              <a:rPr lang="en-US" sz="1900" dirty="0"/>
              <a:t>method is invoked </a:t>
            </a:r>
          </a:p>
          <a:p>
            <a:pPr lvl="3"/>
            <a:r>
              <a:rPr lang="en-US" sz="1900" b="1" i="1" dirty="0"/>
              <a:t>waits</a:t>
            </a:r>
            <a:r>
              <a:rPr lang="en-US" sz="1900" dirty="0"/>
              <a:t> for </a:t>
            </a:r>
            <a:r>
              <a:rPr lang="en-US" sz="1900" b="1" i="1" dirty="0"/>
              <a:t>notification</a:t>
            </a:r>
            <a:r>
              <a:rPr lang="en-US" sz="1900" dirty="0"/>
              <a:t> of a free resource</a:t>
            </a:r>
          </a:p>
          <a:p>
            <a:pPr lvl="3"/>
            <a:r>
              <a:rPr lang="en-US" sz="1900" dirty="0"/>
              <a:t>waits for completion of another thread </a:t>
            </a:r>
          </a:p>
          <a:p>
            <a:pPr lvl="3"/>
            <a:r>
              <a:rPr lang="en-US" sz="1900" dirty="0"/>
              <a:t>waits to acquire a lock of an object.</a:t>
            </a:r>
          </a:p>
          <a:p>
            <a:pPr lvl="2"/>
            <a:r>
              <a:rPr lang="en-US" sz="1900" dirty="0"/>
              <a:t>The thread is blocking on an I/O request</a:t>
            </a:r>
          </a:p>
          <a:p>
            <a:r>
              <a:rPr lang="en-US" sz="2100" dirty="0"/>
              <a:t>Thread Resumption</a:t>
            </a:r>
          </a:p>
          <a:p>
            <a:pPr lvl="1"/>
            <a:r>
              <a:rPr lang="en-US" sz="1900" dirty="0"/>
              <a:t>If a thread is asleep:</a:t>
            </a:r>
          </a:p>
          <a:p>
            <a:pPr lvl="2"/>
            <a:r>
              <a:rPr lang="en-US" sz="1900" dirty="0"/>
              <a:t>the sleep period must elapse or interrupt() method called</a:t>
            </a:r>
          </a:p>
          <a:p>
            <a:pPr lvl="1"/>
            <a:r>
              <a:rPr lang="en-US" sz="1900" dirty="0"/>
              <a:t>If a thread is suspended: </a:t>
            </a:r>
          </a:p>
          <a:p>
            <a:pPr lvl="2"/>
            <a:r>
              <a:rPr lang="en-US" sz="1900" dirty="0"/>
              <a:t>its resume() method must be called</a:t>
            </a:r>
          </a:p>
          <a:p>
            <a:pPr lvl="1"/>
            <a:r>
              <a:rPr lang="en-US" sz="1900" dirty="0"/>
              <a:t>If a thread is waiting on a condition variable, </a:t>
            </a:r>
          </a:p>
          <a:p>
            <a:pPr lvl="2"/>
            <a:r>
              <a:rPr lang="en-US" sz="1900" dirty="0"/>
              <a:t>an object owning the variable must relinquish it by calling</a:t>
            </a:r>
            <a:br>
              <a:rPr lang="en-US" sz="1900" dirty="0"/>
            </a:br>
            <a:r>
              <a:rPr lang="en-US" sz="1900" dirty="0"/>
              <a:t>either notify() or </a:t>
            </a:r>
            <a:r>
              <a:rPr lang="en-US" sz="1900" dirty="0" err="1"/>
              <a:t>notifyAll</a:t>
            </a:r>
            <a:r>
              <a:rPr lang="en-US" sz="1900" dirty="0"/>
              <a:t>().</a:t>
            </a:r>
          </a:p>
          <a:p>
            <a:pPr lvl="1"/>
            <a:r>
              <a:rPr lang="en-US" sz="1900" dirty="0"/>
              <a:t>If a thread is waiting on I/O, then I/O must complete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57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327F-2474-E449-A328-14560474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7D611-6476-CC45-89F1-ADF1896F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In Java every thread has a priority</a:t>
            </a:r>
          </a:p>
          <a:p>
            <a:pPr lvl="1"/>
            <a:r>
              <a:rPr lang="en-US" sz="2100" dirty="0"/>
              <a:t>Higher priority threads get scheduled more frequently than lower priority threads</a:t>
            </a:r>
          </a:p>
          <a:p>
            <a:r>
              <a:rPr lang="en-US" sz="2100" dirty="0"/>
              <a:t>A Java thread inherits its priority from its parent</a:t>
            </a:r>
          </a:p>
          <a:p>
            <a:pPr lvl="1"/>
            <a:r>
              <a:rPr lang="en-US" sz="2100" dirty="0"/>
              <a:t>MIN_PRIORITY (0) Lowest Priority</a:t>
            </a:r>
          </a:p>
          <a:p>
            <a:pPr lvl="1"/>
            <a:r>
              <a:rPr lang="en-US" sz="2100" dirty="0"/>
              <a:t>NORM_PRIORITY (5) Default Priority</a:t>
            </a:r>
          </a:p>
          <a:p>
            <a:pPr lvl="1"/>
            <a:r>
              <a:rPr lang="en-US" sz="2100" dirty="0"/>
              <a:t>MAX_PRIORITY (10) Highest Priority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982F-EEF1-C141-8B19-66083CE9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23E8D-2D96-304E-997E-FCF5E9AC4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thread scheduler chooses the </a:t>
            </a:r>
            <a:r>
              <a:rPr lang="en-US" sz="2400" i="1" dirty="0"/>
              <a:t>Runnable</a:t>
            </a:r>
            <a:r>
              <a:rPr lang="en-US" sz="2400" dirty="0"/>
              <a:t> thread with the highest priority for execution.</a:t>
            </a:r>
          </a:p>
          <a:p>
            <a:r>
              <a:rPr lang="en-US" sz="2400" dirty="0"/>
              <a:t>When multiple threads to choose from, scheduler chooses one in a  </a:t>
            </a:r>
            <a:r>
              <a:rPr lang="en-US" sz="2400" i="1" dirty="0"/>
              <a:t>round-robin fashion.</a:t>
            </a:r>
            <a:r>
              <a:rPr lang="en-US" sz="2400" dirty="0"/>
              <a:t> The chosen thread will run until:</a:t>
            </a:r>
          </a:p>
          <a:p>
            <a:pPr lvl="1"/>
            <a:r>
              <a:rPr lang="en-US" sz="2400" dirty="0"/>
              <a:t>a higher priority thread becomes</a:t>
            </a:r>
            <a:r>
              <a:rPr lang="en-US" sz="2400" i="1" dirty="0"/>
              <a:t> Runnable</a:t>
            </a:r>
            <a:r>
              <a:rPr lang="en-US" sz="2400" dirty="0"/>
              <a:t>. (Pre-emptive)</a:t>
            </a:r>
          </a:p>
          <a:p>
            <a:pPr lvl="1"/>
            <a:r>
              <a:rPr lang="en-US" sz="2400" dirty="0"/>
              <a:t>it</a:t>
            </a:r>
            <a:r>
              <a:rPr lang="en-US" sz="2400" i="1" dirty="0"/>
              <a:t> yields</a:t>
            </a:r>
            <a:r>
              <a:rPr lang="en-US" sz="2400" dirty="0"/>
              <a:t>, or its run() method exits</a:t>
            </a:r>
          </a:p>
          <a:p>
            <a:pPr lvl="1"/>
            <a:r>
              <a:rPr lang="en-US" sz="2400" dirty="0"/>
              <a:t>its time allotment has expired (time-slicing)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76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25C1-FADC-4D40-9443-A2705807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Reentrancy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06ECB-9CF6-B04D-80FE-7FB678474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6" y="1349829"/>
            <a:ext cx="11667565" cy="5050971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/>
              <a:t>Every Java object has a lock associated with it</a:t>
            </a:r>
          </a:p>
          <a:p>
            <a:pPr lvl="1"/>
            <a:r>
              <a:rPr lang="en-US" sz="2100" dirty="0"/>
              <a:t>Known as the intrinsic lock</a:t>
            </a:r>
          </a:p>
          <a:p>
            <a:pPr lvl="1"/>
            <a:r>
              <a:rPr lang="en-US" sz="2100" dirty="0"/>
              <a:t>Aka </a:t>
            </a:r>
            <a:r>
              <a:rPr lang="en-US" sz="2100" i="1" dirty="0"/>
              <a:t>monitor</a:t>
            </a:r>
            <a:r>
              <a:rPr lang="en-US" sz="2100" dirty="0"/>
              <a:t> or </a:t>
            </a:r>
            <a:r>
              <a:rPr lang="en-US" sz="2100" i="1" dirty="0"/>
              <a:t>mutex</a:t>
            </a:r>
            <a:r>
              <a:rPr lang="en-US" sz="2100" dirty="0"/>
              <a:t> locks</a:t>
            </a:r>
          </a:p>
          <a:p>
            <a:r>
              <a:rPr lang="en-US" sz="2100" dirty="0"/>
              <a:t>Synchronized methods exploit this intrinsic lock	</a:t>
            </a:r>
          </a:p>
          <a:p>
            <a:pPr lvl="1"/>
            <a:r>
              <a:rPr lang="en-US" sz="2100" dirty="0"/>
              <a:t>Lock acquired by executing thread before entering a synchronized block</a:t>
            </a:r>
          </a:p>
          <a:p>
            <a:pPr lvl="1"/>
            <a:r>
              <a:rPr lang="en-US" sz="2100" dirty="0"/>
              <a:t>Lock released automatically when the thread exits the synchronized block</a:t>
            </a:r>
          </a:p>
          <a:p>
            <a:r>
              <a:rPr lang="en-US" sz="2500" dirty="0"/>
              <a:t>Is this a deadlock?</a:t>
            </a:r>
          </a:p>
          <a:p>
            <a:pPr marL="457200" lvl="1" indent="0" fontAlgn="base">
              <a:spcBef>
                <a:spcPct val="0"/>
              </a:spcBef>
              <a:spcAft>
                <a:spcPts val="600"/>
              </a:spcAft>
              <a:buNone/>
              <a:defRPr/>
            </a:pPr>
            <a:endParaRPr lang="en-US" sz="1700" dirty="0">
              <a:ea typeface="ＭＳ Ｐゴシック" charset="0"/>
              <a:cs typeface="Arial" charset="0"/>
            </a:endParaRPr>
          </a:p>
          <a:p>
            <a:pPr marL="457200" lvl="1" indent="0" fontAlgn="base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sz="1700" dirty="0">
                <a:ea typeface="ＭＳ Ｐゴシック" charset="0"/>
                <a:cs typeface="Arial" charset="0"/>
              </a:rPr>
              <a:t>public class </a:t>
            </a:r>
            <a:r>
              <a:rPr lang="en-US" sz="1700" dirty="0" err="1">
                <a:ea typeface="ＭＳ Ｐゴシック" charset="0"/>
                <a:cs typeface="Arial" charset="0"/>
              </a:rPr>
              <a:t>hipsterBaseClass</a:t>
            </a:r>
            <a:r>
              <a:rPr lang="en-US" sz="1700" dirty="0">
                <a:ea typeface="ＭＳ Ｐゴシック" charset="0"/>
                <a:cs typeface="Arial" charset="0"/>
              </a:rPr>
              <a:t>  {</a:t>
            </a:r>
          </a:p>
          <a:p>
            <a:pPr marL="457200" lvl="1" indent="0" fontAlgn="base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sz="1700" dirty="0">
                <a:ea typeface="ＭＳ Ｐゴシック" charset="0"/>
                <a:cs typeface="Arial" charset="0"/>
              </a:rPr>
              <a:t>	public synchronized void </a:t>
            </a:r>
            <a:r>
              <a:rPr lang="en-US" sz="1700" dirty="0" err="1">
                <a:ea typeface="ＭＳ Ｐゴシック" charset="0"/>
                <a:cs typeface="Arial" charset="0"/>
              </a:rPr>
              <a:t>doHipsterStuff</a:t>
            </a:r>
            <a:r>
              <a:rPr lang="en-US" sz="1700" dirty="0">
                <a:ea typeface="ＭＳ Ｐゴシック" charset="0"/>
                <a:cs typeface="Arial" charset="0"/>
              </a:rPr>
              <a:t>() {</a:t>
            </a:r>
          </a:p>
          <a:p>
            <a:pPr marL="457200" lvl="1" indent="0" fontAlgn="base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sz="1700" dirty="0">
                <a:ea typeface="ＭＳ Ｐゴシック" charset="0"/>
                <a:cs typeface="Arial" charset="0"/>
              </a:rPr>
              <a:t>	// random hipster </a:t>
            </a:r>
            <a:r>
              <a:rPr lang="en-US" sz="1700" dirty="0" err="1">
                <a:ea typeface="ＭＳ Ｐゴシック" charset="0"/>
                <a:cs typeface="Arial" charset="0"/>
              </a:rPr>
              <a:t>behaviour</a:t>
            </a:r>
            <a:endParaRPr lang="en-US" sz="1700" dirty="0">
              <a:ea typeface="ＭＳ Ｐゴシック" charset="0"/>
              <a:cs typeface="Arial" charset="0"/>
            </a:endParaRPr>
          </a:p>
          <a:p>
            <a:pPr marL="457200" lvl="1" indent="0" fontAlgn="base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sz="1700" dirty="0">
                <a:ea typeface="ＭＳ Ｐゴシック" charset="0"/>
                <a:cs typeface="Arial" charset="0"/>
              </a:rPr>
              <a:t>	}</a:t>
            </a:r>
          </a:p>
          <a:p>
            <a:pPr marL="457200" lvl="1" indent="0" fontAlgn="base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sz="1700" dirty="0">
                <a:ea typeface="ＭＳ Ｐゴシック" charset="0"/>
                <a:cs typeface="Arial" charset="0"/>
              </a:rPr>
              <a:t>}</a:t>
            </a:r>
          </a:p>
          <a:p>
            <a:pPr marL="457200" lvl="1" indent="0" fontAlgn="base">
              <a:spcBef>
                <a:spcPct val="0"/>
              </a:spcBef>
              <a:spcAft>
                <a:spcPts val="600"/>
              </a:spcAft>
              <a:buNone/>
              <a:defRPr/>
            </a:pPr>
            <a:endParaRPr lang="en-US" sz="1700" dirty="0">
              <a:ea typeface="ＭＳ Ｐゴシック" charset="0"/>
              <a:cs typeface="Arial" charset="0"/>
            </a:endParaRPr>
          </a:p>
          <a:p>
            <a:pPr marL="457200" lvl="1" indent="0" fontAlgn="base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sz="1700" dirty="0">
                <a:ea typeface="ＭＳ Ｐゴシック" charset="0"/>
                <a:cs typeface="Arial" charset="0"/>
              </a:rPr>
              <a:t>public class </a:t>
            </a:r>
            <a:r>
              <a:rPr lang="en-US" sz="1700" dirty="0" err="1">
                <a:ea typeface="ＭＳ Ｐゴシック" charset="0"/>
                <a:cs typeface="Arial" charset="0"/>
              </a:rPr>
              <a:t>capitolHillBar</a:t>
            </a:r>
            <a:r>
              <a:rPr lang="en-US" sz="1700" dirty="0">
                <a:ea typeface="ＭＳ Ｐゴシック" charset="0"/>
                <a:cs typeface="Arial" charset="0"/>
              </a:rPr>
              <a:t> extends </a:t>
            </a:r>
            <a:r>
              <a:rPr lang="en-US" sz="1700" dirty="0" err="1">
                <a:ea typeface="ＭＳ Ｐゴシック" charset="0"/>
                <a:cs typeface="Arial" charset="0"/>
              </a:rPr>
              <a:t>hipsterBaseClass</a:t>
            </a:r>
            <a:r>
              <a:rPr lang="en-US" sz="1700" dirty="0">
                <a:ea typeface="ＭＳ Ｐゴシック" charset="0"/>
                <a:cs typeface="Arial" charset="0"/>
              </a:rPr>
              <a:t> {</a:t>
            </a:r>
          </a:p>
          <a:p>
            <a:pPr marL="457200" lvl="1" indent="0" fontAlgn="base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sz="1700" dirty="0">
                <a:ea typeface="ＭＳ Ｐゴシック" charset="0"/>
                <a:cs typeface="Arial" charset="0"/>
              </a:rPr>
              <a:t>        public synchronized void </a:t>
            </a:r>
            <a:r>
              <a:rPr lang="en-US" sz="1700" dirty="0" err="1">
                <a:ea typeface="ＭＳ Ｐゴシック" charset="0"/>
                <a:cs typeface="Arial" charset="0"/>
              </a:rPr>
              <a:t>orderDrinks</a:t>
            </a:r>
            <a:r>
              <a:rPr lang="en-US" sz="1700" dirty="0">
                <a:ea typeface="ＭＳ Ｐゴシック" charset="0"/>
                <a:cs typeface="Arial" charset="0"/>
              </a:rPr>
              <a:t>() {</a:t>
            </a:r>
          </a:p>
          <a:p>
            <a:pPr marL="457200" lvl="1" indent="0" fontAlgn="base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sz="1700" dirty="0">
                <a:ea typeface="ＭＳ Ｐゴシック" charset="0"/>
                <a:cs typeface="Arial" charset="0"/>
              </a:rPr>
              <a:t>	// get drinks order</a:t>
            </a:r>
          </a:p>
          <a:p>
            <a:pPr marL="457200" lvl="1" indent="0" fontAlgn="base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sz="1700" dirty="0">
                <a:ea typeface="ＭＳ Ｐゴシック" charset="0"/>
                <a:cs typeface="Arial" charset="0"/>
              </a:rPr>
              <a:t>	</a:t>
            </a:r>
            <a:r>
              <a:rPr lang="en-US" sz="1700" dirty="0" err="1">
                <a:ea typeface="ＭＳ Ｐゴシック" charset="0"/>
                <a:cs typeface="Arial" charset="0"/>
              </a:rPr>
              <a:t>super.doHipsterStuff</a:t>
            </a:r>
            <a:r>
              <a:rPr lang="en-US" sz="1700" dirty="0">
                <a:ea typeface="ＭＳ Ｐゴシック" charset="0"/>
                <a:cs typeface="Arial" charset="0"/>
              </a:rPr>
              <a:t>();	</a:t>
            </a:r>
          </a:p>
          <a:p>
            <a:pPr marL="457200" lvl="1" indent="0" fontAlgn="base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sz="1700" dirty="0">
                <a:ea typeface="ＭＳ Ｐゴシック" charset="0"/>
                <a:cs typeface="Arial" charset="0"/>
              </a:rPr>
              <a:t>	}</a:t>
            </a:r>
          </a:p>
          <a:p>
            <a:pPr marL="457200" lvl="1" indent="0" fontAlgn="base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sz="1700" dirty="0">
                <a:ea typeface="ＭＳ Ｐゴシック" charset="0"/>
                <a:cs typeface="Arial" charset="0"/>
              </a:rPr>
              <a:t>}</a:t>
            </a:r>
          </a:p>
          <a:p>
            <a:pPr lvl="1"/>
            <a:endParaRPr lang="en-US" sz="2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66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4902-E8C1-4646-9A7A-279C7E83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Reentrancy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8308D-DB05-E444-990F-5274FF153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Intrinsic locks are </a:t>
            </a:r>
            <a:r>
              <a:rPr lang="en-US" sz="2100" i="1" dirty="0"/>
              <a:t>reentrant</a:t>
            </a:r>
          </a:p>
          <a:p>
            <a:pPr lvl="1"/>
            <a:r>
              <a:rPr lang="en-US" sz="2100" i="1" dirty="0"/>
              <a:t>If a thread tries to acquire a lock it already holds, it succeeds</a:t>
            </a:r>
          </a:p>
          <a:p>
            <a:pPr lvl="1"/>
            <a:r>
              <a:rPr lang="en-US" sz="2100" i="1" dirty="0"/>
              <a:t>Each lock has an acquisition count and owning thread</a:t>
            </a:r>
          </a:p>
          <a:p>
            <a:pPr lvl="1"/>
            <a:r>
              <a:rPr lang="en-US" sz="2100" i="1" dirty="0"/>
              <a:t>Count can only be incremented above 1 by same owning thread</a:t>
            </a:r>
          </a:p>
          <a:p>
            <a:r>
              <a:rPr lang="en-US" sz="2100" dirty="0"/>
              <a:t>Reentrancy facilitates encapsulation of locking behavior, and simplifies OO concurrent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14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B913-9B8F-EC48-8475-F0070FD5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</a:t>
            </a:r>
            <a:r>
              <a:rPr lang="en-US" dirty="0" err="1"/>
              <a:t>Coordintion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CA8C-9972-E34B-89F0-88775219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Need to ensure</a:t>
            </a:r>
          </a:p>
          <a:p>
            <a:pPr lvl="1"/>
            <a:r>
              <a:rPr lang="en-US" sz="2000" dirty="0"/>
              <a:t>Consumer waits if buffer empty</a:t>
            </a:r>
          </a:p>
          <a:p>
            <a:pPr lvl="1"/>
            <a:r>
              <a:rPr lang="en-US" sz="2000" dirty="0"/>
              <a:t>Consumer can remove item when buffer not empty</a:t>
            </a:r>
          </a:p>
          <a:p>
            <a:pPr lvl="1"/>
            <a:r>
              <a:rPr lang="en-US" sz="2000" dirty="0"/>
              <a:t>Producer waits if buffer full</a:t>
            </a:r>
          </a:p>
          <a:p>
            <a:pPr lvl="1"/>
            <a:r>
              <a:rPr lang="en-US" sz="2000" dirty="0"/>
              <a:t>Producer can add item if buffer has free space</a:t>
            </a:r>
          </a:p>
          <a:p>
            <a:r>
              <a:rPr lang="en-US" sz="2000" dirty="0"/>
              <a:t>Guards</a:t>
            </a:r>
          </a:p>
          <a:p>
            <a:pPr lvl="1"/>
            <a:r>
              <a:rPr lang="en-US" sz="2000" dirty="0"/>
              <a:t>Producer-Consumer style examples require ‘guards’</a:t>
            </a:r>
          </a:p>
          <a:p>
            <a:pPr lvl="1"/>
            <a:r>
              <a:rPr lang="en-US" sz="2000" dirty="0"/>
              <a:t>Producer stores message in a shared buffer</a:t>
            </a:r>
          </a:p>
          <a:p>
            <a:pPr lvl="2"/>
            <a:r>
              <a:rPr lang="en-US" sz="2000" dirty="0"/>
              <a:t>Except when full</a:t>
            </a:r>
          </a:p>
          <a:p>
            <a:pPr lvl="1"/>
            <a:r>
              <a:rPr lang="en-US" sz="2000" dirty="0"/>
              <a:t>Consumers retrieve  messages from buffer</a:t>
            </a:r>
          </a:p>
          <a:p>
            <a:pPr lvl="2"/>
            <a:r>
              <a:rPr lang="en-US" sz="2000" dirty="0"/>
              <a:t>Wait when empty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03690-1B95-C447-9B55-0B8C9E5DF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115" y="1138518"/>
            <a:ext cx="5070497" cy="319441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3750362-57FF-8A44-A38F-2AAA04282401}"/>
              </a:ext>
            </a:extLst>
          </p:cNvPr>
          <p:cNvGrpSpPr/>
          <p:nvPr/>
        </p:nvGrpSpPr>
        <p:grpSpPr>
          <a:xfrm>
            <a:off x="8482821" y="4517938"/>
            <a:ext cx="1274496" cy="1980466"/>
            <a:chOff x="6298748" y="2500805"/>
            <a:chExt cx="1552479" cy="25303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0DBA00-A2F5-CF48-B64F-CBE89B4283B5}"/>
                </a:ext>
              </a:extLst>
            </p:cNvPr>
            <p:cNvSpPr/>
            <p:nvPr/>
          </p:nvSpPr>
          <p:spPr bwMode="auto">
            <a:xfrm>
              <a:off x="6298748" y="2500805"/>
              <a:ext cx="1525314" cy="626679"/>
            </a:xfrm>
            <a:prstGeom prst="rect">
              <a:avLst/>
            </a:prstGeom>
            <a:solidFill>
              <a:srgbClr val="4472C4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Osaka" charset="0"/>
                  <a:cs typeface="Osaka" charset="0"/>
                </a:rPr>
                <a:t>    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Osaka" charset="0"/>
                  <a:cs typeface="Osaka" charset="0"/>
                </a:rPr>
                <a:t>Producer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81D88D-A06A-554E-993C-30FAB332C656}"/>
                </a:ext>
              </a:extLst>
            </p:cNvPr>
            <p:cNvSpPr/>
            <p:nvPr/>
          </p:nvSpPr>
          <p:spPr bwMode="auto">
            <a:xfrm>
              <a:off x="6325913" y="4404491"/>
              <a:ext cx="1525314" cy="626679"/>
            </a:xfrm>
            <a:prstGeom prst="rect">
              <a:avLst/>
            </a:prstGeom>
            <a:solidFill>
              <a:srgbClr val="4472C4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Osaka" charset="0"/>
                  <a:cs typeface="Osaka" charset="0"/>
                </a:rPr>
                <a:t>    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charset="0"/>
                  <a:ea typeface="Osaka" charset="0"/>
                  <a:cs typeface="Osaka" charset="0"/>
                </a:rPr>
                <a:t>Consumer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238462-17E7-6E43-8A43-619122C953DA}"/>
                </a:ext>
              </a:extLst>
            </p:cNvPr>
            <p:cNvSpPr/>
            <p:nvPr/>
          </p:nvSpPr>
          <p:spPr bwMode="auto">
            <a:xfrm>
              <a:off x="6917121" y="3363968"/>
              <a:ext cx="295604" cy="626679"/>
            </a:xfrm>
            <a:prstGeom prst="rect">
              <a:avLst/>
            </a:prstGeom>
            <a:solidFill>
              <a:srgbClr val="4472C4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charset="0"/>
                <a:ea typeface="Osaka" charset="0"/>
                <a:cs typeface="Osaka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97082C6-583D-7740-8B49-C953B5C80AD7}"/>
                </a:ext>
              </a:extLst>
            </p:cNvPr>
            <p:cNvCxnSpPr/>
            <p:nvPr/>
          </p:nvCxnSpPr>
          <p:spPr bwMode="auto">
            <a:xfrm>
              <a:off x="6917121" y="3553154"/>
              <a:ext cx="295604" cy="11824"/>
            </a:xfrm>
            <a:prstGeom prst="line">
              <a:avLst/>
            </a:prstGeom>
            <a:solidFill>
              <a:srgbClr val="4472C4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BED3F21-92D7-F545-BF84-D6CA2D75A742}"/>
                </a:ext>
              </a:extLst>
            </p:cNvPr>
            <p:cNvCxnSpPr/>
            <p:nvPr/>
          </p:nvCxnSpPr>
          <p:spPr bwMode="auto">
            <a:xfrm>
              <a:off x="6917121" y="3765988"/>
              <a:ext cx="295604" cy="11824"/>
            </a:xfrm>
            <a:prstGeom prst="line">
              <a:avLst/>
            </a:prstGeom>
            <a:solidFill>
              <a:srgbClr val="4472C4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98434D0-6EF4-6647-91AA-57C3A05827A1}"/>
                </a:ext>
              </a:extLst>
            </p:cNvPr>
            <p:cNvCxnSpPr>
              <a:stCxn id="6" idx="2"/>
              <a:endCxn id="8" idx="0"/>
            </p:cNvCxnSpPr>
            <p:nvPr/>
          </p:nvCxnSpPr>
          <p:spPr bwMode="auto">
            <a:xfrm>
              <a:off x="7061406" y="3127484"/>
              <a:ext cx="3518" cy="236484"/>
            </a:xfrm>
            <a:prstGeom prst="straightConnector1">
              <a:avLst/>
            </a:prstGeom>
            <a:solidFill>
              <a:srgbClr val="4472C4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1C2CE78-07D8-A040-AD0F-1122BF95BC7C}"/>
                </a:ext>
              </a:extLst>
            </p:cNvPr>
            <p:cNvCxnSpPr>
              <a:endCxn id="7" idx="0"/>
            </p:cNvCxnSpPr>
            <p:nvPr/>
          </p:nvCxnSpPr>
          <p:spPr bwMode="auto">
            <a:xfrm flipH="1">
              <a:off x="7088570" y="4014295"/>
              <a:ext cx="1" cy="390196"/>
            </a:xfrm>
            <a:prstGeom prst="straightConnector1">
              <a:avLst/>
            </a:prstGeom>
            <a:solidFill>
              <a:srgbClr val="4472C4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898936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85E8-9835-DD49-8442-00F45906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Guards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9032A-F795-4742-80D7-BD178AA0F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Wait() and notify() statements</a:t>
            </a:r>
          </a:p>
          <a:p>
            <a:r>
              <a:rPr lang="en-US" sz="2100" dirty="0"/>
              <a:t>Wait and notify provide thread inter-communication that synchronizes on the same object.</a:t>
            </a:r>
          </a:p>
          <a:p>
            <a:pPr lvl="1"/>
            <a:r>
              <a:rPr lang="en-US" sz="2100" dirty="0"/>
              <a:t>final void wait(long timeout) throws </a:t>
            </a:r>
            <a:r>
              <a:rPr lang="en-US" sz="2100" dirty="0" err="1"/>
              <a:t>InterruptedException</a:t>
            </a:r>
            <a:endParaRPr lang="en-US" sz="2100" dirty="0"/>
          </a:p>
          <a:p>
            <a:pPr lvl="1"/>
            <a:r>
              <a:rPr lang="en-US" sz="2100" dirty="0"/>
              <a:t>final void wait() throws </a:t>
            </a:r>
            <a:r>
              <a:rPr lang="en-US" sz="2100" dirty="0" err="1"/>
              <a:t>InterruptedException</a:t>
            </a:r>
            <a:endParaRPr lang="en-US" sz="2100" dirty="0"/>
          </a:p>
          <a:p>
            <a:pPr lvl="1"/>
            <a:r>
              <a:rPr lang="en-US" sz="2100" dirty="0"/>
              <a:t>final void notify()</a:t>
            </a:r>
          </a:p>
          <a:p>
            <a:pPr lvl="1"/>
            <a:r>
              <a:rPr lang="en-US" sz="2100" dirty="0"/>
              <a:t>final void </a:t>
            </a:r>
            <a:r>
              <a:rPr lang="en-US" sz="2100" dirty="0" err="1"/>
              <a:t>notifyAll</a:t>
            </a:r>
            <a:r>
              <a:rPr lang="en-US" sz="2100" dirty="0"/>
              <a:t>()</a:t>
            </a:r>
          </a:p>
          <a:p>
            <a:r>
              <a:rPr lang="en-US" sz="2100" dirty="0"/>
              <a:t>Let’s work through an example</a:t>
            </a:r>
          </a:p>
          <a:p>
            <a:pPr lvl="1"/>
            <a:r>
              <a:rPr lang="en-US" sz="1700" dirty="0"/>
              <a:t>see </a:t>
            </a:r>
            <a:r>
              <a:rPr lang="en-US" sz="1700" dirty="0" err="1"/>
              <a:t>ProducerConsumerExample</a:t>
            </a:r>
            <a:endParaRPr lang="en-US" sz="17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6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67B9-9DDA-FB4F-A43D-44A79409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1463B-302B-4448-98CF-566EE09F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Concurrency?</a:t>
            </a:r>
          </a:p>
          <a:p>
            <a:pPr lvl="1"/>
            <a:r>
              <a:rPr lang="en-US" dirty="0"/>
              <a:t>Concurrent execution is necessary in many systems:</a:t>
            </a:r>
          </a:p>
          <a:p>
            <a:pPr lvl="2"/>
            <a:r>
              <a:rPr lang="en-US" sz="2800" dirty="0"/>
              <a:t>Natural solution to many problems</a:t>
            </a:r>
          </a:p>
          <a:p>
            <a:pPr lvl="2"/>
            <a:r>
              <a:rPr lang="en-US" sz="2800" dirty="0"/>
              <a:t>Increase performance, e.g. do work while waiting for disk accesses</a:t>
            </a:r>
          </a:p>
          <a:p>
            <a:pPr lvl="2"/>
            <a:r>
              <a:rPr lang="en-US" sz="2800" dirty="0"/>
              <a:t>Necessary to exploit multicore</a:t>
            </a:r>
          </a:p>
          <a:p>
            <a:pPr lvl="1"/>
            <a:endParaRPr lang="en-US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A4044-26EC-8448-A650-50136F951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265" y="3786641"/>
            <a:ext cx="4305666" cy="308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93EEC16-771E-8847-B0B1-4C3E4EE22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5070" y="3688520"/>
            <a:ext cx="3031807" cy="286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8049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06AC-959D-344E-8969-1B52B1F3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Consumer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D1B682-EAD4-9C49-9573-C91A9CAF6C6E}"/>
              </a:ext>
            </a:extLst>
          </p:cNvPr>
          <p:cNvSpPr/>
          <p:nvPr/>
        </p:nvSpPr>
        <p:spPr>
          <a:xfrm>
            <a:off x="835470" y="1138518"/>
            <a:ext cx="452769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public class Buffer {</a:t>
            </a:r>
          </a:p>
          <a:p>
            <a:r>
              <a:rPr lang="en-US" sz="1400" dirty="0"/>
              <a:t>    // Message buffer between producer to consumer.</a:t>
            </a:r>
          </a:p>
          <a:p>
            <a:r>
              <a:rPr lang="en-US" sz="1400" dirty="0"/>
              <a:t>    // private String message;</a:t>
            </a:r>
          </a:p>
          <a:p>
            <a:r>
              <a:rPr lang="en-US" sz="1400" dirty="0"/>
              <a:t>    // True if consumer must wait for producer to send      	//message,</a:t>
            </a:r>
          </a:p>
          <a:p>
            <a:r>
              <a:rPr lang="en-US" sz="1400" dirty="0"/>
              <a:t>    // false if producer must wait for consumer to retrieve message.</a:t>
            </a:r>
          </a:p>
          <a:p>
            <a:r>
              <a:rPr lang="en-US" sz="1400" dirty="0"/>
              <a:t>    private </a:t>
            </a:r>
            <a:r>
              <a:rPr lang="en-US" sz="1400" dirty="0" err="1"/>
              <a:t>boolean</a:t>
            </a:r>
            <a:r>
              <a:rPr lang="en-US" sz="1400" dirty="0"/>
              <a:t> empty = true;</a:t>
            </a:r>
          </a:p>
          <a:p>
            <a:endParaRPr lang="en-US" sz="1400" dirty="0"/>
          </a:p>
          <a:p>
            <a:r>
              <a:rPr lang="en-US" sz="1400" dirty="0"/>
              <a:t>    public synchronized String retrieve() {</a:t>
            </a:r>
          </a:p>
          <a:p>
            <a:r>
              <a:rPr lang="en-US" sz="1400" dirty="0"/>
              <a:t>        // Wait until message is available.</a:t>
            </a:r>
          </a:p>
          <a:p>
            <a:r>
              <a:rPr lang="en-US" sz="1400" dirty="0"/>
              <a:t>        while (empty) {</a:t>
            </a:r>
          </a:p>
          <a:p>
            <a:r>
              <a:rPr lang="en-US" sz="1400" dirty="0"/>
              <a:t>            try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System.out.println</a:t>
            </a:r>
            <a:r>
              <a:rPr lang="en-US" sz="1400" dirty="0"/>
              <a:t>("Waiting for a message");</a:t>
            </a:r>
          </a:p>
          <a:p>
            <a:r>
              <a:rPr lang="en-US" sz="1400" dirty="0"/>
              <a:t>                wait();</a:t>
            </a:r>
          </a:p>
          <a:p>
            <a:r>
              <a:rPr lang="en-US" sz="1400" dirty="0"/>
              <a:t>            } catch (</a:t>
            </a:r>
            <a:r>
              <a:rPr lang="en-US" sz="1400" dirty="0" err="1"/>
              <a:t>InterruptedException</a:t>
            </a:r>
            <a:r>
              <a:rPr lang="en-US" sz="1400" dirty="0"/>
              <a:t> e) {}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// Toggle status.</a:t>
            </a:r>
          </a:p>
          <a:p>
            <a:r>
              <a:rPr lang="en-US" sz="1400" dirty="0"/>
              <a:t>        empty = true;</a:t>
            </a:r>
          </a:p>
          <a:p>
            <a:r>
              <a:rPr lang="en-US" sz="1400" dirty="0"/>
              <a:t>        // Notify producer that buffer is empty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notifyAll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return message;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DDD6D-1E2B-2649-B191-71623868D6D1}"/>
              </a:ext>
            </a:extLst>
          </p:cNvPr>
          <p:cNvSpPr/>
          <p:nvPr/>
        </p:nvSpPr>
        <p:spPr>
          <a:xfrm>
            <a:off x="6352629" y="1618020"/>
            <a:ext cx="4572000" cy="41242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sz="1600" dirty="0"/>
              <a:t>public synchronized void put(String message) {</a:t>
            </a:r>
          </a:p>
          <a:p>
            <a:r>
              <a:rPr lang="en-US" sz="1600" dirty="0"/>
              <a:t>        // Wait until message has been retrieved.</a:t>
            </a:r>
          </a:p>
          <a:p>
            <a:r>
              <a:rPr lang="en-US" sz="1600" dirty="0"/>
              <a:t>        while (!empty) {</a:t>
            </a:r>
          </a:p>
          <a:p>
            <a:r>
              <a:rPr lang="en-US" sz="1600" dirty="0"/>
              <a:t>            try { </a:t>
            </a:r>
          </a:p>
          <a:p>
            <a:r>
              <a:rPr lang="en-US" sz="1600" dirty="0"/>
              <a:t>                wait();</a:t>
            </a:r>
          </a:p>
          <a:p>
            <a:r>
              <a:rPr lang="en-US" sz="1600" dirty="0"/>
              <a:t>            } catch (</a:t>
            </a:r>
            <a:r>
              <a:rPr lang="en-US" sz="1600" dirty="0" err="1"/>
              <a:t>InterruptedException</a:t>
            </a:r>
            <a:r>
              <a:rPr lang="en-US" sz="1600" dirty="0"/>
              <a:t> e) {}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    // Toggle status.</a:t>
            </a:r>
          </a:p>
          <a:p>
            <a:r>
              <a:rPr lang="en-US" sz="1600" dirty="0"/>
              <a:t>        empty = false;</a:t>
            </a:r>
          </a:p>
          <a:p>
            <a:r>
              <a:rPr lang="en-US" sz="1600" dirty="0"/>
              <a:t>        // Store message.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this.message</a:t>
            </a:r>
            <a:r>
              <a:rPr lang="en-US" sz="1600" dirty="0"/>
              <a:t> = message;</a:t>
            </a:r>
          </a:p>
          <a:p>
            <a:r>
              <a:rPr lang="en-US" sz="1600" dirty="0"/>
              <a:t>        // Notify consumer that message is 	//available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notifyAll</a:t>
            </a:r>
            <a:r>
              <a:rPr lang="en-US" sz="1600" dirty="0"/>
              <a:t>();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379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715B-857A-5743-B5DD-3F17BF3A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and Scalability Issues with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1BF7-71E4-C64E-B007-305794CC4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dirty="0"/>
              <a:t>Thread safety requires an internal state of an object protected from concurrent updates.</a:t>
            </a:r>
          </a:p>
          <a:p>
            <a:pPr marL="457200" lvl="1"/>
            <a:r>
              <a:rPr lang="en-US" dirty="0"/>
              <a:t>Updates must be atomic and serialized.</a:t>
            </a:r>
          </a:p>
          <a:p>
            <a:r>
              <a:rPr lang="en-US" dirty="0"/>
              <a:t>What if an object has no state that persists between calls?</a:t>
            </a:r>
          </a:p>
          <a:p>
            <a:r>
              <a:rPr lang="en-US" dirty="0"/>
              <a:t>Or the state cannot be modified by a calling thread?</a:t>
            </a:r>
          </a:p>
          <a:p>
            <a:r>
              <a:rPr lang="en-US" dirty="0"/>
              <a:t>Is this thread safe?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133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30D4-5AC7-9848-84DB-182D3C52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691B-2412-3345-8646-53F980A3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Stateless and Immutable objects are always thread-safe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95A554-C8F6-1649-9FDE-2613BC328A2D}"/>
              </a:ext>
            </a:extLst>
          </p:cNvPr>
          <p:cNvSpPr/>
          <p:nvPr/>
        </p:nvSpPr>
        <p:spPr>
          <a:xfrm>
            <a:off x="762000" y="2387796"/>
            <a:ext cx="6096000" cy="279768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public class </a:t>
            </a:r>
            <a:r>
              <a:rPr lang="en-US" dirty="0" err="1"/>
              <a:t>StatelessFactorizer</a:t>
            </a:r>
            <a:r>
              <a:rPr lang="en-US" dirty="0"/>
              <a:t> extends </a:t>
            </a:r>
            <a:r>
              <a:rPr lang="en-US" dirty="0" err="1"/>
              <a:t>GenericServlet</a:t>
            </a:r>
            <a:r>
              <a:rPr lang="en-US" dirty="0"/>
              <a:t> implements Servlet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   public void service(</a:t>
            </a:r>
            <a:r>
              <a:rPr lang="en-US" dirty="0" err="1"/>
              <a:t>ServletRequest</a:t>
            </a:r>
            <a:r>
              <a:rPr lang="en-US" dirty="0"/>
              <a:t> req, </a:t>
            </a:r>
            <a:r>
              <a:rPr lang="en-US" dirty="0" err="1"/>
              <a:t>ServletResponse</a:t>
            </a:r>
            <a:r>
              <a:rPr lang="en-US" dirty="0"/>
              <a:t> resp)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       </a:t>
            </a:r>
            <a:r>
              <a:rPr lang="en-US" dirty="0" err="1"/>
              <a:t>BigInteger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extractFromRequest</a:t>
            </a:r>
            <a:r>
              <a:rPr lang="en-US" dirty="0"/>
              <a:t>(req);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       </a:t>
            </a:r>
            <a:r>
              <a:rPr lang="en-US" dirty="0" err="1"/>
              <a:t>BigInteger</a:t>
            </a:r>
            <a:r>
              <a:rPr lang="en-US" dirty="0"/>
              <a:t>[] factors = factor(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       </a:t>
            </a:r>
            <a:r>
              <a:rPr lang="en-US" dirty="0" err="1"/>
              <a:t>encodeIntoResponse</a:t>
            </a:r>
            <a:r>
              <a:rPr lang="en-US" dirty="0"/>
              <a:t>(resp, factors);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022666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F7DD-7E8B-C842-A20C-5D1CD2D3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A70B-3985-A14C-8DC4-41773C25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java.util.concurrent</a:t>
            </a:r>
            <a:r>
              <a:rPr lang="en-US" sz="2400" dirty="0"/>
              <a:t> package contains a range of utilities to simplify multithreaded programs</a:t>
            </a:r>
          </a:p>
          <a:p>
            <a:pPr lvl="1"/>
            <a:r>
              <a:rPr lang="en-US" sz="2400" dirty="0"/>
              <a:t>Executor framework</a:t>
            </a:r>
          </a:p>
          <a:p>
            <a:pPr lvl="1"/>
            <a:r>
              <a:rPr lang="en-US" sz="2400" dirty="0"/>
              <a:t>Thread-safe collections</a:t>
            </a:r>
          </a:p>
          <a:p>
            <a:pPr>
              <a:spcAft>
                <a:spcPts val="600"/>
              </a:spcAft>
            </a:pPr>
            <a:endParaRPr lang="en-US" sz="2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928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1AB1-292E-C642-A62A-A49A1772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5102-DA29-2547-AADE-D90F7B824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96" y="1040317"/>
            <a:ext cx="6026952" cy="5398212"/>
          </a:xfrm>
        </p:spPr>
        <p:txBody>
          <a:bodyPr>
            <a:noAutofit/>
          </a:bodyPr>
          <a:lstStyle/>
          <a:p>
            <a:r>
              <a:rPr lang="en-US" sz="1600" dirty="0"/>
              <a:t>Threads consume resources</a:t>
            </a:r>
          </a:p>
          <a:p>
            <a:pPr lvl="1"/>
            <a:r>
              <a:rPr lang="en-US" sz="1600" dirty="0"/>
              <a:t>Creation</a:t>
            </a:r>
          </a:p>
          <a:p>
            <a:pPr lvl="1"/>
            <a:r>
              <a:rPr lang="en-US" sz="1600" dirty="0"/>
              <a:t>Context switching</a:t>
            </a:r>
          </a:p>
          <a:p>
            <a:pPr lvl="1"/>
            <a:r>
              <a:rPr lang="en-US" sz="1600" dirty="0"/>
              <a:t>Memory per Thread</a:t>
            </a:r>
          </a:p>
          <a:p>
            <a:r>
              <a:rPr lang="en-US" sz="1600" dirty="0"/>
              <a:t>Thread pools provide a mechanism for an application to control number of threads.</a:t>
            </a:r>
          </a:p>
          <a:p>
            <a:pPr lvl="1"/>
            <a:r>
              <a:rPr lang="en-US" sz="1600" dirty="0"/>
              <a:t>Reuse threads to minimize creation cost.</a:t>
            </a:r>
          </a:p>
          <a:p>
            <a:pPr lvl="1"/>
            <a:r>
              <a:rPr lang="en-US" sz="1600" dirty="0"/>
              <a:t>Fixed memory size</a:t>
            </a:r>
          </a:p>
          <a:p>
            <a:r>
              <a:rPr lang="en-US" sz="1600" dirty="0"/>
              <a:t>Support a task-based programming model.</a:t>
            </a:r>
          </a:p>
          <a:p>
            <a:r>
              <a:rPr lang="en-US" sz="1600" dirty="0"/>
              <a:t>Executor Framework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An object that executes submitted Runnable tasks. </a:t>
            </a:r>
          </a:p>
          <a:p>
            <a:pPr lvl="1">
              <a:spcAft>
                <a:spcPts val="600"/>
              </a:spcAft>
            </a:pPr>
            <a:r>
              <a:rPr lang="en-US" sz="1600" dirty="0"/>
              <a:t>For example, rather than invoking new Thread(new(</a:t>
            </a:r>
            <a:r>
              <a:rPr lang="en-US" sz="1600" dirty="0" err="1"/>
              <a:t>RunnableTask</a:t>
            </a:r>
            <a:r>
              <a:rPr lang="en-US" sz="1600" dirty="0"/>
              <a:t>())).start() for each of a set of tasks, </a:t>
            </a:r>
          </a:p>
          <a:p>
            <a:pPr marL="914400" lvl="4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Executor executor = </a:t>
            </a:r>
            <a:r>
              <a:rPr lang="en-US" sz="1600" dirty="0" err="1"/>
              <a:t>anExecutor</a:t>
            </a:r>
            <a:r>
              <a:rPr lang="en-US" sz="1600" dirty="0"/>
              <a:t>;</a:t>
            </a:r>
          </a:p>
          <a:p>
            <a:pPr marL="914400" lvl="4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/>
              <a:t>executor.execute</a:t>
            </a:r>
            <a:r>
              <a:rPr lang="en-US" sz="1600" dirty="0"/>
              <a:t>(new RunnableTask1());</a:t>
            </a:r>
          </a:p>
          <a:p>
            <a:pPr marL="914400" lvl="4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/>
              <a:t>executor.execute</a:t>
            </a:r>
            <a:r>
              <a:rPr lang="en-US" sz="1600" dirty="0"/>
              <a:t>(new RunnableTask2());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F1DED4-4FFB-A74B-A9CC-D80FCD26B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748" y="3083474"/>
            <a:ext cx="6006251" cy="335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99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572FC-CA1A-8D43-A4AB-0A19AC99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DCB5A-D09B-9745-A822-97612B043C7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46526" y="1349829"/>
            <a:ext cx="11667565" cy="3175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Executors</a:t>
            </a:r>
          </a:p>
          <a:p>
            <a:pPr lvl="1"/>
            <a:r>
              <a:rPr lang="en-US" sz="2000" dirty="0"/>
              <a:t>Decouples task submission from task executions</a:t>
            </a:r>
          </a:p>
          <a:p>
            <a:pPr lvl="2"/>
            <a:r>
              <a:rPr lang="en-US" sz="2000" dirty="0"/>
              <a:t>Supports different task execution policies</a:t>
            </a:r>
          </a:p>
          <a:p>
            <a:pPr lvl="1"/>
            <a:r>
              <a:rPr lang="en-US" sz="2000" dirty="0">
                <a:hlinkClick r:id="rId3"/>
              </a:rPr>
              <a:t>Executors</a:t>
            </a:r>
            <a:r>
              <a:rPr lang="en-US" sz="2000" dirty="0"/>
              <a:t> provide a factory method to create an Executor with desired policies.</a:t>
            </a:r>
          </a:p>
          <a:p>
            <a:pPr lvl="2"/>
            <a:r>
              <a:rPr lang="en-US" sz="2000" dirty="0"/>
              <a:t>Executor executor = </a:t>
            </a:r>
            <a:r>
              <a:rPr lang="en-US" sz="2000" dirty="0" err="1"/>
              <a:t>Executors.newSingleThreadExecutor</a:t>
            </a:r>
            <a:r>
              <a:rPr lang="en-US" sz="2000" dirty="0"/>
              <a:t>()</a:t>
            </a:r>
          </a:p>
          <a:p>
            <a:pPr lvl="2"/>
            <a:r>
              <a:rPr lang="en-US" sz="2000" dirty="0"/>
              <a:t>Executor executor = </a:t>
            </a:r>
            <a:r>
              <a:rPr lang="en-US" sz="2000" dirty="0" err="1"/>
              <a:t>Executors.newFixedThreadPool</a:t>
            </a:r>
            <a:r>
              <a:rPr lang="en-US" sz="2000" dirty="0"/>
              <a:t>(10)</a:t>
            </a:r>
          </a:p>
          <a:p>
            <a:pPr lvl="2"/>
            <a:r>
              <a:rPr lang="en-US" sz="2000" dirty="0"/>
              <a:t>Executor executor = </a:t>
            </a:r>
            <a:r>
              <a:rPr lang="en-US" sz="2000" dirty="0" err="1"/>
              <a:t>Executors.newCachedThreadPool</a:t>
            </a:r>
            <a:r>
              <a:rPr lang="en-US" sz="2000" dirty="0"/>
              <a:t>()</a:t>
            </a:r>
          </a:p>
          <a:p>
            <a:pPr lvl="2"/>
            <a:r>
              <a:rPr lang="en-US" sz="2000" dirty="0" err="1"/>
              <a:t>executor.getPoolSize</a:t>
            </a:r>
            <a:r>
              <a:rPr lang="en-US" sz="2000" dirty="0"/>
              <a:t>();</a:t>
            </a:r>
          </a:p>
          <a:p>
            <a:pPr lvl="2"/>
            <a:r>
              <a:rPr lang="en-US" sz="2000" dirty="0" err="1"/>
              <a:t>executor.getQueueSize</a:t>
            </a:r>
            <a:r>
              <a:rPr lang="en-US" sz="20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27053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3C90-D6A7-CB49-B1FC-B470D350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Fixed Size Thread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967CE-BB0F-0B46-80F0-0EEC88035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100" dirty="0" err="1">
                <a:solidFill>
                  <a:prstClr val="black"/>
                </a:solidFill>
                <a:ea typeface="ＭＳ Ｐゴシック" charset="0"/>
                <a:cs typeface="Arial" charset="0"/>
              </a:rPr>
              <a:t>ExecutorService</a:t>
            </a:r>
            <a:r>
              <a:rPr lang="en-US" sz="2100" dirty="0">
                <a:solidFill>
                  <a:prstClr val="black"/>
                </a:solidFill>
                <a:ea typeface="ＭＳ Ｐゴシック" charset="0"/>
                <a:cs typeface="Arial" charset="0"/>
              </a:rPr>
              <a:t> </a:t>
            </a:r>
            <a:r>
              <a:rPr lang="en-US" sz="2100" dirty="0" err="1">
                <a:solidFill>
                  <a:prstClr val="black"/>
                </a:solidFill>
                <a:ea typeface="ＭＳ Ｐゴシック" charset="0"/>
                <a:cs typeface="Arial" charset="0"/>
              </a:rPr>
              <a:t>executorService</a:t>
            </a:r>
            <a:r>
              <a:rPr lang="en-US" sz="2100" dirty="0">
                <a:solidFill>
                  <a:prstClr val="black"/>
                </a:solidFill>
                <a:ea typeface="ＭＳ Ｐゴシック" charset="0"/>
                <a:cs typeface="Arial" charset="0"/>
              </a:rPr>
              <a:t> =  </a:t>
            </a:r>
            <a:r>
              <a:rPr lang="en-US" sz="2100" dirty="0" err="1">
                <a:solidFill>
                  <a:prstClr val="black"/>
                </a:solidFill>
                <a:ea typeface="ＭＳ Ｐゴシック" charset="0"/>
                <a:cs typeface="Arial" charset="0"/>
              </a:rPr>
              <a:t>Executors.newFixedThreadPool</a:t>
            </a:r>
            <a:r>
              <a:rPr lang="en-US" sz="2100" dirty="0">
                <a:solidFill>
                  <a:prstClr val="black"/>
                </a:solidFill>
                <a:ea typeface="ＭＳ Ｐゴシック" charset="0"/>
                <a:cs typeface="Arial" charset="0"/>
              </a:rPr>
              <a:t>(SIZE);</a:t>
            </a:r>
          </a:p>
          <a:p>
            <a:pPr marL="0" lvl="0" indent="0" fontAlgn="base">
              <a:spcBef>
                <a:spcPct val="0"/>
              </a:spcBef>
              <a:spcAft>
                <a:spcPts val="600"/>
              </a:spcAft>
              <a:buNone/>
            </a:pPr>
            <a:endParaRPr lang="en-US" sz="2100" dirty="0">
              <a:solidFill>
                <a:prstClr val="black"/>
              </a:solidFill>
              <a:ea typeface="ＭＳ Ｐゴシック" charset="0"/>
              <a:cs typeface="Arial" charset="0"/>
            </a:endParaRPr>
          </a:p>
          <a:p>
            <a:pPr marL="0" lvl="0" indent="0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100" dirty="0" err="1">
                <a:solidFill>
                  <a:prstClr val="black"/>
                </a:solidFill>
                <a:ea typeface="ＭＳ Ｐゴシック" charset="0"/>
                <a:cs typeface="Arial" charset="0"/>
              </a:rPr>
              <a:t>executorService.execute</a:t>
            </a:r>
            <a:r>
              <a:rPr lang="en-US" sz="2100" dirty="0">
                <a:solidFill>
                  <a:prstClr val="black"/>
                </a:solidFill>
                <a:ea typeface="ＭＳ Ｐゴシック" charset="0"/>
                <a:cs typeface="Arial" charset="0"/>
              </a:rPr>
              <a:t>(new Runnable() {</a:t>
            </a:r>
          </a:p>
          <a:p>
            <a:pPr marL="0" lvl="0" indent="0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100" dirty="0">
                <a:solidFill>
                  <a:prstClr val="black"/>
                </a:solidFill>
                <a:ea typeface="ＭＳ Ｐゴシック" charset="0"/>
                <a:cs typeface="Arial" charset="0"/>
              </a:rPr>
              <a:t>    public void run() {</a:t>
            </a:r>
          </a:p>
          <a:p>
            <a:pPr marL="0" lvl="0" indent="0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100" dirty="0">
                <a:solidFill>
                  <a:prstClr val="black"/>
                </a:solidFill>
                <a:ea typeface="ＭＳ Ｐゴシック" charset="0"/>
                <a:cs typeface="Arial" charset="0"/>
              </a:rPr>
              <a:t>        </a:t>
            </a:r>
            <a:r>
              <a:rPr lang="en-US" sz="2100" dirty="0" err="1">
                <a:solidFill>
                  <a:prstClr val="black"/>
                </a:solidFill>
                <a:ea typeface="ＭＳ Ｐゴシック" charset="0"/>
                <a:cs typeface="Arial" charset="0"/>
              </a:rPr>
              <a:t>System.out.println</a:t>
            </a:r>
            <a:r>
              <a:rPr lang="en-US" sz="2100" dirty="0">
                <a:solidFill>
                  <a:prstClr val="black"/>
                </a:solidFill>
                <a:ea typeface="ＭＳ Ｐゴシック" charset="0"/>
                <a:cs typeface="Arial" charset="0"/>
              </a:rPr>
              <a:t>(“new  task");</a:t>
            </a:r>
          </a:p>
          <a:p>
            <a:pPr marL="0" lvl="0" indent="0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100" dirty="0">
                <a:solidFill>
                  <a:prstClr val="black"/>
                </a:solidFill>
                <a:ea typeface="ＭＳ Ｐゴシック" charset="0"/>
                <a:cs typeface="Arial" charset="0"/>
              </a:rPr>
              <a:t>    }</a:t>
            </a:r>
          </a:p>
          <a:p>
            <a:pPr marL="0" lvl="0" indent="0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100" dirty="0">
                <a:solidFill>
                  <a:prstClr val="black"/>
                </a:solidFill>
                <a:ea typeface="ＭＳ Ｐゴシック" charset="0"/>
                <a:cs typeface="Arial" charset="0"/>
              </a:rPr>
              <a:t>});</a:t>
            </a:r>
          </a:p>
          <a:p>
            <a:pPr marL="0" lvl="0" indent="0" fontAlgn="base">
              <a:spcBef>
                <a:spcPct val="0"/>
              </a:spcBef>
              <a:spcAft>
                <a:spcPts val="600"/>
              </a:spcAft>
              <a:buNone/>
            </a:pPr>
            <a:endParaRPr lang="en-US" sz="2100" dirty="0">
              <a:solidFill>
                <a:prstClr val="black"/>
              </a:solidFill>
              <a:ea typeface="ＭＳ Ｐゴシック" charset="0"/>
              <a:cs typeface="Arial" charset="0"/>
            </a:endParaRPr>
          </a:p>
          <a:p>
            <a:pPr marL="0" lvl="0" indent="0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100" dirty="0" err="1">
                <a:solidFill>
                  <a:prstClr val="black"/>
                </a:solidFill>
                <a:ea typeface="ＭＳ Ｐゴシック" charset="0"/>
                <a:cs typeface="Arial" charset="0"/>
              </a:rPr>
              <a:t>executorService.shutdown</a:t>
            </a:r>
            <a:r>
              <a:rPr lang="en-US" sz="2100" dirty="0">
                <a:solidFill>
                  <a:prstClr val="black"/>
                </a:solidFill>
                <a:ea typeface="ＭＳ Ｐゴシック" charset="0"/>
                <a:cs typeface="Arial" charset="0"/>
              </a:rPr>
              <a:t>();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B43D2-2EA3-ED49-8347-96270C962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752" y="2355042"/>
            <a:ext cx="4915159" cy="386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033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B3CD-A5BE-1F49-8524-06DF4E67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7A5D0-6A79-AC4E-B8F8-EE8D2AB99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6" y="1372979"/>
            <a:ext cx="11667565" cy="4873625"/>
          </a:xfrm>
        </p:spPr>
        <p:txBody>
          <a:bodyPr>
            <a:normAutofit lnSpcReduction="10000"/>
          </a:bodyPr>
          <a:lstStyle/>
          <a:p>
            <a:r>
              <a:rPr lang="en-US" sz="2100" dirty="0"/>
              <a:t>Executors decouple the submission of a request from the execution policy used</a:t>
            </a:r>
          </a:p>
          <a:p>
            <a:r>
              <a:rPr lang="en-US" sz="2100" dirty="0"/>
              <a:t>Makes it easy to change policies to suit deployment hardware – just choose a different Executors interface</a:t>
            </a:r>
          </a:p>
          <a:p>
            <a:r>
              <a:rPr lang="en-US" sz="2100" dirty="0"/>
              <a:t>Policies specific things like:</a:t>
            </a:r>
          </a:p>
          <a:p>
            <a:pPr lvl="1"/>
            <a:r>
              <a:rPr lang="en-US" sz="2100" dirty="0"/>
              <a:t>How many concurrent threads?</a:t>
            </a:r>
          </a:p>
          <a:p>
            <a:pPr lvl="1"/>
            <a:r>
              <a:rPr lang="en-US" sz="2100" dirty="0"/>
              <a:t>How many queued requests?</a:t>
            </a:r>
          </a:p>
          <a:p>
            <a:pPr lvl="1"/>
            <a:r>
              <a:rPr lang="en-US" sz="2100" dirty="0"/>
              <a:t>What to do if server overloaded?</a:t>
            </a:r>
          </a:p>
          <a:p>
            <a:pPr lvl="1"/>
            <a:r>
              <a:rPr lang="en-US" sz="2100" dirty="0"/>
              <a:t>Execution priorities/order (LIFO, FIFO), </a:t>
            </a:r>
            <a:r>
              <a:rPr lang="en-US" sz="2100" dirty="0" err="1"/>
              <a:t>etc</a:t>
            </a:r>
            <a:r>
              <a:rPr lang="en-US" sz="2100" dirty="0"/>
              <a:t> …</a:t>
            </a:r>
          </a:p>
          <a:p>
            <a:r>
              <a:rPr lang="en-US" sz="2100" dirty="0"/>
              <a:t>There is no way to obtain the result of a Runnable </a:t>
            </a:r>
          </a:p>
          <a:p>
            <a:r>
              <a:rPr lang="en-US" sz="2100" dirty="0"/>
              <a:t>Or find out when threads have completed</a:t>
            </a:r>
          </a:p>
          <a:p>
            <a:r>
              <a:rPr lang="en-US" sz="2100" dirty="0"/>
              <a:t>You will have to use </a:t>
            </a:r>
            <a:r>
              <a:rPr lang="en-US" sz="2100" dirty="0" err="1"/>
              <a:t>ExecutorService</a:t>
            </a:r>
            <a:r>
              <a:rPr lang="en-US" sz="2100" dirty="0"/>
              <a:t> which is a sub interface of Executor that accepts </a:t>
            </a:r>
            <a:r>
              <a:rPr lang="en-US" sz="2100" dirty="0" err="1"/>
              <a:t>Runnables</a:t>
            </a:r>
            <a:r>
              <a:rPr lang="en-US" sz="2100" dirty="0"/>
              <a:t> and </a:t>
            </a:r>
            <a:r>
              <a:rPr lang="en-US" sz="2100" dirty="0" err="1"/>
              <a:t>Callables</a:t>
            </a:r>
            <a:endParaRPr lang="en-US" sz="2100" dirty="0"/>
          </a:p>
          <a:p>
            <a:pPr lvl="1"/>
            <a:r>
              <a:rPr lang="en-US" sz="1700" dirty="0"/>
              <a:t>From Runnable you can return a Future</a:t>
            </a:r>
          </a:p>
          <a:p>
            <a:pPr lvl="1"/>
            <a:r>
              <a:rPr lang="en-US" sz="1700" dirty="0"/>
              <a:t>From Callable you can return a value.</a:t>
            </a:r>
          </a:p>
          <a:p>
            <a:pPr lvl="1"/>
            <a:endParaRPr lang="en-US" sz="2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371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34BC-A71D-7640-B2D6-EAE12B31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Service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2A23C-4CD0-BD41-B4E1-B7D29B67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2100" dirty="0">
                <a:solidFill>
                  <a:prstClr val="black"/>
                </a:solidFill>
                <a:ea typeface="ＭＳ Ｐゴシック" charset="0"/>
                <a:cs typeface="Arial" charset="0"/>
              </a:rPr>
              <a:t>Submit(Runnable)</a:t>
            </a:r>
          </a:p>
          <a:p>
            <a:pPr marL="457200" lvl="1" indent="0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/>
                </a:solidFill>
                <a:ea typeface="ＭＳ Ｐゴシック" charset="0"/>
                <a:cs typeface="Arial" charset="0"/>
              </a:rPr>
              <a:t>Future future = </a:t>
            </a:r>
            <a:r>
              <a:rPr lang="en-US" sz="1400" dirty="0" err="1">
                <a:solidFill>
                  <a:prstClr val="black"/>
                </a:solidFill>
                <a:ea typeface="ＭＳ Ｐゴシック" charset="0"/>
                <a:cs typeface="Arial" charset="0"/>
              </a:rPr>
              <a:t>executorService.submit</a:t>
            </a:r>
            <a:r>
              <a:rPr lang="en-US" sz="1400" dirty="0">
                <a:solidFill>
                  <a:prstClr val="black"/>
                </a:solidFill>
                <a:ea typeface="ＭＳ Ｐゴシック" charset="0"/>
                <a:cs typeface="Arial" charset="0"/>
              </a:rPr>
              <a:t>(new Runnable() {</a:t>
            </a:r>
          </a:p>
          <a:p>
            <a:pPr marL="457200" lvl="1" indent="0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/>
                </a:solidFill>
                <a:ea typeface="ＭＳ Ｐゴシック" charset="0"/>
                <a:cs typeface="Arial" charset="0"/>
              </a:rPr>
              <a:t>    public void run() {</a:t>
            </a:r>
          </a:p>
          <a:p>
            <a:pPr marL="457200" lvl="1" indent="0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/>
                </a:solidFill>
                <a:ea typeface="ＭＳ Ｐゴシック" charset="0"/>
                <a:cs typeface="Arial" charset="0"/>
              </a:rPr>
              <a:t>	</a:t>
            </a:r>
            <a:r>
              <a:rPr lang="en-US" sz="1400" dirty="0" err="1">
                <a:solidFill>
                  <a:prstClr val="black"/>
                </a:solidFill>
                <a:ea typeface="ＭＳ Ｐゴシック" charset="0"/>
                <a:cs typeface="Arial" charset="0"/>
              </a:rPr>
              <a:t>System.out.println</a:t>
            </a:r>
            <a:r>
              <a:rPr lang="en-US" sz="1400" dirty="0">
                <a:solidFill>
                  <a:prstClr val="black"/>
                </a:solidFill>
                <a:ea typeface="ＭＳ Ｐゴシック" charset="0"/>
                <a:cs typeface="Arial" charset="0"/>
              </a:rPr>
              <a:t>("Asynchronous task");</a:t>
            </a:r>
          </a:p>
          <a:p>
            <a:pPr marL="457200" lvl="1" indent="0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/>
                </a:solidFill>
                <a:ea typeface="ＭＳ Ｐゴシック" charset="0"/>
                <a:cs typeface="Arial" charset="0"/>
              </a:rPr>
              <a:t>    }</a:t>
            </a:r>
          </a:p>
          <a:p>
            <a:pPr marL="457200" lvl="1" indent="0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/>
                </a:solidFill>
                <a:ea typeface="ＭＳ Ｐゴシック" charset="0"/>
                <a:cs typeface="Arial" charset="0"/>
              </a:rPr>
              <a:t>});</a:t>
            </a:r>
          </a:p>
          <a:p>
            <a:pPr marL="457200" lvl="1" indent="0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400" dirty="0" err="1">
                <a:solidFill>
                  <a:prstClr val="black"/>
                </a:solidFill>
                <a:ea typeface="ＭＳ Ｐゴシック" charset="0"/>
                <a:cs typeface="Arial" charset="0"/>
              </a:rPr>
              <a:t>future.get</a:t>
            </a:r>
            <a:r>
              <a:rPr lang="en-US" sz="1400" dirty="0">
                <a:solidFill>
                  <a:prstClr val="black"/>
                </a:solidFill>
                <a:ea typeface="ＭＳ Ｐゴシック" charset="0"/>
                <a:cs typeface="Arial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sz="2100" dirty="0">
                <a:solidFill>
                  <a:prstClr val="black"/>
                </a:solidFill>
                <a:ea typeface="ＭＳ Ｐゴシック" charset="0"/>
                <a:cs typeface="Arial" charset="0"/>
              </a:rPr>
              <a:t>Submit(Callable)</a:t>
            </a:r>
          </a:p>
          <a:p>
            <a:pPr marL="457200" lvl="1" indent="0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/>
                </a:solidFill>
                <a:ea typeface="ＭＳ Ｐゴシック" charset="0"/>
                <a:cs typeface="Arial" charset="0"/>
              </a:rPr>
              <a:t>Future future = </a:t>
            </a:r>
            <a:r>
              <a:rPr lang="en-US" sz="1400" dirty="0" err="1">
                <a:solidFill>
                  <a:prstClr val="black"/>
                </a:solidFill>
                <a:ea typeface="ＭＳ Ｐゴシック" charset="0"/>
                <a:cs typeface="Arial" charset="0"/>
              </a:rPr>
              <a:t>executorService.submit</a:t>
            </a:r>
            <a:r>
              <a:rPr lang="en-US" sz="1400" dirty="0">
                <a:solidFill>
                  <a:prstClr val="black"/>
                </a:solidFill>
                <a:ea typeface="ＭＳ Ｐゴシック" charset="0"/>
                <a:cs typeface="Arial" charset="0"/>
              </a:rPr>
              <a:t>(new Callable(){</a:t>
            </a:r>
          </a:p>
          <a:p>
            <a:pPr marL="457200" lvl="1" indent="0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/>
                </a:solidFill>
                <a:ea typeface="ＭＳ Ｐゴシック" charset="0"/>
                <a:cs typeface="Arial" charset="0"/>
              </a:rPr>
              <a:t>    public Object call() throws Exception {</a:t>
            </a:r>
          </a:p>
          <a:p>
            <a:pPr marL="457200" lvl="1" indent="0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/>
                </a:solidFill>
                <a:ea typeface="ＭＳ Ｐゴシック" charset="0"/>
                <a:cs typeface="Arial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ea typeface="ＭＳ Ｐゴシック" charset="0"/>
                <a:cs typeface="Arial" charset="0"/>
              </a:rPr>
              <a:t>System.out.println</a:t>
            </a:r>
            <a:r>
              <a:rPr lang="en-US" sz="1400" dirty="0">
                <a:solidFill>
                  <a:prstClr val="black"/>
                </a:solidFill>
                <a:ea typeface="ＭＳ Ｐゴシック" charset="0"/>
                <a:cs typeface="Arial" charset="0"/>
              </a:rPr>
              <a:t>("Asynchronous Callable");</a:t>
            </a:r>
          </a:p>
          <a:p>
            <a:pPr marL="457200" lvl="1" indent="0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/>
                </a:solidFill>
                <a:ea typeface="ＭＳ Ｐゴシック" charset="0"/>
                <a:cs typeface="Arial" charset="0"/>
              </a:rPr>
              <a:t>        return "Callable Result";</a:t>
            </a:r>
          </a:p>
          <a:p>
            <a:pPr marL="457200" lvl="1" indent="0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/>
                </a:solidFill>
                <a:ea typeface="ＭＳ Ｐゴシック" charset="0"/>
                <a:cs typeface="Arial" charset="0"/>
              </a:rPr>
              <a:t>    }</a:t>
            </a:r>
          </a:p>
          <a:p>
            <a:pPr marL="457200" lvl="1" indent="0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/>
                </a:solidFill>
                <a:ea typeface="ＭＳ Ｐゴシック" charset="0"/>
                <a:cs typeface="Arial" charset="0"/>
              </a:rPr>
              <a:t>});</a:t>
            </a:r>
          </a:p>
          <a:p>
            <a:pPr marL="457200" lvl="1" indent="0" fontAlgn="base">
              <a:spcBef>
                <a:spcPct val="0"/>
              </a:spcBef>
              <a:spcAft>
                <a:spcPts val="600"/>
              </a:spcAft>
              <a:buNone/>
            </a:pPr>
            <a:endParaRPr lang="en-US" sz="1400" dirty="0">
              <a:solidFill>
                <a:prstClr val="black"/>
              </a:solidFill>
              <a:ea typeface="ＭＳ Ｐゴシック" charset="0"/>
              <a:cs typeface="Arial" charset="0"/>
            </a:endParaRPr>
          </a:p>
          <a:p>
            <a:pPr marL="457200" lvl="1" indent="0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400" dirty="0" err="1">
                <a:solidFill>
                  <a:prstClr val="black"/>
                </a:solidFill>
                <a:ea typeface="ＭＳ Ｐゴシック" charset="0"/>
                <a:cs typeface="Arial" charset="0"/>
              </a:rPr>
              <a:t>System.out.println</a:t>
            </a:r>
            <a:r>
              <a:rPr lang="en-US" sz="1400" dirty="0">
                <a:solidFill>
                  <a:prstClr val="black"/>
                </a:solidFill>
                <a:ea typeface="ＭＳ Ｐゴシック" charset="0"/>
                <a:cs typeface="Arial" charset="0"/>
              </a:rPr>
              <a:t>("</a:t>
            </a:r>
            <a:r>
              <a:rPr lang="en-US" sz="1400" dirty="0" err="1">
                <a:solidFill>
                  <a:prstClr val="black"/>
                </a:solidFill>
                <a:ea typeface="ＭＳ Ｐゴシック" charset="0"/>
                <a:cs typeface="Arial" charset="0"/>
              </a:rPr>
              <a:t>future.get</a:t>
            </a:r>
            <a:r>
              <a:rPr lang="en-US" sz="1400" dirty="0">
                <a:solidFill>
                  <a:prstClr val="black"/>
                </a:solidFill>
                <a:ea typeface="ＭＳ Ｐゴシック" charset="0"/>
                <a:cs typeface="Arial" charset="0"/>
              </a:rPr>
              <a:t>() = " + </a:t>
            </a:r>
            <a:r>
              <a:rPr lang="en-US" sz="1400" dirty="0" err="1">
                <a:solidFill>
                  <a:prstClr val="black"/>
                </a:solidFill>
                <a:ea typeface="ＭＳ Ｐゴシック" charset="0"/>
                <a:cs typeface="Arial" charset="0"/>
              </a:rPr>
              <a:t>future.get</a:t>
            </a:r>
            <a:r>
              <a:rPr lang="en-US" sz="1400" dirty="0">
                <a:solidFill>
                  <a:prstClr val="black"/>
                </a:solidFill>
                <a:ea typeface="ＭＳ Ｐゴシック" charset="0"/>
                <a:cs typeface="Arial" charset="0"/>
              </a:rPr>
              <a:t>());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318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D9F0-ABFC-0B41-B529-5747394A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 Service shutdown()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F2A4E-44DB-A549-8A2A-3FF862417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Must shutdown an executor</a:t>
            </a:r>
          </a:p>
          <a:p>
            <a:pPr lvl="1"/>
            <a:r>
              <a:rPr lang="en-US" sz="2100" dirty="0" err="1"/>
              <a:t>executorService.shutdown</a:t>
            </a:r>
            <a:r>
              <a:rPr lang="en-US" sz="2100" dirty="0"/>
              <a:t>();</a:t>
            </a:r>
          </a:p>
          <a:p>
            <a:r>
              <a:rPr lang="en-US" sz="2100" dirty="0"/>
              <a:t>Stops accepting new requests but does not shutdown immediately</a:t>
            </a:r>
          </a:p>
          <a:p>
            <a:r>
              <a:rPr lang="en-US" sz="2100" dirty="0"/>
              <a:t>Must wait for all threads to complete</a:t>
            </a:r>
          </a:p>
          <a:p>
            <a:pPr lvl="1"/>
            <a:r>
              <a:rPr lang="en-US" sz="2100" dirty="0" err="1"/>
              <a:t>executorService.awaitTermination</a:t>
            </a:r>
            <a:r>
              <a:rPr lang="en-US" sz="2100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0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67B9-9DDA-FB4F-A43D-44A79409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1463B-302B-4448-98CF-566EE09F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Space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BFED8-C228-F74F-A663-651483659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484" y="1977925"/>
            <a:ext cx="5391149" cy="424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413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A2D6-9C20-464A-A2B8-ECDC7516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27F14-300E-654E-86B9-C4FF20226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Sharing Structures</a:t>
            </a:r>
          </a:p>
          <a:p>
            <a:pPr lvl="1"/>
            <a:r>
              <a:rPr lang="en-US" dirty="0"/>
              <a:t>Consider a LinkedList with an explicit size variable.</a:t>
            </a:r>
          </a:p>
          <a:p>
            <a:pPr lvl="2"/>
            <a:r>
              <a:rPr lang="en-US" dirty="0"/>
              <a:t>Read size variable</a:t>
            </a:r>
          </a:p>
          <a:p>
            <a:pPr lvl="2"/>
            <a:r>
              <a:rPr lang="en-US" dirty="0"/>
              <a:t>Add new element to the list at the end</a:t>
            </a:r>
          </a:p>
          <a:p>
            <a:pPr lvl="2"/>
            <a:r>
              <a:rPr lang="en-US" dirty="0"/>
              <a:t>Increment and write back size variable.</a:t>
            </a:r>
          </a:p>
          <a:p>
            <a:pPr lvl="1"/>
            <a:r>
              <a:rPr lang="en-US" dirty="0"/>
              <a:t>Size variable and list elements must be synchronized.</a:t>
            </a:r>
          </a:p>
          <a:p>
            <a:pPr lvl="1"/>
            <a:r>
              <a:rPr lang="en-US" dirty="0"/>
              <a:t>Concurrent access of non thread safe structures is dangerous.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789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BDF3-6A98-7B4B-BBEF-4711E69E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21ED-F252-624E-8161-C4A1BD6F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6" y="1138519"/>
            <a:ext cx="11667565" cy="522755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None of the classes in </a:t>
            </a:r>
            <a:r>
              <a:rPr lang="en-US" sz="2000" dirty="0" err="1"/>
              <a:t>java.util</a:t>
            </a:r>
            <a:r>
              <a:rPr lang="en-US" sz="2000" dirty="0"/>
              <a:t>.* package are thread safe except Vector and </a:t>
            </a:r>
            <a:r>
              <a:rPr lang="en-US" sz="2000" dirty="0" err="1"/>
              <a:t>HashTable</a:t>
            </a:r>
            <a:endParaRPr lang="en-US" sz="2000" dirty="0"/>
          </a:p>
          <a:p>
            <a:pPr lvl="1"/>
            <a:r>
              <a:rPr lang="en-US" sz="2000" dirty="0"/>
              <a:t>Because synchronized methods are slow.</a:t>
            </a:r>
          </a:p>
          <a:p>
            <a:pPr lvl="1"/>
            <a:r>
              <a:rPr lang="en-US" sz="2000" dirty="0"/>
              <a:t>Either wrap your calls to these collections with a synchronized method or</a:t>
            </a:r>
          </a:p>
          <a:p>
            <a:pPr lvl="1"/>
            <a:r>
              <a:rPr lang="en-US" sz="2000" dirty="0"/>
              <a:t>Use Collections factory method to create thread safe versions for us.</a:t>
            </a:r>
          </a:p>
          <a:p>
            <a:pPr lvl="2"/>
            <a:r>
              <a:rPr lang="en-US" sz="2000" dirty="0"/>
              <a:t>List&lt;String&gt; list = </a:t>
            </a:r>
            <a:r>
              <a:rPr lang="en-US" sz="2000" dirty="0" err="1"/>
              <a:t>Collections.synchronizedList</a:t>
            </a:r>
            <a:r>
              <a:rPr lang="en-US" sz="2000" dirty="0"/>
              <a:t>(new </a:t>
            </a:r>
            <a:r>
              <a:rPr lang="en-US" sz="2000" dirty="0" err="1"/>
              <a:t>ArrayList</a:t>
            </a:r>
            <a:r>
              <a:rPr lang="en-US" sz="2000" dirty="0"/>
              <a:t>&lt;&gt;());</a:t>
            </a:r>
          </a:p>
          <a:p>
            <a:pPr lvl="1"/>
            <a:r>
              <a:rPr lang="en-US" sz="2400" dirty="0"/>
              <a:t>Synchronized wrappers still incur performance penalty.</a:t>
            </a:r>
          </a:p>
          <a:p>
            <a:pPr lvl="2"/>
            <a:r>
              <a:rPr lang="en-US" sz="2000" dirty="0"/>
              <a:t>While collection locked while a single thread makes a modification</a:t>
            </a:r>
          </a:p>
          <a:p>
            <a:pPr lvl="1"/>
            <a:r>
              <a:rPr lang="en-US" sz="2400" dirty="0"/>
              <a:t>Amdahl’s Law – this greatly limits performance</a:t>
            </a:r>
          </a:p>
          <a:p>
            <a:r>
              <a:rPr lang="en-US" sz="2800" dirty="0"/>
              <a:t>Java 5.0 and above includes </a:t>
            </a:r>
            <a:r>
              <a:rPr lang="en-US" sz="2800" dirty="0" err="1"/>
              <a:t>java.util.concurrent</a:t>
            </a:r>
            <a:r>
              <a:rPr lang="en-US" sz="2800" dirty="0"/>
              <a:t> package specifically designed for efficient multithreaded access.</a:t>
            </a:r>
          </a:p>
          <a:p>
            <a:r>
              <a:rPr lang="en-US" sz="2000" dirty="0" err="1"/>
              <a:t>java.util.concurrent</a:t>
            </a:r>
            <a:r>
              <a:rPr lang="en-US" sz="2000" dirty="0"/>
              <a:t> package includes additions to the Java Collections Framework. </a:t>
            </a:r>
          </a:p>
          <a:p>
            <a:pPr lvl="1"/>
            <a:r>
              <a:rPr lang="en-US" sz="2000" b="1" dirty="0" err="1"/>
              <a:t>BlockingQueue</a:t>
            </a:r>
            <a:r>
              <a:rPr lang="en-US" sz="2000" dirty="0"/>
              <a:t>: FIFO that blocks or times out when you attempt to add to a full queue, or retrieve from an empty queue.</a:t>
            </a:r>
          </a:p>
          <a:p>
            <a:pPr lvl="1"/>
            <a:r>
              <a:rPr lang="en-US" sz="2000" b="1" dirty="0" err="1"/>
              <a:t>ConcurrentMap</a:t>
            </a:r>
            <a:r>
              <a:rPr lang="en-US" sz="2000" dirty="0"/>
              <a:t> is a </a:t>
            </a:r>
            <a:r>
              <a:rPr lang="en-US" sz="2000" dirty="0" err="1"/>
              <a:t>subinterface</a:t>
            </a:r>
            <a:r>
              <a:rPr lang="en-US" sz="2000" dirty="0"/>
              <a:t> of </a:t>
            </a:r>
            <a:r>
              <a:rPr lang="en-US" sz="2000" dirty="0" err="1"/>
              <a:t>java.util.Map</a:t>
            </a:r>
            <a:r>
              <a:rPr lang="en-US" sz="2000" dirty="0"/>
              <a:t> that defines useful atomic operations. Also </a:t>
            </a:r>
            <a:r>
              <a:rPr lang="en-US" sz="2000" b="1" dirty="0" err="1"/>
              <a:t>ConcurrentHashMap</a:t>
            </a:r>
            <a:r>
              <a:rPr lang="en-US" sz="2000" dirty="0"/>
              <a:t>, which is a concurrent analog of HashMap.</a:t>
            </a:r>
          </a:p>
          <a:p>
            <a:pPr lvl="1"/>
            <a:r>
              <a:rPr lang="en-US" sz="2000" b="1" dirty="0" err="1"/>
              <a:t>CopyOnWriteArrayList</a:t>
            </a:r>
            <a:r>
              <a:rPr lang="en-US" sz="2000" dirty="0"/>
              <a:t> when we want to iterate over a list in a thread-safe way without an explicit synchronization.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648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5ED6-7C43-7843-926E-7B402BD3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ConcurrentHashMap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4BFC-A1DA-BA4C-85AA-61B16ABE8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HashMap divided into buckets</a:t>
            </a:r>
          </a:p>
          <a:p>
            <a:pPr lvl="1"/>
            <a:r>
              <a:rPr lang="en-US" sz="2000" dirty="0"/>
              <a:t>16 by default</a:t>
            </a:r>
          </a:p>
          <a:p>
            <a:r>
              <a:rPr lang="en-US" sz="2000" dirty="0"/>
              <a:t>A lock is applied at the bucket level</a:t>
            </a:r>
          </a:p>
          <a:p>
            <a:pPr lvl="1"/>
            <a:r>
              <a:rPr lang="en-US" sz="2000" dirty="0"/>
              <a:t>Allows safe concurrent modification</a:t>
            </a:r>
          </a:p>
          <a:p>
            <a:r>
              <a:rPr lang="en-US" sz="2000" dirty="0"/>
              <a:t>Atomic operations:</a:t>
            </a:r>
          </a:p>
          <a:p>
            <a:pPr lvl="1"/>
            <a:r>
              <a:rPr lang="en-US" sz="2000" dirty="0" err="1"/>
              <a:t>putIfAbsent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remove()</a:t>
            </a:r>
          </a:p>
          <a:p>
            <a:pPr lvl="1"/>
            <a:r>
              <a:rPr lang="en-US" sz="2000" dirty="0"/>
              <a:t>replace()</a:t>
            </a:r>
          </a:p>
          <a:p>
            <a:r>
              <a:rPr lang="en-US" sz="2000" dirty="0"/>
              <a:t>Trade-offs - relaxed consistency for </a:t>
            </a:r>
          </a:p>
          <a:p>
            <a:pPr lvl="1"/>
            <a:r>
              <a:rPr lang="en-US" sz="2000" dirty="0" err="1"/>
              <a:t>Map.size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 err="1"/>
              <a:t>Map.isEmpty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iterators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9649D-185E-DF46-96E9-920A09A3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949" y="3179496"/>
            <a:ext cx="6238051" cy="293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321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35C3-2772-3747-9CFA-D632D033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BlockingQueue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76BB0-219B-8141-9941-2640AEC68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72FBFE-104F-C74F-AB94-96B78B018C83}"/>
              </a:ext>
            </a:extLst>
          </p:cNvPr>
          <p:cNvSpPr/>
          <p:nvPr/>
        </p:nvSpPr>
        <p:spPr>
          <a:xfrm>
            <a:off x="585656" y="1349829"/>
            <a:ext cx="423353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class Producer implements Runnable {</a:t>
            </a:r>
          </a:p>
          <a:p>
            <a:r>
              <a:rPr lang="en-US" sz="1400" dirty="0"/>
              <a:t>   private final </a:t>
            </a:r>
            <a:r>
              <a:rPr lang="en-US" sz="1400" dirty="0" err="1"/>
              <a:t>BlockingQueue</a:t>
            </a:r>
            <a:r>
              <a:rPr lang="en-US" sz="1400" dirty="0"/>
              <a:t> queue;</a:t>
            </a:r>
          </a:p>
          <a:p>
            <a:r>
              <a:rPr lang="en-US" sz="1400" dirty="0"/>
              <a:t>   Producer(</a:t>
            </a:r>
            <a:r>
              <a:rPr lang="en-US" sz="1400" dirty="0" err="1"/>
              <a:t>BlockingQueue</a:t>
            </a:r>
            <a:r>
              <a:rPr lang="en-US" sz="1400" dirty="0"/>
              <a:t> q) { queue = q; }</a:t>
            </a:r>
          </a:p>
          <a:p>
            <a:r>
              <a:rPr lang="en-US" sz="1400" dirty="0"/>
              <a:t>   public void run() {</a:t>
            </a:r>
          </a:p>
          <a:p>
            <a:r>
              <a:rPr lang="en-US" sz="1400" dirty="0"/>
              <a:t>     try {</a:t>
            </a:r>
          </a:p>
          <a:p>
            <a:r>
              <a:rPr lang="en-US" sz="1400" dirty="0"/>
              <a:t>       while (true) { </a:t>
            </a:r>
            <a:r>
              <a:rPr lang="en-US" sz="1400" dirty="0" err="1"/>
              <a:t>queue.put</a:t>
            </a:r>
            <a:r>
              <a:rPr lang="en-US" sz="1400" dirty="0"/>
              <a:t>(produce()); }</a:t>
            </a:r>
          </a:p>
          <a:p>
            <a:r>
              <a:rPr lang="en-US" sz="1400" dirty="0"/>
              <a:t>     } catch (</a:t>
            </a:r>
            <a:r>
              <a:rPr lang="en-US" sz="1400" dirty="0" err="1"/>
              <a:t>InterruptedException</a:t>
            </a:r>
            <a:r>
              <a:rPr lang="en-US" sz="1400" dirty="0"/>
              <a:t> ex) { ... handle ...}</a:t>
            </a:r>
          </a:p>
          <a:p>
            <a:r>
              <a:rPr lang="en-US" sz="1400" dirty="0"/>
              <a:t>   }</a:t>
            </a:r>
          </a:p>
          <a:p>
            <a:r>
              <a:rPr lang="en-US" sz="1400" dirty="0"/>
              <a:t>   Object produce() { ... }</a:t>
            </a:r>
          </a:p>
          <a:p>
            <a:r>
              <a:rPr lang="en-US" sz="1400" dirty="0"/>
              <a:t> }</a:t>
            </a:r>
          </a:p>
          <a:p>
            <a:endParaRPr lang="en-US" sz="1400" dirty="0"/>
          </a:p>
          <a:p>
            <a:r>
              <a:rPr lang="en-US" sz="1400" dirty="0"/>
              <a:t> class Consumer implements Runnable {</a:t>
            </a:r>
          </a:p>
          <a:p>
            <a:r>
              <a:rPr lang="en-US" sz="1400" dirty="0"/>
              <a:t>   private final </a:t>
            </a:r>
            <a:r>
              <a:rPr lang="en-US" sz="1400" dirty="0" err="1"/>
              <a:t>BlockingQueue</a:t>
            </a:r>
            <a:r>
              <a:rPr lang="en-US" sz="1400" dirty="0"/>
              <a:t> queue;</a:t>
            </a:r>
          </a:p>
          <a:p>
            <a:r>
              <a:rPr lang="en-US" sz="1400" dirty="0"/>
              <a:t>   Consumer(</a:t>
            </a:r>
            <a:r>
              <a:rPr lang="en-US" sz="1400" dirty="0" err="1"/>
              <a:t>BlockingQueue</a:t>
            </a:r>
            <a:r>
              <a:rPr lang="en-US" sz="1400" dirty="0"/>
              <a:t> q) { queue = q; }</a:t>
            </a:r>
          </a:p>
          <a:p>
            <a:r>
              <a:rPr lang="en-US" sz="1400" dirty="0"/>
              <a:t>   public void run() {</a:t>
            </a:r>
          </a:p>
          <a:p>
            <a:r>
              <a:rPr lang="en-US" sz="1400" dirty="0"/>
              <a:t>     try {</a:t>
            </a:r>
          </a:p>
          <a:p>
            <a:r>
              <a:rPr lang="en-US" sz="1400" dirty="0"/>
              <a:t>       while (true) { consume(</a:t>
            </a:r>
            <a:r>
              <a:rPr lang="en-US" sz="1400" dirty="0" err="1"/>
              <a:t>queue.take</a:t>
            </a:r>
            <a:r>
              <a:rPr lang="en-US" sz="1400" dirty="0"/>
              <a:t>()); }</a:t>
            </a:r>
          </a:p>
          <a:p>
            <a:r>
              <a:rPr lang="en-US" sz="1400" dirty="0"/>
              <a:t>     } catch (</a:t>
            </a:r>
            <a:r>
              <a:rPr lang="en-US" sz="1400" dirty="0" err="1"/>
              <a:t>InterruptedException</a:t>
            </a:r>
            <a:r>
              <a:rPr lang="en-US" sz="1400" dirty="0"/>
              <a:t> ex) { ... handle ...}</a:t>
            </a:r>
          </a:p>
          <a:p>
            <a:r>
              <a:rPr lang="en-US" sz="1400" dirty="0"/>
              <a:t>   }</a:t>
            </a:r>
          </a:p>
          <a:p>
            <a:r>
              <a:rPr lang="en-US" sz="1400" dirty="0"/>
              <a:t>   void consume(Object x) { ... }</a:t>
            </a:r>
          </a:p>
          <a:p>
            <a:r>
              <a:rPr lang="en-US" sz="1400" dirty="0"/>
              <a:t>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8F7920-D8E4-424D-9842-A95A36FB0016}"/>
              </a:ext>
            </a:extLst>
          </p:cNvPr>
          <p:cNvSpPr/>
          <p:nvPr/>
        </p:nvSpPr>
        <p:spPr>
          <a:xfrm>
            <a:off x="5505916" y="1349829"/>
            <a:ext cx="3733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class Setup {</a:t>
            </a:r>
          </a:p>
          <a:p>
            <a:r>
              <a:rPr lang="en-US" sz="1600" dirty="0"/>
              <a:t>   void main() {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BlockingQueue</a:t>
            </a:r>
            <a:r>
              <a:rPr lang="en-US" sz="1600" dirty="0"/>
              <a:t> q = new 	</a:t>
            </a:r>
            <a:r>
              <a:rPr lang="en-US" sz="1600" dirty="0" err="1"/>
              <a:t>LinkedBlockingQueue</a:t>
            </a:r>
            <a:r>
              <a:rPr lang="en-US" sz="1600" dirty="0"/>
              <a:t>();</a:t>
            </a:r>
          </a:p>
          <a:p>
            <a:r>
              <a:rPr lang="en-US" sz="1600" dirty="0"/>
              <a:t>     Producer p = new Producer(q);</a:t>
            </a:r>
          </a:p>
          <a:p>
            <a:r>
              <a:rPr lang="en-US" sz="1600" dirty="0"/>
              <a:t>     Consumer c1 = new Consumer(q);</a:t>
            </a:r>
          </a:p>
          <a:p>
            <a:r>
              <a:rPr lang="en-US" sz="1600" dirty="0"/>
              <a:t>     Consumer c2 = new Consumer(q);</a:t>
            </a:r>
          </a:p>
          <a:p>
            <a:r>
              <a:rPr lang="en-US" sz="1600" dirty="0"/>
              <a:t>     new Thread(p).start();</a:t>
            </a:r>
          </a:p>
          <a:p>
            <a:r>
              <a:rPr lang="en-US" sz="1600" dirty="0"/>
              <a:t>     new Thread(c1).start();</a:t>
            </a:r>
          </a:p>
          <a:p>
            <a:r>
              <a:rPr lang="en-US" sz="1600" dirty="0"/>
              <a:t>     new Thread(c2).start();</a:t>
            </a:r>
          </a:p>
          <a:p>
            <a:r>
              <a:rPr lang="en-US" sz="1600" dirty="0"/>
              <a:t>   }</a:t>
            </a:r>
          </a:p>
          <a:p>
            <a:r>
              <a:rPr lang="en-US" sz="1600" dirty="0"/>
              <a:t> 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6AA84-789B-F947-95BB-8342DFAD6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628" y="4463026"/>
            <a:ext cx="7041716" cy="176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8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4A76-502F-FA46-B8C8-1574186D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CopyOnWriteArrayList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DA4E6-3F38-894F-9E00-4617BC29C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Thread-safe variant of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Mutators(add, update and set) create a snapshot of the underlying array.</a:t>
            </a:r>
          </a:p>
          <a:p>
            <a:r>
              <a:rPr lang="en-US" dirty="0"/>
              <a:t>Each thread using an iterator sees its own version of the snapshot of the array created while initializing the iterator of the list.</a:t>
            </a:r>
          </a:p>
          <a:p>
            <a:r>
              <a:rPr lang="en-US" dirty="0"/>
              <a:t>Useful in multithreaded code when reads are frequent and updates are rare.</a:t>
            </a:r>
          </a:p>
          <a:p>
            <a:r>
              <a:rPr lang="en-US" dirty="0"/>
              <a:t>Any mutations to </a:t>
            </a:r>
            <a:r>
              <a:rPr lang="en-US" dirty="0" err="1"/>
              <a:t>CopyOnWriteArrayList</a:t>
            </a:r>
            <a:r>
              <a:rPr lang="en-US" dirty="0"/>
              <a:t> will not reflect during iteration since the iterator was created.</a:t>
            </a:r>
          </a:p>
        </p:txBody>
      </p:sp>
    </p:spTree>
    <p:extLst>
      <p:ext uri="{BB962C8B-B14F-4D97-AF65-F5344CB8AC3E}">
        <p14:creationId xmlns:p14="http://schemas.microsoft.com/office/powerpoint/2010/main" val="33791987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9DA0-55A6-004B-A7DA-C5F2FE50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1FEF8-DB35-F44E-BFD0-8460E9285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is fundamental to software systems</a:t>
            </a:r>
          </a:p>
          <a:p>
            <a:r>
              <a:rPr lang="en-US" dirty="0"/>
              <a:t>Introduces problems of race conditions and deadlocks</a:t>
            </a:r>
          </a:p>
          <a:p>
            <a:r>
              <a:rPr lang="en-US" dirty="0"/>
              <a:t>Synchronization required as a solution</a:t>
            </a:r>
          </a:p>
          <a:p>
            <a:r>
              <a:rPr lang="en-US" dirty="0"/>
              <a:t>Threads move through various states during their lifetime</a:t>
            </a:r>
          </a:p>
          <a:p>
            <a:r>
              <a:rPr lang="en-US" dirty="0"/>
              <a:t>Scheduler makes decisions on which thread to run based on their state and priority</a:t>
            </a:r>
          </a:p>
          <a:p>
            <a:r>
              <a:rPr lang="en-US" dirty="0"/>
              <a:t>Executors and concurrent utility classes simplify threaded programs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780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3081-D54C-1745-9B08-657C42E1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17" y="2967130"/>
            <a:ext cx="11667565" cy="92373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7408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67B9-9DDA-FB4F-A43D-44A79409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1463B-302B-4448-98CF-566EE09F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Units of Concurrency</a:t>
            </a:r>
          </a:p>
          <a:p>
            <a:pPr lvl="1"/>
            <a:r>
              <a:rPr lang="en-US" sz="2400" dirty="0"/>
              <a:t>Processes - different executables - comprise</a:t>
            </a:r>
          </a:p>
          <a:p>
            <a:pPr lvl="2"/>
            <a:r>
              <a:rPr lang="en-US" dirty="0"/>
              <a:t>virtual address space</a:t>
            </a:r>
          </a:p>
          <a:p>
            <a:pPr lvl="2"/>
            <a:r>
              <a:rPr lang="en-US" dirty="0"/>
              <a:t>Code</a:t>
            </a:r>
          </a:p>
          <a:p>
            <a:pPr lvl="2"/>
            <a:r>
              <a:rPr lang="en-US" dirty="0"/>
              <a:t>Security context</a:t>
            </a:r>
          </a:p>
          <a:p>
            <a:pPr lvl="2"/>
            <a:r>
              <a:rPr lang="en-US" dirty="0"/>
              <a:t>Environment variables</a:t>
            </a:r>
          </a:p>
          <a:p>
            <a:pPr lvl="2"/>
            <a:r>
              <a:rPr lang="en-US" dirty="0"/>
              <a:t>Handles to system object (e.g. sockets)</a:t>
            </a:r>
          </a:p>
          <a:p>
            <a:pPr lvl="2"/>
            <a:r>
              <a:rPr lang="en-US" dirty="0"/>
              <a:t>A main thread of execution</a:t>
            </a:r>
          </a:p>
          <a:p>
            <a:pPr lvl="1"/>
            <a:r>
              <a:rPr lang="en-US" sz="2400" dirty="0"/>
              <a:t>A process can create multiple threads</a:t>
            </a:r>
          </a:p>
        </p:txBody>
      </p:sp>
    </p:spTree>
    <p:extLst>
      <p:ext uri="{BB962C8B-B14F-4D97-AF65-F5344CB8AC3E}">
        <p14:creationId xmlns:p14="http://schemas.microsoft.com/office/powerpoint/2010/main" val="199965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8D93-41A8-B843-B550-8A658F3A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348E-22F5-E341-9D24-1D7A4AC8F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  <a:p>
            <a:pPr lvl="1"/>
            <a:r>
              <a:rPr lang="en-US" dirty="0"/>
              <a:t>Threads are lightweight compared to processes</a:t>
            </a:r>
          </a:p>
          <a:p>
            <a:pPr lvl="2"/>
            <a:r>
              <a:rPr lang="en-US" sz="2800" dirty="0"/>
              <a:t>share the same address space and share data and code</a:t>
            </a:r>
          </a:p>
          <a:p>
            <a:pPr lvl="2"/>
            <a:r>
              <a:rPr lang="en-US" sz="2800" dirty="0"/>
              <a:t>Allocated their own stack space to support independent execution</a:t>
            </a:r>
          </a:p>
          <a:p>
            <a:pPr lvl="1"/>
            <a:r>
              <a:rPr lang="en-US" dirty="0"/>
              <a:t>Context switching between threads is less expensive than between processes</a:t>
            </a:r>
          </a:p>
          <a:p>
            <a:pPr lvl="1"/>
            <a:r>
              <a:rPr lang="en-US" dirty="0"/>
              <a:t>Cost of thread intercommunication is lower than process intercommunication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7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8F57-7102-5044-A49E-94F7F13D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Threads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2CF6-9496-4F40-8C40-60AD1F9B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6" y="1527858"/>
            <a:ext cx="11667565" cy="53301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public class </a:t>
            </a:r>
            <a:r>
              <a:rPr lang="en-US" sz="1600" b="1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Thread</a:t>
            </a: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extends </a:t>
            </a: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  <a:hlinkClick r:id="rId3" tooltip="class in java.lang"/>
              </a:rPr>
              <a:t>Object</a:t>
            </a: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implements </a:t>
            </a: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  <a:hlinkClick r:id="rId4" tooltip="interface in java.lang"/>
              </a:rPr>
              <a:t>Runnable</a:t>
            </a:r>
            <a:endParaRPr lang="en-US" sz="1600" dirty="0">
              <a:latin typeface="American Typewriter" panose="02090604020004020304" pitchFamily="18" charset="77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public interface Runnable {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	void run();</a:t>
            </a:r>
          </a:p>
          <a:p>
            <a:pPr marL="0" indent="0">
              <a:buNone/>
            </a:pP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American Typewriter" panose="02090604020004020304" pitchFamily="18" charset="77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class </a:t>
            </a:r>
            <a:r>
              <a:rPr lang="en-US" sz="1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NamingThread</a:t>
            </a: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implements Runnable {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	private String name;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	// default constructor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	public </a:t>
            </a:r>
            <a:r>
              <a:rPr lang="en-US" sz="1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NamingThread</a:t>
            </a: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() {}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sz="1600" dirty="0">
              <a:latin typeface="American Typewriter" panose="02090604020004020304" pitchFamily="18" charset="77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	public </a:t>
            </a:r>
            <a:r>
              <a:rPr lang="en-US" sz="1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NamingThread</a:t>
            </a: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(String </a:t>
            </a:r>
            <a:r>
              <a:rPr lang="en-US" sz="1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threadName</a:t>
            </a: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) {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		</a:t>
            </a:r>
            <a:r>
              <a:rPr lang="en-US" sz="1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System.out.println</a:t>
            </a: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("Constructor called: " + </a:t>
            </a:r>
            <a:r>
              <a:rPr lang="en-US" sz="1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threadName</a:t>
            </a: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) ;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		name = </a:t>
            </a:r>
            <a:r>
              <a:rPr lang="en-US" sz="1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threadName</a:t>
            </a: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;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	}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	public void </a:t>
            </a:r>
            <a:r>
              <a:rPr lang="en-US" sz="1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setName</a:t>
            </a: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(String </a:t>
            </a:r>
            <a:r>
              <a:rPr lang="en-US" sz="1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threadName</a:t>
            </a: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) {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  	name = </a:t>
            </a:r>
            <a:r>
              <a:rPr lang="en-US" sz="1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threadName</a:t>
            </a: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;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	}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	public void run() {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		//Display info about this  thread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		</a:t>
            </a:r>
            <a:r>
              <a:rPr lang="en-US" sz="1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System.out.println</a:t>
            </a: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("Run called : " + name);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		</a:t>
            </a:r>
            <a:r>
              <a:rPr lang="en-US" sz="1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System.out.println</a:t>
            </a: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(name + " : " + </a:t>
            </a:r>
            <a:r>
              <a:rPr lang="en-US" sz="1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Thread.currentThread</a:t>
            </a: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());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         		// and terminate silently ....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	}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CC5B9E-A3EC-4F47-9C0F-F76ACC45A48A}"/>
              </a:ext>
            </a:extLst>
          </p:cNvPr>
          <p:cNvSpPr txBox="1">
            <a:spLocks/>
          </p:cNvSpPr>
          <p:nvPr/>
        </p:nvSpPr>
        <p:spPr>
          <a:xfrm>
            <a:off x="246526" y="976473"/>
            <a:ext cx="11667565" cy="551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Java Threads</a:t>
            </a:r>
          </a:p>
        </p:txBody>
      </p:sp>
    </p:spTree>
    <p:extLst>
      <p:ext uri="{BB962C8B-B14F-4D97-AF65-F5344CB8AC3E}">
        <p14:creationId xmlns:p14="http://schemas.microsoft.com/office/powerpoint/2010/main" val="3636731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23DF-FA14-3843-A0CB-F204889D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Threads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4409-79D5-C44C-BF1B-393E00168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1037311"/>
            <a:ext cx="5344046" cy="5605909"/>
          </a:xfrm>
        </p:spPr>
        <p:txBody>
          <a:bodyPr>
            <a:normAutofit/>
          </a:bodyPr>
          <a:lstStyle/>
          <a:p>
            <a:r>
              <a:rPr lang="en-US" dirty="0"/>
              <a:t>Java Threads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sz="1400" dirty="0">
              <a:latin typeface="Arial" charset="0"/>
              <a:ea typeface="ＭＳ Ｐゴシック" charset="0"/>
              <a:cs typeface="Arial" charset="0"/>
            </a:endParaRP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public class </a:t>
            </a:r>
            <a:r>
              <a:rPr lang="en-US" sz="1400" dirty="0" err="1">
                <a:latin typeface="Arial" charset="0"/>
                <a:ea typeface="ＭＳ Ｐゴシック" charset="0"/>
                <a:cs typeface="Arial" charset="0"/>
              </a:rPr>
              <a:t>SimpleThreadExample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 {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	public static void main(String[] </a:t>
            </a:r>
            <a:r>
              <a:rPr lang="en-US" sz="1400" dirty="0" err="1">
                <a:latin typeface="Arial" charset="0"/>
                <a:ea typeface="ＭＳ Ｐゴシック" charset="0"/>
                <a:cs typeface="Arial" charset="0"/>
              </a:rPr>
              <a:t>args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) {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	// create 3 threads and give them names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	</a:t>
            </a:r>
            <a:r>
              <a:rPr lang="en-US" sz="1400" dirty="0" err="1">
                <a:latin typeface="Arial" charset="0"/>
                <a:ea typeface="ＭＳ Ｐゴシック" charset="0"/>
                <a:cs typeface="Arial" charset="0"/>
              </a:rPr>
              <a:t>NamingThread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 name0 = new </a:t>
            </a:r>
            <a:r>
              <a:rPr lang="en-US" sz="1400" dirty="0" err="1">
                <a:latin typeface="Arial" charset="0"/>
                <a:ea typeface="ＭＳ Ｐゴシック" charset="0"/>
                <a:cs typeface="Arial" charset="0"/>
              </a:rPr>
              <a:t>NamingThread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("thread0");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	</a:t>
            </a:r>
            <a:r>
              <a:rPr lang="en-US" sz="1400" dirty="0" err="1">
                <a:latin typeface="Arial" charset="0"/>
                <a:ea typeface="ＭＳ Ｐゴシック" charset="0"/>
                <a:cs typeface="Arial" charset="0"/>
              </a:rPr>
              <a:t>NamingThread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 name1 = new </a:t>
            </a:r>
            <a:r>
              <a:rPr lang="en-US" sz="1400" dirty="0" err="1">
                <a:latin typeface="Arial" charset="0"/>
                <a:ea typeface="ＭＳ Ｐゴシック" charset="0"/>
                <a:cs typeface="Arial" charset="0"/>
              </a:rPr>
              <a:t>NamingThread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("thread1");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      	</a:t>
            </a:r>
            <a:r>
              <a:rPr lang="en-US" sz="1400" dirty="0" err="1">
                <a:latin typeface="Arial" charset="0"/>
                <a:ea typeface="ＭＳ Ｐゴシック" charset="0"/>
                <a:cs typeface="Arial" charset="0"/>
              </a:rPr>
              <a:t>NamingThread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 name2 = new </a:t>
            </a:r>
            <a:r>
              <a:rPr lang="en-US" sz="1400" dirty="0" err="1">
                <a:latin typeface="Arial" charset="0"/>
                <a:ea typeface="ＭＳ Ｐゴシック" charset="0"/>
                <a:cs typeface="Arial" charset="0"/>
              </a:rPr>
              <a:t>NamingThread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("thread2");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      	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	//Create the threads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      	Thread t0 = new Thread (name0);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      	Thread t1 = new Thread (name1);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      	Thread t2 = new Thread (name2);	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      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	// start the threads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      	t0.start();       t1.start();       t2.start();    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      	try {//delay the main thread for a second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		</a:t>
            </a:r>
            <a:r>
              <a:rPr lang="en-US" sz="1400" dirty="0" err="1">
                <a:latin typeface="Arial" charset="0"/>
                <a:ea typeface="ＭＳ Ｐゴシック" charset="0"/>
                <a:cs typeface="Arial" charset="0"/>
              </a:rPr>
              <a:t>Thread.currentThread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().sleep(1000);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      	} catch (</a:t>
            </a:r>
            <a:r>
              <a:rPr lang="en-US" sz="1400" dirty="0" err="1">
                <a:latin typeface="Arial" charset="0"/>
                <a:ea typeface="ＭＳ Ｐゴシック" charset="0"/>
                <a:cs typeface="Arial" charset="0"/>
              </a:rPr>
              <a:t>InterruptedException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 e) {}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	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	//Display info about the main thread and terminate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      	</a:t>
            </a:r>
            <a:r>
              <a:rPr lang="en-US" sz="1400" dirty="0" err="1">
                <a:latin typeface="Arial" charset="0"/>
                <a:ea typeface="ＭＳ Ｐゴシック" charset="0"/>
                <a:cs typeface="Arial" charset="0"/>
              </a:rPr>
              <a:t>System.out.println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lang="en-US" sz="1400" dirty="0" err="1">
                <a:latin typeface="Arial" charset="0"/>
                <a:ea typeface="ＭＳ Ｐゴシック" charset="0"/>
                <a:cs typeface="Arial" charset="0"/>
              </a:rPr>
              <a:t>Thread.currentThread</a:t>
            </a: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());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    }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}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830CFD-2E3A-A644-BF23-C1AD65DD05C0}"/>
              </a:ext>
            </a:extLst>
          </p:cNvPr>
          <p:cNvSpPr txBox="1">
            <a:spLocks/>
          </p:cNvSpPr>
          <p:nvPr/>
        </p:nvSpPr>
        <p:spPr>
          <a:xfrm>
            <a:off x="5700132" y="1349829"/>
            <a:ext cx="5344046" cy="529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public class </a:t>
            </a:r>
            <a:r>
              <a:rPr lang="en-US" sz="16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MyThread</a:t>
            </a:r>
            <a:r>
              <a:rPr lang="en-US" sz="16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extends Thread {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>
              <a:solidFill>
                <a:prstClr val="black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	public void run(){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   		</a:t>
            </a:r>
            <a:r>
              <a:rPr lang="en-US" sz="16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System.out.println</a:t>
            </a:r>
            <a:r>
              <a:rPr lang="en-US" sz="16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("</a:t>
            </a:r>
            <a:r>
              <a:rPr lang="en-US" sz="16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MyThread</a:t>
            </a:r>
            <a:r>
              <a:rPr lang="en-US" sz="16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running");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  	}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 }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>
              <a:solidFill>
                <a:prstClr val="black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// and to create and start ….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MyThread</a:t>
            </a:r>
            <a:r>
              <a:rPr lang="en-US" sz="16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myThread</a:t>
            </a:r>
            <a:r>
              <a:rPr lang="en-US" sz="16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 = new </a:t>
            </a:r>
            <a:r>
              <a:rPr lang="en-US" sz="16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MyThread</a:t>
            </a:r>
            <a:r>
              <a:rPr lang="en-US" sz="16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();</a:t>
            </a:r>
          </a:p>
          <a:p>
            <a:pPr marL="0" lv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 err="1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myThread.start</a:t>
            </a:r>
            <a:r>
              <a:rPr lang="en-US" sz="1600" dirty="0">
                <a:solidFill>
                  <a:prstClr val="black"/>
                </a:solidFill>
                <a:latin typeface="Arial" charset="0"/>
                <a:ea typeface="ＭＳ Ｐゴシック" charset="0"/>
                <a:cs typeface="Arial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69945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10497</TotalTime>
  <Words>4451</Words>
  <Application>Microsoft Macintosh PowerPoint</Application>
  <PresentationFormat>Widescreen</PresentationFormat>
  <Paragraphs>716</Paragraphs>
  <Slides>56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American Typewriter</vt:lpstr>
      <vt:lpstr>Arial</vt:lpstr>
      <vt:lpstr>Arial Narrow</vt:lpstr>
      <vt:lpstr>Calibri</vt:lpstr>
      <vt:lpstr>Calibri Light</vt:lpstr>
      <vt:lpstr>Helvetica</vt:lpstr>
      <vt:lpstr>Times</vt:lpstr>
      <vt:lpstr>Office Theme</vt:lpstr>
      <vt:lpstr>Custom Design</vt:lpstr>
      <vt:lpstr>Northeastern University - Seattle </vt:lpstr>
      <vt:lpstr>Week 2 – Concurrency</vt:lpstr>
      <vt:lpstr>Why Threads?</vt:lpstr>
      <vt:lpstr>Why Threads?</vt:lpstr>
      <vt:lpstr>Why Threads?</vt:lpstr>
      <vt:lpstr>Why Threads?</vt:lpstr>
      <vt:lpstr>Why Threads?</vt:lpstr>
      <vt:lpstr>Simple Threads In Java</vt:lpstr>
      <vt:lpstr>Simple Threads in Java</vt:lpstr>
      <vt:lpstr>Simple Threads in Java</vt:lpstr>
      <vt:lpstr>Simple Threads in Java</vt:lpstr>
      <vt:lpstr>Simple Threads in Java</vt:lpstr>
      <vt:lpstr>Problems with Threads</vt:lpstr>
      <vt:lpstr>Problems with Threads</vt:lpstr>
      <vt:lpstr>Problems with Threads</vt:lpstr>
      <vt:lpstr>Problems with Threads</vt:lpstr>
      <vt:lpstr>Synchronization Primitives</vt:lpstr>
      <vt:lpstr>Synchronization Primitives</vt:lpstr>
      <vt:lpstr>Synchronization Primitives</vt:lpstr>
      <vt:lpstr>Synchronization Primitives</vt:lpstr>
      <vt:lpstr>Synchronization Primitives</vt:lpstr>
      <vt:lpstr>Synchronization Primitives</vt:lpstr>
      <vt:lpstr>Synchronization Primitives</vt:lpstr>
      <vt:lpstr>Synchronization Primitives</vt:lpstr>
      <vt:lpstr>Synchronization Primitives</vt:lpstr>
      <vt:lpstr>Lab 2</vt:lpstr>
      <vt:lpstr>Lab 2</vt:lpstr>
      <vt:lpstr>Lab 2</vt:lpstr>
      <vt:lpstr>Lab 2 </vt:lpstr>
      <vt:lpstr>Lab 2</vt:lpstr>
      <vt:lpstr>Lab 2 – Synchronization is Hard</vt:lpstr>
      <vt:lpstr>Thread States</vt:lpstr>
      <vt:lpstr>Thread States</vt:lpstr>
      <vt:lpstr>Thread Priority</vt:lpstr>
      <vt:lpstr>Thread Scheduling</vt:lpstr>
      <vt:lpstr>Reentrancy</vt:lpstr>
      <vt:lpstr>Reentrancy</vt:lpstr>
      <vt:lpstr>Thread Coordintion</vt:lpstr>
      <vt:lpstr>Java Guards</vt:lpstr>
      <vt:lpstr>Producer Consumer Example</vt:lpstr>
      <vt:lpstr>Performance and Scalability Issues with Threads</vt:lpstr>
      <vt:lpstr>Stateless Servlet</vt:lpstr>
      <vt:lpstr>Thread Pools</vt:lpstr>
      <vt:lpstr>Thread Pools</vt:lpstr>
      <vt:lpstr>Thread Pools</vt:lpstr>
      <vt:lpstr>Executor Fixed Size Thread Pool</vt:lpstr>
      <vt:lpstr>Executor Policies</vt:lpstr>
      <vt:lpstr>Executor Service methods</vt:lpstr>
      <vt:lpstr>Executor Service shutdown()</vt:lpstr>
      <vt:lpstr>Thread safe Collections</vt:lpstr>
      <vt:lpstr>Thread safe Collections</vt:lpstr>
      <vt:lpstr>ConcurrentHashMap</vt:lpstr>
      <vt:lpstr>BlockingQueue</vt:lpstr>
      <vt:lpstr>CopyOnWriteArrayList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Northeastern University - Seattle </dc:title>
  <dc:creator>Microsoft Office User</dc:creator>
  <cp:lastModifiedBy>Microsoft Office User</cp:lastModifiedBy>
  <cp:revision>182</cp:revision>
  <dcterms:created xsi:type="dcterms:W3CDTF">2022-01-16T21:49:22Z</dcterms:created>
  <dcterms:modified xsi:type="dcterms:W3CDTF">2022-01-29T18:00:11Z</dcterms:modified>
</cp:coreProperties>
</file>