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40C081-AB80-4A33-8382-AFD6342494C4}">
  <a:tblStyle styleId="{6F40C081-AB80-4A33-8382-AFD634249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f705060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f705060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705060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705060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705060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70506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705060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705060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705060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705060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705060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705060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705060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705060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705060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705060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705060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705060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705060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705060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7883" y="530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Machine Learning Approaches to Drug Sensitivity Prediction</a:t>
            </a:r>
            <a:endParaRPr sz="4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90225" y="2582775"/>
            <a:ext cx="8775900" cy="1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CSCI 5523 Fall 2020 Final Project</a:t>
            </a:r>
            <a:r>
              <a:rPr lang="en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Instructor: Vipin Kumar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Group Member: Yu Fang, Yu Han, Yixuan Wang, Xianjian Xie, Xiang Zhang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13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Results: Accuracy for 5 drugs from the optimal models</a:t>
            </a:r>
            <a:endParaRPr sz="2200"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8163" y="82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{6F40C081-AB80-4A33-8382-AFD6342494C4}</a:tableStyleId>
              </a:tblPr>
              <a:tblGrid>
                <a:gridCol w="786750"/>
                <a:gridCol w="844400"/>
                <a:gridCol w="902975"/>
                <a:gridCol w="854800"/>
                <a:gridCol w="798550"/>
                <a:gridCol w="864825"/>
                <a:gridCol w="655075"/>
                <a:gridCol w="759950"/>
                <a:gridCol w="759950"/>
                <a:gridCol w="798500"/>
                <a:gridCol w="989000"/>
              </a:tblGrid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Regression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Lasso</a:t>
                      </a:r>
                      <a:endParaRPr sz="1000"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Regression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Ridge</a:t>
                      </a:r>
                      <a:endParaRPr sz="1000"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Regression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Elastic Net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Logistic Regression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SVM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 sz="1000"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 sz="1000"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Neural Networks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 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0.375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 </a:t>
                      </a: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0.625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0.625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0.625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0.625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0.594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 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0.714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0.824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 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0.333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0.333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0.333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0.634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 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0.714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0.429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0.714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0.429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0.714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0.66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Applied different machine learning techniques to predict drug sensitivity for 5 different drugs across 46 cell 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Dimension reduction techniques or regularization help improve the models’ 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machine learning technique performs differently on each task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Some standards are harder for training and testing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50450" y="1107775"/>
            <a:ext cx="80454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NCI-DREAM project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46 cancer cell lines (samples)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 expression profiles for 18,632 genes (features)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Response from 5 different drugs: </a:t>
            </a:r>
            <a:r>
              <a:rPr i="1" lang="en" sz="2000"/>
              <a:t>Everolimus, Disulfiram, Methylglyoxol, Mebendazole, 4-HC</a:t>
            </a:r>
            <a:r>
              <a:rPr lang="en" sz="2000"/>
              <a:t> (target)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Challenge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High-dimensional feature space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Small sample size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Analysis: </a:t>
            </a:r>
            <a:r>
              <a:rPr lang="en"/>
              <a:t>Heatmap of 46 cancer cell lines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00" y="1017725"/>
            <a:ext cx="3640599" cy="36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37"/>
            <a:ext cx="3640599" cy="36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501100" y="4443675"/>
            <a:ext cx="2081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225925" y="4443675"/>
            <a:ext cx="2081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Cosine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Analysis: Dimension Reduction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862225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Visualization by plotting the first 5 components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Principal Component Analysis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Multidimensional Scaling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Singular Value Decomposition</a:t>
            </a:r>
            <a:endParaRPr sz="2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0" y="1068625"/>
            <a:ext cx="2690425" cy="17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800" y="1068625"/>
            <a:ext cx="2690425" cy="179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375" y="1068625"/>
            <a:ext cx="2690413" cy="1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09350" y="898250"/>
            <a:ext cx="77253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    PCA 					    MDS 						SVD</a:t>
            </a:r>
            <a:endParaRPr sz="18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 - PCA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Explained variance ratio 99% - more than 40 components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55.0% variance can be </a:t>
            </a:r>
            <a:r>
              <a:rPr lang="en" sz="2200">
                <a:solidFill>
                  <a:schemeClr val="dk1"/>
                </a:solidFill>
              </a:rPr>
              <a:t> explained by 10 components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314450"/>
            <a:ext cx="3657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- Leave-one-out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n</a:t>
            </a:r>
            <a:r>
              <a:rPr lang="en" sz="2200">
                <a:solidFill>
                  <a:schemeClr val="dk1"/>
                </a:solidFill>
              </a:rPr>
              <a:t> is the number of total record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Divide the data into </a:t>
            </a:r>
            <a:r>
              <a:rPr i="1" lang="en" sz="22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i="1" lang="en" sz="2200"/>
              <a:t>=n</a:t>
            </a:r>
            <a:r>
              <a:rPr lang="en" sz="2200"/>
              <a:t> subsets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Testing set: 1 subset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Training set: other </a:t>
            </a:r>
            <a:r>
              <a:rPr i="1" lang="en" sz="22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2200"/>
              <a:t>-1 subsets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68457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ML models integrated with dimensional reduction, kernel methods, and regularization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751625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Sparse Linear Regression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Linear Regression: use features after dimension reduction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Lasso/Ridge/Elastic Net: apply regularization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Logistic Regression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features after dimension reduction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Support Vector Machine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features after (z-score) standardization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 (cont.)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03900"/>
            <a:ext cx="87024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Decision Trees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Test different bounds for maximal depth and number of features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Random Forest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Test different bounds for maximal depth and number of features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K-Nearest Neighbors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features after (z-score) standardization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features after (z-score) standardization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L2 regularization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2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Results: ROC curve for 5 drugs from</a:t>
            </a:r>
            <a:r>
              <a:rPr lang="en" sz="2200"/>
              <a:t> the optimal models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0" y="29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{6F40C081-AB80-4A33-8382-AFD6342494C4}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SVM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Trees</a:t>
                      </a:r>
                      <a:endParaRPr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Neural Networks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63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22"/>
          <p:cNvGraphicFramePr/>
          <p:nvPr/>
        </p:nvGraphicFramePr>
        <p:xfrm>
          <a:off x="0" y="6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{6F40C081-AB80-4A33-8382-AFD6342494C4}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 Regression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Lasso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Ridge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Elastic Net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Logistic Regression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63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" y="1266061"/>
            <a:ext cx="1789000" cy="16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936" y="1266061"/>
            <a:ext cx="1789000" cy="160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6536" y="1266061"/>
            <a:ext cx="1789000" cy="160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4136" y="1266061"/>
            <a:ext cx="1789000" cy="160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5336" y="1266061"/>
            <a:ext cx="1789000" cy="160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3025" y="3665000"/>
            <a:ext cx="1828800" cy="129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4225" y="3665002"/>
            <a:ext cx="1828800" cy="129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75" y="3705653"/>
            <a:ext cx="1789000" cy="120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46525" y="3676783"/>
            <a:ext cx="1788999" cy="126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75325" y="3719290"/>
            <a:ext cx="1788999" cy="125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