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1" r:id="rId3"/>
    <p:sldId id="374" r:id="rId4"/>
    <p:sldId id="375" r:id="rId5"/>
    <p:sldId id="376" r:id="rId6"/>
    <p:sldId id="377" r:id="rId7"/>
    <p:sldId id="398" r:id="rId8"/>
    <p:sldId id="399" r:id="rId9"/>
    <p:sldId id="407" r:id="rId10"/>
    <p:sldId id="378" r:id="rId11"/>
    <p:sldId id="380" r:id="rId12"/>
    <p:sldId id="381" r:id="rId13"/>
    <p:sldId id="382" r:id="rId14"/>
    <p:sldId id="383" r:id="rId15"/>
    <p:sldId id="384" r:id="rId16"/>
    <p:sldId id="385" r:id="rId17"/>
    <p:sldId id="322" r:id="rId18"/>
    <p:sldId id="386" r:id="rId19"/>
    <p:sldId id="388" r:id="rId20"/>
    <p:sldId id="389" r:id="rId21"/>
    <p:sldId id="400" r:id="rId22"/>
    <p:sldId id="401" r:id="rId23"/>
    <p:sldId id="402" r:id="rId24"/>
    <p:sldId id="403" r:id="rId25"/>
    <p:sldId id="390" r:id="rId26"/>
    <p:sldId id="391" r:id="rId27"/>
    <p:sldId id="392" r:id="rId28"/>
    <p:sldId id="394" r:id="rId29"/>
    <p:sldId id="395" r:id="rId30"/>
    <p:sldId id="396" r:id="rId31"/>
    <p:sldId id="397" r:id="rId32"/>
    <p:sldId id="405" r:id="rId33"/>
    <p:sldId id="406" r:id="rId34"/>
    <p:sldId id="408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4" autoAdjust="0"/>
    <p:restoredTop sz="94595"/>
  </p:normalViewPr>
  <p:slideViewPr>
    <p:cSldViewPr>
      <p:cViewPr varScale="1">
        <p:scale>
          <a:sx n="96" d="100"/>
          <a:sy n="96" d="100"/>
        </p:scale>
        <p:origin x="227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0770D-2284-424D-8555-E4E72A78A878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42E14-9600-E945-ACB3-7D9CBB34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46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0FA89-1632-3B4F-9F37-8904B1CC86F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A5715-0A89-0842-A650-75A6A566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9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36.png"/><Relationship Id="rId21" Type="http://schemas.openxmlformats.org/officeDocument/2006/relationships/image" Target="../media/image12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55F94-67CF-834F-B6F8-C03B18C04310}" type="datetime1">
              <a:rPr lang="en-US" smtClean="0"/>
              <a:t>7/29/15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2219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4033"/>
            <a:ext cx="0" cy="2001238"/>
          </a:xfrm>
          <a:custGeom>
            <a:avLst/>
            <a:gdLst/>
            <a:ahLst/>
            <a:cxnLst/>
            <a:rect l="l" t="t" r="r" b="b"/>
            <a:pathLst>
              <a:path h="2001238">
                <a:moveTo>
                  <a:pt x="0" y="2001238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827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3798915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243558" y="3924693"/>
            <a:ext cx="6403705" cy="0"/>
          </a:xfrm>
          <a:custGeom>
            <a:avLst/>
            <a:gdLst/>
            <a:ahLst/>
            <a:cxnLst/>
            <a:rect l="l" t="t" r="r" b="b"/>
            <a:pathLst>
              <a:path w="6403705">
                <a:moveTo>
                  <a:pt x="0" y="0"/>
                </a:moveTo>
                <a:lnTo>
                  <a:pt x="6403705" y="0"/>
                </a:lnTo>
              </a:path>
            </a:pathLst>
          </a:custGeom>
          <a:ln w="26555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38663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7"/>
                </a:lnTo>
                <a:lnTo>
                  <a:pt x="0" y="14164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5"/>
                </a:lnTo>
                <a:lnTo>
                  <a:pt x="7067" y="115862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2198716" y="2269375"/>
            <a:ext cx="324196" cy="116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2245106" y="2309324"/>
            <a:ext cx="230924" cy="1"/>
          </a:xfrm>
          <a:custGeom>
            <a:avLst/>
            <a:gdLst/>
            <a:ahLst/>
            <a:cxnLst/>
            <a:rect l="l" t="t" r="r" b="b"/>
            <a:pathLst>
              <a:path w="230924" h="1">
                <a:moveTo>
                  <a:pt x="230924" y="0"/>
                </a:moveTo>
                <a:lnTo>
                  <a:pt x="0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2198716" y="3886199"/>
            <a:ext cx="320039" cy="1163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2618508" y="3719945"/>
            <a:ext cx="419792" cy="444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2668485" y="3745934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2668469" y="374593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6163887" y="2115589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6215968" y="2143630"/>
            <a:ext cx="320707" cy="3467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6215951" y="2143630"/>
            <a:ext cx="320723" cy="346786"/>
          </a:xfrm>
          <a:custGeom>
            <a:avLst/>
            <a:gdLst/>
            <a:ahLst/>
            <a:cxnLst/>
            <a:rect l="l" t="t" r="r" b="b"/>
            <a:pathLst>
              <a:path w="320723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8"/>
                </a:lnTo>
                <a:lnTo>
                  <a:pt x="315255" y="128422"/>
                </a:lnTo>
                <a:lnTo>
                  <a:pt x="320723" y="171933"/>
                </a:lnTo>
                <a:lnTo>
                  <a:pt x="320117" y="187383"/>
                </a:lnTo>
                <a:lnTo>
                  <a:pt x="311410" y="231178"/>
                </a:lnTo>
                <a:lnTo>
                  <a:pt x="293434" y="270018"/>
                </a:lnTo>
                <a:lnTo>
                  <a:pt x="267552" y="302464"/>
                </a:lnTo>
                <a:lnTo>
                  <a:pt x="235126" y="327078"/>
                </a:lnTo>
                <a:lnTo>
                  <a:pt x="197521" y="342420"/>
                </a:lnTo>
                <a:lnTo>
                  <a:pt x="170246" y="346786"/>
                </a:lnTo>
                <a:lnTo>
                  <a:pt x="155062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5511337" y="2107276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5560129" y="2135894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5560112" y="21358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7340138" y="2165464"/>
            <a:ext cx="419792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7388980" y="2191870"/>
            <a:ext cx="320708" cy="3467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7388964" y="2191869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4405745" y="3724101"/>
            <a:ext cx="423949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4456840" y="3750686"/>
            <a:ext cx="320708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4456823" y="375068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3852948" y="3724101"/>
            <a:ext cx="419792" cy="4488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3903615" y="3751841"/>
            <a:ext cx="320708" cy="3467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3903598" y="375184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3399905" y="3724101"/>
            <a:ext cx="423949" cy="4447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3451280" y="3750309"/>
            <a:ext cx="320707" cy="3467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3451264" y="37503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07CB-1A63-8C49-9DE8-9C6B3E2CD7E6}" type="datetime1">
              <a:rPr lang="en-US" smtClean="0"/>
              <a:t>7/29/15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98716" y="1770611"/>
            <a:ext cx="290945" cy="427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343901" y="1923700"/>
            <a:ext cx="0" cy="4054669"/>
          </a:xfrm>
          <a:custGeom>
            <a:avLst/>
            <a:gdLst/>
            <a:ahLst/>
            <a:cxnLst/>
            <a:rect l="l" t="t" r="r" b="b"/>
            <a:pathLst>
              <a:path h="4054669">
                <a:moveTo>
                  <a:pt x="0" y="4054669"/>
                </a:moveTo>
                <a:lnTo>
                  <a:pt x="0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2284947" y="1898496"/>
            <a:ext cx="117908" cy="115909"/>
          </a:xfrm>
          <a:custGeom>
            <a:avLst/>
            <a:gdLst/>
            <a:ahLst/>
            <a:cxnLst/>
            <a:rect l="l" t="t" r="r" b="b"/>
            <a:pathLst>
              <a:path w="117908" h="115909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1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7908" h="115909">
                <a:moveTo>
                  <a:pt x="88360" y="50410"/>
                </a:moveTo>
                <a:lnTo>
                  <a:pt x="58954" y="50410"/>
                </a:lnTo>
                <a:lnTo>
                  <a:pt x="95968" y="113861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2298468" y="5852159"/>
            <a:ext cx="6521334" cy="290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2343901" y="5978371"/>
            <a:ext cx="6303362" cy="0"/>
          </a:xfrm>
          <a:custGeom>
            <a:avLst/>
            <a:gdLst/>
            <a:ahLst/>
            <a:cxnLst/>
            <a:rect l="l" t="t" r="r" b="b"/>
            <a:pathLst>
              <a:path w="6303362">
                <a:moveTo>
                  <a:pt x="0" y="0"/>
                </a:moveTo>
                <a:lnTo>
                  <a:pt x="6303362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8556561" y="5919416"/>
            <a:ext cx="115907" cy="117908"/>
          </a:xfrm>
          <a:custGeom>
            <a:avLst/>
            <a:gdLst/>
            <a:ahLst/>
            <a:cxnLst/>
            <a:rect l="l" t="t" r="r" b="b"/>
            <a:pathLst>
              <a:path w="115907" h="117908">
                <a:moveTo>
                  <a:pt x="14843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7" y="115861"/>
                </a:lnTo>
                <a:lnTo>
                  <a:pt x="14843" y="117908"/>
                </a:lnTo>
                <a:lnTo>
                  <a:pt x="115907" y="58954"/>
                </a:lnTo>
                <a:lnTo>
                  <a:pt x="14843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2739043" y="2780607"/>
            <a:ext cx="419792" cy="44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2788805" y="2809834"/>
            <a:ext cx="320707" cy="3467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2788789" y="280983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6500552" y="2443941"/>
            <a:ext cx="423949" cy="44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6551290" y="2473493"/>
            <a:ext cx="320707" cy="3467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6551273" y="2473494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7" y="337333"/>
                </a:lnTo>
                <a:lnTo>
                  <a:pt x="75252" y="318820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7227916" y="3840479"/>
            <a:ext cx="423949" cy="448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7278607" y="3867276"/>
            <a:ext cx="320707" cy="3467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7278590" y="3867277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7115694" y="3333403"/>
            <a:ext cx="419792" cy="448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7165306" y="3360333"/>
            <a:ext cx="320707" cy="3467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7165288" y="3360333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4580312" y="4044141"/>
            <a:ext cx="423949" cy="448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4632036" y="4071442"/>
            <a:ext cx="320707" cy="346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4632019" y="4071442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3570316" y="3458095"/>
            <a:ext cx="423949" cy="4488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3621276" y="3484391"/>
            <a:ext cx="320707" cy="3467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3621259" y="3484391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3279371" y="4434840"/>
            <a:ext cx="423949" cy="4447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3330662" y="4460504"/>
            <a:ext cx="320707" cy="34678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3330646" y="4460504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4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3852948" y="4530435"/>
            <a:ext cx="419792" cy="4447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3903615" y="4556610"/>
            <a:ext cx="320708" cy="3467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3903598" y="4556610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6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8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6662651" y="3632661"/>
            <a:ext cx="419792" cy="4488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6711653" y="3659455"/>
            <a:ext cx="320707" cy="3467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6711636" y="3659455"/>
            <a:ext cx="320724" cy="346785"/>
          </a:xfrm>
          <a:custGeom>
            <a:avLst/>
            <a:gdLst/>
            <a:ahLst/>
            <a:cxnLst/>
            <a:rect l="l" t="t" r="r" b="b"/>
            <a:pathLst>
              <a:path w="320724" h="346785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5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6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7560425" y="3117272"/>
            <a:ext cx="423949" cy="448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7611238" y="3146771"/>
            <a:ext cx="320708" cy="34678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7611221" y="314677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7"/>
                </a:lnTo>
                <a:lnTo>
                  <a:pt x="44135" y="53765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4" y="593"/>
                </a:lnTo>
                <a:lnTo>
                  <a:pt x="208998" y="9557"/>
                </a:lnTo>
                <a:lnTo>
                  <a:pt x="246066" y="28213"/>
                </a:lnTo>
                <a:lnTo>
                  <a:pt x="276849" y="55171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8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3"/>
                </a:lnTo>
                <a:lnTo>
                  <a:pt x="75252" y="318819"/>
                </a:lnTo>
                <a:lnTo>
                  <a:pt x="44337" y="292047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6745777" y="4372495"/>
            <a:ext cx="423949" cy="4488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6797512" y="4398911"/>
            <a:ext cx="320707" cy="3467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bk object 54"/>
          <p:cNvSpPr/>
          <p:nvPr/>
        </p:nvSpPr>
        <p:spPr>
          <a:xfrm>
            <a:off x="6797495" y="4398911"/>
            <a:ext cx="320724" cy="346786"/>
          </a:xfrm>
          <a:custGeom>
            <a:avLst/>
            <a:gdLst/>
            <a:ahLst/>
            <a:cxnLst/>
            <a:rect l="l" t="t" r="r" b="b"/>
            <a:pathLst>
              <a:path w="320724" h="346786">
                <a:moveTo>
                  <a:pt x="0" y="173429"/>
                </a:moveTo>
                <a:lnTo>
                  <a:pt x="5364" y="128714"/>
                </a:lnTo>
                <a:lnTo>
                  <a:pt x="20537" y="88328"/>
                </a:lnTo>
                <a:lnTo>
                  <a:pt x="44135" y="53766"/>
                </a:lnTo>
                <a:lnTo>
                  <a:pt x="74777" y="26525"/>
                </a:lnTo>
                <a:lnTo>
                  <a:pt x="111080" y="8104"/>
                </a:lnTo>
                <a:lnTo>
                  <a:pt x="151661" y="0"/>
                </a:lnTo>
                <a:lnTo>
                  <a:pt x="166723" y="593"/>
                </a:lnTo>
                <a:lnTo>
                  <a:pt x="208998" y="9557"/>
                </a:lnTo>
                <a:lnTo>
                  <a:pt x="246065" y="28213"/>
                </a:lnTo>
                <a:lnTo>
                  <a:pt x="276849" y="55170"/>
                </a:lnTo>
                <a:lnTo>
                  <a:pt x="300271" y="89037"/>
                </a:lnTo>
                <a:lnTo>
                  <a:pt x="315255" y="128422"/>
                </a:lnTo>
                <a:lnTo>
                  <a:pt x="320724" y="171933"/>
                </a:lnTo>
                <a:lnTo>
                  <a:pt x="320117" y="187383"/>
                </a:lnTo>
                <a:lnTo>
                  <a:pt x="311411" y="231177"/>
                </a:lnTo>
                <a:lnTo>
                  <a:pt x="293435" y="270017"/>
                </a:lnTo>
                <a:lnTo>
                  <a:pt x="267552" y="302464"/>
                </a:lnTo>
                <a:lnTo>
                  <a:pt x="235127" y="327078"/>
                </a:lnTo>
                <a:lnTo>
                  <a:pt x="197522" y="342420"/>
                </a:lnTo>
                <a:lnTo>
                  <a:pt x="170247" y="346786"/>
                </a:lnTo>
                <a:lnTo>
                  <a:pt x="155063" y="346207"/>
                </a:lnTo>
                <a:lnTo>
                  <a:pt x="112506" y="337332"/>
                </a:lnTo>
                <a:lnTo>
                  <a:pt x="75251" y="318819"/>
                </a:lnTo>
                <a:lnTo>
                  <a:pt x="44337" y="292046"/>
                </a:lnTo>
                <a:lnTo>
                  <a:pt x="20800" y="258392"/>
                </a:lnTo>
                <a:lnTo>
                  <a:pt x="5680" y="219235"/>
                </a:lnTo>
                <a:lnTo>
                  <a:pt x="16" y="175952"/>
                </a:lnTo>
                <a:lnTo>
                  <a:pt x="0" y="173429"/>
                </a:lnTo>
                <a:close/>
              </a:path>
            </a:pathLst>
          </a:custGeom>
          <a:ln w="9524">
            <a:solidFill>
              <a:srgbClr val="CC615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16E3-5894-8049-9CE6-2EB6F42FF61F}" type="datetime1">
              <a:rPr lang="en-US" smtClean="0"/>
              <a:t>7/29/15</a:t>
            </a:fld>
            <a:endParaRPr lang="en-US" dirty="0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3341-1D24-D643-9FCA-6B1767377052}" type="datetime1">
              <a:rPr lang="en-US" smtClean="0"/>
              <a:t>7/29/15</a:t>
            </a:fld>
            <a:endParaRPr lang="en-US" dirty="0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33DC-6B16-0148-9474-0979E94C9F29}" type="datetime1">
              <a:rPr lang="en-US" smtClean="0"/>
              <a:t>7/29/15</a:t>
            </a:fld>
            <a:endParaRPr lang="en-US" dirty="0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AF21-3C3F-AB44-8561-0B67EBC71B52}" type="datetime1">
              <a:rPr lang="en-US" smtClean="0"/>
              <a:t>7/29/15</a:t>
            </a:fld>
            <a:endParaRPr lang="en-US" dirty="0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14400"/>
            <a:ext cx="6553200" cy="1558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0080" marR="12700" indent="-628015" algn="ctr">
              <a:lnSpc>
                <a:spcPts val="5200"/>
              </a:lnSpc>
            </a:pPr>
            <a:r>
              <a:rPr lang="en-US" sz="4400" dirty="0" smtClean="0">
                <a:solidFill>
                  <a:srgbClr val="F79646"/>
                </a:solidFill>
                <a:latin typeface="Calibri"/>
                <a:cs typeface="Calibri"/>
              </a:rPr>
              <a:t>Introduction to </a:t>
            </a:r>
          </a:p>
          <a:p>
            <a:pPr marL="640080" marR="12700" indent="-628015" algn="ctr">
              <a:lnSpc>
                <a:spcPts val="5200"/>
              </a:lnSpc>
            </a:pPr>
            <a:r>
              <a:rPr lang="en-US" sz="4400" dirty="0" smtClean="0">
                <a:solidFill>
                  <a:srgbClr val="F79646"/>
                </a:solidFill>
                <a:latin typeface="Calibri"/>
                <a:cs typeface="Calibri"/>
              </a:rPr>
              <a:t>Generalized Linear Models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1400" y="3691731"/>
            <a:ext cx="7048498" cy="2175670"/>
          </a:xfrm>
          <a:prstGeom prst="rect">
            <a:avLst/>
          </a:prstGeom>
          <a:blipFill>
            <a:blip r:embed="rId2" cstate="print"/>
            <a:srcRect/>
            <a:stretch>
              <a:fillRect b="-38927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 for Linear Regression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lvl="1" indent="-457200">
              <a:lnSpc>
                <a:spcPct val="120000"/>
              </a:lnSpc>
              <a:buAutoNum type="arabicPeriod"/>
            </a:pPr>
            <a:r>
              <a:rPr lang="en-US" sz="2400" dirty="0" smtClean="0">
                <a:latin typeface="Cambria Math"/>
                <a:cs typeface="Cambria Math"/>
              </a:rPr>
              <a:t>Response variable,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dirty="0" smtClean="0">
                <a:latin typeface="Cambria Math"/>
                <a:cs typeface="Cambria Math"/>
              </a:rPr>
              <a:t> </a:t>
            </a:r>
          </a:p>
          <a:p>
            <a:pPr marL="469900" marR="12700" lvl="1" indent="-457200">
              <a:lnSpc>
                <a:spcPct val="120000"/>
              </a:lnSpc>
              <a:buAutoNum type="arabicPeriod"/>
            </a:pPr>
            <a:r>
              <a:rPr lang="en-US" sz="2400" dirty="0" smtClean="0">
                <a:latin typeface="Cambria Math"/>
                <a:cs typeface="Cambria Math"/>
              </a:rPr>
              <a:t>The </a:t>
            </a:r>
            <a:r>
              <a:rPr lang="en-US" sz="2400" dirty="0">
                <a:latin typeface="Cambria Math"/>
                <a:cs typeface="Cambria Math"/>
              </a:rPr>
              <a:t>covariates: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, …, 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469900" marR="12700" lvl="1" indent="-457200">
              <a:lnSpc>
                <a:spcPct val="120000"/>
              </a:lnSpc>
              <a:buAutoNum type="arabicPeriod"/>
            </a:pPr>
            <a:r>
              <a:rPr lang="en-US" sz="2400" dirty="0" smtClean="0">
                <a:latin typeface="Cambria Math"/>
                <a:cs typeface="Cambria Math"/>
              </a:rPr>
              <a:t>The link function between the </a:t>
            </a:r>
            <a:r>
              <a:rPr lang="en-US" sz="2400" i="1" dirty="0" smtClean="0">
                <a:latin typeface="Times"/>
                <a:cs typeface="Times"/>
              </a:rPr>
              <a:t>Y </a:t>
            </a:r>
            <a:r>
              <a:rPr lang="en-US" sz="2400" dirty="0" smtClean="0">
                <a:latin typeface="Cambria Math"/>
                <a:cs typeface="Cambria Math"/>
              </a:rPr>
              <a:t>and the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dirty="0" smtClean="0">
                <a:latin typeface="Cambria Math"/>
                <a:cs typeface="Cambria Math"/>
              </a:rPr>
              <a:t>’s </a:t>
            </a: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 for Linear Regression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lvl="1" indent="-457200">
              <a:lnSpc>
                <a:spcPct val="120000"/>
              </a:lnSpc>
              <a:buAutoNum type="arabicPeriod"/>
            </a:pPr>
            <a:r>
              <a:rPr lang="en-US" sz="2400" dirty="0" smtClean="0">
                <a:latin typeface="Cambria Math"/>
                <a:cs typeface="Cambria Math"/>
              </a:rPr>
              <a:t>Response variable </a:t>
            </a:r>
          </a:p>
          <a:p>
            <a:pPr marL="12700" marR="12700" lvl="1">
              <a:lnSpc>
                <a:spcPct val="120000"/>
              </a:lnSpc>
            </a:pPr>
            <a:endParaRPr lang="en-US" sz="2400" i="1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Y </a:t>
            </a:r>
            <a:r>
              <a:rPr lang="en-US" sz="2400" dirty="0" smtClean="0">
                <a:latin typeface="Cambria Math"/>
                <a:cs typeface="Cambria Math"/>
              </a:rPr>
              <a:t>is normally distributed (conditioned on the covariates) with 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 lvl="1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E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= 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Cambria Math"/>
                <a:cs typeface="Cambria Math"/>
              </a:rPr>
              <a:t>and constant variance </a:t>
            </a:r>
            <a:r>
              <a:rPr lang="en-US" sz="2400" i="1" dirty="0">
                <a:latin typeface="Times"/>
                <a:cs typeface="Times"/>
              </a:rPr>
              <a:t>E(</a:t>
            </a:r>
            <a:r>
              <a:rPr lang="en-US" sz="2400" i="1" dirty="0" smtClean="0">
                <a:latin typeface="Times"/>
                <a:cs typeface="Times"/>
              </a:rPr>
              <a:t>Y) </a:t>
            </a:r>
            <a:r>
              <a:rPr lang="en-US" sz="2400" i="1" dirty="0">
                <a:latin typeface="Times"/>
                <a:cs typeface="Times"/>
              </a:rPr>
              <a:t>= </a:t>
            </a:r>
            <a:r>
              <a:rPr lang="en-US" sz="2400" i="1" dirty="0" smtClean="0">
                <a:latin typeface="Times"/>
                <a:cs typeface="Times"/>
              </a:rPr>
              <a:t>σ</a:t>
            </a:r>
            <a:r>
              <a:rPr lang="en-US" sz="2400" i="1" baseline="30000" dirty="0" smtClean="0">
                <a:latin typeface="Times"/>
                <a:cs typeface="Times"/>
              </a:rPr>
              <a:t>2</a:t>
            </a:r>
            <a:r>
              <a:rPr lang="en-US" sz="2400" dirty="0" smtClean="0">
                <a:latin typeface="Cambria Math"/>
                <a:cs typeface="Cambria Math"/>
              </a:rPr>
              <a:t>:</a:t>
            </a:r>
          </a:p>
          <a:p>
            <a:pPr marL="12700" marR="12700" lvl="1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355600" marR="12700" lvl="1" indent="-342900">
              <a:lnSpc>
                <a:spcPct val="120000"/>
              </a:lnSpc>
              <a:buFont typeface="Wingdings" charset="0"/>
              <a:buChar char="à"/>
            </a:pPr>
            <a:r>
              <a:rPr lang="en-US" sz="2400" i="1" dirty="0" err="1" smtClean="0">
                <a:latin typeface="Times"/>
                <a:cs typeface="Times"/>
                <a:sym typeface="Wingdings"/>
              </a:rPr>
              <a:t>ε</a:t>
            </a:r>
            <a:r>
              <a:rPr lang="en-US" sz="2400" i="1" dirty="0" smtClean="0">
                <a:latin typeface="Times"/>
                <a:cs typeface="Times"/>
                <a:sym typeface="Wingdings"/>
              </a:rPr>
              <a:t> ~ N(0,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σ</a:t>
            </a:r>
            <a:r>
              <a:rPr lang="en-US" sz="2400" i="1" baseline="30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)</a:t>
            </a:r>
          </a:p>
          <a:p>
            <a:pPr marL="355600" marR="12700" lvl="1" indent="-342900">
              <a:lnSpc>
                <a:spcPct val="120000"/>
              </a:lnSpc>
              <a:buFont typeface="Wingdings" charset="0"/>
              <a:buChar char="à"/>
            </a:pPr>
            <a:r>
              <a:rPr lang="en-US" sz="2400" i="1" dirty="0" smtClean="0">
                <a:latin typeface="Times"/>
                <a:cs typeface="Times"/>
              </a:rPr>
              <a:t>Y ~ N(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dirty="0">
                <a:latin typeface="Times"/>
                <a:cs typeface="Times"/>
                <a:sym typeface="Wingdings"/>
              </a:rPr>
              <a:t>,</a:t>
            </a:r>
            <a:r>
              <a:rPr lang="en-US" sz="2400" i="1" dirty="0">
                <a:latin typeface="Times"/>
                <a:cs typeface="Times"/>
              </a:rPr>
              <a:t> σ</a:t>
            </a:r>
            <a:r>
              <a:rPr lang="en-US" sz="2400" i="1" baseline="30000" dirty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)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 for Linear Regression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86200" y="3429000"/>
            <a:ext cx="4114800" cy="3429000"/>
            <a:chOff x="2097138" y="2025102"/>
            <a:chExt cx="4864100" cy="38703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l="4752" r="4037"/>
            <a:stretch/>
          </p:blipFill>
          <p:spPr>
            <a:xfrm>
              <a:off x="2097138" y="2025102"/>
              <a:ext cx="4864100" cy="387032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3551288" y="3952327"/>
              <a:ext cx="3073400" cy="393700"/>
            </a:xfrm>
            <a:prstGeom prst="line">
              <a:avLst/>
            </a:prstGeom>
            <a:ln w="28575">
              <a:solidFill>
                <a:srgbClr val="E84C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872496" y="338688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901038" y="3344078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962703" y="334863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00935" y="3344078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058019" y="335834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096251" y="333951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43645" y="3344078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181877" y="333951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238961" y="3353788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267503" y="332525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314897" y="332980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353129" y="332525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10213" y="333951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424484" y="331098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471878" y="331554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510110" y="331098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67194" y="332525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581465" y="328244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628859" y="3287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667091" y="328244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724175" y="329671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752717" y="326817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800111" y="3272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38343" y="326817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895427" y="328244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4909698" y="323963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957092" y="324419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995324" y="323963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052408" y="325390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066679" y="322536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114073" y="322992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152305" y="322536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209389" y="323963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23641" y="319683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271035" y="320138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309267" y="3196830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5366351" y="3211099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390312" y="3178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437706" y="318256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475938" y="3178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5533022" y="319227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61564" y="3163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5608958" y="316829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647190" y="3163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5704274" y="3178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732816" y="3163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5780210" y="316829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818442" y="31637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875526" y="317800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889797" y="313519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937191" y="313975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975423" y="313519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032507" y="314946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3692090" y="339203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739484" y="339659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3777716" y="3392037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3834800" y="3406306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3559070" y="343028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3606464" y="343484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3644696" y="3430285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3701780" y="344455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3402089" y="344455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449483" y="344911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487715" y="344455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3544799" y="345882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240527" y="345426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3287921" y="345882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326153" y="345426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383237" y="34685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078965" y="346397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3126359" y="346853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3164591" y="3463974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3221675" y="3478243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2945945" y="350222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2993339" y="350678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031571" y="3502222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3088655" y="3516491"/>
              <a:ext cx="642185" cy="1812152"/>
            </a:xfrm>
            <a:custGeom>
              <a:avLst/>
              <a:gdLst>
                <a:gd name="connsiteX0" fmla="*/ 0 w 642185"/>
                <a:gd name="connsiteY0" fmla="*/ 0 h 2382910"/>
                <a:gd name="connsiteX1" fmla="*/ 14271 w 642185"/>
                <a:gd name="connsiteY1" fmla="*/ 156958 h 2382910"/>
                <a:gd name="connsiteX2" fmla="*/ 57083 w 642185"/>
                <a:gd name="connsiteY2" fmla="*/ 285379 h 2382910"/>
                <a:gd name="connsiteX3" fmla="*/ 71354 w 642185"/>
                <a:gd name="connsiteY3" fmla="*/ 328185 h 2382910"/>
                <a:gd name="connsiteX4" fmla="*/ 99895 w 642185"/>
                <a:gd name="connsiteY4" fmla="*/ 370992 h 2382910"/>
                <a:gd name="connsiteX5" fmla="*/ 142707 w 642185"/>
                <a:gd name="connsiteY5" fmla="*/ 456606 h 2382910"/>
                <a:gd name="connsiteX6" fmla="*/ 185520 w 642185"/>
                <a:gd name="connsiteY6" fmla="*/ 485144 h 2382910"/>
                <a:gd name="connsiteX7" fmla="*/ 256874 w 642185"/>
                <a:gd name="connsiteY7" fmla="*/ 556488 h 2382910"/>
                <a:gd name="connsiteX8" fmla="*/ 328228 w 642185"/>
                <a:gd name="connsiteY8" fmla="*/ 613564 h 2382910"/>
                <a:gd name="connsiteX9" fmla="*/ 428123 w 642185"/>
                <a:gd name="connsiteY9" fmla="*/ 727715 h 2382910"/>
                <a:gd name="connsiteX10" fmla="*/ 528018 w 642185"/>
                <a:gd name="connsiteY10" fmla="*/ 856136 h 2382910"/>
                <a:gd name="connsiteX11" fmla="*/ 556560 w 642185"/>
                <a:gd name="connsiteY11" fmla="*/ 898942 h 2382910"/>
                <a:gd name="connsiteX12" fmla="*/ 585102 w 642185"/>
                <a:gd name="connsiteY12" fmla="*/ 941749 h 2382910"/>
                <a:gd name="connsiteX13" fmla="*/ 627914 w 642185"/>
                <a:gd name="connsiteY13" fmla="*/ 1070169 h 2382910"/>
                <a:gd name="connsiteX14" fmla="*/ 642185 w 642185"/>
                <a:gd name="connsiteY14" fmla="*/ 1112976 h 2382910"/>
                <a:gd name="connsiteX15" fmla="*/ 599372 w 642185"/>
                <a:gd name="connsiteY15" fmla="*/ 1312741 h 2382910"/>
                <a:gd name="connsiteX16" fmla="*/ 585102 w 642185"/>
                <a:gd name="connsiteY16" fmla="*/ 1355548 h 2382910"/>
                <a:gd name="connsiteX17" fmla="*/ 542289 w 642185"/>
                <a:gd name="connsiteY17" fmla="*/ 1384086 h 2382910"/>
                <a:gd name="connsiteX18" fmla="*/ 456665 w 642185"/>
                <a:gd name="connsiteY18" fmla="*/ 1555313 h 2382910"/>
                <a:gd name="connsiteX19" fmla="*/ 428123 w 642185"/>
                <a:gd name="connsiteY19" fmla="*/ 1598119 h 2382910"/>
                <a:gd name="connsiteX20" fmla="*/ 385311 w 642185"/>
                <a:gd name="connsiteY20" fmla="*/ 1626657 h 2382910"/>
                <a:gd name="connsiteX21" fmla="*/ 285415 w 642185"/>
                <a:gd name="connsiteY21" fmla="*/ 1755078 h 2382910"/>
                <a:gd name="connsiteX22" fmla="*/ 256874 w 642185"/>
                <a:gd name="connsiteY22" fmla="*/ 1840691 h 2382910"/>
                <a:gd name="connsiteX23" fmla="*/ 228332 w 642185"/>
                <a:gd name="connsiteY23" fmla="*/ 1883498 h 2382910"/>
                <a:gd name="connsiteX24" fmla="*/ 214061 w 642185"/>
                <a:gd name="connsiteY24" fmla="*/ 1926305 h 2382910"/>
                <a:gd name="connsiteX25" fmla="*/ 185520 w 642185"/>
                <a:gd name="connsiteY25" fmla="*/ 1969111 h 2382910"/>
                <a:gd name="connsiteX26" fmla="*/ 156978 w 642185"/>
                <a:gd name="connsiteY26" fmla="*/ 2054725 h 2382910"/>
                <a:gd name="connsiteX27" fmla="*/ 142707 w 642185"/>
                <a:gd name="connsiteY27" fmla="*/ 2097532 h 2382910"/>
                <a:gd name="connsiteX28" fmla="*/ 156978 w 642185"/>
                <a:gd name="connsiteY28" fmla="*/ 2268759 h 2382910"/>
                <a:gd name="connsiteX29" fmla="*/ 199791 w 642185"/>
                <a:gd name="connsiteY29" fmla="*/ 2382910 h 238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42185" h="2382910">
                  <a:moveTo>
                    <a:pt x="0" y="0"/>
                  </a:moveTo>
                  <a:cubicBezTo>
                    <a:pt x="4757" y="52319"/>
                    <a:pt x="5140" y="105222"/>
                    <a:pt x="14271" y="156958"/>
                  </a:cubicBezTo>
                  <a:cubicBezTo>
                    <a:pt x="14272" y="156964"/>
                    <a:pt x="49946" y="263973"/>
                    <a:pt x="57083" y="285379"/>
                  </a:cubicBezTo>
                  <a:cubicBezTo>
                    <a:pt x="61840" y="299648"/>
                    <a:pt x="63010" y="315671"/>
                    <a:pt x="71354" y="328185"/>
                  </a:cubicBezTo>
                  <a:cubicBezTo>
                    <a:pt x="80868" y="342454"/>
                    <a:pt x="92225" y="355653"/>
                    <a:pt x="99895" y="370992"/>
                  </a:cubicBezTo>
                  <a:cubicBezTo>
                    <a:pt x="123108" y="417412"/>
                    <a:pt x="101811" y="415715"/>
                    <a:pt x="142707" y="456606"/>
                  </a:cubicBezTo>
                  <a:cubicBezTo>
                    <a:pt x="154835" y="468733"/>
                    <a:pt x="171249" y="475631"/>
                    <a:pt x="185520" y="485144"/>
                  </a:cubicBezTo>
                  <a:cubicBezTo>
                    <a:pt x="261629" y="599293"/>
                    <a:pt x="161735" y="461361"/>
                    <a:pt x="256874" y="556488"/>
                  </a:cubicBezTo>
                  <a:cubicBezTo>
                    <a:pt x="321426" y="621032"/>
                    <a:pt x="244878" y="585785"/>
                    <a:pt x="328228" y="613564"/>
                  </a:cubicBezTo>
                  <a:cubicBezTo>
                    <a:pt x="449528" y="694421"/>
                    <a:pt x="261635" y="561246"/>
                    <a:pt x="428123" y="727715"/>
                  </a:cubicBezTo>
                  <a:cubicBezTo>
                    <a:pt x="495192" y="794776"/>
                    <a:pt x="459737" y="753729"/>
                    <a:pt x="528018" y="856136"/>
                  </a:cubicBezTo>
                  <a:lnTo>
                    <a:pt x="556560" y="898942"/>
                  </a:lnTo>
                  <a:lnTo>
                    <a:pt x="585102" y="941749"/>
                  </a:lnTo>
                  <a:lnTo>
                    <a:pt x="627914" y="1070169"/>
                  </a:lnTo>
                  <a:lnTo>
                    <a:pt x="642185" y="1112976"/>
                  </a:lnTo>
                  <a:cubicBezTo>
                    <a:pt x="616543" y="1394998"/>
                    <a:pt x="660263" y="1190973"/>
                    <a:pt x="599372" y="1312741"/>
                  </a:cubicBezTo>
                  <a:cubicBezTo>
                    <a:pt x="592645" y="1326194"/>
                    <a:pt x="594499" y="1343804"/>
                    <a:pt x="585102" y="1355548"/>
                  </a:cubicBezTo>
                  <a:cubicBezTo>
                    <a:pt x="574387" y="1368940"/>
                    <a:pt x="556560" y="1374573"/>
                    <a:pt x="542289" y="1384086"/>
                  </a:cubicBezTo>
                  <a:cubicBezTo>
                    <a:pt x="502901" y="1502236"/>
                    <a:pt x="530435" y="1444673"/>
                    <a:pt x="456665" y="1555313"/>
                  </a:cubicBezTo>
                  <a:cubicBezTo>
                    <a:pt x="447151" y="1569582"/>
                    <a:pt x="442393" y="1588607"/>
                    <a:pt x="428123" y="1598119"/>
                  </a:cubicBezTo>
                  <a:lnTo>
                    <a:pt x="385311" y="1626657"/>
                  </a:lnTo>
                  <a:cubicBezTo>
                    <a:pt x="317033" y="1729062"/>
                    <a:pt x="352483" y="1688019"/>
                    <a:pt x="285415" y="1755078"/>
                  </a:cubicBezTo>
                  <a:cubicBezTo>
                    <a:pt x="275901" y="1783616"/>
                    <a:pt x="273562" y="1815663"/>
                    <a:pt x="256874" y="1840691"/>
                  </a:cubicBezTo>
                  <a:cubicBezTo>
                    <a:pt x="247360" y="1854960"/>
                    <a:pt x="236003" y="1868159"/>
                    <a:pt x="228332" y="1883498"/>
                  </a:cubicBezTo>
                  <a:cubicBezTo>
                    <a:pt x="221605" y="1896951"/>
                    <a:pt x="220788" y="1912852"/>
                    <a:pt x="214061" y="1926305"/>
                  </a:cubicBezTo>
                  <a:cubicBezTo>
                    <a:pt x="206391" y="1941644"/>
                    <a:pt x="192486" y="1953440"/>
                    <a:pt x="185520" y="1969111"/>
                  </a:cubicBezTo>
                  <a:cubicBezTo>
                    <a:pt x="173301" y="1996600"/>
                    <a:pt x="166492" y="2026187"/>
                    <a:pt x="156978" y="2054725"/>
                  </a:cubicBezTo>
                  <a:lnTo>
                    <a:pt x="142707" y="2097532"/>
                  </a:lnTo>
                  <a:cubicBezTo>
                    <a:pt x="147464" y="2154608"/>
                    <a:pt x="147561" y="2212265"/>
                    <a:pt x="156978" y="2268759"/>
                  </a:cubicBezTo>
                  <a:cubicBezTo>
                    <a:pt x="164954" y="2316609"/>
                    <a:pt x="180526" y="2344386"/>
                    <a:pt x="199791" y="238291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8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2.   The </a:t>
            </a:r>
            <a:r>
              <a:rPr lang="en-US" sz="2400" dirty="0">
                <a:latin typeface="Cambria Math"/>
                <a:cs typeface="Cambria Math"/>
              </a:rPr>
              <a:t>covariates: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, …, 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 lvl="1">
              <a:lnSpc>
                <a:spcPct val="120000"/>
              </a:lnSpc>
            </a:pPr>
            <a:endParaRPr lang="en-US" sz="2400" i="1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The covariates produce a linear predictor 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dirty="0" smtClean="0">
                <a:latin typeface="Cambria Math"/>
                <a:cs typeface="Cambria Math"/>
              </a:rPr>
              <a:t> given by:</a:t>
            </a:r>
          </a:p>
          <a:p>
            <a:pPr marL="12700" marR="12700" lvl="1" algn="ctr">
              <a:lnSpc>
                <a:spcPct val="120000"/>
              </a:lnSpc>
            </a:pPr>
            <a:endParaRPr lang="en-US" sz="2400" i="1" dirty="0">
              <a:latin typeface="Cambria Math"/>
              <a:cs typeface="Cambria Math"/>
            </a:endParaRPr>
          </a:p>
          <a:p>
            <a:pPr marL="12700" marR="12700" lvl="1" algn="ctr">
              <a:lnSpc>
                <a:spcPct val="120000"/>
              </a:lnSpc>
            </a:pP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dirty="0" smtClean="0">
                <a:latin typeface="Cambria Math"/>
                <a:cs typeface="Cambria Math"/>
              </a:rPr>
              <a:t> =</a:t>
            </a:r>
            <a:r>
              <a:rPr lang="en-US" sz="2400" i="1" dirty="0" smtClean="0">
                <a:latin typeface="Times"/>
                <a:cs typeface="Times"/>
              </a:rPr>
              <a:t> β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 for Linear Regression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   Link function</a:t>
            </a:r>
            <a:r>
              <a:rPr lang="en-US" sz="2400" dirty="0">
                <a:latin typeface="Cambria Math"/>
                <a:cs typeface="Cambria Math"/>
              </a:rPr>
              <a:t> </a:t>
            </a:r>
            <a:r>
              <a:rPr lang="en-US" sz="2400" i="1" dirty="0">
                <a:latin typeface="Times"/>
                <a:cs typeface="Times"/>
              </a:rPr>
              <a:t>g</a:t>
            </a:r>
            <a:r>
              <a:rPr lang="en-US" sz="2400" dirty="0" smtClean="0">
                <a:latin typeface="Cambria Math"/>
                <a:cs typeface="Cambria Math"/>
              </a:rPr>
              <a:t>: 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How do we connect </a:t>
            </a:r>
            <a:r>
              <a:rPr lang="en-US" sz="2400" i="1" dirty="0" smtClean="0">
                <a:latin typeface="Times"/>
                <a:cs typeface="Times"/>
              </a:rPr>
              <a:t>E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</a:t>
            </a:r>
            <a:r>
              <a:rPr lang="en-US" sz="2400" dirty="0" smtClean="0">
                <a:latin typeface="Cambria Math"/>
                <a:cs typeface="Cambria Math"/>
              </a:rPr>
              <a:t>to 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 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?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 for Linear Regression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   Link function </a:t>
            </a:r>
            <a:r>
              <a:rPr lang="en-US" sz="2400" i="1" dirty="0">
                <a:latin typeface="Times"/>
                <a:cs typeface="Times"/>
              </a:rPr>
              <a:t>g</a:t>
            </a:r>
            <a:r>
              <a:rPr lang="en-US" sz="2400" dirty="0" smtClean="0">
                <a:latin typeface="Cambria Math"/>
                <a:cs typeface="Cambria Math"/>
              </a:rPr>
              <a:t>: 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How do we connect </a:t>
            </a:r>
            <a:r>
              <a:rPr lang="en-US" sz="2400" i="1" dirty="0" smtClean="0">
                <a:latin typeface="Times"/>
                <a:cs typeface="Times"/>
              </a:rPr>
              <a:t>E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</a:t>
            </a:r>
            <a:r>
              <a:rPr lang="en-US" sz="2400" dirty="0" smtClean="0">
                <a:latin typeface="Cambria Math"/>
                <a:cs typeface="Cambria Math"/>
              </a:rPr>
              <a:t>to 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 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>
                <a:latin typeface="Cambria Math"/>
                <a:cs typeface="Cambria Math"/>
              </a:rPr>
              <a:t>?</a:t>
            </a:r>
          </a:p>
          <a:p>
            <a:pPr marL="12700" marR="12700" lvl="1">
              <a:lnSpc>
                <a:spcPct val="120000"/>
              </a:lnSpc>
            </a:pPr>
            <a:endParaRPr lang="en-US" sz="2400" i="1" dirty="0" smtClean="0">
              <a:latin typeface="Cambria Math"/>
              <a:cs typeface="Cambria Math"/>
            </a:endParaRPr>
          </a:p>
          <a:p>
            <a:pPr marL="12700" marR="12700" lvl="1" algn="ctr">
              <a:lnSpc>
                <a:spcPct val="120000"/>
              </a:lnSpc>
            </a:pPr>
            <a:r>
              <a:rPr lang="en-US" sz="2400" i="1" dirty="0">
                <a:latin typeface="Times"/>
                <a:cs typeface="Times"/>
              </a:rPr>
              <a:t>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</a:t>
            </a: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	 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 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 for Linear Regression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24200" y="3200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19967" y="2819400"/>
            <a:ext cx="31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   Link function </a:t>
            </a:r>
            <a:r>
              <a:rPr lang="en-US" sz="2400" i="1" dirty="0">
                <a:latin typeface="Times"/>
                <a:cs typeface="Times"/>
              </a:rPr>
              <a:t>g</a:t>
            </a:r>
            <a:r>
              <a:rPr lang="en-US" sz="2400" dirty="0" smtClean="0">
                <a:latin typeface="Cambria Math"/>
                <a:cs typeface="Cambria Math"/>
              </a:rPr>
              <a:t>: 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How do we connect </a:t>
            </a:r>
            <a:r>
              <a:rPr lang="en-US" sz="2400" i="1" dirty="0" smtClean="0">
                <a:latin typeface="Times"/>
                <a:cs typeface="Times"/>
              </a:rPr>
              <a:t>E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</a:t>
            </a:r>
            <a:r>
              <a:rPr lang="en-US" sz="2400" dirty="0" smtClean="0">
                <a:latin typeface="Cambria Math"/>
                <a:cs typeface="Cambria Math"/>
              </a:rPr>
              <a:t>to 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 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>
                <a:latin typeface="Cambria Math"/>
                <a:cs typeface="Cambria Math"/>
              </a:rPr>
              <a:t>?</a:t>
            </a:r>
          </a:p>
          <a:p>
            <a:pPr marL="12700" marR="12700" lvl="1">
              <a:lnSpc>
                <a:spcPct val="120000"/>
              </a:lnSpc>
            </a:pPr>
            <a:endParaRPr lang="en-US" sz="2400" i="1" dirty="0" smtClean="0">
              <a:latin typeface="Cambria Math"/>
              <a:cs typeface="Cambria Math"/>
            </a:endParaRPr>
          </a:p>
          <a:p>
            <a:pPr marL="12700" marR="12700" lvl="1" algn="ctr">
              <a:lnSpc>
                <a:spcPct val="120000"/>
              </a:lnSpc>
            </a:pPr>
            <a:r>
              <a:rPr lang="en-US" sz="2400" i="1" dirty="0">
                <a:latin typeface="Times"/>
                <a:cs typeface="Times"/>
              </a:rPr>
              <a:t>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</a:t>
            </a: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	 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 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 lvl="1">
              <a:lnSpc>
                <a:spcPct val="120000"/>
              </a:lnSpc>
            </a:pPr>
            <a:endParaRPr lang="en-US" sz="2400" i="1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With the identity function: </a:t>
            </a:r>
            <a:r>
              <a:rPr lang="en-US" sz="2400" i="1" dirty="0">
                <a:latin typeface="Times"/>
                <a:cs typeface="Times"/>
              </a:rPr>
              <a:t>g</a:t>
            </a:r>
            <a:r>
              <a:rPr lang="en-US" sz="2400" i="1" dirty="0" smtClean="0">
                <a:latin typeface="Times"/>
                <a:cs typeface="Times"/>
              </a:rPr>
              <a:t>(x) = x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120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r>
              <a:rPr lang="en-US" sz="2400" i="1" dirty="0" smtClean="0">
                <a:latin typeface="Cambria Math"/>
                <a:cs typeface="Cambria Math"/>
              </a:rPr>
              <a:t>	           </a:t>
            </a:r>
            <a:r>
              <a:rPr lang="en-US" sz="2400" i="1" dirty="0" smtClean="0">
                <a:latin typeface="Times"/>
                <a:cs typeface="Times"/>
              </a:rPr>
              <a:t>g(E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))	= 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endParaRPr lang="en-US" sz="2400" i="1" dirty="0" smtClean="0">
              <a:latin typeface="Times"/>
              <a:cs typeface="Times"/>
            </a:endParaRPr>
          </a:p>
          <a:p>
            <a:pPr marL="12700" marR="12700" lvl="1" algn="ctr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              E</a:t>
            </a:r>
            <a:r>
              <a:rPr lang="en-US" sz="2400" i="1" dirty="0">
                <a:latin typeface="Times"/>
                <a:cs typeface="Times"/>
              </a:rPr>
              <a:t>(Y</a:t>
            </a:r>
            <a:r>
              <a:rPr lang="en-US" sz="2400" i="1" baseline="-25000" dirty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=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 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i="1" dirty="0" smtClean="0">
              <a:latin typeface="Times"/>
              <a:cs typeface="Times"/>
            </a:endParaRPr>
          </a:p>
          <a:p>
            <a:pPr marL="12700" marR="12700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120000"/>
              </a:lnSpc>
            </a:pPr>
            <a:r>
              <a:rPr lang="en-US" sz="2000" dirty="0" smtClean="0">
                <a:latin typeface="Cambria Math"/>
                <a:cs typeface="Cambria Math"/>
              </a:rPr>
              <a:t>In this formulation of classical linear models in the GLM framework, the random component </a:t>
            </a:r>
            <a:r>
              <a:rPr lang="en-US" sz="2000" i="1" dirty="0" smtClean="0">
                <a:latin typeface="Times"/>
                <a:cs typeface="Times"/>
              </a:rPr>
              <a:t>Y</a:t>
            </a:r>
            <a:r>
              <a:rPr lang="en-US" sz="2000" i="1" baseline="-25000" dirty="0">
                <a:latin typeface="Times"/>
                <a:cs typeface="Times"/>
              </a:rPr>
              <a:t>X</a:t>
            </a:r>
            <a:r>
              <a:rPr lang="en-US" sz="2000" i="1" dirty="0" smtClean="0">
                <a:latin typeface="Times"/>
                <a:cs typeface="Times"/>
              </a:rPr>
              <a:t> </a:t>
            </a:r>
            <a:r>
              <a:rPr lang="en-US" sz="2000" dirty="0" smtClean="0">
                <a:latin typeface="Cambria Math"/>
                <a:cs typeface="Cambria Math"/>
              </a:rPr>
              <a:t>has a normal distribution, and the link function is the identify function.</a:t>
            </a:r>
            <a:endParaRPr lang="en-US" sz="20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0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 for Linear Regression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24200" y="3200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19967" y="2819400"/>
            <a:ext cx="31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ct val="99000"/>
              </a:lnSpc>
              <a:buAutoNum type="arabicPeriod"/>
            </a:pPr>
            <a:r>
              <a:rPr lang="en-US" sz="2400" spc="-15" dirty="0" smtClean="0">
                <a:latin typeface="Cambria Math"/>
                <a:cs typeface="Cambria Math"/>
              </a:rPr>
              <a:t>The distribution of </a:t>
            </a:r>
            <a:r>
              <a:rPr lang="en-US" sz="2400" i="1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Cambria Math"/>
                <a:cs typeface="Cambria Math"/>
              </a:rPr>
              <a:t>can come from any exponential family distribution</a:t>
            </a:r>
          </a:p>
          <a:p>
            <a:pPr marL="469900" marR="12700" indent="-457200">
              <a:lnSpc>
                <a:spcPct val="99000"/>
              </a:lnSpc>
              <a:buAutoNum type="arabicPeriod"/>
            </a:pPr>
            <a:r>
              <a:rPr lang="en-US" sz="2400" spc="-15" dirty="0" smtClean="0">
                <a:latin typeface="Cambria Math"/>
                <a:cs typeface="Cambria Math"/>
              </a:rPr>
              <a:t>The link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spc="-15" dirty="0" smtClean="0">
                <a:latin typeface="Cambria Math"/>
                <a:cs typeface="Cambria Math"/>
              </a:rPr>
              <a:t>can be any (monotonic differentiable) function.</a:t>
            </a:r>
          </a:p>
          <a:p>
            <a:pPr marL="469900" marR="12700" indent="-457200">
              <a:lnSpc>
                <a:spcPct val="99000"/>
              </a:lnSpc>
              <a:buAutoNum type="arabicPeriod"/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Note: the same Maximum Likelihood fitting procedure applies to all GLMs.</a:t>
            </a: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 allows for 2 extensions of OLS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 What is the response?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Three components:</a:t>
            </a: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Response variable </a:t>
            </a:r>
            <a:r>
              <a:rPr lang="en-US" sz="2400" i="1" spc="-15" dirty="0" smtClean="0">
                <a:latin typeface="Times"/>
                <a:cs typeface="Times"/>
              </a:rPr>
              <a:t>y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Explanatory variables </a:t>
            </a:r>
            <a:r>
              <a:rPr lang="en-US" sz="2400" i="1" spc="-15" dirty="0" smtClean="0">
                <a:latin typeface="Times"/>
                <a:cs typeface="Times"/>
              </a:rPr>
              <a:t>x</a:t>
            </a:r>
            <a:r>
              <a:rPr lang="en-US" sz="2400" i="1" spc="-15" baseline="-25000" dirty="0" smtClean="0">
                <a:latin typeface="Times"/>
                <a:cs typeface="Times"/>
              </a:rPr>
              <a:t>1</a:t>
            </a:r>
            <a:r>
              <a:rPr lang="en-US" sz="2400" i="1" spc="-15" dirty="0" smtClean="0">
                <a:latin typeface="Times"/>
                <a:cs typeface="Times"/>
              </a:rPr>
              <a:t>, x</a:t>
            </a:r>
            <a:r>
              <a:rPr lang="en-US" sz="2400" i="1" spc="-15" baseline="-25000" dirty="0" smtClean="0">
                <a:latin typeface="Times"/>
                <a:cs typeface="Times"/>
              </a:rPr>
              <a:t>2</a:t>
            </a:r>
            <a:r>
              <a:rPr lang="en-US" sz="2400" i="1" spc="-15" dirty="0" smtClean="0">
                <a:latin typeface="Times"/>
                <a:cs typeface="Times"/>
              </a:rPr>
              <a:t>, x</a:t>
            </a:r>
            <a:r>
              <a:rPr lang="en-US" sz="2400" i="1" spc="-15" baseline="-25000" dirty="0" smtClean="0">
                <a:latin typeface="Times"/>
                <a:cs typeface="Times"/>
              </a:rPr>
              <a:t>3</a:t>
            </a:r>
            <a:r>
              <a:rPr lang="en-US" sz="2400" i="1" spc="-15" dirty="0" smtClean="0">
                <a:latin typeface="Times"/>
                <a:cs typeface="Times"/>
              </a:rPr>
              <a:t>, …</a:t>
            </a:r>
            <a:r>
              <a:rPr lang="en-US" sz="2400" dirty="0" smtClean="0">
                <a:latin typeface="Cambria Math"/>
                <a:cs typeface="Cambria Math"/>
              </a:rPr>
              <a:t> </a:t>
            </a: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latin typeface="Cambria Math"/>
                <a:cs typeface="Cambria Math"/>
              </a:rPr>
              <a:t>Link Function </a:t>
            </a:r>
            <a:r>
              <a:rPr lang="en-US" sz="2400" i="1" spc="-15" dirty="0" smtClean="0">
                <a:latin typeface="Times"/>
                <a:cs typeface="Times"/>
              </a:rPr>
              <a:t>g</a:t>
            </a:r>
            <a:endParaRPr lang="en-US" sz="2400" dirty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endParaRPr lang="en-US" sz="2400" dirty="0" smtClean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99000"/>
              </a:lnSpc>
              <a:buFont typeface="Arial"/>
              <a:buChar char="•"/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Generalized Linear Models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 What is the response?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r>
              <a:rPr lang="en-US" sz="2400" i="1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Cambria Math"/>
                <a:cs typeface="Cambria Math"/>
              </a:rPr>
              <a:t>is 1 or 0.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	        P(Y = 1) 	= π </a:t>
            </a:r>
            <a:r>
              <a:rPr lang="en-US" sz="24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Cambria Math"/>
                <a:cs typeface="Cambria Math"/>
              </a:rPr>
              <a:t>	 </a:t>
            </a:r>
            <a:r>
              <a:rPr lang="en-US" sz="2400" i="1" spc="-15" dirty="0" smtClean="0">
                <a:latin typeface="Cambria Math"/>
                <a:cs typeface="Cambria Math"/>
              </a:rPr>
              <a:t>        </a:t>
            </a:r>
            <a:r>
              <a:rPr lang="en-US" sz="2400" i="1" dirty="0" smtClean="0">
                <a:latin typeface="Times"/>
                <a:cs typeface="Times"/>
              </a:rPr>
              <a:t>P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 = 0) 	= 1 – π  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 What is the response?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r>
              <a:rPr lang="en-US" sz="2400" i="1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Cambria Math"/>
                <a:cs typeface="Cambria Math"/>
              </a:rPr>
              <a:t>is 1 or 0.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	        P(Y = 1) 	= π </a:t>
            </a:r>
            <a:r>
              <a:rPr lang="en-US" sz="24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Cambria Math"/>
                <a:cs typeface="Cambria Math"/>
              </a:rPr>
              <a:t>	 </a:t>
            </a:r>
            <a:r>
              <a:rPr lang="en-US" sz="2400" i="1" spc="-15" dirty="0" smtClean="0">
                <a:latin typeface="Cambria Math"/>
                <a:cs typeface="Cambria Math"/>
              </a:rPr>
              <a:t>        </a:t>
            </a:r>
            <a:r>
              <a:rPr lang="en-US" sz="2400" i="1" dirty="0" smtClean="0">
                <a:latin typeface="Times"/>
                <a:cs typeface="Times"/>
              </a:rPr>
              <a:t>P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 = 0) 	= 1 – π  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This is a Bernoulli trial.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 What is the response?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r>
              <a:rPr lang="en-US" sz="2400" i="1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Cambria Math"/>
                <a:cs typeface="Cambria Math"/>
              </a:rPr>
              <a:t>is 1 or 0.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	        P(Y = 1) 	= π </a:t>
            </a:r>
            <a:r>
              <a:rPr lang="en-US" sz="24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Cambria Math"/>
                <a:cs typeface="Cambria Math"/>
              </a:rPr>
              <a:t>	 </a:t>
            </a:r>
            <a:r>
              <a:rPr lang="en-US" sz="2400" i="1" spc="-15" dirty="0" smtClean="0">
                <a:latin typeface="Cambria Math"/>
                <a:cs typeface="Cambria Math"/>
              </a:rPr>
              <a:t>        </a:t>
            </a:r>
            <a:r>
              <a:rPr lang="en-US" sz="2400" i="1" dirty="0" smtClean="0">
                <a:latin typeface="Times"/>
                <a:cs typeface="Times"/>
              </a:rPr>
              <a:t>P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 = 0) 	= 1 – π  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This is a Bernoulli trial.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Equivalently,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follows a Binomial distribution: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>
                <a:latin typeface="Times"/>
                <a:cs typeface="Times"/>
              </a:rPr>
              <a:t>Y ~ Binomial (n = 1, P</a:t>
            </a:r>
            <a:r>
              <a:rPr lang="en-US" sz="2400" i="1" baseline="-25000" dirty="0">
                <a:latin typeface="Times"/>
                <a:cs typeface="Times"/>
              </a:rPr>
              <a:t>success</a:t>
            </a:r>
            <a:r>
              <a:rPr lang="en-US" sz="2400" i="1" dirty="0">
                <a:latin typeface="Times"/>
                <a:cs typeface="Times"/>
              </a:rPr>
              <a:t> = π)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 What is the response?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r>
              <a:rPr lang="en-US" sz="2400" i="1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Cambria Math"/>
                <a:cs typeface="Cambria Math"/>
              </a:rPr>
              <a:t>is 1 or 0.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	        P(Y = 1) 	= π </a:t>
            </a:r>
            <a:r>
              <a:rPr lang="en-US" sz="24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Cambria Math"/>
                <a:cs typeface="Cambria Math"/>
              </a:rPr>
              <a:t>	 </a:t>
            </a:r>
            <a:r>
              <a:rPr lang="en-US" sz="2400" i="1" spc="-15" dirty="0" smtClean="0">
                <a:latin typeface="Cambria Math"/>
                <a:cs typeface="Cambria Math"/>
              </a:rPr>
              <a:t>        </a:t>
            </a:r>
            <a:r>
              <a:rPr lang="en-US" sz="2400" i="1" dirty="0" smtClean="0">
                <a:latin typeface="Times"/>
                <a:cs typeface="Times"/>
              </a:rPr>
              <a:t>P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 = 0) 	= 1 – π  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This is a Bernoulli trial.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Equivalently,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follows a Binomial distribution: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Y ~ Binomial (n = 1, P</a:t>
            </a:r>
            <a:r>
              <a:rPr lang="en-US" sz="2400" i="1" baseline="-25000" dirty="0" smtClean="0">
                <a:latin typeface="Times"/>
                <a:cs typeface="Times"/>
              </a:rPr>
              <a:t>success</a:t>
            </a:r>
            <a:r>
              <a:rPr lang="en-US" sz="2400" i="1" dirty="0" smtClean="0">
                <a:latin typeface="Times"/>
                <a:cs typeface="Times"/>
              </a:rPr>
              <a:t> = π)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 </a:t>
            </a: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   E(Y) 	= π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 err="1" smtClean="0">
                <a:latin typeface="Times"/>
                <a:cs typeface="Times"/>
              </a:rPr>
              <a:t>Var</a:t>
            </a:r>
            <a:r>
              <a:rPr lang="en-US" sz="2400" i="1" dirty="0" smtClean="0">
                <a:latin typeface="Times"/>
                <a:cs typeface="Times"/>
              </a:rPr>
              <a:t> (Y)	= π </a:t>
            </a:r>
            <a:r>
              <a:rPr lang="en-US" sz="2400" dirty="0" smtClean="0">
                <a:latin typeface="Cambria Math"/>
                <a:cs typeface="Cambria Math"/>
              </a:rPr>
              <a:t>(1 – </a:t>
            </a:r>
            <a:r>
              <a:rPr lang="en-US" sz="2400" i="1" dirty="0" smtClean="0">
                <a:latin typeface="Times"/>
                <a:cs typeface="Times"/>
              </a:rPr>
              <a:t>π)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 What is the response?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r>
              <a:rPr lang="en-US" sz="2400" i="1" dirty="0" smtClean="0">
                <a:latin typeface="Times"/>
                <a:cs typeface="Times"/>
              </a:rPr>
              <a:t>Y </a:t>
            </a:r>
            <a:r>
              <a:rPr lang="en-US" sz="2400" spc="-15" dirty="0" smtClean="0">
                <a:latin typeface="Cambria Math"/>
                <a:cs typeface="Cambria Math"/>
              </a:rPr>
              <a:t>is 1 or 0.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	        P(Y = 1) 	= π </a:t>
            </a:r>
            <a:r>
              <a:rPr lang="en-US" sz="2400" spc="-15" dirty="0" smtClean="0">
                <a:latin typeface="Cambria Math"/>
                <a:cs typeface="Cambria Math"/>
              </a:rPr>
              <a:t>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Cambria Math"/>
                <a:cs typeface="Cambria Math"/>
              </a:rPr>
              <a:t>	 </a:t>
            </a:r>
            <a:r>
              <a:rPr lang="en-US" sz="2400" i="1" spc="-15" dirty="0" smtClean="0">
                <a:latin typeface="Cambria Math"/>
                <a:cs typeface="Cambria Math"/>
              </a:rPr>
              <a:t>        </a:t>
            </a:r>
            <a:r>
              <a:rPr lang="en-US" sz="2400" i="1" dirty="0" smtClean="0">
                <a:latin typeface="Times"/>
                <a:cs typeface="Times"/>
              </a:rPr>
              <a:t>P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 = 0) 	= 1 – π  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This is a Bernoulli trial.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spc="-15" dirty="0" smtClean="0">
                <a:latin typeface="Cambria Math"/>
                <a:cs typeface="Cambria Math"/>
              </a:rPr>
              <a:t>Equivalently,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spc="-15" dirty="0" smtClean="0">
                <a:latin typeface="Cambria Math"/>
                <a:cs typeface="Cambria Math"/>
              </a:rPr>
              <a:t> follows a Binomial distribution:</a:t>
            </a:r>
          </a:p>
          <a:p>
            <a:pPr marL="12700" marR="12700">
              <a:lnSpc>
                <a:spcPct val="99000"/>
              </a:lnSpc>
            </a:pPr>
            <a:endParaRPr lang="en-US" sz="2400" spc="-15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Y ~ Binomial (n = 1, P</a:t>
            </a:r>
            <a:r>
              <a:rPr lang="en-US" sz="2400" i="1" baseline="-25000" dirty="0" smtClean="0">
                <a:latin typeface="Times"/>
                <a:cs typeface="Times"/>
              </a:rPr>
              <a:t>success</a:t>
            </a:r>
            <a:r>
              <a:rPr lang="en-US" sz="2400" i="1" dirty="0" smtClean="0">
                <a:latin typeface="Times"/>
                <a:cs typeface="Times"/>
              </a:rPr>
              <a:t> = π)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spc="-15" dirty="0">
                <a:latin typeface="Times"/>
                <a:cs typeface="Times"/>
              </a:rPr>
              <a:t> </a:t>
            </a:r>
            <a:endParaRPr lang="en-US" sz="2400" spc="-15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   E(Y) 	= π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 err="1" smtClean="0">
                <a:latin typeface="Times"/>
                <a:cs typeface="Times"/>
              </a:rPr>
              <a:t>Var</a:t>
            </a:r>
            <a:r>
              <a:rPr lang="en-US" sz="2400" i="1" dirty="0" smtClean="0">
                <a:latin typeface="Times"/>
                <a:cs typeface="Times"/>
              </a:rPr>
              <a:t> (Y)	= π </a:t>
            </a:r>
            <a:r>
              <a:rPr lang="en-US" sz="2400" dirty="0" smtClean="0">
                <a:latin typeface="Cambria Math"/>
                <a:cs typeface="Cambria Math"/>
              </a:rPr>
              <a:t>(1 – </a:t>
            </a:r>
            <a:r>
              <a:rPr lang="en-US" sz="2400" i="1" dirty="0" smtClean="0">
                <a:latin typeface="Times"/>
                <a:cs typeface="Times"/>
              </a:rPr>
              <a:t>π)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5528969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/>
                <a:cs typeface="Cambria Math"/>
              </a:rPr>
              <a:t>Notice: </a:t>
            </a:r>
            <a:r>
              <a:rPr lang="en-US" sz="2400" i="1" dirty="0" err="1">
                <a:latin typeface="Times"/>
                <a:cs typeface="Times"/>
              </a:rPr>
              <a:t>Var</a:t>
            </a:r>
            <a:r>
              <a:rPr lang="en-US" sz="2400" i="1" dirty="0">
                <a:latin typeface="Times"/>
                <a:cs typeface="Times"/>
              </a:rPr>
              <a:t> (Y</a:t>
            </a:r>
            <a:r>
              <a:rPr lang="en-US" sz="2400" i="1" dirty="0" smtClean="0">
                <a:latin typeface="Times"/>
                <a:cs typeface="Times"/>
              </a:rPr>
              <a:t>) </a:t>
            </a:r>
            <a:r>
              <a:rPr lang="en-US" sz="2400" dirty="0" smtClean="0">
                <a:latin typeface="Cambria Math"/>
                <a:cs typeface="Cambria Math"/>
              </a:rPr>
              <a:t>changes as </a:t>
            </a:r>
            <a:r>
              <a:rPr lang="en-US" sz="2400" i="1" dirty="0">
                <a:latin typeface="Times"/>
                <a:cs typeface="Times"/>
              </a:rPr>
              <a:t>π </a:t>
            </a:r>
            <a:r>
              <a:rPr lang="en-US" sz="2400" dirty="0" smtClean="0">
                <a:latin typeface="Cambria Math"/>
                <a:cs typeface="Cambria Math"/>
              </a:rPr>
              <a:t> changes</a:t>
            </a:r>
            <a:r>
              <a:rPr lang="en-US" sz="2400" dirty="0" smtClean="0">
                <a:latin typeface="Cambria Math"/>
                <a:cs typeface="Cambria Math"/>
              </a:rPr>
              <a:t>!</a:t>
            </a:r>
            <a:endParaRPr lang="en-US" sz="2400" dirty="0" smtClean="0">
              <a:latin typeface="Cambria Math"/>
              <a:cs typeface="Cambria Math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41983" y="5759801"/>
            <a:ext cx="609600" cy="183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>
                <a:latin typeface="Cambria Math"/>
                <a:cs typeface="Cambria Math"/>
              </a:rPr>
              <a:t>2</a:t>
            </a:r>
            <a:r>
              <a:rPr lang="en-US" sz="2400" dirty="0" smtClean="0">
                <a:latin typeface="Cambria Math"/>
                <a:cs typeface="Cambria Math"/>
              </a:rPr>
              <a:t>. What is the systematic component (the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dirty="0" smtClean="0">
                <a:latin typeface="Cambria Math"/>
                <a:cs typeface="Cambria Math"/>
              </a:rPr>
              <a:t>’s part)?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endParaRPr lang="en-US" sz="2400" i="1" dirty="0" smtClean="0">
              <a:latin typeface="Times"/>
              <a:cs typeface="Times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>
                <a:latin typeface="Cambria Math"/>
                <a:cs typeface="Cambria Math"/>
              </a:rPr>
              <a:t>2</a:t>
            </a:r>
            <a:r>
              <a:rPr lang="en-US" sz="2400" dirty="0" smtClean="0">
                <a:latin typeface="Cambria Math"/>
                <a:cs typeface="Cambria Math"/>
              </a:rPr>
              <a:t>. What is the systematic component (the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dirty="0" smtClean="0">
                <a:latin typeface="Cambria Math"/>
                <a:cs typeface="Cambria Math"/>
              </a:rPr>
              <a:t>’s part)?</a:t>
            </a: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Once again, it’s just a linear combination </a:t>
            </a:r>
          </a:p>
          <a:p>
            <a:pPr marL="12700" marR="12700" lvl="1">
              <a:lnSpc>
                <a:spcPct val="99000"/>
              </a:lnSpc>
            </a:pP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of the covariates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 </a:t>
            </a:r>
          </a:p>
          <a:p>
            <a:pPr marL="12700" marR="12700" lvl="1">
              <a:lnSpc>
                <a:spcPct val="99000"/>
              </a:lnSpc>
            </a:pPr>
            <a:endParaRPr lang="en-US" sz="2400" i="1" dirty="0" smtClean="0">
              <a:latin typeface="Cambria Math"/>
              <a:cs typeface="Cambria Math"/>
            </a:endParaRPr>
          </a:p>
          <a:p>
            <a:pPr marL="12700" marR="12700" lvl="1" algn="ctr">
              <a:lnSpc>
                <a:spcPct val="99000"/>
              </a:lnSpc>
            </a:pP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=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+</a:t>
            </a:r>
            <a:r>
              <a:rPr lang="en-US" sz="2400" i="1" baseline="-25000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What is the link function?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i.e.: the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dirty="0" smtClean="0">
                <a:latin typeface="Cambria Math"/>
                <a:cs typeface="Cambria Math"/>
              </a:rPr>
              <a:t>that connects </a:t>
            </a:r>
            <a:r>
              <a:rPr lang="en-US" sz="2400" i="1" dirty="0" smtClean="0">
                <a:latin typeface="Times"/>
                <a:cs typeface="Times"/>
              </a:rPr>
              <a:t>Y (</a:t>
            </a:r>
            <a:r>
              <a:rPr lang="en-US" sz="2400" dirty="0" smtClean="0">
                <a:latin typeface="Cambria Math"/>
                <a:cs typeface="Cambria Math"/>
              </a:rPr>
              <a:t>where </a:t>
            </a:r>
            <a:r>
              <a:rPr lang="en-US" sz="2400" i="1" dirty="0" smtClean="0">
                <a:latin typeface="Times"/>
                <a:cs typeface="Times"/>
              </a:rPr>
              <a:t>Y = 0 or 1) </a:t>
            </a:r>
            <a:r>
              <a:rPr lang="en-US" sz="2400" dirty="0" smtClean="0">
                <a:latin typeface="Cambria Math"/>
                <a:cs typeface="Cambria Math"/>
              </a:rPr>
              <a:t>to the linear combination of the covariates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:</a:t>
            </a: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What is the link function?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i.e.: the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dirty="0" smtClean="0">
                <a:latin typeface="Cambria Math"/>
                <a:cs typeface="Cambria Math"/>
              </a:rPr>
              <a:t>that connects </a:t>
            </a:r>
            <a:r>
              <a:rPr lang="en-US" sz="2400" i="1" dirty="0" smtClean="0">
                <a:latin typeface="Times"/>
                <a:cs typeface="Times"/>
              </a:rPr>
              <a:t>Y (</a:t>
            </a:r>
            <a:r>
              <a:rPr lang="en-US" sz="2400" dirty="0" smtClean="0">
                <a:latin typeface="Cambria Math"/>
                <a:cs typeface="Cambria Math"/>
              </a:rPr>
              <a:t>where </a:t>
            </a:r>
            <a:r>
              <a:rPr lang="en-US" sz="2400" i="1" dirty="0" smtClean="0">
                <a:latin typeface="Times"/>
                <a:cs typeface="Times"/>
              </a:rPr>
              <a:t>Y = 0 or 1) </a:t>
            </a:r>
            <a:r>
              <a:rPr lang="en-US" sz="2400" dirty="0" smtClean="0">
                <a:latin typeface="Cambria Math"/>
                <a:cs typeface="Cambria Math"/>
              </a:rPr>
              <a:t>to the linear combination of the covariates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:</a:t>
            </a:r>
          </a:p>
          <a:p>
            <a:pPr marL="12700" marR="12700" algn="ctr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E(Y</a:t>
            </a:r>
            <a:r>
              <a:rPr lang="en-US" sz="2400" i="1" baseline="-25000" dirty="0" smtClean="0">
                <a:latin typeface="Times"/>
                <a:cs typeface="Times"/>
              </a:rPr>
              <a:t>X </a:t>
            </a:r>
            <a:r>
              <a:rPr lang="en-US" sz="2400" i="1" dirty="0" smtClean="0">
                <a:latin typeface="Times"/>
                <a:cs typeface="Times"/>
              </a:rPr>
              <a:t>)  </a:t>
            </a: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         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95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48000" y="3276600"/>
            <a:ext cx="31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What is the link function?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i.e.: the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dirty="0" smtClean="0">
                <a:latin typeface="Cambria Math"/>
                <a:cs typeface="Cambria Math"/>
              </a:rPr>
              <a:t>that connects </a:t>
            </a:r>
            <a:r>
              <a:rPr lang="en-US" sz="2400" i="1" dirty="0" smtClean="0">
                <a:latin typeface="Times"/>
                <a:cs typeface="Times"/>
              </a:rPr>
              <a:t>Y (</a:t>
            </a:r>
            <a:r>
              <a:rPr lang="en-US" sz="2400" dirty="0" smtClean="0">
                <a:latin typeface="Cambria Math"/>
                <a:cs typeface="Cambria Math"/>
              </a:rPr>
              <a:t>where </a:t>
            </a:r>
            <a:r>
              <a:rPr lang="en-US" sz="2400" i="1" dirty="0" smtClean="0">
                <a:latin typeface="Times"/>
                <a:cs typeface="Times"/>
              </a:rPr>
              <a:t>Y = 0 or 1) </a:t>
            </a:r>
            <a:r>
              <a:rPr lang="en-US" sz="2400" dirty="0" smtClean="0">
                <a:latin typeface="Cambria Math"/>
                <a:cs typeface="Cambria Math"/>
              </a:rPr>
              <a:t>to the linear combination of the covariates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:</a:t>
            </a:r>
          </a:p>
          <a:p>
            <a:pPr marL="12700" marR="12700" algn="ctr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E(Y</a:t>
            </a:r>
            <a:r>
              <a:rPr lang="en-US" sz="2400" i="1" baseline="-25000" dirty="0" smtClean="0">
                <a:latin typeface="Times"/>
                <a:cs typeface="Times"/>
              </a:rPr>
              <a:t>X </a:t>
            </a:r>
            <a:r>
              <a:rPr lang="en-US" sz="2400" i="1" dirty="0" smtClean="0">
                <a:latin typeface="Times"/>
                <a:cs typeface="Times"/>
              </a:rPr>
              <a:t>)  </a:t>
            </a: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         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The input of this function is </a:t>
            </a:r>
          </a:p>
          <a:p>
            <a:pPr marL="12700" marR="12700">
              <a:lnSpc>
                <a:spcPct val="99000"/>
              </a:lnSpc>
            </a:pPr>
            <a:r>
              <a:rPr lang="en-US" sz="2400" i="1" dirty="0">
                <a:latin typeface="Cambria Math"/>
                <a:cs typeface="Cambria Math"/>
              </a:rPr>
              <a:t>	</a:t>
            </a:r>
            <a:r>
              <a:rPr lang="en-US" sz="2400" i="1" dirty="0" smtClean="0">
                <a:latin typeface="Cambria Math"/>
                <a:cs typeface="Cambria Math"/>
              </a:rPr>
              <a:t>	</a:t>
            </a:r>
            <a:r>
              <a:rPr lang="en-US" sz="2400" i="1" dirty="0" smtClean="0">
                <a:latin typeface="Times"/>
                <a:cs typeface="Times"/>
              </a:rPr>
              <a:t>E(Y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= 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 = π ; 0 ≤ π </a:t>
            </a:r>
            <a:r>
              <a:rPr lang="en-US" sz="2400" i="1" dirty="0">
                <a:latin typeface="Times"/>
                <a:cs typeface="Times"/>
              </a:rPr>
              <a:t>≤</a:t>
            </a:r>
            <a:r>
              <a:rPr lang="en-US" sz="2400" i="1" dirty="0" smtClean="0">
                <a:latin typeface="Times"/>
                <a:cs typeface="Times"/>
              </a:rPr>
              <a:t> 1</a:t>
            </a:r>
          </a:p>
          <a:p>
            <a:pPr marL="12700" marR="12700">
              <a:lnSpc>
                <a:spcPct val="99000"/>
              </a:lnSpc>
            </a:pPr>
            <a:endParaRPr lang="en-US" sz="2400" i="1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dirty="0">
                <a:latin typeface="Cambria Math"/>
                <a:cs typeface="Cambria Math"/>
              </a:rPr>
              <a:t>The </a:t>
            </a:r>
            <a:r>
              <a:rPr lang="en-US" sz="2400" dirty="0" smtClean="0">
                <a:latin typeface="Cambria Math"/>
                <a:cs typeface="Cambria Math"/>
              </a:rPr>
              <a:t>output </a:t>
            </a:r>
            <a:r>
              <a:rPr lang="en-US" sz="2400" dirty="0">
                <a:latin typeface="Cambria Math"/>
                <a:cs typeface="Cambria Math"/>
              </a:rPr>
              <a:t>of this function is 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		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Cambria Math"/>
                <a:cs typeface="Cambria Math"/>
              </a:rPr>
              <a:t>=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+</a:t>
            </a:r>
            <a:r>
              <a:rPr lang="en-US" sz="2400" i="1" baseline="-25000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95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48000" y="3276600"/>
            <a:ext cx="31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latin typeface="Cambria Math"/>
                <a:cs typeface="Cambria Math"/>
              </a:rPr>
              <a:t>a</a:t>
            </a:r>
            <a:r>
              <a:rPr lang="en-US" sz="2400" dirty="0" smtClean="0">
                <a:latin typeface="Cambria Math"/>
                <a:cs typeface="Cambria Math"/>
              </a:rPr>
              <a:t>.k.a. random component</a:t>
            </a: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Assume independent observations 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y</a:t>
            </a:r>
            <a:r>
              <a:rPr lang="en-US" sz="2400" i="1" baseline="-25000" dirty="0" err="1" smtClean="0">
                <a:latin typeface="Times"/>
                <a:cs typeface="Times"/>
              </a:rPr>
              <a:t>n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Cambria Math"/>
                <a:cs typeface="Cambria Math"/>
              </a:rPr>
              <a:t>from a particular distribution</a:t>
            </a:r>
          </a:p>
          <a:p>
            <a:pPr marL="1270000" marR="12700" lvl="2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Model: 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 = E(Y</a:t>
            </a:r>
            <a:r>
              <a:rPr lang="en-US" sz="2400" i="1" baseline="-25000" dirty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</a:t>
            </a:r>
          </a:p>
          <a:p>
            <a:pPr marL="1270000" marR="12700" lvl="2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i.e. how response depends on explanatory variables</a:t>
            </a: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1. Response variable y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What is the link function?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i.e.: the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dirty="0" smtClean="0">
                <a:latin typeface="Cambria Math"/>
                <a:cs typeface="Cambria Math"/>
              </a:rPr>
              <a:t>that connects </a:t>
            </a:r>
            <a:r>
              <a:rPr lang="en-US" sz="2400" i="1" dirty="0" smtClean="0">
                <a:latin typeface="Times"/>
                <a:cs typeface="Times"/>
              </a:rPr>
              <a:t>Y (</a:t>
            </a:r>
            <a:r>
              <a:rPr lang="en-US" sz="2400" dirty="0" smtClean="0">
                <a:latin typeface="Cambria Math"/>
                <a:cs typeface="Cambria Math"/>
              </a:rPr>
              <a:t>where </a:t>
            </a:r>
            <a:r>
              <a:rPr lang="en-US" sz="2400" i="1" dirty="0" smtClean="0">
                <a:latin typeface="Times"/>
                <a:cs typeface="Times"/>
              </a:rPr>
              <a:t>Y = 0 or 1) </a:t>
            </a:r>
            <a:r>
              <a:rPr lang="en-US" sz="2400" dirty="0" smtClean="0">
                <a:latin typeface="Cambria Math"/>
                <a:cs typeface="Cambria Math"/>
              </a:rPr>
              <a:t>to the linear combination of the covariates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:</a:t>
            </a:r>
          </a:p>
          <a:p>
            <a:pPr marL="12700" marR="12700" algn="ctr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π</a:t>
            </a:r>
            <a:r>
              <a:rPr lang="en-US" sz="2400" i="1" baseline="-25000" dirty="0" smtClean="0">
                <a:latin typeface="Times"/>
                <a:cs typeface="Times"/>
              </a:rPr>
              <a:t>X </a:t>
            </a:r>
            <a:r>
              <a:rPr lang="en-US" sz="2400" i="1" dirty="0" smtClean="0">
                <a:latin typeface="Times"/>
                <a:cs typeface="Times"/>
              </a:rPr>
              <a:t>  </a:t>
            </a: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         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>
              <a:latin typeface="Times"/>
              <a:cs typeface="Times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194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71800" y="3276600"/>
            <a:ext cx="31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What is the link function?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i.e.: the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dirty="0" smtClean="0">
                <a:latin typeface="Cambria Math"/>
                <a:cs typeface="Cambria Math"/>
              </a:rPr>
              <a:t>that connects </a:t>
            </a:r>
            <a:r>
              <a:rPr lang="en-US" sz="2400" i="1" dirty="0" smtClean="0">
                <a:latin typeface="Times"/>
                <a:cs typeface="Times"/>
              </a:rPr>
              <a:t>Y (</a:t>
            </a:r>
            <a:r>
              <a:rPr lang="en-US" sz="2400" dirty="0" smtClean="0">
                <a:latin typeface="Cambria Math"/>
                <a:cs typeface="Cambria Math"/>
              </a:rPr>
              <a:t>where </a:t>
            </a:r>
            <a:r>
              <a:rPr lang="en-US" sz="2400" i="1" dirty="0" smtClean="0">
                <a:latin typeface="Times"/>
                <a:cs typeface="Times"/>
              </a:rPr>
              <a:t>Y = 0 or 1) </a:t>
            </a:r>
            <a:r>
              <a:rPr lang="en-US" sz="2400" dirty="0" smtClean="0">
                <a:latin typeface="Cambria Math"/>
                <a:cs typeface="Cambria Math"/>
              </a:rPr>
              <a:t>to the linear combination of the covariates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:</a:t>
            </a:r>
          </a:p>
          <a:p>
            <a:pPr marL="12700" marR="12700" algn="ctr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     π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            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		        g(π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= log(             ) </a:t>
            </a:r>
          </a:p>
          <a:p>
            <a:pPr marL="12700" marR="12700">
              <a:lnSpc>
                <a:spcPct val="99000"/>
              </a:lnSpc>
            </a:pPr>
            <a:endParaRPr lang="en-US" sz="2400" i="1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95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48000" y="3276600"/>
            <a:ext cx="31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g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419600" y="4191000"/>
            <a:ext cx="988484" cy="918865"/>
            <a:chOff x="7010400" y="533400"/>
            <a:chExt cx="988484" cy="918865"/>
          </a:xfrm>
        </p:grpSpPr>
        <p:sp>
          <p:nvSpPr>
            <p:cNvPr id="19" name="Rectangle 18"/>
            <p:cNvSpPr/>
            <p:nvPr/>
          </p:nvSpPr>
          <p:spPr>
            <a:xfrm>
              <a:off x="7239000" y="533400"/>
              <a:ext cx="526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0400" y="990600"/>
              <a:ext cx="988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1 – 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7010400" y="1066800"/>
              <a:ext cx="9144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What is the link function?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i.e.: the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dirty="0" smtClean="0">
                <a:latin typeface="Cambria Math"/>
                <a:cs typeface="Cambria Math"/>
              </a:rPr>
              <a:t>that connects </a:t>
            </a:r>
            <a:r>
              <a:rPr lang="en-US" sz="2400" i="1" dirty="0" smtClean="0">
                <a:latin typeface="Times"/>
                <a:cs typeface="Times"/>
              </a:rPr>
              <a:t>Y (</a:t>
            </a:r>
            <a:r>
              <a:rPr lang="en-US" sz="2400" dirty="0" smtClean="0">
                <a:latin typeface="Cambria Math"/>
                <a:cs typeface="Cambria Math"/>
              </a:rPr>
              <a:t>where </a:t>
            </a:r>
            <a:r>
              <a:rPr lang="en-US" sz="2400" i="1" dirty="0" smtClean="0">
                <a:latin typeface="Times"/>
                <a:cs typeface="Times"/>
              </a:rPr>
              <a:t>Y = 0 or 1) </a:t>
            </a:r>
            <a:r>
              <a:rPr lang="en-US" sz="2400" dirty="0" smtClean="0">
                <a:latin typeface="Cambria Math"/>
                <a:cs typeface="Cambria Math"/>
              </a:rPr>
              <a:t>to the linear combination of the covariates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:</a:t>
            </a:r>
          </a:p>
          <a:p>
            <a:pPr marL="12700" marR="12700" algn="ctr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     π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            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		        g(π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= log(             ) </a:t>
            </a:r>
          </a:p>
          <a:p>
            <a:pPr marL="12700" marR="12700">
              <a:lnSpc>
                <a:spcPct val="99000"/>
              </a:lnSpc>
            </a:pPr>
            <a:endParaRPr lang="en-US" sz="2400" i="1" dirty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>
                <a:latin typeface="Times"/>
                <a:cs typeface="Times"/>
              </a:rPr>
              <a:t>log(             ) = 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+</a:t>
            </a:r>
            <a:r>
              <a:rPr lang="en-US" sz="2400" i="1" baseline="-25000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+ … + β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endParaRPr lang="en-US" sz="2400" i="1" baseline="-25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95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48000" y="3276600"/>
            <a:ext cx="31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4948535"/>
            <a:ext cx="988484" cy="918865"/>
            <a:chOff x="7010400" y="533400"/>
            <a:chExt cx="988484" cy="918865"/>
          </a:xfrm>
        </p:grpSpPr>
        <p:sp>
          <p:nvSpPr>
            <p:cNvPr id="3" name="Rectangle 2"/>
            <p:cNvSpPr/>
            <p:nvPr/>
          </p:nvSpPr>
          <p:spPr>
            <a:xfrm>
              <a:off x="7239000" y="533400"/>
              <a:ext cx="526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990600"/>
              <a:ext cx="988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1 – 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010400" y="1066800"/>
              <a:ext cx="9144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4191000"/>
            <a:ext cx="988484" cy="918865"/>
            <a:chOff x="7010400" y="533400"/>
            <a:chExt cx="988484" cy="918865"/>
          </a:xfrm>
        </p:grpSpPr>
        <p:sp>
          <p:nvSpPr>
            <p:cNvPr id="19" name="Rectangle 18"/>
            <p:cNvSpPr/>
            <p:nvPr/>
          </p:nvSpPr>
          <p:spPr>
            <a:xfrm>
              <a:off x="7239000" y="533400"/>
              <a:ext cx="526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0400" y="990600"/>
              <a:ext cx="988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1 – 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7010400" y="1066800"/>
              <a:ext cx="9144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04800" y="4572000"/>
            <a:ext cx="1867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53735"/>
                </a:solidFill>
                <a:latin typeface="Cambria Math"/>
                <a:cs typeface="Cambria Math"/>
              </a:rPr>
              <a:t>the </a:t>
            </a:r>
            <a:r>
              <a:rPr lang="en-US" dirty="0" err="1" smtClean="0">
                <a:solidFill>
                  <a:srgbClr val="953735"/>
                </a:solidFill>
                <a:latin typeface="Cambria Math"/>
                <a:cs typeface="Cambria Math"/>
              </a:rPr>
              <a:t>logit</a:t>
            </a:r>
            <a:r>
              <a:rPr lang="en-US" dirty="0" smtClean="0">
                <a:solidFill>
                  <a:srgbClr val="953735"/>
                </a:solidFill>
                <a:latin typeface="Cambria Math"/>
                <a:cs typeface="Cambria Math"/>
              </a:rPr>
              <a:t> function 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00200" y="4953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05800" cy="510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3. What is the link function?</a:t>
            </a: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 lvl="1">
              <a:lnSpc>
                <a:spcPct val="99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	i.e.: the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dirty="0" smtClean="0">
                <a:latin typeface="Cambria Math"/>
                <a:cs typeface="Cambria Math"/>
              </a:rPr>
              <a:t>that connects </a:t>
            </a:r>
            <a:r>
              <a:rPr lang="en-US" sz="2400" i="1" dirty="0" smtClean="0">
                <a:latin typeface="Times"/>
                <a:cs typeface="Times"/>
              </a:rPr>
              <a:t>Y (</a:t>
            </a:r>
            <a:r>
              <a:rPr lang="en-US" sz="2400" dirty="0" smtClean="0">
                <a:latin typeface="Cambria Math"/>
                <a:cs typeface="Cambria Math"/>
              </a:rPr>
              <a:t>where </a:t>
            </a:r>
            <a:r>
              <a:rPr lang="en-US" sz="2400" i="1" dirty="0" smtClean="0">
                <a:latin typeface="Times"/>
                <a:cs typeface="Times"/>
              </a:rPr>
              <a:t>Y = 0 or 1) </a:t>
            </a:r>
            <a:r>
              <a:rPr lang="en-US" sz="2400" dirty="0" smtClean="0">
                <a:latin typeface="Cambria Math"/>
                <a:cs typeface="Cambria Math"/>
              </a:rPr>
              <a:t>to the linear combination of the covariates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dirty="0" smtClean="0">
                <a:latin typeface="Cambria Math"/>
                <a:cs typeface="Cambria Math"/>
              </a:rPr>
              <a:t>:</a:t>
            </a:r>
          </a:p>
          <a:p>
            <a:pPr marL="12700" marR="12700" algn="ctr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     π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            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r>
              <a:rPr lang="en-US" sz="2400" i="1" dirty="0" smtClean="0">
                <a:latin typeface="Times"/>
                <a:cs typeface="Times"/>
              </a:rPr>
              <a:t>		        g(π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= log(             ) </a:t>
            </a:r>
          </a:p>
          <a:p>
            <a:pPr marL="12700" marR="12700">
              <a:lnSpc>
                <a:spcPct val="99000"/>
              </a:lnSpc>
            </a:pPr>
            <a:endParaRPr lang="en-US" sz="2400" i="1" dirty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i="1" dirty="0">
                <a:latin typeface="Times"/>
                <a:cs typeface="Times"/>
              </a:rPr>
              <a:t>log(             ) = 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+</a:t>
            </a:r>
            <a:r>
              <a:rPr lang="en-US" sz="2400" i="1" baseline="-25000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+ … + β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endParaRPr lang="en-US" sz="2400" i="1" baseline="-25000" dirty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i="1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r>
              <a:rPr lang="en-US" sz="2400" dirty="0">
                <a:latin typeface="Cambria Math"/>
                <a:cs typeface="Cambria Math"/>
              </a:rPr>
              <a:t>The link function for logistic regression is the </a:t>
            </a:r>
            <a:r>
              <a:rPr lang="en-US" sz="2400" dirty="0" err="1">
                <a:latin typeface="Cambria Math"/>
                <a:cs typeface="Cambria Math"/>
              </a:rPr>
              <a:t>logit</a:t>
            </a:r>
            <a:r>
              <a:rPr lang="en-US" sz="2400" dirty="0">
                <a:latin typeface="Cambria Math"/>
                <a:cs typeface="Cambria Math"/>
              </a:rPr>
              <a:t> function.</a:t>
            </a: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>
              <a:latin typeface="Times"/>
              <a:cs typeface="Times"/>
            </a:endParaRPr>
          </a:p>
          <a:p>
            <a:pPr marL="12700" marR="12700" algn="ctr">
              <a:lnSpc>
                <a:spcPct val="99000"/>
              </a:lnSpc>
            </a:pPr>
            <a:endParaRPr lang="en-US" sz="2400" i="1" baseline="-25000" dirty="0" smtClean="0">
              <a:latin typeface="Times"/>
              <a:cs typeface="Times"/>
            </a:endParaRPr>
          </a:p>
          <a:p>
            <a:pPr marL="12700" marR="12700">
              <a:lnSpc>
                <a:spcPct val="99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12700" marR="12700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binary data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95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048000" y="3276600"/>
            <a:ext cx="31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4948535"/>
            <a:ext cx="988484" cy="918865"/>
            <a:chOff x="7010400" y="533400"/>
            <a:chExt cx="988484" cy="918865"/>
          </a:xfrm>
        </p:grpSpPr>
        <p:sp>
          <p:nvSpPr>
            <p:cNvPr id="3" name="Rectangle 2"/>
            <p:cNvSpPr/>
            <p:nvPr/>
          </p:nvSpPr>
          <p:spPr>
            <a:xfrm>
              <a:off x="7239000" y="533400"/>
              <a:ext cx="526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990600"/>
              <a:ext cx="988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1 – 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010400" y="1066800"/>
              <a:ext cx="9144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4191000"/>
            <a:ext cx="988484" cy="918865"/>
            <a:chOff x="7010400" y="533400"/>
            <a:chExt cx="988484" cy="918865"/>
          </a:xfrm>
        </p:grpSpPr>
        <p:sp>
          <p:nvSpPr>
            <p:cNvPr id="19" name="Rectangle 18"/>
            <p:cNvSpPr/>
            <p:nvPr/>
          </p:nvSpPr>
          <p:spPr>
            <a:xfrm>
              <a:off x="7239000" y="533400"/>
              <a:ext cx="526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0400" y="990600"/>
              <a:ext cx="988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1 – π</a:t>
              </a:r>
              <a:r>
                <a:rPr lang="en-US" sz="2400" i="1" baseline="-25000" dirty="0" smtClean="0">
                  <a:latin typeface="Times"/>
                  <a:cs typeface="Times"/>
                </a:rPr>
                <a:t>X</a:t>
              </a:r>
              <a:endParaRPr lang="en-US" sz="2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7010400" y="1066800"/>
              <a:ext cx="9144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304800" y="4572000"/>
            <a:ext cx="1867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53735"/>
                </a:solidFill>
                <a:latin typeface="Cambria Math"/>
                <a:cs typeface="Cambria Math"/>
              </a:rPr>
              <a:t>the </a:t>
            </a:r>
            <a:r>
              <a:rPr lang="en-US" dirty="0" err="1" smtClean="0">
                <a:solidFill>
                  <a:srgbClr val="953735"/>
                </a:solidFill>
                <a:latin typeface="Cambria Math"/>
                <a:cs typeface="Cambria Math"/>
              </a:rPr>
              <a:t>logit</a:t>
            </a:r>
            <a:r>
              <a:rPr lang="en-US" dirty="0" smtClean="0">
                <a:solidFill>
                  <a:srgbClr val="953735"/>
                </a:solidFill>
                <a:latin typeface="Cambria Math"/>
                <a:cs typeface="Cambria Math"/>
              </a:rPr>
              <a:t> function 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00200" y="4953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0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2514600" y="1981200"/>
            <a:ext cx="4289048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GLMs for 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everything!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3962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>
                <a:latin typeface="Cambria Math"/>
                <a:cs typeface="Cambria Math"/>
              </a:rPr>
              <a:t>a</a:t>
            </a:r>
            <a:r>
              <a:rPr lang="en-US" sz="2400" dirty="0" smtClean="0">
                <a:latin typeface="Cambria Math"/>
                <a:cs typeface="Cambria Math"/>
              </a:rPr>
              <a:t>.k.a. systematic component</a:t>
            </a: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“covariates,” “explanatory variables,” “features”</a:t>
            </a: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Linear combination of your covariates: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i="1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120000"/>
              </a:lnSpc>
            </a:pP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dirty="0" smtClean="0">
                <a:latin typeface="Times"/>
                <a:cs typeface="Times"/>
              </a:rPr>
              <a:t> = 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>
                <a:solidFill>
                  <a:srgbClr val="8064A2"/>
                </a:solidFill>
                <a:latin typeface="Cambria Math"/>
                <a:cs typeface="Cambria Math"/>
              </a:rPr>
              <a:t>2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. Explanatory variables (the x’s)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The relationship between your response variable, 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dirty="0" smtClean="0">
                <a:latin typeface="Cambria Math"/>
                <a:cs typeface="Cambria Math"/>
              </a:rPr>
              <a:t>, and the linear combination of your covariates: 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>
                <a:solidFill>
                  <a:srgbClr val="8064A2"/>
                </a:solidFill>
                <a:latin typeface="Cambria Math"/>
                <a:cs typeface="Cambria Math"/>
              </a:rPr>
              <a:t>2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. The link function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So if you have:</a:t>
            </a:r>
            <a:endParaRPr lang="en-US" sz="2400" dirty="0">
              <a:latin typeface="Cambria Math"/>
              <a:cs typeface="Cambria Math"/>
            </a:endParaRPr>
          </a:p>
          <a:p>
            <a:pPr marL="1828800" marR="12700" lvl="3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latin typeface="Cambria Math"/>
                <a:cs typeface="Cambria Math"/>
              </a:rPr>
              <a:t>Response variable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dirty="0" smtClean="0">
                <a:latin typeface="Cambria Math"/>
                <a:cs typeface="Cambria Math"/>
              </a:rPr>
              <a:t>:		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		Model</a:t>
            </a:r>
            <a:r>
              <a:rPr lang="en-US" sz="2400" dirty="0">
                <a:latin typeface="Cambria Math"/>
                <a:cs typeface="Cambria Math"/>
              </a:rPr>
              <a:t>: 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= 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</a:t>
            </a:r>
            <a:endParaRPr lang="en-US" sz="2400" dirty="0">
              <a:latin typeface="Cambria Math"/>
              <a:cs typeface="Cambria Math"/>
            </a:endParaRPr>
          </a:p>
          <a:p>
            <a:pPr marL="1384300" marR="12700" lvl="4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2. 	Explanatory variables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smtClean="0">
                <a:latin typeface="Times"/>
                <a:cs typeface="Times"/>
              </a:rPr>
              <a:t>: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		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=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+</a:t>
            </a:r>
            <a:r>
              <a:rPr lang="en-US" sz="2400" i="1" baseline="-25000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+ … + β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>
                <a:solidFill>
                  <a:srgbClr val="8064A2"/>
                </a:solidFill>
                <a:latin typeface="Cambria Math"/>
                <a:cs typeface="Cambria Math"/>
              </a:rPr>
              <a:t>2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. The link function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So if you have:</a:t>
            </a:r>
            <a:endParaRPr lang="en-US" sz="2400" dirty="0">
              <a:latin typeface="Cambria Math"/>
              <a:cs typeface="Cambria Math"/>
            </a:endParaRPr>
          </a:p>
          <a:p>
            <a:pPr marR="12700" lvl="3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	Response variable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dirty="0" smtClean="0">
                <a:latin typeface="Cambria Math"/>
                <a:cs typeface="Cambria Math"/>
              </a:rPr>
              <a:t>:		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		Model</a:t>
            </a:r>
            <a:r>
              <a:rPr lang="en-US" sz="2400" dirty="0">
                <a:latin typeface="Cambria Math"/>
                <a:cs typeface="Cambria Math"/>
              </a:rPr>
              <a:t>: 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= 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</a:t>
            </a:r>
            <a:endParaRPr lang="en-US" sz="2400" dirty="0">
              <a:latin typeface="Cambria Math"/>
              <a:cs typeface="Cambria Math"/>
            </a:endParaRPr>
          </a:p>
          <a:p>
            <a:pPr marL="1384300" marR="12700" lvl="4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2. 	Explanatory variables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smtClean="0">
                <a:latin typeface="Times"/>
                <a:cs typeface="Times"/>
              </a:rPr>
              <a:t>: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		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=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+</a:t>
            </a:r>
            <a:r>
              <a:rPr lang="en-US" sz="2400" i="1" baseline="-25000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+ … + β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120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The link function </a:t>
            </a:r>
            <a:r>
              <a:rPr lang="en-US" sz="2400" i="1" dirty="0" smtClean="0">
                <a:latin typeface="Times"/>
                <a:cs typeface="Times"/>
              </a:rPr>
              <a:t>g </a:t>
            </a:r>
            <a:r>
              <a:rPr lang="en-US" sz="2400" dirty="0" smtClean="0">
                <a:latin typeface="Cambria Math"/>
                <a:cs typeface="Cambria Math"/>
              </a:rPr>
              <a:t>connects </a:t>
            </a:r>
            <a:r>
              <a:rPr lang="en-US" sz="2400" i="1" dirty="0">
                <a:latin typeface="Times"/>
                <a:cs typeface="Times"/>
              </a:rPr>
              <a:t>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to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>
                <a:solidFill>
                  <a:srgbClr val="8064A2"/>
                </a:solidFill>
                <a:latin typeface="Cambria Math"/>
                <a:cs typeface="Cambria Math"/>
              </a:rPr>
              <a:t>2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. The link function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So if you have:</a:t>
            </a:r>
            <a:endParaRPr lang="en-US" sz="2400" dirty="0">
              <a:latin typeface="Cambria Math"/>
              <a:cs typeface="Cambria Math"/>
            </a:endParaRPr>
          </a:p>
          <a:p>
            <a:pPr marR="12700" lvl="3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	Response variable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dirty="0" smtClean="0">
                <a:latin typeface="Cambria Math"/>
                <a:cs typeface="Cambria Math"/>
              </a:rPr>
              <a:t>:		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		Model</a:t>
            </a:r>
            <a:r>
              <a:rPr lang="en-US" sz="2400" dirty="0">
                <a:latin typeface="Cambria Math"/>
                <a:cs typeface="Cambria Math"/>
              </a:rPr>
              <a:t>: 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= 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</a:t>
            </a:r>
            <a:endParaRPr lang="en-US" sz="2400" dirty="0">
              <a:latin typeface="Cambria Math"/>
              <a:cs typeface="Cambria Math"/>
            </a:endParaRPr>
          </a:p>
          <a:p>
            <a:pPr marL="1384300" marR="12700" lvl="4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2. 	Explanatory variables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smtClean="0">
                <a:latin typeface="Times"/>
                <a:cs typeface="Times"/>
              </a:rPr>
              <a:t>: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		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=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+</a:t>
            </a:r>
            <a:r>
              <a:rPr lang="en-US" sz="2400" i="1" baseline="-25000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+ … + β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120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The link function </a:t>
            </a:r>
            <a:r>
              <a:rPr lang="en-US" sz="2400" i="1" dirty="0">
                <a:latin typeface="Times"/>
                <a:cs typeface="Times"/>
              </a:rPr>
              <a:t>g</a:t>
            </a:r>
            <a:r>
              <a:rPr lang="en-US" sz="2400" dirty="0" smtClean="0">
                <a:latin typeface="Cambria Math"/>
                <a:cs typeface="Cambria Math"/>
              </a:rPr>
              <a:t> connects </a:t>
            </a:r>
            <a:r>
              <a:rPr lang="en-US" sz="2400" i="1" dirty="0">
                <a:latin typeface="Times"/>
                <a:cs typeface="Times"/>
              </a:rPr>
              <a:t>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to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 So the link function is:</a:t>
            </a:r>
          </a:p>
          <a:p>
            <a:pPr marL="12700" marR="12700" algn="ctr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g(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</a:t>
            </a:r>
            <a:r>
              <a:rPr lang="en-US" sz="2400" i="1" dirty="0">
                <a:latin typeface="Times"/>
                <a:cs typeface="Times"/>
              </a:rPr>
              <a:t>= 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baseline="-25000" dirty="0" err="1">
                <a:latin typeface="Times"/>
                <a:cs typeface="Times"/>
              </a:rPr>
              <a:t>X</a:t>
            </a:r>
            <a:endParaRPr lang="en-US" sz="2400" i="1" dirty="0">
              <a:latin typeface="Times"/>
              <a:cs typeface="Times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>
                <a:solidFill>
                  <a:srgbClr val="8064A2"/>
                </a:solidFill>
                <a:latin typeface="Cambria Math"/>
                <a:cs typeface="Cambria Math"/>
              </a:rPr>
              <a:t>2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. The link function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 txBox="1"/>
          <p:nvPr/>
        </p:nvSpPr>
        <p:spPr>
          <a:xfrm>
            <a:off x="457200" y="1600200"/>
            <a:ext cx="8382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So if you have:</a:t>
            </a:r>
            <a:endParaRPr lang="en-US" sz="2400" dirty="0">
              <a:latin typeface="Cambria Math"/>
              <a:cs typeface="Cambria Math"/>
            </a:endParaRPr>
          </a:p>
          <a:p>
            <a:pPr marR="12700" lvl="3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1.	Response variable </a:t>
            </a:r>
            <a:r>
              <a:rPr lang="en-US" sz="2400" i="1" dirty="0">
                <a:latin typeface="Times"/>
                <a:cs typeface="Times"/>
              </a:rPr>
              <a:t>Y</a:t>
            </a:r>
            <a:r>
              <a:rPr lang="en-US" sz="2400" dirty="0" smtClean="0">
                <a:latin typeface="Cambria Math"/>
                <a:cs typeface="Cambria Math"/>
              </a:rPr>
              <a:t>:		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dirty="0">
                <a:latin typeface="Cambria Math"/>
                <a:cs typeface="Cambria Math"/>
              </a:rPr>
              <a:t>	</a:t>
            </a:r>
            <a:r>
              <a:rPr lang="en-US" sz="2400" dirty="0" smtClean="0">
                <a:latin typeface="Cambria Math"/>
                <a:cs typeface="Cambria Math"/>
              </a:rPr>
              <a:t>		Model</a:t>
            </a:r>
            <a:r>
              <a:rPr lang="en-US" sz="2400" dirty="0">
                <a:latin typeface="Cambria Math"/>
                <a:cs typeface="Cambria Math"/>
              </a:rPr>
              <a:t>: 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= 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</a:t>
            </a:r>
            <a:endParaRPr lang="en-US" sz="2400" dirty="0">
              <a:latin typeface="Cambria Math"/>
              <a:cs typeface="Cambria Math"/>
            </a:endParaRPr>
          </a:p>
          <a:p>
            <a:pPr marL="1384300" marR="12700" lvl="4">
              <a:lnSpc>
                <a:spcPct val="120000"/>
              </a:lnSpc>
            </a:pPr>
            <a:r>
              <a:rPr lang="en-US" sz="2400" dirty="0" smtClean="0">
                <a:latin typeface="Cambria Math"/>
                <a:cs typeface="Cambria Math"/>
              </a:rPr>
              <a:t>2. 	Explanatory variables 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, …, 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smtClean="0">
                <a:latin typeface="Times"/>
                <a:cs typeface="Times"/>
              </a:rPr>
              <a:t>:</a:t>
            </a:r>
          </a:p>
          <a:p>
            <a:pPr marL="12700" marR="12700" lvl="1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		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baseline="-25000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=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β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1</a:t>
            </a:r>
            <a:r>
              <a:rPr lang="en-US" sz="2400" i="1" dirty="0">
                <a:latin typeface="Times"/>
                <a:cs typeface="Times"/>
              </a:rPr>
              <a:t>+</a:t>
            </a:r>
            <a:r>
              <a:rPr lang="en-US" sz="2400" i="1" baseline="-25000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x</a:t>
            </a:r>
            <a:r>
              <a:rPr lang="en-US" sz="2400" i="1" baseline="-25000" dirty="0">
                <a:latin typeface="Times"/>
                <a:cs typeface="Times"/>
              </a:rPr>
              <a:t>2</a:t>
            </a:r>
            <a:r>
              <a:rPr lang="en-US" sz="2400" i="1" dirty="0">
                <a:latin typeface="Times"/>
                <a:cs typeface="Times"/>
              </a:rPr>
              <a:t> + … + β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r>
              <a:rPr lang="en-US" sz="2400" i="1" dirty="0" err="1">
                <a:latin typeface="Times"/>
                <a:cs typeface="Times"/>
              </a:rPr>
              <a:t>x</a:t>
            </a:r>
            <a:r>
              <a:rPr lang="en-US" sz="2400" i="1" baseline="-25000" dirty="0" err="1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12700" marR="12700">
              <a:lnSpc>
                <a:spcPct val="120000"/>
              </a:lnSpc>
            </a:pPr>
            <a:endParaRPr lang="en-US" sz="2400" dirty="0" smtClean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The link function </a:t>
            </a:r>
            <a:r>
              <a:rPr lang="en-US" sz="2400" i="1" dirty="0">
                <a:latin typeface="Times"/>
                <a:cs typeface="Times"/>
              </a:rPr>
              <a:t>g</a:t>
            </a:r>
            <a:r>
              <a:rPr lang="en-US" sz="2400" dirty="0" smtClean="0">
                <a:latin typeface="Cambria Math"/>
                <a:cs typeface="Cambria Math"/>
              </a:rPr>
              <a:t> connects </a:t>
            </a:r>
            <a:r>
              <a:rPr lang="en-US" sz="2400" i="1" dirty="0">
                <a:latin typeface="Times"/>
                <a:cs typeface="Times"/>
              </a:rPr>
              <a:t>E(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 smtClean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to </a:t>
            </a:r>
            <a:r>
              <a:rPr lang="en-US" sz="2400" i="1" dirty="0">
                <a:latin typeface="Times"/>
                <a:cs typeface="Times"/>
              </a:rPr>
              <a:t>β</a:t>
            </a:r>
            <a:r>
              <a:rPr lang="en-US" sz="2400" i="1" baseline="-25000" dirty="0">
                <a:latin typeface="Times"/>
                <a:cs typeface="Times"/>
              </a:rPr>
              <a:t>0</a:t>
            </a:r>
            <a:r>
              <a:rPr lang="en-US" sz="2400" i="1" dirty="0">
                <a:latin typeface="Times"/>
                <a:cs typeface="Times"/>
              </a:rPr>
              <a:t>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+ … +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>
              <a:latin typeface="Cambria Math"/>
              <a:cs typeface="Cambria Math"/>
            </a:endParaRPr>
          </a:p>
          <a:p>
            <a:pPr marL="812800" marR="12700" lvl="1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 Math"/>
                <a:cs typeface="Cambria Math"/>
              </a:rPr>
              <a:t> So the link function is:</a:t>
            </a:r>
          </a:p>
          <a:p>
            <a:pPr marL="12700" marR="12700" algn="ctr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g(</a:t>
            </a:r>
            <a:r>
              <a:rPr lang="en-US" sz="2400" i="1" dirty="0" err="1" smtClean="0">
                <a:latin typeface="Times"/>
                <a:cs typeface="Times"/>
              </a:rPr>
              <a:t>μ</a:t>
            </a:r>
            <a:r>
              <a:rPr lang="en-US" sz="2400" i="1" baseline="-25000" dirty="0" err="1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 </a:t>
            </a:r>
            <a:r>
              <a:rPr lang="en-US" sz="2400" i="1" dirty="0">
                <a:latin typeface="Times"/>
                <a:cs typeface="Times"/>
              </a:rPr>
              <a:t>= </a:t>
            </a:r>
            <a:r>
              <a:rPr lang="en-US" sz="2400" i="1" dirty="0" err="1" smtClean="0">
                <a:latin typeface="Times"/>
                <a:cs typeface="Times"/>
              </a:rPr>
              <a:t>η</a:t>
            </a:r>
            <a:r>
              <a:rPr lang="en-US" sz="2400" i="1" baseline="-25000" dirty="0" err="1">
                <a:latin typeface="Times"/>
                <a:cs typeface="Times"/>
              </a:rPr>
              <a:t>X</a:t>
            </a:r>
            <a:endParaRPr lang="en-US" sz="2400" i="1" dirty="0">
              <a:latin typeface="Times"/>
              <a:cs typeface="Times"/>
            </a:endParaRPr>
          </a:p>
          <a:p>
            <a:pPr marL="12700" marR="12700" lvl="1" algn="ctr">
              <a:lnSpc>
                <a:spcPct val="120000"/>
              </a:lnSpc>
            </a:pPr>
            <a:r>
              <a:rPr lang="en-US" sz="2400" i="1" dirty="0" smtClean="0">
                <a:latin typeface="Times"/>
                <a:cs typeface="Times"/>
              </a:rPr>
              <a:t>g(E</a:t>
            </a:r>
            <a:r>
              <a:rPr lang="en-US" sz="2400" i="1" dirty="0">
                <a:latin typeface="Times"/>
                <a:cs typeface="Times"/>
              </a:rPr>
              <a:t>(</a:t>
            </a:r>
            <a:r>
              <a:rPr lang="en-US" sz="2400" i="1" dirty="0" smtClean="0">
                <a:latin typeface="Times"/>
                <a:cs typeface="Times"/>
              </a:rPr>
              <a:t>Y</a:t>
            </a:r>
            <a:r>
              <a:rPr lang="en-US" sz="2400" i="1" baseline="-25000" dirty="0">
                <a:latin typeface="Times"/>
                <a:cs typeface="Times"/>
              </a:rPr>
              <a:t>X</a:t>
            </a:r>
            <a:r>
              <a:rPr lang="en-US" sz="2400" i="1" dirty="0" smtClean="0">
                <a:latin typeface="Times"/>
                <a:cs typeface="Times"/>
              </a:rPr>
              <a:t>))</a:t>
            </a:r>
            <a:r>
              <a:rPr lang="en-US" sz="2400" dirty="0" smtClean="0">
                <a:latin typeface="Cambria Math"/>
                <a:cs typeface="Cambria Math"/>
              </a:rPr>
              <a:t> =</a:t>
            </a:r>
            <a:r>
              <a:rPr lang="en-US" sz="2400" i="1" dirty="0" smtClean="0">
                <a:latin typeface="Times"/>
                <a:cs typeface="Times"/>
              </a:rPr>
              <a:t> β</a:t>
            </a:r>
            <a:r>
              <a:rPr lang="en-US" sz="2400" i="1" baseline="-25000" dirty="0" smtClean="0">
                <a:latin typeface="Times"/>
                <a:cs typeface="Times"/>
              </a:rPr>
              <a:t>0</a:t>
            </a:r>
            <a:r>
              <a:rPr lang="en-US" sz="2400" i="1" dirty="0" smtClean="0">
                <a:latin typeface="Times"/>
                <a:cs typeface="Times"/>
              </a:rPr>
              <a:t> + β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1</a:t>
            </a:r>
            <a:r>
              <a:rPr lang="en-US" sz="2400" i="1" dirty="0" smtClean="0">
                <a:latin typeface="Times"/>
                <a:cs typeface="Times"/>
              </a:rPr>
              <a:t>+</a:t>
            </a:r>
            <a:r>
              <a:rPr lang="en-US" sz="2400" i="1" baseline="-25000" dirty="0" smtClean="0">
                <a:latin typeface="Times"/>
                <a:cs typeface="Times"/>
              </a:rPr>
              <a:t> </a:t>
            </a:r>
            <a:r>
              <a:rPr lang="en-US" sz="2400" i="1" dirty="0" smtClean="0">
                <a:latin typeface="Times"/>
                <a:cs typeface="Times"/>
              </a:rPr>
              <a:t>β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x</a:t>
            </a:r>
            <a:r>
              <a:rPr lang="en-US" sz="2400" i="1" baseline="-25000" dirty="0" smtClean="0">
                <a:latin typeface="Times"/>
                <a:cs typeface="Times"/>
              </a:rPr>
              <a:t>2</a:t>
            </a:r>
            <a:r>
              <a:rPr lang="en-US" sz="2400" i="1" dirty="0" smtClean="0">
                <a:latin typeface="Times"/>
                <a:cs typeface="Times"/>
              </a:rPr>
              <a:t> + … + β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r>
              <a:rPr lang="en-US" sz="2400" i="1" dirty="0" err="1" smtClean="0">
                <a:latin typeface="Times"/>
                <a:cs typeface="Times"/>
              </a:rPr>
              <a:t>x</a:t>
            </a:r>
            <a:r>
              <a:rPr lang="en-US" sz="2400" i="1" baseline="-25000" dirty="0" err="1" smtClean="0">
                <a:latin typeface="Times"/>
                <a:cs typeface="Times"/>
              </a:rPr>
              <a:t>p</a:t>
            </a:r>
            <a:endParaRPr lang="en-US" sz="2400" dirty="0" smtClean="0">
              <a:latin typeface="Cambria Math"/>
              <a:cs typeface="Cambria Math"/>
            </a:endParaRPr>
          </a:p>
          <a:p>
            <a:pPr marL="12700" marR="12700" algn="ctr">
              <a:lnSpc>
                <a:spcPct val="120000"/>
              </a:lnSpc>
            </a:pPr>
            <a:endParaRPr lang="en-US" sz="2400" dirty="0">
              <a:latin typeface="Cambria Math"/>
              <a:cs typeface="Cambria Math"/>
            </a:endParaRPr>
          </a:p>
          <a:p>
            <a:pPr marL="469900" marR="12700" lvl="1">
              <a:lnSpc>
                <a:spcPct val="99000"/>
              </a:lnSpc>
            </a:pP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17" name="object 6"/>
          <p:cNvSpPr txBox="1">
            <a:spLocks noGrp="1"/>
          </p:cNvSpPr>
          <p:nvPr>
            <p:ph type="title"/>
          </p:nvPr>
        </p:nvSpPr>
        <p:spPr>
          <a:xfrm>
            <a:off x="511552" y="348069"/>
            <a:ext cx="8120894" cy="477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040">
              <a:lnSpc>
                <a:spcPct val="100000"/>
              </a:lnSpc>
            </a:pPr>
            <a:r>
              <a:rPr lang="en-US" sz="3200" spc="-20" dirty="0">
                <a:solidFill>
                  <a:srgbClr val="8064A2"/>
                </a:solidFill>
                <a:latin typeface="Cambria Math"/>
                <a:cs typeface="Cambria Math"/>
              </a:rPr>
              <a:t>2</a:t>
            </a:r>
            <a:r>
              <a:rPr lang="en-US" sz="3200" spc="-20" dirty="0" smtClean="0">
                <a:solidFill>
                  <a:srgbClr val="8064A2"/>
                </a:solidFill>
                <a:latin typeface="Cambria Math"/>
                <a:cs typeface="Cambria Math"/>
              </a:rPr>
              <a:t>. The link function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3678</TotalTime>
  <Words>625</Words>
  <Application>Microsoft Macintosh PowerPoint</Application>
  <PresentationFormat>On-screen Show (4:3)</PresentationFormat>
  <Paragraphs>302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Times</vt:lpstr>
      <vt:lpstr>Wingdings</vt:lpstr>
      <vt:lpstr>Arial</vt:lpstr>
      <vt:lpstr>Office Theme</vt:lpstr>
      <vt:lpstr>PowerPoint Presentation</vt:lpstr>
      <vt:lpstr>Generalized Linear Models</vt:lpstr>
      <vt:lpstr>1. Response variable y</vt:lpstr>
      <vt:lpstr>2. Explanatory variables (the x’s)</vt:lpstr>
      <vt:lpstr>2. The link function</vt:lpstr>
      <vt:lpstr>2. The link function</vt:lpstr>
      <vt:lpstr>2. The link function</vt:lpstr>
      <vt:lpstr>2. The link function</vt:lpstr>
      <vt:lpstr>2. The link function</vt:lpstr>
      <vt:lpstr>GLM for Linear Regression</vt:lpstr>
      <vt:lpstr>GLM for Linear Regression</vt:lpstr>
      <vt:lpstr>GLM for Linear Regression</vt:lpstr>
      <vt:lpstr>GLM for Linear Regression</vt:lpstr>
      <vt:lpstr>GLM for Linear Regression</vt:lpstr>
      <vt:lpstr>GLM for Linear Regression</vt:lpstr>
      <vt:lpstr>GLM for Linear Regression</vt:lpstr>
      <vt:lpstr>GLM allows for 2 extensions of OLS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binary data</vt:lpstr>
      <vt:lpstr>GLMs for everything!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Aaron Schumacher</cp:lastModifiedBy>
  <cp:revision>145</cp:revision>
  <dcterms:created xsi:type="dcterms:W3CDTF">2014-12-22T13:44:25Z</dcterms:created>
  <dcterms:modified xsi:type="dcterms:W3CDTF">2015-07-29T12:50:39Z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2014-09-30T00:00:00Z</vt:filetime>
  </property>
  <property fmtid="{D5CDD505-2E9C-101B-9397-08002B2CF9AE}" pid="3" name="LastSaved">
    <vt:filetime>2014-12-22T00:00:00Z</vt:filetime>
  </property>
</Properties>
</file>