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1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8" r:id="rId13"/>
    <p:sldId id="314" r:id="rId14"/>
    <p:sldId id="313" r:id="rId15"/>
    <p:sldId id="272" r:id="rId16"/>
    <p:sldId id="273" r:id="rId17"/>
    <p:sldId id="274" r:id="rId18"/>
    <p:sldId id="275" r:id="rId19"/>
    <p:sldId id="276" r:id="rId20"/>
    <p:sldId id="315" r:id="rId21"/>
    <p:sldId id="279" r:id="rId22"/>
    <p:sldId id="280" r:id="rId23"/>
    <p:sldId id="281" r:id="rId24"/>
    <p:sldId id="299" r:id="rId25"/>
    <p:sldId id="283" r:id="rId26"/>
    <p:sldId id="284" r:id="rId27"/>
    <p:sldId id="285" r:id="rId28"/>
    <p:sldId id="286" r:id="rId29"/>
    <p:sldId id="287" r:id="rId30"/>
    <p:sldId id="288" r:id="rId31"/>
    <p:sldId id="300" r:id="rId32"/>
    <p:sldId id="301" r:id="rId33"/>
    <p:sldId id="309" r:id="rId34"/>
    <p:sldId id="303" r:id="rId35"/>
    <p:sldId id="304" r:id="rId36"/>
    <p:sldId id="305" r:id="rId37"/>
    <p:sldId id="306" r:id="rId38"/>
    <p:sldId id="307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79646"/>
    <a:srgbClr val="FDF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89905" autoAdjust="0"/>
  </p:normalViewPr>
  <p:slideViewPr>
    <p:cSldViewPr snapToGrid="0">
      <p:cViewPr varScale="1">
        <p:scale>
          <a:sx n="101" d="100"/>
          <a:sy n="101" d="100"/>
        </p:scale>
        <p:origin x="-133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44C8A-8B25-40DA-96C9-0BFFF5AA94E4}" type="datetimeFigureOut">
              <a:rPr lang="nn-NO" smtClean="0"/>
              <a:t>5/2/18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066-4A98-486E-8C57-E7C5F40436AC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7546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2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7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503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17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40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055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839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673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4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38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25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walk the tradeoffs with our threshold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551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705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501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617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504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359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588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729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2106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66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790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5148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42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007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05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classes, accuracy is okay</a:t>
            </a:r>
            <a:r>
              <a:rPr lang="mr-IN" dirty="0" smtClean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7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41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63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97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DummyClassifier</a:t>
            </a: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64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55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781" y="425959"/>
            <a:ext cx="8054436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780" y="1725419"/>
            <a:ext cx="8054438" cy="461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199" y="1523483"/>
            <a:ext cx="49676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F79646"/>
                </a:solidFill>
                <a:latin typeface="+mj-lt"/>
                <a:cs typeface="Calibri"/>
              </a:rPr>
              <a:t>E</a:t>
            </a:r>
            <a:r>
              <a:rPr sz="4400" spc="-25" dirty="0">
                <a:solidFill>
                  <a:srgbClr val="F79646"/>
                </a:solidFill>
                <a:latin typeface="+mj-lt"/>
                <a:cs typeface="Calibri"/>
              </a:rPr>
              <a:t>rr</a:t>
            </a:r>
            <a:r>
              <a:rPr sz="4400" spc="-5" dirty="0">
                <a:solidFill>
                  <a:srgbClr val="F79646"/>
                </a:solidFill>
                <a:latin typeface="+mj-lt"/>
                <a:cs typeface="Calibri"/>
              </a:rPr>
              <a:t>o</a:t>
            </a:r>
            <a:r>
              <a:rPr sz="4400" spc="-25" dirty="0">
                <a:solidFill>
                  <a:srgbClr val="F79646"/>
                </a:solidFill>
                <a:latin typeface="+mj-lt"/>
                <a:cs typeface="Calibri"/>
              </a:rPr>
              <a:t>r</a:t>
            </a:r>
            <a:r>
              <a:rPr sz="4400" dirty="0">
                <a:solidFill>
                  <a:srgbClr val="F79646"/>
                </a:solidFill>
                <a:latin typeface="+mj-lt"/>
                <a:cs typeface="Calibri"/>
              </a:rPr>
              <a:t>s in </a:t>
            </a:r>
            <a:r>
              <a:rPr lang="en-US" sz="4400" spc="-20" dirty="0" smtClean="0">
                <a:solidFill>
                  <a:srgbClr val="F79646"/>
                </a:solidFill>
                <a:latin typeface="+mj-lt"/>
                <a:cs typeface="Calibri"/>
              </a:rPr>
              <a:t>classification</a:t>
            </a:r>
            <a:endParaRPr sz="4400" dirty="0">
              <a:latin typeface="+mj-lt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9218" y="3691730"/>
            <a:ext cx="7048498" cy="2167203"/>
          </a:xfrm>
          <a:prstGeom prst="rect">
            <a:avLst/>
          </a:prstGeom>
          <a:blipFill>
            <a:blip r:embed="rId3" cstate="print"/>
            <a:srcRect/>
            <a:stretch>
              <a:fillRect b="-3947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544781" y="311658"/>
            <a:ext cx="7557134" cy="524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%1 ha</a:t>
            </a:r>
            <a:r>
              <a:rPr lang="en-US" sz="3000" b="1" spc="-5" dirty="0">
                <a:solidFill>
                  <a:srgbClr val="4F81BD"/>
                </a:solidFill>
                <a:cs typeface="Calibri"/>
              </a:rPr>
              <a:t>v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 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ia,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25" dirty="0">
                <a:solidFill>
                  <a:srgbClr val="4F81BD"/>
                </a:solidFill>
                <a:cs typeface="Calibri"/>
              </a:rPr>
              <a:t>%9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9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15" dirty="0">
                <a:solidFill>
                  <a:srgbClr val="4F81BD"/>
                </a:solidFill>
                <a:cs typeface="Calibri"/>
              </a:rPr>
              <a:t>a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re </a:t>
            </a:r>
            <a:r>
              <a:rPr lang="en-US" sz="3000" b="1" spc="-20" dirty="0" smtClean="0">
                <a:solidFill>
                  <a:srgbClr val="4F81BD"/>
                </a:solidFill>
                <a:cs typeface="Calibri"/>
              </a:rPr>
              <a:t>h</a:t>
            </a:r>
            <a:r>
              <a:rPr lang="en-US"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15" dirty="0" smtClean="0">
                <a:solidFill>
                  <a:srgbClr val="4F81BD"/>
                </a:solidFill>
                <a:cs typeface="Calibri"/>
              </a:rPr>
              <a:t>althy</a:t>
            </a:r>
          </a:p>
          <a:p>
            <a:pPr marL="12700"/>
            <a:endParaRPr lang="en-US" sz="3000" b="1" spc="-20" dirty="0" smtClean="0">
              <a:solidFill>
                <a:srgbClr val="9BBB59"/>
              </a:solidFill>
              <a:cs typeface="Calibri"/>
            </a:endParaRPr>
          </a:p>
          <a:p>
            <a:pPr marL="12700"/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lt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record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an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d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endParaRPr sz="3000" dirty="0">
              <a:cs typeface="Calibri"/>
            </a:endParaRPr>
          </a:p>
          <a:p>
            <a:pPr>
              <a:spcBef>
                <a:spcPts val="35"/>
              </a:spcBef>
            </a:pPr>
            <a:endParaRPr sz="3100" dirty="0">
              <a:cs typeface="Times New Roman"/>
            </a:endParaRPr>
          </a:p>
          <a:p>
            <a:pPr marL="12700" marR="5080"/>
            <a:r>
              <a:rPr sz="3000" b="1" spc="-20" dirty="0">
                <a:solidFill>
                  <a:srgbClr val="4F81BD"/>
                </a:solidFill>
                <a:cs typeface="Calibri"/>
              </a:rPr>
              <a:t>“H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5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F81BD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ge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ri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t?”     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Acc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u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y: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% 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rrec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t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on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000" b="1" spc="-10" dirty="0">
                <a:solidFill>
                  <a:srgbClr val="F79646"/>
                </a:solidFill>
                <a:cs typeface="Calibri"/>
              </a:rPr>
              <a:t>all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ons</a:t>
            </a:r>
            <a:endParaRPr sz="3000" dirty="0">
              <a:cs typeface="Calibri"/>
            </a:endParaRPr>
          </a:p>
          <a:p>
            <a:pPr>
              <a:spcBef>
                <a:spcPts val="22"/>
              </a:spcBef>
            </a:pPr>
            <a:endParaRPr sz="3250" dirty="0">
              <a:cs typeface="Times New Roman"/>
            </a:endParaRPr>
          </a:p>
          <a:p>
            <a:pPr marL="12700" marR="2105660"/>
            <a:r>
              <a:rPr sz="3200" b="1" dirty="0">
                <a:solidFill>
                  <a:srgbClr val="8064A2"/>
                </a:solidFill>
                <a:cs typeface="Calibri"/>
              </a:rPr>
              <a:t>Im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a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gine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the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stupid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s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t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pre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dic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to</a:t>
            </a:r>
            <a:r>
              <a:rPr sz="3200" b="1" spc="-10" dirty="0">
                <a:solidFill>
                  <a:srgbClr val="8064A2"/>
                </a:solidFill>
                <a:cs typeface="Calibri"/>
              </a:rPr>
              <a:t>r: 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“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Al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w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a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y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s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g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u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ss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h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alth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y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”</a:t>
            </a:r>
            <a:endParaRPr sz="3200" dirty="0">
              <a:cs typeface="Calibri"/>
            </a:endParaRPr>
          </a:p>
          <a:p>
            <a:pPr>
              <a:spcBef>
                <a:spcPts val="2"/>
              </a:spcBef>
            </a:pPr>
            <a:endParaRPr sz="3250" dirty="0">
              <a:cs typeface="Times New Roman"/>
            </a:endParaRPr>
          </a:p>
          <a:p>
            <a:pPr marL="12700"/>
            <a:r>
              <a:rPr sz="3200" b="1" spc="-30" dirty="0">
                <a:solidFill>
                  <a:srgbClr val="4F81BD"/>
                </a:solidFill>
                <a:cs typeface="Calibri"/>
              </a:rPr>
              <a:t>W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ha</a:t>
            </a:r>
            <a:r>
              <a:rPr sz="3200" b="1" spc="-15" dirty="0">
                <a:solidFill>
                  <a:srgbClr val="4F81BD"/>
                </a:solidFill>
                <a:cs typeface="Calibri"/>
              </a:rPr>
              <a:t>t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w</a:t>
            </a:r>
            <a:r>
              <a:rPr sz="3200" b="1" spc="-15" dirty="0">
                <a:solidFill>
                  <a:srgbClr val="4F81BD"/>
                </a:solidFill>
                <a:cs typeface="Calibri"/>
              </a:rPr>
              <a:t>il</a:t>
            </a:r>
            <a:r>
              <a:rPr sz="32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sz="32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4F81BD"/>
                </a:solidFill>
                <a:cs typeface="Calibri"/>
              </a:rPr>
              <a:t>th</a:t>
            </a:r>
            <a:r>
              <a:rPr sz="3200" b="1" dirty="0">
                <a:solidFill>
                  <a:srgbClr val="4F81BD"/>
                </a:solidFill>
                <a:cs typeface="Calibri"/>
              </a:rPr>
              <a:t>e 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a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ccurac</a:t>
            </a:r>
            <a:r>
              <a:rPr sz="3200" b="1" dirty="0">
                <a:solidFill>
                  <a:srgbClr val="4F81BD"/>
                </a:solidFill>
                <a:cs typeface="Calibri"/>
              </a:rPr>
              <a:t>y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b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e</a:t>
            </a:r>
            <a:r>
              <a:rPr sz="3200" b="1" spc="-5" dirty="0" smtClean="0">
                <a:solidFill>
                  <a:srgbClr val="4F81BD"/>
                </a:solidFill>
                <a:cs typeface="Calibri"/>
              </a:rPr>
              <a:t>?</a:t>
            </a:r>
            <a:r>
              <a:rPr lang="en-US" sz="3200" dirty="0" smtClean="0">
                <a:cs typeface="Calibri"/>
              </a:rPr>
              <a:t> </a:t>
            </a:r>
            <a:endParaRPr sz="32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4781" y="311658"/>
            <a:ext cx="7557134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%1 ha</a:t>
            </a:r>
            <a:r>
              <a:rPr lang="en-US" sz="3000" b="1" spc="-5" dirty="0">
                <a:solidFill>
                  <a:srgbClr val="4F81BD"/>
                </a:solidFill>
                <a:cs typeface="Calibri"/>
              </a:rPr>
              <a:t>v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 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ia,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25" dirty="0">
                <a:solidFill>
                  <a:srgbClr val="4F81BD"/>
                </a:solidFill>
                <a:cs typeface="Calibri"/>
              </a:rPr>
              <a:t>%9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9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15" dirty="0">
                <a:solidFill>
                  <a:srgbClr val="4F81BD"/>
                </a:solidFill>
                <a:cs typeface="Calibri"/>
              </a:rPr>
              <a:t>a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re </a:t>
            </a:r>
            <a:r>
              <a:rPr lang="en-US" sz="3000" b="1" spc="-20" dirty="0" smtClean="0">
                <a:solidFill>
                  <a:srgbClr val="4F81BD"/>
                </a:solidFill>
                <a:cs typeface="Calibri"/>
              </a:rPr>
              <a:t>h</a:t>
            </a:r>
            <a:r>
              <a:rPr lang="en-US"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15" dirty="0" smtClean="0">
                <a:solidFill>
                  <a:srgbClr val="4F81BD"/>
                </a:solidFill>
                <a:cs typeface="Calibri"/>
              </a:rPr>
              <a:t>althy</a:t>
            </a:r>
          </a:p>
          <a:p>
            <a:pPr marL="12700"/>
            <a:endParaRPr lang="en-US" sz="3000" b="1" spc="-20" dirty="0" smtClean="0">
              <a:solidFill>
                <a:srgbClr val="9BBB59"/>
              </a:solidFill>
              <a:cs typeface="Calibri"/>
            </a:endParaRPr>
          </a:p>
          <a:p>
            <a:pPr marL="12700"/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lt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record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an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d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endParaRPr sz="3000" dirty="0">
              <a:cs typeface="Calibri"/>
            </a:endParaRPr>
          </a:p>
          <a:p>
            <a:pPr>
              <a:spcBef>
                <a:spcPts val="35"/>
              </a:spcBef>
            </a:pPr>
            <a:endParaRPr sz="3100" dirty="0">
              <a:cs typeface="Times New Roman"/>
            </a:endParaRPr>
          </a:p>
          <a:p>
            <a:pPr marL="12700" marR="5080"/>
            <a:r>
              <a:rPr sz="3000" b="1" spc="-20" dirty="0">
                <a:solidFill>
                  <a:srgbClr val="4F81BD"/>
                </a:solidFill>
                <a:cs typeface="Calibri"/>
              </a:rPr>
              <a:t>“H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5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F81BD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ge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ri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t?”     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Acc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u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y: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% 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rrec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t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on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000" b="1" spc="-10" dirty="0">
                <a:solidFill>
                  <a:srgbClr val="F79646"/>
                </a:solidFill>
                <a:cs typeface="Calibri"/>
              </a:rPr>
              <a:t>all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ons</a:t>
            </a:r>
            <a:endParaRPr sz="3000" dirty="0">
              <a:cs typeface="Calibri"/>
            </a:endParaRPr>
          </a:p>
          <a:p>
            <a:pPr>
              <a:spcBef>
                <a:spcPts val="22"/>
              </a:spcBef>
            </a:pPr>
            <a:endParaRPr sz="3250" dirty="0">
              <a:cs typeface="Times New Roman"/>
            </a:endParaRPr>
          </a:p>
          <a:p>
            <a:pPr marL="12700" marR="2105660"/>
            <a:r>
              <a:rPr sz="3200" b="1" dirty="0">
                <a:solidFill>
                  <a:srgbClr val="8064A2"/>
                </a:solidFill>
                <a:cs typeface="Calibri"/>
              </a:rPr>
              <a:t>Im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a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gine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the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stupid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s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t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pre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dic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to</a:t>
            </a:r>
            <a:r>
              <a:rPr sz="3200" b="1" spc="-10" dirty="0">
                <a:solidFill>
                  <a:srgbClr val="8064A2"/>
                </a:solidFill>
                <a:cs typeface="Calibri"/>
              </a:rPr>
              <a:t>r: 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“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Al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w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a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y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s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g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u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ss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h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alth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y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”</a:t>
            </a:r>
            <a:endParaRPr sz="3200" dirty="0">
              <a:cs typeface="Calibri"/>
            </a:endParaRPr>
          </a:p>
          <a:p>
            <a:pPr>
              <a:spcBef>
                <a:spcPts val="2"/>
              </a:spcBef>
            </a:pPr>
            <a:endParaRPr sz="3250" dirty="0">
              <a:cs typeface="Times New Roman"/>
            </a:endParaRPr>
          </a:p>
          <a:p>
            <a:pPr marL="12700"/>
            <a:r>
              <a:rPr sz="3200" b="1" spc="-30" dirty="0">
                <a:solidFill>
                  <a:srgbClr val="4F81BD"/>
                </a:solidFill>
                <a:cs typeface="Calibri"/>
              </a:rPr>
              <a:t>W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ha</a:t>
            </a:r>
            <a:r>
              <a:rPr sz="3200" b="1" spc="-15" dirty="0">
                <a:solidFill>
                  <a:srgbClr val="4F81BD"/>
                </a:solidFill>
                <a:cs typeface="Calibri"/>
              </a:rPr>
              <a:t>t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w</a:t>
            </a:r>
            <a:r>
              <a:rPr sz="3200" b="1" spc="-15" dirty="0">
                <a:solidFill>
                  <a:srgbClr val="4F81BD"/>
                </a:solidFill>
                <a:cs typeface="Calibri"/>
              </a:rPr>
              <a:t>il</a:t>
            </a:r>
            <a:r>
              <a:rPr sz="32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sz="32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4F81BD"/>
                </a:solidFill>
                <a:cs typeface="Calibri"/>
              </a:rPr>
              <a:t>th</a:t>
            </a:r>
            <a:r>
              <a:rPr sz="3200" b="1" dirty="0">
                <a:solidFill>
                  <a:srgbClr val="4F81BD"/>
                </a:solidFill>
                <a:cs typeface="Calibri"/>
              </a:rPr>
              <a:t>e 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a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ccurac</a:t>
            </a:r>
            <a:r>
              <a:rPr sz="3200" b="1" dirty="0">
                <a:solidFill>
                  <a:srgbClr val="4F81BD"/>
                </a:solidFill>
                <a:cs typeface="Calibri"/>
              </a:rPr>
              <a:t>y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200" b="1" spc="-25" dirty="0">
                <a:solidFill>
                  <a:srgbClr val="4F81BD"/>
                </a:solidFill>
                <a:cs typeface="Calibri"/>
              </a:rPr>
              <a:t>b</a:t>
            </a:r>
            <a:r>
              <a:rPr sz="3200" b="1" spc="-5" dirty="0">
                <a:solidFill>
                  <a:srgbClr val="4F81BD"/>
                </a:solidFill>
                <a:cs typeface="Calibri"/>
              </a:rPr>
              <a:t>e?</a:t>
            </a:r>
            <a:endParaRPr sz="3200" dirty="0">
              <a:cs typeface="Calibri"/>
            </a:endParaRPr>
          </a:p>
          <a:p>
            <a:pPr marL="12700"/>
            <a:r>
              <a:rPr sz="3200" b="1" spc="-10" dirty="0">
                <a:solidFill>
                  <a:srgbClr val="F79646"/>
                </a:solidFill>
                <a:cs typeface="Calibri"/>
              </a:rPr>
              <a:t>It will </a:t>
            </a:r>
            <a:r>
              <a:rPr sz="3200" b="1" spc="-20" dirty="0">
                <a:solidFill>
                  <a:srgbClr val="F79646"/>
                </a:solidFill>
                <a:cs typeface="Calibri"/>
              </a:rPr>
              <a:t>be r</a:t>
            </a:r>
            <a:r>
              <a:rPr sz="3200" b="1" spc="-10" dirty="0">
                <a:solidFill>
                  <a:srgbClr val="F79646"/>
                </a:solidFill>
                <a:cs typeface="Calibri"/>
              </a:rPr>
              <a:t>ig</a:t>
            </a:r>
            <a:r>
              <a:rPr sz="3200" b="1" spc="-15" dirty="0">
                <a:solidFill>
                  <a:srgbClr val="F79646"/>
                </a:solidFill>
                <a:cs typeface="Calibri"/>
              </a:rPr>
              <a:t>ht </a:t>
            </a:r>
            <a:r>
              <a:rPr sz="3200" b="1" spc="-25" dirty="0">
                <a:solidFill>
                  <a:srgbClr val="F79646"/>
                </a:solidFill>
                <a:cs typeface="Calibri"/>
              </a:rPr>
              <a:t>99</a:t>
            </a:r>
            <a:r>
              <a:rPr sz="3200" b="1" dirty="0">
                <a:solidFill>
                  <a:srgbClr val="F79646"/>
                </a:solidFill>
                <a:cs typeface="Calibri"/>
              </a:rPr>
              <a:t>% </a:t>
            </a:r>
            <a:r>
              <a:rPr sz="32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2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200" b="1" spc="-15" dirty="0">
                <a:solidFill>
                  <a:srgbClr val="F79646"/>
                </a:solidFill>
                <a:cs typeface="Calibri"/>
              </a:rPr>
              <a:t>th</a:t>
            </a:r>
            <a:r>
              <a:rPr sz="3200" b="1" dirty="0">
                <a:solidFill>
                  <a:srgbClr val="F79646"/>
                </a:solidFill>
                <a:cs typeface="Calibri"/>
              </a:rPr>
              <a:t>e </a:t>
            </a:r>
            <a:r>
              <a:rPr lang="en-US" sz="3200" b="1" spc="65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200" b="1" dirty="0" smtClean="0">
                <a:solidFill>
                  <a:srgbClr val="F79646"/>
                </a:solidFill>
                <a:cs typeface="Calibri"/>
              </a:rPr>
              <a:t>me</a:t>
            </a:r>
            <a:r>
              <a:rPr sz="3200" b="1" spc="-15" dirty="0">
                <a:solidFill>
                  <a:srgbClr val="F79646"/>
                </a:solidFill>
                <a:cs typeface="Calibri"/>
              </a:rPr>
              <a:t>!</a:t>
            </a:r>
            <a:endParaRPr sz="3200" dirty="0">
              <a:cs typeface="Calibri"/>
            </a:endParaRPr>
          </a:p>
          <a:p>
            <a:pPr marL="12700"/>
            <a:r>
              <a:rPr sz="3200" b="1" spc="-25" dirty="0">
                <a:solidFill>
                  <a:srgbClr val="9BBB59"/>
                </a:solidFill>
                <a:cs typeface="Calibri"/>
              </a:rPr>
              <a:t>Y</a:t>
            </a:r>
            <a:r>
              <a:rPr sz="3200" b="1" spc="-20" dirty="0">
                <a:solidFill>
                  <a:srgbClr val="9BBB59"/>
                </a:solidFill>
                <a:cs typeface="Calibri"/>
              </a:rPr>
              <a:t>ou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 w</a:t>
            </a:r>
            <a:r>
              <a:rPr sz="3200" b="1" spc="-15" dirty="0">
                <a:solidFill>
                  <a:srgbClr val="9BBB59"/>
                </a:solidFill>
                <a:cs typeface="Calibri"/>
              </a:rPr>
              <a:t>on’t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 c</a:t>
            </a:r>
            <a:r>
              <a:rPr sz="3200" b="1" spc="-15" dirty="0">
                <a:solidFill>
                  <a:srgbClr val="9BBB59"/>
                </a:solidFill>
                <a:cs typeface="Calibri"/>
              </a:rPr>
              <a:t>at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c</a:t>
            </a:r>
            <a:r>
              <a:rPr sz="3200" b="1" spc="-20" dirty="0">
                <a:solidFill>
                  <a:srgbClr val="9BBB59"/>
                </a:solidFill>
                <a:cs typeface="Calibri"/>
              </a:rPr>
              <a:t>h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9BBB59"/>
                </a:solidFill>
                <a:cs typeface="Calibri"/>
              </a:rPr>
              <a:t>any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200" b="1" spc="-15" dirty="0">
                <a:solidFill>
                  <a:srgbClr val="9BBB59"/>
                </a:solidFill>
                <a:cs typeface="Calibri"/>
              </a:rPr>
              <a:t>si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c</a:t>
            </a:r>
            <a:r>
              <a:rPr sz="3200" b="1" spc="-20" dirty="0">
                <a:solidFill>
                  <a:srgbClr val="9BBB59"/>
                </a:solidFill>
                <a:cs typeface="Calibri"/>
              </a:rPr>
              <a:t>k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9BBB59"/>
                </a:solidFill>
                <a:cs typeface="Calibri"/>
              </a:rPr>
              <a:t>p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9BBB59"/>
                </a:solidFill>
                <a:cs typeface="Calibri"/>
              </a:rPr>
              <a:t>opl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e. </a:t>
            </a:r>
            <a:r>
              <a:rPr sz="3200" b="1" spc="-30" dirty="0">
                <a:solidFill>
                  <a:srgbClr val="9BBB59"/>
                </a:solidFill>
                <a:cs typeface="Calibri"/>
              </a:rPr>
              <a:t>U</a:t>
            </a:r>
            <a:r>
              <a:rPr sz="32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e</a:t>
            </a:r>
            <a:r>
              <a:rPr sz="3200" b="1" spc="-10" dirty="0">
                <a:solidFill>
                  <a:srgbClr val="9BBB59"/>
                </a:solidFill>
                <a:cs typeface="Calibri"/>
              </a:rPr>
              <a:t>l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9BBB59"/>
                </a:solidFill>
                <a:cs typeface="Calibri"/>
              </a:rPr>
              <a:t>ss</a:t>
            </a:r>
            <a:r>
              <a:rPr sz="3200" b="1" dirty="0">
                <a:solidFill>
                  <a:srgbClr val="9BBB59"/>
                </a:solidFill>
                <a:cs typeface="Calibri"/>
              </a:rPr>
              <a:t>.</a:t>
            </a:r>
            <a:endParaRPr sz="32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 smtClean="0">
                <a:solidFill>
                  <a:srgbClr val="4F81BD"/>
                </a:solidFill>
                <a:latin typeface="+mj-lt"/>
                <a:cs typeface="Calibri"/>
              </a:rPr>
              <a:t>C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onf</a:t>
            </a:r>
            <a:r>
              <a:rPr sz="3000" b="1" spc="-15" dirty="0" smtClean="0">
                <a:solidFill>
                  <a:srgbClr val="4F81BD"/>
                </a:solidFill>
                <a:latin typeface="+mj-lt"/>
                <a:cs typeface="Calibri"/>
              </a:rPr>
              <a:t>usion 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Matr</a:t>
            </a:r>
            <a:r>
              <a:rPr sz="3000" b="1" spc="-10" dirty="0" smtClean="0">
                <a:solidFill>
                  <a:srgbClr val="4F81BD"/>
                </a:solidFill>
                <a:latin typeface="+mj-lt"/>
                <a:cs typeface="Calibri"/>
              </a:rPr>
              <a:t>ix</a:t>
            </a:r>
            <a:endParaRPr sz="3000" dirty="0">
              <a:latin typeface="+mj-lt"/>
              <a:cs typeface="Calibr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4781" y="1676400"/>
            <a:ext cx="6845580" cy="3505200"/>
            <a:chOff x="1149210" y="1676400"/>
            <a:chExt cx="6845580" cy="3505200"/>
          </a:xfrm>
        </p:grpSpPr>
        <p:sp>
          <p:nvSpPr>
            <p:cNvPr id="5" name="TextBox 4"/>
            <p:cNvSpPr txBox="1"/>
            <p:nvPr/>
          </p:nvSpPr>
          <p:spPr>
            <a:xfrm>
              <a:off x="343107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P’ 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293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/>
                <a:t>n</a:t>
              </a:r>
              <a:r>
                <a:rPr lang="en-US" sz="2400" dirty="0" smtClean="0"/>
                <a:t>’ 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endParaRPr lang="en-IN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107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True Positive</a:t>
              </a:r>
              <a:endParaRPr lang="en-IN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293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False Negative</a:t>
              </a:r>
              <a:endParaRPr lang="en-IN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921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P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False Positive</a:t>
              </a:r>
              <a:endParaRPr lang="en-IN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293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True Negative</a:t>
              </a:r>
              <a:endParaRPr lang="en-I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921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n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2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 smtClean="0">
                <a:solidFill>
                  <a:srgbClr val="4F81BD"/>
                </a:solidFill>
                <a:latin typeface="+mj-lt"/>
                <a:cs typeface="Calibri"/>
              </a:rPr>
              <a:t>C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onf</a:t>
            </a:r>
            <a:r>
              <a:rPr sz="3000" b="1" spc="-15" dirty="0" smtClean="0">
                <a:solidFill>
                  <a:srgbClr val="4F81BD"/>
                </a:solidFill>
                <a:latin typeface="+mj-lt"/>
                <a:cs typeface="Calibri"/>
              </a:rPr>
              <a:t>usion 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Matr</a:t>
            </a:r>
            <a:r>
              <a:rPr sz="3000" b="1" spc="-10" dirty="0" smtClean="0">
                <a:solidFill>
                  <a:srgbClr val="4F81BD"/>
                </a:solidFill>
                <a:latin typeface="+mj-lt"/>
                <a:cs typeface="Calibri"/>
              </a:rPr>
              <a:t>ix</a:t>
            </a:r>
            <a:endParaRPr sz="3000" dirty="0">
              <a:latin typeface="+mj-lt"/>
              <a:cs typeface="Calibr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2515" y="1134533"/>
            <a:ext cx="7904952" cy="3098800"/>
            <a:chOff x="1149210" y="1676400"/>
            <a:chExt cx="6845580" cy="3505200"/>
          </a:xfrm>
        </p:grpSpPr>
        <p:sp>
          <p:nvSpPr>
            <p:cNvPr id="5" name="TextBox 4"/>
            <p:cNvSpPr txBox="1"/>
            <p:nvPr/>
          </p:nvSpPr>
          <p:spPr>
            <a:xfrm>
              <a:off x="343107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Spam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293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Non-Spam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endParaRPr lang="en-IN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107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27</a:t>
              </a:r>
              <a:endParaRPr lang="en-IN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293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6</a:t>
              </a:r>
              <a:endParaRPr lang="en-IN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921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Spam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10</a:t>
              </a:r>
              <a:endParaRPr lang="en-IN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293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57</a:t>
              </a:r>
              <a:endParaRPr lang="en-I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921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Non-Spam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</p:grpSp>
      <p:sp>
        <p:nvSpPr>
          <p:cNvPr id="13" name="object 4"/>
          <p:cNvSpPr txBox="1"/>
          <p:nvPr/>
        </p:nvSpPr>
        <p:spPr>
          <a:xfrm>
            <a:off x="460115" y="4272677"/>
            <a:ext cx="837061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9BBB59"/>
                </a:solidFill>
                <a:cs typeface="Calibri"/>
              </a:rPr>
              <a:t>Recall (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Sensitivity</a:t>
            </a:r>
            <a:r>
              <a:rPr lang="en-US" sz="2400" dirty="0" smtClean="0">
                <a:solidFill>
                  <a:srgbClr val="9BBB59"/>
                </a:solidFill>
                <a:cs typeface="Calibri"/>
              </a:rPr>
              <a:t>) </a:t>
            </a:r>
            <a:r>
              <a:rPr lang="en-US" sz="2400" spc="-15" dirty="0">
                <a:solidFill>
                  <a:srgbClr val="9BBB59"/>
                </a:solidFill>
                <a:cs typeface="Calibri"/>
              </a:rPr>
              <a:t>= TP / (TP + F</a:t>
            </a:r>
            <a:r>
              <a:rPr lang="en-US" sz="2400" spc="-20" dirty="0">
                <a:solidFill>
                  <a:srgbClr val="9BBB59"/>
                </a:solidFill>
                <a:cs typeface="Calibri"/>
              </a:rPr>
              <a:t>N) </a:t>
            </a:r>
            <a:r>
              <a:rPr lang="en-US" sz="2400" spc="-20" dirty="0" smtClean="0">
                <a:solidFill>
                  <a:srgbClr val="9BBB59"/>
                </a:solidFill>
                <a:cs typeface="Calibri"/>
              </a:rPr>
              <a:t> </a:t>
            </a:r>
          </a:p>
          <a:p>
            <a:endParaRPr lang="en-US" sz="2400" spc="-20" dirty="0">
              <a:solidFill>
                <a:srgbClr val="9BBB59"/>
              </a:solidFill>
              <a:cs typeface="Calibri"/>
            </a:endParaRPr>
          </a:p>
          <a:p>
            <a:r>
              <a:rPr lang="en-US" sz="2400" spc="-20" dirty="0" smtClean="0">
                <a:solidFill>
                  <a:schemeClr val="accent5"/>
                </a:solidFill>
                <a:cs typeface="Calibri"/>
              </a:rPr>
              <a:t>Precision = TP / (TP+FP)   </a:t>
            </a:r>
            <a:r>
              <a:rPr lang="en-US" sz="2400" spc="-20" dirty="0" smtClean="0">
                <a:solidFill>
                  <a:srgbClr val="9BBB59"/>
                </a:solidFill>
                <a:cs typeface="Calibri"/>
              </a:rPr>
              <a:t> </a:t>
            </a:r>
            <a:endParaRPr lang="en-US" sz="2400" spc="-20" dirty="0">
              <a:solidFill>
                <a:srgbClr val="9BBB59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rgbClr val="9BBB59"/>
              </a:solidFill>
              <a:cs typeface="Calibri"/>
            </a:endParaRPr>
          </a:p>
          <a:p>
            <a:pPr marL="12700"/>
            <a:r>
              <a:rPr lang="en-US" sz="2400" dirty="0" smtClean="0">
                <a:solidFill>
                  <a:srgbClr val="F79646"/>
                </a:solidFill>
                <a:cs typeface="Calibri"/>
              </a:rPr>
              <a:t>Sp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eciﬁcity </a:t>
            </a:r>
            <a:r>
              <a:rPr lang="en-US" sz="2400" spc="-15" dirty="0">
                <a:solidFill>
                  <a:srgbClr val="F79646"/>
                </a:solidFill>
                <a:cs typeface="Calibri"/>
              </a:rPr>
              <a:t>= T</a:t>
            </a:r>
            <a:r>
              <a:rPr lang="en-US" sz="2400" spc="-20" dirty="0">
                <a:solidFill>
                  <a:srgbClr val="F79646"/>
                </a:solidFill>
                <a:cs typeface="Calibri"/>
              </a:rPr>
              <a:t>N / (TN + F</a:t>
            </a:r>
            <a:r>
              <a:rPr lang="en-US" sz="2400" spc="-15" dirty="0">
                <a:solidFill>
                  <a:srgbClr val="F79646"/>
                </a:solidFill>
                <a:cs typeface="Calibri"/>
              </a:rPr>
              <a:t>P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)	 		 </a:t>
            </a:r>
          </a:p>
          <a:p>
            <a:pPr marL="12700"/>
            <a:endParaRPr lang="en-US" sz="2400" dirty="0">
              <a:cs typeface="Calibri"/>
            </a:endParaRPr>
          </a:p>
          <a:p>
            <a:pPr marL="12700"/>
            <a:r>
              <a:rPr lang="en-US" sz="2400" spc="-15" dirty="0">
                <a:solidFill>
                  <a:srgbClr val="4F81BD"/>
                </a:solidFill>
                <a:cs typeface="Calibri"/>
              </a:rPr>
              <a:t>Accuracy = (TP + T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N) / (T</a:t>
            </a:r>
            <a:r>
              <a:rPr lang="en-US" sz="2400" spc="-15" dirty="0">
                <a:solidFill>
                  <a:srgbClr val="4F81BD"/>
                </a:solidFill>
                <a:cs typeface="Calibri"/>
              </a:rPr>
              <a:t>P + T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 + F</a:t>
            </a:r>
            <a:r>
              <a:rPr lang="en-US" sz="2400" spc="-15" dirty="0">
                <a:solidFill>
                  <a:srgbClr val="4F81BD"/>
                </a:solidFill>
                <a:cs typeface="Calibri"/>
              </a:rPr>
              <a:t>P + F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</a:t>
            </a:r>
            <a:r>
              <a:rPr lang="en-US" sz="2400" spc="-20" dirty="0" smtClean="0">
                <a:solidFill>
                  <a:srgbClr val="4F81BD"/>
                </a:solidFill>
                <a:cs typeface="Calibri"/>
              </a:rPr>
              <a:t>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3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 smtClean="0">
                <a:solidFill>
                  <a:srgbClr val="4F81BD"/>
                </a:solidFill>
                <a:latin typeface="+mj-lt"/>
                <a:cs typeface="Calibri"/>
              </a:rPr>
              <a:t>C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onf</a:t>
            </a:r>
            <a:r>
              <a:rPr sz="3000" b="1" spc="-15" dirty="0" smtClean="0">
                <a:solidFill>
                  <a:srgbClr val="4F81BD"/>
                </a:solidFill>
                <a:latin typeface="+mj-lt"/>
                <a:cs typeface="Calibri"/>
              </a:rPr>
              <a:t>usion 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Matr</a:t>
            </a:r>
            <a:r>
              <a:rPr sz="3000" b="1" spc="-10" dirty="0" smtClean="0">
                <a:solidFill>
                  <a:srgbClr val="4F81BD"/>
                </a:solidFill>
                <a:latin typeface="+mj-lt"/>
                <a:cs typeface="Calibri"/>
              </a:rPr>
              <a:t>ix</a:t>
            </a:r>
            <a:endParaRPr sz="3000" dirty="0">
              <a:latin typeface="+mj-lt"/>
              <a:cs typeface="Calibr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2515" y="1134533"/>
            <a:ext cx="7904952" cy="3098800"/>
            <a:chOff x="1149210" y="1676400"/>
            <a:chExt cx="6845580" cy="3505200"/>
          </a:xfrm>
        </p:grpSpPr>
        <p:sp>
          <p:nvSpPr>
            <p:cNvPr id="5" name="TextBox 4"/>
            <p:cNvSpPr txBox="1"/>
            <p:nvPr/>
          </p:nvSpPr>
          <p:spPr>
            <a:xfrm>
              <a:off x="343107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Spam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293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Non-Spam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endParaRPr lang="en-IN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107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27</a:t>
              </a:r>
              <a:endParaRPr lang="en-IN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293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6</a:t>
              </a:r>
              <a:endParaRPr lang="en-IN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921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Spam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10</a:t>
              </a:r>
              <a:endParaRPr lang="en-IN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293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57</a:t>
              </a:r>
              <a:endParaRPr lang="en-I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921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Non-Spam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</p:grpSp>
      <p:sp>
        <p:nvSpPr>
          <p:cNvPr id="13" name="object 4"/>
          <p:cNvSpPr txBox="1"/>
          <p:nvPr/>
        </p:nvSpPr>
        <p:spPr>
          <a:xfrm>
            <a:off x="460115" y="4272677"/>
            <a:ext cx="837061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9BBB59"/>
                </a:solidFill>
                <a:cs typeface="Calibri"/>
              </a:rPr>
              <a:t>Recall (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Sensitivity</a:t>
            </a:r>
            <a:r>
              <a:rPr lang="en-US" sz="2400" dirty="0" smtClean="0">
                <a:solidFill>
                  <a:srgbClr val="9BBB59"/>
                </a:solidFill>
                <a:cs typeface="Calibri"/>
              </a:rPr>
              <a:t>) </a:t>
            </a:r>
            <a:r>
              <a:rPr lang="en-US" sz="2400" spc="-15" dirty="0">
                <a:solidFill>
                  <a:srgbClr val="9BBB59"/>
                </a:solidFill>
                <a:cs typeface="Calibri"/>
              </a:rPr>
              <a:t>= TP / (TP + F</a:t>
            </a:r>
            <a:r>
              <a:rPr lang="en-US" sz="2400" spc="-20" dirty="0">
                <a:solidFill>
                  <a:srgbClr val="9BBB59"/>
                </a:solidFill>
                <a:cs typeface="Calibri"/>
              </a:rPr>
              <a:t>N) </a:t>
            </a:r>
            <a:r>
              <a:rPr lang="en-US" sz="2400" spc="-20" dirty="0" smtClean="0">
                <a:solidFill>
                  <a:srgbClr val="9BBB59"/>
                </a:solidFill>
                <a:cs typeface="Calibri"/>
              </a:rPr>
              <a:t> = 	</a:t>
            </a:r>
            <a:r>
              <a:rPr lang="en-US" sz="2400" spc="-20" dirty="0">
                <a:solidFill>
                  <a:srgbClr val="9BBB59"/>
                </a:solidFill>
                <a:cs typeface="Calibri"/>
              </a:rPr>
              <a:t>.</a:t>
            </a:r>
            <a:r>
              <a:rPr lang="en-US" sz="2400" spc="-20" dirty="0" smtClean="0">
                <a:solidFill>
                  <a:srgbClr val="9BBB59"/>
                </a:solidFill>
                <a:cs typeface="Calibri"/>
              </a:rPr>
              <a:t>82</a:t>
            </a:r>
          </a:p>
          <a:p>
            <a:endParaRPr lang="en-US" sz="2400" spc="-20" dirty="0">
              <a:solidFill>
                <a:srgbClr val="9BBB59"/>
              </a:solidFill>
              <a:cs typeface="Calibri"/>
            </a:endParaRPr>
          </a:p>
          <a:p>
            <a:r>
              <a:rPr lang="en-US" sz="2400" spc="-20" dirty="0" smtClean="0">
                <a:solidFill>
                  <a:schemeClr val="accent5"/>
                </a:solidFill>
                <a:cs typeface="Calibri"/>
              </a:rPr>
              <a:t>Precision = TP / (TP+FP) = .73</a:t>
            </a:r>
            <a:endParaRPr lang="en-US" sz="2400" spc="-20" dirty="0">
              <a:solidFill>
                <a:srgbClr val="9BBB59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rgbClr val="9BBB59"/>
              </a:solidFill>
              <a:cs typeface="Calibri"/>
            </a:endParaRPr>
          </a:p>
          <a:p>
            <a:pPr marL="12700"/>
            <a:r>
              <a:rPr lang="en-US" sz="2400" dirty="0" smtClean="0">
                <a:solidFill>
                  <a:srgbClr val="F79646"/>
                </a:solidFill>
                <a:cs typeface="Calibri"/>
              </a:rPr>
              <a:t>Sp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eciﬁcity </a:t>
            </a:r>
            <a:r>
              <a:rPr lang="en-US" sz="2400" spc="-15" dirty="0">
                <a:solidFill>
                  <a:srgbClr val="F79646"/>
                </a:solidFill>
                <a:cs typeface="Calibri"/>
              </a:rPr>
              <a:t>= T</a:t>
            </a:r>
            <a:r>
              <a:rPr lang="en-US" sz="2400" spc="-20" dirty="0">
                <a:solidFill>
                  <a:srgbClr val="F79646"/>
                </a:solidFill>
                <a:cs typeface="Calibri"/>
              </a:rPr>
              <a:t>N / (TN + </a:t>
            </a:r>
            <a:r>
              <a:rPr lang="en-US" sz="2400" spc="-20" dirty="0" smtClean="0">
                <a:solidFill>
                  <a:srgbClr val="F79646"/>
                </a:solidFill>
                <a:cs typeface="Calibri"/>
              </a:rPr>
              <a:t>F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P) = . 85		 </a:t>
            </a:r>
          </a:p>
          <a:p>
            <a:pPr marL="12700"/>
            <a:endParaRPr lang="en-US" sz="2400" dirty="0">
              <a:cs typeface="Calibri"/>
            </a:endParaRPr>
          </a:p>
          <a:p>
            <a:pPr marL="12700"/>
            <a:r>
              <a:rPr lang="en-US" sz="2400" spc="-15" dirty="0">
                <a:solidFill>
                  <a:srgbClr val="4F81BD"/>
                </a:solidFill>
                <a:cs typeface="Calibri"/>
              </a:rPr>
              <a:t>Accuracy = (TP + T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N) / (T</a:t>
            </a:r>
            <a:r>
              <a:rPr lang="en-US" sz="2400" spc="-15" dirty="0">
                <a:solidFill>
                  <a:srgbClr val="4F81BD"/>
                </a:solidFill>
                <a:cs typeface="Calibri"/>
              </a:rPr>
              <a:t>P + T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 + F</a:t>
            </a:r>
            <a:r>
              <a:rPr lang="en-US" sz="2400" spc="-15" dirty="0">
                <a:solidFill>
                  <a:srgbClr val="4F81BD"/>
                </a:solidFill>
                <a:cs typeface="Calibri"/>
              </a:rPr>
              <a:t>P + F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</a:t>
            </a:r>
            <a:r>
              <a:rPr lang="en-US" sz="2400" spc="-20" dirty="0" smtClean="0">
                <a:solidFill>
                  <a:srgbClr val="4F81BD"/>
                </a:solidFill>
                <a:cs typeface="Calibri"/>
              </a:rPr>
              <a:t>) = .84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03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4F81BD"/>
                </a:solidFill>
                <a:latin typeface="+mj-lt"/>
                <a:cs typeface="Calibri"/>
              </a:rPr>
              <a:t>Prec</a:t>
            </a:r>
            <a:r>
              <a:rPr sz="3000" b="1" spc="-5" dirty="0">
                <a:solidFill>
                  <a:srgbClr val="4F81BD"/>
                </a:solidFill>
                <a:latin typeface="+mj-lt"/>
                <a:cs typeface="Calibri"/>
              </a:rPr>
              <a:t>i</a:t>
            </a:r>
            <a:r>
              <a:rPr sz="3000" b="1" spc="-15" dirty="0">
                <a:solidFill>
                  <a:srgbClr val="4F81BD"/>
                </a:solidFill>
                <a:latin typeface="+mj-lt"/>
                <a:cs typeface="Calibri"/>
              </a:rPr>
              <a:t>s</a:t>
            </a:r>
            <a:r>
              <a:rPr sz="3000" b="1" spc="-20" dirty="0">
                <a:solidFill>
                  <a:srgbClr val="4F81BD"/>
                </a:solidFill>
                <a:latin typeface="+mj-lt"/>
                <a:cs typeface="Calibri"/>
              </a:rPr>
              <a:t>ion</a:t>
            </a:r>
            <a:r>
              <a:rPr sz="3000" b="1" spc="-5" dirty="0">
                <a:solidFill>
                  <a:srgbClr val="4F81BD"/>
                </a:solidFill>
                <a:latin typeface="+mj-lt"/>
                <a:cs typeface="Calibri"/>
              </a:rPr>
              <a:t> </a:t>
            </a:r>
            <a:r>
              <a:rPr sz="3000" b="1" spc="-25" dirty="0">
                <a:solidFill>
                  <a:srgbClr val="4F81BD"/>
                </a:solidFill>
                <a:latin typeface="+mj-lt"/>
                <a:cs typeface="Calibri"/>
              </a:rPr>
              <a:t>an</a:t>
            </a:r>
            <a:r>
              <a:rPr sz="3000" b="1" spc="-20" dirty="0">
                <a:solidFill>
                  <a:srgbClr val="4F81BD"/>
                </a:solidFill>
                <a:latin typeface="+mj-lt"/>
                <a:cs typeface="Calibri"/>
              </a:rPr>
              <a:t>d</a:t>
            </a:r>
            <a:r>
              <a:rPr sz="3000" b="1" spc="-5" dirty="0">
                <a:solidFill>
                  <a:srgbClr val="4F81BD"/>
                </a:solidFill>
                <a:latin typeface="+mj-lt"/>
                <a:cs typeface="Calibri"/>
              </a:rPr>
              <a:t> </a:t>
            </a:r>
            <a:r>
              <a:rPr sz="3000" b="1" spc="-5" dirty="0" smtClean="0">
                <a:solidFill>
                  <a:srgbClr val="4F81BD"/>
                </a:solidFill>
                <a:latin typeface="+mj-lt"/>
                <a:cs typeface="Calibri"/>
              </a:rPr>
              <a:t>reca</a:t>
            </a:r>
            <a:r>
              <a:rPr sz="3000" b="1" spc="-15" dirty="0" smtClean="0">
                <a:solidFill>
                  <a:srgbClr val="4F81BD"/>
                </a:solidFill>
                <a:latin typeface="+mj-lt"/>
                <a:cs typeface="Calibri"/>
              </a:rPr>
              <a:t>l</a:t>
            </a:r>
            <a:r>
              <a:rPr sz="3000" b="1" spc="-10" dirty="0" smtClean="0">
                <a:solidFill>
                  <a:srgbClr val="4F81BD"/>
                </a:solidFill>
                <a:latin typeface="+mj-lt"/>
                <a:cs typeface="Calibri"/>
              </a:rPr>
              <a:t>l</a:t>
            </a:r>
            <a:endParaRPr sz="3000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3000" b="1" kern="0" dirty="0" smtClean="0">
                <a:solidFill>
                  <a:srgbClr val="4F81BD"/>
                </a:solidFill>
                <a:cs typeface="Calibri"/>
              </a:rPr>
              <a:t>Prec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i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ion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kern="0" spc="-25" dirty="0" smtClean="0">
                <a:solidFill>
                  <a:srgbClr val="4F81BD"/>
                </a:solidFill>
                <a:cs typeface="Calibri"/>
              </a:rPr>
              <a:t>an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d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reca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kern="0" spc="-10" dirty="0" smtClean="0">
                <a:solidFill>
                  <a:srgbClr val="4F81BD"/>
                </a:solidFill>
                <a:cs typeface="Calibri"/>
              </a:rPr>
              <a:t>l</a:t>
            </a:r>
            <a:endParaRPr lang="en-US" sz="3000" kern="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44781" y="1264161"/>
            <a:ext cx="7703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</a:pPr>
            <a:r>
              <a:rPr sz="3000" b="1" dirty="0" smtClean="0">
                <a:solidFill>
                  <a:srgbClr val="4BACC6"/>
                </a:solidFill>
                <a:cs typeface="Calibri"/>
              </a:rPr>
              <a:t>Prec</a:t>
            </a:r>
            <a:r>
              <a:rPr sz="3000" b="1" spc="-5" dirty="0" smtClean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15" dirty="0" smtClean="0">
                <a:solidFill>
                  <a:srgbClr val="4BACC6"/>
                </a:solidFill>
                <a:cs typeface="Calibri"/>
              </a:rPr>
              <a:t>s</a:t>
            </a:r>
            <a:r>
              <a:rPr sz="3000" b="1" spc="-20" dirty="0" smtClean="0">
                <a:solidFill>
                  <a:srgbClr val="4BACC6"/>
                </a:solidFill>
                <a:cs typeface="Calibri"/>
              </a:rPr>
              <a:t>ion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: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Ou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f 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al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l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ca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ses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10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pre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dic</a:t>
            </a:r>
            <a:r>
              <a:rPr sz="3000" b="1" u="sng" spc="-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20" dirty="0">
                <a:solidFill>
                  <a:srgbClr val="4BACC6"/>
                </a:solidFill>
                <a:cs typeface="Calibri"/>
              </a:rPr>
              <a:t>d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as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10" dirty="0" smtClean="0">
                <a:solidFill>
                  <a:srgbClr val="4BACC6"/>
                </a:solidFill>
                <a:cs typeface="Calibri"/>
              </a:rPr>
              <a:t>posi</a:t>
            </a:r>
            <a:r>
              <a:rPr lang="en-US" sz="3000" b="1" u="sng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u="sng" dirty="0" smtClean="0">
                <a:solidFill>
                  <a:srgbClr val="4BACC6"/>
                </a:solidFill>
                <a:cs typeface="Calibri"/>
              </a:rPr>
              <a:t>v</a:t>
            </a:r>
            <a:r>
              <a:rPr sz="3000" b="1" u="sng" spc="-5" dirty="0" smtClean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10" dirty="0">
                <a:solidFill>
                  <a:srgbClr val="4BACC6"/>
                </a:solidFill>
                <a:cs typeface="Calibri"/>
              </a:rPr>
              <a:t>,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lang="en-US" sz="3000" b="1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BACC6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wa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s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ri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dirty="0" smtClean="0">
                <a:solidFill>
                  <a:srgbClr val="4BACC6"/>
                </a:solidFill>
                <a:cs typeface="Calibri"/>
              </a:rPr>
              <a:t>?</a:t>
            </a:r>
            <a:endParaRPr sz="3000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44781" y="1264161"/>
            <a:ext cx="7703184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</a:pPr>
            <a:r>
              <a:rPr sz="3000" b="1" dirty="0" smtClean="0">
                <a:solidFill>
                  <a:srgbClr val="4BACC6"/>
                </a:solidFill>
                <a:cs typeface="Calibri"/>
              </a:rPr>
              <a:t>Prec</a:t>
            </a:r>
            <a:r>
              <a:rPr sz="3000" b="1" spc="-5" dirty="0" smtClean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15" dirty="0" smtClean="0">
                <a:solidFill>
                  <a:srgbClr val="4BACC6"/>
                </a:solidFill>
                <a:cs typeface="Calibri"/>
              </a:rPr>
              <a:t>s</a:t>
            </a:r>
            <a:r>
              <a:rPr sz="3000" b="1" spc="-20" dirty="0" smtClean="0">
                <a:solidFill>
                  <a:srgbClr val="4BACC6"/>
                </a:solidFill>
                <a:cs typeface="Calibri"/>
              </a:rPr>
              <a:t>ion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: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Ou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f 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al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l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ca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ses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10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pre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dic</a:t>
            </a:r>
            <a:r>
              <a:rPr sz="3000" b="1" u="sng" spc="-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20" dirty="0">
                <a:solidFill>
                  <a:srgbClr val="4BACC6"/>
                </a:solidFill>
                <a:cs typeface="Calibri"/>
              </a:rPr>
              <a:t>d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as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10" dirty="0" smtClean="0">
                <a:solidFill>
                  <a:srgbClr val="4BACC6"/>
                </a:solidFill>
                <a:cs typeface="Calibri"/>
              </a:rPr>
              <a:t>posi</a:t>
            </a:r>
            <a:r>
              <a:rPr lang="en-US" sz="3000" b="1" u="sng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u="sng" dirty="0" smtClean="0">
                <a:solidFill>
                  <a:srgbClr val="4BACC6"/>
                </a:solidFill>
                <a:cs typeface="Calibri"/>
              </a:rPr>
              <a:t>v</a:t>
            </a:r>
            <a:r>
              <a:rPr sz="3000" b="1" u="sng" spc="-5" dirty="0" smtClean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10" dirty="0">
                <a:solidFill>
                  <a:srgbClr val="4BACC6"/>
                </a:solidFill>
                <a:cs typeface="Calibri"/>
              </a:rPr>
              <a:t>,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lang="en-US" sz="3000" b="1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BACC6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wa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s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ri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t?</a:t>
            </a:r>
            <a:endParaRPr sz="3000" dirty="0">
              <a:cs typeface="Calibri"/>
            </a:endParaRPr>
          </a:p>
          <a:p>
            <a:pPr marL="12700" marR="179705">
              <a:lnSpc>
                <a:spcPct val="100000"/>
              </a:lnSpc>
            </a:pPr>
            <a:r>
              <a:rPr sz="3000" b="1" spc="-10" dirty="0">
                <a:solidFill>
                  <a:srgbClr val="4F81BD"/>
                </a:solidFill>
                <a:cs typeface="Calibri"/>
              </a:rPr>
              <a:t>(% </a:t>
            </a:r>
            <a:r>
              <a:rPr lang="en-US" sz="3000" b="1" spc="-1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me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w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as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r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ht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w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told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so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me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body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th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y had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ia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)</a:t>
            </a:r>
            <a:endParaRPr sz="3000" dirty="0">
              <a:cs typeface="Times New Roman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3000" b="1" kern="0" dirty="0" smtClean="0">
                <a:solidFill>
                  <a:srgbClr val="4F81BD"/>
                </a:solidFill>
                <a:cs typeface="Calibri"/>
              </a:rPr>
              <a:t>Prec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i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ion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kern="0" spc="-25" dirty="0" smtClean="0">
                <a:solidFill>
                  <a:srgbClr val="4F81BD"/>
                </a:solidFill>
                <a:cs typeface="Calibri"/>
              </a:rPr>
              <a:t>an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d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reca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kern="0" spc="-10" dirty="0" smtClean="0">
                <a:solidFill>
                  <a:srgbClr val="4F81BD"/>
                </a:solidFill>
                <a:cs typeface="Calibri"/>
              </a:rPr>
              <a:t>l</a:t>
            </a:r>
            <a:endParaRPr lang="en-US" sz="3000" kern="0" dirty="0">
              <a:solidFill>
                <a:sysClr val="windowText" lastClr="00000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44781" y="1264161"/>
            <a:ext cx="7703184" cy="3270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</a:pPr>
            <a:r>
              <a:rPr sz="3000" b="1" dirty="0" smtClean="0">
                <a:solidFill>
                  <a:srgbClr val="4BACC6"/>
                </a:solidFill>
                <a:cs typeface="Calibri"/>
              </a:rPr>
              <a:t>Prec</a:t>
            </a:r>
            <a:r>
              <a:rPr sz="3000" b="1" spc="-5" dirty="0" smtClean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15" dirty="0" smtClean="0">
                <a:solidFill>
                  <a:srgbClr val="4BACC6"/>
                </a:solidFill>
                <a:cs typeface="Calibri"/>
              </a:rPr>
              <a:t>s</a:t>
            </a:r>
            <a:r>
              <a:rPr sz="3000" b="1" spc="-20" dirty="0" smtClean="0">
                <a:solidFill>
                  <a:srgbClr val="4BACC6"/>
                </a:solidFill>
                <a:cs typeface="Calibri"/>
              </a:rPr>
              <a:t>ion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: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Ou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f 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al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l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ca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ses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10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pre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dic</a:t>
            </a:r>
            <a:r>
              <a:rPr sz="3000" b="1" u="sng" spc="-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20" dirty="0">
                <a:solidFill>
                  <a:srgbClr val="4BACC6"/>
                </a:solidFill>
                <a:cs typeface="Calibri"/>
              </a:rPr>
              <a:t>d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as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10" dirty="0" smtClean="0">
                <a:solidFill>
                  <a:srgbClr val="4BACC6"/>
                </a:solidFill>
                <a:cs typeface="Calibri"/>
              </a:rPr>
              <a:t>posi</a:t>
            </a:r>
            <a:r>
              <a:rPr lang="en-US" sz="3000" b="1" u="sng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u="sng" dirty="0" smtClean="0">
                <a:solidFill>
                  <a:srgbClr val="4BACC6"/>
                </a:solidFill>
                <a:cs typeface="Calibri"/>
              </a:rPr>
              <a:t>v</a:t>
            </a:r>
            <a:r>
              <a:rPr sz="3000" b="1" u="sng" spc="-5" dirty="0" smtClean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10" dirty="0">
                <a:solidFill>
                  <a:srgbClr val="4BACC6"/>
                </a:solidFill>
                <a:cs typeface="Calibri"/>
              </a:rPr>
              <a:t>,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lang="en-US" sz="3000" b="1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BACC6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wa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s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ri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t?</a:t>
            </a:r>
            <a:endParaRPr sz="3000" dirty="0">
              <a:cs typeface="Calibri"/>
            </a:endParaRPr>
          </a:p>
          <a:p>
            <a:pPr marL="12700" marR="179705">
              <a:lnSpc>
                <a:spcPct val="100000"/>
              </a:lnSpc>
            </a:pPr>
            <a:r>
              <a:rPr sz="3000" b="1" spc="-10" dirty="0">
                <a:solidFill>
                  <a:srgbClr val="4F81BD"/>
                </a:solidFill>
                <a:cs typeface="Calibri"/>
              </a:rPr>
              <a:t>(% </a:t>
            </a:r>
            <a:r>
              <a:rPr lang="en-US" sz="3000" b="1" spc="-1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me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w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as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r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ht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w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told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so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me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body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th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y had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ia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)</a:t>
            </a:r>
            <a:endParaRPr sz="3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250" dirty="0">
              <a:cs typeface="Times New Roman"/>
            </a:endParaRPr>
          </a:p>
          <a:p>
            <a:pPr marL="1132205" marR="1184910" indent="-1120140">
              <a:lnSpc>
                <a:spcPct val="100000"/>
              </a:lnSpc>
            </a:pPr>
            <a:r>
              <a:rPr sz="3000" b="1" dirty="0">
                <a:solidFill>
                  <a:srgbClr val="C0504D"/>
                </a:solidFill>
                <a:cs typeface="Calibri"/>
              </a:rPr>
              <a:t>Rec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all: O</a:t>
            </a:r>
            <a:r>
              <a:rPr sz="3000" b="1" spc="-15" dirty="0">
                <a:solidFill>
                  <a:srgbClr val="C0504D"/>
                </a:solidFill>
                <a:cs typeface="Calibri"/>
              </a:rPr>
              <a:t>ut </a:t>
            </a:r>
            <a:r>
              <a:rPr sz="3000" b="1" spc="-20" dirty="0">
                <a:solidFill>
                  <a:srgbClr val="C0504D"/>
                </a:solidFill>
                <a:cs typeface="Calibri"/>
              </a:rPr>
              <a:t>of 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all </a:t>
            </a:r>
            <a:r>
              <a:rPr sz="3000" b="1" spc="-15" dirty="0">
                <a:solidFill>
                  <a:srgbClr val="C0504D"/>
                </a:solidFill>
                <a:cs typeface="Calibri"/>
              </a:rPr>
              <a:t>the 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(few) </a:t>
            </a:r>
            <a:r>
              <a:rPr sz="3000" b="1" spc="-15" dirty="0" smtClean="0">
                <a:solidFill>
                  <a:srgbClr val="C0504D"/>
                </a:solidFill>
                <a:cs typeface="Calibri"/>
              </a:rPr>
              <a:t>posi</a:t>
            </a:r>
            <a:r>
              <a:rPr lang="en-US" sz="3000" b="1" spc="60" dirty="0" smtClean="0">
                <a:solidFill>
                  <a:srgbClr val="C0504D"/>
                </a:solidFill>
                <a:cs typeface="Calibri"/>
              </a:rPr>
              <a:t>ti</a:t>
            </a:r>
            <a:r>
              <a:rPr sz="3000" b="1" spc="-5" dirty="0" smtClean="0">
                <a:solidFill>
                  <a:srgbClr val="C0504D"/>
                </a:solidFill>
                <a:cs typeface="Calibri"/>
              </a:rPr>
              <a:t>v</a:t>
            </a:r>
            <a:r>
              <a:rPr sz="3000" b="1" dirty="0" smtClean="0">
                <a:solidFill>
                  <a:srgbClr val="C0504D"/>
                </a:solidFill>
                <a:cs typeface="Calibri"/>
              </a:rPr>
              <a:t>e </a:t>
            </a:r>
            <a:r>
              <a:rPr sz="3000" b="1" dirty="0">
                <a:solidFill>
                  <a:srgbClr val="C0504D"/>
                </a:solidFill>
                <a:cs typeface="Calibri"/>
              </a:rPr>
              <a:t>c</a:t>
            </a:r>
            <a:r>
              <a:rPr sz="3000" b="1" spc="-15" dirty="0">
                <a:solidFill>
                  <a:srgbClr val="C0504D"/>
                </a:solidFill>
                <a:cs typeface="Calibri"/>
              </a:rPr>
              <a:t>as</a:t>
            </a:r>
            <a:r>
              <a:rPr sz="3000" b="1" dirty="0">
                <a:solidFill>
                  <a:srgbClr val="C0504D"/>
                </a:solidFill>
                <a:cs typeface="Calibri"/>
              </a:rPr>
              <a:t>e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s, </a:t>
            </a:r>
            <a:r>
              <a:rPr sz="3000" b="1" spc="-25" dirty="0">
                <a:solidFill>
                  <a:srgbClr val="C0504D"/>
                </a:solidFill>
                <a:cs typeface="Calibri"/>
              </a:rPr>
              <a:t>ho</a:t>
            </a:r>
            <a:r>
              <a:rPr sz="3000" b="1" dirty="0">
                <a:solidFill>
                  <a:srgbClr val="C0504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C0504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C0504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C0504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C0504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C0504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C0504D"/>
                </a:solidFill>
                <a:cs typeface="Calibri"/>
              </a:rPr>
              <a:t> </a:t>
            </a:r>
            <a:r>
              <a:rPr sz="3000" b="1" spc="-25" dirty="0" smtClean="0">
                <a:solidFill>
                  <a:srgbClr val="C0504D"/>
                </a:solidFill>
                <a:cs typeface="Calibri"/>
              </a:rPr>
              <a:t>ﬁn</a:t>
            </a:r>
            <a:r>
              <a:rPr sz="3000" b="1" spc="-20" dirty="0" smtClean="0">
                <a:solidFill>
                  <a:srgbClr val="C0504D"/>
                </a:solidFill>
                <a:cs typeface="Calibri"/>
              </a:rPr>
              <a:t>d</a:t>
            </a:r>
            <a:endParaRPr sz="3000" dirty="0">
              <a:cs typeface="Calibri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3000" b="1" kern="0" dirty="0" smtClean="0">
                <a:solidFill>
                  <a:srgbClr val="4F81BD"/>
                </a:solidFill>
                <a:cs typeface="Calibri"/>
              </a:rPr>
              <a:t>Prec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i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ion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kern="0" spc="-25" dirty="0" smtClean="0">
                <a:solidFill>
                  <a:srgbClr val="4F81BD"/>
                </a:solidFill>
                <a:cs typeface="Calibri"/>
              </a:rPr>
              <a:t>an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d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reca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kern="0" spc="-10" dirty="0" smtClean="0">
                <a:solidFill>
                  <a:srgbClr val="4F81BD"/>
                </a:solidFill>
                <a:cs typeface="Calibri"/>
              </a:rPr>
              <a:t>l</a:t>
            </a:r>
            <a:endParaRPr lang="en-US" sz="3000" kern="0" dirty="0">
              <a:solidFill>
                <a:sysClr val="windowText" lastClr="00000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781" y="1264161"/>
            <a:ext cx="7703184" cy="419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9095" marR="5080" indent="-1637030">
              <a:lnSpc>
                <a:spcPct val="100000"/>
              </a:lnSpc>
            </a:pPr>
            <a:r>
              <a:rPr sz="3000" b="1" dirty="0" smtClean="0">
                <a:solidFill>
                  <a:srgbClr val="4BACC6"/>
                </a:solidFill>
                <a:cs typeface="Calibri"/>
              </a:rPr>
              <a:t>Prec</a:t>
            </a:r>
            <a:r>
              <a:rPr sz="3000" b="1" spc="-5" dirty="0" smtClean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15" dirty="0" smtClean="0">
                <a:solidFill>
                  <a:srgbClr val="4BACC6"/>
                </a:solidFill>
                <a:cs typeface="Calibri"/>
              </a:rPr>
              <a:t>s</a:t>
            </a:r>
            <a:r>
              <a:rPr sz="3000" b="1" spc="-20" dirty="0" smtClean="0">
                <a:solidFill>
                  <a:srgbClr val="4BACC6"/>
                </a:solidFill>
                <a:cs typeface="Calibri"/>
              </a:rPr>
              <a:t>ion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: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Ou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f 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al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l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ca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ses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10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pre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dic</a:t>
            </a:r>
            <a:r>
              <a:rPr sz="3000" b="1" u="sng" spc="-5" dirty="0">
                <a:solidFill>
                  <a:srgbClr val="4BACC6"/>
                </a:solidFill>
                <a:cs typeface="Calibri"/>
              </a:rPr>
              <a:t>t</a:t>
            </a:r>
            <a:r>
              <a:rPr sz="3000" b="1" u="sng" dirty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20" dirty="0">
                <a:solidFill>
                  <a:srgbClr val="4BACC6"/>
                </a:solidFill>
                <a:cs typeface="Calibri"/>
              </a:rPr>
              <a:t>d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-15" dirty="0">
                <a:solidFill>
                  <a:srgbClr val="4BACC6"/>
                </a:solidFill>
                <a:cs typeface="Calibri"/>
              </a:rPr>
              <a:t>as</a:t>
            </a:r>
            <a:r>
              <a:rPr sz="3000" u="sng" spc="-75" dirty="0">
                <a:solidFill>
                  <a:srgbClr val="4BACC6"/>
                </a:solidFill>
                <a:cs typeface="Times New Roman"/>
              </a:rPr>
              <a:t> </a:t>
            </a:r>
            <a:r>
              <a:rPr sz="3000" b="1" u="sng" spc="10" dirty="0" smtClean="0">
                <a:solidFill>
                  <a:srgbClr val="4BACC6"/>
                </a:solidFill>
                <a:cs typeface="Calibri"/>
              </a:rPr>
              <a:t>posi</a:t>
            </a:r>
            <a:r>
              <a:rPr lang="en-US" sz="3000" b="1" u="sng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u="sng" dirty="0" smtClean="0">
                <a:solidFill>
                  <a:srgbClr val="4BACC6"/>
                </a:solidFill>
                <a:cs typeface="Calibri"/>
              </a:rPr>
              <a:t>v</a:t>
            </a:r>
            <a:r>
              <a:rPr sz="3000" b="1" u="sng" spc="-5" dirty="0" smtClean="0">
                <a:solidFill>
                  <a:srgbClr val="4BACC6"/>
                </a:solidFill>
                <a:cs typeface="Calibri"/>
              </a:rPr>
              <a:t>e</a:t>
            </a:r>
            <a:r>
              <a:rPr sz="3000" b="1" u="sng" spc="-10" dirty="0">
                <a:solidFill>
                  <a:srgbClr val="4BACC6"/>
                </a:solidFill>
                <a:cs typeface="Calibri"/>
              </a:rPr>
              <a:t>,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ho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BACC6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</a:t>
            </a:r>
            <a:r>
              <a:rPr lang="en-US" sz="3000" b="1" spc="10" dirty="0" smtClean="0">
                <a:solidFill>
                  <a:srgbClr val="4BACC6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BACC6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wa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s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BACC6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BACC6"/>
                </a:solidFill>
                <a:cs typeface="Calibri"/>
              </a:rPr>
              <a:t> ri</a:t>
            </a:r>
            <a:r>
              <a:rPr sz="3000" b="1" spc="-15" dirty="0">
                <a:solidFill>
                  <a:srgbClr val="4BACC6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BACC6"/>
                </a:solidFill>
                <a:cs typeface="Calibri"/>
              </a:rPr>
              <a:t>h</a:t>
            </a:r>
            <a:r>
              <a:rPr sz="3000" b="1" dirty="0">
                <a:solidFill>
                  <a:srgbClr val="4BACC6"/>
                </a:solidFill>
                <a:cs typeface="Calibri"/>
              </a:rPr>
              <a:t>t?</a:t>
            </a:r>
            <a:endParaRPr sz="3000" dirty="0">
              <a:cs typeface="Calibri"/>
            </a:endParaRPr>
          </a:p>
          <a:p>
            <a:pPr marL="12700" marR="179705">
              <a:lnSpc>
                <a:spcPct val="100000"/>
              </a:lnSpc>
            </a:pPr>
            <a:r>
              <a:rPr sz="3000" b="1" spc="-10" dirty="0">
                <a:solidFill>
                  <a:srgbClr val="4F81BD"/>
                </a:solidFill>
                <a:cs typeface="Calibri"/>
              </a:rPr>
              <a:t>(% </a:t>
            </a:r>
            <a:r>
              <a:rPr lang="en-US" sz="3000" b="1" spc="-1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me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w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as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r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ht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w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told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so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me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body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th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y had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ia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)</a:t>
            </a:r>
            <a:endParaRPr sz="3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250" dirty="0">
              <a:cs typeface="Times New Roman"/>
            </a:endParaRPr>
          </a:p>
          <a:p>
            <a:pPr marL="1132205" marR="1184910" indent="-1120140">
              <a:lnSpc>
                <a:spcPct val="100000"/>
              </a:lnSpc>
            </a:pPr>
            <a:r>
              <a:rPr sz="3000" b="1" dirty="0">
                <a:solidFill>
                  <a:srgbClr val="C0504D"/>
                </a:solidFill>
                <a:cs typeface="Calibri"/>
              </a:rPr>
              <a:t>Rec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all: O</a:t>
            </a:r>
            <a:r>
              <a:rPr sz="3000" b="1" spc="-15" dirty="0">
                <a:solidFill>
                  <a:srgbClr val="C0504D"/>
                </a:solidFill>
                <a:cs typeface="Calibri"/>
              </a:rPr>
              <a:t>ut </a:t>
            </a:r>
            <a:r>
              <a:rPr sz="3000" b="1" spc="-20" dirty="0">
                <a:solidFill>
                  <a:srgbClr val="C0504D"/>
                </a:solidFill>
                <a:cs typeface="Calibri"/>
              </a:rPr>
              <a:t>of 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all </a:t>
            </a:r>
            <a:r>
              <a:rPr sz="3000" b="1" spc="-15" dirty="0">
                <a:solidFill>
                  <a:srgbClr val="C0504D"/>
                </a:solidFill>
                <a:cs typeface="Calibri"/>
              </a:rPr>
              <a:t>the 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(few) </a:t>
            </a:r>
            <a:r>
              <a:rPr sz="3000" b="1" spc="-15" dirty="0" smtClean="0">
                <a:solidFill>
                  <a:srgbClr val="C0504D"/>
                </a:solidFill>
                <a:cs typeface="Calibri"/>
              </a:rPr>
              <a:t>posi</a:t>
            </a:r>
            <a:r>
              <a:rPr lang="en-US" sz="3000" b="1" spc="60" dirty="0" smtClean="0">
                <a:solidFill>
                  <a:srgbClr val="C0504D"/>
                </a:solidFill>
                <a:cs typeface="Calibri"/>
              </a:rPr>
              <a:t>ti</a:t>
            </a:r>
            <a:r>
              <a:rPr sz="3000" b="1" spc="-5" dirty="0" smtClean="0">
                <a:solidFill>
                  <a:srgbClr val="C0504D"/>
                </a:solidFill>
                <a:cs typeface="Calibri"/>
              </a:rPr>
              <a:t>v</a:t>
            </a:r>
            <a:r>
              <a:rPr sz="3000" b="1" dirty="0" smtClean="0">
                <a:solidFill>
                  <a:srgbClr val="C0504D"/>
                </a:solidFill>
                <a:cs typeface="Calibri"/>
              </a:rPr>
              <a:t>e </a:t>
            </a:r>
            <a:r>
              <a:rPr sz="3000" b="1" dirty="0">
                <a:solidFill>
                  <a:srgbClr val="C0504D"/>
                </a:solidFill>
                <a:cs typeface="Calibri"/>
              </a:rPr>
              <a:t>c</a:t>
            </a:r>
            <a:r>
              <a:rPr sz="3000" b="1" spc="-15" dirty="0">
                <a:solidFill>
                  <a:srgbClr val="C0504D"/>
                </a:solidFill>
                <a:cs typeface="Calibri"/>
              </a:rPr>
              <a:t>as</a:t>
            </a:r>
            <a:r>
              <a:rPr sz="3000" b="1" dirty="0">
                <a:solidFill>
                  <a:srgbClr val="C0504D"/>
                </a:solidFill>
                <a:cs typeface="Calibri"/>
              </a:rPr>
              <a:t>e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s, </a:t>
            </a:r>
            <a:r>
              <a:rPr sz="3000" b="1" spc="-25" dirty="0">
                <a:solidFill>
                  <a:srgbClr val="C0504D"/>
                </a:solidFill>
                <a:cs typeface="Calibri"/>
              </a:rPr>
              <a:t>ho</a:t>
            </a:r>
            <a:r>
              <a:rPr sz="3000" b="1" dirty="0">
                <a:solidFill>
                  <a:srgbClr val="C0504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C0504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C0504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C0504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C0504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C0504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C0504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C0504D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C0504D"/>
                </a:solidFill>
                <a:cs typeface="Calibri"/>
              </a:rPr>
              <a:t>ﬁn</a:t>
            </a:r>
            <a:r>
              <a:rPr sz="3000" b="1" spc="-20" dirty="0">
                <a:solidFill>
                  <a:srgbClr val="C0504D"/>
                </a:solidFill>
                <a:cs typeface="Calibri"/>
              </a:rPr>
              <a:t>d</a:t>
            </a:r>
            <a:endParaRPr sz="3000" dirty="0">
              <a:cs typeface="Calibri"/>
            </a:endParaRPr>
          </a:p>
          <a:p>
            <a:pPr marL="12700" marR="27940">
              <a:lnSpc>
                <a:spcPct val="100000"/>
              </a:lnSpc>
            </a:pPr>
            <a:r>
              <a:rPr sz="3000" b="1" spc="-10" dirty="0">
                <a:solidFill>
                  <a:srgbClr val="4F81BD"/>
                </a:solidFill>
                <a:cs typeface="Calibri"/>
              </a:rPr>
              <a:t>(%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of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actual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le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ukem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ia </a:t>
            </a:r>
            <a:r>
              <a:rPr sz="3000" b="1" spc="-20" dirty="0" smtClean="0">
                <a:solidFill>
                  <a:srgbClr val="4F81BD"/>
                </a:solidFill>
                <a:cs typeface="Calibri"/>
              </a:rPr>
              <a:t>pa</a:t>
            </a:r>
            <a:r>
              <a:rPr lang="en-US" sz="3000" b="1" spc="6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nts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c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ould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c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w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ith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my c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l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assi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ﬁer)</a:t>
            </a:r>
            <a:endParaRPr sz="3000" dirty="0">
              <a:cs typeface="Calibri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n-US" sz="3000" b="1" kern="0" dirty="0" smtClean="0">
                <a:solidFill>
                  <a:srgbClr val="4F81BD"/>
                </a:solidFill>
                <a:cs typeface="Calibri"/>
              </a:rPr>
              <a:t>Prec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i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ion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kern="0" spc="-25" dirty="0" smtClean="0">
                <a:solidFill>
                  <a:srgbClr val="4F81BD"/>
                </a:solidFill>
                <a:cs typeface="Calibri"/>
              </a:rPr>
              <a:t>an</a:t>
            </a:r>
            <a:r>
              <a:rPr lang="en-US" sz="3000" b="1" kern="0" spc="-20" dirty="0" smtClean="0">
                <a:solidFill>
                  <a:srgbClr val="4F81BD"/>
                </a:solidFill>
                <a:cs typeface="Calibri"/>
              </a:rPr>
              <a:t>d</a:t>
            </a:r>
            <a:r>
              <a:rPr lang="en-US" sz="3000" b="1" kern="0" spc="-5" dirty="0" smtClean="0">
                <a:solidFill>
                  <a:srgbClr val="4F81BD"/>
                </a:solidFill>
                <a:cs typeface="Calibri"/>
              </a:rPr>
              <a:t> reca</a:t>
            </a:r>
            <a:r>
              <a:rPr lang="en-US" sz="3000" b="1" kern="0" spc="-15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kern="0" spc="-10" dirty="0" smtClean="0">
                <a:solidFill>
                  <a:srgbClr val="4F81BD"/>
                </a:solidFill>
                <a:cs typeface="Calibri"/>
              </a:rPr>
              <a:t>l</a:t>
            </a:r>
            <a:endParaRPr lang="en-US" sz="3000" kern="0" dirty="0">
              <a:solidFill>
                <a:sysClr val="windowText" lastClr="00000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7 at 10.03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3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 smtClean="0">
                <a:solidFill>
                  <a:srgbClr val="4F81BD"/>
                </a:solidFill>
                <a:latin typeface="+mj-lt"/>
                <a:cs typeface="Calibri"/>
              </a:rPr>
              <a:t>C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onf</a:t>
            </a:r>
            <a:r>
              <a:rPr sz="3000" b="1" spc="-15" dirty="0" smtClean="0">
                <a:solidFill>
                  <a:srgbClr val="4F81BD"/>
                </a:solidFill>
                <a:latin typeface="+mj-lt"/>
                <a:cs typeface="Calibri"/>
              </a:rPr>
              <a:t>usion 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Matr</a:t>
            </a:r>
            <a:r>
              <a:rPr sz="3000" b="1" spc="-10" dirty="0" smtClean="0">
                <a:solidFill>
                  <a:srgbClr val="4F81BD"/>
                </a:solidFill>
                <a:latin typeface="+mj-lt"/>
                <a:cs typeface="Calibri"/>
              </a:rPr>
              <a:t>ix</a:t>
            </a:r>
            <a:endParaRPr sz="3000" dirty="0">
              <a:latin typeface="+mj-lt"/>
              <a:cs typeface="Calibr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2515" y="1134533"/>
            <a:ext cx="7904952" cy="3098800"/>
            <a:chOff x="1149210" y="1676400"/>
            <a:chExt cx="6845580" cy="3505200"/>
          </a:xfrm>
        </p:grpSpPr>
        <p:sp>
          <p:nvSpPr>
            <p:cNvPr id="5" name="TextBox 4"/>
            <p:cNvSpPr txBox="1"/>
            <p:nvPr/>
          </p:nvSpPr>
          <p:spPr>
            <a:xfrm>
              <a:off x="343107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Spam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293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Non-Spam</a:t>
              </a:r>
            </a:p>
            <a:p>
              <a:pPr algn="ctr"/>
              <a:r>
                <a:rPr lang="en-US" sz="2400" dirty="0" smtClean="0"/>
                <a:t>(Predicted)</a:t>
              </a:r>
              <a:endParaRPr lang="en-IN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endParaRPr lang="en-IN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107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/>
                <a:t>0</a:t>
              </a:r>
              <a:endParaRPr lang="en-IN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293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10</a:t>
              </a:r>
              <a:endParaRPr lang="en-IN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9210" y="28448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Spam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/>
                <a:t>0</a:t>
              </a:r>
              <a:endParaRPr lang="en-IN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293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990</a:t>
              </a:r>
              <a:endParaRPr lang="en-I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9210" y="401320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400" dirty="0" smtClean="0"/>
                <a:t>Non-Spam</a:t>
              </a:r>
            </a:p>
            <a:p>
              <a:pPr algn="ctr"/>
              <a:r>
                <a:rPr lang="en-US" sz="2400" dirty="0" smtClean="0"/>
                <a:t>(Actual)</a:t>
              </a:r>
              <a:endParaRPr lang="en-IN" sz="2400" dirty="0"/>
            </a:p>
          </p:txBody>
        </p:sp>
      </p:grpSp>
      <p:sp>
        <p:nvSpPr>
          <p:cNvPr id="13" name="object 4"/>
          <p:cNvSpPr txBox="1"/>
          <p:nvPr/>
        </p:nvSpPr>
        <p:spPr>
          <a:xfrm>
            <a:off x="460115" y="4272677"/>
            <a:ext cx="837061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9BBB59"/>
                </a:solidFill>
                <a:cs typeface="Calibri"/>
              </a:rPr>
              <a:t>Recall (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Sensitivity</a:t>
            </a:r>
            <a:r>
              <a:rPr lang="en-US" sz="2400" dirty="0" smtClean="0">
                <a:solidFill>
                  <a:srgbClr val="9BBB59"/>
                </a:solidFill>
                <a:cs typeface="Calibri"/>
              </a:rPr>
              <a:t>) </a:t>
            </a:r>
            <a:r>
              <a:rPr lang="en-US" sz="2400" spc="-15" dirty="0">
                <a:solidFill>
                  <a:srgbClr val="9BBB59"/>
                </a:solidFill>
                <a:cs typeface="Calibri"/>
              </a:rPr>
              <a:t>= TP / (TP + F</a:t>
            </a:r>
            <a:r>
              <a:rPr lang="en-US" sz="2400" spc="-20" dirty="0">
                <a:solidFill>
                  <a:srgbClr val="9BBB59"/>
                </a:solidFill>
                <a:cs typeface="Calibri"/>
              </a:rPr>
              <a:t>N) </a:t>
            </a:r>
            <a:r>
              <a:rPr lang="en-US" sz="2400" spc="-20" dirty="0" smtClean="0">
                <a:solidFill>
                  <a:srgbClr val="9BBB59"/>
                </a:solidFill>
                <a:cs typeface="Calibri"/>
              </a:rPr>
              <a:t> = 	0/10  = 0</a:t>
            </a:r>
          </a:p>
          <a:p>
            <a:endParaRPr lang="en-US" sz="2400" spc="-20" dirty="0">
              <a:solidFill>
                <a:srgbClr val="9BBB59"/>
              </a:solidFill>
              <a:cs typeface="Calibri"/>
            </a:endParaRPr>
          </a:p>
          <a:p>
            <a:r>
              <a:rPr lang="en-US" sz="2400" spc="-20" dirty="0" smtClean="0">
                <a:solidFill>
                  <a:schemeClr val="accent5"/>
                </a:solidFill>
                <a:cs typeface="Calibri"/>
              </a:rPr>
              <a:t>Precision = TP / (TP+FP) =  0/0  </a:t>
            </a:r>
            <a:r>
              <a:rPr lang="en-US" sz="2400" spc="-20" dirty="0" smtClean="0">
                <a:solidFill>
                  <a:schemeClr val="accent5"/>
                </a:solidFill>
                <a:cs typeface="Calibri"/>
                <a:sym typeface="Wingdings"/>
              </a:rPr>
              <a:t> undefined! </a:t>
            </a:r>
            <a:endParaRPr lang="en-US" sz="2400" spc="-20" dirty="0">
              <a:solidFill>
                <a:srgbClr val="9BBB59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spc="-20" dirty="0" smtClean="0">
              <a:solidFill>
                <a:srgbClr val="9BBB59"/>
              </a:solidFill>
              <a:cs typeface="Calibri"/>
            </a:endParaRPr>
          </a:p>
          <a:p>
            <a:pPr marL="12700"/>
            <a:r>
              <a:rPr lang="en-US" sz="2400" dirty="0" smtClean="0">
                <a:solidFill>
                  <a:srgbClr val="F79646"/>
                </a:solidFill>
                <a:cs typeface="Calibri"/>
              </a:rPr>
              <a:t>Sp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eciﬁcity </a:t>
            </a:r>
            <a:r>
              <a:rPr lang="en-US" sz="2400" spc="-15" dirty="0">
                <a:solidFill>
                  <a:srgbClr val="F79646"/>
                </a:solidFill>
                <a:cs typeface="Calibri"/>
              </a:rPr>
              <a:t>= T</a:t>
            </a:r>
            <a:r>
              <a:rPr lang="en-US" sz="2400" spc="-20" dirty="0">
                <a:solidFill>
                  <a:srgbClr val="F79646"/>
                </a:solidFill>
                <a:cs typeface="Calibri"/>
              </a:rPr>
              <a:t>N / (TN + </a:t>
            </a:r>
            <a:r>
              <a:rPr lang="en-US" sz="2400" spc="-20" dirty="0" smtClean="0">
                <a:solidFill>
                  <a:srgbClr val="F79646"/>
                </a:solidFill>
                <a:cs typeface="Calibri"/>
              </a:rPr>
              <a:t>F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P) = 100%</a:t>
            </a:r>
          </a:p>
          <a:p>
            <a:pPr marL="12700"/>
            <a:endParaRPr lang="en-US" sz="2400" dirty="0">
              <a:cs typeface="Calibri"/>
            </a:endParaRPr>
          </a:p>
          <a:p>
            <a:pPr marL="12700"/>
            <a:r>
              <a:rPr lang="en-US" sz="2400" spc="-15" dirty="0">
                <a:solidFill>
                  <a:srgbClr val="4F81BD"/>
                </a:solidFill>
                <a:cs typeface="Calibri"/>
              </a:rPr>
              <a:t>Accuracy = (TP + T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N) / (T</a:t>
            </a:r>
            <a:r>
              <a:rPr lang="en-US" sz="2400" spc="-15" dirty="0">
                <a:solidFill>
                  <a:srgbClr val="4F81BD"/>
                </a:solidFill>
                <a:cs typeface="Calibri"/>
              </a:rPr>
              <a:t>P + T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 + F</a:t>
            </a:r>
            <a:r>
              <a:rPr lang="en-US" sz="2400" spc="-15" dirty="0">
                <a:solidFill>
                  <a:srgbClr val="4F81BD"/>
                </a:solidFill>
                <a:cs typeface="Calibri"/>
              </a:rPr>
              <a:t>P + F</a:t>
            </a:r>
            <a:r>
              <a:rPr lang="en-US" sz="2400" spc="-20" dirty="0">
                <a:solidFill>
                  <a:srgbClr val="4F81BD"/>
                </a:solidFill>
                <a:cs typeface="Calibri"/>
              </a:rPr>
              <a:t>N</a:t>
            </a:r>
            <a:r>
              <a:rPr lang="en-US" sz="2400" spc="-20" dirty="0" smtClean="0">
                <a:solidFill>
                  <a:srgbClr val="4F81BD"/>
                </a:solidFill>
                <a:cs typeface="Calibri"/>
              </a:rPr>
              <a:t>) =  99%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72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4F81BD"/>
                </a:solidFill>
                <a:latin typeface="+mj-lt"/>
                <a:cs typeface="Calibri"/>
              </a:rPr>
              <a:t>C</a:t>
            </a:r>
            <a:r>
              <a:rPr sz="3000" b="1" spc="-20" dirty="0">
                <a:solidFill>
                  <a:srgbClr val="4F81BD"/>
                </a:solidFill>
                <a:latin typeface="+mj-lt"/>
                <a:cs typeface="Calibri"/>
              </a:rPr>
              <a:t>onf</a:t>
            </a:r>
            <a:r>
              <a:rPr sz="3000" b="1" spc="-15" dirty="0">
                <a:solidFill>
                  <a:srgbClr val="4F81BD"/>
                </a:solidFill>
                <a:latin typeface="+mj-lt"/>
                <a:cs typeface="Calibri"/>
              </a:rPr>
              <a:t>usion </a:t>
            </a:r>
            <a:r>
              <a:rPr sz="3000" b="1" spc="-20" dirty="0">
                <a:solidFill>
                  <a:srgbClr val="4F81BD"/>
                </a:solidFill>
                <a:latin typeface="+mj-lt"/>
                <a:cs typeface="Calibri"/>
              </a:rPr>
              <a:t>Matr</a:t>
            </a:r>
            <a:r>
              <a:rPr sz="3000" b="1" spc="-10" dirty="0">
                <a:solidFill>
                  <a:srgbClr val="4F81BD"/>
                </a:solidFill>
                <a:latin typeface="+mj-lt"/>
                <a:cs typeface="Calibri"/>
              </a:rPr>
              <a:t>ix</a:t>
            </a:r>
            <a:endParaRPr sz="3000" dirty="0">
              <a:latin typeface="+mj-lt"/>
              <a:cs typeface="Calibri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544781" y="4719187"/>
            <a:ext cx="64293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4630" algn="l"/>
                <a:tab pos="1822450" algn="l"/>
              </a:tabLst>
            </a:pPr>
            <a:r>
              <a:rPr sz="2800" spc="-15" dirty="0" smtClean="0">
                <a:solidFill>
                  <a:srgbClr val="4BACC6"/>
                </a:solidFill>
                <a:cs typeface="Calibri"/>
              </a:rPr>
              <a:t>Precisi</a:t>
            </a:r>
            <a:r>
              <a:rPr sz="2800" spc="-5" dirty="0" smtClean="0">
                <a:solidFill>
                  <a:srgbClr val="4BACC6"/>
                </a:solidFill>
                <a:cs typeface="Calibri"/>
              </a:rPr>
              <a:t>o</a:t>
            </a:r>
            <a:r>
              <a:rPr sz="2800" dirty="0" smtClean="0">
                <a:solidFill>
                  <a:srgbClr val="4BACC6"/>
                </a:solidFill>
                <a:cs typeface="Calibri"/>
              </a:rPr>
              <a:t>n	=</a:t>
            </a:r>
            <a:r>
              <a:rPr sz="2800" dirty="0">
                <a:solidFill>
                  <a:srgbClr val="4BACC6"/>
                </a:solidFill>
                <a:cs typeface="Calibri"/>
              </a:rPr>
              <a:t>	</a:t>
            </a:r>
            <a:r>
              <a:rPr lang="en-US" sz="2800" spc="-15" dirty="0" smtClean="0">
                <a:solidFill>
                  <a:srgbClr val="4BACC6"/>
                </a:solidFill>
                <a:cs typeface="Calibri"/>
              </a:rPr>
              <a:t>TP / (TP + FP)</a:t>
            </a:r>
            <a:endParaRPr sz="2800" dirty="0">
              <a:cs typeface="Calibri"/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552871" y="5203476"/>
            <a:ext cx="56701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C0504D"/>
                </a:solidFill>
                <a:cs typeface="Calibri"/>
              </a:rPr>
              <a:t>Recall</a:t>
            </a:r>
            <a:r>
              <a:rPr lang="en-US" sz="2800" spc="-15" dirty="0" smtClean="0">
                <a:solidFill>
                  <a:srgbClr val="C0504D"/>
                </a:solidFill>
                <a:cs typeface="Calibri"/>
              </a:rPr>
              <a:t>	       =  TP / (TP + FN)</a:t>
            </a:r>
            <a:endParaRPr sz="2800" dirty="0">
              <a:cs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9135" y="933450"/>
            <a:ext cx="5280165" cy="3505200"/>
            <a:chOff x="549135" y="933450"/>
            <a:chExt cx="6845580" cy="3505200"/>
          </a:xfrm>
        </p:grpSpPr>
        <p:sp>
          <p:nvSpPr>
            <p:cNvPr id="17" name="TextBox 16"/>
            <p:cNvSpPr txBox="1"/>
            <p:nvPr/>
          </p:nvSpPr>
          <p:spPr>
            <a:xfrm>
              <a:off x="283099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P’ </a:t>
              </a:r>
            </a:p>
            <a:p>
              <a:pPr algn="ctr"/>
              <a:r>
                <a:rPr lang="en-US" sz="2000" dirty="0" smtClean="0"/>
                <a:t>(Predicted)</a:t>
              </a:r>
              <a:endParaRPr lang="en-IN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1285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/>
                <a:t>n</a:t>
              </a:r>
              <a:r>
                <a:rPr lang="en-US" sz="2000" dirty="0" smtClean="0"/>
                <a:t>’ </a:t>
              </a:r>
            </a:p>
            <a:p>
              <a:pPr algn="ctr"/>
              <a:r>
                <a:rPr lang="en-US" sz="2000" dirty="0" smtClean="0"/>
                <a:t>(Predicted)</a:t>
              </a:r>
              <a:endParaRPr lang="en-IN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13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endParaRPr lang="en-IN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099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True Positive</a:t>
              </a:r>
              <a:endParaRPr lang="en-IN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285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False Negative</a:t>
              </a:r>
              <a:endParaRPr lang="en-IN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913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P</a:t>
              </a:r>
            </a:p>
            <a:p>
              <a:pPr algn="ctr"/>
              <a:r>
                <a:rPr lang="en-US" sz="2000" dirty="0" smtClean="0"/>
                <a:t>(Actual)</a:t>
              </a:r>
              <a:endParaRPr lang="en-IN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3099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False Positive</a:t>
              </a:r>
              <a:endParaRPr lang="en-IN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1285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True Negative</a:t>
              </a:r>
              <a:endParaRPr lang="en-IN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13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n</a:t>
              </a:r>
            </a:p>
            <a:p>
              <a:pPr algn="ctr"/>
              <a:r>
                <a:rPr lang="en-US" sz="2000" dirty="0" smtClean="0"/>
                <a:t>(Actual)</a:t>
              </a:r>
              <a:endParaRPr lang="en-IN" sz="20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4F81BD"/>
                </a:solidFill>
                <a:latin typeface="+mj-lt"/>
                <a:cs typeface="Calibri"/>
              </a:rPr>
              <a:t>C</a:t>
            </a:r>
            <a:r>
              <a:rPr sz="3000" b="1" spc="-20" dirty="0">
                <a:solidFill>
                  <a:srgbClr val="4F81BD"/>
                </a:solidFill>
                <a:latin typeface="+mj-lt"/>
                <a:cs typeface="Calibri"/>
              </a:rPr>
              <a:t>onf</a:t>
            </a:r>
            <a:r>
              <a:rPr sz="3000" b="1" spc="-15" dirty="0">
                <a:solidFill>
                  <a:srgbClr val="4F81BD"/>
                </a:solidFill>
                <a:latin typeface="+mj-lt"/>
                <a:cs typeface="Calibri"/>
              </a:rPr>
              <a:t>usion 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Matr</a:t>
            </a:r>
            <a:r>
              <a:rPr sz="3000" b="1" spc="-10" dirty="0" smtClean="0">
                <a:solidFill>
                  <a:srgbClr val="4F81BD"/>
                </a:solidFill>
                <a:latin typeface="+mj-lt"/>
                <a:cs typeface="Calibri"/>
              </a:rPr>
              <a:t>ix</a:t>
            </a:r>
            <a:endParaRPr sz="30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0" y="1667777"/>
            <a:ext cx="207110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99700"/>
              </a:lnSpc>
            </a:pPr>
            <a:r>
              <a:rPr sz="2400" dirty="0">
                <a:solidFill>
                  <a:srgbClr val="9BBB59"/>
                </a:solidFill>
                <a:cs typeface="Calibri"/>
              </a:rPr>
              <a:t>F</a:t>
            </a:r>
            <a:r>
              <a:rPr sz="2400" spc="-5" dirty="0">
                <a:solidFill>
                  <a:srgbClr val="9BBB59"/>
                </a:solidFill>
                <a:cs typeface="Calibri"/>
              </a:rPr>
              <a:t>o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c</a:t>
            </a:r>
            <a:r>
              <a:rPr sz="2400" dirty="0">
                <a:solidFill>
                  <a:srgbClr val="9BBB59"/>
                </a:solidFill>
                <a:cs typeface="Calibri"/>
              </a:rPr>
              <a:t>usin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g</a:t>
            </a:r>
            <a:r>
              <a:rPr sz="2400" dirty="0">
                <a:solidFill>
                  <a:srgbClr val="9BBB59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9BBB59"/>
                </a:solidFill>
                <a:cs typeface="Calibri"/>
              </a:rPr>
              <a:t>o</a:t>
            </a:r>
            <a:r>
              <a:rPr sz="2400" dirty="0">
                <a:solidFill>
                  <a:srgbClr val="9BBB59"/>
                </a:solidFill>
                <a:cs typeface="Calibri"/>
              </a:rPr>
              <a:t>n a sin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g</a:t>
            </a:r>
            <a:r>
              <a:rPr sz="2400" dirty="0">
                <a:solidFill>
                  <a:srgbClr val="9BBB59"/>
                </a:solidFill>
                <a:cs typeface="Calibri"/>
              </a:rPr>
              <a:t>l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>
                <a:solidFill>
                  <a:srgbClr val="9BBB59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c</a:t>
            </a:r>
            <a:r>
              <a:rPr sz="2400" dirty="0">
                <a:solidFill>
                  <a:srgbClr val="9BBB59"/>
                </a:solidFill>
                <a:cs typeface="Calibri"/>
              </a:rPr>
              <a:t>lass </a:t>
            </a:r>
            <a:r>
              <a:rPr sz="2400" dirty="0">
                <a:solidFill>
                  <a:srgbClr val="A6A6A6"/>
                </a:solidFill>
                <a:cs typeface="Calibri"/>
              </a:rPr>
              <a:t>(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p</a:t>
            </a:r>
            <a:r>
              <a:rPr sz="2400" spc="-5" dirty="0" smtClean="0">
                <a:solidFill>
                  <a:srgbClr val="A6A6A6"/>
                </a:solidFill>
                <a:cs typeface="Calibri"/>
              </a:rPr>
              <a:t>o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si</a:t>
            </a:r>
            <a:r>
              <a:rPr lang="en-US" sz="2400" dirty="0" smtClean="0">
                <a:solidFill>
                  <a:srgbClr val="A6A6A6"/>
                </a:solidFill>
                <a:cs typeface="Calibri"/>
              </a:rPr>
              <a:t>tiv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e</a:t>
            </a:r>
            <a:r>
              <a:rPr sz="2400" spc="-15" dirty="0">
                <a:solidFill>
                  <a:srgbClr val="A6A6A6"/>
                </a:solidFill>
                <a:cs typeface="Calibri"/>
              </a:rPr>
              <a:t>:</a:t>
            </a:r>
            <a:r>
              <a:rPr sz="2400" dirty="0">
                <a:solidFill>
                  <a:srgbClr val="A6A6A6"/>
                </a:solidFill>
                <a:cs typeface="Calibri"/>
              </a:rPr>
              <a:t> th</a:t>
            </a:r>
            <a:r>
              <a:rPr sz="2400" spc="-15" dirty="0">
                <a:solidFill>
                  <a:srgbClr val="A6A6A6"/>
                </a:solidFill>
                <a:cs typeface="Calibri"/>
              </a:rPr>
              <a:t>e</a:t>
            </a:r>
            <a:r>
              <a:rPr sz="240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A6A6A6"/>
                </a:solidFill>
                <a:cs typeface="Calibri"/>
              </a:rPr>
              <a:t>o</a:t>
            </a:r>
            <a:r>
              <a:rPr sz="2400" dirty="0">
                <a:solidFill>
                  <a:srgbClr val="A6A6A6"/>
                </a:solidFill>
                <a:cs typeface="Calibri"/>
              </a:rPr>
              <a:t>n</a:t>
            </a:r>
            <a:r>
              <a:rPr sz="2400" spc="-15" dirty="0">
                <a:solidFill>
                  <a:srgbClr val="A6A6A6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25" dirty="0">
                <a:solidFill>
                  <a:srgbClr val="A6A6A6"/>
                </a:solidFill>
                <a:cs typeface="Calibri"/>
              </a:rPr>
              <a:t>w</a:t>
            </a:r>
            <a:r>
              <a:rPr sz="2400" dirty="0">
                <a:solidFill>
                  <a:srgbClr val="A6A6A6"/>
                </a:solidFill>
                <a:cs typeface="Calibri"/>
              </a:rPr>
              <a:t>ith s</a:t>
            </a:r>
            <a:r>
              <a:rPr sz="2400" spc="-25" dirty="0">
                <a:solidFill>
                  <a:srgbClr val="A6A6A6"/>
                </a:solidFill>
                <a:cs typeface="Calibri"/>
              </a:rPr>
              <a:t>m</a:t>
            </a:r>
            <a:r>
              <a:rPr sz="2400" dirty="0">
                <a:solidFill>
                  <a:srgbClr val="A6A6A6"/>
                </a:solidFill>
                <a:cs typeface="Calibri"/>
              </a:rPr>
              <a:t>all 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p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rev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al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e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n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ce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)</a:t>
            </a:r>
            <a:r>
              <a:rPr lang="en-US" sz="2400" dirty="0" smtClean="0">
                <a:solidFill>
                  <a:srgbClr val="A6A6A6"/>
                </a:solidFill>
                <a:cs typeface="Calibri"/>
              </a:rPr>
              <a:t> 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in </a:t>
            </a:r>
            <a:r>
              <a:rPr sz="2400" dirty="0">
                <a:solidFill>
                  <a:srgbClr val="9BBB59"/>
                </a:solidFill>
                <a:cs typeface="Calibri"/>
              </a:rPr>
              <a:t>s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ke</a:t>
            </a:r>
            <a:r>
              <a:rPr sz="2400" spc="-25" dirty="0">
                <a:solidFill>
                  <a:srgbClr val="9BBB59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>
                <a:solidFill>
                  <a:srgbClr val="9BBB59"/>
                </a:solidFill>
                <a:cs typeface="Calibri"/>
              </a:rPr>
              <a:t>d 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c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as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s</a:t>
            </a:r>
            <a:endParaRPr sz="2400" dirty="0">
              <a:cs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9135" y="933450"/>
            <a:ext cx="5280165" cy="3505200"/>
            <a:chOff x="549135" y="933450"/>
            <a:chExt cx="6845580" cy="3505200"/>
          </a:xfrm>
        </p:grpSpPr>
        <p:sp>
          <p:nvSpPr>
            <p:cNvPr id="6" name="TextBox 5"/>
            <p:cNvSpPr txBox="1"/>
            <p:nvPr/>
          </p:nvSpPr>
          <p:spPr>
            <a:xfrm>
              <a:off x="283099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P’ </a:t>
              </a:r>
            </a:p>
            <a:p>
              <a:pPr algn="ctr"/>
              <a:r>
                <a:rPr lang="en-US" sz="2000" dirty="0" smtClean="0"/>
                <a:t>(Predicted)</a:t>
              </a:r>
              <a:endParaRPr lang="en-IN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1285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/>
                <a:t>n</a:t>
              </a:r>
              <a:r>
                <a:rPr lang="en-US" sz="2000" dirty="0" smtClean="0"/>
                <a:t>’ </a:t>
              </a:r>
            </a:p>
            <a:p>
              <a:pPr algn="ctr"/>
              <a:r>
                <a:rPr lang="en-US" sz="2000" dirty="0" smtClean="0"/>
                <a:t>(Predicted)</a:t>
              </a:r>
              <a:endParaRPr lang="en-IN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913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endParaRPr lang="en-IN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099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True Positive</a:t>
              </a:r>
              <a:endParaRPr lang="en-IN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285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False Negative</a:t>
              </a:r>
              <a:endParaRPr lang="en-IN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13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P</a:t>
              </a:r>
            </a:p>
            <a:p>
              <a:pPr algn="ctr"/>
              <a:r>
                <a:rPr lang="en-US" sz="2000" dirty="0" smtClean="0"/>
                <a:t>(Actual)</a:t>
              </a:r>
              <a:endParaRPr lang="en-IN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3099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False Positive</a:t>
              </a:r>
              <a:endParaRPr lang="en-IN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1285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True Negative</a:t>
              </a:r>
              <a:endParaRPr lang="en-IN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913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n</a:t>
              </a:r>
            </a:p>
            <a:p>
              <a:pPr algn="ctr"/>
              <a:r>
                <a:rPr lang="en-US" sz="2000" dirty="0" smtClean="0"/>
                <a:t>(Actual)</a:t>
              </a:r>
              <a:endParaRPr lang="en-IN" sz="2000" dirty="0"/>
            </a:p>
          </p:txBody>
        </p:sp>
      </p:grpSp>
      <p:sp>
        <p:nvSpPr>
          <p:cNvPr id="15" name="object 4"/>
          <p:cNvSpPr txBox="1"/>
          <p:nvPr/>
        </p:nvSpPr>
        <p:spPr>
          <a:xfrm>
            <a:off x="544781" y="4719187"/>
            <a:ext cx="64293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4630" algn="l"/>
                <a:tab pos="1822450" algn="l"/>
              </a:tabLst>
            </a:pPr>
            <a:r>
              <a:rPr sz="2800" spc="-15" dirty="0" smtClean="0">
                <a:solidFill>
                  <a:srgbClr val="4BACC6"/>
                </a:solidFill>
                <a:cs typeface="Calibri"/>
              </a:rPr>
              <a:t>Precisi</a:t>
            </a:r>
            <a:r>
              <a:rPr sz="2800" spc="-5" dirty="0" smtClean="0">
                <a:solidFill>
                  <a:srgbClr val="4BACC6"/>
                </a:solidFill>
                <a:cs typeface="Calibri"/>
              </a:rPr>
              <a:t>o</a:t>
            </a:r>
            <a:r>
              <a:rPr sz="2800" dirty="0" smtClean="0">
                <a:solidFill>
                  <a:srgbClr val="4BACC6"/>
                </a:solidFill>
                <a:cs typeface="Calibri"/>
              </a:rPr>
              <a:t>n	=</a:t>
            </a:r>
            <a:r>
              <a:rPr sz="2800" dirty="0">
                <a:solidFill>
                  <a:srgbClr val="4BACC6"/>
                </a:solidFill>
                <a:cs typeface="Calibri"/>
              </a:rPr>
              <a:t>	</a:t>
            </a:r>
            <a:r>
              <a:rPr lang="en-US" sz="2800" spc="-15" dirty="0" smtClean="0">
                <a:solidFill>
                  <a:srgbClr val="4BACC6"/>
                </a:solidFill>
                <a:cs typeface="Calibri"/>
              </a:rPr>
              <a:t>TP / (TP + FP)</a:t>
            </a:r>
            <a:endParaRPr sz="2800" dirty="0">
              <a:cs typeface="Calibri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552871" y="5203476"/>
            <a:ext cx="56701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C0504D"/>
                </a:solidFill>
                <a:cs typeface="Calibri"/>
              </a:rPr>
              <a:t>Recall</a:t>
            </a:r>
            <a:r>
              <a:rPr lang="en-US" sz="2800" spc="-15" dirty="0" smtClean="0">
                <a:solidFill>
                  <a:srgbClr val="C0504D"/>
                </a:solidFill>
                <a:cs typeface="Calibri"/>
              </a:rPr>
              <a:t>	       =  TP / (TP + FN)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4F81BD"/>
                </a:solidFill>
                <a:latin typeface="+mj-lt"/>
                <a:cs typeface="Calibri"/>
              </a:rPr>
              <a:t>C</a:t>
            </a:r>
            <a:r>
              <a:rPr sz="3000" b="1" spc="-20" dirty="0">
                <a:solidFill>
                  <a:srgbClr val="4F81BD"/>
                </a:solidFill>
                <a:latin typeface="+mj-lt"/>
                <a:cs typeface="Calibri"/>
              </a:rPr>
              <a:t>onf</a:t>
            </a:r>
            <a:r>
              <a:rPr sz="3000" b="1" spc="-15" dirty="0">
                <a:solidFill>
                  <a:srgbClr val="4F81BD"/>
                </a:solidFill>
                <a:latin typeface="+mj-lt"/>
                <a:cs typeface="Calibri"/>
              </a:rPr>
              <a:t>usion </a:t>
            </a:r>
            <a:r>
              <a:rPr sz="3000" b="1" spc="-20" dirty="0" smtClean="0">
                <a:solidFill>
                  <a:srgbClr val="4F81BD"/>
                </a:solidFill>
                <a:latin typeface="+mj-lt"/>
                <a:cs typeface="Calibri"/>
              </a:rPr>
              <a:t>Matr</a:t>
            </a:r>
            <a:r>
              <a:rPr sz="3000" b="1" spc="-10" dirty="0" smtClean="0">
                <a:solidFill>
                  <a:srgbClr val="4F81BD"/>
                </a:solidFill>
                <a:latin typeface="+mj-lt"/>
                <a:cs typeface="Calibri"/>
              </a:rPr>
              <a:t>ix</a:t>
            </a:r>
            <a:endParaRPr sz="30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780" y="5813043"/>
            <a:ext cx="78028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99700"/>
              </a:lnSpc>
            </a:pPr>
            <a:r>
              <a:rPr sz="2800" dirty="0" smtClean="0">
                <a:solidFill>
                  <a:srgbClr val="F79646"/>
                </a:solidFill>
                <a:cs typeface="Calibri"/>
              </a:rPr>
              <a:t>F</a:t>
            </a:r>
            <a:r>
              <a:rPr sz="2800" spc="-15" dirty="0" smtClean="0">
                <a:solidFill>
                  <a:srgbClr val="F79646"/>
                </a:solidFill>
                <a:cs typeface="Calibri"/>
              </a:rPr>
              <a:t>1</a:t>
            </a:r>
            <a:r>
              <a:rPr sz="2800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2800" dirty="0">
                <a:solidFill>
                  <a:srgbClr val="F79646"/>
                </a:solidFill>
                <a:cs typeface="Calibri"/>
              </a:rPr>
              <a:t>= Th</a:t>
            </a:r>
            <a:r>
              <a:rPr sz="2800" spc="-15" dirty="0">
                <a:solidFill>
                  <a:srgbClr val="F79646"/>
                </a:solidFill>
                <a:cs typeface="Calibri"/>
              </a:rPr>
              <a:t>e</a:t>
            </a:r>
            <a:r>
              <a:rPr sz="2800" dirty="0">
                <a:solidFill>
                  <a:srgbClr val="F79646"/>
                </a:solidFill>
                <a:cs typeface="Calibri"/>
              </a:rPr>
              <a:t>i</a:t>
            </a:r>
            <a:r>
              <a:rPr sz="2800" spc="-10" dirty="0">
                <a:solidFill>
                  <a:srgbClr val="F79646"/>
                </a:solidFill>
                <a:cs typeface="Calibri"/>
              </a:rPr>
              <a:t>r</a:t>
            </a:r>
            <a:r>
              <a:rPr sz="2800" dirty="0">
                <a:solidFill>
                  <a:srgbClr val="F79646"/>
                </a:solidFill>
                <a:cs typeface="Calibri"/>
              </a:rPr>
              <a:t> h</a:t>
            </a:r>
            <a:r>
              <a:rPr sz="2800" spc="-20" dirty="0">
                <a:solidFill>
                  <a:srgbClr val="F79646"/>
                </a:solidFill>
                <a:cs typeface="Calibri"/>
              </a:rPr>
              <a:t>arm</a:t>
            </a:r>
            <a:r>
              <a:rPr sz="2800" spc="-5" dirty="0">
                <a:solidFill>
                  <a:srgbClr val="F79646"/>
                </a:solidFill>
                <a:cs typeface="Calibri"/>
              </a:rPr>
              <a:t>o</a:t>
            </a:r>
            <a:r>
              <a:rPr sz="2800" dirty="0">
                <a:solidFill>
                  <a:srgbClr val="F79646"/>
                </a:solidFill>
                <a:cs typeface="Calibri"/>
              </a:rPr>
              <a:t>ni</a:t>
            </a:r>
            <a:r>
              <a:rPr sz="2800" spc="-15" dirty="0">
                <a:solidFill>
                  <a:srgbClr val="F79646"/>
                </a:solidFill>
                <a:cs typeface="Calibri"/>
              </a:rPr>
              <a:t>c</a:t>
            </a:r>
            <a:r>
              <a:rPr sz="2800" dirty="0">
                <a:solidFill>
                  <a:srgbClr val="F79646"/>
                </a:solidFill>
                <a:cs typeface="Calibri"/>
              </a:rPr>
              <a:t> </a:t>
            </a:r>
            <a:r>
              <a:rPr sz="2800" spc="-20" dirty="0">
                <a:solidFill>
                  <a:srgbClr val="F79646"/>
                </a:solidFill>
                <a:cs typeface="Calibri"/>
              </a:rPr>
              <a:t>me</a:t>
            </a:r>
            <a:r>
              <a:rPr sz="2800" dirty="0">
                <a:solidFill>
                  <a:srgbClr val="F79646"/>
                </a:solidFill>
                <a:cs typeface="Calibri"/>
              </a:rPr>
              <a:t>an</a:t>
            </a:r>
            <a:endParaRPr sz="2800" dirty="0">
              <a:cs typeface="Calibri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6629400" y="1667777"/>
            <a:ext cx="207110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99700"/>
              </a:lnSpc>
            </a:pPr>
            <a:r>
              <a:rPr sz="2400" dirty="0">
                <a:solidFill>
                  <a:srgbClr val="9BBB59"/>
                </a:solidFill>
                <a:cs typeface="Calibri"/>
              </a:rPr>
              <a:t>F</a:t>
            </a:r>
            <a:r>
              <a:rPr sz="2400" spc="-5" dirty="0">
                <a:solidFill>
                  <a:srgbClr val="9BBB59"/>
                </a:solidFill>
                <a:cs typeface="Calibri"/>
              </a:rPr>
              <a:t>o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c</a:t>
            </a:r>
            <a:r>
              <a:rPr sz="2400" dirty="0">
                <a:solidFill>
                  <a:srgbClr val="9BBB59"/>
                </a:solidFill>
                <a:cs typeface="Calibri"/>
              </a:rPr>
              <a:t>usin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g</a:t>
            </a:r>
            <a:r>
              <a:rPr sz="2400" dirty="0">
                <a:solidFill>
                  <a:srgbClr val="9BBB59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9BBB59"/>
                </a:solidFill>
                <a:cs typeface="Calibri"/>
              </a:rPr>
              <a:t>o</a:t>
            </a:r>
            <a:r>
              <a:rPr sz="2400" dirty="0">
                <a:solidFill>
                  <a:srgbClr val="9BBB59"/>
                </a:solidFill>
                <a:cs typeface="Calibri"/>
              </a:rPr>
              <a:t>n a sin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g</a:t>
            </a:r>
            <a:r>
              <a:rPr sz="2400" dirty="0">
                <a:solidFill>
                  <a:srgbClr val="9BBB59"/>
                </a:solidFill>
                <a:cs typeface="Calibri"/>
              </a:rPr>
              <a:t>l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>
                <a:solidFill>
                  <a:srgbClr val="9BBB59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c</a:t>
            </a:r>
            <a:r>
              <a:rPr sz="2400" dirty="0">
                <a:solidFill>
                  <a:srgbClr val="9BBB59"/>
                </a:solidFill>
                <a:cs typeface="Calibri"/>
              </a:rPr>
              <a:t>lass </a:t>
            </a:r>
            <a:r>
              <a:rPr sz="2400" dirty="0">
                <a:solidFill>
                  <a:srgbClr val="A6A6A6"/>
                </a:solidFill>
                <a:cs typeface="Calibri"/>
              </a:rPr>
              <a:t>(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p</a:t>
            </a:r>
            <a:r>
              <a:rPr sz="2400" spc="-5" dirty="0" smtClean="0">
                <a:solidFill>
                  <a:srgbClr val="A6A6A6"/>
                </a:solidFill>
                <a:cs typeface="Calibri"/>
              </a:rPr>
              <a:t>o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si</a:t>
            </a:r>
            <a:r>
              <a:rPr lang="en-US" sz="2400" dirty="0" smtClean="0">
                <a:solidFill>
                  <a:srgbClr val="A6A6A6"/>
                </a:solidFill>
                <a:cs typeface="Calibri"/>
              </a:rPr>
              <a:t>tiv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e</a:t>
            </a:r>
            <a:r>
              <a:rPr sz="2400" spc="-15" dirty="0">
                <a:solidFill>
                  <a:srgbClr val="A6A6A6"/>
                </a:solidFill>
                <a:cs typeface="Calibri"/>
              </a:rPr>
              <a:t>:</a:t>
            </a:r>
            <a:r>
              <a:rPr sz="2400" dirty="0">
                <a:solidFill>
                  <a:srgbClr val="A6A6A6"/>
                </a:solidFill>
                <a:cs typeface="Calibri"/>
              </a:rPr>
              <a:t> th</a:t>
            </a:r>
            <a:r>
              <a:rPr sz="2400" spc="-15" dirty="0">
                <a:solidFill>
                  <a:srgbClr val="A6A6A6"/>
                </a:solidFill>
                <a:cs typeface="Calibri"/>
              </a:rPr>
              <a:t>e</a:t>
            </a:r>
            <a:r>
              <a:rPr sz="240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A6A6A6"/>
                </a:solidFill>
                <a:cs typeface="Calibri"/>
              </a:rPr>
              <a:t>o</a:t>
            </a:r>
            <a:r>
              <a:rPr sz="2400" dirty="0">
                <a:solidFill>
                  <a:srgbClr val="A6A6A6"/>
                </a:solidFill>
                <a:cs typeface="Calibri"/>
              </a:rPr>
              <a:t>n</a:t>
            </a:r>
            <a:r>
              <a:rPr sz="2400" spc="-15" dirty="0">
                <a:solidFill>
                  <a:srgbClr val="A6A6A6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25" dirty="0">
                <a:solidFill>
                  <a:srgbClr val="A6A6A6"/>
                </a:solidFill>
                <a:cs typeface="Calibri"/>
              </a:rPr>
              <a:t>w</a:t>
            </a:r>
            <a:r>
              <a:rPr sz="2400" dirty="0">
                <a:solidFill>
                  <a:srgbClr val="A6A6A6"/>
                </a:solidFill>
                <a:cs typeface="Calibri"/>
              </a:rPr>
              <a:t>ith s</a:t>
            </a:r>
            <a:r>
              <a:rPr sz="2400" spc="-25" dirty="0">
                <a:solidFill>
                  <a:srgbClr val="A6A6A6"/>
                </a:solidFill>
                <a:cs typeface="Calibri"/>
              </a:rPr>
              <a:t>m</a:t>
            </a:r>
            <a:r>
              <a:rPr sz="2400" dirty="0">
                <a:solidFill>
                  <a:srgbClr val="A6A6A6"/>
                </a:solidFill>
                <a:cs typeface="Calibri"/>
              </a:rPr>
              <a:t>all 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p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rev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al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e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n</a:t>
            </a:r>
            <a:r>
              <a:rPr sz="2400" spc="-15" dirty="0" smtClean="0">
                <a:solidFill>
                  <a:srgbClr val="A6A6A6"/>
                </a:solidFill>
                <a:cs typeface="Calibri"/>
              </a:rPr>
              <a:t>ce</a:t>
            </a:r>
            <a:r>
              <a:rPr sz="2400" dirty="0" smtClean="0">
                <a:solidFill>
                  <a:srgbClr val="A6A6A6"/>
                </a:solidFill>
                <a:cs typeface="Calibri"/>
              </a:rPr>
              <a:t>)</a:t>
            </a:r>
            <a:r>
              <a:rPr lang="en-US" sz="2400" dirty="0" smtClean="0">
                <a:solidFill>
                  <a:srgbClr val="A6A6A6"/>
                </a:solidFill>
                <a:cs typeface="Calibri"/>
              </a:rPr>
              <a:t> 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in </a:t>
            </a:r>
            <a:r>
              <a:rPr sz="2400" dirty="0">
                <a:solidFill>
                  <a:srgbClr val="9BBB59"/>
                </a:solidFill>
                <a:cs typeface="Calibri"/>
              </a:rPr>
              <a:t>s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ke</a:t>
            </a:r>
            <a:r>
              <a:rPr sz="2400" spc="-25" dirty="0">
                <a:solidFill>
                  <a:srgbClr val="9BBB59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>
                <a:solidFill>
                  <a:srgbClr val="9BBB59"/>
                </a:solidFill>
                <a:cs typeface="Calibri"/>
              </a:rPr>
              <a:t>d 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c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as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s</a:t>
            </a:r>
            <a:endParaRPr sz="2400" dirty="0">
              <a:cs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9135" y="933450"/>
            <a:ext cx="5280165" cy="3505200"/>
            <a:chOff x="549135" y="933450"/>
            <a:chExt cx="6845580" cy="3505200"/>
          </a:xfrm>
        </p:grpSpPr>
        <p:sp>
          <p:nvSpPr>
            <p:cNvPr id="21" name="TextBox 20"/>
            <p:cNvSpPr txBox="1"/>
            <p:nvPr/>
          </p:nvSpPr>
          <p:spPr>
            <a:xfrm>
              <a:off x="283099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P’ </a:t>
              </a:r>
            </a:p>
            <a:p>
              <a:pPr algn="ctr"/>
              <a:r>
                <a:rPr lang="en-US" sz="2000" dirty="0" smtClean="0"/>
                <a:t>(Predicted)</a:t>
              </a:r>
              <a:endParaRPr lang="en-IN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1285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/>
                <a:t>n</a:t>
              </a:r>
              <a:r>
                <a:rPr lang="en-US" sz="2000" dirty="0" smtClean="0"/>
                <a:t>’ </a:t>
              </a:r>
            </a:p>
            <a:p>
              <a:pPr algn="ctr"/>
              <a:r>
                <a:rPr lang="en-US" sz="2000" dirty="0" smtClean="0"/>
                <a:t>(Predicted)</a:t>
              </a:r>
              <a:endParaRPr lang="en-IN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5" y="933450"/>
              <a:ext cx="2281860" cy="1168400"/>
            </a:xfrm>
            <a:prstGeom prst="rect">
              <a:avLst/>
            </a:prstGeom>
            <a:solidFill>
              <a:srgbClr val="FDF2D4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endParaRPr lang="en-IN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3099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True Positive</a:t>
              </a:r>
              <a:endParaRPr lang="en-IN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1285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False Negative</a:t>
              </a:r>
              <a:endParaRPr lang="en-IN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9135" y="21018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P</a:t>
              </a:r>
            </a:p>
            <a:p>
              <a:pPr algn="ctr"/>
              <a:r>
                <a:rPr lang="en-US" sz="2000" dirty="0" smtClean="0"/>
                <a:t>(Actual)</a:t>
              </a:r>
              <a:endParaRPr lang="en-IN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099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False Positive</a:t>
              </a:r>
              <a:endParaRPr lang="en-IN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1285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True Negative</a:t>
              </a:r>
              <a:endParaRPr lang="en-IN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135" y="3270250"/>
              <a:ext cx="2281860" cy="1168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txBody>
            <a:bodyPr wrap="square" lIns="76200" tIns="76200" rIns="76200" bIns="76200" rtlCol="0" anchor="ctr" anchorCtr="1">
              <a:noAutofit/>
            </a:bodyPr>
            <a:lstStyle/>
            <a:p>
              <a:pPr algn="ctr"/>
              <a:r>
                <a:rPr lang="en-US" sz="2000" dirty="0" smtClean="0"/>
                <a:t>n</a:t>
              </a:r>
            </a:p>
            <a:p>
              <a:pPr algn="ctr"/>
              <a:r>
                <a:rPr lang="en-US" sz="2000" dirty="0" smtClean="0"/>
                <a:t>(Actual)</a:t>
              </a:r>
              <a:endParaRPr lang="en-IN" sz="2000" dirty="0"/>
            </a:p>
          </p:txBody>
        </p:sp>
      </p:grpSp>
      <p:sp>
        <p:nvSpPr>
          <p:cNvPr id="30" name="object 4"/>
          <p:cNvSpPr txBox="1"/>
          <p:nvPr/>
        </p:nvSpPr>
        <p:spPr>
          <a:xfrm>
            <a:off x="544781" y="4719187"/>
            <a:ext cx="64293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4630" algn="l"/>
                <a:tab pos="1822450" algn="l"/>
              </a:tabLst>
            </a:pPr>
            <a:r>
              <a:rPr sz="2800" spc="-15" dirty="0" smtClean="0">
                <a:solidFill>
                  <a:srgbClr val="4BACC6"/>
                </a:solidFill>
                <a:cs typeface="Calibri"/>
              </a:rPr>
              <a:t>Precisi</a:t>
            </a:r>
            <a:r>
              <a:rPr sz="2800" spc="-5" dirty="0" smtClean="0">
                <a:solidFill>
                  <a:srgbClr val="4BACC6"/>
                </a:solidFill>
                <a:cs typeface="Calibri"/>
              </a:rPr>
              <a:t>o</a:t>
            </a:r>
            <a:r>
              <a:rPr sz="2800" dirty="0" smtClean="0">
                <a:solidFill>
                  <a:srgbClr val="4BACC6"/>
                </a:solidFill>
                <a:cs typeface="Calibri"/>
              </a:rPr>
              <a:t>n	=</a:t>
            </a:r>
            <a:r>
              <a:rPr sz="2800" dirty="0">
                <a:solidFill>
                  <a:srgbClr val="4BACC6"/>
                </a:solidFill>
                <a:cs typeface="Calibri"/>
              </a:rPr>
              <a:t>	</a:t>
            </a:r>
            <a:r>
              <a:rPr lang="en-US" sz="2800" spc="-15" dirty="0" smtClean="0">
                <a:solidFill>
                  <a:srgbClr val="4BACC6"/>
                </a:solidFill>
                <a:cs typeface="Calibri"/>
              </a:rPr>
              <a:t>TP / (TP + FP)</a:t>
            </a:r>
            <a:endParaRPr sz="2800" dirty="0">
              <a:cs typeface="Calibri"/>
            </a:endParaRPr>
          </a:p>
        </p:txBody>
      </p:sp>
      <p:sp>
        <p:nvSpPr>
          <p:cNvPr id="31" name="object 6"/>
          <p:cNvSpPr txBox="1"/>
          <p:nvPr/>
        </p:nvSpPr>
        <p:spPr>
          <a:xfrm>
            <a:off x="552871" y="5203476"/>
            <a:ext cx="56701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C0504D"/>
                </a:solidFill>
                <a:cs typeface="Calibri"/>
              </a:rPr>
              <a:t>Recall</a:t>
            </a:r>
            <a:r>
              <a:rPr lang="en-US" sz="2800" spc="-15" dirty="0" smtClean="0">
                <a:solidFill>
                  <a:srgbClr val="C0504D"/>
                </a:solidFill>
                <a:cs typeface="Calibri"/>
              </a:rPr>
              <a:t>	       =  TP / (TP + FN)</a:t>
            </a:r>
            <a:endParaRPr sz="2800" dirty="0">
              <a:cs typeface="Calibri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5411049" y="5641883"/>
            <a:ext cx="10964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99700"/>
              </a:lnSpc>
            </a:pPr>
            <a:r>
              <a:rPr lang="en-US" sz="2400" dirty="0" smtClean="0">
                <a:cs typeface="Calibri"/>
              </a:rPr>
              <a:t>F1 = 2 * </a:t>
            </a:r>
            <a:endParaRPr sz="2400" dirty="0">
              <a:cs typeface="Calibri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6582150" y="5474191"/>
            <a:ext cx="2269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99700"/>
              </a:lnSpc>
            </a:pPr>
            <a:r>
              <a:rPr lang="en-US" sz="2400" dirty="0" smtClean="0">
                <a:cs typeface="Calibri"/>
              </a:rPr>
              <a:t>precision * recall</a:t>
            </a:r>
            <a:endParaRPr sz="2400" dirty="0">
              <a:cs typeface="Calibri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6582150" y="5849888"/>
            <a:ext cx="2269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99700"/>
              </a:lnSpc>
            </a:pPr>
            <a:r>
              <a:rPr lang="en-US" sz="2400" dirty="0" smtClean="0">
                <a:cs typeface="Calibri"/>
              </a:rPr>
              <a:t>precision + recall</a:t>
            </a:r>
            <a:endParaRPr sz="2400" dirty="0">
              <a:cs typeface="Calibri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582150" y="5847623"/>
            <a:ext cx="2269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 txBox="1"/>
          <p:nvPr/>
        </p:nvSpPr>
        <p:spPr>
          <a:xfrm>
            <a:off x="5453418" y="5116674"/>
            <a:ext cx="28533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299192" y="5801690"/>
            <a:ext cx="252285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75" spc="-967" baseline="-24836" dirty="0">
                <a:latin typeface="Times New Roman"/>
                <a:cs typeface="Times New Roman"/>
              </a:rPr>
              <a:t>1</a:t>
            </a:r>
            <a:r>
              <a:rPr sz="6375" baseline="-24836" dirty="0">
                <a:latin typeface="Symbol"/>
                <a:cs typeface="Symbol"/>
              </a:rPr>
              <a:t></a:t>
            </a:r>
            <a:r>
              <a:rPr sz="6375" spc="-644" baseline="-24836" dirty="0">
                <a:latin typeface="Times New Roman"/>
                <a:cs typeface="Times New Roman"/>
              </a:rPr>
              <a:t> </a:t>
            </a:r>
            <a:r>
              <a:rPr sz="6375" i="1" spc="120" baseline="-24836" dirty="0">
                <a:latin typeface="Times New Roman"/>
                <a:cs typeface="Times New Roman"/>
              </a:rPr>
              <a:t>e</a:t>
            </a:r>
            <a:r>
              <a:rPr sz="2450" spc="120" dirty="0">
                <a:latin typeface="Symbol"/>
                <a:cs typeface="Symbol"/>
              </a:rPr>
              <a:t></a:t>
            </a:r>
            <a:r>
              <a:rPr sz="2450" spc="185" dirty="0">
                <a:latin typeface="Times New Roman"/>
                <a:cs typeface="Times New Roman"/>
              </a:rPr>
              <a:t>(</a:t>
            </a:r>
            <a:r>
              <a:rPr sz="2550" i="1" spc="-5" dirty="0">
                <a:latin typeface="Symbol"/>
                <a:cs typeface="Symbol"/>
              </a:rPr>
              <a:t></a:t>
            </a:r>
            <a:r>
              <a:rPr sz="2625" spc="22" baseline="-19047" dirty="0">
                <a:latin typeface="Times New Roman"/>
                <a:cs typeface="Times New Roman"/>
              </a:rPr>
              <a:t>0</a:t>
            </a:r>
            <a:r>
              <a:rPr sz="2625" spc="-315" baseline="-19047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Symbol"/>
                <a:cs typeface="Symbol"/>
              </a:rPr>
              <a:t></a:t>
            </a:r>
            <a:r>
              <a:rPr sz="2550" i="1" spc="-185" dirty="0">
                <a:latin typeface="Symbol"/>
                <a:cs typeface="Symbol"/>
              </a:rPr>
              <a:t></a:t>
            </a:r>
            <a:r>
              <a:rPr sz="2625" spc="112" baseline="-19047" dirty="0">
                <a:latin typeface="Times New Roman"/>
                <a:cs typeface="Times New Roman"/>
              </a:rPr>
              <a:t>1</a:t>
            </a:r>
            <a:r>
              <a:rPr sz="2450" i="1" spc="70" dirty="0">
                <a:latin typeface="Times New Roman"/>
                <a:cs typeface="Times New Roman"/>
              </a:rPr>
              <a:t>x</a:t>
            </a:r>
            <a:r>
              <a:rPr sz="2450" spc="-125" dirty="0">
                <a:latin typeface="Symbol"/>
                <a:cs typeface="Symbol"/>
              </a:rPr>
              <a:t></a:t>
            </a:r>
            <a:r>
              <a:rPr sz="2550" i="1" spc="-45" dirty="0">
                <a:latin typeface="Symbol"/>
                <a:cs typeface="Symbol"/>
              </a:rPr>
              <a:t></a:t>
            </a:r>
            <a:r>
              <a:rPr sz="2550" i="1" spc="-3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660163" y="5477597"/>
            <a:ext cx="156400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i="1" spc="-5" dirty="0">
                <a:latin typeface="Times New Roman"/>
                <a:cs typeface="Times New Roman"/>
              </a:rPr>
              <a:t>y</a:t>
            </a:r>
            <a:r>
              <a:rPr sz="3825" i="1" spc="-89" baseline="-22875" dirty="0">
                <a:latin typeface="Symbol"/>
                <a:cs typeface="Symbol"/>
              </a:rPr>
              <a:t></a:t>
            </a:r>
            <a:r>
              <a:rPr sz="3825" i="1" spc="-60" baseline="-22875" dirty="0">
                <a:latin typeface="Times New Roman"/>
                <a:cs typeface="Times New Roman"/>
              </a:rPr>
              <a:t> </a:t>
            </a:r>
            <a:r>
              <a:rPr sz="4250" spc="265" dirty="0">
                <a:latin typeface="Times New Roman"/>
                <a:cs typeface="Times New Roman"/>
              </a:rPr>
              <a:t>(</a:t>
            </a:r>
            <a:r>
              <a:rPr sz="4250" i="1" spc="215" dirty="0">
                <a:latin typeface="Times New Roman"/>
                <a:cs typeface="Times New Roman"/>
              </a:rPr>
              <a:t>x</a:t>
            </a:r>
            <a:r>
              <a:rPr sz="4250" dirty="0">
                <a:latin typeface="Times New Roman"/>
                <a:cs typeface="Times New Roman"/>
              </a:rPr>
              <a:t>)</a:t>
            </a:r>
            <a:r>
              <a:rPr sz="4250" spc="-340" dirty="0">
                <a:latin typeface="Times New Roman"/>
                <a:cs typeface="Times New Roman"/>
              </a:rPr>
              <a:t> </a:t>
            </a:r>
            <a:r>
              <a:rPr sz="4250" dirty="0">
                <a:latin typeface="Symbol"/>
                <a:cs typeface="Symbol"/>
              </a:rPr>
              <a:t></a:t>
            </a:r>
          </a:p>
        </p:txBody>
      </p:sp>
      <p:sp>
        <p:nvSpPr>
          <p:cNvPr id="58" name="object 58"/>
          <p:cNvSpPr/>
          <p:nvPr/>
        </p:nvSpPr>
        <p:spPr>
          <a:xfrm>
            <a:off x="4333032" y="5877342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397" y="0"/>
                </a:lnTo>
              </a:path>
            </a:pathLst>
          </a:custGeom>
          <a:ln w="26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Logistic regression</a:t>
            </a:r>
            <a:endParaRPr dirty="0"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8469" y="3064640"/>
            <a:ext cx="5221605" cy="0"/>
          </a:xfrm>
          <a:custGeom>
            <a:avLst/>
            <a:gdLst/>
            <a:ahLst/>
            <a:cxnLst/>
            <a:rect l="l" t="t" r="r" b="b"/>
            <a:pathLst>
              <a:path w="5221605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90556" y="2885571"/>
            <a:ext cx="5599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836294" algn="l"/>
                <a:tab pos="6057900" algn="l"/>
              </a:tabLst>
            </a:pPr>
            <a:r>
              <a:rPr sz="2400" dirty="0" smtClean="0">
                <a:solidFill>
                  <a:srgbClr val="9BBB59"/>
                </a:solidFill>
                <a:cs typeface="Calibri"/>
              </a:rPr>
              <a:t>0.</a:t>
            </a:r>
            <a:r>
              <a:rPr lang="en-US" sz="2400" spc="-15" dirty="0" smtClean="0">
                <a:solidFill>
                  <a:srgbClr val="9BBB59"/>
                </a:solidFill>
                <a:cs typeface="Calibri"/>
              </a:rPr>
              <a:t>5</a:t>
            </a:r>
            <a:endParaRPr sz="2400"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3901" y="192403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5106" y="230932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9753" y="2539504"/>
            <a:ext cx="1376340" cy="109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114300">
              <a:lnSpc>
                <a:spcPct val="99000"/>
              </a:lnSpc>
            </a:pPr>
            <a:r>
              <a:rPr lang="en-US" sz="2400" spc="-10" dirty="0">
                <a:solidFill>
                  <a:srgbClr val="7F7F7F"/>
                </a:solidFill>
                <a:cs typeface="Calibri"/>
              </a:rPr>
              <a:t>Patient </a:t>
            </a:r>
            <a:r>
              <a:rPr sz="2400" spc="-10" dirty="0" smtClean="0">
                <a:solidFill>
                  <a:srgbClr val="7F7F7F"/>
                </a:solidFill>
                <a:cs typeface="Calibri"/>
              </a:rPr>
              <a:t>status </a:t>
            </a:r>
            <a:r>
              <a:rPr sz="2400" spc="150" dirty="0" smtClean="0">
                <a:solidFill>
                  <a:srgbClr val="7F7F7F"/>
                </a:solidFill>
                <a:cs typeface="Calibri"/>
              </a:rPr>
              <a:t>a</a:t>
            </a:r>
            <a:r>
              <a:rPr lang="en-US" sz="2400" spc="150" dirty="0" smtClean="0">
                <a:solidFill>
                  <a:srgbClr val="7F7F7F"/>
                </a:solidFill>
                <a:cs typeface="Calibri"/>
              </a:rPr>
              <a:t>ft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er 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5 </a:t>
            </a:r>
            <a:r>
              <a:rPr sz="2400" spc="-10" dirty="0">
                <a:solidFill>
                  <a:srgbClr val="7F7F7F"/>
                </a:solidFill>
                <a:cs typeface="Calibri"/>
              </a:rPr>
              <a:t>yr.</a:t>
            </a:r>
            <a:endParaRPr sz="2400" dirty="0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64760" y="211666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76041" y="375711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 dirty="0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8785" y="4513431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7F7F7F"/>
                </a:solidFill>
                <a:cs typeface="Calibri"/>
              </a:rPr>
              <a:t>Nu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m</a:t>
            </a:r>
            <a:r>
              <a:rPr sz="2400" dirty="0">
                <a:solidFill>
                  <a:srgbClr val="7F7F7F"/>
                </a:solidFill>
                <a:cs typeface="Calibri"/>
              </a:rPr>
              <a:t>b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er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of 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posi</a:t>
            </a:r>
            <a:r>
              <a:rPr lang="en-US" sz="2400" dirty="0" smtClean="0">
                <a:solidFill>
                  <a:srgbClr val="7F7F7F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nod</a:t>
            </a:r>
            <a:r>
              <a:rPr sz="2400" spc="-20" dirty="0">
                <a:solidFill>
                  <a:srgbClr val="7F7F7F"/>
                </a:solidFill>
                <a:cs typeface="Calibri"/>
              </a:rPr>
              <a:t>es</a:t>
            </a:r>
            <a:endParaRPr sz="2400" dirty="0"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43558" y="3064640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65980" y="1812538"/>
            <a:ext cx="9023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</a:tabLst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	1</a:t>
            </a:r>
            <a:endParaRPr sz="2400" dirty="0"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38747" y="418652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60944" y="327575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81613" y="4197819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6440" y="4104646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705512" y="180622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94980" y="1856971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>
              <a:cs typeface="Calibri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879273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05662" y="3636385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62300" y="322541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619066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649419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37678" y="2529604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013849" y="21784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87172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59305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2" name="object 33"/>
          <p:cNvSpPr txBox="1"/>
          <p:nvPr/>
        </p:nvSpPr>
        <p:spPr>
          <a:xfrm>
            <a:off x="4505662" y="252937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56554" y="2305128"/>
            <a:ext cx="6658609" cy="162052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875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latin typeface="+mj-lt"/>
              </a:rPr>
              <a:t>Logistic </a:t>
            </a:r>
            <a:r>
              <a:rPr lang="en-US" dirty="0" smtClean="0">
                <a:latin typeface="+mj-lt"/>
              </a:rPr>
              <a:t>regression</a:t>
            </a:r>
            <a:endParaRPr dirty="0">
              <a:latin typeface="+mj-lt"/>
            </a:endParaRPr>
          </a:p>
        </p:txBody>
      </p:sp>
      <p:sp>
        <p:nvSpPr>
          <p:cNvPr id="120" name="object 40"/>
          <p:cNvSpPr/>
          <p:nvPr/>
        </p:nvSpPr>
        <p:spPr>
          <a:xfrm>
            <a:off x="2668469" y="2833759"/>
            <a:ext cx="5221605" cy="0"/>
          </a:xfrm>
          <a:custGeom>
            <a:avLst/>
            <a:gdLst/>
            <a:ahLst/>
            <a:cxnLst/>
            <a:rect l="l" t="t" r="r" b="b"/>
            <a:pathLst>
              <a:path w="5221605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47"/>
          <p:cNvSpPr txBox="1"/>
          <p:nvPr/>
        </p:nvSpPr>
        <p:spPr>
          <a:xfrm>
            <a:off x="1790556" y="2647489"/>
            <a:ext cx="5599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836294" algn="l"/>
                <a:tab pos="6057900" algn="l"/>
              </a:tabLst>
            </a:pPr>
            <a:r>
              <a:rPr sz="2400" dirty="0" smtClean="0">
                <a:solidFill>
                  <a:srgbClr val="9BBB59"/>
                </a:solidFill>
                <a:cs typeface="Calibri"/>
              </a:rPr>
              <a:t>0.</a:t>
            </a:r>
            <a:r>
              <a:rPr lang="en-US" sz="2400" spc="-15" dirty="0" smtClean="0">
                <a:solidFill>
                  <a:srgbClr val="9BBB59"/>
                </a:solidFill>
                <a:cs typeface="Calibri"/>
              </a:rPr>
              <a:t>7</a:t>
            </a:r>
            <a:endParaRPr sz="2400" dirty="0">
              <a:cs typeface="Times New Roman"/>
            </a:endParaRPr>
          </a:p>
        </p:txBody>
      </p:sp>
      <p:sp>
        <p:nvSpPr>
          <p:cNvPr id="122" name="object 3"/>
          <p:cNvSpPr/>
          <p:nvPr/>
        </p:nvSpPr>
        <p:spPr>
          <a:xfrm>
            <a:off x="2343901" y="192403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6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9"/>
          <p:cNvSpPr/>
          <p:nvPr/>
        </p:nvSpPr>
        <p:spPr>
          <a:xfrm>
            <a:off x="2245106" y="230932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32"/>
          <p:cNvSpPr txBox="1"/>
          <p:nvPr/>
        </p:nvSpPr>
        <p:spPr>
          <a:xfrm>
            <a:off x="459753" y="2539504"/>
            <a:ext cx="1376340" cy="109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114300">
              <a:lnSpc>
                <a:spcPct val="99000"/>
              </a:lnSpc>
            </a:pPr>
            <a:r>
              <a:rPr lang="en-US" sz="2400" spc="-10" dirty="0">
                <a:solidFill>
                  <a:srgbClr val="7F7F7F"/>
                </a:solidFill>
                <a:cs typeface="Calibri"/>
              </a:rPr>
              <a:t>Patient </a:t>
            </a:r>
            <a:r>
              <a:rPr sz="2400" spc="-10" dirty="0" smtClean="0">
                <a:solidFill>
                  <a:srgbClr val="7F7F7F"/>
                </a:solidFill>
                <a:cs typeface="Calibri"/>
              </a:rPr>
              <a:t>status </a:t>
            </a:r>
            <a:r>
              <a:rPr sz="2400" spc="150" dirty="0" smtClean="0">
                <a:solidFill>
                  <a:srgbClr val="7F7F7F"/>
                </a:solidFill>
                <a:cs typeface="Calibri"/>
              </a:rPr>
              <a:t>a</a:t>
            </a:r>
            <a:r>
              <a:rPr lang="en-US" sz="2400" spc="150" dirty="0" smtClean="0">
                <a:solidFill>
                  <a:srgbClr val="7F7F7F"/>
                </a:solidFill>
                <a:cs typeface="Calibri"/>
              </a:rPr>
              <a:t>ft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er 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5 </a:t>
            </a:r>
            <a:r>
              <a:rPr sz="2400" spc="-10" dirty="0">
                <a:solidFill>
                  <a:srgbClr val="7F7F7F"/>
                </a:solidFill>
                <a:cs typeface="Calibri"/>
              </a:rPr>
              <a:t>yr.</a:t>
            </a:r>
            <a:endParaRPr sz="2400" dirty="0">
              <a:cs typeface="Calibri"/>
            </a:endParaRPr>
          </a:p>
        </p:txBody>
      </p:sp>
      <p:sp>
        <p:nvSpPr>
          <p:cNvPr id="126" name="object 33"/>
          <p:cNvSpPr txBox="1"/>
          <p:nvPr/>
        </p:nvSpPr>
        <p:spPr>
          <a:xfrm>
            <a:off x="2064760" y="211666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127" name="object 34"/>
          <p:cNvSpPr txBox="1"/>
          <p:nvPr/>
        </p:nvSpPr>
        <p:spPr>
          <a:xfrm>
            <a:off x="2076041" y="375711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 dirty="0">
              <a:cs typeface="Calibri"/>
            </a:endParaRPr>
          </a:p>
        </p:txBody>
      </p:sp>
      <p:sp>
        <p:nvSpPr>
          <p:cNvPr id="128" name="object 35"/>
          <p:cNvSpPr txBox="1"/>
          <p:nvPr/>
        </p:nvSpPr>
        <p:spPr>
          <a:xfrm>
            <a:off x="3648785" y="4513431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7F7F7F"/>
                </a:solidFill>
                <a:cs typeface="Calibri"/>
              </a:rPr>
              <a:t>Nu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m</a:t>
            </a:r>
            <a:r>
              <a:rPr sz="2400" dirty="0">
                <a:solidFill>
                  <a:srgbClr val="7F7F7F"/>
                </a:solidFill>
                <a:cs typeface="Calibri"/>
              </a:rPr>
              <a:t>b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er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of 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posi</a:t>
            </a:r>
            <a:r>
              <a:rPr lang="en-US" sz="2400" dirty="0" smtClean="0">
                <a:solidFill>
                  <a:srgbClr val="7F7F7F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nod</a:t>
            </a:r>
            <a:r>
              <a:rPr sz="2400" spc="-20" dirty="0">
                <a:solidFill>
                  <a:srgbClr val="7F7F7F"/>
                </a:solidFill>
                <a:cs typeface="Calibri"/>
              </a:rPr>
              <a:t>es</a:t>
            </a:r>
            <a:endParaRPr sz="2400" dirty="0">
              <a:cs typeface="Calibri"/>
            </a:endParaRPr>
          </a:p>
        </p:txBody>
      </p:sp>
      <p:sp>
        <p:nvSpPr>
          <p:cNvPr id="129" name="object 38"/>
          <p:cNvSpPr/>
          <p:nvPr/>
        </p:nvSpPr>
        <p:spPr>
          <a:xfrm>
            <a:off x="2243558" y="2833759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48"/>
          <p:cNvSpPr txBox="1"/>
          <p:nvPr/>
        </p:nvSpPr>
        <p:spPr>
          <a:xfrm>
            <a:off x="5965980" y="1812538"/>
            <a:ext cx="9023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</a:tabLst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	1</a:t>
            </a:r>
            <a:endParaRPr sz="2400" dirty="0">
              <a:cs typeface="Calibri"/>
            </a:endParaRPr>
          </a:p>
        </p:txBody>
      </p:sp>
      <p:sp>
        <p:nvSpPr>
          <p:cNvPr id="131" name="object 49"/>
          <p:cNvSpPr txBox="1"/>
          <p:nvPr/>
        </p:nvSpPr>
        <p:spPr>
          <a:xfrm>
            <a:off x="2738747" y="418652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132" name="object 50"/>
          <p:cNvSpPr txBox="1"/>
          <p:nvPr/>
        </p:nvSpPr>
        <p:spPr>
          <a:xfrm>
            <a:off x="5060944" y="327575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133" name="object 51"/>
          <p:cNvSpPr txBox="1"/>
          <p:nvPr/>
        </p:nvSpPr>
        <p:spPr>
          <a:xfrm>
            <a:off x="3981613" y="4197819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134" name="object 52"/>
          <p:cNvSpPr txBox="1"/>
          <p:nvPr/>
        </p:nvSpPr>
        <p:spPr>
          <a:xfrm>
            <a:off x="4606440" y="4104646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135" name="object 53"/>
          <p:cNvSpPr txBox="1"/>
          <p:nvPr/>
        </p:nvSpPr>
        <p:spPr>
          <a:xfrm>
            <a:off x="8705512" y="180622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136" name="object 54"/>
          <p:cNvSpPr txBox="1"/>
          <p:nvPr/>
        </p:nvSpPr>
        <p:spPr>
          <a:xfrm>
            <a:off x="4994980" y="1856971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>
              <a:cs typeface="Calibri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879273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4505662" y="3636385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662300" y="322541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8619066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649419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737678" y="2529604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013849" y="21784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87172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9305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6" name="object 33"/>
          <p:cNvSpPr txBox="1"/>
          <p:nvPr/>
        </p:nvSpPr>
        <p:spPr>
          <a:xfrm>
            <a:off x="4505662" y="252937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147" name="object 60"/>
          <p:cNvSpPr/>
          <p:nvPr/>
        </p:nvSpPr>
        <p:spPr>
          <a:xfrm>
            <a:off x="2356554" y="2305128"/>
            <a:ext cx="6658609" cy="162052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651745" y="4513431"/>
            <a:ext cx="6254115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996439">
              <a:lnSpc>
                <a:spcPct val="100000"/>
              </a:lnSpc>
            </a:pPr>
            <a:r>
              <a:rPr lang="en-US" sz="2400" spc="-15" dirty="0" smtClean="0">
                <a:solidFill>
                  <a:srgbClr val="7F7F7F"/>
                </a:solidFill>
                <a:cs typeface="Calibri"/>
              </a:rPr>
              <a:t> </a:t>
            </a:r>
            <a:endParaRPr sz="24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cs typeface="Times New Roman"/>
            </a:endParaRPr>
          </a:p>
          <a:p>
            <a:pPr marL="12700" marR="761365">
              <a:lnSpc>
                <a:spcPts val="2800"/>
              </a:lnSpc>
            </a:pPr>
            <a:r>
              <a:rPr sz="2400" spc="-5" dirty="0">
                <a:solidFill>
                  <a:srgbClr val="4F81BD"/>
                </a:solidFill>
                <a:cs typeface="Calibri"/>
              </a:rPr>
              <a:t>H</a:t>
            </a:r>
            <a:r>
              <a:rPr sz="2400" dirty="0">
                <a:solidFill>
                  <a:srgbClr val="4F81BD"/>
                </a:solidFill>
                <a:cs typeface="Calibri"/>
              </a:rPr>
              <a:t>i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2400" dirty="0">
                <a:solidFill>
                  <a:srgbClr val="4F81BD"/>
                </a:solidFill>
                <a:cs typeface="Calibri"/>
              </a:rPr>
              <a:t>h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er</a:t>
            </a:r>
            <a:r>
              <a:rPr sz="2400" dirty="0">
                <a:solidFill>
                  <a:srgbClr val="4F81BD"/>
                </a:solidFill>
                <a:cs typeface="Calibri"/>
              </a:rPr>
              <a:t> th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sh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>
                <a:solidFill>
                  <a:srgbClr val="4F81BD"/>
                </a:solidFill>
                <a:cs typeface="Calibri"/>
              </a:rPr>
              <a:t>ld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:</a:t>
            </a:r>
            <a:r>
              <a:rPr sz="2400" dirty="0">
                <a:solidFill>
                  <a:srgbClr val="4F81BD"/>
                </a:solidFill>
                <a:cs typeface="Calibri"/>
              </a:rPr>
              <a:t> M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 su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 ab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>
                <a:solidFill>
                  <a:srgbClr val="4F81BD"/>
                </a:solidFill>
                <a:cs typeface="Calibri"/>
              </a:rPr>
              <a:t>u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t</a:t>
            </a:r>
            <a:r>
              <a:rPr sz="2400" dirty="0">
                <a:solidFill>
                  <a:srgbClr val="4F81BD"/>
                </a:solidFill>
                <a:cs typeface="Calibri"/>
              </a:rPr>
              <a:t> 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p</a:t>
            </a:r>
            <a:r>
              <a:rPr sz="2400" spc="-5" dirty="0" smtClean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si</a:t>
            </a:r>
            <a:r>
              <a:rPr lang="en-US" sz="240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4F81BD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s </a:t>
            </a:r>
            <a:r>
              <a:rPr sz="2400" dirty="0">
                <a:solidFill>
                  <a:srgbClr val="C0504D"/>
                </a:solidFill>
                <a:cs typeface="Calibri"/>
              </a:rPr>
              <a:t>l</a:t>
            </a:r>
            <a:r>
              <a:rPr sz="2400" spc="-5" dirty="0">
                <a:solidFill>
                  <a:srgbClr val="C0504D"/>
                </a:solidFill>
                <a:cs typeface="Calibri"/>
              </a:rPr>
              <a:t>o</a:t>
            </a:r>
            <a:r>
              <a:rPr sz="2400" spc="-25" dirty="0">
                <a:solidFill>
                  <a:srgbClr val="C0504D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C0504D"/>
                </a:solidFill>
                <a:cs typeface="Calibri"/>
              </a:rPr>
              <a:t>er</a:t>
            </a:r>
            <a:r>
              <a:rPr sz="2400" dirty="0">
                <a:solidFill>
                  <a:srgbClr val="C0504D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cs typeface="Calibri"/>
              </a:rPr>
              <a:t>rec</a:t>
            </a:r>
            <a:r>
              <a:rPr sz="2400" dirty="0">
                <a:solidFill>
                  <a:srgbClr val="C0504D"/>
                </a:solidFill>
                <a:cs typeface="Calibri"/>
              </a:rPr>
              <a:t>all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sz="2400" dirty="0">
                <a:solidFill>
                  <a:srgbClr val="4BACC6"/>
                </a:solidFill>
                <a:cs typeface="Calibri"/>
              </a:rPr>
              <a:t>hi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g</a:t>
            </a:r>
            <a:r>
              <a:rPr sz="2400" spc="-15" dirty="0">
                <a:solidFill>
                  <a:srgbClr val="4BACC6"/>
                </a:solidFill>
                <a:cs typeface="Calibri"/>
              </a:rPr>
              <a:t>h</a:t>
            </a:r>
            <a:r>
              <a:rPr sz="2400" spc="-20" dirty="0">
                <a:solidFill>
                  <a:srgbClr val="4BACC6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4BACC6"/>
                </a:solidFill>
                <a:cs typeface="Calibri"/>
              </a:rPr>
              <a:t>r</a:t>
            </a:r>
            <a:r>
              <a:rPr sz="2400" dirty="0">
                <a:solidFill>
                  <a:srgbClr val="4BACC6"/>
                </a:solidFill>
                <a:cs typeface="Calibri"/>
              </a:rPr>
              <a:t> p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r</a:t>
            </a:r>
            <a:r>
              <a:rPr sz="2400" spc="-20" dirty="0">
                <a:solidFill>
                  <a:srgbClr val="4BACC6"/>
                </a:solidFill>
                <a:cs typeface="Calibri"/>
              </a:rPr>
              <a:t>ec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ision</a:t>
            </a:r>
            <a:endParaRPr sz="2400" dirty="0"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solidFill>
                  <a:srgbClr val="9BBB59"/>
                </a:solidFill>
                <a:cs typeface="Calibri"/>
              </a:rPr>
              <a:t>l</a:t>
            </a:r>
            <a:r>
              <a:rPr sz="2400" spc="-5" dirty="0">
                <a:solidFill>
                  <a:srgbClr val="9BBB59"/>
                </a:solidFill>
                <a:cs typeface="Calibri"/>
              </a:rPr>
              <a:t>o</a:t>
            </a:r>
            <a:r>
              <a:rPr sz="2400" spc="-25" dirty="0">
                <a:solidFill>
                  <a:srgbClr val="9BBB59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er</a:t>
            </a:r>
            <a:r>
              <a:rPr sz="2400" dirty="0">
                <a:solidFill>
                  <a:srgbClr val="9BBB59"/>
                </a:solidFill>
                <a:cs typeface="Calibri"/>
              </a:rPr>
              <a:t> T</a:t>
            </a:r>
            <a:r>
              <a:rPr sz="2400" spc="-10" dirty="0">
                <a:solidFill>
                  <a:srgbClr val="9BBB59"/>
                </a:solidFill>
                <a:cs typeface="Calibri"/>
              </a:rPr>
              <a:t>r</a:t>
            </a:r>
            <a:r>
              <a:rPr sz="2400" dirty="0">
                <a:solidFill>
                  <a:srgbClr val="9BBB59"/>
                </a:solidFill>
                <a:cs typeface="Calibri"/>
              </a:rPr>
              <a:t>u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>
                <a:solidFill>
                  <a:srgbClr val="9BBB59"/>
                </a:solidFill>
                <a:cs typeface="Calibri"/>
              </a:rPr>
              <a:t> 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P</a:t>
            </a:r>
            <a:r>
              <a:rPr sz="2400" spc="-5" dirty="0" smtClean="0">
                <a:solidFill>
                  <a:srgbClr val="9BBB59"/>
                </a:solidFill>
                <a:cs typeface="Calibri"/>
              </a:rPr>
              <a:t>o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s</a:t>
            </a:r>
            <a:r>
              <a:rPr lang="en-US" sz="2400" dirty="0" smtClean="0">
                <a:solidFill>
                  <a:srgbClr val="9BBB59"/>
                </a:solidFill>
                <a:cs typeface="Calibri"/>
              </a:rPr>
              <a:t>iti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Rat</a:t>
            </a:r>
            <a:r>
              <a:rPr sz="2400" spc="-20" dirty="0">
                <a:solidFill>
                  <a:srgbClr val="9BBB59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l</a:t>
            </a:r>
            <a:r>
              <a:rPr sz="2400" spc="-5" dirty="0">
                <a:solidFill>
                  <a:srgbClr val="F79646"/>
                </a:solidFill>
                <a:cs typeface="Calibri"/>
              </a:rPr>
              <a:t>o</a:t>
            </a:r>
            <a:r>
              <a:rPr sz="2400" spc="-25" dirty="0">
                <a:solidFill>
                  <a:srgbClr val="F79646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er</a:t>
            </a:r>
            <a:r>
              <a:rPr sz="2400" dirty="0">
                <a:solidFill>
                  <a:srgbClr val="F79646"/>
                </a:solidFill>
                <a:cs typeface="Calibri"/>
              </a:rPr>
              <a:t> Fals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sz="2400" spc="-15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2400" spc="-5" dirty="0" smtClean="0">
                <a:solidFill>
                  <a:srgbClr val="F79646"/>
                </a:solidFill>
                <a:cs typeface="Calibri"/>
              </a:rPr>
              <a:t>o</a:t>
            </a:r>
            <a:r>
              <a:rPr sz="2400" dirty="0" smtClean="0">
                <a:solidFill>
                  <a:srgbClr val="F79646"/>
                </a:solidFill>
                <a:cs typeface="Calibri"/>
              </a:rPr>
              <a:t>si</a:t>
            </a:r>
            <a:r>
              <a:rPr lang="en-US" sz="240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F79646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Rate</a:t>
            </a:r>
            <a:endParaRPr sz="2400" dirty="0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latin typeface="+mj-lt"/>
              </a:rPr>
              <a:t>Logistic regression</a:t>
            </a:r>
            <a:endParaRPr dirty="0">
              <a:latin typeface="+mj-lt"/>
            </a:endParaRPr>
          </a:p>
        </p:txBody>
      </p:sp>
      <p:sp>
        <p:nvSpPr>
          <p:cNvPr id="59" name="object 40"/>
          <p:cNvSpPr/>
          <p:nvPr/>
        </p:nvSpPr>
        <p:spPr>
          <a:xfrm>
            <a:off x="2668469" y="2501870"/>
            <a:ext cx="5221605" cy="0"/>
          </a:xfrm>
          <a:custGeom>
            <a:avLst/>
            <a:gdLst/>
            <a:ahLst/>
            <a:cxnLst/>
            <a:rect l="l" t="t" r="r" b="b"/>
            <a:pathLst>
              <a:path w="5221605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7"/>
          <p:cNvSpPr txBox="1"/>
          <p:nvPr/>
        </p:nvSpPr>
        <p:spPr>
          <a:xfrm>
            <a:off x="1790556" y="2364915"/>
            <a:ext cx="5599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836294" algn="l"/>
                <a:tab pos="6057900" algn="l"/>
              </a:tabLst>
            </a:pPr>
            <a:r>
              <a:rPr sz="2400" dirty="0" smtClean="0">
                <a:solidFill>
                  <a:srgbClr val="9BBB59"/>
                </a:solidFill>
                <a:cs typeface="Calibri"/>
              </a:rPr>
              <a:t>0.</a:t>
            </a:r>
            <a:r>
              <a:rPr lang="en-US" sz="2400" spc="-15" dirty="0" smtClean="0">
                <a:solidFill>
                  <a:srgbClr val="9BBB59"/>
                </a:solidFill>
                <a:cs typeface="Calibri"/>
              </a:rPr>
              <a:t>8</a:t>
            </a:r>
            <a:endParaRPr sz="2400" dirty="0">
              <a:cs typeface="Times New Roman"/>
            </a:endParaRPr>
          </a:p>
        </p:txBody>
      </p:sp>
      <p:sp>
        <p:nvSpPr>
          <p:cNvPr id="61" name="object 3"/>
          <p:cNvSpPr/>
          <p:nvPr/>
        </p:nvSpPr>
        <p:spPr>
          <a:xfrm>
            <a:off x="2343901" y="192403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9"/>
          <p:cNvSpPr/>
          <p:nvPr/>
        </p:nvSpPr>
        <p:spPr>
          <a:xfrm>
            <a:off x="2245106" y="230932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32"/>
          <p:cNvSpPr txBox="1"/>
          <p:nvPr/>
        </p:nvSpPr>
        <p:spPr>
          <a:xfrm>
            <a:off x="459753" y="2539504"/>
            <a:ext cx="1376340" cy="109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114300">
              <a:lnSpc>
                <a:spcPct val="99000"/>
              </a:lnSpc>
            </a:pPr>
            <a:r>
              <a:rPr lang="en-US" sz="2400" spc="-10" dirty="0">
                <a:solidFill>
                  <a:srgbClr val="7F7F7F"/>
                </a:solidFill>
                <a:cs typeface="Calibri"/>
              </a:rPr>
              <a:t>Patient </a:t>
            </a:r>
            <a:r>
              <a:rPr sz="2400" spc="-10" dirty="0" smtClean="0">
                <a:solidFill>
                  <a:srgbClr val="7F7F7F"/>
                </a:solidFill>
                <a:cs typeface="Calibri"/>
              </a:rPr>
              <a:t>status </a:t>
            </a:r>
            <a:r>
              <a:rPr sz="2400" spc="150" dirty="0" smtClean="0">
                <a:solidFill>
                  <a:srgbClr val="7F7F7F"/>
                </a:solidFill>
                <a:cs typeface="Calibri"/>
              </a:rPr>
              <a:t>a</a:t>
            </a:r>
            <a:r>
              <a:rPr lang="en-US" sz="2400" spc="150" dirty="0" smtClean="0">
                <a:solidFill>
                  <a:srgbClr val="7F7F7F"/>
                </a:solidFill>
                <a:cs typeface="Calibri"/>
              </a:rPr>
              <a:t>ft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er 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5 </a:t>
            </a:r>
            <a:r>
              <a:rPr sz="2400" spc="-10" dirty="0">
                <a:solidFill>
                  <a:srgbClr val="7F7F7F"/>
                </a:solidFill>
                <a:cs typeface="Calibri"/>
              </a:rPr>
              <a:t>yr.</a:t>
            </a:r>
            <a:endParaRPr sz="2400" dirty="0">
              <a:cs typeface="Calibri"/>
            </a:endParaRPr>
          </a:p>
        </p:txBody>
      </p:sp>
      <p:sp>
        <p:nvSpPr>
          <p:cNvPr id="65" name="object 33"/>
          <p:cNvSpPr txBox="1"/>
          <p:nvPr/>
        </p:nvSpPr>
        <p:spPr>
          <a:xfrm>
            <a:off x="2064760" y="211666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66" name="object 34"/>
          <p:cNvSpPr txBox="1"/>
          <p:nvPr/>
        </p:nvSpPr>
        <p:spPr>
          <a:xfrm>
            <a:off x="2076041" y="375711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 dirty="0">
              <a:cs typeface="Calibri"/>
            </a:endParaRPr>
          </a:p>
        </p:txBody>
      </p:sp>
      <p:sp>
        <p:nvSpPr>
          <p:cNvPr id="67" name="object 35"/>
          <p:cNvSpPr txBox="1"/>
          <p:nvPr/>
        </p:nvSpPr>
        <p:spPr>
          <a:xfrm>
            <a:off x="3648785" y="4513431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7F7F7F"/>
                </a:solidFill>
                <a:cs typeface="Calibri"/>
              </a:rPr>
              <a:t>Nu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m</a:t>
            </a:r>
            <a:r>
              <a:rPr sz="2400" dirty="0">
                <a:solidFill>
                  <a:srgbClr val="7F7F7F"/>
                </a:solidFill>
                <a:cs typeface="Calibri"/>
              </a:rPr>
              <a:t>b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er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of 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posi</a:t>
            </a:r>
            <a:r>
              <a:rPr lang="en-US" sz="2400" dirty="0" smtClean="0">
                <a:solidFill>
                  <a:srgbClr val="7F7F7F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nod</a:t>
            </a:r>
            <a:r>
              <a:rPr sz="2400" spc="-20" dirty="0">
                <a:solidFill>
                  <a:srgbClr val="7F7F7F"/>
                </a:solidFill>
                <a:cs typeface="Calibri"/>
              </a:rPr>
              <a:t>es</a:t>
            </a:r>
            <a:endParaRPr sz="2400" dirty="0">
              <a:cs typeface="Calibri"/>
            </a:endParaRPr>
          </a:p>
        </p:txBody>
      </p:sp>
      <p:sp>
        <p:nvSpPr>
          <p:cNvPr id="68" name="object 38"/>
          <p:cNvSpPr/>
          <p:nvPr/>
        </p:nvSpPr>
        <p:spPr>
          <a:xfrm>
            <a:off x="2243558" y="2501870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48"/>
          <p:cNvSpPr txBox="1"/>
          <p:nvPr/>
        </p:nvSpPr>
        <p:spPr>
          <a:xfrm>
            <a:off x="5965980" y="1812538"/>
            <a:ext cx="9023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</a:tabLst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	1</a:t>
            </a:r>
            <a:endParaRPr sz="2400" dirty="0">
              <a:cs typeface="Calibri"/>
            </a:endParaRPr>
          </a:p>
        </p:txBody>
      </p:sp>
      <p:sp>
        <p:nvSpPr>
          <p:cNvPr id="70" name="object 49"/>
          <p:cNvSpPr txBox="1"/>
          <p:nvPr/>
        </p:nvSpPr>
        <p:spPr>
          <a:xfrm>
            <a:off x="2738747" y="418652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1" name="object 50"/>
          <p:cNvSpPr txBox="1"/>
          <p:nvPr/>
        </p:nvSpPr>
        <p:spPr>
          <a:xfrm>
            <a:off x="5060944" y="327575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2" name="object 51"/>
          <p:cNvSpPr txBox="1"/>
          <p:nvPr/>
        </p:nvSpPr>
        <p:spPr>
          <a:xfrm>
            <a:off x="3981613" y="4197819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3" name="object 52"/>
          <p:cNvSpPr txBox="1"/>
          <p:nvPr/>
        </p:nvSpPr>
        <p:spPr>
          <a:xfrm>
            <a:off x="4606440" y="4104646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4" name="object 53"/>
          <p:cNvSpPr txBox="1"/>
          <p:nvPr/>
        </p:nvSpPr>
        <p:spPr>
          <a:xfrm>
            <a:off x="8705512" y="180622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75" name="object 54"/>
          <p:cNvSpPr txBox="1"/>
          <p:nvPr/>
        </p:nvSpPr>
        <p:spPr>
          <a:xfrm>
            <a:off x="4994980" y="1856971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>
              <a:cs typeface="Calibri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879273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505662" y="3636385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662300" y="322541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619066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649419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737678" y="2529604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013849" y="21784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87172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9305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5" name="object 33"/>
          <p:cNvSpPr txBox="1"/>
          <p:nvPr/>
        </p:nvSpPr>
        <p:spPr>
          <a:xfrm>
            <a:off x="4505662" y="252937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86" name="object 60"/>
          <p:cNvSpPr/>
          <p:nvPr/>
        </p:nvSpPr>
        <p:spPr>
          <a:xfrm>
            <a:off x="2356554" y="2305128"/>
            <a:ext cx="6658609" cy="162052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latin typeface="+mj-lt"/>
              </a:rPr>
              <a:t>Logistic regression</a:t>
            </a:r>
            <a:endParaRPr dirty="0">
              <a:latin typeface="+mj-lt"/>
            </a:endParaRPr>
          </a:p>
        </p:txBody>
      </p:sp>
      <p:sp>
        <p:nvSpPr>
          <p:cNvPr id="58" name="object 40"/>
          <p:cNvSpPr/>
          <p:nvPr/>
        </p:nvSpPr>
        <p:spPr>
          <a:xfrm>
            <a:off x="2668469" y="3266659"/>
            <a:ext cx="5221605" cy="0"/>
          </a:xfrm>
          <a:custGeom>
            <a:avLst/>
            <a:gdLst/>
            <a:ahLst/>
            <a:cxnLst/>
            <a:rect l="l" t="t" r="r" b="b"/>
            <a:pathLst>
              <a:path w="5221605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7"/>
          <p:cNvSpPr txBox="1"/>
          <p:nvPr/>
        </p:nvSpPr>
        <p:spPr>
          <a:xfrm>
            <a:off x="1790556" y="3081147"/>
            <a:ext cx="5599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836294" algn="l"/>
                <a:tab pos="6057900" algn="l"/>
              </a:tabLst>
            </a:pPr>
            <a:r>
              <a:rPr sz="2400" dirty="0" smtClean="0">
                <a:solidFill>
                  <a:srgbClr val="9BBB59"/>
                </a:solidFill>
                <a:cs typeface="Calibri"/>
              </a:rPr>
              <a:t>0.</a:t>
            </a:r>
            <a:r>
              <a:rPr lang="en-US" sz="2400" spc="-15" dirty="0" smtClean="0">
                <a:solidFill>
                  <a:srgbClr val="9BBB59"/>
                </a:solidFill>
                <a:cs typeface="Calibri"/>
              </a:rPr>
              <a:t>4</a:t>
            </a:r>
            <a:endParaRPr sz="2400" dirty="0">
              <a:cs typeface="Times New Roman"/>
            </a:endParaRPr>
          </a:p>
        </p:txBody>
      </p:sp>
      <p:sp>
        <p:nvSpPr>
          <p:cNvPr id="60" name="object 3"/>
          <p:cNvSpPr/>
          <p:nvPr/>
        </p:nvSpPr>
        <p:spPr>
          <a:xfrm>
            <a:off x="2343901" y="192403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9"/>
          <p:cNvSpPr/>
          <p:nvPr/>
        </p:nvSpPr>
        <p:spPr>
          <a:xfrm>
            <a:off x="2245106" y="230932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32"/>
          <p:cNvSpPr txBox="1"/>
          <p:nvPr/>
        </p:nvSpPr>
        <p:spPr>
          <a:xfrm>
            <a:off x="459753" y="2539504"/>
            <a:ext cx="1376340" cy="109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114300">
              <a:lnSpc>
                <a:spcPct val="99000"/>
              </a:lnSpc>
            </a:pPr>
            <a:r>
              <a:rPr lang="en-US" sz="2400" spc="-10" dirty="0">
                <a:solidFill>
                  <a:srgbClr val="7F7F7F"/>
                </a:solidFill>
                <a:cs typeface="Calibri"/>
              </a:rPr>
              <a:t>Patient </a:t>
            </a:r>
            <a:r>
              <a:rPr sz="2400" spc="-10" dirty="0" smtClean="0">
                <a:solidFill>
                  <a:srgbClr val="7F7F7F"/>
                </a:solidFill>
                <a:cs typeface="Calibri"/>
              </a:rPr>
              <a:t>status </a:t>
            </a:r>
            <a:r>
              <a:rPr sz="2400" spc="150" dirty="0" smtClean="0">
                <a:solidFill>
                  <a:srgbClr val="7F7F7F"/>
                </a:solidFill>
                <a:cs typeface="Calibri"/>
              </a:rPr>
              <a:t>a</a:t>
            </a:r>
            <a:r>
              <a:rPr lang="en-US" sz="2400" spc="150" dirty="0" smtClean="0">
                <a:solidFill>
                  <a:srgbClr val="7F7F7F"/>
                </a:solidFill>
                <a:cs typeface="Calibri"/>
              </a:rPr>
              <a:t>ft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er 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5 </a:t>
            </a:r>
            <a:r>
              <a:rPr sz="2400" spc="-10" dirty="0">
                <a:solidFill>
                  <a:srgbClr val="7F7F7F"/>
                </a:solidFill>
                <a:cs typeface="Calibri"/>
              </a:rPr>
              <a:t>yr.</a:t>
            </a:r>
            <a:endParaRPr sz="2400" dirty="0">
              <a:cs typeface="Calibri"/>
            </a:endParaRPr>
          </a:p>
        </p:txBody>
      </p:sp>
      <p:sp>
        <p:nvSpPr>
          <p:cNvPr id="64" name="object 33"/>
          <p:cNvSpPr txBox="1"/>
          <p:nvPr/>
        </p:nvSpPr>
        <p:spPr>
          <a:xfrm>
            <a:off x="2064760" y="211666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65" name="object 34"/>
          <p:cNvSpPr txBox="1"/>
          <p:nvPr/>
        </p:nvSpPr>
        <p:spPr>
          <a:xfrm>
            <a:off x="2076041" y="375711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 dirty="0">
              <a:cs typeface="Calibri"/>
            </a:endParaRPr>
          </a:p>
        </p:txBody>
      </p:sp>
      <p:sp>
        <p:nvSpPr>
          <p:cNvPr id="66" name="object 35"/>
          <p:cNvSpPr txBox="1"/>
          <p:nvPr/>
        </p:nvSpPr>
        <p:spPr>
          <a:xfrm>
            <a:off x="3648785" y="4513431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7F7F7F"/>
                </a:solidFill>
                <a:cs typeface="Calibri"/>
              </a:rPr>
              <a:t>Nu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m</a:t>
            </a:r>
            <a:r>
              <a:rPr sz="2400" dirty="0">
                <a:solidFill>
                  <a:srgbClr val="7F7F7F"/>
                </a:solidFill>
                <a:cs typeface="Calibri"/>
              </a:rPr>
              <a:t>b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er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of 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posi</a:t>
            </a:r>
            <a:r>
              <a:rPr lang="en-US" sz="2400" dirty="0" smtClean="0">
                <a:solidFill>
                  <a:srgbClr val="7F7F7F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nod</a:t>
            </a:r>
            <a:r>
              <a:rPr sz="2400" spc="-20" dirty="0">
                <a:solidFill>
                  <a:srgbClr val="7F7F7F"/>
                </a:solidFill>
                <a:cs typeface="Calibri"/>
              </a:rPr>
              <a:t>es</a:t>
            </a:r>
            <a:endParaRPr sz="2400" dirty="0">
              <a:cs typeface="Calibri"/>
            </a:endParaRPr>
          </a:p>
        </p:txBody>
      </p:sp>
      <p:sp>
        <p:nvSpPr>
          <p:cNvPr id="67" name="object 38"/>
          <p:cNvSpPr/>
          <p:nvPr/>
        </p:nvSpPr>
        <p:spPr>
          <a:xfrm>
            <a:off x="2243558" y="3266659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48"/>
          <p:cNvSpPr txBox="1"/>
          <p:nvPr/>
        </p:nvSpPr>
        <p:spPr>
          <a:xfrm>
            <a:off x="5965980" y="1812538"/>
            <a:ext cx="9023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</a:tabLst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	1</a:t>
            </a:r>
            <a:endParaRPr sz="2400" dirty="0">
              <a:cs typeface="Calibri"/>
            </a:endParaRPr>
          </a:p>
        </p:txBody>
      </p:sp>
      <p:sp>
        <p:nvSpPr>
          <p:cNvPr id="69" name="object 49"/>
          <p:cNvSpPr txBox="1"/>
          <p:nvPr/>
        </p:nvSpPr>
        <p:spPr>
          <a:xfrm>
            <a:off x="2738747" y="418652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0" name="object 50"/>
          <p:cNvSpPr txBox="1"/>
          <p:nvPr/>
        </p:nvSpPr>
        <p:spPr>
          <a:xfrm>
            <a:off x="5060944" y="327575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1" name="object 51"/>
          <p:cNvSpPr txBox="1"/>
          <p:nvPr/>
        </p:nvSpPr>
        <p:spPr>
          <a:xfrm>
            <a:off x="3981613" y="4197819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2" name="object 52"/>
          <p:cNvSpPr txBox="1"/>
          <p:nvPr/>
        </p:nvSpPr>
        <p:spPr>
          <a:xfrm>
            <a:off x="4606440" y="4104646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3" name="object 53"/>
          <p:cNvSpPr txBox="1"/>
          <p:nvPr/>
        </p:nvSpPr>
        <p:spPr>
          <a:xfrm>
            <a:off x="8705512" y="180622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74" name="object 54"/>
          <p:cNvSpPr txBox="1"/>
          <p:nvPr/>
        </p:nvSpPr>
        <p:spPr>
          <a:xfrm>
            <a:off x="4994980" y="1856971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>
              <a:cs typeface="Calibri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879273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505662" y="3636385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662300" y="322541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619066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49419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737678" y="2529604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13849" y="21784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87172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59305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4" name="object 33"/>
          <p:cNvSpPr txBox="1"/>
          <p:nvPr/>
        </p:nvSpPr>
        <p:spPr>
          <a:xfrm>
            <a:off x="4505662" y="252937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85" name="object 60"/>
          <p:cNvSpPr/>
          <p:nvPr/>
        </p:nvSpPr>
        <p:spPr>
          <a:xfrm>
            <a:off x="2356554" y="2305128"/>
            <a:ext cx="6658609" cy="162052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latin typeface="+mj-lt"/>
              </a:rPr>
              <a:t>Logistic regression</a:t>
            </a:r>
            <a:endParaRPr dirty="0">
              <a:latin typeface="+mj-lt"/>
            </a:endParaRPr>
          </a:p>
        </p:txBody>
      </p:sp>
      <p:sp>
        <p:nvSpPr>
          <p:cNvPr id="58" name="object 40"/>
          <p:cNvSpPr/>
          <p:nvPr/>
        </p:nvSpPr>
        <p:spPr>
          <a:xfrm>
            <a:off x="2668469" y="3511970"/>
            <a:ext cx="5221605" cy="0"/>
          </a:xfrm>
          <a:custGeom>
            <a:avLst/>
            <a:gdLst/>
            <a:ahLst/>
            <a:cxnLst/>
            <a:rect l="l" t="t" r="r" b="b"/>
            <a:pathLst>
              <a:path w="5221605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7"/>
          <p:cNvSpPr txBox="1"/>
          <p:nvPr/>
        </p:nvSpPr>
        <p:spPr>
          <a:xfrm>
            <a:off x="1790556" y="3321632"/>
            <a:ext cx="5599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836294" algn="l"/>
                <a:tab pos="6057900" algn="l"/>
              </a:tabLst>
            </a:pPr>
            <a:r>
              <a:rPr sz="2400" dirty="0" smtClean="0">
                <a:solidFill>
                  <a:srgbClr val="9BBB59"/>
                </a:solidFill>
                <a:cs typeface="Calibri"/>
              </a:rPr>
              <a:t>0.</a:t>
            </a:r>
            <a:r>
              <a:rPr lang="en-US" sz="2400" spc="-15" dirty="0">
                <a:solidFill>
                  <a:srgbClr val="9BBB59"/>
                </a:solidFill>
                <a:cs typeface="Calibri"/>
              </a:rPr>
              <a:t>3</a:t>
            </a:r>
            <a:endParaRPr sz="2400" dirty="0">
              <a:cs typeface="Times New Roman"/>
            </a:endParaRPr>
          </a:p>
        </p:txBody>
      </p:sp>
      <p:sp>
        <p:nvSpPr>
          <p:cNvPr id="60" name="object 3"/>
          <p:cNvSpPr/>
          <p:nvPr/>
        </p:nvSpPr>
        <p:spPr>
          <a:xfrm>
            <a:off x="2343901" y="192403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9"/>
          <p:cNvSpPr/>
          <p:nvPr/>
        </p:nvSpPr>
        <p:spPr>
          <a:xfrm>
            <a:off x="2245106" y="230932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32"/>
          <p:cNvSpPr txBox="1"/>
          <p:nvPr/>
        </p:nvSpPr>
        <p:spPr>
          <a:xfrm>
            <a:off x="459753" y="2539504"/>
            <a:ext cx="1376340" cy="109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114300">
              <a:lnSpc>
                <a:spcPct val="99000"/>
              </a:lnSpc>
            </a:pPr>
            <a:r>
              <a:rPr lang="en-US" sz="2400" spc="-10" dirty="0">
                <a:solidFill>
                  <a:srgbClr val="7F7F7F"/>
                </a:solidFill>
                <a:cs typeface="Calibri"/>
              </a:rPr>
              <a:t>Patient </a:t>
            </a:r>
            <a:r>
              <a:rPr sz="2400" spc="-10" dirty="0" smtClean="0">
                <a:solidFill>
                  <a:srgbClr val="7F7F7F"/>
                </a:solidFill>
                <a:cs typeface="Calibri"/>
              </a:rPr>
              <a:t>status </a:t>
            </a:r>
            <a:r>
              <a:rPr sz="2400" spc="150" dirty="0" smtClean="0">
                <a:solidFill>
                  <a:srgbClr val="7F7F7F"/>
                </a:solidFill>
                <a:cs typeface="Calibri"/>
              </a:rPr>
              <a:t>a</a:t>
            </a:r>
            <a:r>
              <a:rPr lang="en-US" sz="2400" spc="150" dirty="0" smtClean="0">
                <a:solidFill>
                  <a:srgbClr val="7F7F7F"/>
                </a:solidFill>
                <a:cs typeface="Calibri"/>
              </a:rPr>
              <a:t>ft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er 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5 </a:t>
            </a:r>
            <a:r>
              <a:rPr sz="2400" spc="-10" dirty="0">
                <a:solidFill>
                  <a:srgbClr val="7F7F7F"/>
                </a:solidFill>
                <a:cs typeface="Calibri"/>
              </a:rPr>
              <a:t>yr.</a:t>
            </a:r>
            <a:endParaRPr sz="2400" dirty="0">
              <a:cs typeface="Calibri"/>
            </a:endParaRPr>
          </a:p>
        </p:txBody>
      </p:sp>
      <p:sp>
        <p:nvSpPr>
          <p:cNvPr id="64" name="object 33"/>
          <p:cNvSpPr txBox="1"/>
          <p:nvPr/>
        </p:nvSpPr>
        <p:spPr>
          <a:xfrm>
            <a:off x="2064760" y="211666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65" name="object 34"/>
          <p:cNvSpPr txBox="1"/>
          <p:nvPr/>
        </p:nvSpPr>
        <p:spPr>
          <a:xfrm>
            <a:off x="2076041" y="375711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 dirty="0">
              <a:cs typeface="Calibri"/>
            </a:endParaRPr>
          </a:p>
        </p:txBody>
      </p:sp>
      <p:sp>
        <p:nvSpPr>
          <p:cNvPr id="66" name="object 35"/>
          <p:cNvSpPr txBox="1"/>
          <p:nvPr/>
        </p:nvSpPr>
        <p:spPr>
          <a:xfrm>
            <a:off x="3648785" y="4513431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7F7F7F"/>
                </a:solidFill>
                <a:cs typeface="Calibri"/>
              </a:rPr>
              <a:t>Nu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m</a:t>
            </a:r>
            <a:r>
              <a:rPr sz="2400" dirty="0">
                <a:solidFill>
                  <a:srgbClr val="7F7F7F"/>
                </a:solidFill>
                <a:cs typeface="Calibri"/>
              </a:rPr>
              <a:t>b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er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of 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posi</a:t>
            </a:r>
            <a:r>
              <a:rPr lang="en-US" sz="2400" dirty="0" smtClean="0">
                <a:solidFill>
                  <a:srgbClr val="7F7F7F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nod</a:t>
            </a:r>
            <a:r>
              <a:rPr sz="2400" spc="-20" dirty="0">
                <a:solidFill>
                  <a:srgbClr val="7F7F7F"/>
                </a:solidFill>
                <a:cs typeface="Calibri"/>
              </a:rPr>
              <a:t>es</a:t>
            </a:r>
            <a:endParaRPr sz="2400" dirty="0">
              <a:cs typeface="Calibri"/>
            </a:endParaRPr>
          </a:p>
        </p:txBody>
      </p:sp>
      <p:sp>
        <p:nvSpPr>
          <p:cNvPr id="67" name="object 38"/>
          <p:cNvSpPr/>
          <p:nvPr/>
        </p:nvSpPr>
        <p:spPr>
          <a:xfrm>
            <a:off x="2243558" y="3511970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48"/>
          <p:cNvSpPr txBox="1"/>
          <p:nvPr/>
        </p:nvSpPr>
        <p:spPr>
          <a:xfrm>
            <a:off x="5965980" y="1812538"/>
            <a:ext cx="9023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</a:tabLst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	1</a:t>
            </a:r>
            <a:endParaRPr sz="2400" dirty="0">
              <a:cs typeface="Calibri"/>
            </a:endParaRPr>
          </a:p>
        </p:txBody>
      </p:sp>
      <p:sp>
        <p:nvSpPr>
          <p:cNvPr id="69" name="object 49"/>
          <p:cNvSpPr txBox="1"/>
          <p:nvPr/>
        </p:nvSpPr>
        <p:spPr>
          <a:xfrm>
            <a:off x="2738747" y="418652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0" name="object 50"/>
          <p:cNvSpPr txBox="1"/>
          <p:nvPr/>
        </p:nvSpPr>
        <p:spPr>
          <a:xfrm>
            <a:off x="5060944" y="327575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1" name="object 51"/>
          <p:cNvSpPr txBox="1"/>
          <p:nvPr/>
        </p:nvSpPr>
        <p:spPr>
          <a:xfrm>
            <a:off x="3981613" y="4197819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2" name="object 52"/>
          <p:cNvSpPr txBox="1"/>
          <p:nvPr/>
        </p:nvSpPr>
        <p:spPr>
          <a:xfrm>
            <a:off x="4606440" y="4104646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3" name="object 53"/>
          <p:cNvSpPr txBox="1"/>
          <p:nvPr/>
        </p:nvSpPr>
        <p:spPr>
          <a:xfrm>
            <a:off x="8705512" y="180622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74" name="object 54"/>
          <p:cNvSpPr txBox="1"/>
          <p:nvPr/>
        </p:nvSpPr>
        <p:spPr>
          <a:xfrm>
            <a:off x="4994980" y="1856971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>
              <a:cs typeface="Calibri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879273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505662" y="3636385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662300" y="322541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619066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49419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737678" y="2529604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13849" y="21784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87172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59305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4" name="object 33"/>
          <p:cNvSpPr txBox="1"/>
          <p:nvPr/>
        </p:nvSpPr>
        <p:spPr>
          <a:xfrm>
            <a:off x="4505662" y="252937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85" name="object 60"/>
          <p:cNvSpPr/>
          <p:nvPr/>
        </p:nvSpPr>
        <p:spPr>
          <a:xfrm>
            <a:off x="2356554" y="2305128"/>
            <a:ext cx="6658609" cy="162052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651745" y="5109727"/>
            <a:ext cx="642429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77569">
              <a:lnSpc>
                <a:spcPts val="2800"/>
              </a:lnSpc>
            </a:pPr>
            <a:r>
              <a:rPr sz="2400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sz="2400" spc="-5" dirty="0" smtClean="0">
                <a:solidFill>
                  <a:srgbClr val="4F81BD"/>
                </a:solidFill>
                <a:cs typeface="Calibri"/>
              </a:rPr>
              <a:t>o</a:t>
            </a:r>
            <a:r>
              <a:rPr sz="2400" spc="-25" dirty="0" smtClean="0">
                <a:solidFill>
                  <a:srgbClr val="4F81BD"/>
                </a:solidFill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cs typeface="Calibri"/>
              </a:rPr>
              <a:t>er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2400" dirty="0">
                <a:solidFill>
                  <a:srgbClr val="4F81BD"/>
                </a:solidFill>
                <a:cs typeface="Calibri"/>
              </a:rPr>
              <a:t>th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sh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>
                <a:solidFill>
                  <a:srgbClr val="4F81BD"/>
                </a:solidFill>
                <a:cs typeface="Calibri"/>
              </a:rPr>
              <a:t>ld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:</a:t>
            </a:r>
            <a:r>
              <a:rPr sz="2400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4F81BD"/>
                </a:solidFill>
                <a:cs typeface="Calibri"/>
              </a:rPr>
              <a:t>Better </a:t>
            </a:r>
            <a:r>
              <a:rPr sz="2400" spc="-10" dirty="0" smtClean="0">
                <a:solidFill>
                  <a:srgbClr val="4F81BD"/>
                </a:solidFill>
                <a:cs typeface="Calibri"/>
              </a:rPr>
              <a:t>at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catc</a:t>
            </a:r>
            <a:r>
              <a:rPr sz="2400" dirty="0">
                <a:solidFill>
                  <a:srgbClr val="4F81BD"/>
                </a:solidFill>
                <a:cs typeface="Calibri"/>
              </a:rPr>
              <a:t>hin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2400" dirty="0">
                <a:solidFill>
                  <a:srgbClr val="4F81BD"/>
                </a:solidFill>
                <a:cs typeface="Calibri"/>
              </a:rPr>
              <a:t> 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positives</a:t>
            </a:r>
            <a:r>
              <a:rPr lang="en-US" sz="2400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2400" dirty="0" smtClean="0">
                <a:solidFill>
                  <a:srgbClr val="C0504D"/>
                </a:solidFill>
                <a:cs typeface="Calibri"/>
              </a:rPr>
              <a:t>hi</a:t>
            </a:r>
            <a:r>
              <a:rPr sz="2400" spc="-15" dirty="0" smtClean="0">
                <a:solidFill>
                  <a:srgbClr val="C0504D"/>
                </a:solidFill>
                <a:cs typeface="Calibri"/>
              </a:rPr>
              <a:t>g</a:t>
            </a:r>
            <a:r>
              <a:rPr sz="2400" dirty="0" smtClean="0">
                <a:solidFill>
                  <a:srgbClr val="C0504D"/>
                </a:solidFill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cs typeface="Calibri"/>
              </a:rPr>
              <a:t>er</a:t>
            </a:r>
            <a:r>
              <a:rPr sz="2400" dirty="0" smtClean="0">
                <a:solidFill>
                  <a:srgbClr val="C0504D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cs typeface="Calibri"/>
              </a:rPr>
              <a:t>rec</a:t>
            </a:r>
            <a:r>
              <a:rPr sz="2400" dirty="0">
                <a:solidFill>
                  <a:srgbClr val="C0504D"/>
                </a:solidFill>
                <a:cs typeface="Calibri"/>
              </a:rPr>
              <a:t>al</a:t>
            </a:r>
            <a:r>
              <a:rPr sz="2400" spc="-5" dirty="0">
                <a:solidFill>
                  <a:srgbClr val="C0504D"/>
                </a:solidFill>
                <a:cs typeface="Calibri"/>
              </a:rPr>
              <a:t>l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sz="2400" dirty="0">
                <a:solidFill>
                  <a:srgbClr val="4BACC6"/>
                </a:solidFill>
                <a:cs typeface="Calibri"/>
              </a:rPr>
              <a:t>l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e</a:t>
            </a:r>
            <a:r>
              <a:rPr sz="2400" dirty="0">
                <a:solidFill>
                  <a:srgbClr val="4BACC6"/>
                </a:solidFill>
                <a:cs typeface="Calibri"/>
              </a:rPr>
              <a:t>ss p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r</a:t>
            </a:r>
            <a:r>
              <a:rPr sz="2400" spc="-20" dirty="0">
                <a:solidFill>
                  <a:srgbClr val="4BACC6"/>
                </a:solidFill>
                <a:cs typeface="Calibri"/>
              </a:rPr>
              <a:t>ec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ision</a:t>
            </a:r>
            <a:endParaRPr sz="2400" dirty="0"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solidFill>
                  <a:srgbClr val="9BBB59"/>
                </a:solidFill>
                <a:cs typeface="Calibri"/>
              </a:rPr>
              <a:t>hi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gher T</a:t>
            </a:r>
            <a:r>
              <a:rPr sz="2400" spc="-10" dirty="0">
                <a:solidFill>
                  <a:srgbClr val="9BBB59"/>
                </a:solidFill>
                <a:cs typeface="Calibri"/>
              </a:rPr>
              <a:t>ru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 </a:t>
            </a:r>
            <a:r>
              <a:rPr lang="en-US" sz="2400" spc="-15" dirty="0">
                <a:solidFill>
                  <a:srgbClr val="9BBB59"/>
                </a:solidFill>
                <a:cs typeface="Calibri"/>
              </a:rPr>
              <a:t>Positive 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Rat</a:t>
            </a:r>
            <a:r>
              <a:rPr sz="2400" spc="-20" dirty="0" smtClean="0">
                <a:solidFill>
                  <a:srgbClr val="9BBB59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hi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g</a:t>
            </a:r>
            <a:r>
              <a:rPr sz="2400" dirty="0">
                <a:solidFill>
                  <a:srgbClr val="F79646"/>
                </a:solidFill>
                <a:cs typeface="Calibri"/>
              </a:rPr>
              <a:t>h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er</a:t>
            </a:r>
            <a:r>
              <a:rPr sz="2400" dirty="0">
                <a:solidFill>
                  <a:srgbClr val="F79646"/>
                </a:solidFill>
                <a:cs typeface="Calibri"/>
              </a:rPr>
              <a:t> Fals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Positive </a:t>
            </a:r>
            <a:r>
              <a:rPr sz="2400" spc="-15" dirty="0" smtClean="0">
                <a:solidFill>
                  <a:srgbClr val="F79646"/>
                </a:solidFill>
                <a:cs typeface="Calibri"/>
              </a:rPr>
              <a:t>Rate</a:t>
            </a:r>
            <a:endParaRPr sz="2400" dirty="0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latin typeface="+mj-lt"/>
              </a:rPr>
              <a:t>Logistic regression</a:t>
            </a:r>
            <a:endParaRPr dirty="0">
              <a:latin typeface="+mj-lt"/>
            </a:endParaRPr>
          </a:p>
        </p:txBody>
      </p:sp>
      <p:sp>
        <p:nvSpPr>
          <p:cNvPr id="58" name="object 40"/>
          <p:cNvSpPr/>
          <p:nvPr/>
        </p:nvSpPr>
        <p:spPr>
          <a:xfrm>
            <a:off x="2668469" y="3829429"/>
            <a:ext cx="5221605" cy="0"/>
          </a:xfrm>
          <a:custGeom>
            <a:avLst/>
            <a:gdLst/>
            <a:ahLst/>
            <a:cxnLst/>
            <a:rect l="l" t="t" r="r" b="b"/>
            <a:pathLst>
              <a:path w="5221605">
                <a:moveTo>
                  <a:pt x="0" y="0"/>
                </a:moveTo>
                <a:lnTo>
                  <a:pt x="5221475" y="1"/>
                </a:lnTo>
              </a:path>
            </a:pathLst>
          </a:custGeom>
          <a:ln w="25399">
            <a:solidFill>
              <a:srgbClr val="AAC46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7"/>
          <p:cNvSpPr txBox="1"/>
          <p:nvPr/>
        </p:nvSpPr>
        <p:spPr>
          <a:xfrm>
            <a:off x="1836093" y="3572884"/>
            <a:ext cx="55991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836294" algn="l"/>
                <a:tab pos="6057900" algn="l"/>
              </a:tabLst>
            </a:pPr>
            <a:r>
              <a:rPr sz="2400" dirty="0" smtClean="0">
                <a:solidFill>
                  <a:srgbClr val="9BBB59"/>
                </a:solidFill>
                <a:cs typeface="Calibri"/>
              </a:rPr>
              <a:t>0.</a:t>
            </a:r>
            <a:r>
              <a:rPr lang="en-US" sz="2400" spc="-15" dirty="0">
                <a:solidFill>
                  <a:srgbClr val="9BBB59"/>
                </a:solidFill>
                <a:cs typeface="Calibri"/>
              </a:rPr>
              <a:t>1</a:t>
            </a:r>
            <a:endParaRPr sz="2400" dirty="0">
              <a:cs typeface="Times New Roman"/>
            </a:endParaRPr>
          </a:p>
        </p:txBody>
      </p:sp>
      <p:sp>
        <p:nvSpPr>
          <p:cNvPr id="60" name="object 3"/>
          <p:cNvSpPr/>
          <p:nvPr/>
        </p:nvSpPr>
        <p:spPr>
          <a:xfrm>
            <a:off x="2343901" y="192403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"/>
          <p:cNvSpPr/>
          <p:nvPr/>
        </p:nvSpPr>
        <p:spPr>
          <a:xfrm>
            <a:off x="2243558" y="3924693"/>
            <a:ext cx="6403975" cy="0"/>
          </a:xfrm>
          <a:custGeom>
            <a:avLst/>
            <a:gdLst/>
            <a:ahLst/>
            <a:cxnLst/>
            <a:rect l="l" t="t" r="r" b="b"/>
            <a:pathLst>
              <a:path w="640397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9"/>
          <p:cNvSpPr/>
          <p:nvPr/>
        </p:nvSpPr>
        <p:spPr>
          <a:xfrm>
            <a:off x="2245106" y="2309324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32"/>
          <p:cNvSpPr txBox="1"/>
          <p:nvPr/>
        </p:nvSpPr>
        <p:spPr>
          <a:xfrm>
            <a:off x="459753" y="2539504"/>
            <a:ext cx="1376340" cy="109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114300">
              <a:lnSpc>
                <a:spcPct val="99000"/>
              </a:lnSpc>
            </a:pPr>
            <a:r>
              <a:rPr lang="en-US" sz="2400" spc="-10" dirty="0">
                <a:solidFill>
                  <a:srgbClr val="7F7F7F"/>
                </a:solidFill>
                <a:cs typeface="Calibri"/>
              </a:rPr>
              <a:t>Patient </a:t>
            </a:r>
            <a:r>
              <a:rPr sz="2400" spc="-10" dirty="0" smtClean="0">
                <a:solidFill>
                  <a:srgbClr val="7F7F7F"/>
                </a:solidFill>
                <a:cs typeface="Calibri"/>
              </a:rPr>
              <a:t>status </a:t>
            </a:r>
            <a:r>
              <a:rPr sz="2400" spc="150" dirty="0" smtClean="0">
                <a:solidFill>
                  <a:srgbClr val="7F7F7F"/>
                </a:solidFill>
                <a:cs typeface="Calibri"/>
              </a:rPr>
              <a:t>a</a:t>
            </a:r>
            <a:r>
              <a:rPr lang="en-US" sz="2400" spc="150" dirty="0" smtClean="0">
                <a:solidFill>
                  <a:srgbClr val="7F7F7F"/>
                </a:solidFill>
                <a:cs typeface="Calibri"/>
              </a:rPr>
              <a:t>ft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er 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5 </a:t>
            </a:r>
            <a:r>
              <a:rPr sz="2400" spc="-10" dirty="0">
                <a:solidFill>
                  <a:srgbClr val="7F7F7F"/>
                </a:solidFill>
                <a:cs typeface="Calibri"/>
              </a:rPr>
              <a:t>yr.</a:t>
            </a:r>
            <a:endParaRPr sz="2400" dirty="0">
              <a:cs typeface="Calibri"/>
            </a:endParaRPr>
          </a:p>
        </p:txBody>
      </p:sp>
      <p:sp>
        <p:nvSpPr>
          <p:cNvPr id="64" name="object 33"/>
          <p:cNvSpPr txBox="1"/>
          <p:nvPr/>
        </p:nvSpPr>
        <p:spPr>
          <a:xfrm>
            <a:off x="2064760" y="211666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65" name="object 34"/>
          <p:cNvSpPr txBox="1"/>
          <p:nvPr/>
        </p:nvSpPr>
        <p:spPr>
          <a:xfrm>
            <a:off x="2076041" y="375711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 dirty="0">
              <a:cs typeface="Calibri"/>
            </a:endParaRPr>
          </a:p>
        </p:txBody>
      </p:sp>
      <p:sp>
        <p:nvSpPr>
          <p:cNvPr id="66" name="object 35"/>
          <p:cNvSpPr txBox="1"/>
          <p:nvPr/>
        </p:nvSpPr>
        <p:spPr>
          <a:xfrm>
            <a:off x="3648785" y="4513431"/>
            <a:ext cx="3226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7F7F7F"/>
                </a:solidFill>
                <a:cs typeface="Calibri"/>
              </a:rPr>
              <a:t>Nu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m</a:t>
            </a:r>
            <a:r>
              <a:rPr sz="2400" dirty="0">
                <a:solidFill>
                  <a:srgbClr val="7F7F7F"/>
                </a:solidFill>
                <a:cs typeface="Calibri"/>
              </a:rPr>
              <a:t>b</a:t>
            </a:r>
            <a:r>
              <a:rPr sz="2400" spc="-15" dirty="0">
                <a:solidFill>
                  <a:srgbClr val="7F7F7F"/>
                </a:solidFill>
                <a:cs typeface="Calibri"/>
              </a:rPr>
              <a:t>er</a:t>
            </a:r>
            <a:r>
              <a:rPr sz="2400" spc="-5" dirty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of 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posi</a:t>
            </a:r>
            <a:r>
              <a:rPr lang="en-US" sz="2400" dirty="0" smtClean="0">
                <a:solidFill>
                  <a:srgbClr val="7F7F7F"/>
                </a:solidFill>
                <a:cs typeface="Calibri"/>
              </a:rPr>
              <a:t>ti</a:t>
            </a:r>
            <a:r>
              <a:rPr sz="2400" spc="-15" dirty="0" smtClean="0">
                <a:solidFill>
                  <a:srgbClr val="7F7F7F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sz="2400" dirty="0">
                <a:solidFill>
                  <a:srgbClr val="7F7F7F"/>
                </a:solidFill>
                <a:cs typeface="Calibri"/>
              </a:rPr>
              <a:t>nod</a:t>
            </a:r>
            <a:r>
              <a:rPr sz="2400" spc="-20" dirty="0">
                <a:solidFill>
                  <a:srgbClr val="7F7F7F"/>
                </a:solidFill>
                <a:cs typeface="Calibri"/>
              </a:rPr>
              <a:t>es</a:t>
            </a:r>
            <a:endParaRPr sz="2400" dirty="0">
              <a:cs typeface="Calibri"/>
            </a:endParaRPr>
          </a:p>
        </p:txBody>
      </p:sp>
      <p:sp>
        <p:nvSpPr>
          <p:cNvPr id="67" name="object 38"/>
          <p:cNvSpPr/>
          <p:nvPr/>
        </p:nvSpPr>
        <p:spPr>
          <a:xfrm>
            <a:off x="2243558" y="3829429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230925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4C9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48"/>
          <p:cNvSpPr txBox="1"/>
          <p:nvPr/>
        </p:nvSpPr>
        <p:spPr>
          <a:xfrm>
            <a:off x="5965980" y="1812538"/>
            <a:ext cx="9023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</a:tabLst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	1</a:t>
            </a:r>
            <a:endParaRPr sz="2400" dirty="0">
              <a:cs typeface="Calibri"/>
            </a:endParaRPr>
          </a:p>
        </p:txBody>
      </p:sp>
      <p:sp>
        <p:nvSpPr>
          <p:cNvPr id="69" name="object 49"/>
          <p:cNvSpPr txBox="1"/>
          <p:nvPr/>
        </p:nvSpPr>
        <p:spPr>
          <a:xfrm>
            <a:off x="2738747" y="418652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0" name="object 50"/>
          <p:cNvSpPr txBox="1"/>
          <p:nvPr/>
        </p:nvSpPr>
        <p:spPr>
          <a:xfrm>
            <a:off x="5060944" y="3275752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1" name="object 51"/>
          <p:cNvSpPr txBox="1"/>
          <p:nvPr/>
        </p:nvSpPr>
        <p:spPr>
          <a:xfrm>
            <a:off x="3981613" y="4197819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2" name="object 52"/>
          <p:cNvSpPr txBox="1"/>
          <p:nvPr/>
        </p:nvSpPr>
        <p:spPr>
          <a:xfrm>
            <a:off x="4606440" y="4104646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BACC6"/>
                </a:solidFill>
                <a:cs typeface="Calibri"/>
              </a:rPr>
              <a:t>0</a:t>
            </a:r>
            <a:endParaRPr sz="2400">
              <a:cs typeface="Calibri"/>
            </a:endParaRPr>
          </a:p>
        </p:txBody>
      </p:sp>
      <p:sp>
        <p:nvSpPr>
          <p:cNvPr id="73" name="object 53"/>
          <p:cNvSpPr txBox="1"/>
          <p:nvPr/>
        </p:nvSpPr>
        <p:spPr>
          <a:xfrm>
            <a:off x="8705512" y="1806224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74" name="object 54"/>
          <p:cNvSpPr txBox="1"/>
          <p:nvPr/>
        </p:nvSpPr>
        <p:spPr>
          <a:xfrm>
            <a:off x="4994980" y="1856971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>
              <a:cs typeface="Calibri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879273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505662" y="3636385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662300" y="322541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619066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49419" y="3730682"/>
            <a:ext cx="347472" cy="347472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9525">
            <a:solidFill>
              <a:srgbClr val="4DC7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737678" y="2529604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13849" y="21784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87172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593052" y="2153098"/>
            <a:ext cx="347472" cy="34747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CC615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4" name="object 33"/>
          <p:cNvSpPr txBox="1"/>
          <p:nvPr/>
        </p:nvSpPr>
        <p:spPr>
          <a:xfrm>
            <a:off x="4505662" y="2529378"/>
            <a:ext cx="180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C0504D"/>
                </a:solidFill>
                <a:cs typeface="Calibri"/>
              </a:rPr>
              <a:t>1</a:t>
            </a:r>
            <a:endParaRPr sz="2400" dirty="0">
              <a:cs typeface="Calibri"/>
            </a:endParaRPr>
          </a:p>
        </p:txBody>
      </p:sp>
      <p:sp>
        <p:nvSpPr>
          <p:cNvPr id="85" name="object 60"/>
          <p:cNvSpPr/>
          <p:nvPr/>
        </p:nvSpPr>
        <p:spPr>
          <a:xfrm>
            <a:off x="2356554" y="2305128"/>
            <a:ext cx="6658609" cy="162052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44781" y="311658"/>
            <a:ext cx="755713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spc="-25" dirty="0">
                <a:solidFill>
                  <a:srgbClr val="4F81BD"/>
                </a:solidFill>
                <a:cs typeface="Calibri"/>
              </a:rPr>
              <a:t>%5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4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Dem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cr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ats,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%4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6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publi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c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ans</a:t>
            </a:r>
            <a:endParaRPr lang="en-US" sz="3000" b="1" spc="-15" dirty="0" smtClean="0">
              <a:solidFill>
                <a:srgbClr val="4F81BD"/>
              </a:solidFill>
              <a:cs typeface="Calibri"/>
            </a:endParaRPr>
          </a:p>
          <a:p>
            <a:pPr marL="12700"/>
            <a:endParaRPr sz="3000" dirty="0">
              <a:cs typeface="Calibri"/>
            </a:endParaRPr>
          </a:p>
          <a:p>
            <a:pPr marL="12700" marR="3643629"/>
            <a:r>
              <a:rPr sz="3000" b="1" spc="-20" dirty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ei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r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v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ot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 </a:t>
            </a:r>
            <a:r>
              <a:rPr lang="en-US" sz="3000" b="1" spc="-5" dirty="0" smtClean="0">
                <a:solidFill>
                  <a:srgbClr val="9BBB59"/>
                </a:solidFill>
                <a:cs typeface="Calibri"/>
              </a:rPr>
              <a:t> </a:t>
            </a:r>
            <a:endParaRPr lang="en-US" sz="3000" b="1" spc="60" dirty="0" smtClean="0">
              <a:solidFill>
                <a:srgbClr val="F79646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781" y="2639867"/>
            <a:ext cx="7844155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solidFill>
                  <a:srgbClr val="4F81BD"/>
                </a:solidFill>
                <a:cs typeface="Calibri"/>
              </a:rPr>
              <a:t>Each thre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shold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is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diﬀe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re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nt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m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odel</a:t>
            </a:r>
            <a:endParaRPr sz="3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9BBB59"/>
                </a:solidFill>
                <a:cs typeface="Calibri"/>
              </a:rPr>
              <a:t>P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lot the</a:t>
            </a:r>
            <a:r>
              <a:rPr sz="3000" b="1" spc="-10" dirty="0">
                <a:solidFill>
                  <a:srgbClr val="9BBB59"/>
                </a:solidFill>
                <a:cs typeface="Calibri"/>
              </a:rPr>
              <a:t>ir Tr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ue </a:t>
            </a:r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P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osi</a:t>
            </a:r>
            <a:r>
              <a:rPr lang="en-US" sz="3000" b="1" spc="60" dirty="0" smtClean="0">
                <a:solidFill>
                  <a:srgbClr val="9BBB59"/>
                </a:solidFill>
                <a:cs typeface="Calibri"/>
              </a:rPr>
              <a:t>ti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v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e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Rat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e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&amp;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Fals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e 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P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osi</a:t>
            </a:r>
            <a:r>
              <a:rPr lang="en-US" sz="3000" b="1" spc="60" dirty="0" smtClean="0">
                <a:solidFill>
                  <a:srgbClr val="9BBB59"/>
                </a:solidFill>
                <a:cs typeface="Calibri"/>
              </a:rPr>
              <a:t>ti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v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e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Rat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e</a:t>
            </a:r>
            <a:endParaRPr sz="30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94"/>
          <p:cNvSpPr/>
          <p:nvPr/>
        </p:nvSpPr>
        <p:spPr>
          <a:xfrm>
            <a:off x="2249886" y="413473"/>
            <a:ext cx="5262249" cy="5248366"/>
          </a:xfrm>
          <a:custGeom>
            <a:avLst/>
            <a:gdLst>
              <a:gd name="connsiteX0" fmla="*/ 0 w 5499100"/>
              <a:gd name="connsiteY0" fmla="*/ 5473700 h 5473700"/>
              <a:gd name="connsiteX1" fmla="*/ 5499100 w 5499100"/>
              <a:gd name="connsiteY1" fmla="*/ 0 h 547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9100" h="5473700">
                <a:moveTo>
                  <a:pt x="0" y="5473700"/>
                </a:moveTo>
                <a:lnTo>
                  <a:pt x="5499100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6" name="Rectangle 135"/>
          <p:cNvSpPr/>
          <p:nvPr/>
        </p:nvSpPr>
        <p:spPr>
          <a:xfrm>
            <a:off x="5993511" y="556732"/>
            <a:ext cx="1476537" cy="235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2249886" y="413474"/>
            <a:ext cx="5276133" cy="5248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3" name="Group 72"/>
          <p:cNvGrpSpPr/>
          <p:nvPr/>
        </p:nvGrpSpPr>
        <p:grpSpPr>
          <a:xfrm>
            <a:off x="2249886" y="951067"/>
            <a:ext cx="110446" cy="4206589"/>
            <a:chOff x="2017486" y="1171575"/>
            <a:chExt cx="115455" cy="439737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17486" y="11715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017486" y="17176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17486" y="22701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17486" y="28194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017486" y="33718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017486" y="3917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17486" y="44672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017486" y="50165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017486" y="5568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781958" y="5551393"/>
            <a:ext cx="4201700" cy="110446"/>
            <a:chOff x="2573690" y="5980545"/>
            <a:chExt cx="4392265" cy="115455"/>
          </a:xfrm>
        </p:grpSpPr>
        <p:cxnSp>
          <p:nvCxnSpPr>
            <p:cNvPr id="64" name="Straight Connector 63"/>
            <p:cNvCxnSpPr/>
            <p:nvPr/>
          </p:nvCxnSpPr>
          <p:spPr>
            <a:xfrm rot="16200000">
              <a:off x="2515962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3065238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361768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4163790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4717473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6039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809675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6355776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6908227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415573" y="951067"/>
            <a:ext cx="110446" cy="4206589"/>
            <a:chOff x="2017486" y="1171575"/>
            <a:chExt cx="115455" cy="4397375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017486" y="11715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17486" y="17176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017486" y="22701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017486" y="28194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017486" y="33718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17486" y="3917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017486" y="44672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017486" y="50165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017486" y="5568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781958" y="413474"/>
            <a:ext cx="4201700" cy="110446"/>
            <a:chOff x="2573690" y="5980545"/>
            <a:chExt cx="4392265" cy="115455"/>
          </a:xfrm>
        </p:grpSpPr>
        <p:cxnSp>
          <p:nvCxnSpPr>
            <p:cNvPr id="86" name="Straight Connector 85"/>
            <p:cNvCxnSpPr/>
            <p:nvPr/>
          </p:nvCxnSpPr>
          <p:spPr>
            <a:xfrm rot="16200000">
              <a:off x="2515962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>
              <a:off x="3065238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361768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>
              <a:off x="4163790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>
              <a:off x="4717473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526039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809675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6355776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6908227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Freeform 95"/>
          <p:cNvSpPr/>
          <p:nvPr/>
        </p:nvSpPr>
        <p:spPr>
          <a:xfrm>
            <a:off x="3332881" y="3593039"/>
            <a:ext cx="444306" cy="444307"/>
          </a:xfrm>
          <a:custGeom>
            <a:avLst/>
            <a:gdLst>
              <a:gd name="connsiteX0" fmla="*/ 0 w 464457"/>
              <a:gd name="connsiteY0" fmla="*/ 0 h 464458"/>
              <a:gd name="connsiteX1" fmla="*/ 464457 w 464457"/>
              <a:gd name="connsiteY1" fmla="*/ 464458 h 4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464458">
                <a:moveTo>
                  <a:pt x="0" y="0"/>
                </a:moveTo>
                <a:lnTo>
                  <a:pt x="464457" y="46445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7" name="Freeform 96"/>
          <p:cNvSpPr/>
          <p:nvPr/>
        </p:nvSpPr>
        <p:spPr>
          <a:xfrm rot="16200000" flipV="1">
            <a:off x="3888263" y="4143215"/>
            <a:ext cx="444306" cy="444307"/>
          </a:xfrm>
          <a:custGeom>
            <a:avLst/>
            <a:gdLst>
              <a:gd name="connsiteX0" fmla="*/ 0 w 464457"/>
              <a:gd name="connsiteY0" fmla="*/ 0 h 464458"/>
              <a:gd name="connsiteX1" fmla="*/ 464457 w 464457"/>
              <a:gd name="connsiteY1" fmla="*/ 464458 h 4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464458">
                <a:moveTo>
                  <a:pt x="0" y="0"/>
                </a:moveTo>
                <a:lnTo>
                  <a:pt x="464457" y="46445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Freeform 97"/>
          <p:cNvSpPr/>
          <p:nvPr/>
        </p:nvSpPr>
        <p:spPr>
          <a:xfrm>
            <a:off x="2313786" y="485500"/>
            <a:ext cx="444306" cy="444307"/>
          </a:xfrm>
          <a:custGeom>
            <a:avLst/>
            <a:gdLst>
              <a:gd name="connsiteX0" fmla="*/ 0 w 464457"/>
              <a:gd name="connsiteY0" fmla="*/ 0 h 464458"/>
              <a:gd name="connsiteX1" fmla="*/ 464457 w 464457"/>
              <a:gd name="connsiteY1" fmla="*/ 464458 h 4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464458">
                <a:moveTo>
                  <a:pt x="0" y="0"/>
                </a:moveTo>
                <a:lnTo>
                  <a:pt x="464457" y="46445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9" name="Oval 98"/>
          <p:cNvSpPr/>
          <p:nvPr/>
        </p:nvSpPr>
        <p:spPr>
          <a:xfrm>
            <a:off x="2241075" y="403233"/>
            <a:ext cx="64033" cy="64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Oval 99"/>
          <p:cNvSpPr/>
          <p:nvPr/>
        </p:nvSpPr>
        <p:spPr>
          <a:xfrm>
            <a:off x="2866748" y="1657366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Oval 100"/>
          <p:cNvSpPr/>
          <p:nvPr/>
        </p:nvSpPr>
        <p:spPr>
          <a:xfrm>
            <a:off x="3711325" y="2331635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Oval 101"/>
          <p:cNvSpPr/>
          <p:nvPr/>
        </p:nvSpPr>
        <p:spPr>
          <a:xfrm>
            <a:off x="6276406" y="1599670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Oval 102"/>
          <p:cNvSpPr/>
          <p:nvPr/>
        </p:nvSpPr>
        <p:spPr>
          <a:xfrm>
            <a:off x="6850446" y="4391085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" name="TextBox 103"/>
          <p:cNvSpPr txBox="1"/>
          <p:nvPr/>
        </p:nvSpPr>
        <p:spPr>
          <a:xfrm>
            <a:off x="4416038" y="127622"/>
            <a:ext cx="906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/>
              <a:t>ROC Space</a:t>
            </a:r>
            <a:endParaRPr lang="en-US" sz="1600" b="1" dirty="0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981967" y="2932421"/>
            <a:ext cx="14250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TPR or sensitivity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984062" y="5989149"/>
            <a:ext cx="17055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FPR or (1-specificity)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203235" y="5721676"/>
            <a:ext cx="104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82314" y="5515249"/>
            <a:ext cx="104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934570" y="5011281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0.1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934570" y="4496684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0.2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934570" y="3971240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0.3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934570" y="344579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0.4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34570" y="292338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34570" y="2385255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0.6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34570" y="1869464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0.7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4570" y="1323163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0.8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934570" y="8185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0.9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42777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0.1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177558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0.2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06040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0.3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228447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0.4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751166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57791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0.6</a:t>
            </a:r>
            <a:endParaRPr 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802923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0.7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25332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0.8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53813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0.9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473921" y="5721676"/>
            <a:ext cx="104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090062" y="302758"/>
            <a:ext cx="1041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814842" y="786920"/>
            <a:ext cx="16975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Perfect classification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063827" y="3302638"/>
            <a:ext cx="5212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smtClean="0"/>
              <a:t>Better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10416" y="4601406"/>
            <a:ext cx="5345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Worse</a:t>
            </a: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537758" y="573819"/>
            <a:ext cx="90890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Random guess</a:t>
            </a:r>
            <a:endParaRPr lang="en-US" sz="12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6048949" y="663448"/>
            <a:ext cx="4102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856785" y="2331635"/>
            <a:ext cx="118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81966" y="1635826"/>
            <a:ext cx="1122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B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97636" y="1640930"/>
            <a:ext cx="1090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983656" y="4423101"/>
            <a:ext cx="1090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3304" y="6237014"/>
            <a:ext cx="530669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9BBB59"/>
                </a:solidFill>
                <a:cs typeface="Calibri"/>
              </a:rPr>
              <a:t>Rece</a:t>
            </a:r>
            <a:r>
              <a:rPr sz="3000" b="1" spc="-10" dirty="0">
                <a:solidFill>
                  <a:srgbClr val="9BBB59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v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er </a:t>
            </a:r>
            <a:r>
              <a:rPr lang="en-US" sz="3000" b="1" dirty="0" smtClean="0">
                <a:solidFill>
                  <a:srgbClr val="9BBB59"/>
                </a:solidFill>
                <a:cs typeface="Calibri"/>
              </a:rPr>
              <a:t>Operating Characteristic</a:t>
            </a:r>
            <a:endParaRPr sz="3000" dirty="0">
              <a:cs typeface="Calibri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49886" y="413473"/>
            <a:ext cx="5262249" cy="5248366"/>
          </a:xfrm>
          <a:custGeom>
            <a:avLst/>
            <a:gdLst>
              <a:gd name="connsiteX0" fmla="*/ 0 w 5499100"/>
              <a:gd name="connsiteY0" fmla="*/ 5473700 h 5473700"/>
              <a:gd name="connsiteX1" fmla="*/ 5499100 w 5499100"/>
              <a:gd name="connsiteY1" fmla="*/ 0 h 547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9100" h="5473700">
                <a:moveTo>
                  <a:pt x="0" y="5473700"/>
                </a:moveTo>
                <a:lnTo>
                  <a:pt x="5499100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5993511" y="556732"/>
            <a:ext cx="1476537" cy="235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249886" y="413474"/>
            <a:ext cx="5276133" cy="5248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2249886" y="951067"/>
            <a:ext cx="110446" cy="4206589"/>
            <a:chOff x="2017486" y="1171575"/>
            <a:chExt cx="115455" cy="439737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017486" y="11715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17486" y="17176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17486" y="22701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7486" y="28194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17486" y="33718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17486" y="3917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17486" y="44672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17486" y="50165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17486" y="5568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781958" y="5551393"/>
            <a:ext cx="4201700" cy="110446"/>
            <a:chOff x="2573690" y="5980545"/>
            <a:chExt cx="4392265" cy="115455"/>
          </a:xfrm>
        </p:grpSpPr>
        <p:cxnSp>
          <p:nvCxnSpPr>
            <p:cNvPr id="18" name="Straight Connector 17"/>
            <p:cNvCxnSpPr/>
            <p:nvPr/>
          </p:nvCxnSpPr>
          <p:spPr>
            <a:xfrm rot="16200000">
              <a:off x="2515962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3065238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361768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4163790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4717473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526039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>
              <a:off x="5809675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6355776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6908227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415573" y="951067"/>
            <a:ext cx="110446" cy="4206589"/>
            <a:chOff x="2017486" y="1171575"/>
            <a:chExt cx="115455" cy="43973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017486" y="11715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17486" y="171767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17486" y="22701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17486" y="28194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17486" y="33718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17486" y="3917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17486" y="4467225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17486" y="501650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17486" y="5568950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781958" y="413474"/>
            <a:ext cx="4201700" cy="110446"/>
            <a:chOff x="2573690" y="5980545"/>
            <a:chExt cx="4392265" cy="115455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2515962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065238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61768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4163790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>
              <a:off x="4717473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>
              <a:off x="5260399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>
              <a:off x="5809675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>
              <a:off x="6355776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>
              <a:off x="6908227" y="6038273"/>
              <a:ext cx="11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>
            <a:off x="3332881" y="3593039"/>
            <a:ext cx="444306" cy="444307"/>
          </a:xfrm>
          <a:custGeom>
            <a:avLst/>
            <a:gdLst>
              <a:gd name="connsiteX0" fmla="*/ 0 w 464457"/>
              <a:gd name="connsiteY0" fmla="*/ 0 h 464458"/>
              <a:gd name="connsiteX1" fmla="*/ 464457 w 464457"/>
              <a:gd name="connsiteY1" fmla="*/ 464458 h 4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464458">
                <a:moveTo>
                  <a:pt x="0" y="0"/>
                </a:moveTo>
                <a:lnTo>
                  <a:pt x="464457" y="46445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reeform 47"/>
          <p:cNvSpPr/>
          <p:nvPr/>
        </p:nvSpPr>
        <p:spPr>
          <a:xfrm rot="16200000" flipV="1">
            <a:off x="3888263" y="4143215"/>
            <a:ext cx="444306" cy="444307"/>
          </a:xfrm>
          <a:custGeom>
            <a:avLst/>
            <a:gdLst>
              <a:gd name="connsiteX0" fmla="*/ 0 w 464457"/>
              <a:gd name="connsiteY0" fmla="*/ 0 h 464458"/>
              <a:gd name="connsiteX1" fmla="*/ 464457 w 464457"/>
              <a:gd name="connsiteY1" fmla="*/ 464458 h 4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464458">
                <a:moveTo>
                  <a:pt x="0" y="0"/>
                </a:moveTo>
                <a:lnTo>
                  <a:pt x="464457" y="46445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Freeform 48"/>
          <p:cNvSpPr/>
          <p:nvPr/>
        </p:nvSpPr>
        <p:spPr>
          <a:xfrm>
            <a:off x="2313786" y="485500"/>
            <a:ext cx="444306" cy="444307"/>
          </a:xfrm>
          <a:custGeom>
            <a:avLst/>
            <a:gdLst>
              <a:gd name="connsiteX0" fmla="*/ 0 w 464457"/>
              <a:gd name="connsiteY0" fmla="*/ 0 h 464458"/>
              <a:gd name="connsiteX1" fmla="*/ 464457 w 464457"/>
              <a:gd name="connsiteY1" fmla="*/ 464458 h 4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464458">
                <a:moveTo>
                  <a:pt x="0" y="0"/>
                </a:moveTo>
                <a:lnTo>
                  <a:pt x="464457" y="464458"/>
                </a:ln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Oval 49"/>
          <p:cNvSpPr/>
          <p:nvPr/>
        </p:nvSpPr>
        <p:spPr>
          <a:xfrm>
            <a:off x="2241075" y="403233"/>
            <a:ext cx="64033" cy="640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Oval 50"/>
          <p:cNvSpPr/>
          <p:nvPr/>
        </p:nvSpPr>
        <p:spPr>
          <a:xfrm>
            <a:off x="2866748" y="1657366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/>
          <p:cNvSpPr/>
          <p:nvPr/>
        </p:nvSpPr>
        <p:spPr>
          <a:xfrm>
            <a:off x="3711325" y="2331635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Oval 52"/>
          <p:cNvSpPr/>
          <p:nvPr/>
        </p:nvSpPr>
        <p:spPr>
          <a:xfrm>
            <a:off x="6276406" y="1599670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/>
          <p:cNvSpPr/>
          <p:nvPr/>
        </p:nvSpPr>
        <p:spPr>
          <a:xfrm>
            <a:off x="6850446" y="4391085"/>
            <a:ext cx="64033" cy="640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4416038" y="127622"/>
            <a:ext cx="906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/>
              <a:t>ROC Space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981967" y="2932421"/>
            <a:ext cx="14250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TPR or sensitivity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984062" y="5989149"/>
            <a:ext cx="17055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FPR or (1-specificity)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03235" y="5721676"/>
            <a:ext cx="104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082314" y="5515249"/>
            <a:ext cx="104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934570" y="5011281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1934570" y="4496684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0.2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934570" y="3971240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0.3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934570" y="344579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0.4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934570" y="292338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934570" y="2385255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0.6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934570" y="1869464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0.7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934570" y="1323163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0.8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934570" y="8185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0.9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42777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0.1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177558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0.2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706040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0.3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228447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0.4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4751166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791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0.6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802923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0.7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325332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0.8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853813" y="572167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0.9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473921" y="5721676"/>
            <a:ext cx="104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090062" y="302758"/>
            <a:ext cx="1041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814842" y="786920"/>
            <a:ext cx="16975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Perfect classification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063827" y="3302638"/>
            <a:ext cx="5212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smtClean="0"/>
              <a:t>Better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110416" y="4601406"/>
            <a:ext cx="5345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Worse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537758" y="573819"/>
            <a:ext cx="90890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Random guess</a:t>
            </a:r>
            <a:endParaRPr lang="en-US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048949" y="663448"/>
            <a:ext cx="4102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56785" y="2331635"/>
            <a:ext cx="1186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81966" y="1635826"/>
            <a:ext cx="1122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B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97636" y="1640930"/>
            <a:ext cx="1090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83656" y="4423101"/>
            <a:ext cx="1090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30500" y="1521131"/>
            <a:ext cx="3670298" cy="3543297"/>
            <a:chOff x="2730500" y="1521131"/>
            <a:chExt cx="3670298" cy="3543297"/>
          </a:xfrm>
        </p:grpSpPr>
        <p:sp>
          <p:nvSpPr>
            <p:cNvPr id="3" name="Rectangle 2"/>
            <p:cNvSpPr/>
            <p:nvPr/>
          </p:nvSpPr>
          <p:spPr>
            <a:xfrm>
              <a:off x="2730500" y="1521131"/>
              <a:ext cx="3670298" cy="3543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47237" y="1772980"/>
              <a:ext cx="3347532" cy="3201134"/>
              <a:chOff x="2847237" y="1772980"/>
              <a:chExt cx="3347532" cy="32011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28999" y="1780212"/>
                <a:ext cx="2734888" cy="27108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flipV="1">
                <a:off x="3428998" y="4406690"/>
                <a:ext cx="109539" cy="84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524250" y="1866900"/>
                <a:ext cx="2527300" cy="2533650"/>
              </a:xfrm>
              <a:custGeom>
                <a:avLst/>
                <a:gdLst>
                  <a:gd name="connsiteX0" fmla="*/ 0 w 2527300"/>
                  <a:gd name="connsiteY0" fmla="*/ 2533650 h 2533650"/>
                  <a:gd name="connsiteX1" fmla="*/ 50800 w 2527300"/>
                  <a:gd name="connsiteY1" fmla="*/ 1644650 h 2533650"/>
                  <a:gd name="connsiteX2" fmla="*/ 152400 w 2527300"/>
                  <a:gd name="connsiteY2" fmla="*/ 863600 h 2533650"/>
                  <a:gd name="connsiteX3" fmla="*/ 361950 w 2527300"/>
                  <a:gd name="connsiteY3" fmla="*/ 387350 h 2533650"/>
                  <a:gd name="connsiteX4" fmla="*/ 819150 w 2527300"/>
                  <a:gd name="connsiteY4" fmla="*/ 146050 h 2533650"/>
                  <a:gd name="connsiteX5" fmla="*/ 1377950 w 2527300"/>
                  <a:gd name="connsiteY5" fmla="*/ 50800 h 2533650"/>
                  <a:gd name="connsiteX6" fmla="*/ 2527300 w 2527300"/>
                  <a:gd name="connsiteY6" fmla="*/ 0 h 253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7300" h="2533650">
                    <a:moveTo>
                      <a:pt x="0" y="2533650"/>
                    </a:moveTo>
                    <a:cubicBezTo>
                      <a:pt x="12700" y="2228321"/>
                      <a:pt x="25400" y="1922992"/>
                      <a:pt x="50800" y="1644650"/>
                    </a:cubicBezTo>
                    <a:cubicBezTo>
                      <a:pt x="76200" y="1366308"/>
                      <a:pt x="100542" y="1073150"/>
                      <a:pt x="152400" y="863600"/>
                    </a:cubicBezTo>
                    <a:cubicBezTo>
                      <a:pt x="204258" y="654050"/>
                      <a:pt x="250825" y="506942"/>
                      <a:pt x="361950" y="387350"/>
                    </a:cubicBezTo>
                    <a:cubicBezTo>
                      <a:pt x="473075" y="267758"/>
                      <a:pt x="649817" y="202142"/>
                      <a:pt x="819150" y="146050"/>
                    </a:cubicBezTo>
                    <a:cubicBezTo>
                      <a:pt x="988483" y="89958"/>
                      <a:pt x="1093258" y="75142"/>
                      <a:pt x="1377950" y="50800"/>
                    </a:cubicBezTo>
                    <a:cubicBezTo>
                      <a:pt x="1662642" y="26458"/>
                      <a:pt x="2094971" y="13229"/>
                      <a:pt x="2527300" y="0"/>
                    </a:cubicBezTo>
                  </a:path>
                </a:pathLst>
              </a:cu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543300" y="1879600"/>
                <a:ext cx="2533650" cy="2514600"/>
              </a:xfrm>
              <a:custGeom>
                <a:avLst/>
                <a:gdLst>
                  <a:gd name="connsiteX0" fmla="*/ 0 w 2533650"/>
                  <a:gd name="connsiteY0" fmla="*/ 2514600 h 2514600"/>
                  <a:gd name="connsiteX1" fmla="*/ 2533650 w 2533650"/>
                  <a:gd name="connsiteY1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3650" h="2514600">
                    <a:moveTo>
                      <a:pt x="0" y="2514600"/>
                    </a:moveTo>
                    <a:lnTo>
                      <a:pt x="2533650" y="0"/>
                    </a:lnTo>
                  </a:path>
                </a:pathLst>
              </a:cu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428999" y="3898900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4031456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28999" y="3396457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28999" y="2886869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428999" y="2379663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28999" y="1865313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4541043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5062537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5567362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076948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66474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793333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902870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4176713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4302920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2912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4674394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810125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933950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517445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5303044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448301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5693568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82215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5967413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428999" y="199628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428999" y="2127095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28999" y="2248539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428999" y="251063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428999" y="2641445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428999" y="2762889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428999" y="3010693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428999" y="3141507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428999" y="326295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428999" y="352028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28999" y="3651095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428999" y="3772539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428999" y="4025106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28999" y="4155920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28999" y="4277364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307042" y="4315381"/>
                <a:ext cx="785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28495" y="3819267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20</a:t>
                </a:r>
                <a:endParaRPr lang="en-US" sz="12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228495" y="3304124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/>
                  <a:t>4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228495" y="279453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60</a:t>
                </a:r>
                <a:endParaRPr lang="en-US" sz="12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228495" y="2287330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/>
                  <a:t>8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49947" y="1772980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100</a:t>
                </a:r>
                <a:endParaRPr 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84976" y="4550739"/>
                <a:ext cx="785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952911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20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62496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40</a:t>
                </a:r>
                <a:endParaRPr 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83992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60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8817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80</a:t>
                </a:r>
                <a:endParaRPr 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59127" y="4550739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100</a:t>
                </a:r>
                <a:endParaRPr lang="en-US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50068" y="4789448"/>
                <a:ext cx="21604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smtClean="0"/>
                  <a:t>False Positive rate (100-Specificity)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2017587" y="3041392"/>
                <a:ext cx="18439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True Positive rate (Sensitivity)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203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4213" y="5185311"/>
            <a:ext cx="625411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1365">
              <a:lnSpc>
                <a:spcPts val="2800"/>
              </a:lnSpc>
            </a:pPr>
            <a:r>
              <a:rPr sz="2400" spc="-5" dirty="0">
                <a:solidFill>
                  <a:srgbClr val="4F81BD"/>
                </a:solidFill>
                <a:cs typeface="Calibri"/>
              </a:rPr>
              <a:t>H</a:t>
            </a:r>
            <a:r>
              <a:rPr sz="2400" dirty="0">
                <a:solidFill>
                  <a:srgbClr val="4F81BD"/>
                </a:solidFill>
                <a:cs typeface="Calibri"/>
              </a:rPr>
              <a:t>i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2400" dirty="0">
                <a:solidFill>
                  <a:srgbClr val="4F81BD"/>
                </a:solidFill>
                <a:cs typeface="Calibri"/>
              </a:rPr>
              <a:t>h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er</a:t>
            </a:r>
            <a:r>
              <a:rPr sz="2400" dirty="0">
                <a:solidFill>
                  <a:srgbClr val="4F81BD"/>
                </a:solidFill>
                <a:cs typeface="Calibri"/>
              </a:rPr>
              <a:t> th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sh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>
                <a:solidFill>
                  <a:srgbClr val="4F81BD"/>
                </a:solidFill>
                <a:cs typeface="Calibri"/>
              </a:rPr>
              <a:t>ld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:</a:t>
            </a:r>
            <a:r>
              <a:rPr sz="2400" dirty="0">
                <a:solidFill>
                  <a:srgbClr val="4F81BD"/>
                </a:solidFill>
                <a:cs typeface="Calibri"/>
              </a:rPr>
              <a:t> M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 su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 ab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>
                <a:solidFill>
                  <a:srgbClr val="4F81BD"/>
                </a:solidFill>
                <a:cs typeface="Calibri"/>
              </a:rPr>
              <a:t>u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t</a:t>
            </a:r>
            <a:r>
              <a:rPr sz="2400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cs typeface="Calibri"/>
              </a:rPr>
              <a:t>positives </a:t>
            </a:r>
            <a:r>
              <a:rPr sz="2400" dirty="0" smtClean="0">
                <a:solidFill>
                  <a:srgbClr val="C0504D"/>
                </a:solidFill>
                <a:cs typeface="Calibri"/>
              </a:rPr>
              <a:t>l</a:t>
            </a:r>
            <a:r>
              <a:rPr sz="2400" spc="-5" dirty="0" smtClean="0">
                <a:solidFill>
                  <a:srgbClr val="C0504D"/>
                </a:solidFill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cs typeface="Calibri"/>
              </a:rPr>
              <a:t>w</a:t>
            </a:r>
            <a:r>
              <a:rPr sz="2400" spc="-15" dirty="0" smtClean="0">
                <a:solidFill>
                  <a:srgbClr val="C0504D"/>
                </a:solidFill>
                <a:cs typeface="Calibri"/>
              </a:rPr>
              <a:t>er</a:t>
            </a:r>
            <a:r>
              <a:rPr sz="2400" dirty="0" smtClean="0">
                <a:solidFill>
                  <a:srgbClr val="C0504D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cs typeface="Calibri"/>
              </a:rPr>
              <a:t>rec</a:t>
            </a:r>
            <a:r>
              <a:rPr sz="2400" dirty="0">
                <a:solidFill>
                  <a:srgbClr val="C0504D"/>
                </a:solidFill>
                <a:cs typeface="Calibri"/>
              </a:rPr>
              <a:t>all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sz="2400" dirty="0">
                <a:solidFill>
                  <a:srgbClr val="4BACC6"/>
                </a:solidFill>
                <a:cs typeface="Calibri"/>
              </a:rPr>
              <a:t>hi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g</a:t>
            </a:r>
            <a:r>
              <a:rPr sz="2400" spc="-15" dirty="0">
                <a:solidFill>
                  <a:srgbClr val="4BACC6"/>
                </a:solidFill>
                <a:cs typeface="Calibri"/>
              </a:rPr>
              <a:t>h</a:t>
            </a:r>
            <a:r>
              <a:rPr sz="2400" spc="-20" dirty="0">
                <a:solidFill>
                  <a:srgbClr val="4BACC6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4BACC6"/>
                </a:solidFill>
                <a:cs typeface="Calibri"/>
              </a:rPr>
              <a:t>r</a:t>
            </a:r>
            <a:r>
              <a:rPr sz="2400" dirty="0">
                <a:solidFill>
                  <a:srgbClr val="4BACC6"/>
                </a:solidFill>
                <a:cs typeface="Calibri"/>
              </a:rPr>
              <a:t> p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r</a:t>
            </a:r>
            <a:r>
              <a:rPr sz="2400" spc="-20" dirty="0">
                <a:solidFill>
                  <a:srgbClr val="4BACC6"/>
                </a:solidFill>
                <a:cs typeface="Calibri"/>
              </a:rPr>
              <a:t>ec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ision</a:t>
            </a:r>
            <a:endParaRPr sz="2400" dirty="0"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solidFill>
                  <a:srgbClr val="9BBB59"/>
                </a:solidFill>
                <a:cs typeface="Calibri"/>
              </a:rPr>
              <a:t>l</a:t>
            </a:r>
            <a:r>
              <a:rPr sz="2400" spc="-5" dirty="0">
                <a:solidFill>
                  <a:srgbClr val="9BBB59"/>
                </a:solidFill>
                <a:cs typeface="Calibri"/>
              </a:rPr>
              <a:t>o</a:t>
            </a:r>
            <a:r>
              <a:rPr sz="2400" spc="-25" dirty="0">
                <a:solidFill>
                  <a:srgbClr val="9BBB59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er</a:t>
            </a:r>
            <a:r>
              <a:rPr sz="2400" dirty="0">
                <a:solidFill>
                  <a:srgbClr val="9BBB59"/>
                </a:solidFill>
                <a:cs typeface="Calibri"/>
              </a:rPr>
              <a:t> T</a:t>
            </a:r>
            <a:r>
              <a:rPr sz="2400" spc="-10" dirty="0">
                <a:solidFill>
                  <a:srgbClr val="9BBB59"/>
                </a:solidFill>
                <a:cs typeface="Calibri"/>
              </a:rPr>
              <a:t>r</a:t>
            </a:r>
            <a:r>
              <a:rPr sz="2400" dirty="0">
                <a:solidFill>
                  <a:srgbClr val="9BBB59"/>
                </a:solidFill>
                <a:cs typeface="Calibri"/>
              </a:rPr>
              <a:t>u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</a:t>
            </a:r>
            <a:r>
              <a:rPr sz="2400" dirty="0">
                <a:solidFill>
                  <a:srgbClr val="9BBB59"/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rgbClr val="9BBB59"/>
                </a:solidFill>
                <a:cs typeface="Calibri"/>
              </a:rPr>
              <a:t>Positive</a:t>
            </a:r>
            <a:r>
              <a:rPr sz="2400" dirty="0" smtClean="0">
                <a:solidFill>
                  <a:srgbClr val="9BBB59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Rat</a:t>
            </a:r>
            <a:r>
              <a:rPr sz="2400" spc="-20" dirty="0">
                <a:solidFill>
                  <a:srgbClr val="9BBB59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l</a:t>
            </a:r>
            <a:r>
              <a:rPr sz="2400" spc="-5" dirty="0">
                <a:solidFill>
                  <a:srgbClr val="F79646"/>
                </a:solidFill>
                <a:cs typeface="Calibri"/>
              </a:rPr>
              <a:t>o</a:t>
            </a:r>
            <a:r>
              <a:rPr sz="2400" spc="-25" dirty="0">
                <a:solidFill>
                  <a:srgbClr val="F79646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er</a:t>
            </a:r>
            <a:r>
              <a:rPr sz="2400" dirty="0">
                <a:solidFill>
                  <a:srgbClr val="F79646"/>
                </a:solidFill>
                <a:cs typeface="Calibri"/>
              </a:rPr>
              <a:t> Fals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Positive</a:t>
            </a:r>
            <a:r>
              <a:rPr sz="2400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Rate</a:t>
            </a:r>
            <a:endParaRPr sz="24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794" y="229341"/>
            <a:ext cx="642429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77569">
              <a:lnSpc>
                <a:spcPts val="2800"/>
              </a:lnSpc>
            </a:pPr>
            <a:r>
              <a:rPr sz="2400" dirty="0">
                <a:solidFill>
                  <a:srgbClr val="4F81BD"/>
                </a:solidFill>
                <a:cs typeface="Calibri"/>
              </a:rPr>
              <a:t>L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spc="-25" dirty="0">
                <a:solidFill>
                  <a:srgbClr val="4F81BD"/>
                </a:solidFill>
                <a:cs typeface="Calibri"/>
              </a:rPr>
              <a:t>w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er</a:t>
            </a:r>
            <a:r>
              <a:rPr sz="2400" dirty="0">
                <a:solidFill>
                  <a:srgbClr val="4F81BD"/>
                </a:solidFill>
                <a:cs typeface="Calibri"/>
              </a:rPr>
              <a:t> th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re</a:t>
            </a:r>
            <a:r>
              <a:rPr sz="2400" dirty="0">
                <a:solidFill>
                  <a:srgbClr val="4F81BD"/>
                </a:solidFill>
                <a:cs typeface="Calibri"/>
              </a:rPr>
              <a:t>sh</a:t>
            </a:r>
            <a:r>
              <a:rPr sz="2400" spc="-5" dirty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>
                <a:solidFill>
                  <a:srgbClr val="4F81BD"/>
                </a:solidFill>
                <a:cs typeface="Calibri"/>
              </a:rPr>
              <a:t>ld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:</a:t>
            </a:r>
            <a:r>
              <a:rPr sz="2400" dirty="0">
                <a:solidFill>
                  <a:srgbClr val="4F81BD"/>
                </a:solidFill>
                <a:cs typeface="Calibri"/>
              </a:rPr>
              <a:t> </a:t>
            </a:r>
            <a:r>
              <a:rPr sz="2400" spc="-20" dirty="0" smtClean="0">
                <a:solidFill>
                  <a:srgbClr val="4F81BD"/>
                </a:solidFill>
                <a:cs typeface="Calibri"/>
              </a:rPr>
              <a:t>B</a:t>
            </a:r>
            <a:r>
              <a:rPr lang="en-US" sz="2400" spc="-15" dirty="0" smtClean="0">
                <a:solidFill>
                  <a:srgbClr val="4F81BD"/>
                </a:solidFill>
                <a:cs typeface="Calibri"/>
              </a:rPr>
              <a:t>etter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at</a:t>
            </a:r>
            <a:r>
              <a:rPr sz="2400" dirty="0">
                <a:solidFill>
                  <a:srgbClr val="4F81BD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4F81BD"/>
                </a:solidFill>
                <a:cs typeface="Calibri"/>
              </a:rPr>
              <a:t>catc</a:t>
            </a:r>
            <a:r>
              <a:rPr sz="2400" dirty="0">
                <a:solidFill>
                  <a:srgbClr val="4F81BD"/>
                </a:solidFill>
                <a:cs typeface="Calibri"/>
              </a:rPr>
              <a:t>hin</a:t>
            </a:r>
            <a:r>
              <a:rPr sz="2400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2400" dirty="0">
                <a:solidFill>
                  <a:srgbClr val="4F81BD"/>
                </a:solidFill>
                <a:cs typeface="Calibri"/>
              </a:rPr>
              <a:t> 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p</a:t>
            </a:r>
            <a:r>
              <a:rPr sz="2400" spc="-5" dirty="0" smtClean="0">
                <a:solidFill>
                  <a:srgbClr val="4F81BD"/>
                </a:solidFill>
                <a:cs typeface="Calibri"/>
              </a:rPr>
              <a:t>o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s</a:t>
            </a:r>
            <a:r>
              <a:rPr lang="en-US" sz="2400" dirty="0" smtClean="0">
                <a:solidFill>
                  <a:srgbClr val="4F81BD"/>
                </a:solidFill>
                <a:cs typeface="Calibri"/>
              </a:rPr>
              <a:t>iti</a:t>
            </a:r>
            <a:r>
              <a:rPr sz="2400" spc="-15" dirty="0" smtClean="0">
                <a:solidFill>
                  <a:srgbClr val="4F81BD"/>
                </a:solidFill>
                <a:cs typeface="Calibri"/>
              </a:rPr>
              <a:t>ve</a:t>
            </a:r>
            <a:r>
              <a:rPr sz="2400" dirty="0" smtClean="0">
                <a:solidFill>
                  <a:srgbClr val="4F81BD"/>
                </a:solidFill>
                <a:cs typeface="Calibri"/>
              </a:rPr>
              <a:t>s </a:t>
            </a:r>
            <a:r>
              <a:rPr sz="2400" dirty="0">
                <a:solidFill>
                  <a:srgbClr val="C0504D"/>
                </a:solidFill>
                <a:cs typeface="Calibri"/>
              </a:rPr>
              <a:t>hi</a:t>
            </a:r>
            <a:r>
              <a:rPr sz="2400" spc="-15" dirty="0">
                <a:solidFill>
                  <a:srgbClr val="C0504D"/>
                </a:solidFill>
                <a:cs typeface="Calibri"/>
              </a:rPr>
              <a:t>g</a:t>
            </a:r>
            <a:r>
              <a:rPr sz="2400" dirty="0">
                <a:solidFill>
                  <a:srgbClr val="C0504D"/>
                </a:solidFill>
                <a:cs typeface="Calibri"/>
              </a:rPr>
              <a:t>h</a:t>
            </a:r>
            <a:r>
              <a:rPr sz="2400" spc="-15" dirty="0">
                <a:solidFill>
                  <a:srgbClr val="C0504D"/>
                </a:solidFill>
                <a:cs typeface="Calibri"/>
              </a:rPr>
              <a:t>er</a:t>
            </a:r>
            <a:r>
              <a:rPr sz="2400" dirty="0">
                <a:solidFill>
                  <a:srgbClr val="C0504D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cs typeface="Calibri"/>
              </a:rPr>
              <a:t>rec</a:t>
            </a:r>
            <a:r>
              <a:rPr sz="2400" dirty="0">
                <a:solidFill>
                  <a:srgbClr val="C0504D"/>
                </a:solidFill>
                <a:cs typeface="Calibri"/>
              </a:rPr>
              <a:t>al</a:t>
            </a:r>
            <a:r>
              <a:rPr sz="2400" spc="-5" dirty="0">
                <a:solidFill>
                  <a:srgbClr val="C0504D"/>
                </a:solidFill>
                <a:cs typeface="Calibri"/>
              </a:rPr>
              <a:t>l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sz="2400" dirty="0">
                <a:solidFill>
                  <a:srgbClr val="4BACC6"/>
                </a:solidFill>
                <a:cs typeface="Calibri"/>
              </a:rPr>
              <a:t>l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e</a:t>
            </a:r>
            <a:r>
              <a:rPr sz="2400" dirty="0">
                <a:solidFill>
                  <a:srgbClr val="4BACC6"/>
                </a:solidFill>
                <a:cs typeface="Calibri"/>
              </a:rPr>
              <a:t>ss p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r</a:t>
            </a:r>
            <a:r>
              <a:rPr sz="2400" spc="-20" dirty="0">
                <a:solidFill>
                  <a:srgbClr val="4BACC6"/>
                </a:solidFill>
                <a:cs typeface="Calibri"/>
              </a:rPr>
              <a:t>ec</a:t>
            </a:r>
            <a:r>
              <a:rPr sz="2400" spc="-5" dirty="0">
                <a:solidFill>
                  <a:srgbClr val="4BACC6"/>
                </a:solidFill>
                <a:cs typeface="Calibri"/>
              </a:rPr>
              <a:t>ision</a:t>
            </a:r>
            <a:endParaRPr sz="2400" dirty="0"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solidFill>
                  <a:srgbClr val="9BBB59"/>
                </a:solidFill>
                <a:cs typeface="Calibri"/>
              </a:rPr>
              <a:t>hi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gher T</a:t>
            </a:r>
            <a:r>
              <a:rPr sz="2400" spc="-10" dirty="0">
                <a:solidFill>
                  <a:srgbClr val="9BBB59"/>
                </a:solidFill>
                <a:cs typeface="Calibri"/>
              </a:rPr>
              <a:t>ru</a:t>
            </a:r>
            <a:r>
              <a:rPr sz="2400" spc="-15" dirty="0">
                <a:solidFill>
                  <a:srgbClr val="9BBB59"/>
                </a:solidFill>
                <a:cs typeface="Calibri"/>
              </a:rPr>
              <a:t>e </a:t>
            </a:r>
            <a:r>
              <a:rPr lang="en-US" sz="2400" spc="-15" dirty="0" smtClean="0">
                <a:solidFill>
                  <a:srgbClr val="9BBB59"/>
                </a:solidFill>
                <a:cs typeface="Calibri"/>
              </a:rPr>
              <a:t>Positive </a:t>
            </a:r>
            <a:r>
              <a:rPr sz="2400" spc="-15" dirty="0" smtClean="0">
                <a:solidFill>
                  <a:srgbClr val="9BBB59"/>
                </a:solidFill>
                <a:cs typeface="Calibri"/>
              </a:rPr>
              <a:t>Rat</a:t>
            </a:r>
            <a:r>
              <a:rPr sz="2400" spc="-20" dirty="0" smtClean="0">
                <a:solidFill>
                  <a:srgbClr val="9BBB59"/>
                </a:solidFill>
                <a:cs typeface="Calibri"/>
              </a:rPr>
              <a:t>e</a:t>
            </a:r>
            <a:r>
              <a:rPr sz="2400" spc="-10" dirty="0">
                <a:solidFill>
                  <a:srgbClr val="F79646"/>
                </a:solidFill>
                <a:cs typeface="Calibri"/>
              </a:rPr>
              <a:t>,</a:t>
            </a:r>
            <a:r>
              <a:rPr sz="2400" dirty="0">
                <a:solidFill>
                  <a:srgbClr val="F79646"/>
                </a:solidFill>
                <a:cs typeface="Calibri"/>
              </a:rPr>
              <a:t> hi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g</a:t>
            </a:r>
            <a:r>
              <a:rPr sz="2400" dirty="0">
                <a:solidFill>
                  <a:srgbClr val="F79646"/>
                </a:solidFill>
                <a:cs typeface="Calibri"/>
              </a:rPr>
              <a:t>h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er</a:t>
            </a:r>
            <a:r>
              <a:rPr sz="2400" dirty="0">
                <a:solidFill>
                  <a:srgbClr val="F79646"/>
                </a:solidFill>
                <a:cs typeface="Calibri"/>
              </a:rPr>
              <a:t> Fals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e</a:t>
            </a:r>
            <a:r>
              <a:rPr sz="2400" dirty="0">
                <a:solidFill>
                  <a:srgbClr val="F79646"/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rgbClr val="F79646"/>
                </a:solidFill>
                <a:cs typeface="Calibri"/>
              </a:rPr>
              <a:t>Positive</a:t>
            </a:r>
            <a:r>
              <a:rPr sz="2400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F79646"/>
                </a:solidFill>
                <a:cs typeface="Calibri"/>
              </a:rPr>
              <a:t>Rate</a:t>
            </a:r>
            <a:endParaRPr sz="2400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1025" y="3985952"/>
            <a:ext cx="2452254" cy="115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324" y="4011624"/>
            <a:ext cx="2352675" cy="1052830"/>
          </a:xfrm>
          <a:custGeom>
            <a:avLst/>
            <a:gdLst/>
            <a:ahLst/>
            <a:cxnLst/>
            <a:rect l="l" t="t" r="r" b="b"/>
            <a:pathLst>
              <a:path w="2352675" h="1052829">
                <a:moveTo>
                  <a:pt x="0" y="1052806"/>
                </a:moveTo>
                <a:lnTo>
                  <a:pt x="0" y="592203"/>
                </a:lnTo>
                <a:lnTo>
                  <a:pt x="1526" y="554427"/>
                </a:lnTo>
                <a:lnTo>
                  <a:pt x="13386" y="481515"/>
                </a:lnTo>
                <a:lnTo>
                  <a:pt x="36196" y="412916"/>
                </a:lnTo>
                <a:lnTo>
                  <a:pt x="69008" y="349577"/>
                </a:lnTo>
                <a:lnTo>
                  <a:pt x="110875" y="292448"/>
                </a:lnTo>
                <a:lnTo>
                  <a:pt x="160847" y="242476"/>
                </a:lnTo>
                <a:lnTo>
                  <a:pt x="217976" y="200609"/>
                </a:lnTo>
                <a:lnTo>
                  <a:pt x="281315" y="167797"/>
                </a:lnTo>
                <a:lnTo>
                  <a:pt x="349914" y="144987"/>
                </a:lnTo>
                <a:lnTo>
                  <a:pt x="422826" y="133127"/>
                </a:lnTo>
                <a:lnTo>
                  <a:pt x="460602" y="131600"/>
                </a:lnTo>
                <a:lnTo>
                  <a:pt x="2089090" y="131600"/>
                </a:lnTo>
                <a:lnTo>
                  <a:pt x="2089090" y="0"/>
                </a:lnTo>
                <a:lnTo>
                  <a:pt x="2352292" y="263201"/>
                </a:lnTo>
                <a:lnTo>
                  <a:pt x="2089090" y="526403"/>
                </a:lnTo>
                <a:lnTo>
                  <a:pt x="2089090" y="394802"/>
                </a:lnTo>
                <a:lnTo>
                  <a:pt x="460602" y="394802"/>
                </a:lnTo>
                <a:lnTo>
                  <a:pt x="413165" y="400539"/>
                </a:lnTo>
                <a:lnTo>
                  <a:pt x="369885" y="416836"/>
                </a:lnTo>
                <a:lnTo>
                  <a:pt x="332136" y="442320"/>
                </a:lnTo>
                <a:lnTo>
                  <a:pt x="301288" y="475621"/>
                </a:lnTo>
                <a:lnTo>
                  <a:pt x="278714" y="515366"/>
                </a:lnTo>
                <a:lnTo>
                  <a:pt x="265785" y="560184"/>
                </a:lnTo>
                <a:lnTo>
                  <a:pt x="263201" y="592203"/>
                </a:lnTo>
                <a:lnTo>
                  <a:pt x="263201" y="1052806"/>
                </a:lnTo>
                <a:lnTo>
                  <a:pt x="0" y="1052806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3887" y="1280160"/>
            <a:ext cx="2452254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3197" y="1306834"/>
            <a:ext cx="2352675" cy="814705"/>
          </a:xfrm>
          <a:custGeom>
            <a:avLst/>
            <a:gdLst/>
            <a:ahLst/>
            <a:cxnLst/>
            <a:rect l="l" t="t" r="r" b="b"/>
            <a:pathLst>
              <a:path w="2352675" h="814705">
                <a:moveTo>
                  <a:pt x="2352291" y="0"/>
                </a:moveTo>
                <a:lnTo>
                  <a:pt x="2352291" y="356308"/>
                </a:lnTo>
                <a:lnTo>
                  <a:pt x="2351110" y="385531"/>
                </a:lnTo>
                <a:lnTo>
                  <a:pt x="2341936" y="441933"/>
                </a:lnTo>
                <a:lnTo>
                  <a:pt x="2324291" y="495000"/>
                </a:lnTo>
                <a:lnTo>
                  <a:pt x="2298908" y="543997"/>
                </a:lnTo>
                <a:lnTo>
                  <a:pt x="2266521" y="588190"/>
                </a:lnTo>
                <a:lnTo>
                  <a:pt x="2227864" y="626847"/>
                </a:lnTo>
                <a:lnTo>
                  <a:pt x="2183670" y="659234"/>
                </a:lnTo>
                <a:lnTo>
                  <a:pt x="2134674" y="684617"/>
                </a:lnTo>
                <a:lnTo>
                  <a:pt x="2081607" y="702262"/>
                </a:lnTo>
                <a:lnTo>
                  <a:pt x="2025205" y="711436"/>
                </a:lnTo>
                <a:lnTo>
                  <a:pt x="1995982" y="712617"/>
                </a:lnTo>
                <a:lnTo>
                  <a:pt x="203603" y="712616"/>
                </a:lnTo>
                <a:lnTo>
                  <a:pt x="203603" y="814419"/>
                </a:lnTo>
                <a:lnTo>
                  <a:pt x="0" y="610814"/>
                </a:lnTo>
                <a:lnTo>
                  <a:pt x="203603" y="407209"/>
                </a:lnTo>
                <a:lnTo>
                  <a:pt x="203603" y="509011"/>
                </a:lnTo>
                <a:lnTo>
                  <a:pt x="1995982" y="509011"/>
                </a:lnTo>
                <a:lnTo>
                  <a:pt x="2038840" y="502915"/>
                </a:lnTo>
                <a:lnTo>
                  <a:pt x="2076990" y="485777"/>
                </a:lnTo>
                <a:lnTo>
                  <a:pt x="2108705" y="459324"/>
                </a:lnTo>
                <a:lnTo>
                  <a:pt x="2132258" y="425283"/>
                </a:lnTo>
                <a:lnTo>
                  <a:pt x="2145923" y="385380"/>
                </a:lnTo>
                <a:lnTo>
                  <a:pt x="2148687" y="0"/>
                </a:lnTo>
                <a:lnTo>
                  <a:pt x="2352291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3" name="Group 142"/>
          <p:cNvGrpSpPr/>
          <p:nvPr/>
        </p:nvGrpSpPr>
        <p:grpSpPr>
          <a:xfrm>
            <a:off x="2730500" y="1521131"/>
            <a:ext cx="3670298" cy="3543297"/>
            <a:chOff x="2730500" y="1521131"/>
            <a:chExt cx="3670298" cy="3543297"/>
          </a:xfrm>
        </p:grpSpPr>
        <p:sp>
          <p:nvSpPr>
            <p:cNvPr id="11" name="Rectangle 10"/>
            <p:cNvSpPr/>
            <p:nvPr/>
          </p:nvSpPr>
          <p:spPr>
            <a:xfrm>
              <a:off x="2730500" y="1521131"/>
              <a:ext cx="3670298" cy="3543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847237" y="1772980"/>
              <a:ext cx="3347532" cy="3201134"/>
              <a:chOff x="2847237" y="1772980"/>
              <a:chExt cx="3347532" cy="320113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428999" y="1780212"/>
                <a:ext cx="2734888" cy="27108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V="1">
                <a:off x="3428998" y="4406690"/>
                <a:ext cx="109539" cy="84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524250" y="1866900"/>
                <a:ext cx="2527300" cy="2533650"/>
              </a:xfrm>
              <a:custGeom>
                <a:avLst/>
                <a:gdLst>
                  <a:gd name="connsiteX0" fmla="*/ 0 w 2527300"/>
                  <a:gd name="connsiteY0" fmla="*/ 2533650 h 2533650"/>
                  <a:gd name="connsiteX1" fmla="*/ 50800 w 2527300"/>
                  <a:gd name="connsiteY1" fmla="*/ 1644650 h 2533650"/>
                  <a:gd name="connsiteX2" fmla="*/ 152400 w 2527300"/>
                  <a:gd name="connsiteY2" fmla="*/ 863600 h 2533650"/>
                  <a:gd name="connsiteX3" fmla="*/ 361950 w 2527300"/>
                  <a:gd name="connsiteY3" fmla="*/ 387350 h 2533650"/>
                  <a:gd name="connsiteX4" fmla="*/ 819150 w 2527300"/>
                  <a:gd name="connsiteY4" fmla="*/ 146050 h 2533650"/>
                  <a:gd name="connsiteX5" fmla="*/ 1377950 w 2527300"/>
                  <a:gd name="connsiteY5" fmla="*/ 50800 h 2533650"/>
                  <a:gd name="connsiteX6" fmla="*/ 2527300 w 2527300"/>
                  <a:gd name="connsiteY6" fmla="*/ 0 h 253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7300" h="2533650">
                    <a:moveTo>
                      <a:pt x="0" y="2533650"/>
                    </a:moveTo>
                    <a:cubicBezTo>
                      <a:pt x="12700" y="2228321"/>
                      <a:pt x="25400" y="1922992"/>
                      <a:pt x="50800" y="1644650"/>
                    </a:cubicBezTo>
                    <a:cubicBezTo>
                      <a:pt x="76200" y="1366308"/>
                      <a:pt x="100542" y="1073150"/>
                      <a:pt x="152400" y="863600"/>
                    </a:cubicBezTo>
                    <a:cubicBezTo>
                      <a:pt x="204258" y="654050"/>
                      <a:pt x="250825" y="506942"/>
                      <a:pt x="361950" y="387350"/>
                    </a:cubicBezTo>
                    <a:cubicBezTo>
                      <a:pt x="473075" y="267758"/>
                      <a:pt x="649817" y="202142"/>
                      <a:pt x="819150" y="146050"/>
                    </a:cubicBezTo>
                    <a:cubicBezTo>
                      <a:pt x="988483" y="89958"/>
                      <a:pt x="1093258" y="75142"/>
                      <a:pt x="1377950" y="50800"/>
                    </a:cubicBezTo>
                    <a:cubicBezTo>
                      <a:pt x="1662642" y="26458"/>
                      <a:pt x="2094971" y="13229"/>
                      <a:pt x="2527300" y="0"/>
                    </a:cubicBezTo>
                  </a:path>
                </a:pathLst>
              </a:cu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543300" y="1879600"/>
                <a:ext cx="2533650" cy="2514600"/>
              </a:xfrm>
              <a:custGeom>
                <a:avLst/>
                <a:gdLst>
                  <a:gd name="connsiteX0" fmla="*/ 0 w 2533650"/>
                  <a:gd name="connsiteY0" fmla="*/ 2514600 h 2514600"/>
                  <a:gd name="connsiteX1" fmla="*/ 2533650 w 2533650"/>
                  <a:gd name="connsiteY1" fmla="*/ 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3650" h="2514600">
                    <a:moveTo>
                      <a:pt x="0" y="2514600"/>
                    </a:moveTo>
                    <a:lnTo>
                      <a:pt x="2533650" y="0"/>
                    </a:lnTo>
                  </a:path>
                </a:pathLst>
              </a:cu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3428999" y="3898900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031456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428999" y="3396457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28999" y="2886869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428999" y="2379663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428999" y="1865313"/>
                <a:ext cx="952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4541043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62537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5567362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 flipV="1">
                <a:off x="6076948" y="4393406"/>
                <a:ext cx="2" cy="9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66474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3793333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902870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4176713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4302920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2912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4674394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810125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4933950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517445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5303044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448301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5693568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822156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5967413" y="4441031"/>
                <a:ext cx="0" cy="47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428999" y="199628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428999" y="2127095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428999" y="2248539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428999" y="251063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428999" y="2641445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428999" y="2762889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428999" y="3010693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428999" y="3141507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428999" y="326295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428999" y="3520281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428999" y="3651095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428999" y="3772539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428999" y="4025106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428999" y="4155920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428999" y="4277364"/>
                <a:ext cx="547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3307042" y="4315381"/>
                <a:ext cx="785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28495" y="3819267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20</a:t>
                </a:r>
                <a:endParaRPr lang="en-US" sz="12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228495" y="3304124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/>
                  <a:t>4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228495" y="279453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60</a:t>
                </a:r>
                <a:endParaRPr lang="en-US" sz="12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228495" y="2287330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/>
                  <a:t>8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149947" y="1772980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200" dirty="0" smtClean="0"/>
                  <a:t>100</a:t>
                </a:r>
                <a:endParaRPr lang="en-US" sz="12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84976" y="4550739"/>
                <a:ext cx="785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952911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20</a:t>
                </a:r>
                <a:endParaRPr lang="en-US" sz="12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462496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40</a:t>
                </a:r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983992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60</a:t>
                </a:r>
                <a:endParaRPr lang="en-US" sz="12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488817" y="4550739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80</a:t>
                </a:r>
                <a:endParaRPr lang="en-US" sz="12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959127" y="4550739"/>
                <a:ext cx="2356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100</a:t>
                </a:r>
                <a:endParaRPr lang="en-US" sz="12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650068" y="4789448"/>
                <a:ext cx="21604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smtClean="0"/>
                  <a:t>False Positive rate (100-Specificity)</a:t>
                </a:r>
                <a:endParaRPr lang="en-US" sz="12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 rot="16200000">
                <a:off x="2017587" y="3041392"/>
                <a:ext cx="18439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/>
                  <a:t>True Positive rate (Sensitivity)</a:t>
                </a:r>
                <a:endParaRPr lang="en-US" sz="1200" dirty="0"/>
              </a:p>
            </p:txBody>
          </p:sp>
        </p:grpSp>
      </p:grpSp>
      <p:sp>
        <p:nvSpPr>
          <p:cNvPr id="6" name="object 6"/>
          <p:cNvSpPr/>
          <p:nvPr/>
        </p:nvSpPr>
        <p:spPr>
          <a:xfrm>
            <a:off x="981324" y="4011623"/>
            <a:ext cx="2352292" cy="10528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3195" y="1306835"/>
            <a:ext cx="2352292" cy="814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52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7753" y="5092013"/>
            <a:ext cx="665607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b="1" dirty="0">
                <a:solidFill>
                  <a:srgbClr val="4F81BD"/>
                </a:solidFill>
                <a:cs typeface="Calibri"/>
              </a:rPr>
              <a:t>Are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under cur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v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(AU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)</a:t>
            </a:r>
            <a:endParaRPr sz="3000" dirty="0"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3000" b="1" spc="-20" dirty="0">
                <a:solidFill>
                  <a:srgbClr val="F79646"/>
                </a:solidFill>
                <a:cs typeface="Calibri"/>
              </a:rPr>
              <a:t>An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e</a:t>
            </a:r>
            <a:r>
              <a:rPr sz="3000" b="1" spc="-5" dirty="0" smtClean="0">
                <a:solidFill>
                  <a:srgbClr val="F79646"/>
                </a:solidFill>
                <a:cs typeface="Calibri"/>
              </a:rPr>
              <a:t>v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alua</a:t>
            </a:r>
            <a:r>
              <a:rPr lang="en-US" sz="3000" b="1" spc="-15" dirty="0" smtClean="0">
                <a:solidFill>
                  <a:srgbClr val="F79646"/>
                </a:solidFill>
                <a:cs typeface="Calibri"/>
              </a:rPr>
              <a:t>tio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lassi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ﬁc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a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on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al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g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ith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m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(in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cludin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g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9BBB59"/>
                </a:solidFill>
                <a:cs typeface="Calibri"/>
              </a:rPr>
              <a:t>all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possibl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e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th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r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e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sholds</a:t>
            </a:r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)</a:t>
            </a:r>
            <a:endParaRPr lang="en-US" sz="3000" b="1" spc="-20" dirty="0" smtClean="0">
              <a:solidFill>
                <a:srgbClr val="9BBB59"/>
              </a:solidFill>
              <a:cs typeface="Calibri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895600" y="825500"/>
            <a:ext cx="3835400" cy="34036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6369" y="4551820"/>
            <a:ext cx="9938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1-specificity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934516" y="2404189"/>
            <a:ext cx="8479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smtClean="0"/>
              <a:t>Sensitivity</a:t>
            </a: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>
            <a:off x="2905125" y="819150"/>
            <a:ext cx="3838575" cy="3400425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95600" y="819150"/>
            <a:ext cx="3848100" cy="3400425"/>
          </a:xfrm>
          <a:custGeom>
            <a:avLst/>
            <a:gdLst>
              <a:gd name="connsiteX0" fmla="*/ 0 w 3848100"/>
              <a:gd name="connsiteY0" fmla="*/ 3400425 h 3400425"/>
              <a:gd name="connsiteX1" fmla="*/ 781050 w 3848100"/>
              <a:gd name="connsiteY1" fmla="*/ 1866900 h 3400425"/>
              <a:gd name="connsiteX2" fmla="*/ 1162050 w 3848100"/>
              <a:gd name="connsiteY2" fmla="*/ 1181100 h 3400425"/>
              <a:gd name="connsiteX3" fmla="*/ 1533525 w 3848100"/>
              <a:gd name="connsiteY3" fmla="*/ 685800 h 3400425"/>
              <a:gd name="connsiteX4" fmla="*/ 1943100 w 3848100"/>
              <a:gd name="connsiteY4" fmla="*/ 438150 h 3400425"/>
              <a:gd name="connsiteX5" fmla="*/ 3086100 w 3848100"/>
              <a:gd name="connsiteY5" fmla="*/ 142875 h 3400425"/>
              <a:gd name="connsiteX6" fmla="*/ 3476625 w 3848100"/>
              <a:gd name="connsiteY6" fmla="*/ 66675 h 3400425"/>
              <a:gd name="connsiteX7" fmla="*/ 3848100 w 3848100"/>
              <a:gd name="connsiteY7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781050" y="1866900"/>
                </a:lnTo>
                <a:lnTo>
                  <a:pt x="1162050" y="1181100"/>
                </a:lnTo>
                <a:lnTo>
                  <a:pt x="1533525" y="685800"/>
                </a:lnTo>
                <a:lnTo>
                  <a:pt x="1943100" y="438150"/>
                </a:lnTo>
                <a:lnTo>
                  <a:pt x="3086100" y="142875"/>
                </a:lnTo>
                <a:lnTo>
                  <a:pt x="3476625" y="66675"/>
                </a:lnTo>
                <a:lnTo>
                  <a:pt x="3848100" y="0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95600" y="819150"/>
            <a:ext cx="3848100" cy="3400425"/>
          </a:xfrm>
          <a:custGeom>
            <a:avLst/>
            <a:gdLst>
              <a:gd name="connsiteX0" fmla="*/ 0 w 3848100"/>
              <a:gd name="connsiteY0" fmla="*/ 3400425 h 3400425"/>
              <a:gd name="connsiteX1" fmla="*/ 390525 w 3848100"/>
              <a:gd name="connsiteY1" fmla="*/ 1190625 h 3400425"/>
              <a:gd name="connsiteX2" fmla="*/ 771525 w 3848100"/>
              <a:gd name="connsiteY2" fmla="*/ 676275 h 3400425"/>
              <a:gd name="connsiteX3" fmla="*/ 1152525 w 3848100"/>
              <a:gd name="connsiteY3" fmla="*/ 333375 h 3400425"/>
              <a:gd name="connsiteX4" fmla="*/ 1543050 w 3848100"/>
              <a:gd name="connsiteY4" fmla="*/ 180975 h 3400425"/>
              <a:gd name="connsiteX5" fmla="*/ 1924050 w 3848100"/>
              <a:gd name="connsiteY5" fmla="*/ 104775 h 3400425"/>
              <a:gd name="connsiteX6" fmla="*/ 2314575 w 3848100"/>
              <a:gd name="connsiteY6" fmla="*/ 66675 h 3400425"/>
              <a:gd name="connsiteX7" fmla="*/ 2695575 w 3848100"/>
              <a:gd name="connsiteY7" fmla="*/ 28575 h 3400425"/>
              <a:gd name="connsiteX8" fmla="*/ 3086100 w 3848100"/>
              <a:gd name="connsiteY8" fmla="*/ 0 h 3400425"/>
              <a:gd name="connsiteX9" fmla="*/ 3467100 w 3848100"/>
              <a:gd name="connsiteY9" fmla="*/ 0 h 3400425"/>
              <a:gd name="connsiteX10" fmla="*/ 3848100 w 3848100"/>
              <a:gd name="connsiteY10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390525" y="1190625"/>
                </a:lnTo>
                <a:lnTo>
                  <a:pt x="771525" y="676275"/>
                </a:lnTo>
                <a:lnTo>
                  <a:pt x="1152525" y="333375"/>
                </a:lnTo>
                <a:lnTo>
                  <a:pt x="1543050" y="180975"/>
                </a:lnTo>
                <a:lnTo>
                  <a:pt x="1924050" y="104775"/>
                </a:lnTo>
                <a:lnTo>
                  <a:pt x="2314575" y="66675"/>
                </a:lnTo>
                <a:lnTo>
                  <a:pt x="2695575" y="28575"/>
                </a:lnTo>
                <a:lnTo>
                  <a:pt x="3086100" y="0"/>
                </a:lnTo>
                <a:lnTo>
                  <a:pt x="3467100" y="0"/>
                </a:lnTo>
                <a:lnTo>
                  <a:pt x="384810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268913" y="3870084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3652294" y="3534328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4040573" y="3191428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4428406" y="2850909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4811485" y="2510229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5192484" y="2169711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5573484" y="1829192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959245" y="1488672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6347388" y="1143391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6728137" y="804461"/>
            <a:ext cx="25853" cy="29378"/>
          </a:xfrm>
          <a:prstGeom prst="diamond">
            <a:avLst/>
          </a:prstGeom>
          <a:solidFill>
            <a:srgbClr val="0000FF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6347388" y="873518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5958215" y="940193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5574831" y="1048544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5189066" y="1143391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4809104" y="1250546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4428405" y="1487082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4038192" y="1996281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657667" y="2681813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3264216" y="3455720"/>
            <a:ext cx="25853" cy="2937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3268978" y="1997332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3658209" y="1480343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038192" y="1140617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4428406" y="988217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4813600" y="908834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5189065" y="873119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5574831" y="832642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5958214" y="804070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6347387" y="804070"/>
            <a:ext cx="25853" cy="29378"/>
          </a:xfrm>
          <a:prstGeom prst="diamond">
            <a:avLst/>
          </a:prstGeom>
          <a:solidFill>
            <a:srgbClr val="00B05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04909" y="2742487"/>
            <a:ext cx="662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AUC 0.5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7609" y="1335810"/>
            <a:ext cx="7662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AUC 0.75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8906" y="611438"/>
            <a:ext cx="662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AUC 0.9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8462" y="4105989"/>
            <a:ext cx="1041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542971" y="3776351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0.1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542971" y="3425906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542971" y="3097695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smtClean="0"/>
              <a:t>0.3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42971" y="2742487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0.4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542971" y="240418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smtClean="0"/>
              <a:t>0.5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42971" y="206128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0.6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542971" y="1720770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0.7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542971" y="1380250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smtClean="0"/>
              <a:t>0.8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42971" y="103496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0.9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542971" y="69603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dirty="0" smtClean="0"/>
              <a:t>1.0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33977" y="4285119"/>
            <a:ext cx="1041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164988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0.1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527824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908349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smtClean="0"/>
              <a:t>0.3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292953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0.4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692187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062641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smtClean="0"/>
              <a:t>0.6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443641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0.7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842328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0.8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217545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0.9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598294" y="4285119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1.0</a:t>
            </a:r>
            <a:endParaRPr lang="en-US" sz="16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855119" y="825500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55119" y="1167051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55119" y="1508602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55119" y="1850153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55119" y="2191704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55119" y="2533255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55119" y="2874806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855119" y="3216357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55119" y="3557908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55119" y="3899461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268637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52263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4035889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419515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803141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5186767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570393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954019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6337645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6721268" y="4249339"/>
            <a:ext cx="4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8" t="2834" r="1684" b="10106"/>
          <a:stretch/>
        </p:blipFill>
        <p:spPr>
          <a:xfrm>
            <a:off x="2078831" y="571500"/>
            <a:ext cx="5718968" cy="527446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05604" y="6088854"/>
            <a:ext cx="15327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False Positive </a:t>
            </a:r>
            <a:r>
              <a:rPr lang="en-US" sz="1600" dirty="0"/>
              <a:t>Rate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0613" y="3127381"/>
            <a:ext cx="1670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True Positive Rate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32200" y="4089400"/>
            <a:ext cx="3810000" cy="163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94843" y="4201370"/>
            <a:ext cx="1925172" cy="1414359"/>
            <a:chOff x="6444343" y="2137751"/>
            <a:chExt cx="1925172" cy="1414359"/>
          </a:xfrm>
        </p:grpSpPr>
        <p:sp>
          <p:nvSpPr>
            <p:cNvPr id="23" name="TextBox 22"/>
            <p:cNvSpPr txBox="1"/>
            <p:nvPr/>
          </p:nvSpPr>
          <p:spPr>
            <a:xfrm>
              <a:off x="6802355" y="2137751"/>
              <a:ext cx="15007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/>
                <a:t>Bayesian Network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02355" y="2527130"/>
              <a:ext cx="1567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/>
                <a:t>Logistic Regression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2355" y="2916509"/>
              <a:ext cx="9968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/>
                <a:t>Naive Bayes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02355" y="3305889"/>
              <a:ext cx="108863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/>
                <a:t>RBF Network</a:t>
              </a:r>
              <a:endParaRPr lang="en-US" sz="16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444343" y="2260861"/>
              <a:ext cx="26125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44343" y="2650240"/>
              <a:ext cx="261257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44343" y="3035559"/>
              <a:ext cx="26125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444343" y="3429000"/>
              <a:ext cx="26125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056102" y="5845961"/>
            <a:ext cx="104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743919" y="5845961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442200" y="5845961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1.0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754687" y="3151417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754687" y="614858"/>
            <a:ext cx="259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/>
              <a:t>1.0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214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7800" y="1065003"/>
            <a:ext cx="8788400" cy="389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38"/>
          <p:cNvSpPr txBox="1">
            <a:spLocks noGrp="1"/>
          </p:cNvSpPr>
          <p:nvPr>
            <p:ph type="title"/>
          </p:nvPr>
        </p:nvSpPr>
        <p:spPr>
          <a:xfrm>
            <a:off x="544781" y="425959"/>
            <a:ext cx="80544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rgbClr val="7F7F7F"/>
                </a:solidFill>
              </a:rPr>
              <a:t>fr</a:t>
            </a:r>
            <a:r>
              <a:rPr lang="en-US" b="1" spc="-5" dirty="0">
                <a:solidFill>
                  <a:srgbClr val="7F7F7F"/>
                </a:solidFill>
              </a:rPr>
              <a:t>o</a:t>
            </a:r>
            <a:r>
              <a:rPr lang="en-US" b="1" dirty="0">
                <a:solidFill>
                  <a:srgbClr val="7F7F7F"/>
                </a:solidFill>
              </a:rPr>
              <a:t>m </a:t>
            </a:r>
            <a:r>
              <a:rPr lang="en-US" dirty="0" err="1">
                <a:solidFill>
                  <a:srgbClr val="4F81BD"/>
                </a:solidFill>
              </a:rPr>
              <a:t>s</a:t>
            </a:r>
            <a:r>
              <a:rPr lang="en-US" spc="-15" dirty="0" err="1">
                <a:solidFill>
                  <a:srgbClr val="4F81BD"/>
                </a:solidFill>
              </a:rPr>
              <a:t>k</a:t>
            </a:r>
            <a:r>
              <a:rPr lang="en-US" dirty="0" err="1">
                <a:solidFill>
                  <a:srgbClr val="4F81BD"/>
                </a:solidFill>
              </a:rPr>
              <a:t>l</a:t>
            </a:r>
            <a:r>
              <a:rPr lang="en-US" spc="-15" dirty="0" err="1">
                <a:solidFill>
                  <a:srgbClr val="4F81BD"/>
                </a:solidFill>
              </a:rPr>
              <a:t>ear</a:t>
            </a:r>
            <a:r>
              <a:rPr lang="en-US" dirty="0" err="1">
                <a:solidFill>
                  <a:srgbClr val="4F81BD"/>
                </a:solidFill>
              </a:rPr>
              <a:t>n</a:t>
            </a:r>
            <a:r>
              <a:rPr lang="en-US" spc="-5" dirty="0" err="1">
                <a:solidFill>
                  <a:srgbClr val="4F81BD"/>
                </a:solidFill>
              </a:rPr>
              <a:t>.</a:t>
            </a:r>
            <a:r>
              <a:rPr lang="en-US" spc="-15" dirty="0" err="1">
                <a:solidFill>
                  <a:srgbClr val="4F81BD"/>
                </a:solidFill>
              </a:rPr>
              <a:t>metr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spc="-15" dirty="0" err="1">
                <a:solidFill>
                  <a:srgbClr val="4F81BD"/>
                </a:solidFill>
              </a:rPr>
              <a:t>c</a:t>
            </a:r>
            <a:r>
              <a:rPr lang="en-US" dirty="0" err="1">
                <a:solidFill>
                  <a:srgbClr val="4F81BD"/>
                </a:solidFill>
              </a:rPr>
              <a:t>s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b="1" dirty="0" smtClean="0">
                <a:solidFill>
                  <a:srgbClr val="7F7F7F"/>
                </a:solidFill>
              </a:rPr>
              <a:t>im</a:t>
            </a:r>
            <a:r>
              <a:rPr lang="en-US" b="1" spc="-15" dirty="0" smtClean="0">
                <a:solidFill>
                  <a:srgbClr val="7F7F7F"/>
                </a:solidFill>
              </a:rPr>
              <a:t>port</a:t>
            </a:r>
            <a:r>
              <a:rPr lang="en-US" b="1" spc="-5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……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250" y="1125956"/>
            <a:ext cx="86995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Classification metrics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2250" y="1529414"/>
            <a:ext cx="86995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See the </a:t>
            </a:r>
            <a:r>
              <a:rPr lang="en-US" sz="1600" i="1" dirty="0" smtClean="0">
                <a:solidFill>
                  <a:srgbClr val="4F81BD"/>
                </a:solidFill>
              </a:rPr>
              <a:t>Classification metrics</a:t>
            </a:r>
            <a:r>
              <a:rPr lang="en-US" sz="1600" dirty="0" smtClean="0"/>
              <a:t> section of the user guide for further details.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77800" y="1899654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7800" y="2363475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7800" y="2816047"/>
            <a:ext cx="8788400" cy="41356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7800" y="3488357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77800" y="3941511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7800" y="4385708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77800" y="5052925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77800" y="5516961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77800" y="5969215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77800" y="6395056"/>
            <a:ext cx="8788400" cy="2286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251" y="1904232"/>
            <a:ext cx="3675379" cy="4755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metrics.accuracy_score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metrics.auc</a:t>
            </a:r>
            <a:r>
              <a:rPr lang="en-US" sz="1400" dirty="0"/>
              <a:t>(x, y[, reorder])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metrics.average_precision_score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y_score</a:t>
            </a:r>
            <a:r>
              <a:rPr lang="en-US" sz="1400" dirty="0"/>
              <a:t>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metrics.classification_report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metrics.confusion_matrix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</a:t>
            </a:r>
            <a:r>
              <a:rPr lang="en-US" sz="1400" dirty="0" smtClean="0"/>
              <a:t>…])</a:t>
            </a:r>
            <a:br>
              <a:rPr lang="en-US" sz="1400" dirty="0" smtClean="0"/>
            </a:br>
            <a:endParaRPr lang="en-US" sz="1400" dirty="0"/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metrics.fl_score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labels,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metrics.fbeta_score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, beta[,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metrics.hamming_loss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classes])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metrics.hinge_loss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pred_decision</a:t>
            </a:r>
            <a:r>
              <a:rPr lang="en-US" sz="1400" dirty="0"/>
              <a:t>[,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metrics.jaccard_similarity_score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metrics.log_loss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</a:t>
            </a:r>
            <a:r>
              <a:rPr lang="en-US" sz="1400" dirty="0" err="1"/>
              <a:t>eps</a:t>
            </a:r>
            <a:r>
              <a:rPr lang="en-US" sz="1400" dirty="0"/>
              <a:t>, ...])</a:t>
            </a:r>
          </a:p>
          <a:p>
            <a:pPr>
              <a:spcBef>
                <a:spcPts val="100"/>
              </a:spcBef>
            </a:pPr>
            <a:r>
              <a:rPr lang="en-US" sz="1400" b="1" dirty="0">
                <a:solidFill>
                  <a:srgbClr val="4F81BD"/>
                </a:solidFill>
              </a:rPr>
              <a:t>metrics .</a:t>
            </a:r>
            <a:r>
              <a:rPr lang="en-US" sz="1400" b="1" dirty="0" err="1">
                <a:solidFill>
                  <a:srgbClr val="4F81BD"/>
                </a:solidFill>
              </a:rPr>
              <a:t>matthews_corrcoef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pPr>
              <a:spcBef>
                <a:spcPts val="100"/>
              </a:spcBef>
            </a:pPr>
            <a:r>
              <a:rPr lang="en-US" sz="1400" b="1" dirty="0">
                <a:solidFill>
                  <a:srgbClr val="4F81BD"/>
                </a:solidFill>
              </a:rPr>
              <a:t>metrics .</a:t>
            </a:r>
            <a:r>
              <a:rPr lang="en-US" sz="1400" b="1" dirty="0" err="1">
                <a:solidFill>
                  <a:srgbClr val="4F81BD"/>
                </a:solidFill>
              </a:rPr>
              <a:t>precision_recall_curve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...)</a:t>
            </a:r>
          </a:p>
          <a:p>
            <a:pPr>
              <a:spcBef>
                <a:spcPts val="100"/>
              </a:spcBef>
            </a:pPr>
            <a:r>
              <a:rPr lang="en-US" sz="1400" b="1" dirty="0" err="1" smtClean="0">
                <a:solidFill>
                  <a:srgbClr val="4F81BD"/>
                </a:solidFill>
              </a:rPr>
              <a:t>metrics.precision_recall_fscore_support</a:t>
            </a:r>
            <a:r>
              <a:rPr lang="en-US" sz="1400" dirty="0"/>
              <a:t>(...)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metrics.precision_score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 smtClean="0">
                <a:solidFill>
                  <a:srgbClr val="4F81BD"/>
                </a:solidFill>
              </a:rPr>
              <a:t>metrics.recall_score</a:t>
            </a:r>
            <a:r>
              <a:rPr lang="en-US" sz="1400" dirty="0" smtClean="0"/>
              <a:t>(</a:t>
            </a:r>
            <a:r>
              <a:rPr lang="en-US" sz="1400" dirty="0" err="1" smtClean="0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metrics.roc_auc_score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y_score</a:t>
            </a:r>
            <a:r>
              <a:rPr lang="en-US" sz="1400" dirty="0"/>
              <a:t>[,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metrics.roc_curve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y_score</a:t>
            </a:r>
            <a:r>
              <a:rPr lang="en-US" sz="1400" dirty="0"/>
              <a:t>[, ...])</a:t>
            </a:r>
          </a:p>
          <a:p>
            <a:pPr>
              <a:spcBef>
                <a:spcPts val="100"/>
              </a:spcBef>
            </a:pPr>
            <a:r>
              <a:rPr lang="en-US" sz="1400" b="1" dirty="0" err="1">
                <a:solidFill>
                  <a:srgbClr val="4F81BD"/>
                </a:solidFill>
              </a:rPr>
              <a:t>metrics.zero_one_ioss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[, ...])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7641" y="1904232"/>
            <a:ext cx="4988560" cy="4755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dirty="0"/>
              <a:t>Accuracy classification score.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Area Under the Curve (AUC) using the trapezoidal rule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average precision (AP) from prediction scores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Build a text report showing the main classification metrics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confusion matrix to evaluate the accuracy of a classification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the F1 score, also known as balanced F-score or F-measure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the F-beta score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the average Hamming loss.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Average hinge loss (non-regularized)</a:t>
            </a:r>
          </a:p>
          <a:p>
            <a:pPr>
              <a:spcBef>
                <a:spcPts val="100"/>
              </a:spcBef>
            </a:pPr>
            <a:r>
              <a:rPr lang="en-US" sz="1400" dirty="0" err="1"/>
              <a:t>Jaccard</a:t>
            </a:r>
            <a:r>
              <a:rPr lang="en-US" sz="1400" dirty="0"/>
              <a:t> similarity coefficient score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Log loss, aka logistic loss or cross-entropy loss.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the Matthews correlation coefficient (MCC) for binary classes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precision-recall pairs for different probability thresholds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precision, recall, F-measure and support for each class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the precision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the recall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Area Under the Curve (AUC) from prediction scores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Compute Receiver operating characteristic (ROC)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Zero-one classification loss.</a:t>
            </a:r>
          </a:p>
        </p:txBody>
      </p:sp>
    </p:spTree>
    <p:extLst>
      <p:ext uri="{BB962C8B-B14F-4D97-AF65-F5344CB8AC3E}">
        <p14:creationId xmlns:p14="http://schemas.microsoft.com/office/powerpoint/2010/main" val="422696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1722603"/>
            <a:ext cx="6928027" cy="34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Always remember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,</a:t>
            </a:r>
            <a:endParaRPr sz="2800" dirty="0"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Fit </a:t>
            </a: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the mode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l </a:t>
            </a: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to a</a:t>
            </a:r>
            <a:r>
              <a:rPr sz="2800" b="1" spc="-5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dirty="0">
                <a:solidFill>
                  <a:schemeClr val="accent4"/>
                </a:solidFill>
                <a:latin typeface="+mj-lt"/>
                <a:cs typeface="Calibri"/>
              </a:rPr>
              <a:t>tr</a:t>
            </a:r>
            <a:r>
              <a:rPr sz="2800" b="1" spc="-15" dirty="0">
                <a:solidFill>
                  <a:schemeClr val="accent4"/>
                </a:solidFill>
                <a:latin typeface="+mj-lt"/>
                <a:cs typeface="Calibri"/>
              </a:rPr>
              <a:t>aining</a:t>
            </a:r>
            <a:r>
              <a:rPr sz="2800" b="1" spc="-10" dirty="0">
                <a:solidFill>
                  <a:schemeClr val="accent4"/>
                </a:solidFill>
                <a:latin typeface="+mj-lt"/>
                <a:cs typeface="Calibri"/>
              </a:rPr>
              <a:t> </a:t>
            </a:r>
            <a:r>
              <a:rPr sz="2800" b="1" spc="-5" dirty="0">
                <a:solidFill>
                  <a:schemeClr val="accent4"/>
                </a:solidFill>
                <a:latin typeface="+mj-lt"/>
                <a:cs typeface="Calibri"/>
              </a:rPr>
              <a:t>s</a:t>
            </a:r>
            <a:r>
              <a:rPr sz="2800" b="1" dirty="0">
                <a:solidFill>
                  <a:schemeClr val="accent4"/>
                </a:solidFill>
                <a:latin typeface="+mj-lt"/>
                <a:cs typeface="Calibri"/>
              </a:rPr>
              <a:t>e</a:t>
            </a:r>
            <a:r>
              <a:rPr sz="2800" b="1" spc="-10" dirty="0">
                <a:solidFill>
                  <a:schemeClr val="accent4"/>
                </a:solidFill>
                <a:latin typeface="+mj-lt"/>
                <a:cs typeface="Calibri"/>
              </a:rPr>
              <a:t>t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,</a:t>
            </a:r>
            <a:endParaRPr sz="2800" dirty="0"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C</a:t>
            </a:r>
            <a:r>
              <a:rPr sz="2800" b="1" spc="-20" dirty="0">
                <a:solidFill>
                  <a:srgbClr val="7F7F7F"/>
                </a:solidFill>
                <a:latin typeface="+mj-lt"/>
                <a:cs typeface="Calibri"/>
              </a:rPr>
              <a:t>al</a:t>
            </a:r>
            <a:r>
              <a:rPr sz="2800" b="1" spc="-5" dirty="0">
                <a:solidFill>
                  <a:srgbClr val="7F7F7F"/>
                </a:solidFill>
                <a:latin typeface="+mj-lt"/>
                <a:cs typeface="Calibri"/>
              </a:rPr>
              <a:t>cu</a:t>
            </a:r>
            <a:r>
              <a:rPr sz="2800" b="1" spc="-20" dirty="0">
                <a:solidFill>
                  <a:srgbClr val="7F7F7F"/>
                </a:solidFill>
                <a:latin typeface="+mj-lt"/>
                <a:cs typeface="Calibri"/>
              </a:rPr>
              <a:t>lat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e </a:t>
            </a:r>
            <a:r>
              <a:rPr sz="2800" b="1" spc="-20" dirty="0">
                <a:solidFill>
                  <a:srgbClr val="7F7F7F"/>
                </a:solidFill>
                <a:latin typeface="+mj-lt"/>
                <a:cs typeface="Calibri"/>
              </a:rPr>
              <a:t>p</a:t>
            </a:r>
            <a:r>
              <a:rPr sz="2800" b="1" spc="-5" dirty="0">
                <a:solidFill>
                  <a:srgbClr val="7F7F7F"/>
                </a:solidFill>
                <a:latin typeface="+mj-lt"/>
                <a:cs typeface="Calibri"/>
              </a:rPr>
              <a:t>erforma</a:t>
            </a:r>
            <a:r>
              <a:rPr sz="2800" b="1" spc="-20" dirty="0">
                <a:solidFill>
                  <a:srgbClr val="7F7F7F"/>
                </a:solidFill>
                <a:latin typeface="+mj-lt"/>
                <a:cs typeface="Calibri"/>
              </a:rPr>
              <a:t>n</a:t>
            </a:r>
            <a:r>
              <a:rPr sz="2800" b="1" spc="-5" dirty="0">
                <a:solidFill>
                  <a:srgbClr val="7F7F7F"/>
                </a:solidFill>
                <a:latin typeface="+mj-lt"/>
                <a:cs typeface="Calibri"/>
              </a:rPr>
              <a:t>ce</a:t>
            </a:r>
            <a:endParaRPr sz="2800" dirty="0">
              <a:latin typeface="+mj-lt"/>
              <a:cs typeface="Calibri"/>
            </a:endParaRPr>
          </a:p>
          <a:p>
            <a:pPr marL="12700" marR="800100">
              <a:lnSpc>
                <a:spcPts val="3300"/>
              </a:lnSpc>
              <a:spcBef>
                <a:spcPts val="200"/>
              </a:spcBef>
            </a:pP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(</a:t>
            </a:r>
            <a:r>
              <a:rPr sz="2800" b="1" spc="-10" dirty="0">
                <a:solidFill>
                  <a:schemeClr val="accent5"/>
                </a:solidFill>
                <a:latin typeface="+mj-lt"/>
                <a:cs typeface="Calibri"/>
              </a:rPr>
              <a:t>accurac</a:t>
            </a:r>
            <a:r>
              <a:rPr sz="2800" b="1" spc="-20" dirty="0">
                <a:solidFill>
                  <a:schemeClr val="accent5"/>
                </a:solidFill>
                <a:latin typeface="+mj-lt"/>
                <a:cs typeface="Calibri"/>
              </a:rPr>
              <a:t>y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,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dirty="0">
                <a:solidFill>
                  <a:srgbClr val="4BACC6"/>
                </a:solidFill>
                <a:latin typeface="+mj-lt"/>
                <a:cs typeface="Calibri"/>
              </a:rPr>
              <a:t>prec</a:t>
            </a:r>
            <a:r>
              <a:rPr sz="2800" b="1" spc="-10" dirty="0">
                <a:solidFill>
                  <a:srgbClr val="4BACC6"/>
                </a:solidFill>
                <a:latin typeface="+mj-lt"/>
                <a:cs typeface="Calibri"/>
              </a:rPr>
              <a:t>isio</a:t>
            </a:r>
            <a:r>
              <a:rPr sz="2800" b="1" spc="-20" dirty="0">
                <a:solidFill>
                  <a:srgbClr val="4BACC6"/>
                </a:solidFill>
                <a:latin typeface="+mj-lt"/>
                <a:cs typeface="Calibri"/>
              </a:rPr>
              <a:t>n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,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dirty="0">
                <a:solidFill>
                  <a:srgbClr val="C0504D"/>
                </a:solidFill>
                <a:latin typeface="+mj-lt"/>
                <a:cs typeface="Calibri"/>
              </a:rPr>
              <a:t>rec</a:t>
            </a:r>
            <a:r>
              <a:rPr sz="2800" b="1" spc="-5" dirty="0">
                <a:solidFill>
                  <a:srgbClr val="C0504D"/>
                </a:solidFill>
                <a:latin typeface="+mj-lt"/>
                <a:cs typeface="Calibri"/>
              </a:rPr>
              <a:t>a</a:t>
            </a:r>
            <a:r>
              <a:rPr sz="2800" b="1" spc="-15" dirty="0">
                <a:solidFill>
                  <a:srgbClr val="C0504D"/>
                </a:solidFill>
                <a:latin typeface="+mj-lt"/>
                <a:cs typeface="Calibri"/>
              </a:rPr>
              <a:t>l</a:t>
            </a:r>
            <a:r>
              <a:rPr sz="2800" b="1" spc="-10" dirty="0">
                <a:solidFill>
                  <a:srgbClr val="C0504D"/>
                </a:solidFill>
                <a:latin typeface="+mj-lt"/>
                <a:cs typeface="Calibri"/>
              </a:rPr>
              <a:t>l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,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dirty="0">
                <a:solidFill>
                  <a:srgbClr val="F79646"/>
                </a:solidFill>
                <a:latin typeface="+mj-lt"/>
                <a:cs typeface="Calibri"/>
              </a:rPr>
              <a:t>f1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,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spc="-20" dirty="0">
                <a:solidFill>
                  <a:srgbClr val="9BBB59"/>
                </a:solidFill>
                <a:latin typeface="+mj-lt"/>
                <a:cs typeface="Calibri"/>
              </a:rPr>
              <a:t>AU</a:t>
            </a:r>
            <a:r>
              <a:rPr sz="2800" b="1" dirty="0">
                <a:solidFill>
                  <a:srgbClr val="9BBB59"/>
                </a:solidFill>
                <a:latin typeface="+mj-lt"/>
                <a:cs typeface="Calibri"/>
              </a:rPr>
              <a:t>C</a:t>
            </a:r>
            <a:r>
              <a:rPr sz="2800" b="1" spc="-10" dirty="0">
                <a:solidFill>
                  <a:srgbClr val="7F7F7F"/>
                </a:solidFill>
                <a:latin typeface="+mj-lt"/>
                <a:cs typeface="Calibri"/>
              </a:rPr>
              <a:t>,</a:t>
            </a:r>
            <a:r>
              <a:rPr sz="2800" b="1" spc="-5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etc</a:t>
            </a: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.) on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a</a:t>
            </a:r>
            <a:r>
              <a:rPr sz="2800" b="1" spc="-5" dirty="0">
                <a:solidFill>
                  <a:srgbClr val="7F7F7F"/>
                </a:solidFill>
                <a:latin typeface="+mj-lt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+mj-lt"/>
                <a:cs typeface="Calibri"/>
              </a:rPr>
              <a:t>te</a:t>
            </a:r>
            <a:r>
              <a:rPr sz="2800" b="1" spc="-20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+mj-lt"/>
                <a:cs typeface="Calibri"/>
              </a:rPr>
              <a:t> s</a:t>
            </a:r>
            <a:r>
              <a:rPr sz="2800" b="1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sz="2800" b="1" spc="-10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endParaRPr sz="2800" dirty="0">
              <a:latin typeface="+mj-lt"/>
              <a:cs typeface="Calibri"/>
            </a:endParaRPr>
          </a:p>
          <a:p>
            <a:pPr marL="12700">
              <a:lnSpc>
                <a:spcPts val="3300"/>
              </a:lnSpc>
            </a:pP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or (</a:t>
            </a:r>
            <a:r>
              <a:rPr sz="2800" b="1" spc="-15" dirty="0" smtClean="0">
                <a:solidFill>
                  <a:srgbClr val="7F7F7F"/>
                </a:solidFill>
                <a:latin typeface="+mj-lt"/>
                <a:cs typeface="Calibri"/>
              </a:rPr>
              <a:t>b</a:t>
            </a:r>
            <a:r>
              <a:rPr lang="en-US" sz="2800" b="1" spc="-15" dirty="0" smtClean="0">
                <a:solidFill>
                  <a:srgbClr val="7F7F7F"/>
                </a:solidFill>
                <a:latin typeface="+mj-lt"/>
                <a:cs typeface="Calibri"/>
              </a:rPr>
              <a:t>etter</a:t>
            </a:r>
            <a:r>
              <a:rPr sz="2800" b="1" spc="-10" dirty="0" smtClean="0">
                <a:solidFill>
                  <a:srgbClr val="7F7F7F"/>
                </a:solidFill>
                <a:latin typeface="+mj-lt"/>
                <a:cs typeface="Calibri"/>
              </a:rPr>
              <a:t>) </a:t>
            </a:r>
            <a:r>
              <a:rPr sz="2800" b="1" spc="-15" dirty="0">
                <a:solidFill>
                  <a:srgbClr val="7F7F7F"/>
                </a:solidFill>
                <a:latin typeface="+mj-lt"/>
                <a:cs typeface="Calibri"/>
              </a:rPr>
              <a:t>on </a:t>
            </a:r>
            <a:r>
              <a:rPr sz="2800" b="1" spc="-15" dirty="0" smtClean="0">
                <a:solidFill>
                  <a:srgbClr val="7F7F7F"/>
                </a:solidFill>
                <a:latin typeface="+mj-lt"/>
                <a:cs typeface="Calibri"/>
              </a:rPr>
              <a:t>a</a:t>
            </a:r>
            <a:r>
              <a:rPr lang="en-US" sz="2800" b="1" spc="-15" dirty="0" smtClean="0">
                <a:solidFill>
                  <a:srgbClr val="7F7F7F"/>
                </a:solidFill>
                <a:latin typeface="+mj-lt"/>
                <a:cs typeface="Calibri"/>
              </a:rPr>
              <a:t> k-fold </a:t>
            </a:r>
            <a:r>
              <a:rPr sz="2800" b="1" dirty="0" smtClean="0">
                <a:solidFill>
                  <a:srgbClr val="FF0000"/>
                </a:solidFill>
                <a:latin typeface="+mj-lt"/>
                <a:cs typeface="Calibri"/>
              </a:rPr>
              <a:t>cr</a:t>
            </a:r>
            <a:r>
              <a:rPr sz="2800" b="1" spc="-5" dirty="0" smtClean="0">
                <a:solidFill>
                  <a:srgbClr val="FF0000"/>
                </a:solidFill>
                <a:latin typeface="+mj-lt"/>
                <a:cs typeface="Calibri"/>
              </a:rPr>
              <a:t>o</a:t>
            </a:r>
            <a:r>
              <a:rPr sz="2800" b="1" spc="-20" dirty="0" smtClean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800" b="1" spc="-15" dirty="0" smtClean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8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+mj-lt"/>
                <a:cs typeface="Calibri"/>
              </a:rPr>
              <a:t>v</a:t>
            </a:r>
            <a:r>
              <a:rPr sz="2800" b="1" spc="-20" dirty="0" smtClean="0">
                <a:solidFill>
                  <a:srgbClr val="FF0000"/>
                </a:solidFill>
                <a:latin typeface="+mj-lt"/>
                <a:cs typeface="Calibri"/>
              </a:rPr>
              <a:t>alida</a:t>
            </a:r>
            <a:r>
              <a:rPr lang="en-US" sz="2800" b="1" spc="30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800" b="1" spc="25" dirty="0" smtClean="0">
                <a:solidFill>
                  <a:srgbClr val="FF0000"/>
                </a:solidFill>
                <a:latin typeface="+mj-lt"/>
                <a:cs typeface="Calibri"/>
              </a:rPr>
              <a:t>o</a:t>
            </a:r>
            <a:r>
              <a:rPr sz="2800" b="1" spc="-15" dirty="0" smtClean="0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sz="28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800" b="1" dirty="0">
                <a:solidFill>
                  <a:srgbClr val="7F7F7F"/>
                </a:solidFill>
                <a:latin typeface="+mj-lt"/>
                <a:cs typeface="Calibri"/>
              </a:rPr>
              <a:t>sc</a:t>
            </a:r>
            <a:r>
              <a:rPr sz="2800" b="1" spc="-5" dirty="0">
                <a:solidFill>
                  <a:srgbClr val="7F7F7F"/>
                </a:solidFill>
                <a:latin typeface="+mj-lt"/>
                <a:cs typeface="Calibri"/>
              </a:rPr>
              <a:t>heme</a:t>
            </a:r>
            <a:endParaRPr sz="2800" dirty="0">
              <a:latin typeface="+mj-lt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4533" y="-60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44781" y="311658"/>
            <a:ext cx="7557134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spc="-25" dirty="0">
                <a:solidFill>
                  <a:srgbClr val="4F81BD"/>
                </a:solidFill>
                <a:cs typeface="Calibri"/>
              </a:rPr>
              <a:t>%5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4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Dem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cr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ats,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%4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6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publi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c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ans</a:t>
            </a:r>
            <a:endParaRPr lang="en-US" sz="3000" b="1" spc="-15" dirty="0" smtClean="0">
              <a:solidFill>
                <a:srgbClr val="4F81BD"/>
              </a:solidFill>
              <a:cs typeface="Calibri"/>
            </a:endParaRPr>
          </a:p>
          <a:p>
            <a:pPr marL="12700"/>
            <a:endParaRPr sz="3000" dirty="0">
              <a:cs typeface="Calibri"/>
            </a:endParaRPr>
          </a:p>
          <a:p>
            <a:pPr marL="12700" marR="3643629"/>
            <a:r>
              <a:rPr sz="3000" b="1" spc="-20" dirty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ei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r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v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ot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 </a:t>
            </a:r>
            <a:endParaRPr lang="en-US" sz="3000" b="1" spc="-5" dirty="0" smtClean="0">
              <a:solidFill>
                <a:srgbClr val="9BBB59"/>
              </a:solidFill>
              <a:cs typeface="Calibri"/>
            </a:endParaRPr>
          </a:p>
          <a:p>
            <a:pPr marL="12700" marR="3643629"/>
            <a:endParaRPr lang="en-US" sz="3000" b="1" spc="-5" dirty="0">
              <a:solidFill>
                <a:srgbClr val="9BBB59"/>
              </a:solidFill>
              <a:cs typeface="Calibri"/>
            </a:endParaRPr>
          </a:p>
          <a:p>
            <a:pPr marL="12700" marR="3643629"/>
            <a:r>
              <a:rPr sz="3000" b="1" spc="-20" dirty="0" smtClean="0">
                <a:solidFill>
                  <a:srgbClr val="4F81BD"/>
                </a:solidFill>
                <a:cs typeface="Calibri"/>
              </a:rPr>
              <a:t>Mod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10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p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erf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rm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an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ce</a:t>
            </a:r>
            <a:r>
              <a:rPr sz="3000" b="1" spc="-10" dirty="0" smtClean="0">
                <a:solidFill>
                  <a:srgbClr val="4F81BD"/>
                </a:solidFill>
                <a:cs typeface="Calibri"/>
              </a:rPr>
              <a:t>:</a:t>
            </a:r>
            <a:endParaRPr sz="3000" dirty="0">
              <a:cs typeface="Calibri"/>
            </a:endParaRPr>
          </a:p>
          <a:p>
            <a:pPr marL="12700"/>
            <a:r>
              <a:rPr sz="3000" b="1" spc="-20" dirty="0">
                <a:solidFill>
                  <a:srgbClr val="4F81BD"/>
                </a:solidFill>
                <a:cs typeface="Calibri"/>
              </a:rPr>
              <a:t>“H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1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F81BD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ge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ri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?”</a:t>
            </a:r>
            <a:endParaRPr lang="en-US" sz="3000" b="1" spc="60" dirty="0" smtClean="0">
              <a:solidFill>
                <a:srgbClr val="F79646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544781" y="311658"/>
            <a:ext cx="7557134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spc="-25" dirty="0">
                <a:solidFill>
                  <a:srgbClr val="4F81BD"/>
                </a:solidFill>
                <a:cs typeface="Calibri"/>
              </a:rPr>
              <a:t>%5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4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Dem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cr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ats,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%4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6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publi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c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ans</a:t>
            </a:r>
            <a:endParaRPr lang="en-US" sz="3000" b="1" spc="-15" dirty="0" smtClean="0">
              <a:solidFill>
                <a:srgbClr val="4F81BD"/>
              </a:solidFill>
              <a:cs typeface="Calibri"/>
            </a:endParaRPr>
          </a:p>
          <a:p>
            <a:pPr marL="12700"/>
            <a:endParaRPr sz="3000" dirty="0">
              <a:cs typeface="Calibri"/>
            </a:endParaRPr>
          </a:p>
          <a:p>
            <a:pPr marL="12700" marR="3643629"/>
            <a:r>
              <a:rPr sz="3000" b="1" spc="-20" dirty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ei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r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v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ot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 </a:t>
            </a:r>
            <a:endParaRPr lang="en-US" sz="3000" b="1" spc="-5" dirty="0" smtClean="0">
              <a:solidFill>
                <a:srgbClr val="9BBB59"/>
              </a:solidFill>
              <a:cs typeface="Calibri"/>
            </a:endParaRPr>
          </a:p>
          <a:p>
            <a:pPr marL="12700" marR="3643629"/>
            <a:endParaRPr lang="en-US" sz="3000" b="1" spc="-5" dirty="0">
              <a:solidFill>
                <a:srgbClr val="9BBB59"/>
              </a:solidFill>
              <a:cs typeface="Calibri"/>
            </a:endParaRPr>
          </a:p>
          <a:p>
            <a:pPr marL="12700" marR="3643629"/>
            <a:r>
              <a:rPr sz="3000" b="1" spc="-20" dirty="0" smtClean="0">
                <a:solidFill>
                  <a:srgbClr val="4F81BD"/>
                </a:solidFill>
                <a:cs typeface="Calibri"/>
              </a:rPr>
              <a:t>Mod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10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p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erf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rm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an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ce</a:t>
            </a:r>
            <a:r>
              <a:rPr sz="3000" b="1" spc="-10" dirty="0" smtClean="0">
                <a:solidFill>
                  <a:srgbClr val="4F81BD"/>
                </a:solidFill>
                <a:cs typeface="Calibri"/>
              </a:rPr>
              <a:t>:</a:t>
            </a:r>
            <a:endParaRPr sz="3000" dirty="0">
              <a:cs typeface="Calibri"/>
            </a:endParaRPr>
          </a:p>
          <a:p>
            <a:pPr marL="12700"/>
            <a:r>
              <a:rPr sz="3000" b="1" spc="-20" dirty="0">
                <a:solidFill>
                  <a:srgbClr val="4F81BD"/>
                </a:solidFill>
                <a:cs typeface="Calibri"/>
              </a:rPr>
              <a:t>“H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1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F81BD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ge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ri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?”</a:t>
            </a:r>
            <a:endParaRPr lang="en-US" sz="3000" b="1" dirty="0" smtClean="0">
              <a:solidFill>
                <a:srgbClr val="4F81BD"/>
              </a:solidFill>
              <a:cs typeface="Calibri"/>
            </a:endParaRPr>
          </a:p>
          <a:p>
            <a:pPr marL="12700"/>
            <a:endParaRPr sz="3000" dirty="0">
              <a:cs typeface="Calibri"/>
            </a:endParaRPr>
          </a:p>
          <a:p>
            <a:pPr marL="12700" marR="5080"/>
            <a:r>
              <a:rPr sz="3000" b="1" dirty="0">
                <a:solidFill>
                  <a:srgbClr val="F79646"/>
                </a:solidFill>
                <a:cs typeface="Calibri"/>
              </a:rPr>
              <a:t>Acc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ur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acy: % 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orrec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t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on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000" b="1" spc="-10" dirty="0">
                <a:solidFill>
                  <a:srgbClr val="F79646"/>
                </a:solidFill>
                <a:cs typeface="Calibri"/>
              </a:rPr>
              <a:t>all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lang="en-US"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lang="en-US"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781" y="311658"/>
            <a:ext cx="7557134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spc="-25" dirty="0">
                <a:solidFill>
                  <a:srgbClr val="4F81BD"/>
                </a:solidFill>
                <a:cs typeface="Calibri"/>
              </a:rPr>
              <a:t>%5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4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Dem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cr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ats,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%4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6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publi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c</a:t>
            </a:r>
            <a:r>
              <a:rPr sz="3000" b="1" spc="-15" dirty="0" smtClean="0">
                <a:solidFill>
                  <a:srgbClr val="4F81BD"/>
                </a:solidFill>
                <a:cs typeface="Calibri"/>
              </a:rPr>
              <a:t>ans</a:t>
            </a:r>
            <a:endParaRPr lang="en-US" sz="3000" b="1" spc="-15" dirty="0" smtClean="0">
              <a:solidFill>
                <a:srgbClr val="4F81BD"/>
              </a:solidFill>
              <a:cs typeface="Calibri"/>
            </a:endParaRPr>
          </a:p>
          <a:p>
            <a:pPr marL="12700"/>
            <a:endParaRPr sz="3000" dirty="0">
              <a:cs typeface="Calibri"/>
            </a:endParaRPr>
          </a:p>
          <a:p>
            <a:pPr marL="12700" marR="3643629"/>
            <a:r>
              <a:rPr sz="3000" b="1" spc="-20" dirty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ei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r 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v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ot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 </a:t>
            </a:r>
            <a:endParaRPr lang="en-US" sz="3000" b="1" spc="-5" dirty="0" smtClean="0">
              <a:solidFill>
                <a:srgbClr val="9BBB59"/>
              </a:solidFill>
              <a:cs typeface="Calibri"/>
            </a:endParaRPr>
          </a:p>
          <a:p>
            <a:pPr marL="12700" marR="3643629"/>
            <a:endParaRPr lang="en-US" sz="3000" b="1" spc="-5" dirty="0">
              <a:solidFill>
                <a:srgbClr val="9BBB59"/>
              </a:solidFill>
              <a:cs typeface="Calibri"/>
            </a:endParaRPr>
          </a:p>
          <a:p>
            <a:pPr marL="12700" marR="3643629"/>
            <a:r>
              <a:rPr sz="3000" b="1" spc="-20" dirty="0" smtClean="0">
                <a:solidFill>
                  <a:srgbClr val="4F81BD"/>
                </a:solidFill>
                <a:cs typeface="Calibri"/>
              </a:rPr>
              <a:t>Mod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sz="3000" b="1" spc="-10" dirty="0" smtClean="0">
                <a:solidFill>
                  <a:srgbClr val="4F81BD"/>
                </a:solidFill>
                <a:cs typeface="Calibri"/>
              </a:rPr>
              <a:t>l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p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erf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rm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an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ce</a:t>
            </a:r>
            <a:r>
              <a:rPr sz="3000" b="1" spc="-10" dirty="0" smtClean="0">
                <a:solidFill>
                  <a:srgbClr val="4F81BD"/>
                </a:solidFill>
                <a:cs typeface="Calibri"/>
              </a:rPr>
              <a:t>:</a:t>
            </a:r>
            <a:endParaRPr sz="3000" dirty="0">
              <a:cs typeface="Calibri"/>
            </a:endParaRPr>
          </a:p>
          <a:p>
            <a:pPr marL="12700"/>
            <a:r>
              <a:rPr sz="3000" b="1" spc="-20" dirty="0">
                <a:solidFill>
                  <a:srgbClr val="4F81BD"/>
                </a:solidFill>
                <a:cs typeface="Calibri"/>
              </a:rPr>
              <a:t>“H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10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F81BD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ge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ri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?”</a:t>
            </a:r>
            <a:endParaRPr lang="en-US" sz="3000" b="1" dirty="0" smtClean="0">
              <a:solidFill>
                <a:srgbClr val="4F81BD"/>
              </a:solidFill>
              <a:cs typeface="Calibri"/>
            </a:endParaRPr>
          </a:p>
          <a:p>
            <a:pPr marL="12700"/>
            <a:endParaRPr sz="3000" dirty="0">
              <a:cs typeface="Calibri"/>
            </a:endParaRPr>
          </a:p>
          <a:p>
            <a:pPr marL="12700" marR="5080"/>
            <a:r>
              <a:rPr sz="3000" b="1" dirty="0">
                <a:solidFill>
                  <a:srgbClr val="F79646"/>
                </a:solidFill>
                <a:cs typeface="Calibri"/>
              </a:rPr>
              <a:t>Acc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ur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acy: % 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orrec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t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on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000" b="1" spc="-10" dirty="0">
                <a:solidFill>
                  <a:srgbClr val="F79646"/>
                </a:solidFill>
                <a:cs typeface="Calibri"/>
              </a:rPr>
              <a:t>all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lang="en-US"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lang="en-US"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tions</a:t>
            </a:r>
          </a:p>
          <a:p>
            <a:pPr marL="12700" marR="5080"/>
            <a:endParaRPr lang="en-US" sz="3000" dirty="0">
              <a:cs typeface="Calibri"/>
            </a:endParaRPr>
          </a:p>
          <a:p>
            <a:pPr marL="12700" marR="5080"/>
            <a:r>
              <a:rPr sz="3000" b="1" spc="-25" dirty="0" smtClean="0">
                <a:solidFill>
                  <a:srgbClr val="8064A2"/>
                </a:solidFill>
                <a:cs typeface="Calibri"/>
              </a:rPr>
              <a:t>95</a:t>
            </a:r>
            <a:r>
              <a:rPr sz="3000" b="1" dirty="0">
                <a:solidFill>
                  <a:srgbClr val="8064A2"/>
                </a:solidFill>
                <a:cs typeface="Calibri"/>
              </a:rPr>
              <a:t>% </a:t>
            </a:r>
            <a:r>
              <a:rPr sz="3000" b="1" spc="-15" dirty="0">
                <a:solidFill>
                  <a:srgbClr val="8064A2"/>
                </a:solidFill>
                <a:cs typeface="Calibri"/>
              </a:rPr>
              <a:t>a</a:t>
            </a:r>
            <a:r>
              <a:rPr sz="3000" b="1" dirty="0">
                <a:solidFill>
                  <a:srgbClr val="8064A2"/>
                </a:solidFill>
                <a:cs typeface="Calibri"/>
              </a:rPr>
              <a:t>cc</a:t>
            </a:r>
            <a:r>
              <a:rPr sz="3000" b="1" spc="-20" dirty="0">
                <a:solidFill>
                  <a:srgbClr val="8064A2"/>
                </a:solidFill>
                <a:cs typeface="Calibri"/>
              </a:rPr>
              <a:t>u</a:t>
            </a:r>
            <a:r>
              <a:rPr sz="3000" b="1" dirty="0">
                <a:solidFill>
                  <a:srgbClr val="8064A2"/>
                </a:solidFill>
                <a:cs typeface="Calibri"/>
              </a:rPr>
              <a:t>r</a:t>
            </a:r>
            <a:r>
              <a:rPr sz="3000" b="1" spc="-15" dirty="0">
                <a:solidFill>
                  <a:srgbClr val="8064A2"/>
                </a:solidFill>
                <a:cs typeface="Calibri"/>
              </a:rPr>
              <a:t>a</a:t>
            </a:r>
            <a:r>
              <a:rPr sz="3000" b="1" dirty="0">
                <a:solidFill>
                  <a:srgbClr val="8064A2"/>
                </a:solidFill>
                <a:cs typeface="Calibri"/>
              </a:rPr>
              <a:t>c</a:t>
            </a:r>
            <a:r>
              <a:rPr sz="3000" b="1" spc="-15" dirty="0">
                <a:solidFill>
                  <a:srgbClr val="8064A2"/>
                </a:solidFill>
                <a:cs typeface="Calibri"/>
              </a:rPr>
              <a:t>y:</a:t>
            </a:r>
            <a:r>
              <a:rPr sz="3000" b="1" dirty="0">
                <a:solidFill>
                  <a:srgbClr val="8064A2"/>
                </a:solidFill>
                <a:cs typeface="Calibri"/>
              </a:rPr>
              <a:t> G</a:t>
            </a:r>
            <a:r>
              <a:rPr sz="3000" b="1" spc="-20" dirty="0">
                <a:solidFill>
                  <a:srgbClr val="8064A2"/>
                </a:solidFill>
                <a:cs typeface="Calibri"/>
              </a:rPr>
              <a:t>ood</a:t>
            </a:r>
            <a:r>
              <a:rPr sz="3000" b="1" dirty="0">
                <a:solidFill>
                  <a:srgbClr val="8064A2"/>
                </a:solidFill>
                <a:cs typeface="Calibri"/>
              </a:rPr>
              <a:t> j</a:t>
            </a:r>
            <a:r>
              <a:rPr sz="3000" b="1" spc="-15" dirty="0">
                <a:solidFill>
                  <a:srgbClr val="8064A2"/>
                </a:solidFill>
                <a:cs typeface="Calibri"/>
              </a:rPr>
              <a:t>ob!</a:t>
            </a:r>
            <a:endParaRPr sz="30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4781" y="311658"/>
            <a:ext cx="7557134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%1 ha</a:t>
            </a:r>
            <a:r>
              <a:rPr lang="en-US" sz="3000" b="1" spc="-5" dirty="0">
                <a:solidFill>
                  <a:srgbClr val="4F81BD"/>
                </a:solidFill>
                <a:cs typeface="Calibri"/>
              </a:rPr>
              <a:t>v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 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ia,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25" dirty="0">
                <a:solidFill>
                  <a:srgbClr val="4F81BD"/>
                </a:solidFill>
                <a:cs typeface="Calibri"/>
              </a:rPr>
              <a:t>%9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9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15" dirty="0">
                <a:solidFill>
                  <a:srgbClr val="4F81BD"/>
                </a:solidFill>
                <a:cs typeface="Calibri"/>
              </a:rPr>
              <a:t>a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re </a:t>
            </a:r>
            <a:r>
              <a:rPr lang="en-US" sz="3000" b="1" spc="-20" dirty="0" smtClean="0">
                <a:solidFill>
                  <a:srgbClr val="4F81BD"/>
                </a:solidFill>
                <a:cs typeface="Calibri"/>
              </a:rPr>
              <a:t>h</a:t>
            </a:r>
            <a:r>
              <a:rPr lang="en-US"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15" dirty="0" smtClean="0">
                <a:solidFill>
                  <a:srgbClr val="4F81BD"/>
                </a:solidFill>
                <a:cs typeface="Calibri"/>
              </a:rPr>
              <a:t>althy</a:t>
            </a:r>
          </a:p>
          <a:p>
            <a:pPr marL="12700">
              <a:lnSpc>
                <a:spcPct val="100000"/>
              </a:lnSpc>
            </a:pPr>
            <a:endParaRPr lang="en-US" sz="3000" b="1" spc="-20" dirty="0" smtClean="0">
              <a:solidFill>
                <a:srgbClr val="9BBB59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lt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record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an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d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es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s</a:t>
            </a:r>
            <a:endParaRPr sz="30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4781" y="311658"/>
            <a:ext cx="7557134" cy="2785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%1 ha</a:t>
            </a:r>
            <a:r>
              <a:rPr lang="en-US" sz="3000" b="1" spc="-5" dirty="0">
                <a:solidFill>
                  <a:srgbClr val="4F81BD"/>
                </a:solidFill>
                <a:cs typeface="Calibri"/>
              </a:rPr>
              <a:t>v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 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ia,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25" dirty="0">
                <a:solidFill>
                  <a:srgbClr val="4F81BD"/>
                </a:solidFill>
                <a:cs typeface="Calibri"/>
              </a:rPr>
              <a:t>%9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9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15" dirty="0">
                <a:solidFill>
                  <a:srgbClr val="4F81BD"/>
                </a:solidFill>
                <a:cs typeface="Calibri"/>
              </a:rPr>
              <a:t>a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re </a:t>
            </a:r>
            <a:r>
              <a:rPr lang="en-US" sz="3000" b="1" spc="-20" dirty="0" smtClean="0">
                <a:solidFill>
                  <a:srgbClr val="4F81BD"/>
                </a:solidFill>
                <a:cs typeface="Calibri"/>
              </a:rPr>
              <a:t>h</a:t>
            </a:r>
            <a:r>
              <a:rPr lang="en-US"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15" dirty="0" smtClean="0">
                <a:solidFill>
                  <a:srgbClr val="4F81BD"/>
                </a:solidFill>
                <a:cs typeface="Calibri"/>
              </a:rPr>
              <a:t>althy</a:t>
            </a:r>
          </a:p>
          <a:p>
            <a:pPr marL="12700">
              <a:lnSpc>
                <a:spcPct val="100000"/>
              </a:lnSpc>
            </a:pPr>
            <a:endParaRPr lang="en-US" sz="3000" b="1" spc="-20" dirty="0" smtClean="0">
              <a:solidFill>
                <a:srgbClr val="9BBB59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lt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record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an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d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endParaRPr sz="3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000" b="1" spc="-20" dirty="0">
                <a:solidFill>
                  <a:srgbClr val="4F81BD"/>
                </a:solidFill>
                <a:cs typeface="Calibri"/>
              </a:rPr>
              <a:t>“H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5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F81BD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ge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ri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t?”     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Acc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u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y: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% 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rrec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t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on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000" b="1" spc="-10" dirty="0">
                <a:solidFill>
                  <a:srgbClr val="F79646"/>
                </a:solidFill>
                <a:cs typeface="Calibri"/>
              </a:rPr>
              <a:t>all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ons</a:t>
            </a:r>
            <a:endParaRPr sz="30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544781" y="311658"/>
            <a:ext cx="7557134" cy="4260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%1 ha</a:t>
            </a:r>
            <a:r>
              <a:rPr lang="en-US" sz="3000" b="1" spc="-5" dirty="0">
                <a:solidFill>
                  <a:srgbClr val="4F81BD"/>
                </a:solidFill>
                <a:cs typeface="Calibri"/>
              </a:rPr>
              <a:t>v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 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l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u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kem</a:t>
            </a:r>
            <a:r>
              <a:rPr lang="en-US" sz="3000" b="1" spc="-10" dirty="0">
                <a:solidFill>
                  <a:srgbClr val="4F81BD"/>
                </a:solidFill>
                <a:cs typeface="Calibri"/>
              </a:rPr>
              <a:t>ia,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25" dirty="0">
                <a:solidFill>
                  <a:srgbClr val="4F81BD"/>
                </a:solidFill>
                <a:cs typeface="Calibri"/>
              </a:rPr>
              <a:t>%9</a:t>
            </a:r>
            <a:r>
              <a:rPr lang="en-US" sz="3000" b="1" spc="-20" dirty="0">
                <a:solidFill>
                  <a:srgbClr val="4F81BD"/>
                </a:solidFill>
                <a:cs typeface="Calibri"/>
              </a:rPr>
              <a:t>9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15" dirty="0">
                <a:solidFill>
                  <a:srgbClr val="4F81BD"/>
                </a:solidFill>
                <a:cs typeface="Calibri"/>
              </a:rPr>
              <a:t>a</a:t>
            </a:r>
            <a:r>
              <a:rPr lang="en-US" sz="3000" b="1" dirty="0">
                <a:solidFill>
                  <a:srgbClr val="4F81BD"/>
                </a:solidFill>
                <a:cs typeface="Calibri"/>
              </a:rPr>
              <a:t>re </a:t>
            </a:r>
            <a:r>
              <a:rPr lang="en-US" sz="3000" b="1" spc="-20" dirty="0" smtClean="0">
                <a:solidFill>
                  <a:srgbClr val="4F81BD"/>
                </a:solidFill>
                <a:cs typeface="Calibri"/>
              </a:rPr>
              <a:t>h</a:t>
            </a:r>
            <a:r>
              <a:rPr lang="en-US" sz="3000" b="1" dirty="0" smtClean="0">
                <a:solidFill>
                  <a:srgbClr val="4F81BD"/>
                </a:solidFill>
                <a:cs typeface="Calibri"/>
              </a:rPr>
              <a:t>e</a:t>
            </a:r>
            <a:r>
              <a:rPr lang="en-US" sz="3000" b="1" spc="-15" dirty="0" smtClean="0">
                <a:solidFill>
                  <a:srgbClr val="4F81BD"/>
                </a:solidFill>
                <a:cs typeface="Calibri"/>
              </a:rPr>
              <a:t>althy</a:t>
            </a:r>
          </a:p>
          <a:p>
            <a:pPr marL="12700"/>
            <a:endParaRPr lang="en-US" sz="3000" b="1" spc="-20" dirty="0" smtClean="0">
              <a:solidFill>
                <a:srgbClr val="9BBB59"/>
              </a:solidFill>
              <a:cs typeface="Calibri"/>
            </a:endParaRPr>
          </a:p>
          <a:p>
            <a:pPr marL="12700"/>
            <a:r>
              <a:rPr sz="3000" b="1" spc="-20" dirty="0" smtClean="0">
                <a:solidFill>
                  <a:srgbClr val="9BBB59"/>
                </a:solidFill>
                <a:cs typeface="Calibri"/>
              </a:rPr>
              <a:t>Cla</a:t>
            </a:r>
            <a:r>
              <a:rPr sz="3000" b="1" spc="-15" dirty="0" smtClean="0">
                <a:solidFill>
                  <a:srgbClr val="9BBB59"/>
                </a:solidFill>
                <a:cs typeface="Calibri"/>
              </a:rPr>
              <a:t>ssi</a:t>
            </a:r>
            <a:r>
              <a:rPr sz="3000" b="1" spc="-5" dirty="0" smtClean="0">
                <a:solidFill>
                  <a:srgbClr val="9BBB59"/>
                </a:solidFill>
                <a:cs typeface="Calibri"/>
              </a:rPr>
              <a:t>f</a:t>
            </a:r>
            <a:r>
              <a:rPr sz="3000" b="1" dirty="0" smtClean="0">
                <a:solidFill>
                  <a:srgbClr val="9BBB59"/>
                </a:solidFill>
                <a:cs typeface="Calibri"/>
              </a:rPr>
              <a:t>y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u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in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g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ea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lt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h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record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5" dirty="0">
                <a:solidFill>
                  <a:srgbClr val="9BBB59"/>
                </a:solidFill>
                <a:cs typeface="Calibri"/>
              </a:rPr>
              <a:t>an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d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5" dirty="0">
                <a:solidFill>
                  <a:srgbClr val="9BBB59"/>
                </a:solidFill>
                <a:cs typeface="Calibri"/>
              </a:rPr>
              <a:t>es</a:t>
            </a:r>
            <a:r>
              <a:rPr sz="3000" b="1" dirty="0">
                <a:solidFill>
                  <a:srgbClr val="9BBB59"/>
                </a:solidFill>
                <a:cs typeface="Calibri"/>
              </a:rPr>
              <a:t>t</a:t>
            </a:r>
            <a:r>
              <a:rPr sz="3000" b="1" spc="-15" dirty="0">
                <a:solidFill>
                  <a:srgbClr val="9BBB59"/>
                </a:solidFill>
                <a:cs typeface="Calibri"/>
              </a:rPr>
              <a:t>s</a:t>
            </a:r>
            <a:endParaRPr sz="3000" dirty="0">
              <a:cs typeface="Calibri"/>
            </a:endParaRPr>
          </a:p>
          <a:p>
            <a:pPr>
              <a:spcBef>
                <a:spcPts val="35"/>
              </a:spcBef>
            </a:pPr>
            <a:endParaRPr sz="3100" dirty="0">
              <a:cs typeface="Times New Roman"/>
            </a:endParaRPr>
          </a:p>
          <a:p>
            <a:pPr marL="12700" marR="5080"/>
            <a:r>
              <a:rPr sz="3000" b="1" spc="-20" dirty="0">
                <a:solidFill>
                  <a:srgbClr val="4F81BD"/>
                </a:solidFill>
                <a:cs typeface="Calibri"/>
              </a:rPr>
              <a:t>“H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o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w 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ma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ny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lang="en-US" sz="3000" b="1" spc="-5" dirty="0" smtClean="0">
                <a:solidFill>
                  <a:srgbClr val="4F81BD"/>
                </a:solidFill>
                <a:cs typeface="Calibri"/>
              </a:rPr>
              <a:t>ti</a:t>
            </a:r>
            <a:r>
              <a:rPr sz="3000" b="1" spc="10" dirty="0" smtClean="0">
                <a:solidFill>
                  <a:srgbClr val="4F81BD"/>
                </a:solidFill>
                <a:cs typeface="Calibri"/>
              </a:rPr>
              <a:t>mes</a:t>
            </a:r>
            <a:r>
              <a:rPr sz="3000" b="1" dirty="0" smtClean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4F81BD"/>
                </a:solidFill>
                <a:cs typeface="Calibri"/>
              </a:rPr>
              <a:t>did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10" dirty="0">
                <a:solidFill>
                  <a:srgbClr val="4F81BD"/>
                </a:solidFill>
                <a:cs typeface="Calibri"/>
              </a:rPr>
              <a:t>I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 ge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 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it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 </a:t>
            </a:r>
            <a:r>
              <a:rPr sz="3000" b="1" spc="-5" dirty="0">
                <a:solidFill>
                  <a:srgbClr val="4F81BD"/>
                </a:solidFill>
                <a:cs typeface="Calibri"/>
              </a:rPr>
              <a:t>ri</a:t>
            </a:r>
            <a:r>
              <a:rPr sz="3000" b="1" spc="-15" dirty="0">
                <a:solidFill>
                  <a:srgbClr val="4F81BD"/>
                </a:solidFill>
                <a:cs typeface="Calibri"/>
              </a:rPr>
              <a:t>g</a:t>
            </a:r>
            <a:r>
              <a:rPr sz="3000" b="1" spc="-25" dirty="0">
                <a:solidFill>
                  <a:srgbClr val="4F81BD"/>
                </a:solidFill>
                <a:cs typeface="Calibri"/>
              </a:rPr>
              <a:t>h</a:t>
            </a:r>
            <a:r>
              <a:rPr sz="3000" b="1" dirty="0">
                <a:solidFill>
                  <a:srgbClr val="4F81BD"/>
                </a:solidFill>
                <a:cs typeface="Calibri"/>
              </a:rPr>
              <a:t>t?”     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Acc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u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a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y: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% c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rrec</a:t>
            </a:r>
            <a:r>
              <a:rPr sz="3000" b="1" spc="-15" dirty="0">
                <a:solidFill>
                  <a:srgbClr val="F79646"/>
                </a:solidFill>
                <a:cs typeface="Calibri"/>
              </a:rPr>
              <a:t>t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on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>
                <a:solidFill>
                  <a:srgbClr val="F79646"/>
                </a:solidFill>
                <a:cs typeface="Calibri"/>
              </a:rPr>
              <a:t>o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f </a:t>
            </a:r>
            <a:r>
              <a:rPr sz="3000" b="1" spc="-10" dirty="0">
                <a:solidFill>
                  <a:srgbClr val="F79646"/>
                </a:solidFill>
                <a:cs typeface="Calibri"/>
              </a:rPr>
              <a:t>all</a:t>
            </a:r>
            <a:r>
              <a:rPr sz="3000" b="1" dirty="0">
                <a:solidFill>
                  <a:srgbClr val="F79646"/>
                </a:solidFill>
                <a:cs typeface="Calibri"/>
              </a:rPr>
              <a:t> </a:t>
            </a:r>
            <a:r>
              <a:rPr sz="3000" b="1" spc="-20" dirty="0" smtClean="0">
                <a:solidFill>
                  <a:srgbClr val="F79646"/>
                </a:solidFill>
                <a:cs typeface="Calibri"/>
              </a:rPr>
              <a:t>p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re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di</a:t>
            </a:r>
            <a:r>
              <a:rPr sz="3000" b="1" dirty="0" smtClean="0">
                <a:solidFill>
                  <a:srgbClr val="F79646"/>
                </a:solidFill>
                <a:cs typeface="Calibri"/>
              </a:rPr>
              <a:t>c</a:t>
            </a:r>
            <a:r>
              <a:rPr lang="en-US" sz="3000" b="1" spc="60" dirty="0" smtClean="0">
                <a:solidFill>
                  <a:srgbClr val="F79646"/>
                </a:solidFill>
                <a:cs typeface="Calibri"/>
              </a:rPr>
              <a:t>ti</a:t>
            </a:r>
            <a:r>
              <a:rPr sz="3000" b="1" spc="-15" dirty="0" smtClean="0">
                <a:solidFill>
                  <a:srgbClr val="F79646"/>
                </a:solidFill>
                <a:cs typeface="Calibri"/>
              </a:rPr>
              <a:t>ons</a:t>
            </a:r>
            <a:endParaRPr sz="3000" dirty="0">
              <a:cs typeface="Calibri"/>
            </a:endParaRPr>
          </a:p>
          <a:p>
            <a:pPr>
              <a:spcBef>
                <a:spcPts val="22"/>
              </a:spcBef>
            </a:pPr>
            <a:endParaRPr sz="3250" dirty="0">
              <a:cs typeface="Times New Roman"/>
            </a:endParaRPr>
          </a:p>
          <a:p>
            <a:pPr marL="12700" marR="2105660"/>
            <a:r>
              <a:rPr sz="3200" b="1" dirty="0">
                <a:solidFill>
                  <a:srgbClr val="8064A2"/>
                </a:solidFill>
                <a:cs typeface="Calibri"/>
              </a:rPr>
              <a:t>Im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a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gine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the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stupid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s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t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pre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dic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to</a:t>
            </a:r>
            <a:r>
              <a:rPr sz="3200" b="1" spc="-10" dirty="0">
                <a:solidFill>
                  <a:srgbClr val="8064A2"/>
                </a:solidFill>
                <a:cs typeface="Calibri"/>
              </a:rPr>
              <a:t>r: 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“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Al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w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a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y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s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g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u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ss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8064A2"/>
                </a:solidFill>
                <a:cs typeface="Calibri"/>
              </a:rPr>
              <a:t>h</a:t>
            </a:r>
            <a:r>
              <a:rPr sz="3200" b="1" dirty="0">
                <a:solidFill>
                  <a:srgbClr val="8064A2"/>
                </a:solidFill>
                <a:cs typeface="Calibri"/>
              </a:rPr>
              <a:t>e</a:t>
            </a:r>
            <a:r>
              <a:rPr sz="3200" b="1" spc="-15" dirty="0">
                <a:solidFill>
                  <a:srgbClr val="8064A2"/>
                </a:solidFill>
                <a:cs typeface="Calibri"/>
              </a:rPr>
              <a:t>alth</a:t>
            </a:r>
            <a:r>
              <a:rPr sz="3200" b="1" spc="-25" dirty="0">
                <a:solidFill>
                  <a:srgbClr val="8064A2"/>
                </a:solidFill>
                <a:cs typeface="Calibri"/>
              </a:rPr>
              <a:t>y</a:t>
            </a:r>
            <a:r>
              <a:rPr sz="3200" b="1" dirty="0" smtClean="0">
                <a:solidFill>
                  <a:srgbClr val="8064A2"/>
                </a:solidFill>
                <a:cs typeface="Calibri"/>
              </a:rPr>
              <a:t>”</a:t>
            </a:r>
            <a:endParaRPr sz="3200" dirty="0"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6237</TotalTime>
  <Words>1554</Words>
  <Application>Microsoft Macintosh PowerPoint</Application>
  <PresentationFormat>On-screen Show (4:3)</PresentationFormat>
  <Paragraphs>490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Precision and recall</vt:lpstr>
      <vt:lpstr>PowerPoint Presentation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Confusion Matrix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sklearn.metrics import ……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Jon B</cp:lastModifiedBy>
  <cp:revision>83</cp:revision>
  <cp:lastPrinted>2016-12-08T18:39:21Z</cp:lastPrinted>
  <dcterms:created xsi:type="dcterms:W3CDTF">2014-12-23T12:13:00Z</dcterms:created>
  <dcterms:modified xsi:type="dcterms:W3CDTF">2018-05-02T16:48:47Z</dcterms:modified>
</cp:coreProperties>
</file>