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7" r:id="rId2"/>
    <p:sldId id="386" r:id="rId3"/>
    <p:sldId id="304" r:id="rId4"/>
    <p:sldId id="294" r:id="rId5"/>
    <p:sldId id="299" r:id="rId6"/>
    <p:sldId id="413" r:id="rId7"/>
    <p:sldId id="302" r:id="rId8"/>
    <p:sldId id="356" r:id="rId9"/>
    <p:sldId id="315" r:id="rId10"/>
    <p:sldId id="350" r:id="rId11"/>
    <p:sldId id="346" r:id="rId12"/>
    <p:sldId id="387" r:id="rId13"/>
    <p:sldId id="316" r:id="rId14"/>
    <p:sldId id="390" r:id="rId15"/>
    <p:sldId id="391" r:id="rId16"/>
    <p:sldId id="393" r:id="rId17"/>
    <p:sldId id="395" r:id="rId18"/>
    <p:sldId id="394" r:id="rId19"/>
    <p:sldId id="396" r:id="rId20"/>
    <p:sldId id="397" r:id="rId21"/>
    <p:sldId id="398" r:id="rId22"/>
    <p:sldId id="399" r:id="rId23"/>
    <p:sldId id="400" r:id="rId24"/>
    <p:sldId id="326" r:id="rId25"/>
    <p:sldId id="401" r:id="rId26"/>
    <p:sldId id="328" r:id="rId27"/>
    <p:sldId id="330" r:id="rId28"/>
    <p:sldId id="410" r:id="rId29"/>
    <p:sldId id="411" r:id="rId30"/>
    <p:sldId id="332" r:id="rId31"/>
    <p:sldId id="403" r:id="rId32"/>
    <p:sldId id="368" r:id="rId33"/>
    <p:sldId id="334" r:id="rId34"/>
    <p:sldId id="370" r:id="rId35"/>
    <p:sldId id="369" r:id="rId36"/>
    <p:sldId id="333" r:id="rId37"/>
    <p:sldId id="289" r:id="rId38"/>
    <p:sldId id="331" r:id="rId39"/>
    <p:sldId id="404" r:id="rId40"/>
    <p:sldId id="405" r:id="rId41"/>
    <p:sldId id="406" r:id="rId42"/>
    <p:sldId id="335" r:id="rId43"/>
    <p:sldId id="336" r:id="rId44"/>
    <p:sldId id="402" r:id="rId45"/>
    <p:sldId id="408" r:id="rId46"/>
    <p:sldId id="292" r:id="rId47"/>
    <p:sldId id="374" r:id="rId48"/>
    <p:sldId id="375" r:id="rId49"/>
    <p:sldId id="376" r:id="rId50"/>
    <p:sldId id="377" r:id="rId51"/>
    <p:sldId id="412" r:id="rId52"/>
    <p:sldId id="337" r:id="rId53"/>
    <p:sldId id="277" r:id="rId54"/>
    <p:sldId id="384" r:id="rId55"/>
    <p:sldId id="385" r:id="rId56"/>
    <p:sldId id="409" r:id="rId57"/>
    <p:sldId id="283" r:id="rId58"/>
    <p:sldId id="282" r:id="rId59"/>
    <p:sldId id="284" r:id="rId6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68B"/>
    <a:srgbClr val="31859C"/>
    <a:srgbClr val="EE9A49"/>
    <a:srgbClr val="FF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2230" autoAdjust="0"/>
  </p:normalViewPr>
  <p:slideViewPr>
    <p:cSldViewPr snapToGrid="0" snapToObjects="1">
      <p:cViewPr varScale="1">
        <p:scale>
          <a:sx n="112" d="100"/>
          <a:sy n="112" d="100"/>
        </p:scale>
        <p:origin x="1392" y="1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90B8D-C76C-A248-9836-4F949182CD53}" type="datetimeFigureOut">
              <a:rPr lang="en-US" smtClean="0"/>
              <a:t>8/24/15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CE358-55C7-E442-9241-B741B4E85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93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yourdatafitsinram.com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CE358-55C7-E442-9241-B741B4E85B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4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19C4F-BE37-2047-B823-C357E73B52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1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19C4F-BE37-2047-B823-C357E73B52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1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19C4F-BE37-2047-B823-C357E73B52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1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19C4F-BE37-2047-B823-C357E73B52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1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19C4F-BE37-2047-B823-C357E73B52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1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Berkeley </a:t>
            </a:r>
            <a:r>
              <a:rPr lang="en-US" dirty="0" err="1" smtClean="0"/>
              <a:t>AMPLab</a:t>
            </a:r>
            <a:r>
              <a:rPr lang="en-US" dirty="0" smtClean="0"/>
              <a:t>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CE358-55C7-E442-9241-B741B4E85B5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0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Successful Service</a:t>
            </a:r>
          </a:p>
          <a:p>
            <a:r>
              <a:rPr lang="en-US" dirty="0" smtClean="0"/>
              <a:t>Here is a synopsis of how the typical RDBMS scaling story runs. The following list presumes a successful growing service:</a:t>
            </a:r>
          </a:p>
          <a:p>
            <a:r>
              <a:rPr lang="en-US" dirty="0" smtClean="0"/>
              <a:t>Initial public launch</a:t>
            </a:r>
          </a:p>
          <a:p>
            <a:r>
              <a:rPr lang="en-US" dirty="0" smtClean="0"/>
              <a:t>Move from local workstation to shared, remote hosted MySQL instance with a well-defined schema.</a:t>
            </a:r>
          </a:p>
          <a:p>
            <a:r>
              <a:rPr lang="en-US" dirty="0" smtClean="0"/>
              <a:t>Service becomes more popular; too many reads hitting the database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memcached</a:t>
            </a:r>
            <a:r>
              <a:rPr lang="en-US" dirty="0" smtClean="0"/>
              <a:t> to cache common queries. Reads are now no longer strictly ACID; cached data must expire.</a:t>
            </a:r>
          </a:p>
          <a:p>
            <a:r>
              <a:rPr lang="en-US" dirty="0" smtClean="0"/>
              <a:t>Service continues to grow in popularity; too many writes hitting the database</a:t>
            </a:r>
          </a:p>
          <a:p>
            <a:r>
              <a:rPr lang="en-US" dirty="0" smtClean="0"/>
              <a:t>Scale MySQL vertically by buying a beefed up server with 16 cores, 128 GB of RAM, and banks of 15 k RPM hard drives. Costly.</a:t>
            </a:r>
          </a:p>
          <a:p>
            <a:r>
              <a:rPr lang="en-US" dirty="0" smtClean="0"/>
              <a:t>New features increases query complexity; now we have too many joins</a:t>
            </a:r>
          </a:p>
          <a:p>
            <a:r>
              <a:rPr lang="en-US" dirty="0" err="1" smtClean="0"/>
              <a:t>Denormalize</a:t>
            </a:r>
            <a:r>
              <a:rPr lang="en-US" dirty="0" smtClean="0"/>
              <a:t> your data to reduce joins. (That’s not what they taught me in DBA school!)</a:t>
            </a:r>
          </a:p>
          <a:p>
            <a:r>
              <a:rPr lang="en-US" dirty="0" smtClean="0"/>
              <a:t>Rising popularity swamps the server; things are too slow</a:t>
            </a:r>
          </a:p>
          <a:p>
            <a:r>
              <a:rPr lang="en-US" dirty="0" smtClean="0"/>
              <a:t>Stop doing any server-side computations.</a:t>
            </a:r>
          </a:p>
          <a:p>
            <a:r>
              <a:rPr lang="en-US" dirty="0" smtClean="0"/>
              <a:t>Some queries are still too slow</a:t>
            </a:r>
          </a:p>
          <a:p>
            <a:r>
              <a:rPr lang="en-US" dirty="0" smtClean="0"/>
              <a:t>Periodically </a:t>
            </a:r>
            <a:r>
              <a:rPr lang="en-US" dirty="0" err="1" smtClean="0"/>
              <a:t>prematerialize</a:t>
            </a:r>
            <a:r>
              <a:rPr lang="en-US" dirty="0" smtClean="0"/>
              <a:t> the most complex queries, try to stop joining in most cases.</a:t>
            </a:r>
          </a:p>
          <a:p>
            <a:r>
              <a:rPr lang="en-US" dirty="0" smtClean="0"/>
              <a:t>Reads are OK, but writes are getting slower and slower</a:t>
            </a:r>
          </a:p>
          <a:p>
            <a:r>
              <a:rPr lang="en-US" dirty="0" smtClean="0"/>
              <a:t>Drop secondary indexes and triggers (no indexes?).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CE358-55C7-E442-9241-B741B4E85B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89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19C4F-BE37-2047-B823-C357E73B52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19C4F-BE37-2047-B823-C357E73B52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1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19C4F-BE37-2047-B823-C357E73B52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1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19C4F-BE37-2047-B823-C357E73B52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1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19C4F-BE37-2047-B823-C357E73B52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1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19C4F-BE37-2047-B823-C357E73B52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1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19C4F-BE37-2047-B823-C357E73B52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B306-D77C-674B-9530-E2DE6F7105BB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789-F1F3-E54B-8A70-4EA2F2BF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B306-D77C-674B-9530-E2DE6F7105BB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789-F1F3-E54B-8A70-4EA2F2BF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3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B306-D77C-674B-9530-E2DE6F7105BB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789-F1F3-E54B-8A70-4EA2F2BF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8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B306-D77C-674B-9530-E2DE6F7105BB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789-F1F3-E54B-8A70-4EA2F2BF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5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B306-D77C-674B-9530-E2DE6F7105BB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789-F1F3-E54B-8A70-4EA2F2BF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6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B306-D77C-674B-9530-E2DE6F7105BB}" type="datetimeFigureOut">
              <a:rPr lang="en-US" smtClean="0"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789-F1F3-E54B-8A70-4EA2F2BF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6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B306-D77C-674B-9530-E2DE6F7105BB}" type="datetimeFigureOut">
              <a:rPr lang="en-US" smtClean="0"/>
              <a:t>8/24/15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789-F1F3-E54B-8A70-4EA2F2BF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3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B306-D77C-674B-9530-E2DE6F7105BB}" type="datetimeFigureOut">
              <a:rPr lang="en-US" smtClean="0"/>
              <a:t>8/24/15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789-F1F3-E54B-8A70-4EA2F2BF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9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B306-D77C-674B-9530-E2DE6F7105BB}" type="datetimeFigureOut">
              <a:rPr lang="en-US" smtClean="0"/>
              <a:t>8/24/15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789-F1F3-E54B-8A70-4EA2F2BF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B306-D77C-674B-9530-E2DE6F7105BB}" type="datetimeFigureOut">
              <a:rPr lang="en-US" smtClean="0"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789-F1F3-E54B-8A70-4EA2F2BF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6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B306-D77C-674B-9530-E2DE6F7105BB}" type="datetimeFigureOut">
              <a:rPr lang="en-US" smtClean="0"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789-F1F3-E54B-8A70-4EA2F2BF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3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3B306-D77C-674B-9530-E2DE6F7105BB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55789-F1F3-E54B-8A70-4EA2F2BF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EE9A4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3868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3868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3868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3868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3868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961763"/>
            <a:ext cx="7772400" cy="1225021"/>
          </a:xfrm>
        </p:spPr>
        <p:txBody>
          <a:bodyPr>
            <a:normAutofit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adoop</a:t>
            </a:r>
            <a:r>
              <a:rPr lang="en-US" dirty="0" smtClean="0"/>
              <a:t> &amp; Map </a:t>
            </a:r>
            <a:r>
              <a:rPr lang="en-US" dirty="0"/>
              <a:t>R</a:t>
            </a:r>
            <a:r>
              <a:rPr lang="en-US" dirty="0" smtClean="0"/>
              <a:t>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early ‘00s: Doug Cutting working on open-source web search engine called </a:t>
            </a:r>
            <a:r>
              <a:rPr lang="en-US" dirty="0" err="1" smtClean="0"/>
              <a:t>Nutch</a:t>
            </a:r>
            <a:endParaRPr lang="en-US" dirty="0" smtClean="0"/>
          </a:p>
          <a:p>
            <a:pPr lvl="1"/>
            <a:r>
              <a:rPr lang="en-US" dirty="0" smtClean="0"/>
              <a:t>“dang… parallel computing is hard.”</a:t>
            </a:r>
          </a:p>
          <a:p>
            <a:r>
              <a:rPr lang="en-US" dirty="0" smtClean="0"/>
              <a:t>2003/4: Google publishes technical papers on their solution to this problem (</a:t>
            </a:r>
            <a:r>
              <a:rPr lang="en-US" dirty="0" err="1" smtClean="0"/>
              <a:t>MapReduce</a:t>
            </a:r>
            <a:r>
              <a:rPr lang="en-US" dirty="0" smtClean="0"/>
              <a:t>) and the </a:t>
            </a:r>
            <a:r>
              <a:rPr lang="en-US" dirty="0" err="1" smtClean="0"/>
              <a:t>filesystem</a:t>
            </a:r>
            <a:r>
              <a:rPr lang="en-US" dirty="0" smtClean="0"/>
              <a:t> that it runs on (Google </a:t>
            </a:r>
            <a:r>
              <a:rPr lang="en-US" dirty="0" err="1" smtClean="0"/>
              <a:t>Filesystem</a:t>
            </a:r>
            <a:r>
              <a:rPr lang="en-US" dirty="0" smtClean="0"/>
              <a:t>)</a:t>
            </a:r>
          </a:p>
          <a:p>
            <a:r>
              <a:rPr lang="en-US" dirty="0" smtClean="0"/>
              <a:t>2004-6: Apache </a:t>
            </a:r>
            <a:r>
              <a:rPr lang="en-US" dirty="0" err="1" smtClean="0"/>
              <a:t>devs</a:t>
            </a:r>
            <a:r>
              <a:rPr lang="en-US" dirty="0" smtClean="0"/>
              <a:t> make open source version</a:t>
            </a:r>
          </a:p>
          <a:p>
            <a:r>
              <a:rPr lang="en-US" dirty="0"/>
              <a:t>2006: Doug Cutting hired to develop this project at Yahoo</a:t>
            </a:r>
          </a:p>
          <a:p>
            <a:r>
              <a:rPr lang="en-US" dirty="0"/>
              <a:t>2007: </a:t>
            </a:r>
            <a:r>
              <a:rPr lang="en-US" dirty="0" smtClean="0"/>
              <a:t>Doug Cutting </a:t>
            </a:r>
            <a:r>
              <a:rPr lang="en-US" dirty="0"/>
              <a:t>open-sources Apache </a:t>
            </a:r>
            <a:r>
              <a:rPr lang="en-US" dirty="0" err="1" smtClean="0"/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8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= HDFS +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ym typeface="Wingdings"/>
              </a:rPr>
              <a:t>Hadoop</a:t>
            </a:r>
            <a:r>
              <a:rPr lang="en-US" dirty="0" smtClean="0">
                <a:sym typeface="Wingdings"/>
              </a:rPr>
              <a:t> Distributed </a:t>
            </a:r>
            <a:r>
              <a:rPr lang="en-US" dirty="0" err="1" smtClean="0">
                <a:sym typeface="Wingdings"/>
              </a:rPr>
              <a:t>Filesystem</a:t>
            </a:r>
            <a:r>
              <a:rPr lang="en-US" dirty="0" smtClean="0">
                <a:sym typeface="Wingdings"/>
              </a:rPr>
              <a:t> (HDFS)</a:t>
            </a:r>
          </a:p>
          <a:p>
            <a:pPr lvl="1"/>
            <a:r>
              <a:rPr lang="en-US" dirty="0" smtClean="0">
                <a:sym typeface="Wingdings"/>
              </a:rPr>
              <a:t>Files sitting on different machines, but they behave like a single file system</a:t>
            </a:r>
          </a:p>
          <a:p>
            <a:pPr lvl="1"/>
            <a:r>
              <a:rPr lang="en-US" dirty="0" smtClean="0">
                <a:sym typeface="Wingdings"/>
              </a:rPr>
              <a:t>This system is optimized for fault tolerance</a:t>
            </a:r>
          </a:p>
          <a:p>
            <a:r>
              <a:rPr lang="en-US" dirty="0" err="1" smtClean="0">
                <a:sym typeface="Wingdings"/>
              </a:rPr>
              <a:t>MapReduce</a:t>
            </a:r>
            <a:endParaRPr lang="en-US" dirty="0">
              <a:sym typeface="Wingdings"/>
            </a:endParaRPr>
          </a:p>
          <a:p>
            <a:pPr lvl="1"/>
            <a:r>
              <a:rPr lang="en-US" dirty="0"/>
              <a:t>programming model for parallel </a:t>
            </a:r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The implementation also makes it fault tolerant.</a:t>
            </a:r>
            <a:endParaRPr lang="en-US" dirty="0"/>
          </a:p>
          <a:p>
            <a:pPr marL="457200" lvl="1" indent="0">
              <a:buNone/>
            </a:pP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013331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63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Advantages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read/write 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Advantages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read/write capacity</a:t>
            </a:r>
            <a:endParaRPr lang="en-US" dirty="0"/>
          </a:p>
          <a:p>
            <a:pPr lvl="1"/>
            <a:r>
              <a:rPr lang="en-US" sz="2400" dirty="0" smtClean="0"/>
              <a:t>Non-distributed h</a:t>
            </a:r>
            <a:r>
              <a:rPr lang="en-US" sz="2400" baseline="0" dirty="0" smtClean="0"/>
              <a:t>ard drive processing is slow. 75MB/sec processing speed</a:t>
            </a:r>
            <a:r>
              <a:rPr lang="en-US" sz="2400" dirty="0" smtClean="0"/>
              <a:t> – read 100TB = 16 days</a:t>
            </a:r>
          </a:p>
          <a:p>
            <a:pPr lvl="1"/>
            <a:r>
              <a:rPr lang="en-US" sz="2400" dirty="0" smtClean="0"/>
              <a:t>Often, some data is more popular than other data. So some data are read more frequently. Thus </a:t>
            </a:r>
            <a:r>
              <a:rPr lang="en-US" sz="2400" dirty="0"/>
              <a:t>m</a:t>
            </a:r>
            <a:r>
              <a:rPr lang="en-US" sz="2400" dirty="0" smtClean="0"/>
              <a:t>ost servers with data sit there unused.  These resources can be more efficiently distributed.</a:t>
            </a:r>
          </a:p>
        </p:txBody>
      </p:sp>
    </p:spTree>
    <p:extLst>
      <p:ext uri="{BB962C8B-B14F-4D97-AF65-F5344CB8AC3E}">
        <p14:creationId xmlns:p14="http://schemas.microsoft.com/office/powerpoint/2010/main" val="30556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Advantages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6324600"/>
          </a:xfrm>
        </p:spPr>
        <p:txBody>
          <a:bodyPr>
            <a:normAutofit/>
          </a:bodyPr>
          <a:lstStyle/>
          <a:p>
            <a:r>
              <a:rPr lang="en-US" dirty="0" smtClean="0"/>
              <a:t>Distributed read/write capacity</a:t>
            </a:r>
            <a:endParaRPr lang="en-US" dirty="0"/>
          </a:p>
          <a:p>
            <a:r>
              <a:rPr lang="en-US" dirty="0" smtClean="0"/>
              <a:t>But this distribution comes with a cost</a:t>
            </a:r>
          </a:p>
        </p:txBody>
      </p:sp>
    </p:spTree>
    <p:extLst>
      <p:ext uri="{BB962C8B-B14F-4D97-AF65-F5344CB8AC3E}">
        <p14:creationId xmlns:p14="http://schemas.microsoft.com/office/powerpoint/2010/main" val="13632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Advantages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6324600"/>
          </a:xfrm>
        </p:spPr>
        <p:txBody>
          <a:bodyPr>
            <a:normAutofit/>
          </a:bodyPr>
          <a:lstStyle/>
          <a:p>
            <a:r>
              <a:rPr lang="en-US" dirty="0" smtClean="0"/>
              <a:t>Distributed read/write capacity</a:t>
            </a:r>
            <a:endParaRPr lang="en-US" dirty="0"/>
          </a:p>
          <a:p>
            <a:r>
              <a:rPr lang="en-US" dirty="0" smtClean="0"/>
              <a:t>But this distribution comes with a cost</a:t>
            </a:r>
          </a:p>
          <a:p>
            <a:pPr lvl="1"/>
            <a:r>
              <a:rPr lang="en-US" sz="2400" dirty="0" smtClean="0">
                <a:solidFill>
                  <a:srgbClr val="31859C"/>
                </a:solidFill>
              </a:rPr>
              <a:t>With </a:t>
            </a:r>
            <a:r>
              <a:rPr lang="en-US" sz="2400" dirty="0">
                <a:solidFill>
                  <a:srgbClr val="31859C"/>
                </a:solidFill>
              </a:rPr>
              <a:t>multiple machines, server failure and error rates increase </a:t>
            </a:r>
            <a:r>
              <a:rPr lang="en-US" sz="2400" dirty="0" smtClean="0">
                <a:solidFill>
                  <a:srgbClr val="31859C"/>
                </a:solidFill>
              </a:rPr>
              <a:t>dramatically</a:t>
            </a:r>
            <a:r>
              <a:rPr lang="en-US" sz="2400" dirty="0" smtClean="0"/>
              <a:t>: i.e. at least once/day</a:t>
            </a:r>
          </a:p>
          <a:p>
            <a:pPr lvl="1"/>
            <a:r>
              <a:rPr lang="en-US" sz="2400" dirty="0" err="1" smtClean="0">
                <a:solidFill>
                  <a:srgbClr val="31859C"/>
                </a:solidFill>
              </a:rPr>
              <a:t>Hadoop</a:t>
            </a:r>
            <a:r>
              <a:rPr lang="en-US" sz="2400" dirty="0" smtClean="0">
                <a:solidFill>
                  <a:srgbClr val="31859C"/>
                </a:solidFill>
              </a:rPr>
              <a:t> </a:t>
            </a:r>
            <a:r>
              <a:rPr lang="en-US" sz="2400" dirty="0">
                <a:solidFill>
                  <a:srgbClr val="31859C"/>
                </a:solidFill>
              </a:rPr>
              <a:t>expects these failures, </a:t>
            </a:r>
            <a:r>
              <a:rPr lang="en-US" sz="2400" dirty="0" smtClean="0">
                <a:solidFill>
                  <a:srgbClr val="31859C"/>
                </a:solidFill>
              </a:rPr>
              <a:t>and </a:t>
            </a:r>
            <a:r>
              <a:rPr lang="en-US" sz="2400" dirty="0">
                <a:solidFill>
                  <a:srgbClr val="31859C"/>
                </a:solidFill>
              </a:rPr>
              <a:t>deals with </a:t>
            </a:r>
            <a:r>
              <a:rPr lang="en-US" sz="2400" dirty="0" smtClean="0">
                <a:solidFill>
                  <a:srgbClr val="31859C"/>
                </a:solidFill>
              </a:rPr>
              <a:t>them</a:t>
            </a:r>
            <a:endParaRPr lang="en-US" sz="2400" dirty="0">
              <a:solidFill>
                <a:srgbClr val="31859C"/>
              </a:solidFill>
            </a:endParaRPr>
          </a:p>
          <a:p>
            <a:pPr lvl="1"/>
            <a:endParaRPr lang="en-US" sz="24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494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Advantages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6324600"/>
          </a:xfrm>
        </p:spPr>
        <p:txBody>
          <a:bodyPr>
            <a:normAutofit/>
          </a:bodyPr>
          <a:lstStyle/>
          <a:p>
            <a:r>
              <a:rPr lang="en-US" dirty="0" smtClean="0"/>
              <a:t>Distributed read/write capacity</a:t>
            </a:r>
            <a:endParaRPr lang="en-US" dirty="0"/>
          </a:p>
          <a:p>
            <a:r>
              <a:rPr lang="en-US" dirty="0"/>
              <a:t>Deals with hardware failure</a:t>
            </a:r>
          </a:p>
          <a:p>
            <a:pPr lvl="1"/>
            <a:r>
              <a:rPr lang="en-US" sz="2400" dirty="0" smtClean="0">
                <a:solidFill>
                  <a:srgbClr val="31859C"/>
                </a:solidFill>
              </a:rPr>
              <a:t>With </a:t>
            </a:r>
            <a:r>
              <a:rPr lang="en-US" sz="2400" dirty="0">
                <a:solidFill>
                  <a:srgbClr val="31859C"/>
                </a:solidFill>
              </a:rPr>
              <a:t>multiple machines, server failure and error rates increase </a:t>
            </a:r>
            <a:r>
              <a:rPr lang="en-US" sz="2400" dirty="0" smtClean="0">
                <a:solidFill>
                  <a:srgbClr val="31859C"/>
                </a:solidFill>
              </a:rPr>
              <a:t>dramatically</a:t>
            </a:r>
            <a:r>
              <a:rPr lang="en-US" sz="2400" dirty="0" smtClean="0"/>
              <a:t>: i.e. at least once/day</a:t>
            </a:r>
          </a:p>
          <a:p>
            <a:pPr lvl="1"/>
            <a:r>
              <a:rPr lang="en-US" sz="2400" dirty="0" err="1" smtClean="0">
                <a:solidFill>
                  <a:srgbClr val="31859C"/>
                </a:solidFill>
              </a:rPr>
              <a:t>Hadoop</a:t>
            </a:r>
            <a:r>
              <a:rPr lang="en-US" sz="2400" dirty="0" smtClean="0">
                <a:solidFill>
                  <a:srgbClr val="31859C"/>
                </a:solidFill>
              </a:rPr>
              <a:t> </a:t>
            </a:r>
            <a:r>
              <a:rPr lang="en-US" sz="2400" dirty="0">
                <a:solidFill>
                  <a:srgbClr val="31859C"/>
                </a:solidFill>
              </a:rPr>
              <a:t>expects these failures, </a:t>
            </a:r>
            <a:r>
              <a:rPr lang="en-US" sz="2400" dirty="0" smtClean="0">
                <a:solidFill>
                  <a:srgbClr val="31859C"/>
                </a:solidFill>
              </a:rPr>
              <a:t>and </a:t>
            </a:r>
            <a:r>
              <a:rPr lang="en-US" sz="2400" dirty="0">
                <a:solidFill>
                  <a:srgbClr val="31859C"/>
                </a:solidFill>
              </a:rPr>
              <a:t>deals with </a:t>
            </a:r>
            <a:r>
              <a:rPr lang="en-US" sz="2400" dirty="0" smtClean="0">
                <a:solidFill>
                  <a:srgbClr val="31859C"/>
                </a:solidFill>
              </a:rPr>
              <a:t>them</a:t>
            </a:r>
          </a:p>
          <a:p>
            <a:pPr lvl="1"/>
            <a:r>
              <a:rPr lang="en-US" sz="2400" dirty="0" smtClean="0">
                <a:solidFill>
                  <a:srgbClr val="31859C"/>
                </a:solidFill>
              </a:rPr>
              <a:t>Node </a:t>
            </a:r>
            <a:r>
              <a:rPr lang="en-US" sz="2400" dirty="0">
                <a:solidFill>
                  <a:srgbClr val="31859C"/>
                </a:solidFill>
              </a:rPr>
              <a:t>recovery: nodes can get their act together and rejoin the party without full restart</a:t>
            </a:r>
          </a:p>
          <a:p>
            <a:pPr lvl="1"/>
            <a:endParaRPr lang="en-US" sz="2400" dirty="0">
              <a:solidFill>
                <a:srgbClr val="31859C"/>
              </a:solidFill>
            </a:endParaRPr>
          </a:p>
          <a:p>
            <a:pPr lvl="1"/>
            <a:endParaRPr lang="en-US" sz="24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77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Advantages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6324600"/>
          </a:xfrm>
        </p:spPr>
        <p:txBody>
          <a:bodyPr>
            <a:normAutofit/>
          </a:bodyPr>
          <a:lstStyle/>
          <a:p>
            <a:r>
              <a:rPr lang="en-US" dirty="0" smtClean="0"/>
              <a:t>Distributed read/write capacity</a:t>
            </a:r>
            <a:endParaRPr lang="en-US" dirty="0"/>
          </a:p>
          <a:p>
            <a:r>
              <a:rPr lang="en-US" dirty="0" smtClean="0"/>
              <a:t>Deals with hardware failure</a:t>
            </a:r>
          </a:p>
          <a:p>
            <a:r>
              <a:rPr lang="en-US" dirty="0" smtClean="0"/>
              <a:t>Improves speed</a:t>
            </a:r>
          </a:p>
        </p:txBody>
      </p:sp>
    </p:spTree>
    <p:extLst>
      <p:ext uri="{BB962C8B-B14F-4D97-AF65-F5344CB8AC3E}">
        <p14:creationId xmlns:p14="http://schemas.microsoft.com/office/powerpoint/2010/main" val="137563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Advantages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6324600"/>
          </a:xfrm>
        </p:spPr>
        <p:txBody>
          <a:bodyPr>
            <a:normAutofit/>
          </a:bodyPr>
          <a:lstStyle/>
          <a:p>
            <a:r>
              <a:rPr lang="en-US" dirty="0" smtClean="0"/>
              <a:t>Distributed read/write capacity</a:t>
            </a:r>
            <a:endParaRPr lang="en-US" dirty="0"/>
          </a:p>
          <a:p>
            <a:r>
              <a:rPr lang="en-US" dirty="0" smtClean="0"/>
              <a:t>Deals with hardware failure</a:t>
            </a:r>
          </a:p>
          <a:p>
            <a:r>
              <a:rPr lang="en-US" dirty="0" smtClean="0"/>
              <a:t>Improves speed</a:t>
            </a:r>
          </a:p>
          <a:p>
            <a:pPr lvl="1"/>
            <a:r>
              <a:rPr lang="en-US" dirty="0" smtClean="0">
                <a:solidFill>
                  <a:srgbClr val="31859C"/>
                </a:solidFill>
              </a:rPr>
              <a:t>read</a:t>
            </a:r>
            <a:r>
              <a:rPr lang="en-US" dirty="0">
                <a:solidFill>
                  <a:srgbClr val="31859C"/>
                </a:solidFill>
              </a:rPr>
              <a:t>/write in parallel: 100 TB, 75MB/sec HD</a:t>
            </a:r>
          </a:p>
          <a:p>
            <a:pPr lvl="1"/>
            <a:r>
              <a:rPr lang="en-US" dirty="0">
                <a:solidFill>
                  <a:srgbClr val="31859C"/>
                </a:solidFill>
              </a:rPr>
              <a:t>1 machine: </a:t>
            </a:r>
          </a:p>
          <a:p>
            <a:pPr lvl="2"/>
            <a:r>
              <a:rPr lang="en-US" dirty="0">
                <a:solidFill>
                  <a:srgbClr val="31859C"/>
                </a:solidFill>
              </a:rPr>
              <a:t>75MB/sec </a:t>
            </a:r>
            <a:r>
              <a:rPr lang="en-US" dirty="0">
                <a:solidFill>
                  <a:srgbClr val="31859C"/>
                </a:solidFill>
                <a:sym typeface="Wingdings"/>
              </a:rPr>
              <a:t> 16 days</a:t>
            </a:r>
          </a:p>
          <a:p>
            <a:pPr lvl="1"/>
            <a:r>
              <a:rPr lang="en-US" dirty="0">
                <a:solidFill>
                  <a:srgbClr val="31859C"/>
                </a:solidFill>
                <a:sym typeface="Wingdings"/>
              </a:rPr>
              <a:t>1000 machines: </a:t>
            </a:r>
          </a:p>
          <a:p>
            <a:pPr lvl="2"/>
            <a:r>
              <a:rPr lang="en-US" dirty="0">
                <a:solidFill>
                  <a:srgbClr val="31859C"/>
                </a:solidFill>
                <a:sym typeface="Wingdings"/>
              </a:rPr>
              <a:t>75,000MB/sec = 75 GB/sec 22 minutes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62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are: Big Data and </a:t>
            </a:r>
            <a:r>
              <a:rPr lang="en-US" dirty="0" err="1" smtClean="0"/>
              <a:t>Hadoop</a:t>
            </a:r>
            <a:r>
              <a:rPr lang="en-US" dirty="0" smtClean="0"/>
              <a:t>?</a:t>
            </a:r>
          </a:p>
          <a:p>
            <a:r>
              <a:rPr lang="en-US" dirty="0" smtClean="0"/>
              <a:t>Advantages of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err="1" smtClean="0"/>
              <a:t>Hadoop</a:t>
            </a:r>
            <a:r>
              <a:rPr lang="en-US" dirty="0" smtClean="0"/>
              <a:t> Distributed </a:t>
            </a:r>
            <a:r>
              <a:rPr lang="en-US" dirty="0" err="1" smtClean="0"/>
              <a:t>Filesystem</a:t>
            </a:r>
            <a:r>
              <a:rPr lang="en-US" dirty="0" smtClean="0"/>
              <a:t> (HDFS)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MapReduce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Hadoop</a:t>
            </a:r>
            <a:r>
              <a:rPr lang="en-US" dirty="0" smtClean="0"/>
              <a:t> environment and evolution</a:t>
            </a:r>
          </a:p>
        </p:txBody>
      </p:sp>
    </p:spTree>
    <p:extLst>
      <p:ext uri="{BB962C8B-B14F-4D97-AF65-F5344CB8AC3E}">
        <p14:creationId xmlns:p14="http://schemas.microsoft.com/office/powerpoint/2010/main" val="1803113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Advantages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6324600"/>
          </a:xfrm>
        </p:spPr>
        <p:txBody>
          <a:bodyPr>
            <a:normAutofit/>
          </a:bodyPr>
          <a:lstStyle/>
          <a:p>
            <a:r>
              <a:rPr lang="en-US" dirty="0" smtClean="0"/>
              <a:t>Distributed read/write capacity</a:t>
            </a:r>
            <a:endParaRPr lang="en-US" dirty="0"/>
          </a:p>
          <a:p>
            <a:r>
              <a:rPr lang="en-US" dirty="0" smtClean="0"/>
              <a:t>Deals with hardware failure</a:t>
            </a:r>
          </a:p>
          <a:p>
            <a:r>
              <a:rPr lang="en-US" dirty="0" smtClean="0"/>
              <a:t>Improves speed</a:t>
            </a:r>
          </a:p>
          <a:p>
            <a:r>
              <a:rPr lang="en-US" dirty="0" smtClean="0"/>
              <a:t>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144946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Advantages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6324600"/>
          </a:xfrm>
        </p:spPr>
        <p:txBody>
          <a:bodyPr>
            <a:normAutofit/>
          </a:bodyPr>
          <a:lstStyle/>
          <a:p>
            <a:r>
              <a:rPr lang="en-US" dirty="0" smtClean="0"/>
              <a:t>Distributed read/write capacity</a:t>
            </a:r>
            <a:endParaRPr lang="en-US" dirty="0"/>
          </a:p>
          <a:p>
            <a:r>
              <a:rPr lang="en-US" dirty="0" smtClean="0"/>
              <a:t>Deals with hardware failure</a:t>
            </a:r>
          </a:p>
          <a:p>
            <a:r>
              <a:rPr lang="en-US" dirty="0" smtClean="0"/>
              <a:t>Improves speed</a:t>
            </a:r>
          </a:p>
          <a:p>
            <a:r>
              <a:rPr lang="en-US" dirty="0" smtClean="0"/>
              <a:t>Fault tolerance</a:t>
            </a:r>
          </a:p>
          <a:p>
            <a:pPr lvl="1"/>
            <a:r>
              <a:rPr lang="en-US" sz="2400" dirty="0" smtClean="0"/>
              <a:t>Even if a process fails, it’s a small part and not the entire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job</a:t>
            </a:r>
          </a:p>
          <a:p>
            <a:pPr lvl="1"/>
            <a:r>
              <a:rPr lang="en-US" sz="2400" dirty="0" smtClean="0">
                <a:solidFill>
                  <a:srgbClr val="31859C"/>
                </a:solidFill>
              </a:rPr>
              <a:t>Data </a:t>
            </a:r>
            <a:r>
              <a:rPr lang="en-US" sz="2400" dirty="0">
                <a:solidFill>
                  <a:srgbClr val="31859C"/>
                </a:solidFill>
              </a:rPr>
              <a:t>recovery: one node can pick up workload of another</a:t>
            </a:r>
          </a:p>
          <a:p>
            <a:pPr lvl="2"/>
            <a:r>
              <a:rPr lang="en-US" sz="2000" dirty="0" smtClean="0">
                <a:solidFill>
                  <a:srgbClr val="31859C"/>
                </a:solidFill>
              </a:rPr>
              <a:t>HDFS </a:t>
            </a:r>
            <a:r>
              <a:rPr lang="en-US" sz="2000" dirty="0">
                <a:solidFill>
                  <a:srgbClr val="31859C"/>
                </a:solidFill>
              </a:rPr>
              <a:t>stores each data block on 3 machines by default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3463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Advantages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6324600"/>
          </a:xfrm>
        </p:spPr>
        <p:txBody>
          <a:bodyPr>
            <a:normAutofit/>
          </a:bodyPr>
          <a:lstStyle/>
          <a:p>
            <a:r>
              <a:rPr lang="en-US" dirty="0" smtClean="0"/>
              <a:t>Distributed read/write capacity</a:t>
            </a:r>
            <a:endParaRPr lang="en-US" dirty="0"/>
          </a:p>
          <a:p>
            <a:r>
              <a:rPr lang="en-US" dirty="0" smtClean="0"/>
              <a:t>Deals with hardware failure</a:t>
            </a:r>
          </a:p>
          <a:p>
            <a:r>
              <a:rPr lang="en-US" dirty="0" smtClean="0"/>
              <a:t>Improves speed</a:t>
            </a:r>
          </a:p>
          <a:p>
            <a:r>
              <a:rPr lang="en-US" dirty="0" smtClean="0"/>
              <a:t>Fault tolerance</a:t>
            </a:r>
          </a:p>
          <a:p>
            <a:r>
              <a:rPr lang="en-US" dirty="0" smtClean="0"/>
              <a:t>Cheaper</a:t>
            </a:r>
          </a:p>
        </p:txBody>
      </p:sp>
    </p:spTree>
    <p:extLst>
      <p:ext uri="{BB962C8B-B14F-4D97-AF65-F5344CB8AC3E}">
        <p14:creationId xmlns:p14="http://schemas.microsoft.com/office/powerpoint/2010/main" val="112870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Advantages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6324600"/>
          </a:xfrm>
        </p:spPr>
        <p:txBody>
          <a:bodyPr>
            <a:normAutofit/>
          </a:bodyPr>
          <a:lstStyle/>
          <a:p>
            <a:r>
              <a:rPr lang="en-US" dirty="0" smtClean="0"/>
              <a:t>Distributed read/write capacity</a:t>
            </a:r>
            <a:endParaRPr lang="en-US" dirty="0"/>
          </a:p>
          <a:p>
            <a:r>
              <a:rPr lang="en-US" dirty="0" smtClean="0"/>
              <a:t>Deals with hardware failure</a:t>
            </a:r>
          </a:p>
          <a:p>
            <a:r>
              <a:rPr lang="en-US" dirty="0" smtClean="0"/>
              <a:t>Improves speed</a:t>
            </a:r>
          </a:p>
          <a:p>
            <a:r>
              <a:rPr lang="en-US" dirty="0" smtClean="0"/>
              <a:t>Fault tolerance</a:t>
            </a:r>
          </a:p>
          <a:p>
            <a:r>
              <a:rPr lang="en-US" dirty="0" smtClean="0"/>
              <a:t>Cheaper</a:t>
            </a:r>
          </a:p>
          <a:p>
            <a:pPr lvl="1"/>
            <a:r>
              <a:rPr lang="en-US" sz="2400" dirty="0"/>
              <a:t>computer A has power X</a:t>
            </a:r>
          </a:p>
          <a:p>
            <a:pPr lvl="1"/>
            <a:r>
              <a:rPr lang="en-US" sz="2400" dirty="0"/>
              <a:t>computer B has power 4*X</a:t>
            </a:r>
          </a:p>
          <a:p>
            <a:pPr lvl="1"/>
            <a:r>
              <a:rPr lang="en-US" sz="2400" dirty="0"/>
              <a:t>cost(B) &gt;&gt; 4*cost(A)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929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adoop</a:t>
            </a:r>
            <a:r>
              <a:rPr lang="en-US" dirty="0" smtClean="0"/>
              <a:t> is a framework </a:t>
            </a:r>
          </a:p>
        </p:txBody>
      </p:sp>
    </p:spTree>
    <p:extLst>
      <p:ext uri="{BB962C8B-B14F-4D97-AF65-F5344CB8AC3E}">
        <p14:creationId xmlns:p14="http://schemas.microsoft.com/office/powerpoint/2010/main" val="3364074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adoop</a:t>
            </a:r>
            <a:r>
              <a:rPr lang="en-US" dirty="0" smtClean="0"/>
              <a:t> is a framework </a:t>
            </a:r>
          </a:p>
          <a:p>
            <a:r>
              <a:rPr lang="en-US" dirty="0" smtClean="0"/>
              <a:t>for distributed processing</a:t>
            </a:r>
          </a:p>
        </p:txBody>
      </p:sp>
    </p:spTree>
    <p:extLst>
      <p:ext uri="{BB962C8B-B14F-4D97-AF65-F5344CB8AC3E}">
        <p14:creationId xmlns:p14="http://schemas.microsoft.com/office/powerpoint/2010/main" val="129533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adoop</a:t>
            </a:r>
            <a:r>
              <a:rPr lang="en-US" dirty="0" smtClean="0"/>
              <a:t> is a framework </a:t>
            </a:r>
          </a:p>
          <a:p>
            <a:r>
              <a:rPr lang="en-US" dirty="0" smtClean="0"/>
              <a:t>for distributed processing </a:t>
            </a:r>
          </a:p>
          <a:p>
            <a:r>
              <a:rPr lang="en-US" dirty="0" smtClean="0"/>
              <a:t>of large data sets </a:t>
            </a:r>
          </a:p>
        </p:txBody>
      </p:sp>
    </p:spTree>
    <p:extLst>
      <p:ext uri="{BB962C8B-B14F-4D97-AF65-F5344CB8AC3E}">
        <p14:creationId xmlns:p14="http://schemas.microsoft.com/office/powerpoint/2010/main" val="3174694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adoop</a:t>
            </a:r>
            <a:r>
              <a:rPr lang="en-US" dirty="0" smtClean="0"/>
              <a:t> is a framework </a:t>
            </a:r>
          </a:p>
          <a:p>
            <a:r>
              <a:rPr lang="en-US" dirty="0" smtClean="0"/>
              <a:t>for distributed processing </a:t>
            </a:r>
          </a:p>
          <a:p>
            <a:r>
              <a:rPr lang="en-US" dirty="0" smtClean="0"/>
              <a:t>of large data sets </a:t>
            </a:r>
          </a:p>
          <a:p>
            <a:r>
              <a:rPr lang="en-US" dirty="0" smtClean="0"/>
              <a:t>across a cluster of many 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93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adoop</a:t>
            </a:r>
            <a:r>
              <a:rPr lang="en-US" dirty="0" smtClean="0"/>
              <a:t> is a framework </a:t>
            </a:r>
          </a:p>
          <a:p>
            <a:r>
              <a:rPr lang="en-US" dirty="0" smtClean="0"/>
              <a:t>for distributed processing </a:t>
            </a:r>
          </a:p>
          <a:p>
            <a:r>
              <a:rPr lang="en-US" dirty="0" smtClean="0"/>
              <a:t>of large data sets </a:t>
            </a:r>
          </a:p>
          <a:p>
            <a:r>
              <a:rPr lang="en-US" dirty="0" smtClean="0"/>
              <a:t>across a cluster of many computers</a:t>
            </a:r>
          </a:p>
          <a:p>
            <a:r>
              <a:rPr lang="en-US" dirty="0"/>
              <a:t>t</a:t>
            </a:r>
            <a:r>
              <a:rPr lang="en-US" dirty="0" smtClean="0"/>
              <a:t>hat implements map and reduce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12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37000"/>
          </a:xfrm>
        </p:spPr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adoop</a:t>
            </a:r>
            <a:r>
              <a:rPr lang="en-US" dirty="0" smtClean="0"/>
              <a:t> is a framework </a:t>
            </a:r>
          </a:p>
          <a:p>
            <a:r>
              <a:rPr lang="en-US" dirty="0" smtClean="0"/>
              <a:t>for distributed processing </a:t>
            </a:r>
          </a:p>
          <a:p>
            <a:r>
              <a:rPr lang="en-US" dirty="0" smtClean="0"/>
              <a:t>of large data sets </a:t>
            </a:r>
          </a:p>
          <a:p>
            <a:r>
              <a:rPr lang="en-US" dirty="0" smtClean="0"/>
              <a:t>across a cluster of many computers</a:t>
            </a:r>
          </a:p>
          <a:p>
            <a:r>
              <a:rPr lang="en-US" dirty="0"/>
              <a:t>t</a:t>
            </a:r>
            <a:r>
              <a:rPr lang="en-US" dirty="0" smtClean="0"/>
              <a:t>hat implements map and reduce functions</a:t>
            </a:r>
          </a:p>
          <a:p>
            <a:r>
              <a:rPr lang="en-US" dirty="0"/>
              <a:t>u</a:t>
            </a:r>
            <a:r>
              <a:rPr lang="en-US" dirty="0" smtClean="0"/>
              <a:t>sing a distributed </a:t>
            </a:r>
            <a:r>
              <a:rPr lang="en-US" dirty="0" err="1" smtClean="0"/>
              <a:t>filesystem</a:t>
            </a:r>
            <a:r>
              <a:rPr lang="en-US" dirty="0" smtClean="0"/>
              <a:t> (HDFS)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9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2102776"/>
          </a:xfrm>
        </p:spPr>
        <p:txBody>
          <a:bodyPr>
            <a:noAutofit/>
          </a:bodyPr>
          <a:lstStyle/>
          <a:p>
            <a:r>
              <a:rPr lang="en-US" sz="16600" dirty="0" smtClean="0"/>
              <a:t>Big Data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3843033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Hadoop</a:t>
            </a:r>
            <a:r>
              <a:rPr lang="en-US" dirty="0"/>
              <a:t> Distributed </a:t>
            </a:r>
            <a:r>
              <a:rPr lang="en-US" dirty="0" err="1"/>
              <a:t>Filesystem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(HDFS)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2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Hadoop</a:t>
            </a:r>
            <a:r>
              <a:rPr lang="en-US" dirty="0"/>
              <a:t> Distributed </a:t>
            </a:r>
            <a:r>
              <a:rPr lang="en-US" dirty="0" err="1"/>
              <a:t>Filesystem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(HDFS)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breaks data into blocks, replicates and stores these blocks across different nodes in a cluster</a:t>
            </a:r>
          </a:p>
        </p:txBody>
      </p:sp>
    </p:spTree>
    <p:extLst>
      <p:ext uri="{BB962C8B-B14F-4D97-AF65-F5344CB8AC3E}">
        <p14:creationId xmlns:p14="http://schemas.microsoft.com/office/powerpoint/2010/main" val="3929855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Hadoop</a:t>
            </a:r>
            <a:r>
              <a:rPr lang="en-US" dirty="0"/>
              <a:t> Distributed </a:t>
            </a:r>
            <a:r>
              <a:rPr lang="en-US" dirty="0" err="1"/>
              <a:t>Filesystem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(HDFS)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breaks data into blocks, replicates and stores these blocks across different nodes in a cluster</a:t>
            </a:r>
          </a:p>
          <a:p>
            <a:r>
              <a:rPr lang="en-US" dirty="0" smtClean="0"/>
              <a:t>master-slave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010644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Hadoop</a:t>
            </a:r>
            <a:r>
              <a:rPr lang="en-US" dirty="0"/>
              <a:t> Distributed </a:t>
            </a:r>
            <a:r>
              <a:rPr lang="en-US" dirty="0" err="1"/>
              <a:t>Filesystem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(HDFS)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node (master): maintains name system, manages data blocks</a:t>
            </a:r>
          </a:p>
        </p:txBody>
      </p:sp>
    </p:spTree>
    <p:extLst>
      <p:ext uri="{BB962C8B-B14F-4D97-AF65-F5344CB8AC3E}">
        <p14:creationId xmlns:p14="http://schemas.microsoft.com/office/powerpoint/2010/main" val="4122945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Hadoop</a:t>
            </a:r>
            <a:r>
              <a:rPr lang="en-US" dirty="0"/>
              <a:t> Distributed </a:t>
            </a:r>
            <a:r>
              <a:rPr lang="en-US" dirty="0" err="1"/>
              <a:t>Filesystem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(HDFS)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node (master): maintains name system, manages data blocks</a:t>
            </a:r>
          </a:p>
          <a:p>
            <a:r>
              <a:rPr lang="en-US" dirty="0" smtClean="0"/>
              <a:t>data nodes (slave): deployed storage machines. </a:t>
            </a:r>
            <a:r>
              <a:rPr lang="en-US" dirty="0" err="1" smtClean="0"/>
              <a:t>MapReduce</a:t>
            </a:r>
            <a:r>
              <a:rPr lang="en-US" dirty="0" smtClean="0"/>
              <a:t> analyses happen here.</a:t>
            </a:r>
          </a:p>
        </p:txBody>
      </p:sp>
    </p:spTree>
    <p:extLst>
      <p:ext uri="{BB962C8B-B14F-4D97-AF65-F5344CB8AC3E}">
        <p14:creationId xmlns:p14="http://schemas.microsoft.com/office/powerpoint/2010/main" val="148800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Hadoop</a:t>
            </a:r>
            <a:r>
              <a:rPr lang="en-US" dirty="0"/>
              <a:t> Distributed </a:t>
            </a:r>
            <a:r>
              <a:rPr lang="en-US" dirty="0" err="1"/>
              <a:t>Filesystem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(HDFS)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 node (master): maintains name system, manages data blocks</a:t>
            </a:r>
          </a:p>
          <a:p>
            <a:r>
              <a:rPr lang="en-US" dirty="0" smtClean="0"/>
              <a:t>data nodes (slave): deployed storage </a:t>
            </a:r>
            <a:r>
              <a:rPr lang="en-US" dirty="0"/>
              <a:t>machines. </a:t>
            </a:r>
            <a:r>
              <a:rPr lang="en-US" dirty="0" err="1"/>
              <a:t>MapReduce</a:t>
            </a:r>
            <a:r>
              <a:rPr lang="en-US" dirty="0"/>
              <a:t> analyses happen here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secondary name node: performs periodic checkpoints (restart the name node from checkpoint in case of name node failure)</a:t>
            </a:r>
          </a:p>
        </p:txBody>
      </p:sp>
    </p:spTree>
    <p:extLst>
      <p:ext uri="{BB962C8B-B14F-4D97-AF65-F5344CB8AC3E}">
        <p14:creationId xmlns:p14="http://schemas.microsoft.com/office/powerpoint/2010/main" val="357202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Hadoop</a:t>
            </a:r>
            <a:r>
              <a:rPr lang="en-US" dirty="0"/>
              <a:t> Distributed </a:t>
            </a:r>
            <a:r>
              <a:rPr lang="en-US" dirty="0" err="1"/>
              <a:t>Filesystem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(HDFS)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97" y="1321463"/>
            <a:ext cx="6384006" cy="397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4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0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= Map + Reduce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63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= Map + Reduce functions</a:t>
            </a:r>
          </a:p>
          <a:p>
            <a:pPr lvl="1"/>
            <a:r>
              <a:rPr lang="en-US" dirty="0" smtClean="0"/>
              <a:t>MAP function</a:t>
            </a:r>
          </a:p>
          <a:p>
            <a:pPr lvl="2"/>
            <a:r>
              <a:rPr lang="en-US" dirty="0" smtClean="0"/>
              <a:t>Input: raw data</a:t>
            </a:r>
          </a:p>
          <a:p>
            <a:pPr lvl="2"/>
            <a:r>
              <a:rPr lang="en-US" dirty="0" smtClean="0"/>
              <a:t>Output: (key, value) pairs</a:t>
            </a:r>
          </a:p>
          <a:p>
            <a:pPr lvl="1"/>
            <a:r>
              <a:rPr lang="en-US" dirty="0" smtClean="0"/>
              <a:t>REDUCE function</a:t>
            </a:r>
          </a:p>
          <a:p>
            <a:pPr lvl="2"/>
            <a:r>
              <a:rPr lang="en-US" dirty="0" smtClean="0"/>
              <a:t>Input: all (key, value) pairs with a certain key</a:t>
            </a:r>
          </a:p>
          <a:p>
            <a:pPr lvl="2"/>
            <a:r>
              <a:rPr lang="en-US" dirty="0" smtClean="0"/>
              <a:t>Output: summarized result for that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7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big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5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585200" cy="3771636"/>
          </a:xfrm>
        </p:spPr>
        <p:txBody>
          <a:bodyPr>
            <a:normAutofit/>
          </a:bodyPr>
          <a:lstStyle/>
          <a:p>
            <a:r>
              <a:rPr lang="en-US" dirty="0" smtClean="0"/>
              <a:t>Compute word counts for a very large book.</a:t>
            </a:r>
          </a:p>
          <a:p>
            <a:pPr lvl="1"/>
            <a:r>
              <a:rPr lang="en-US" dirty="0" smtClean="0"/>
              <a:t>MAP function</a:t>
            </a:r>
          </a:p>
          <a:p>
            <a:pPr lvl="2"/>
            <a:r>
              <a:rPr lang="en-US" dirty="0" smtClean="0"/>
              <a:t>Input: raw text data</a:t>
            </a:r>
          </a:p>
          <a:p>
            <a:pPr lvl="2"/>
            <a:r>
              <a:rPr lang="en-US" dirty="0" smtClean="0"/>
              <a:t>Output: For every word (“the”), return (“the”, 1) key-value pair</a:t>
            </a:r>
          </a:p>
          <a:p>
            <a:pPr lvl="1"/>
            <a:r>
              <a:rPr lang="en-US" dirty="0" smtClean="0"/>
              <a:t>REDUCE function</a:t>
            </a:r>
          </a:p>
          <a:p>
            <a:pPr lvl="2"/>
            <a:r>
              <a:rPr lang="en-US" dirty="0" smtClean="0"/>
              <a:t>Input: list of all (“the”, 1) pairs </a:t>
            </a:r>
          </a:p>
          <a:p>
            <a:pPr lvl="2"/>
            <a:r>
              <a:rPr lang="en-US" dirty="0" smtClean="0"/>
              <a:t>Output: count of all “</a:t>
            </a:r>
            <a:r>
              <a:rPr lang="en-US" dirty="0" err="1" smtClean="0"/>
              <a:t>the”s</a:t>
            </a:r>
            <a:r>
              <a:rPr lang="en-US" dirty="0" smtClean="0"/>
              <a:t> in the book (“the”, 2343)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1080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585200" cy="4229100"/>
          </a:xfrm>
        </p:spPr>
        <p:txBody>
          <a:bodyPr>
            <a:normAutofit/>
          </a:bodyPr>
          <a:lstStyle/>
          <a:p>
            <a:r>
              <a:rPr lang="en-US" dirty="0" smtClean="0"/>
              <a:t>Mean precipitation over time, across cities</a:t>
            </a:r>
          </a:p>
          <a:p>
            <a:pPr lvl="1"/>
            <a:r>
              <a:rPr lang="en-US" dirty="0" smtClean="0"/>
              <a:t>MAP function</a:t>
            </a:r>
          </a:p>
          <a:p>
            <a:pPr lvl="2"/>
            <a:r>
              <a:rPr lang="en-US" dirty="0" smtClean="0"/>
              <a:t>Input: large table of precipitation over time, location data</a:t>
            </a:r>
          </a:p>
          <a:p>
            <a:pPr lvl="2"/>
            <a:r>
              <a:rPr lang="en-US" dirty="0" smtClean="0"/>
              <a:t>Output: key, value pairs are like: (San Francisco, 2 cm)</a:t>
            </a:r>
          </a:p>
          <a:p>
            <a:pPr lvl="1"/>
            <a:r>
              <a:rPr lang="en-US" dirty="0" smtClean="0"/>
              <a:t>REDUCE function</a:t>
            </a:r>
          </a:p>
          <a:p>
            <a:pPr lvl="2"/>
            <a:r>
              <a:rPr lang="en-US" dirty="0" smtClean="0"/>
              <a:t>Input: list of all (city, precipitation) pairs for a given city</a:t>
            </a:r>
          </a:p>
          <a:p>
            <a:pPr lvl="2"/>
            <a:r>
              <a:rPr lang="en-US" dirty="0" smtClean="0"/>
              <a:t>Output: average precipitation for that city </a:t>
            </a:r>
          </a:p>
          <a:p>
            <a:pPr lvl="3"/>
            <a:r>
              <a:rPr lang="en-US" dirty="0" smtClean="0"/>
              <a:t>(San Francisco, 0.51 cm)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840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72" y="1328587"/>
            <a:ext cx="6098856" cy="37930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724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Master</a:t>
            </a:r>
            <a:r>
              <a:rPr lang="en-US" dirty="0"/>
              <a:t>-slave </a:t>
            </a:r>
            <a:r>
              <a:rPr lang="en-US" dirty="0" smtClean="0"/>
              <a:t>architecture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aster: </a:t>
            </a:r>
            <a:r>
              <a:rPr lang="en-US" dirty="0" err="1" smtClean="0"/>
              <a:t>jobtracker</a:t>
            </a:r>
            <a:endParaRPr lang="en-US" dirty="0" smtClean="0"/>
          </a:p>
          <a:p>
            <a:pPr lvl="2"/>
            <a:r>
              <a:rPr lang="en-US" dirty="0" smtClean="0"/>
              <a:t>coordinator, scheduler</a:t>
            </a:r>
          </a:p>
          <a:p>
            <a:pPr lvl="2"/>
            <a:r>
              <a:rPr lang="en-US" dirty="0" smtClean="0"/>
              <a:t>reassigns failed jobs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lave: 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run tasks, send reports to </a:t>
            </a:r>
            <a:r>
              <a:rPr lang="en-US" dirty="0" err="1" smtClean="0"/>
              <a:t>jobtracker</a:t>
            </a:r>
            <a:endParaRPr lang="en-US" dirty="0" smtClean="0"/>
          </a:p>
          <a:p>
            <a:pPr lvl="2"/>
            <a:r>
              <a:rPr lang="en-US" dirty="0" smtClean="0"/>
              <a:t>lack of report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failure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3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locality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P</a:t>
            </a:r>
            <a:r>
              <a:rPr lang="en-US" dirty="0" smtClean="0"/>
              <a:t>ush the computation to the data”</a:t>
            </a:r>
            <a:endParaRPr lang="en-US" dirty="0"/>
          </a:p>
          <a:p>
            <a:pPr lvl="1"/>
            <a:r>
              <a:rPr lang="en-US" dirty="0" smtClean="0"/>
              <a:t>Mapper code is sent to all data nodes and run locally</a:t>
            </a:r>
          </a:p>
          <a:p>
            <a:pPr lvl="1"/>
            <a:r>
              <a:rPr lang="en-US" dirty="0" smtClean="0"/>
              <a:t>Thus no data is moved over the network </a:t>
            </a:r>
            <a:r>
              <a:rPr lang="en-US" dirty="0" smtClean="0">
                <a:sym typeface="Wingdings"/>
              </a:rPr>
              <a:t> faster.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1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72" y="1328587"/>
            <a:ext cx="6098856" cy="37930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291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that all there is to map reduce?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496300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no!</a:t>
            </a:r>
          </a:p>
          <a:p>
            <a:r>
              <a:rPr lang="en-US" b="1" dirty="0" smtClean="0"/>
              <a:t>map function</a:t>
            </a:r>
            <a:r>
              <a:rPr lang="en-US" dirty="0" smtClean="0"/>
              <a:t>: turns data into (key, value) pairs</a:t>
            </a:r>
          </a:p>
          <a:p>
            <a:r>
              <a:rPr lang="en-US" b="1" dirty="0" smtClean="0"/>
              <a:t>reduce function</a:t>
            </a:r>
            <a:r>
              <a:rPr lang="en-US" dirty="0" smtClean="0"/>
              <a:t>: reduce all values for key to one value or set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11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that all there is to map reduce?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597900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no!</a:t>
            </a:r>
          </a:p>
          <a:p>
            <a:r>
              <a:rPr lang="en-US" dirty="0" smtClean="0">
                <a:solidFill>
                  <a:srgbClr val="EE9A49"/>
                </a:solidFill>
              </a:rPr>
              <a:t>input reader</a:t>
            </a:r>
            <a:r>
              <a:rPr lang="en-US" dirty="0" smtClean="0"/>
              <a:t>: gets data from file system</a:t>
            </a:r>
          </a:p>
          <a:p>
            <a:r>
              <a:rPr lang="en-US" b="1" dirty="0" smtClean="0"/>
              <a:t>map function</a:t>
            </a:r>
            <a:r>
              <a:rPr lang="en-US" dirty="0" smtClean="0"/>
              <a:t>: turns data into (key, value) pairs</a:t>
            </a:r>
          </a:p>
          <a:p>
            <a:r>
              <a:rPr lang="en-US" b="1" dirty="0" smtClean="0"/>
              <a:t>reduce function</a:t>
            </a:r>
            <a:r>
              <a:rPr lang="en-US" dirty="0" smtClean="0"/>
              <a:t>: reduce all values for key to one value or set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09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that all there is to map reduce?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597900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no!</a:t>
            </a:r>
          </a:p>
          <a:p>
            <a:r>
              <a:rPr lang="en-US" dirty="0" smtClean="0"/>
              <a:t>input reader: gets data from file system</a:t>
            </a:r>
          </a:p>
          <a:p>
            <a:r>
              <a:rPr lang="en-US" b="1" dirty="0" smtClean="0"/>
              <a:t>map function</a:t>
            </a:r>
            <a:r>
              <a:rPr lang="en-US" dirty="0" smtClean="0"/>
              <a:t>: turns data into (key, value) pairs</a:t>
            </a:r>
          </a:p>
          <a:p>
            <a:r>
              <a:rPr lang="en-US" b="1" dirty="0" smtClean="0"/>
              <a:t>reduce function</a:t>
            </a:r>
            <a:r>
              <a:rPr lang="en-US" dirty="0" smtClean="0"/>
              <a:t>: reduce all values for key to one value or set</a:t>
            </a:r>
          </a:p>
          <a:p>
            <a:r>
              <a:rPr lang="en-US" dirty="0" smtClean="0">
                <a:solidFill>
                  <a:srgbClr val="EE9A49"/>
                </a:solidFill>
              </a:rPr>
              <a:t>output writer</a:t>
            </a:r>
            <a:r>
              <a:rPr lang="en-US" dirty="0" smtClean="0"/>
              <a:t>: write output to file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281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that all there is to map reduce?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no!</a:t>
            </a:r>
          </a:p>
          <a:p>
            <a:r>
              <a:rPr lang="en-US" dirty="0" smtClean="0"/>
              <a:t>input reader: gets data from file system</a:t>
            </a:r>
          </a:p>
          <a:p>
            <a:r>
              <a:rPr lang="en-US" b="1" dirty="0" smtClean="0"/>
              <a:t>map function</a:t>
            </a:r>
            <a:r>
              <a:rPr lang="en-US" dirty="0" smtClean="0"/>
              <a:t>: turns data into (</a:t>
            </a:r>
            <a:r>
              <a:rPr lang="en-US" dirty="0" err="1" smtClean="0"/>
              <a:t>key,value</a:t>
            </a:r>
            <a:r>
              <a:rPr lang="en-US" dirty="0" smtClean="0"/>
              <a:t>) pairs</a:t>
            </a:r>
          </a:p>
          <a:p>
            <a:r>
              <a:rPr lang="en-US" dirty="0" smtClean="0">
                <a:solidFill>
                  <a:srgbClr val="EE9A49"/>
                </a:solidFill>
              </a:rPr>
              <a:t>partition function</a:t>
            </a:r>
            <a:r>
              <a:rPr lang="en-US" dirty="0" smtClean="0"/>
              <a:t>: assign keys to reducer servers</a:t>
            </a:r>
          </a:p>
          <a:p>
            <a:r>
              <a:rPr lang="en-US" b="1" dirty="0" smtClean="0"/>
              <a:t>reduce function</a:t>
            </a:r>
            <a:r>
              <a:rPr lang="en-US" dirty="0" smtClean="0"/>
              <a:t>: reduce all values for key to one value or set</a:t>
            </a:r>
          </a:p>
          <a:p>
            <a:r>
              <a:rPr lang="en-US" dirty="0" smtClean="0"/>
              <a:t>output writer: write output to file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4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big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2942828"/>
          </a:xfrm>
        </p:spPr>
        <p:txBody>
          <a:bodyPr/>
          <a:lstStyle/>
          <a:p>
            <a:r>
              <a:rPr lang="en-US" dirty="0" smtClean="0"/>
              <a:t>a bunch of HYPE!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57579" y="5000625"/>
            <a:ext cx="232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1859C"/>
                </a:solidFill>
              </a:rPr>
              <a:t>… and get off my lawn!</a:t>
            </a:r>
            <a:endParaRPr lang="en-US" dirty="0">
              <a:solidFill>
                <a:srgbClr val="3185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844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that all there is to map reduce?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no!</a:t>
            </a:r>
          </a:p>
          <a:p>
            <a:r>
              <a:rPr lang="en-US" dirty="0" smtClean="0"/>
              <a:t>input reader: gets data from file system</a:t>
            </a:r>
          </a:p>
          <a:p>
            <a:r>
              <a:rPr lang="en-US" b="1" dirty="0" smtClean="0"/>
              <a:t>map function</a:t>
            </a:r>
            <a:r>
              <a:rPr lang="en-US" dirty="0" smtClean="0"/>
              <a:t>: turns data into (</a:t>
            </a:r>
            <a:r>
              <a:rPr lang="en-US" dirty="0" err="1" smtClean="0"/>
              <a:t>key,value</a:t>
            </a:r>
            <a:r>
              <a:rPr lang="en-US" dirty="0" smtClean="0"/>
              <a:t>) pairs</a:t>
            </a:r>
          </a:p>
          <a:p>
            <a:r>
              <a:rPr lang="en-US" dirty="0">
                <a:solidFill>
                  <a:srgbClr val="EE9A49"/>
                </a:solidFill>
              </a:rPr>
              <a:t>compare function</a:t>
            </a:r>
            <a:r>
              <a:rPr lang="en-US" dirty="0"/>
              <a:t>: sort </a:t>
            </a:r>
            <a:r>
              <a:rPr lang="en-US" dirty="0" smtClean="0"/>
              <a:t>keys, collecting pairs with the same keys</a:t>
            </a:r>
          </a:p>
          <a:p>
            <a:r>
              <a:rPr lang="en-US" dirty="0" smtClean="0"/>
              <a:t>partition function: assign keys to reducer servers</a:t>
            </a:r>
          </a:p>
          <a:p>
            <a:r>
              <a:rPr lang="en-US" b="1" dirty="0" smtClean="0"/>
              <a:t>reduce function</a:t>
            </a:r>
            <a:r>
              <a:rPr lang="en-US" dirty="0" smtClean="0"/>
              <a:t>: reduce all values for key to one value or set</a:t>
            </a:r>
          </a:p>
          <a:p>
            <a:r>
              <a:rPr lang="en-US" dirty="0" smtClean="0"/>
              <a:t>output writer: write output to file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631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that all there is to map reduce?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no!</a:t>
            </a:r>
          </a:p>
          <a:p>
            <a:r>
              <a:rPr lang="en-US" dirty="0" smtClean="0"/>
              <a:t>input reader: gets data from file system</a:t>
            </a:r>
          </a:p>
          <a:p>
            <a:r>
              <a:rPr lang="en-US" b="1" dirty="0" smtClean="0"/>
              <a:t>map function</a:t>
            </a:r>
            <a:r>
              <a:rPr lang="en-US" dirty="0" smtClean="0"/>
              <a:t>: turns data into (key, value) pairs</a:t>
            </a:r>
          </a:p>
          <a:p>
            <a:r>
              <a:rPr lang="en-US" dirty="0" smtClean="0"/>
              <a:t>compare </a:t>
            </a:r>
            <a:r>
              <a:rPr lang="en-US" dirty="0"/>
              <a:t>function: sort </a:t>
            </a:r>
            <a:r>
              <a:rPr lang="en-US" dirty="0" smtClean="0"/>
              <a:t>keys, collecting pairs with the same keys</a:t>
            </a:r>
          </a:p>
          <a:p>
            <a:r>
              <a:rPr lang="en-US" dirty="0" smtClean="0">
                <a:solidFill>
                  <a:srgbClr val="EE9A49"/>
                </a:solidFill>
              </a:rPr>
              <a:t>combiner </a:t>
            </a:r>
            <a:r>
              <a:rPr lang="en-US" dirty="0">
                <a:solidFill>
                  <a:srgbClr val="EE9A49"/>
                </a:solidFill>
              </a:rPr>
              <a:t>function</a:t>
            </a:r>
            <a:r>
              <a:rPr lang="en-US" dirty="0"/>
              <a:t>: reduce network </a:t>
            </a:r>
            <a:r>
              <a:rPr lang="en-US" dirty="0" smtClean="0"/>
              <a:t>traffic</a:t>
            </a:r>
          </a:p>
          <a:p>
            <a:r>
              <a:rPr lang="en-US" dirty="0" smtClean="0"/>
              <a:t>partition function: assign keys to reducer servers</a:t>
            </a:r>
          </a:p>
          <a:p>
            <a:r>
              <a:rPr lang="en-US" b="1" dirty="0" smtClean="0"/>
              <a:t>reduce function</a:t>
            </a:r>
            <a:r>
              <a:rPr lang="en-US" dirty="0" smtClean="0"/>
              <a:t>: reduce all values for key to one value or set</a:t>
            </a:r>
          </a:p>
          <a:p>
            <a:r>
              <a:rPr lang="en-US" dirty="0" smtClean="0"/>
              <a:t>output writer: write output to file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813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pic>
        <p:nvPicPr>
          <p:cNvPr id="3" name="Picture 2" descr="Screen Shot 2015-03-10 at 2.17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42" y="1656403"/>
            <a:ext cx="5892758" cy="325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237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adoop</a:t>
            </a:r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core: </a:t>
            </a:r>
          </a:p>
          <a:p>
            <a:pPr lvl="1"/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smtClean="0"/>
              <a:t>Common</a:t>
            </a:r>
            <a:endParaRPr lang="en-US" dirty="0"/>
          </a:p>
          <a:p>
            <a:pPr lvl="1"/>
            <a:r>
              <a:rPr lang="en-US" dirty="0" smtClean="0"/>
              <a:t>HDFS</a:t>
            </a:r>
          </a:p>
          <a:p>
            <a:pPr lvl="1"/>
            <a:r>
              <a:rPr lang="en-US" dirty="0" smtClean="0"/>
              <a:t>YARN</a:t>
            </a:r>
          </a:p>
          <a:p>
            <a:pPr lvl="1"/>
            <a:r>
              <a:rPr lang="en-US" dirty="0" err="1" smtClean="0"/>
              <a:t>MapReduce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4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adoop</a:t>
            </a:r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core: Common, HDFS, YARN,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/>
              <a:t>Hive: takes over management of HDFS storage, interprets &amp; runs jobs via SQL </a:t>
            </a:r>
            <a:r>
              <a:rPr lang="en-US" dirty="0" smtClean="0"/>
              <a:t>queries</a:t>
            </a:r>
          </a:p>
          <a:p>
            <a:r>
              <a:rPr lang="en-US" dirty="0" smtClean="0"/>
              <a:t>Pig: write tasks more easily </a:t>
            </a:r>
            <a:r>
              <a:rPr lang="en-US" sz="2400" dirty="0" smtClean="0"/>
              <a:t>(for </a:t>
            </a:r>
            <a:r>
              <a:rPr lang="en-US" sz="2400" dirty="0" err="1" smtClean="0"/>
              <a:t>MapReduce+HDFS</a:t>
            </a:r>
            <a:r>
              <a:rPr lang="en-US" sz="2400" dirty="0" smtClean="0"/>
              <a:t>)</a:t>
            </a:r>
            <a:endParaRPr lang="en-US" dirty="0" smtClean="0"/>
          </a:p>
          <a:p>
            <a:r>
              <a:rPr lang="en-US" dirty="0" err="1" smtClean="0"/>
              <a:t>HBase</a:t>
            </a:r>
            <a:r>
              <a:rPr lang="en-US" dirty="0" smtClean="0"/>
              <a:t>: take HDFS and add some good stuff from relational databases (make </a:t>
            </a:r>
            <a:r>
              <a:rPr lang="en-US" dirty="0" err="1" smtClean="0"/>
              <a:t>hadoop</a:t>
            </a:r>
            <a:r>
              <a:rPr lang="en-US" dirty="0" smtClean="0"/>
              <a:t> more SQL-like)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: import SQL </a:t>
            </a:r>
            <a:r>
              <a:rPr lang="en-US" dirty="0" smtClean="0">
                <a:sym typeface="Wingdings"/>
              </a:rPr>
              <a:t>HDFS</a:t>
            </a:r>
          </a:p>
          <a:p>
            <a:r>
              <a:rPr lang="en-US" dirty="0"/>
              <a:t>Avro: serialization</a:t>
            </a:r>
          </a:p>
          <a:p>
            <a:r>
              <a:rPr lang="en-US" dirty="0"/>
              <a:t>Zookeeper: coordinator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078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adoop</a:t>
            </a:r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Mahout – machine learning for </a:t>
            </a:r>
            <a:r>
              <a:rPr lang="en-US" dirty="0" err="1" smtClean="0"/>
              <a:t>Hadoop</a:t>
            </a:r>
            <a:r>
              <a:rPr lang="en-US" dirty="0" smtClean="0"/>
              <a:t> (err… Spark)</a:t>
            </a:r>
          </a:p>
          <a:p>
            <a:r>
              <a:rPr lang="en-US" dirty="0" smtClean="0"/>
              <a:t>Flume – stream logs into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Whirr – cloud platform libraries</a:t>
            </a:r>
          </a:p>
          <a:p>
            <a:r>
              <a:rPr lang="en-US" dirty="0" err="1" smtClean="0"/>
              <a:t>HCatalog</a:t>
            </a:r>
            <a:r>
              <a:rPr lang="en-US" dirty="0" smtClean="0"/>
              <a:t> – treat disparate data storage as one thing</a:t>
            </a:r>
          </a:p>
          <a:p>
            <a:r>
              <a:rPr lang="en-US" dirty="0" err="1" smtClean="0"/>
              <a:t>MRUnit</a:t>
            </a:r>
            <a:r>
              <a:rPr lang="en-US" dirty="0" smtClean="0"/>
              <a:t> – unit testing for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err="1" smtClean="0"/>
              <a:t>BigTop</a:t>
            </a:r>
            <a:r>
              <a:rPr lang="en-US" dirty="0" smtClean="0"/>
              <a:t> – attempt to re-define “core </a:t>
            </a:r>
            <a:r>
              <a:rPr lang="en-US" dirty="0" err="1" smtClean="0"/>
              <a:t>Hadoop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Oozie</a:t>
            </a:r>
            <a:r>
              <a:rPr lang="en-US" dirty="0" smtClean="0"/>
              <a:t> – workflow to integrate </a:t>
            </a:r>
            <a:r>
              <a:rPr lang="en-US" dirty="0" err="1" smtClean="0"/>
              <a:t>Hadoop</a:t>
            </a:r>
            <a:r>
              <a:rPr lang="en-US" dirty="0" smtClean="0"/>
              <a:t> + other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5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509000" cy="37716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Popularized in ~ 2013-2014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oad all the data into memory</a:t>
            </a:r>
          </a:p>
          <a:p>
            <a:pPr lvl="1"/>
            <a:r>
              <a:rPr lang="en-US" dirty="0" smtClean="0"/>
              <a:t>up to ~100 times faster than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terative algorithms become reasonable!</a:t>
            </a:r>
          </a:p>
          <a:p>
            <a:r>
              <a:rPr lang="en-US" dirty="0" smtClean="0"/>
              <a:t>Popular configuration:</a:t>
            </a:r>
            <a:endParaRPr lang="en-US" dirty="0"/>
          </a:p>
          <a:p>
            <a:pPr lvl="1"/>
            <a:r>
              <a:rPr lang="en-US" dirty="0" smtClean="0"/>
              <a:t>HDFS / S3</a:t>
            </a:r>
          </a:p>
          <a:p>
            <a:pPr lvl="1"/>
            <a:r>
              <a:rPr lang="en-US" dirty="0" smtClean="0"/>
              <a:t>YARN / </a:t>
            </a:r>
            <a:r>
              <a:rPr lang="en-US" dirty="0" err="1" smtClean="0"/>
              <a:t>Mesos</a:t>
            </a:r>
            <a:endParaRPr lang="en-US" dirty="0"/>
          </a:p>
          <a:p>
            <a:pPr lvl="1"/>
            <a:r>
              <a:rPr lang="en-US" strike="sngStrike" dirty="0" err="1" smtClean="0"/>
              <a:t>MapReduce</a:t>
            </a:r>
            <a:r>
              <a:rPr lang="en-US" dirty="0" smtClean="0"/>
              <a:t> Spark</a:t>
            </a:r>
          </a:p>
        </p:txBody>
      </p:sp>
    </p:spTree>
    <p:extLst>
      <p:ext uri="{BB962C8B-B14F-4D97-AF65-F5344CB8AC3E}">
        <p14:creationId xmlns:p14="http://schemas.microsoft.com/office/powerpoint/2010/main" val="22879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"/>
            <a:ext cx="9144000" cy="547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adoop</a:t>
            </a:r>
            <a:r>
              <a:rPr lang="en-US" dirty="0" smtClean="0"/>
              <a:t> evolution</a:t>
            </a:r>
            <a:endParaRPr lang="en-US" dirty="0"/>
          </a:p>
        </p:txBody>
      </p:sp>
      <p:pic>
        <p:nvPicPr>
          <p:cNvPr id="4" name="Content Placeholder 3" descr="hadoop_ecosystem_timelin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11" r="-254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000028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built </a:t>
            </a:r>
            <a:r>
              <a:rPr lang="en-US" dirty="0" err="1"/>
              <a:t>H</a:t>
            </a:r>
            <a:r>
              <a:rPr lang="en-US" dirty="0" err="1" smtClean="0"/>
              <a:t>adoop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 descr="hadoop_contributor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64" r="-116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4620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big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2942828"/>
          </a:xfrm>
        </p:spPr>
        <p:txBody>
          <a:bodyPr/>
          <a:lstStyle/>
          <a:p>
            <a:r>
              <a:rPr lang="en-US" dirty="0" smtClean="0"/>
              <a:t>a bunch of HYPE!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57579" y="5000625"/>
            <a:ext cx="232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1859C"/>
                </a:solidFill>
              </a:rPr>
              <a:t>… and get off my lawn!</a:t>
            </a:r>
            <a:endParaRPr lang="en-US" dirty="0">
              <a:solidFill>
                <a:srgbClr val="31859C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19100"/>
            <a:ext cx="83693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6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big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definitions:</a:t>
            </a:r>
          </a:p>
          <a:p>
            <a:pPr lvl="1"/>
            <a:r>
              <a:rPr lang="en-US" dirty="0" smtClean="0"/>
              <a:t>Data that cannot be stored in more traditional relational databases</a:t>
            </a:r>
          </a:p>
          <a:p>
            <a:pPr lvl="1"/>
            <a:r>
              <a:rPr lang="en-US" dirty="0" smtClean="0"/>
              <a:t>on the order of high millions to billions of records, high thousands to millions of columns, TB to PB</a:t>
            </a:r>
          </a:p>
        </p:txBody>
      </p:sp>
    </p:spTree>
    <p:extLst>
      <p:ext uri="{BB962C8B-B14F-4D97-AF65-F5344CB8AC3E}">
        <p14:creationId xmlns:p14="http://schemas.microsoft.com/office/powerpoint/2010/main" val="336260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79646"/>
                </a:solidFill>
              </a:rPr>
              <a:t>W</a:t>
            </a:r>
            <a:r>
              <a:rPr lang="en-US" dirty="0" smtClean="0">
                <a:solidFill>
                  <a:srgbClr val="F79646"/>
                </a:solidFill>
              </a:rPr>
              <a:t>hat is </a:t>
            </a:r>
            <a:r>
              <a:rPr lang="en-US" dirty="0" err="1">
                <a:solidFill>
                  <a:srgbClr val="F79646"/>
                </a:solidFill>
              </a:rPr>
              <a:t>H</a:t>
            </a:r>
            <a:r>
              <a:rPr lang="en-US" dirty="0" err="1" smtClean="0">
                <a:solidFill>
                  <a:srgbClr val="F79646"/>
                </a:solidFill>
              </a:rPr>
              <a:t>adoop</a:t>
            </a:r>
            <a:r>
              <a:rPr lang="en-US" dirty="0" smtClean="0">
                <a:solidFill>
                  <a:srgbClr val="F79646"/>
                </a:solidFill>
              </a:rPr>
              <a:t>?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31859C"/>
                </a:solidFill>
              </a:rPr>
              <a:t>H</a:t>
            </a:r>
            <a:r>
              <a:rPr lang="en-US" dirty="0" err="1" smtClean="0">
                <a:solidFill>
                  <a:srgbClr val="31859C"/>
                </a:solidFill>
              </a:rPr>
              <a:t>adoop</a:t>
            </a:r>
            <a:r>
              <a:rPr lang="en-US" dirty="0" smtClean="0">
                <a:solidFill>
                  <a:srgbClr val="31859C"/>
                </a:solidFill>
              </a:rPr>
              <a:t> is… </a:t>
            </a:r>
          </a:p>
          <a:p>
            <a:pPr lvl="1"/>
            <a:r>
              <a:rPr lang="en-US" dirty="0" err="1" smtClean="0">
                <a:solidFill>
                  <a:srgbClr val="31859C"/>
                </a:solidFill>
              </a:rPr>
              <a:t>Hadoop</a:t>
            </a:r>
            <a:r>
              <a:rPr lang="en-US" dirty="0" smtClean="0">
                <a:solidFill>
                  <a:srgbClr val="31859C"/>
                </a:solidFill>
              </a:rPr>
              <a:t> Common</a:t>
            </a:r>
          </a:p>
          <a:p>
            <a:pPr lvl="1"/>
            <a:r>
              <a:rPr lang="en-US" dirty="0" smtClean="0">
                <a:solidFill>
                  <a:srgbClr val="31859C"/>
                </a:solidFill>
              </a:rPr>
              <a:t>HDFS</a:t>
            </a:r>
          </a:p>
          <a:p>
            <a:pPr lvl="1"/>
            <a:r>
              <a:rPr lang="en-US" dirty="0" smtClean="0">
                <a:solidFill>
                  <a:srgbClr val="31859C"/>
                </a:solidFill>
              </a:rPr>
              <a:t>YARN</a:t>
            </a:r>
          </a:p>
          <a:p>
            <a:pPr lvl="1"/>
            <a:r>
              <a:rPr lang="en-US" dirty="0" err="1" smtClean="0">
                <a:solidFill>
                  <a:srgbClr val="31859C"/>
                </a:solidFill>
              </a:rPr>
              <a:t>MapReduce</a:t>
            </a:r>
            <a:endParaRPr lang="en-US" dirty="0" smtClean="0">
              <a:solidFill>
                <a:srgbClr val="31859C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261" y="3188628"/>
            <a:ext cx="2555343" cy="191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5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+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“Apache </a:t>
            </a:r>
            <a:r>
              <a:rPr lang="en-US" dirty="0" err="1" smtClean="0"/>
              <a:t>Hadoop</a:t>
            </a:r>
            <a:r>
              <a:rPr lang="en-US" dirty="0" smtClean="0"/>
              <a:t> is a framework for running applications on large clusters of commodity hardware which implements the </a:t>
            </a:r>
            <a:r>
              <a:rPr lang="en-US" dirty="0" err="1" smtClean="0"/>
              <a:t>MapReduce</a:t>
            </a:r>
            <a:r>
              <a:rPr lang="en-US" dirty="0" smtClean="0"/>
              <a:t> computational paradigm and uses HDFS to store data among its nodes.”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2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1804</Words>
  <Application>Microsoft Macintosh PowerPoint</Application>
  <PresentationFormat>On-screen Show (16:10)</PresentationFormat>
  <Paragraphs>303</Paragraphs>
  <Slides>59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Wingdings</vt:lpstr>
      <vt:lpstr>Office Theme</vt:lpstr>
      <vt:lpstr>Hadoop &amp; Map Reduce</vt:lpstr>
      <vt:lpstr>Contents</vt:lpstr>
      <vt:lpstr>Big Data</vt:lpstr>
      <vt:lpstr>What is big data?</vt:lpstr>
      <vt:lpstr>What is big data?</vt:lpstr>
      <vt:lpstr>What is big data?</vt:lpstr>
      <vt:lpstr>What is big data?</vt:lpstr>
      <vt:lpstr>What is Hadoop?</vt:lpstr>
      <vt:lpstr>HDFS + MapReduce</vt:lpstr>
      <vt:lpstr>Some history</vt:lpstr>
      <vt:lpstr>Hadoop = HDFS + MapReduce</vt:lpstr>
      <vt:lpstr>Advantages</vt:lpstr>
      <vt:lpstr>Advantages</vt:lpstr>
      <vt:lpstr>Advantages</vt:lpstr>
      <vt:lpstr>Advantages</vt:lpstr>
      <vt:lpstr>Advantages</vt:lpstr>
      <vt:lpstr>Advantages</vt:lpstr>
      <vt:lpstr>Advantages</vt:lpstr>
      <vt:lpstr>Advantages</vt:lpstr>
      <vt:lpstr>Advantages</vt:lpstr>
      <vt:lpstr>Advantages</vt:lpstr>
      <vt:lpstr>Advantages</vt:lpstr>
      <vt:lpstr>Advantages</vt:lpstr>
      <vt:lpstr>Hadoop</vt:lpstr>
      <vt:lpstr>Hadoop</vt:lpstr>
      <vt:lpstr>Hadoop</vt:lpstr>
      <vt:lpstr>Hadoop</vt:lpstr>
      <vt:lpstr>Hadoop</vt:lpstr>
      <vt:lpstr>Hadoop</vt:lpstr>
      <vt:lpstr>Hadoop Distributed Filesystem (HDFS)</vt:lpstr>
      <vt:lpstr>Hadoop Distributed Filesystem (HDFS)</vt:lpstr>
      <vt:lpstr>Hadoop Distributed Filesystem (HDFS)</vt:lpstr>
      <vt:lpstr>Hadoop Distributed Filesystem (HDFS)</vt:lpstr>
      <vt:lpstr>Hadoop Distributed Filesystem (HDFS)</vt:lpstr>
      <vt:lpstr>Hadoop Distributed Filesystem (HDFS)</vt:lpstr>
      <vt:lpstr>Hadoop Distributed Filesystem (HDFS)</vt:lpstr>
      <vt:lpstr>MapReduce</vt:lpstr>
      <vt:lpstr>MapReduce</vt:lpstr>
      <vt:lpstr>MapReduce</vt:lpstr>
      <vt:lpstr>MapReduce</vt:lpstr>
      <vt:lpstr>MapReduce</vt:lpstr>
      <vt:lpstr>MapReduce</vt:lpstr>
      <vt:lpstr>MapReduce</vt:lpstr>
      <vt:lpstr>MapReduce</vt:lpstr>
      <vt:lpstr>MapReduce</vt:lpstr>
      <vt:lpstr>is that all there is to map reduce? </vt:lpstr>
      <vt:lpstr>is that all there is to map reduce? </vt:lpstr>
      <vt:lpstr>is that all there is to map reduce? </vt:lpstr>
      <vt:lpstr>is that all there is to map reduce? </vt:lpstr>
      <vt:lpstr>is that all there is to map reduce? </vt:lpstr>
      <vt:lpstr>is that all there is to map reduce? </vt:lpstr>
      <vt:lpstr>MapReduce</vt:lpstr>
      <vt:lpstr>Hadoop environment</vt:lpstr>
      <vt:lpstr>Hadoop environment</vt:lpstr>
      <vt:lpstr>Hadoop environment</vt:lpstr>
      <vt:lpstr>Apache Spark</vt:lpstr>
      <vt:lpstr>PowerPoint Presentation</vt:lpstr>
      <vt:lpstr>Hadoop evolution</vt:lpstr>
      <vt:lpstr>who built Hadoop?</vt:lpstr>
    </vt:vector>
  </TitlesOfParts>
  <Company>Datascope Analytics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&amp; map reduce</dc:title>
  <dc:creator>Datascope Analytics</dc:creator>
  <cp:lastModifiedBy>Microsoft Office User</cp:lastModifiedBy>
  <cp:revision>60</cp:revision>
  <dcterms:created xsi:type="dcterms:W3CDTF">2014-10-27T11:41:32Z</dcterms:created>
  <dcterms:modified xsi:type="dcterms:W3CDTF">2015-08-24T10:35:44Z</dcterms:modified>
</cp:coreProperties>
</file>