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8" r:id="rId3"/>
    <p:sldId id="280" r:id="rId5"/>
    <p:sldId id="267" r:id="rId6"/>
    <p:sldId id="268" r:id="rId7"/>
    <p:sldId id="259" r:id="rId8"/>
    <p:sldId id="266" r:id="rId9"/>
    <p:sldId id="264" r:id="rId10"/>
    <p:sldId id="270" r:id="rId11"/>
    <p:sldId id="257" r:id="rId12"/>
    <p:sldId id="260" r:id="rId13"/>
    <p:sldId id="263" r:id="rId14"/>
    <p:sldId id="265" r:id="rId15"/>
    <p:sldId id="271" r:id="rId16"/>
    <p:sldId id="272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0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巴别猫" initials="巴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tags" Target="../tags/tag7.xml"/><Relationship Id="rId2" Type="http://schemas.openxmlformats.org/officeDocument/2006/relationships/image" Target="../media/image1.jpeg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2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4020" y="2209800"/>
            <a:ext cx="11485245" cy="2167255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chemeClr val="accent1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【</a:t>
            </a:r>
            <a:r>
              <a:rPr lang="zh-CN" altLang="en-US" sz="4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知识科普】【纯本地化搭建】</a:t>
            </a:r>
            <a:br>
              <a:rPr lang="zh-CN" altLang="en-US" sz="4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</a:br>
            <a:r>
              <a:rPr lang="en-US" altLang="zh-CN" sz="4000" dirty="0">
                <a:solidFill>
                  <a:schemeClr val="accent1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DeepSeek + RAGFlow </a:t>
            </a:r>
            <a:r>
              <a:rPr lang="zh-CN" altLang="en-US" sz="4000" dirty="0">
                <a:solidFill>
                  <a:schemeClr val="accent1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构建个人知识库</a:t>
            </a:r>
            <a:br>
              <a:rPr lang="zh-CN" altLang="en-US" sz="4000" dirty="0">
                <a:solidFill>
                  <a:schemeClr val="accent1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dirty="0">
                <a:solidFill>
                  <a:schemeClr val="accent1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2024.02.04 by </a:t>
            </a:r>
            <a:r>
              <a:rPr lang="zh-CN" altLang="en-US" sz="1400" dirty="0">
                <a:solidFill>
                  <a:schemeClr val="accent1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再也不改了</a:t>
            </a:r>
            <a:r>
              <a:rPr lang="en-US" altLang="zh-CN" sz="1400" dirty="0">
                <a:solidFill>
                  <a:schemeClr val="accent1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2.0</a:t>
            </a:r>
            <a:endParaRPr lang="en-US" altLang="zh-CN" sz="1400" dirty="0">
              <a:solidFill>
                <a:schemeClr val="accent1"/>
              </a:solidFill>
              <a:effectLst/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6895" y="765810"/>
            <a:ext cx="11096625" cy="762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3550" y="285750"/>
            <a:ext cx="9429750" cy="4800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90204" pitchFamily="34" charset="0"/>
              <a:buAutoNum type="arabicPeriod"/>
            </a:pPr>
            <a:r>
              <a:rPr lang="zh-CN" altLang="en-US" sz="2000" b="1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下载</a:t>
            </a:r>
            <a:r>
              <a:rPr lang="en-US" altLang="zh-CN" sz="2000" b="1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ollama</a:t>
            </a:r>
            <a:r>
              <a:rPr lang="zh-CN" altLang="en-US" sz="2000" b="1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，通过</a:t>
            </a:r>
            <a:r>
              <a:rPr lang="en-US" altLang="zh-CN" sz="2000" b="1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ollama</a:t>
            </a:r>
            <a:r>
              <a:rPr lang="zh-CN" altLang="en-US" sz="2000" b="1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将</a:t>
            </a:r>
            <a:r>
              <a:rPr lang="en-US" altLang="zh-CN" sz="2000" b="1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DeepSeek</a:t>
            </a:r>
            <a:r>
              <a:rPr lang="zh-CN" altLang="en-US" sz="2000" b="1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和</a:t>
            </a:r>
            <a:r>
              <a:rPr lang="en-US" altLang="zh-CN" sz="2000" b="1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Embedding</a:t>
            </a:r>
            <a:r>
              <a:rPr lang="zh-CN" altLang="en-US" sz="2000" b="1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模型都下载到本地；</a:t>
            </a:r>
            <a:endParaRPr lang="zh-CN" altLang="en-US" sz="2000" b="1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6895" y="1200150"/>
            <a:ext cx="11096625" cy="53524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90204" pitchFamily="34" charset="0"/>
              <a:buChar char="•"/>
            </a:pPr>
            <a:r>
              <a:rPr lang="zh-CN" altLang="en-US" sz="1600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下载</a:t>
            </a:r>
            <a:r>
              <a:rPr lang="en-US" altLang="zh-CN" sz="1600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ollama</a:t>
            </a:r>
            <a:r>
              <a:rPr lang="zh-CN" altLang="en-US" sz="1600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平台</a:t>
            </a:r>
            <a:endParaRPr lang="en-US" altLang="zh-CN" sz="1600" b="1">
              <a:solidFill>
                <a:schemeClr val="accent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 algn="l">
              <a:buFont typeface="Arial" panose="020B0604020202090204" pitchFamily="34" charset="0"/>
              <a:buChar char="•"/>
            </a:pPr>
            <a:r>
              <a:rPr lang="en-US" altLang="zh-CN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ollama</a:t>
            </a:r>
            <a:r>
              <a:rPr lang="zh-CN" altLang="en-US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是一个</a:t>
            </a:r>
            <a:r>
              <a:rPr lang="en-US" altLang="zh-CN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用于本地运行和管理大语言模型（LLM）的工具</a:t>
            </a: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。</a:t>
            </a:r>
            <a:endParaRPr lang="zh-CN" altLang="en-US" sz="1600"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342900" lvl="0" indent="-342900" algn="l">
              <a:buFont typeface="Arial" panose="020B0604020202090204" pitchFamily="34" charset="0"/>
              <a:buChar char="•"/>
            </a:pPr>
            <a:r>
              <a:rPr lang="zh-CN" altLang="en-US" sz="1600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配置环境变量</a:t>
            </a:r>
            <a:endParaRPr lang="zh-CN" altLang="en-US" sz="1600" b="1">
              <a:solidFill>
                <a:schemeClr val="accent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800100" lvl="1" indent="-342900" algn="l">
              <a:buFont typeface="Arial" panose="020B0604020202090204" pitchFamily="34" charset="0"/>
              <a:buChar char="•"/>
            </a:pPr>
            <a:r>
              <a:rPr lang="zh-CN" altLang="en-US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OLLAMA_HOST=0.0.0.0:11434</a:t>
            </a:r>
            <a:r>
              <a:rPr lang="zh-CN" altLang="en-US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：让虚拟机里的程序能访问本机上运行的 Ollama 模型</a:t>
            </a:r>
            <a:endParaRPr lang="zh-CN" altLang="en-US" sz="1600"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1200150" lvl="2" indent="-285750" algn="l">
              <a:buFont typeface="Arial" panose="020B0604020202090204" pitchFamily="34" charset="0"/>
              <a:buChar char="•"/>
            </a:pPr>
            <a:r>
              <a:rPr lang="en-US" altLang="zh-CN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RAGFlow</a:t>
            </a:r>
            <a:r>
              <a:rPr lang="zh-CN" altLang="en-US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是部署在虚拟机里的，默认情况下，Ollama 只能允许本机访问（监听 localhost:11434），其他设备（比如虚拟机）是无法连接的。</a:t>
            </a:r>
            <a:endParaRPr lang="zh-CN" altLang="en-US" sz="1600"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1200150" lvl="2" indent="-285750" algn="l">
              <a:buFont typeface="Arial" panose="020B0604020202090204" pitchFamily="34" charset="0"/>
              <a:buChar char="•"/>
            </a:pPr>
            <a:r>
              <a:rPr lang="zh-CN" altLang="en-US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可能存在的问题：如果配置后虚拟机无法访问，可能是你的本机防火墙拦截了端口 11434，需要放行它。</a:t>
            </a:r>
            <a:endParaRPr lang="zh-CN" altLang="en-US" sz="1600"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1200150" lvl="2" indent="-285750" algn="l">
              <a:buFont typeface="Arial" panose="020B0604020202090204" pitchFamily="34" charset="0"/>
              <a:buChar char="•"/>
            </a:pPr>
            <a:r>
              <a:rPr lang="zh-CN" altLang="en-US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如果你的 Ollama 只想给自己的虚拟机使用，而不想直接暴露 11434 端口让任何设备都能访问，你可以通过SSH 端口转发来实现；</a:t>
            </a:r>
            <a:endParaRPr lang="zh-CN" altLang="en-US" sz="1600"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 algn="l">
              <a:buFont typeface="Arial" panose="020B0604020202090204" pitchFamily="34" charset="0"/>
              <a:buChar char="•"/>
            </a:pPr>
            <a:r>
              <a:rPr lang="en-US" altLang="zh-CN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OLLAMA_MODELS </a:t>
            </a:r>
            <a:r>
              <a:rPr lang="zh-CN" altLang="en-US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：默认模型下载到</a:t>
            </a:r>
            <a:r>
              <a:rPr lang="en-US" altLang="zh-CN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C</a:t>
            </a:r>
            <a:r>
              <a:rPr lang="zh-CN" altLang="en-US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盘，如果希望下载到其他盘可以配置；</a:t>
            </a:r>
            <a:endParaRPr lang="zh-CN" altLang="en-US" sz="1600"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 algn="l">
              <a:buFont typeface="Arial" panose="020B0604020202090204" pitchFamily="34" charset="0"/>
              <a:buChar char="•"/>
            </a:pPr>
            <a:r>
              <a:rPr lang="zh-CN" altLang="en-US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注意配置之后保险起见一定要重启电脑；</a:t>
            </a:r>
            <a:endParaRPr lang="zh-CN" altLang="en-US" sz="1600"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342900" lvl="0" indent="-342900" algn="l">
              <a:buFont typeface="Arial" panose="020B0604020202090204" pitchFamily="34" charset="0"/>
              <a:buChar char="•"/>
            </a:pPr>
            <a:r>
              <a:rPr lang="zh-CN" altLang="en-US" sz="1600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通过</a:t>
            </a:r>
            <a:r>
              <a:rPr lang="en-US" altLang="zh-CN" sz="1600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ollama</a:t>
            </a:r>
            <a:r>
              <a:rPr lang="zh-CN" altLang="en-US" sz="1600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下载模型</a:t>
            </a:r>
            <a:r>
              <a:rPr lang="en-US" altLang="zh-CN" sz="1600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deepseek-r1:32b</a:t>
            </a:r>
            <a:endParaRPr lang="en-US" altLang="zh-CN" sz="1600" b="1">
              <a:solidFill>
                <a:schemeClr val="accent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 algn="l"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ollama run deepseek-r1:32b；</a:t>
            </a:r>
            <a:endParaRPr lang="zh-CN" altLang="en-US" sz="160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6895" y="765810"/>
            <a:ext cx="11096625" cy="762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3550" y="272415"/>
            <a:ext cx="10045700" cy="4800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buNone/>
            </a:pPr>
            <a:r>
              <a:rPr lang="en-US" altLang="zh-CN" sz="2000" b="1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2.</a:t>
            </a:r>
            <a:r>
              <a:rPr lang="zh-CN" altLang="en-US" sz="2000" b="1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下载RAGflow源代码和docker，通过docker本地部署RAGflow；</a:t>
            </a:r>
            <a:endParaRPr lang="zh-CN" altLang="en-US" sz="2000" b="1"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6895" y="1125220"/>
            <a:ext cx="11096625" cy="39630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90204" pitchFamily="34" charset="0"/>
              <a:buChar char="•"/>
            </a:pPr>
            <a:r>
              <a:rPr lang="zh-CN" altLang="en-US" sz="1600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下载</a:t>
            </a:r>
            <a:r>
              <a:rPr lang="en-US" altLang="zh-CN" sz="1600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RAGflow</a:t>
            </a:r>
            <a:r>
              <a:rPr lang="zh-CN" altLang="en-US" sz="1600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源代码</a:t>
            </a:r>
            <a:endParaRPr lang="zh-CN" altLang="en-US" sz="1600" b="1">
              <a:solidFill>
                <a:schemeClr val="accent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342900" lvl="0" indent="-342900" algn="l">
              <a:buFont typeface="Arial" panose="020B0604020202090204" pitchFamily="34" charset="0"/>
              <a:buChar char="•"/>
            </a:pPr>
            <a:r>
              <a:rPr lang="zh-CN" altLang="en-US" sz="1600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下载</a:t>
            </a:r>
            <a:r>
              <a:rPr lang="en-US" altLang="zh-CN" sz="1600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Docker</a:t>
            </a:r>
            <a:endParaRPr lang="en-US" altLang="zh-CN" sz="1600" b="1">
              <a:solidFill>
                <a:schemeClr val="accent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 algn="l">
              <a:buFont typeface="Arial" panose="020B0604020202090204" pitchFamily="34" charset="0"/>
              <a:buChar char="•"/>
            </a:pPr>
            <a:r>
              <a:rPr lang="zh-CN" altLang="en-US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Docker 镜像是一个封装好的环境，它包含了所有运行 RAGFlow 所需的依赖、库和配置。</a:t>
            </a:r>
            <a:endParaRPr lang="zh-CN" altLang="en-US" sz="1600"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 algn="l">
              <a:buFont typeface="Arial" panose="020B0604020202090204" pitchFamily="34" charset="0"/>
              <a:buChar char="•"/>
            </a:pPr>
            <a:r>
              <a:rPr lang="zh-CN" altLang="en-US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如果安装遇到踩坑，可以自行搜索一下报错或者问一下</a:t>
            </a:r>
            <a:r>
              <a:rPr lang="en-US" altLang="zh-CN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gpt</a:t>
            </a:r>
            <a:r>
              <a:rPr lang="zh-CN" altLang="en-US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；</a:t>
            </a:r>
            <a:endParaRPr lang="zh-CN" altLang="en-US" sz="1600"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 algn="l">
              <a:buFont typeface="Arial" panose="020B0604020202090204" pitchFamily="34" charset="0"/>
              <a:buChar char="•"/>
            </a:pPr>
            <a:r>
              <a:rPr lang="zh-CN" altLang="en-US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如果镜像拉不下来，可以配置docker的镜像源</a:t>
            </a:r>
            <a:endParaRPr lang="zh-CN" altLang="en-US" sz="1600" b="1">
              <a:solidFill>
                <a:schemeClr val="accent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6895" y="765810"/>
            <a:ext cx="11096625" cy="762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3550" y="272415"/>
            <a:ext cx="10045700" cy="4800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indent="0" algn="l">
              <a:buFont typeface="Arial" panose="020B0604020202090204" pitchFamily="34" charset="0"/>
              <a:buNone/>
            </a:pPr>
            <a:r>
              <a:rPr lang="en-US" altLang="zh-CN" sz="2000" b="1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3. </a:t>
            </a:r>
            <a:r>
              <a:rPr lang="zh-CN" altLang="en-US" sz="2000" b="1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在</a:t>
            </a:r>
            <a:r>
              <a:rPr lang="en-US" altLang="zh-CN" sz="2000" b="1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RAGflow</a:t>
            </a:r>
            <a:r>
              <a:rPr lang="zh-CN" altLang="en-US" sz="2000" b="1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中构建个人知识库并实现基于个人知识库的对话问答；</a:t>
            </a:r>
            <a:endParaRPr lang="zh-CN" altLang="en-US" sz="2000" b="1"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6895" y="902970"/>
            <a:ext cx="11096625" cy="50520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90204" pitchFamily="34" charset="0"/>
              <a:buChar char="•"/>
            </a:pPr>
            <a:r>
              <a:rPr lang="zh-CN" altLang="en-US" sz="1600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在</a:t>
            </a:r>
            <a:r>
              <a:rPr lang="en-US" altLang="zh-CN" sz="1600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RAGflow</a:t>
            </a:r>
            <a:r>
              <a:rPr lang="zh-CN" altLang="en-US" sz="1600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中进行相关配置、上传文件构建个人知识库、调用本地部署的</a:t>
            </a:r>
            <a:r>
              <a:rPr lang="en-US" altLang="zh-CN" sz="1600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Embedding</a:t>
            </a:r>
            <a:r>
              <a:rPr lang="zh-CN" altLang="en-US" sz="1600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解析处理上传的文件、调用本地部署的</a:t>
            </a:r>
            <a:r>
              <a:rPr lang="en-US" altLang="zh-CN" sz="1600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DeepSeek</a:t>
            </a:r>
            <a:r>
              <a:rPr lang="zh-CN" altLang="en-US" sz="1600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根据文件内容生成回答</a:t>
            </a:r>
            <a:endParaRPr lang="zh-CN" altLang="en-US" sz="1600" b="1">
              <a:solidFill>
                <a:schemeClr val="accent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 algn="l"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在“模型提供商”中添加</a:t>
            </a: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我们本地部署的</a:t>
            </a:r>
            <a:r>
              <a:rPr lang="en-US" altLang="zh-CN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deepseek</a:t>
            </a: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模型；</a:t>
            </a:r>
            <a:endParaRPr lang="zh-CN" altLang="en-US" sz="160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 algn="l"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在“系统模型设置”中配置</a:t>
            </a:r>
            <a:r>
              <a:rPr lang="en-US" altLang="zh-CN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Chat</a:t>
            </a: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模型（</a:t>
            </a:r>
            <a:r>
              <a:rPr lang="en-US" altLang="zh-CN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deepseek</a:t>
            </a: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）和</a:t>
            </a:r>
            <a:r>
              <a:rPr lang="en-US" altLang="zh-CN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Embedding</a:t>
            </a: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模型（</a:t>
            </a:r>
            <a:r>
              <a:rPr lang="en-US" altLang="zh-CN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RAGFlow</a:t>
            </a: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自带的）</a:t>
            </a: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；</a:t>
            </a:r>
            <a:endParaRPr lang="zh-CN" altLang="en-US" sz="160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 algn="l"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创建知识库，上传文件，</a:t>
            </a: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解析文件；</a:t>
            </a:r>
            <a:endParaRPr lang="zh-CN" altLang="en-US" sz="160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 algn="l"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创建聊天助手（注意</a:t>
            </a:r>
            <a:r>
              <a:rPr lang="en-US" altLang="zh-CN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prompt</a:t>
            </a: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和</a:t>
            </a:r>
            <a:r>
              <a:rPr lang="en-US" altLang="zh-CN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tokens</a:t>
            </a: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的</a:t>
            </a: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配置）；</a:t>
            </a:r>
            <a:endParaRPr lang="zh-CN" altLang="en-US" sz="160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 algn="l"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开始对话；</a:t>
            </a:r>
            <a:endParaRPr lang="zh-CN" altLang="en-US" sz="160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 algn="l">
              <a:buFont typeface="Arial" panose="020B0604020202090204" pitchFamily="34" charset="0"/>
              <a:buChar char="•"/>
            </a:pPr>
            <a:endParaRPr lang="zh-CN" altLang="en-US" sz="1600" b="1">
              <a:solidFill>
                <a:schemeClr val="accent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427355" y="428625"/>
            <a:ext cx="1008824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七、只想迅速搭建</a:t>
            </a:r>
            <a:r>
              <a:rPr lang="zh-CN" altLang="en-US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个人知识库，可以不本地部署吗？</a:t>
            </a:r>
            <a:endParaRPr lang="zh-CN" altLang="en-US" b="1">
              <a:solidFill>
                <a:schemeClr val="accent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487680" y="1052195"/>
            <a:ext cx="11095990" cy="5404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——当然可以！这样实现起来更简单，而且效果一般来说会更好；</a:t>
            </a:r>
            <a:endParaRPr lang="zh-CN" altLang="en-US" sz="160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342900" lvl="0" indent="-342900" algn="l"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具体步骤：</a:t>
            </a:r>
            <a:endParaRPr lang="zh-CN" altLang="en-US" sz="160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800100" lvl="1" indent="-342900" algn="l">
              <a:buFont typeface="Arial" panose="020B0604020202090204" pitchFamily="34" charset="0"/>
              <a:buAutoNum type="arabicPeriod"/>
            </a:pPr>
            <a:r>
              <a:rPr lang="zh-CN" altLang="en-US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下载RAG</a:t>
            </a:r>
            <a:r>
              <a:rPr lang="en-US" altLang="zh-CN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F</a:t>
            </a:r>
            <a:r>
              <a:rPr lang="zh-CN" altLang="en-US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low源代码和docker，通过docker本地部署RAG</a:t>
            </a:r>
            <a:r>
              <a:rPr lang="en-US" altLang="zh-CN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F</a:t>
            </a:r>
            <a:r>
              <a:rPr lang="zh-CN" altLang="en-US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low（RAG</a:t>
            </a:r>
            <a:r>
              <a:rPr lang="en-US" altLang="zh-CN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F</a:t>
            </a:r>
            <a:r>
              <a:rPr lang="zh-CN" altLang="en-US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low目前没有官方的网页版）；</a:t>
            </a:r>
            <a:endParaRPr lang="zh-CN" altLang="en-US" sz="1600"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800100" lvl="1" indent="-342900" algn="l">
              <a:buFont typeface="Arial" panose="020B0604020202090204" pitchFamily="34" charset="0"/>
              <a:buAutoNum type="arabicPeriod"/>
            </a:pP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在</a:t>
            </a:r>
            <a:r>
              <a:rPr lang="zh-CN" altLang="en-US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RAG</a:t>
            </a:r>
            <a:r>
              <a:rPr lang="en-US" altLang="zh-CN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F</a:t>
            </a:r>
            <a:r>
              <a:rPr lang="zh-CN" altLang="en-US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low中配置任意的</a:t>
            </a:r>
            <a:r>
              <a:rPr lang="en-US" altLang="zh-CN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Chat</a:t>
            </a:r>
            <a:r>
              <a:rPr lang="zh-CN" altLang="en-US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模型和</a:t>
            </a:r>
            <a:r>
              <a:rPr lang="en-US" altLang="zh-CN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Embedding</a:t>
            </a:r>
            <a:r>
              <a:rPr lang="zh-CN" altLang="en-US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模型（你需要到这些模型对应的官网去付费申请</a:t>
            </a:r>
            <a:r>
              <a:rPr lang="en-US" altLang="zh-CN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apiKey</a:t>
            </a:r>
            <a:r>
              <a:rPr lang="zh-CN" altLang="en-US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）；</a:t>
            </a:r>
            <a:endParaRPr lang="zh-CN" altLang="en-US" sz="1600"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800100" lvl="1" indent="-342900" algn="l">
              <a:buFont typeface="Arial" panose="020B0604020202090204" pitchFamily="34" charset="0"/>
              <a:buAutoNum type="arabicPeriod"/>
            </a:pPr>
            <a:endParaRPr lang="zh-CN" altLang="en-US" sz="1600"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lvl="1" indent="0" algn="l">
              <a:buFont typeface="Arial" panose="020B0604020202090204" pitchFamily="34" charset="0"/>
              <a:buNone/>
            </a:pPr>
            <a:r>
              <a:rPr lang="zh-CN" altLang="en-US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一般来说，直接使用在线模型肯定更简单，因为你不需要本地部署大模型了；然后直接使用企业的在线模型，性能肯定更优越，因为你在本地部署的模型参数量肯定没发跟人家比；</a:t>
            </a:r>
            <a:endParaRPr lang="zh-CN" altLang="en-US" sz="1600"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lvl="1" indent="0" algn="l">
              <a:buFont typeface="Arial" panose="020B0604020202090204" pitchFamily="34" charset="0"/>
              <a:buNone/>
            </a:pPr>
            <a:endParaRPr lang="zh-CN" altLang="en-US" sz="1600"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lvl="1" indent="0" algn="l">
              <a:buFont typeface="Arial" panose="020B0604020202090204" pitchFamily="34" charset="0"/>
              <a:buNone/>
            </a:pPr>
            <a:r>
              <a:rPr lang="zh-CN" altLang="en-US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但是，使用在线模型，你无法保证数据的绝对隐私性，同时很多企业</a:t>
            </a:r>
            <a:r>
              <a:rPr lang="en-US" altLang="zh-CN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api</a:t>
            </a:r>
            <a:r>
              <a:rPr lang="zh-CN" altLang="en-US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虽然有免费额度，但是用着用着就会开始收费了；</a:t>
            </a:r>
            <a:endParaRPr lang="zh-CN" altLang="en-US" sz="1600"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48005" y="1123950"/>
            <a:ext cx="8941435" cy="34156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lang="zh-CN" altLang="en-US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为什么不直接使用网页版</a:t>
            </a:r>
            <a:r>
              <a:rPr lang="en-US" altLang="zh-CN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DeepSeek</a:t>
            </a:r>
            <a:r>
              <a:rPr lang="zh-CN" altLang="en-US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？</a:t>
            </a:r>
            <a:endParaRPr lang="zh-CN" altLang="en-US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lang="zh-CN" altLang="en-US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如何实现网页版</a:t>
            </a:r>
            <a:r>
              <a:rPr lang="en-US" altLang="zh-CN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DeepSeek</a:t>
            </a:r>
            <a:r>
              <a:rPr lang="zh-CN" altLang="en-US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不能实现的需求？</a:t>
            </a:r>
            <a:endParaRPr lang="zh-CN" altLang="en-US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lang="zh-CN" altLang="en-US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目标效果预览</a:t>
            </a:r>
            <a:endParaRPr lang="zh-CN" altLang="en-US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lang="zh-CN" altLang="en-US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为什么要使用</a:t>
            </a:r>
            <a:r>
              <a:rPr lang="en-US" altLang="zh-CN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RAG</a:t>
            </a:r>
            <a:r>
              <a:rPr lang="zh-CN" altLang="en-US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技术？</a:t>
            </a:r>
            <a:r>
              <a:rPr lang="en-US" altLang="zh-CN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RAG</a:t>
            </a:r>
            <a:r>
              <a:rPr lang="zh-CN" altLang="en-US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和</a:t>
            </a:r>
            <a:r>
              <a:rPr lang="zh-CN" altLang="en-US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模型微调</a:t>
            </a:r>
            <a:r>
              <a:rPr lang="zh-CN" altLang="en-US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的区别？</a:t>
            </a:r>
            <a:endParaRPr lang="zh-CN" altLang="en-US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lang="zh-CN" altLang="en-US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什么是</a:t>
            </a:r>
            <a:r>
              <a:rPr lang="en-US" altLang="zh-CN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Embedding</a:t>
            </a:r>
            <a:r>
              <a:rPr lang="zh-CN" altLang="en-US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？为什么需要</a:t>
            </a:r>
            <a:r>
              <a:rPr lang="zh-CN" altLang="en-US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“</a:t>
            </a:r>
            <a:r>
              <a:rPr lang="en-US" altLang="zh-CN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Embedding</a:t>
            </a:r>
            <a:r>
              <a:rPr lang="zh-CN" altLang="en-US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模型”？</a:t>
            </a:r>
            <a:endParaRPr lang="zh-CN" altLang="en-US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lang="zh-CN" altLang="en-US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本地部署全流程</a:t>
            </a:r>
            <a:endParaRPr lang="zh-CN" altLang="en-US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lang="zh-CN" altLang="en-US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只想迅速搭建</a:t>
            </a:r>
            <a:r>
              <a:rPr lang="zh-CN" altLang="en-US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个人</a:t>
            </a:r>
            <a:r>
              <a:rPr lang="zh-CN" altLang="en-US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知识库，可以不本地部署吗？</a:t>
            </a:r>
            <a:endParaRPr lang="zh-CN" altLang="en-US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556895" y="765810"/>
            <a:ext cx="11096625" cy="762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548005" y="285750"/>
            <a:ext cx="9429750" cy="4800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indent="0" algn="l">
              <a:buFont typeface="Arial" panose="020B0604020202090204" pitchFamily="34" charset="0"/>
              <a:buNone/>
            </a:pPr>
            <a:r>
              <a:rPr lang="zh-CN" altLang="en-US" sz="2000" b="1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概览</a:t>
            </a:r>
            <a:endParaRPr lang="zh-CN" altLang="en-US" sz="2000" b="1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48005" y="1123950"/>
            <a:ext cx="8941435" cy="34156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lang="zh-CN" altLang="en-US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为什么不直接使用网页版</a:t>
            </a:r>
            <a:r>
              <a:rPr lang="en-US" altLang="zh-CN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DeepSeek</a:t>
            </a:r>
            <a:r>
              <a:rPr lang="zh-CN" altLang="en-US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？</a:t>
            </a:r>
            <a:endParaRPr lang="zh-CN" altLang="en-US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lang="zh-CN" altLang="en-US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如何实现网页版</a:t>
            </a:r>
            <a:r>
              <a:rPr lang="en-US" altLang="zh-CN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DeepSeek</a:t>
            </a:r>
            <a:r>
              <a:rPr lang="zh-CN" altLang="en-US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不能实现的需求？</a:t>
            </a:r>
            <a:endParaRPr lang="zh-CN" altLang="en-US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lang="zh-CN" altLang="en-US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目标效果预览</a:t>
            </a:r>
            <a:endParaRPr lang="zh-CN" altLang="en-US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lang="zh-CN" altLang="en-US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为什么要使用</a:t>
            </a:r>
            <a:r>
              <a:rPr lang="en-US" altLang="zh-CN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RAG</a:t>
            </a:r>
            <a:r>
              <a:rPr lang="zh-CN" altLang="en-US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技术？</a:t>
            </a:r>
            <a:r>
              <a:rPr lang="en-US" altLang="zh-CN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RAG</a:t>
            </a:r>
            <a:r>
              <a:rPr lang="zh-CN" altLang="en-US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和</a:t>
            </a:r>
            <a:r>
              <a:rPr lang="zh-CN" altLang="en-US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模型微调</a:t>
            </a:r>
            <a:r>
              <a:rPr lang="zh-CN" altLang="en-US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的区别？</a:t>
            </a:r>
            <a:endParaRPr lang="zh-CN" altLang="en-US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lang="zh-CN" altLang="en-US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什么是</a:t>
            </a:r>
            <a:r>
              <a:rPr lang="en-US" altLang="zh-CN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Embedding</a:t>
            </a:r>
            <a:r>
              <a:rPr lang="zh-CN" altLang="en-US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？为什么需要</a:t>
            </a:r>
            <a:r>
              <a:rPr lang="zh-CN" altLang="en-US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“</a:t>
            </a:r>
            <a:r>
              <a:rPr lang="en-US" altLang="zh-CN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Embedding</a:t>
            </a:r>
            <a:r>
              <a:rPr lang="zh-CN" altLang="en-US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模型”？</a:t>
            </a:r>
            <a:endParaRPr lang="zh-CN" altLang="en-US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lang="zh-CN" altLang="en-US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本地部署全流程</a:t>
            </a:r>
            <a:endParaRPr lang="zh-CN" altLang="en-US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lang="zh-CN" altLang="en-US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只想迅速搭建</a:t>
            </a:r>
            <a:r>
              <a:rPr lang="zh-CN" altLang="en-US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个人知识库，可以不本地部署吗？</a:t>
            </a:r>
            <a:endParaRPr lang="zh-CN" altLang="en-US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556895" y="765810"/>
            <a:ext cx="11096625" cy="762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548005" y="285750"/>
            <a:ext cx="9429750" cy="4800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indent="0" algn="l">
              <a:buFont typeface="Arial" panose="020B0604020202090204" pitchFamily="34" charset="0"/>
              <a:buNone/>
            </a:pPr>
            <a:r>
              <a:rPr lang="zh-CN" altLang="en-US" sz="2000" b="1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概览</a:t>
            </a:r>
            <a:endParaRPr lang="zh-CN" altLang="en-US" sz="2000" b="1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48005" y="807720"/>
            <a:ext cx="11095990" cy="24688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lvl="0" indent="-285750" algn="l"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我们的需求：</a:t>
            </a:r>
            <a:r>
              <a:rPr lang="zh-CN" altLang="en-US" sz="1600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绝对的隐私保护</a:t>
            </a: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和</a:t>
            </a:r>
            <a:r>
              <a:rPr lang="zh-CN" altLang="en-US" sz="1600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个性化知识库构建</a:t>
            </a:r>
            <a:endParaRPr lang="zh-CN" altLang="en-US" sz="160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285750" lvl="0" indent="-285750" algn="l"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场景：比如如果你希望大模型能根据你们企业的规章制度来回答问题，那么首先你肯定需要将这些规章制度或者模型作为附件上传，但你仍然可能面临一些别的</a:t>
            </a: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问题：</a:t>
            </a:r>
            <a:endParaRPr lang="zh-CN" altLang="en-US" sz="160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 algn="l"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一个是数据隐私问题；</a:t>
            </a:r>
            <a:r>
              <a:rPr lang="zh-CN" altLang="en-US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联网使用大模型，所有数据均会上传到</a:t>
            </a:r>
            <a:r>
              <a:rPr lang="en-US" altLang="zh-CN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DeepSeek</a:t>
            </a:r>
            <a:r>
              <a:rPr lang="zh-CN" altLang="en-US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服务器，数据隐私性无法得到保证；</a:t>
            </a:r>
            <a:endParaRPr lang="zh-CN" altLang="en-US" sz="160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 algn="l"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第二个是上传文件的限制问题；一般来说网页版</a:t>
            </a:r>
            <a:r>
              <a:rPr lang="en-US" altLang="zh-CN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AI</a:t>
            </a: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对于文件上传数量是有限制的，因为解析附件需要额外的算力；即使你是付费用户，有时你想要上传的文件不是一个两个，而是几百个文件，也就是一个专业领域的知识库，</a:t>
            </a:r>
            <a:r>
              <a:rPr lang="zh-CN" altLang="en-US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模型同样可能无力支持；</a:t>
            </a:r>
            <a:endParaRPr lang="zh-CN" altLang="en-US" sz="1600"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 algn="l">
              <a:buFont typeface="Arial" panose="020B0604020202090204" pitchFamily="34" charset="0"/>
              <a:buChar char="•"/>
            </a:pPr>
            <a:r>
              <a:rPr lang="zh-CN" altLang="en-US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第三个问题是上传文件附件</a:t>
            </a:r>
            <a:r>
              <a:rPr lang="zh-CN" altLang="en-US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方式使用</a:t>
            </a:r>
            <a:r>
              <a:rPr lang="zh-CN" altLang="en-US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起来繁琐：仅仅只是将文件作为附件加入对话上下文，每一次想要让模型根据这些附件回答问题的时候，都需要重新上传附件；想要新增、删除、修改</a:t>
            </a:r>
            <a:r>
              <a:rPr lang="zh-CN" altLang="en-US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已有的附件，同样也是很难实现的；</a:t>
            </a:r>
            <a:endParaRPr lang="zh-CN" altLang="en-US" sz="1600"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lvl="0" indent="0" algn="l">
              <a:buFont typeface="Arial" panose="020B0604020202090204" pitchFamily="34" charset="0"/>
              <a:buNone/>
            </a:pPr>
            <a:endParaRPr lang="zh-CN" altLang="en-US" sz="1600"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8005" y="454660"/>
            <a:ext cx="6176645" cy="3683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一、为什么不直接使用网页版</a:t>
            </a:r>
            <a:r>
              <a:rPr lang="en-US" altLang="zh-CN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DeepSeek</a:t>
            </a:r>
            <a:r>
              <a:rPr lang="zh-CN" altLang="en-US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？</a:t>
            </a:r>
            <a:endParaRPr lang="zh-CN" altLang="en-US" b="1">
              <a:solidFill>
                <a:schemeClr val="accent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548005" y="32766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二、如何实现网页版</a:t>
            </a:r>
            <a:r>
              <a:rPr lang="en-US" altLang="zh-CN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DeepSeek</a:t>
            </a:r>
            <a:r>
              <a:rPr lang="zh-CN" altLang="en-US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不能实现的</a:t>
            </a:r>
            <a:r>
              <a:rPr lang="zh-CN" altLang="en-US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需求？</a:t>
            </a:r>
            <a:endParaRPr lang="zh-CN" altLang="en-US" b="1">
              <a:solidFill>
                <a:schemeClr val="accent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548005" y="3597275"/>
            <a:ext cx="11095990" cy="27940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lvl="0" indent="-285750" algn="l"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隐私保护</a:t>
            </a:r>
            <a:endParaRPr lang="zh-CN" altLang="en-US" sz="1600">
              <a:solidFill>
                <a:schemeClr val="accent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 algn="l"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通过对话大模型</a:t>
            </a:r>
            <a:r>
              <a:rPr lang="zh-CN" altLang="en-US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（如</a:t>
            </a:r>
            <a:r>
              <a:rPr lang="en-US" altLang="zh-CN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DeepSeek</a:t>
            </a:r>
            <a:r>
              <a:rPr lang="zh-CN" altLang="en-US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）</a:t>
            </a: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的</a:t>
            </a:r>
            <a:r>
              <a:rPr lang="zh-CN" altLang="en-US" sz="1600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本地部署</a:t>
            </a: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解决隐私问题；</a:t>
            </a:r>
            <a:endParaRPr lang="zh-CN" altLang="en-US" sz="160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285750" lvl="0" indent="-285750" algn="l"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个性化知识库构建</a:t>
            </a:r>
            <a:endParaRPr lang="zh-CN" altLang="en-US" sz="1600">
              <a:solidFill>
                <a:schemeClr val="accent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 algn="l"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使用</a:t>
            </a:r>
            <a:r>
              <a:rPr lang="en-US" altLang="zh-CN" sz="1600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RAG</a:t>
            </a:r>
            <a:r>
              <a:rPr lang="zh-CN" altLang="en-US" sz="1600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技术</a:t>
            </a: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（Retrieval-Augmented Generation，检索增强生成）构建个人知识库。为此</a:t>
            </a: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我们需要：</a:t>
            </a:r>
            <a:endParaRPr lang="zh-CN" altLang="en-US" sz="160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1257300" lvl="2" indent="-342900" algn="l">
              <a:buFont typeface="Arial" panose="020B0604020202090204" pitchFamily="34" charset="0"/>
              <a:buAutoNum type="arabicPeriod"/>
            </a:pP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本地部署</a:t>
            </a:r>
            <a:r>
              <a:rPr lang="en-US" altLang="zh-CN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RAG</a:t>
            </a: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技术所需要的开源框架</a:t>
            </a:r>
            <a:r>
              <a:rPr lang="en-US" altLang="zh-CN" sz="1600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RAGFlow</a:t>
            </a: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；</a:t>
            </a:r>
            <a:endParaRPr lang="zh-CN" altLang="en-US" sz="160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1257300" lvl="2" indent="-342900" algn="l">
              <a:buFont typeface="Arial" panose="020B0604020202090204" pitchFamily="34" charset="0"/>
              <a:buAutoNum type="arabicPeriod"/>
            </a:pP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本地部署</a:t>
            </a:r>
            <a:r>
              <a:rPr lang="en-US" altLang="zh-CN" sz="1600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Embedding</a:t>
            </a:r>
            <a:r>
              <a:rPr lang="zh-CN" altLang="en-US" sz="1600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大模型</a:t>
            </a: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（或者直接</a:t>
            </a: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部署自带</a:t>
            </a:r>
            <a:r>
              <a:rPr lang="en-US" altLang="zh-CN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Embedding</a:t>
            </a:r>
            <a:r>
              <a:rPr lang="zh-CN" altLang="en-US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模型的</a:t>
            </a:r>
            <a:r>
              <a:rPr lang="en-US" altLang="zh-CN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RAGFlow</a:t>
            </a:r>
            <a:r>
              <a:rPr lang="zh-CN" altLang="en-US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版本）</a:t>
            </a: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；</a:t>
            </a:r>
            <a:endParaRPr lang="zh-CN" altLang="en-US" sz="160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1969" r="1916"/>
          <a:stretch>
            <a:fillRect/>
          </a:stretch>
        </p:blipFill>
        <p:spPr>
          <a:xfrm>
            <a:off x="1023620" y="3937000"/>
            <a:ext cx="3282950" cy="2205355"/>
          </a:xfrm>
          <a:prstGeom prst="rect">
            <a:avLst/>
          </a:prstGeom>
        </p:spPr>
      </p:pic>
      <p:sp>
        <p:nvSpPr>
          <p:cNvPr id="3" name="云形标注 2"/>
          <p:cNvSpPr/>
          <p:nvPr/>
        </p:nvSpPr>
        <p:spPr>
          <a:xfrm>
            <a:off x="657860" y="875665"/>
            <a:ext cx="4019550" cy="2553335"/>
          </a:xfrm>
          <a:prstGeom prst="cloudCallou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2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老板批评我没有按照《蟹堡王员工规范》礼貌对待客户，原因是我问了一下</a:t>
            </a:r>
            <a:r>
              <a:rPr lang="en-US" altLang="zh-CN" sz="1400">
                <a:solidFill>
                  <a:schemeClr val="bg2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AI</a:t>
            </a:r>
            <a:r>
              <a:rPr lang="zh-CN" altLang="en-US" sz="1400">
                <a:solidFill>
                  <a:schemeClr val="bg2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要怎么接待一</a:t>
            </a:r>
            <a:r>
              <a:rPr lang="zh-CN" altLang="en-US" sz="1400">
                <a:solidFill>
                  <a:schemeClr val="bg2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大车沙丁鱼，</a:t>
            </a:r>
            <a:r>
              <a:rPr lang="en-US" altLang="zh-CN" sz="1400">
                <a:solidFill>
                  <a:schemeClr val="bg2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AI</a:t>
            </a:r>
            <a:r>
              <a:rPr lang="zh-CN" altLang="en-US" sz="1400">
                <a:solidFill>
                  <a:schemeClr val="bg2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说要</a:t>
            </a:r>
            <a:r>
              <a:rPr lang="zh-CN" altLang="en-US" sz="1400">
                <a:solidFill>
                  <a:schemeClr val="bg2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立刻把它们放进</a:t>
            </a:r>
            <a:r>
              <a:rPr lang="zh-CN" altLang="en-US" sz="1400">
                <a:solidFill>
                  <a:schemeClr val="bg2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冷藏库……</a:t>
            </a:r>
            <a:endParaRPr lang="zh-CN" altLang="en-US" sz="1400">
              <a:solidFill>
                <a:schemeClr val="bg2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56530" y="145415"/>
            <a:ext cx="6543040" cy="64655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744220" y="363220"/>
            <a:ext cx="5179695" cy="9474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lvl="0" indent="-285750" algn="l">
              <a:buFont typeface="Arial" panose="020B0604020202090204" pitchFamily="34" charset="0"/>
              <a:buChar char="•"/>
            </a:pPr>
            <a:endParaRPr lang="zh-CN" altLang="en-US" sz="160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87680" y="4102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三、目标效果</a:t>
            </a:r>
            <a:r>
              <a:rPr lang="zh-CN" altLang="en-US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预览</a:t>
            </a:r>
            <a:endParaRPr lang="zh-CN" altLang="en-US" b="1">
              <a:solidFill>
                <a:schemeClr val="accent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548005" y="701040"/>
            <a:ext cx="11095990" cy="49987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lvl="0" indent="-285750" algn="l"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大模型不知道你的这些私有知识，当它回答自己不知道的问题时</a:t>
            </a: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会出现“幻觉”</a:t>
            </a: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问题；</a:t>
            </a:r>
            <a:endParaRPr lang="zh-CN" altLang="en-US" sz="160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285750" lvl="0" indent="-285750" algn="l"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微调技术和</a:t>
            </a:r>
            <a:r>
              <a:rPr lang="en-US" altLang="zh-CN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RAG</a:t>
            </a:r>
            <a:r>
              <a:rPr lang="zh-CN" altLang="en-US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技术</a:t>
            </a: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的区别：</a:t>
            </a:r>
            <a:endParaRPr lang="zh-CN" altLang="en-US" sz="160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 algn="l"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微调：在已有的预训练模型基础上，再结合特定任务的数据集进一步对其进行训练，使得模型在这一领域中表现更好（</a:t>
            </a:r>
            <a:r>
              <a:rPr lang="zh-CN" altLang="en-US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微调是考前复习，模型通过训练，消化吸收了这些知识然后给你回复）</a:t>
            </a: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；</a:t>
            </a:r>
            <a:endParaRPr lang="zh-CN" altLang="en-US" sz="160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 algn="l">
              <a:buFont typeface="Arial" panose="020B060402020209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RAG</a:t>
            </a: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：在生成回答之前，通过信息检索从外部知识库中查找与问题相关的知识，增强生成过程中的信息来源，从而提升生成的质量和准确性。（</a:t>
            </a:r>
            <a:r>
              <a:rPr lang="en-US" altLang="zh-CN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RAG</a:t>
            </a:r>
            <a:r>
              <a:rPr lang="zh-CN" altLang="en-US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是开卷考试，模型看到你的问题，开始翻你的知识库，以实时生成更准确的答案）；</a:t>
            </a:r>
            <a:endParaRPr lang="zh-CN" altLang="en-US" sz="160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285750" lvl="0" indent="-285750" algn="l">
              <a:buFont typeface="Arial" panose="020B060402020209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RAG</a:t>
            </a: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（Retrieval-Augmented Generation）技术原理：</a:t>
            </a:r>
            <a:endParaRPr lang="zh-CN" altLang="en-US" sz="160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 algn="l">
              <a:buFont typeface="Arial" panose="020B0604020202090204" pitchFamily="34" charset="0"/>
              <a:buChar char="•"/>
            </a:pPr>
            <a:r>
              <a:rPr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检索（Retrieval）：当</a:t>
            </a:r>
            <a:r>
              <a:rPr lang="zh-CN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用户</a:t>
            </a:r>
            <a:r>
              <a:rPr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提出问题时</a:t>
            </a:r>
            <a:r>
              <a:rPr lang="zh-CN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，</a:t>
            </a:r>
            <a:r>
              <a:rPr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系统</a:t>
            </a:r>
            <a:r>
              <a:rPr lang="zh-CN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会</a:t>
            </a:r>
            <a:r>
              <a:rPr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从</a:t>
            </a:r>
            <a:r>
              <a:rPr lang="zh-CN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外部的</a:t>
            </a:r>
            <a:r>
              <a:rPr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知识库中检索</a:t>
            </a:r>
            <a:r>
              <a:rPr lang="zh-CN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出</a:t>
            </a:r>
            <a:r>
              <a:rPr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与用户输入相关的</a:t>
            </a:r>
            <a:r>
              <a:rPr lang="zh-CN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内容。</a:t>
            </a:r>
            <a:endParaRPr lang="zh-CN" sz="160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 algn="l">
              <a:buFont typeface="Arial" panose="020B0604020202090204" pitchFamily="34" charset="0"/>
              <a:buChar char="•"/>
            </a:pPr>
            <a:r>
              <a:rPr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增强（Augmentation）：</a:t>
            </a:r>
            <a:r>
              <a:rPr lang="zh-CN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系统</a:t>
            </a:r>
            <a:r>
              <a:rPr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将检索到的信息与用户的输入结合，扩展模型的上下文。这让生成模型</a:t>
            </a:r>
            <a:r>
              <a:rPr lang="zh-CN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（也就是</a:t>
            </a:r>
            <a:r>
              <a:rPr lang="en-US" altLang="zh-CN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Deepseek</a:t>
            </a: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）</a:t>
            </a:r>
            <a:r>
              <a:rPr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可以利用外部知识，使生成的答案更准确和丰富。</a:t>
            </a:r>
            <a:endParaRPr sz="160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 algn="l">
              <a:buFont typeface="Arial" panose="020B0604020202090204" pitchFamily="34" charset="0"/>
              <a:buChar char="•"/>
            </a:pPr>
            <a:r>
              <a:rPr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生成（Generation）：生成模型基于增强后的输入生成</a:t>
            </a:r>
            <a:r>
              <a:rPr lang="zh-CN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最终</a:t>
            </a:r>
            <a:r>
              <a:rPr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的回答。它结合用户输入和检索到的信息，生成符合逻辑、准确且可读的文本内容。</a:t>
            </a:r>
            <a:endParaRPr sz="160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285750" lvl="0" indent="-285750" algn="l">
              <a:buFont typeface="Arial" panose="020B0604020202090204" pitchFamily="34" charset="0"/>
              <a:buChar char="•"/>
            </a:pPr>
            <a:endParaRPr lang="zh-CN" altLang="en-US" sz="160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548005" y="34226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四、为什么要使用</a:t>
            </a:r>
            <a:r>
              <a:rPr lang="en-US" altLang="zh-CN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RAG</a:t>
            </a:r>
            <a:r>
              <a:rPr lang="zh-CN" altLang="en-US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技术？</a:t>
            </a:r>
            <a:r>
              <a:rPr lang="en-US" altLang="zh-CN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RAG</a:t>
            </a:r>
            <a:r>
              <a:rPr lang="zh-CN" altLang="en-US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和模型微调</a:t>
            </a:r>
            <a:r>
              <a:rPr lang="zh-CN" altLang="en-US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的区别？</a:t>
            </a:r>
            <a:endParaRPr lang="zh-CN" altLang="en-US" b="1">
              <a:solidFill>
                <a:schemeClr val="accent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48005" y="495935"/>
            <a:ext cx="11095990" cy="5340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1" indent="-285750" algn="l">
              <a:buFont typeface="Arial" panose="020B0604020202090204" pitchFamily="34" charset="0"/>
              <a:buChar char="•"/>
            </a:pPr>
            <a:endParaRPr sz="1400"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0" lvl="1" indent="-285750" algn="l">
              <a:buFont typeface="Arial" panose="020B0604020202090204" pitchFamily="34" charset="0"/>
              <a:buChar char="•"/>
            </a:pPr>
            <a:r>
              <a:rPr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检索（Retrieval）：当</a:t>
            </a:r>
            <a:r>
              <a:rPr lang="zh-CN"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用户</a:t>
            </a:r>
            <a:r>
              <a:rPr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提出问题时</a:t>
            </a:r>
            <a:r>
              <a:rPr lang="zh-CN"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，</a:t>
            </a:r>
            <a:r>
              <a:rPr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系统</a:t>
            </a:r>
            <a:r>
              <a:rPr lang="zh-CN"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会</a:t>
            </a:r>
            <a:r>
              <a:rPr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从</a:t>
            </a:r>
            <a:r>
              <a:rPr lang="zh-CN"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外部的</a:t>
            </a:r>
            <a:r>
              <a:rPr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知识库中检索</a:t>
            </a:r>
            <a:r>
              <a:rPr lang="zh-CN"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出</a:t>
            </a:r>
            <a:r>
              <a:rPr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与用户输入相关的</a:t>
            </a:r>
            <a:r>
              <a:rPr lang="zh-CN"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内容。</a:t>
            </a:r>
            <a:endParaRPr lang="zh-CN" sz="140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800100" lvl="1" indent="-342900" algn="l">
              <a:buFont typeface="Arial" panose="020B0604020202090204" pitchFamily="34" charset="0"/>
              <a:buAutoNum type="arabicPeriod"/>
            </a:pPr>
            <a:r>
              <a:rPr lang="zh-CN"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准备</a:t>
            </a:r>
            <a:r>
              <a:rPr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外部</a:t>
            </a:r>
            <a:r>
              <a:rPr lang="zh-CN"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知识库</a:t>
            </a:r>
            <a:r>
              <a:rPr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：</a:t>
            </a:r>
            <a:r>
              <a:rPr lang="zh-CN"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外部知识库可能</a:t>
            </a:r>
            <a:r>
              <a:rPr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来自本地</a:t>
            </a:r>
            <a:r>
              <a:rPr lang="zh-CN"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的文件</a:t>
            </a:r>
            <a:r>
              <a:rPr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、搜索引擎结果、API </a:t>
            </a:r>
            <a:r>
              <a:rPr lang="zh-CN"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等等</a:t>
            </a:r>
            <a:r>
              <a:rPr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。这样，RAG 不仅依赖于模型本身的内在</a:t>
            </a:r>
            <a:r>
              <a:rPr lang="zh-CN"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的、通过训练得到的</a:t>
            </a:r>
            <a:r>
              <a:rPr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知识，还能</a:t>
            </a:r>
            <a:r>
              <a:rPr lang="zh-CN"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实时</a:t>
            </a:r>
            <a:r>
              <a:rPr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调用外部的信息进行补充。</a:t>
            </a:r>
            <a:r>
              <a:rPr lang="zh-CN"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我们要构建的就是一个基于本地文件的外部知识库；</a:t>
            </a:r>
            <a:endParaRPr sz="1400"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800100" lvl="1" indent="-342900" algn="l">
              <a:buFont typeface="Arial" panose="020B0604020202090204" pitchFamily="34" charset="0"/>
              <a:buAutoNum type="arabicPeriod"/>
            </a:pPr>
            <a:r>
              <a:rPr lang="zh-CN" sz="14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通过 embedding 模型，对知识库文件进行解析：</a:t>
            </a:r>
            <a:r>
              <a:rPr lang="zh-CN" altLang="en-US" sz="14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文本是由自然语言组成的，这种格式不利于机器直接计算相似度。</a:t>
            </a:r>
            <a:r>
              <a:rPr lang="zh-CN" altLang="en-US" sz="1400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embedding 模型要做的，就是将自然语言转化为高维向量</a:t>
            </a:r>
            <a:r>
              <a:rPr lang="zh-CN" altLang="en-US" sz="14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，然后通过向量来捕捉到单词或句子背后的语义信息。比如，“蟹堡王”“比奇堡”“深度学习”三个词，embedding 会将蟹堡王和比奇堡映射到相近的向量空间中；而深度学习会被映射到离他们较远的向量空间中，这样通过</a:t>
            </a:r>
            <a:r>
              <a:rPr lang="en-US" altLang="zh-CN" sz="14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embeding</a:t>
            </a:r>
            <a:r>
              <a:rPr lang="zh-CN" altLang="en-US" sz="14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，机器就可以学习到自然语言之间的深度语义关系，并且依</a:t>
            </a:r>
            <a:r>
              <a:rPr lang="zh-CN" altLang="en-US" sz="14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此计算出不同文本之间的相似关系了；</a:t>
            </a:r>
            <a:endParaRPr lang="zh-CN" altLang="en-US" sz="140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800100" lvl="1" indent="-342900" algn="l">
              <a:buFont typeface="Arial" panose="020B0604020202090204" pitchFamily="34" charset="0"/>
              <a:buAutoNum type="arabicPeriod"/>
            </a:pPr>
            <a:r>
              <a:rPr lang="zh-CN"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通过 embedding 模型，对用户的提问进行</a:t>
            </a:r>
            <a:r>
              <a:rPr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处理：用户的输入</a:t>
            </a:r>
            <a:r>
              <a:rPr lang="zh-CN"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同样</a:t>
            </a:r>
            <a:r>
              <a:rPr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会经过嵌入（</a:t>
            </a:r>
            <a:r>
              <a:rPr lang="en-US" sz="1400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E</a:t>
            </a:r>
            <a:r>
              <a:rPr sz="1400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mbedding</a:t>
            </a:r>
            <a:r>
              <a:rPr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）处理，生成一个高维向量。</a:t>
            </a:r>
            <a:endParaRPr sz="140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800100" lvl="1" indent="-342900" algn="l">
              <a:buFont typeface="Arial" panose="020B0604020202090204" pitchFamily="34" charset="0"/>
              <a:buAutoNum type="arabicPeriod"/>
            </a:pPr>
            <a:r>
              <a:rPr lang="zh-CN"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拿用户的提问去匹配本地知识库</a:t>
            </a:r>
            <a:r>
              <a:rPr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：使用这个</a:t>
            </a:r>
            <a:r>
              <a:rPr lang="zh-CN"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用户输入生成的这个高纬</a:t>
            </a:r>
            <a:r>
              <a:rPr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向量</a:t>
            </a:r>
            <a:r>
              <a:rPr lang="zh-CN"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，</a:t>
            </a:r>
            <a:r>
              <a:rPr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去查询知识库</a:t>
            </a:r>
            <a:r>
              <a:rPr lang="zh-CN"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中有无</a:t>
            </a:r>
            <a:r>
              <a:rPr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相关的文档片段。系统会利用某些相似度度量（如余弦相似度）</a:t>
            </a:r>
            <a:r>
              <a:rPr lang="zh-CN"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去判断这个相似度</a:t>
            </a:r>
            <a:r>
              <a:rPr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。</a:t>
            </a:r>
            <a:r>
              <a:rPr lang="zh-CN"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这一整个过程可以理解为，上传并解析了知识库之后，相当于给知识库中每一个小的文段都生成了一个指纹；然后用户输入问题之后，这个问题同样也会生成一个独一无二的指纹，接着</a:t>
            </a:r>
            <a:r>
              <a:rPr lang="en-US" altLang="zh-CN"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RAGFLOW</a:t>
            </a:r>
            <a:r>
              <a:rPr lang="zh-CN"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系统就会拿着用户输入的这个指纹，在指纹库也就是知识库中匹配，找到相似的指纹，然后把</a:t>
            </a:r>
            <a:r>
              <a:rPr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将检索到的</a:t>
            </a:r>
            <a:r>
              <a:rPr lang="zh-CN"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这些相关文段</a:t>
            </a:r>
            <a:r>
              <a:rPr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与用户的输入结合，扩展模型的上下文</a:t>
            </a:r>
            <a:r>
              <a:rPr lang="zh-CN"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，再喂给对话模型</a:t>
            </a:r>
            <a:r>
              <a:rPr lang="en-US" altLang="zh-CN"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DeepSeek</a:t>
            </a:r>
            <a:r>
              <a:rPr lang="zh-CN" altLang="en-US"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。</a:t>
            </a:r>
            <a:endParaRPr lang="zh-CN" altLang="en-US" sz="1400"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342900" lvl="0" indent="-342900" algn="l">
              <a:buFont typeface="Arial" panose="020B0604020202090204" pitchFamily="34" charset="0"/>
              <a:buChar char="•"/>
            </a:pPr>
            <a:r>
              <a:rPr lang="zh-CN" altLang="en-US"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模型的分类：</a:t>
            </a:r>
            <a:r>
              <a:rPr lang="en-US" altLang="zh-CN"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Chat</a:t>
            </a:r>
            <a:r>
              <a:rPr lang="zh-CN" altLang="en-US"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模型、</a:t>
            </a:r>
            <a:r>
              <a:rPr lang="en-US" altLang="zh-CN"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Embedding</a:t>
            </a:r>
            <a:r>
              <a:rPr lang="zh-CN" altLang="en-US" sz="14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模型；</a:t>
            </a:r>
            <a:endParaRPr lang="zh-CN" altLang="en-US" sz="1400"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8005" y="136525"/>
            <a:ext cx="10969625" cy="3683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五、什么是</a:t>
            </a:r>
            <a:r>
              <a:rPr lang="en-US" altLang="zh-CN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Embedding</a:t>
            </a:r>
            <a:r>
              <a:rPr lang="zh-CN" altLang="en-US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？为什么除了</a:t>
            </a:r>
            <a:r>
              <a:rPr lang="en-US" altLang="zh-CN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DeepSeek</a:t>
            </a:r>
            <a:r>
              <a:rPr lang="zh-CN" altLang="en-US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、</a:t>
            </a:r>
            <a:r>
              <a:rPr lang="en-US" altLang="zh-CN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RAGFlow</a:t>
            </a:r>
            <a:r>
              <a:rPr lang="zh-CN" altLang="en-US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外我还需</a:t>
            </a:r>
            <a:r>
              <a:rPr lang="zh-CN" altLang="en-US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要“</a:t>
            </a:r>
            <a:r>
              <a:rPr lang="en-US" altLang="zh-CN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Embedding</a:t>
            </a:r>
            <a:r>
              <a:rPr lang="zh-CN" altLang="en-US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模型”？</a:t>
            </a:r>
            <a:endParaRPr lang="zh-CN" altLang="en-US" b="1">
              <a:solidFill>
                <a:schemeClr val="accent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545" y="567055"/>
            <a:ext cx="1897380" cy="72644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文本数据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2320925" y="930275"/>
            <a:ext cx="13868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>
            <p:custDataLst>
              <p:tags r:id="rId1"/>
            </p:custDataLst>
          </p:nvPr>
        </p:nvSpPr>
        <p:spPr>
          <a:xfrm>
            <a:off x="3707765" y="567055"/>
            <a:ext cx="1897380" cy="72644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Embedding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7" name="圆角矩形 6"/>
          <p:cNvSpPr/>
          <p:nvPr>
            <p:custDataLst>
              <p:tags r:id="rId2"/>
            </p:custDataLst>
          </p:nvPr>
        </p:nvSpPr>
        <p:spPr>
          <a:xfrm>
            <a:off x="6991985" y="567055"/>
            <a:ext cx="1897380" cy="72644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向量数据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cxnSp>
        <p:nvCxnSpPr>
          <p:cNvPr id="8" name="直接箭头连接符 7"/>
          <p:cNvCxnSpPr/>
          <p:nvPr>
            <p:custDataLst>
              <p:tags r:id="rId3"/>
            </p:custDataLst>
          </p:nvPr>
        </p:nvCxnSpPr>
        <p:spPr>
          <a:xfrm>
            <a:off x="5605145" y="930275"/>
            <a:ext cx="13868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>
            <p:custDataLst>
              <p:tags r:id="rId4"/>
            </p:custDataLst>
          </p:nvPr>
        </p:nvCxnSpPr>
        <p:spPr>
          <a:xfrm>
            <a:off x="1130300" y="5467350"/>
            <a:ext cx="278257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129665" y="2973705"/>
            <a:ext cx="0" cy="24936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19" idx="2"/>
          </p:cNvCxnSpPr>
          <p:nvPr/>
        </p:nvCxnSpPr>
        <p:spPr>
          <a:xfrm flipV="1">
            <a:off x="1140460" y="3390900"/>
            <a:ext cx="607060" cy="205486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>
            <p:custDataLst>
              <p:tags r:id="rId5"/>
            </p:custDataLst>
          </p:nvPr>
        </p:nvCxnSpPr>
        <p:spPr>
          <a:xfrm flipV="1">
            <a:off x="1140460" y="3359150"/>
            <a:ext cx="813435" cy="210820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>
            <p:custDataLst>
              <p:tags r:id="rId6"/>
            </p:custDataLst>
          </p:nvPr>
        </p:nvCxnSpPr>
        <p:spPr>
          <a:xfrm flipV="1">
            <a:off x="1129665" y="5178425"/>
            <a:ext cx="2397125" cy="268605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719195" y="5535295"/>
            <a:ext cx="5454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latin typeface="微软雅黑" charset="0"/>
                <a:ea typeface="微软雅黑" charset="0"/>
                <a:sym typeface="+mn-ea"/>
              </a:rPr>
              <a:t>x1</a:t>
            </a:r>
            <a:endParaRPr lang="en-US" altLang="zh-CN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7"/>
            </p:custDataLst>
          </p:nvPr>
        </p:nvSpPr>
        <p:spPr>
          <a:xfrm>
            <a:off x="549910" y="2719070"/>
            <a:ext cx="5454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latin typeface="微软雅黑" charset="0"/>
                <a:ea typeface="微软雅黑" charset="0"/>
                <a:sym typeface="+mn-ea"/>
              </a:rPr>
              <a:t>x2</a:t>
            </a:r>
            <a:endParaRPr lang="en-US" altLang="zh-CN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1271270" y="3022600"/>
            <a:ext cx="9525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蟹堡王</a:t>
            </a:r>
            <a:endParaRPr lang="zh-CN" altLang="en-US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1858010" y="3412490"/>
            <a:ext cx="9525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比奇堡</a:t>
            </a:r>
            <a:endParaRPr lang="zh-CN" altLang="en-US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10"/>
            </p:custDataLst>
          </p:nvPr>
        </p:nvSpPr>
        <p:spPr>
          <a:xfrm>
            <a:off x="2649855" y="4789805"/>
            <a:ext cx="13868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深度学习</a:t>
            </a:r>
            <a:endParaRPr lang="zh-CN" altLang="en-US"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427355" y="42862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六、本地部署全流程</a:t>
            </a:r>
            <a:endParaRPr lang="zh-CN" altLang="en-US" b="1">
              <a:solidFill>
                <a:schemeClr val="accent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487680" y="891540"/>
            <a:ext cx="11095990" cy="14992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90204" pitchFamily="34" charset="0"/>
              <a:buAutoNum type="arabicPeriod"/>
            </a:pP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下载</a:t>
            </a:r>
            <a:r>
              <a:rPr lang="en-US" altLang="zh-CN" sz="1600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ollama</a:t>
            </a: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，通过</a:t>
            </a:r>
            <a:r>
              <a:rPr lang="en-US" altLang="zh-CN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ollama</a:t>
            </a: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将</a:t>
            </a:r>
            <a:r>
              <a:rPr lang="en-US" altLang="zh-CN" sz="1600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DeepSeek</a:t>
            </a: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模型下载到本地</a:t>
            </a: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运行；</a:t>
            </a:r>
            <a:endParaRPr lang="zh-CN" altLang="en-US" sz="160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342900" lvl="0" indent="-342900" algn="l">
              <a:buFont typeface="Arial" panose="020B0604020202090204" pitchFamily="34" charset="0"/>
              <a:buAutoNum type="arabicPeriod"/>
            </a:pP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下载</a:t>
            </a:r>
            <a:r>
              <a:rPr lang="en-US" altLang="zh-CN" sz="1600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RAGflow</a:t>
            </a:r>
            <a:r>
              <a:rPr lang="zh-CN" altLang="en-US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源代码和</a:t>
            </a:r>
            <a:r>
              <a:rPr lang="en-US" altLang="zh-CN" sz="1600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Docker</a:t>
            </a: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，通过</a:t>
            </a:r>
            <a:r>
              <a:rPr lang="en-US" altLang="zh-CN" sz="1600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Docker</a:t>
            </a: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来</a:t>
            </a: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本地部署</a:t>
            </a:r>
            <a:r>
              <a:rPr lang="en-US" altLang="zh-CN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RAGflow</a:t>
            </a:r>
            <a:r>
              <a:rPr lang="zh-CN" altLang="en-US" sz="1600"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；</a:t>
            </a:r>
            <a:endParaRPr lang="zh-CN" altLang="en-US" sz="1600"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342900" lvl="0" indent="-342900" algn="l">
              <a:buFont typeface="Arial" panose="020B0604020202090204" pitchFamily="34" charset="0"/>
              <a:buAutoNum type="arabicPeriod"/>
            </a:pP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在</a:t>
            </a:r>
            <a:r>
              <a:rPr lang="en-US" altLang="zh-CN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RAGflow</a:t>
            </a: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中构建</a:t>
            </a:r>
            <a:r>
              <a:rPr lang="zh-CN" altLang="en-US" sz="1600">
                <a:solidFill>
                  <a:schemeClr val="accent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个人知识库</a:t>
            </a:r>
            <a:r>
              <a:rPr lang="zh-CN" altLang="en-US" sz="160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并实现基于个人知识库的对话问答；</a:t>
            </a:r>
            <a:endParaRPr lang="zh-CN" altLang="en-US" sz="160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3594</Words>
  <Application>WPS 演示</Application>
  <PresentationFormat>宽屏</PresentationFormat>
  <Paragraphs>130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汉仪旗黑</vt:lpstr>
      <vt:lpstr>微软雅黑</vt:lpstr>
      <vt:lpstr>宋体</vt:lpstr>
      <vt:lpstr>Arial Unicode MS</vt:lpstr>
      <vt:lpstr>Calibri</vt:lpstr>
      <vt:lpstr>Helvetica Neue</vt:lpstr>
      <vt:lpstr>汉仪书宋二KW</vt:lpstr>
      <vt:lpstr>WPS</vt:lpstr>
      <vt:lpstr>【知识科普】【纯本地化搭建】 DeepSeek + RAGFlow 构建个人知识库 2024.02.04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黄韵霏</cp:lastModifiedBy>
  <cp:revision>883</cp:revision>
  <dcterms:created xsi:type="dcterms:W3CDTF">2025-02-08T16:01:42Z</dcterms:created>
  <dcterms:modified xsi:type="dcterms:W3CDTF">2025-02-08T16:01:42Z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04388EACDEF1689E9678A0672FCBEE1C_41</vt:lpwstr>
  </property>
</Properties>
</file>