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
  </p:notesMasterIdLst>
  <p:handoutMasterIdLst>
    <p:handoutMasterId r:id="rId4"/>
  </p:handoutMasterIdLst>
  <p:sldIdLst>
    <p:sldId id="257" r:id="rId2"/>
  </p:sldIdLst>
  <p:sldSz cx="38404800" cy="38404800"/>
  <p:notesSz cx="6858000" cy="9144000"/>
  <p:defaultTex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EFAFB233-063F-42B5-8137-9DF3F51BA10A}">
      <p15:sldGuideLst xmlns:p15="http://schemas.microsoft.com/office/powerpoint/2012/main">
        <p15:guide id="1" orient="horz" pos="12096">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FF0E"/>
    <a:srgbClr val="333399"/>
    <a:srgbClr val="FDFF18"/>
    <a:srgbClr val="FC97C7"/>
    <a:srgbClr val="FC98C8"/>
    <a:srgbClr val="84DDFD"/>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p:cViewPr>
        <p:scale>
          <a:sx n="20" d="100"/>
          <a:sy n="20" d="100"/>
        </p:scale>
        <p:origin x="2400" y="84"/>
      </p:cViewPr>
      <p:guideLst>
        <p:guide orient="horz" pos="12096"/>
        <p:guide pos="120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714500" y="685800"/>
            <a:ext cx="342900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900" kern="1200">
        <a:solidFill>
          <a:schemeClr val="tx1"/>
        </a:solidFill>
        <a:latin typeface="Times" pitchFamily="-109" charset="0"/>
        <a:ea typeface="ＭＳ Ｐゴシック" pitchFamily="-106" charset="-128"/>
        <a:cs typeface="ＭＳ Ｐゴシック" pitchFamily="-106" charset="-128"/>
      </a:defRPr>
    </a:lvl1pPr>
    <a:lvl2pPr marL="425224"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2pPr>
    <a:lvl3pPr marL="851928"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3pPr>
    <a:lvl4pPr marL="1278633"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4pPr>
    <a:lvl5pPr marL="1705338"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5pPr>
    <a:lvl6pPr marL="2133010" algn="l" defTabSz="426604" rtl="0" eaLnBrk="1" latinLnBrk="0" hangingPunct="1">
      <a:defRPr sz="900" kern="1200">
        <a:solidFill>
          <a:schemeClr val="tx1"/>
        </a:solidFill>
        <a:latin typeface="+mn-lt"/>
        <a:ea typeface="+mn-ea"/>
        <a:cs typeface="+mn-cs"/>
      </a:defRPr>
    </a:lvl6pPr>
    <a:lvl7pPr marL="2559614" algn="l" defTabSz="426604" rtl="0" eaLnBrk="1" latinLnBrk="0" hangingPunct="1">
      <a:defRPr sz="900" kern="1200">
        <a:solidFill>
          <a:schemeClr val="tx1"/>
        </a:solidFill>
        <a:latin typeface="+mn-lt"/>
        <a:ea typeface="+mn-ea"/>
        <a:cs typeface="+mn-cs"/>
      </a:defRPr>
    </a:lvl7pPr>
    <a:lvl8pPr marL="2986218" algn="l" defTabSz="426604" rtl="0" eaLnBrk="1" latinLnBrk="0" hangingPunct="1">
      <a:defRPr sz="900" kern="1200">
        <a:solidFill>
          <a:schemeClr val="tx1"/>
        </a:solidFill>
        <a:latin typeface="+mn-lt"/>
        <a:ea typeface="+mn-ea"/>
        <a:cs typeface="+mn-cs"/>
      </a:defRPr>
    </a:lvl8pPr>
    <a:lvl9pPr marL="3412818" algn="l" defTabSz="42660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6CA9B51-183E-EC40-A453-55496E4F77E4}" type="slidenum">
              <a:rPr kumimoji="0" lang="en-US" sz="1200" b="0" i="0" u="none" strike="noStrike" kern="1200" cap="none" spc="0" normalizeH="0" baseline="0" noProof="0">
                <a:ln>
                  <a:noFill/>
                </a:ln>
                <a:solidFill>
                  <a:srgbClr val="000000"/>
                </a:solidFill>
                <a:effectLst/>
                <a:uLnTx/>
                <a:uFillTx/>
                <a:latin typeface="Times" pitchFamily="-108" charset="0"/>
                <a:ea typeface="ヒラギノ明朝 ProN W3" pitchFamily="-108" charset="-128"/>
                <a:cs typeface="ヒラギノ明朝 ProN W3" pitchFamily="-108" charset="-128"/>
                <a:sym typeface="Times" pitchFamily="-108"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srgbClr val="000000"/>
              </a:solidFill>
              <a:effectLst/>
              <a:uLnTx/>
              <a:uFillTx/>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xfrm>
            <a:off x="1714500" y="685800"/>
            <a:ext cx="3429000" cy="3429000"/>
          </a:xfrm>
          <a:ln/>
        </p:spPr>
      </p:sp>
      <p:sp>
        <p:nvSpPr>
          <p:cNvPr id="16388" name="Rectangle 3"/>
          <p:cNvSpPr>
            <a:spLocks noGrp="1"/>
          </p:cNvSpPr>
          <p:nvPr>
            <p:ph type="body" idx="1"/>
          </p:nvPr>
        </p:nvSpPr>
        <p:spPr>
          <a:noFill/>
          <a:ln w="9525"/>
        </p:spPr>
        <p:txBody>
          <a:bodyPr/>
          <a:lstStyle/>
          <a:p>
            <a:pPr eaLnBrk="1" hangingPunct="1"/>
            <a:endParaRPr lang="en-US" dirty="0">
              <a:latin typeface="Times"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3046542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923" y="11930067"/>
            <a:ext cx="32642967" cy="8232774"/>
          </a:xfrm>
        </p:spPr>
        <p:txBody>
          <a:bodyPr/>
          <a:lstStyle/>
          <a:p>
            <a:r>
              <a:rPr lang="en-US"/>
              <a:t>Click to edit Master title style</a:t>
            </a:r>
          </a:p>
        </p:txBody>
      </p:sp>
      <p:sp>
        <p:nvSpPr>
          <p:cNvPr id="3" name="Subtitle 2"/>
          <p:cNvSpPr>
            <a:spLocks noGrp="1"/>
          </p:cNvSpPr>
          <p:nvPr>
            <p:ph type="subTitle" idx="1"/>
          </p:nvPr>
        </p:nvSpPr>
        <p:spPr>
          <a:xfrm>
            <a:off x="5760450" y="21763044"/>
            <a:ext cx="26883913" cy="9813927"/>
          </a:xfrm>
        </p:spPr>
        <p:txBody>
          <a:bodyPr/>
          <a:lstStyle>
            <a:lvl1pPr marL="0" indent="0" algn="ctr">
              <a:buNone/>
              <a:defRPr/>
            </a:lvl1pPr>
            <a:lvl2pPr marL="194173" indent="0" algn="ctr">
              <a:buNone/>
              <a:defRPr/>
            </a:lvl2pPr>
            <a:lvl3pPr marL="388340" indent="0" algn="ctr">
              <a:buNone/>
              <a:defRPr/>
            </a:lvl3pPr>
            <a:lvl4pPr marL="582507" indent="0" algn="ctr">
              <a:buNone/>
              <a:defRPr/>
            </a:lvl4pPr>
            <a:lvl5pPr marL="776679" indent="0" algn="ctr">
              <a:buNone/>
              <a:defRPr/>
            </a:lvl5pPr>
            <a:lvl6pPr marL="970846" indent="0" algn="ctr">
              <a:buNone/>
              <a:defRPr/>
            </a:lvl6pPr>
            <a:lvl7pPr marL="1165013" indent="0" algn="ctr">
              <a:buNone/>
              <a:defRPr/>
            </a:lvl7pPr>
            <a:lvl8pPr marL="1359186" indent="0" algn="ctr">
              <a:buNone/>
              <a:defRPr/>
            </a:lvl8pPr>
            <a:lvl9pPr marL="1553353"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C847D7F8-CF16-524C-B19E-A1C462196890}" type="slidenum">
              <a:rPr lang="en-US"/>
              <a:pPr>
                <a:defRPr/>
              </a:pPr>
              <a:t>‹#›</a:t>
            </a:fld>
            <a:endParaRPr lang="en-US"/>
          </a:p>
        </p:txBody>
      </p:sp>
    </p:spTree>
    <p:extLst>
      <p:ext uri="{BB962C8B-B14F-4D97-AF65-F5344CB8AC3E}">
        <p14:creationId xmlns:p14="http://schemas.microsoft.com/office/powerpoint/2010/main" val="420736395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6AF9771-F4CB-2E4A-9304-F683B3CEADAA}" type="slidenum">
              <a:rPr lang="en-US"/>
              <a:pPr>
                <a:defRPr/>
              </a:pPr>
              <a:t>‹#›</a:t>
            </a:fld>
            <a:endParaRPr lang="en-US"/>
          </a:p>
        </p:txBody>
      </p:sp>
    </p:spTree>
    <p:extLst>
      <p:ext uri="{BB962C8B-B14F-4D97-AF65-F5344CB8AC3E}">
        <p14:creationId xmlns:p14="http://schemas.microsoft.com/office/powerpoint/2010/main" val="336506014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364541" y="2135194"/>
            <a:ext cx="8160740" cy="3626961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879528" y="2135194"/>
            <a:ext cx="24351656" cy="362696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46EAA9F4-E053-F742-B9BE-49F859069ACC}" type="slidenum">
              <a:rPr lang="en-US"/>
              <a:pPr>
                <a:defRPr/>
              </a:pPr>
              <a:t>‹#›</a:t>
            </a:fld>
            <a:endParaRPr lang="en-US"/>
          </a:p>
        </p:txBody>
      </p:sp>
    </p:spTree>
    <p:extLst>
      <p:ext uri="{BB962C8B-B14F-4D97-AF65-F5344CB8AC3E}">
        <p14:creationId xmlns:p14="http://schemas.microsoft.com/office/powerpoint/2010/main" val="180622041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66A9D65-B9FD-DC44-8EDC-1126D92566FF}" type="slidenum">
              <a:rPr lang="en-US"/>
              <a:pPr>
                <a:defRPr/>
              </a:pPr>
              <a:t>‹#›</a:t>
            </a:fld>
            <a:endParaRPr lang="en-US"/>
          </a:p>
        </p:txBody>
      </p:sp>
    </p:spTree>
    <p:extLst>
      <p:ext uri="{BB962C8B-B14F-4D97-AF65-F5344CB8AC3E}">
        <p14:creationId xmlns:p14="http://schemas.microsoft.com/office/powerpoint/2010/main" val="66264667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6" y="24679286"/>
            <a:ext cx="32644361" cy="7626349"/>
          </a:xfrm>
        </p:spPr>
        <p:txBody>
          <a:bodyPr anchor="t"/>
          <a:lstStyle>
            <a:lvl1pPr algn="l">
              <a:defRPr sz="1727" b="1" cap="all"/>
            </a:lvl1pPr>
          </a:lstStyle>
          <a:p>
            <a:r>
              <a:rPr lang="en-US"/>
              <a:t>Click to edit Master title style</a:t>
            </a:r>
          </a:p>
        </p:txBody>
      </p:sp>
      <p:sp>
        <p:nvSpPr>
          <p:cNvPr id="3" name="Text Placeholder 2"/>
          <p:cNvSpPr>
            <a:spLocks noGrp="1"/>
          </p:cNvSpPr>
          <p:nvPr>
            <p:ph type="body" idx="1"/>
          </p:nvPr>
        </p:nvSpPr>
        <p:spPr>
          <a:xfrm>
            <a:off x="3033716" y="16278226"/>
            <a:ext cx="32644361" cy="8401053"/>
          </a:xfrm>
        </p:spPr>
        <p:txBody>
          <a:bodyPr anchor="b"/>
          <a:lstStyle>
            <a:lvl1pPr marL="0" indent="0">
              <a:buNone/>
              <a:defRPr sz="908"/>
            </a:lvl1pPr>
            <a:lvl2pPr marL="194173" indent="0">
              <a:buNone/>
              <a:defRPr sz="635"/>
            </a:lvl2pPr>
            <a:lvl3pPr marL="388340" indent="0">
              <a:buNone/>
              <a:defRPr sz="635"/>
            </a:lvl3pPr>
            <a:lvl4pPr marL="582507" indent="0">
              <a:buNone/>
              <a:defRPr sz="635"/>
            </a:lvl4pPr>
            <a:lvl5pPr marL="776679" indent="0">
              <a:buNone/>
              <a:defRPr sz="635"/>
            </a:lvl5pPr>
            <a:lvl6pPr marL="970846" indent="0">
              <a:buNone/>
              <a:defRPr sz="635"/>
            </a:lvl6pPr>
            <a:lvl7pPr marL="1165013" indent="0">
              <a:buNone/>
              <a:defRPr sz="635"/>
            </a:lvl7pPr>
            <a:lvl8pPr marL="1359186" indent="0">
              <a:buNone/>
              <a:defRPr sz="635"/>
            </a:lvl8pPr>
            <a:lvl9pPr marL="1553353" indent="0">
              <a:buNone/>
              <a:defRPr sz="635"/>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13F42C09-D331-5447-99D9-FC52884E53C5}" type="slidenum">
              <a:rPr lang="en-US"/>
              <a:pPr>
                <a:defRPr/>
              </a:pPr>
              <a:t>‹#›</a:t>
            </a:fld>
            <a:endParaRPr lang="en-US"/>
          </a:p>
        </p:txBody>
      </p:sp>
    </p:spTree>
    <p:extLst>
      <p:ext uri="{BB962C8B-B14F-4D97-AF65-F5344CB8AC3E}">
        <p14:creationId xmlns:p14="http://schemas.microsoft.com/office/powerpoint/2010/main" val="279219179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879527" y="11095045"/>
            <a:ext cx="16256198" cy="27309762"/>
          </a:xfrm>
        </p:spPr>
        <p:txBody>
          <a:bodyPr/>
          <a:lstStyle>
            <a:lvl1pPr>
              <a:defRPr sz="1092"/>
            </a:lvl1pPr>
            <a:lvl2pPr>
              <a:defRPr sz="1092"/>
            </a:lvl2pPr>
            <a:lvl3pPr>
              <a:defRPr sz="908"/>
            </a:lvl3pPr>
            <a:lvl4pPr>
              <a:defRPr sz="635"/>
            </a:lvl4pPr>
            <a:lvl5pPr>
              <a:defRPr sz="635"/>
            </a:lvl5pPr>
            <a:lvl6pPr>
              <a:defRPr sz="635"/>
            </a:lvl6pPr>
            <a:lvl7pPr>
              <a:defRPr sz="635"/>
            </a:lvl7pPr>
            <a:lvl8pPr>
              <a:defRPr sz="635"/>
            </a:lvl8pPr>
            <a:lvl9pPr>
              <a:defRPr sz="63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269082" y="11095045"/>
            <a:ext cx="16256198" cy="27309762"/>
          </a:xfrm>
        </p:spPr>
        <p:txBody>
          <a:bodyPr/>
          <a:lstStyle>
            <a:lvl1pPr>
              <a:defRPr sz="1092"/>
            </a:lvl1pPr>
            <a:lvl2pPr>
              <a:defRPr sz="1092"/>
            </a:lvl2pPr>
            <a:lvl3pPr>
              <a:defRPr sz="908"/>
            </a:lvl3pPr>
            <a:lvl4pPr>
              <a:defRPr sz="635"/>
            </a:lvl4pPr>
            <a:lvl5pPr>
              <a:defRPr sz="635"/>
            </a:lvl5pPr>
            <a:lvl6pPr>
              <a:defRPr sz="635"/>
            </a:lvl6pPr>
            <a:lvl7pPr>
              <a:defRPr sz="635"/>
            </a:lvl7pPr>
            <a:lvl8pPr>
              <a:defRPr sz="635"/>
            </a:lvl8pPr>
            <a:lvl9pPr>
              <a:defRPr sz="63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F655B4E9-5A3D-2C42-89D7-43595D785650}" type="slidenum">
              <a:rPr lang="en-US"/>
              <a:pPr>
                <a:defRPr/>
              </a:pPr>
              <a:t>‹#›</a:t>
            </a:fld>
            <a:endParaRPr lang="en-US"/>
          </a:p>
        </p:txBody>
      </p:sp>
    </p:spTree>
    <p:extLst>
      <p:ext uri="{BB962C8B-B14F-4D97-AF65-F5344CB8AC3E}">
        <p14:creationId xmlns:p14="http://schemas.microsoft.com/office/powerpoint/2010/main" val="238765522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691" y="1538286"/>
            <a:ext cx="34565433" cy="6400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919683" y="8596320"/>
            <a:ext cx="16968791" cy="3582985"/>
          </a:xfrm>
        </p:spPr>
        <p:txBody>
          <a:bodyPr anchor="b"/>
          <a:lstStyle>
            <a:lvl1pPr marL="0" indent="0">
              <a:buNone/>
              <a:defRPr sz="1092" b="1"/>
            </a:lvl1pPr>
            <a:lvl2pPr marL="194173" indent="0">
              <a:buNone/>
              <a:defRPr sz="908" b="1"/>
            </a:lvl2pPr>
            <a:lvl3pPr marL="388340" indent="0">
              <a:buNone/>
              <a:defRPr sz="635" b="1"/>
            </a:lvl3pPr>
            <a:lvl4pPr marL="582507" indent="0">
              <a:buNone/>
              <a:defRPr sz="635" b="1"/>
            </a:lvl4pPr>
            <a:lvl5pPr marL="776679" indent="0">
              <a:buNone/>
              <a:defRPr sz="635" b="1"/>
            </a:lvl5pPr>
            <a:lvl6pPr marL="970846" indent="0">
              <a:buNone/>
              <a:defRPr sz="635" b="1"/>
            </a:lvl6pPr>
            <a:lvl7pPr marL="1165013" indent="0">
              <a:buNone/>
              <a:defRPr sz="635" b="1"/>
            </a:lvl7pPr>
            <a:lvl8pPr marL="1359186" indent="0">
              <a:buNone/>
              <a:defRPr sz="635" b="1"/>
            </a:lvl8pPr>
            <a:lvl9pPr marL="1553353" indent="0">
              <a:buNone/>
              <a:defRPr sz="635" b="1"/>
            </a:lvl9pPr>
          </a:lstStyle>
          <a:p>
            <a:pPr lvl="0"/>
            <a:r>
              <a:rPr lang="en-US"/>
              <a:t>Click to edit Master text styles</a:t>
            </a:r>
          </a:p>
        </p:txBody>
      </p:sp>
      <p:sp>
        <p:nvSpPr>
          <p:cNvPr id="4" name="Content Placeholder 3"/>
          <p:cNvSpPr>
            <a:spLocks noGrp="1"/>
          </p:cNvSpPr>
          <p:nvPr>
            <p:ph sz="half" idx="2"/>
          </p:nvPr>
        </p:nvSpPr>
        <p:spPr>
          <a:xfrm>
            <a:off x="1919683" y="12179302"/>
            <a:ext cx="16968791" cy="22126573"/>
          </a:xfrm>
        </p:spPr>
        <p:txBody>
          <a:bodyPr/>
          <a:lstStyle>
            <a:lvl1pPr>
              <a:defRPr sz="1092"/>
            </a:lvl1pPr>
            <a:lvl2pPr>
              <a:defRPr sz="908"/>
            </a:lvl2pPr>
            <a:lvl3pPr>
              <a:defRPr sz="635"/>
            </a:lvl3pPr>
            <a:lvl4pPr>
              <a:defRPr sz="635"/>
            </a:lvl4pPr>
            <a:lvl5pPr>
              <a:defRPr sz="635"/>
            </a:lvl5pPr>
            <a:lvl6pPr>
              <a:defRPr sz="635"/>
            </a:lvl6pPr>
            <a:lvl7pPr>
              <a:defRPr sz="635"/>
            </a:lvl7pPr>
            <a:lvl8pPr>
              <a:defRPr sz="635"/>
            </a:lvl8pPr>
            <a:lvl9pPr>
              <a:defRPr sz="63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509389" y="8596320"/>
            <a:ext cx="16975735" cy="3582985"/>
          </a:xfrm>
        </p:spPr>
        <p:txBody>
          <a:bodyPr anchor="b"/>
          <a:lstStyle>
            <a:lvl1pPr marL="0" indent="0">
              <a:buNone/>
              <a:defRPr sz="1092" b="1"/>
            </a:lvl1pPr>
            <a:lvl2pPr marL="194173" indent="0">
              <a:buNone/>
              <a:defRPr sz="908" b="1"/>
            </a:lvl2pPr>
            <a:lvl3pPr marL="388340" indent="0">
              <a:buNone/>
              <a:defRPr sz="635" b="1"/>
            </a:lvl3pPr>
            <a:lvl4pPr marL="582507" indent="0">
              <a:buNone/>
              <a:defRPr sz="635" b="1"/>
            </a:lvl4pPr>
            <a:lvl5pPr marL="776679" indent="0">
              <a:buNone/>
              <a:defRPr sz="635" b="1"/>
            </a:lvl5pPr>
            <a:lvl6pPr marL="970846" indent="0">
              <a:buNone/>
              <a:defRPr sz="635" b="1"/>
            </a:lvl6pPr>
            <a:lvl7pPr marL="1165013" indent="0">
              <a:buNone/>
              <a:defRPr sz="635" b="1"/>
            </a:lvl7pPr>
            <a:lvl8pPr marL="1359186" indent="0">
              <a:buNone/>
              <a:defRPr sz="635" b="1"/>
            </a:lvl8pPr>
            <a:lvl9pPr marL="1553353" indent="0">
              <a:buNone/>
              <a:defRPr sz="635" b="1"/>
            </a:lvl9pPr>
          </a:lstStyle>
          <a:p>
            <a:pPr lvl="0"/>
            <a:r>
              <a:rPr lang="en-US"/>
              <a:t>Click to edit Master text styles</a:t>
            </a:r>
          </a:p>
        </p:txBody>
      </p:sp>
      <p:sp>
        <p:nvSpPr>
          <p:cNvPr id="6" name="Content Placeholder 5"/>
          <p:cNvSpPr>
            <a:spLocks noGrp="1"/>
          </p:cNvSpPr>
          <p:nvPr>
            <p:ph sz="quarter" idx="4"/>
          </p:nvPr>
        </p:nvSpPr>
        <p:spPr>
          <a:xfrm>
            <a:off x="19509389" y="12179302"/>
            <a:ext cx="16975735" cy="22126573"/>
          </a:xfrm>
        </p:spPr>
        <p:txBody>
          <a:bodyPr/>
          <a:lstStyle>
            <a:lvl1pPr>
              <a:defRPr sz="1092"/>
            </a:lvl1pPr>
            <a:lvl2pPr>
              <a:defRPr sz="908"/>
            </a:lvl2pPr>
            <a:lvl3pPr>
              <a:defRPr sz="635"/>
            </a:lvl3pPr>
            <a:lvl4pPr>
              <a:defRPr sz="635"/>
            </a:lvl4pPr>
            <a:lvl5pPr>
              <a:defRPr sz="635"/>
            </a:lvl5pPr>
            <a:lvl6pPr>
              <a:defRPr sz="635"/>
            </a:lvl6pPr>
            <a:lvl7pPr>
              <a:defRPr sz="635"/>
            </a:lvl7pPr>
            <a:lvl8pPr>
              <a:defRPr sz="635"/>
            </a:lvl8pPr>
            <a:lvl9pPr>
              <a:defRPr sz="63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543432A-DB59-9948-8BD7-E47EB9063E30}" type="slidenum">
              <a:rPr lang="en-US"/>
              <a:pPr>
                <a:defRPr/>
              </a:pPr>
              <a:t>‹#›</a:t>
            </a:fld>
            <a:endParaRPr lang="en-US"/>
          </a:p>
        </p:txBody>
      </p:sp>
    </p:spTree>
    <p:extLst>
      <p:ext uri="{BB962C8B-B14F-4D97-AF65-F5344CB8AC3E}">
        <p14:creationId xmlns:p14="http://schemas.microsoft.com/office/powerpoint/2010/main" val="341880340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D06890-576C-8A41-94E5-916EB52C5BF6}" type="slidenum">
              <a:rPr lang="en-US"/>
              <a:pPr>
                <a:defRPr/>
              </a:pPr>
              <a:t>‹#›</a:t>
            </a:fld>
            <a:endParaRPr lang="en-US"/>
          </a:p>
        </p:txBody>
      </p:sp>
    </p:spTree>
    <p:extLst>
      <p:ext uri="{BB962C8B-B14F-4D97-AF65-F5344CB8AC3E}">
        <p14:creationId xmlns:p14="http://schemas.microsoft.com/office/powerpoint/2010/main" val="267605395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2F3BA44-EC06-8048-8614-F1DB729CD287}" type="slidenum">
              <a:rPr lang="en-US"/>
              <a:pPr>
                <a:defRPr/>
              </a:pPr>
              <a:t>‹#›</a:t>
            </a:fld>
            <a:endParaRPr lang="en-US"/>
          </a:p>
        </p:txBody>
      </p:sp>
    </p:spTree>
    <p:extLst>
      <p:ext uri="{BB962C8B-B14F-4D97-AF65-F5344CB8AC3E}">
        <p14:creationId xmlns:p14="http://schemas.microsoft.com/office/powerpoint/2010/main" val="19939595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680" y="1528770"/>
            <a:ext cx="12634916" cy="6507162"/>
          </a:xfrm>
        </p:spPr>
        <p:txBody>
          <a:bodyPr anchor="b"/>
          <a:lstStyle>
            <a:lvl1pPr algn="l">
              <a:defRPr sz="908" b="1"/>
            </a:lvl1pPr>
          </a:lstStyle>
          <a:p>
            <a:r>
              <a:rPr lang="en-US"/>
              <a:t>Click to edit Master title style</a:t>
            </a:r>
          </a:p>
        </p:txBody>
      </p:sp>
      <p:sp>
        <p:nvSpPr>
          <p:cNvPr id="3" name="Content Placeholder 2"/>
          <p:cNvSpPr>
            <a:spLocks noGrp="1"/>
          </p:cNvSpPr>
          <p:nvPr>
            <p:ph idx="1"/>
          </p:nvPr>
        </p:nvSpPr>
        <p:spPr>
          <a:xfrm>
            <a:off x="15015763" y="1528763"/>
            <a:ext cx="21469350" cy="32777114"/>
          </a:xfrm>
        </p:spPr>
        <p:txBody>
          <a:bodyPr/>
          <a:lstStyle>
            <a:lvl1pPr>
              <a:defRPr sz="1318"/>
            </a:lvl1pPr>
            <a:lvl2pPr>
              <a:defRPr sz="1092"/>
            </a:lvl2pPr>
            <a:lvl3pPr>
              <a:defRPr sz="1092"/>
            </a:lvl3pPr>
            <a:lvl4pPr>
              <a:defRPr sz="908"/>
            </a:lvl4pPr>
            <a:lvl5pPr>
              <a:defRPr sz="908"/>
            </a:lvl5pPr>
            <a:lvl6pPr>
              <a:defRPr sz="908"/>
            </a:lvl6pPr>
            <a:lvl7pPr>
              <a:defRPr sz="908"/>
            </a:lvl7pPr>
            <a:lvl8pPr>
              <a:defRPr sz="908"/>
            </a:lvl8pPr>
            <a:lvl9pPr>
              <a:defRPr sz="90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19680" y="8035925"/>
            <a:ext cx="12634916" cy="26269952"/>
          </a:xfrm>
        </p:spPr>
        <p:txBody>
          <a:bodyPr/>
          <a:lstStyle>
            <a:lvl1pPr marL="0" indent="0">
              <a:buNone/>
              <a:defRPr sz="635"/>
            </a:lvl1pPr>
            <a:lvl2pPr marL="194173" indent="0">
              <a:buNone/>
              <a:defRPr sz="525"/>
            </a:lvl2pPr>
            <a:lvl3pPr marL="388340" indent="0">
              <a:buNone/>
              <a:defRPr sz="525"/>
            </a:lvl3pPr>
            <a:lvl4pPr marL="582507" indent="0">
              <a:buNone/>
              <a:defRPr sz="525"/>
            </a:lvl4pPr>
            <a:lvl5pPr marL="776679" indent="0">
              <a:buNone/>
              <a:defRPr sz="525"/>
            </a:lvl5pPr>
            <a:lvl6pPr marL="970846" indent="0">
              <a:buNone/>
              <a:defRPr sz="525"/>
            </a:lvl6pPr>
            <a:lvl7pPr marL="1165013" indent="0">
              <a:buNone/>
              <a:defRPr sz="525"/>
            </a:lvl7pPr>
            <a:lvl8pPr marL="1359186" indent="0">
              <a:buNone/>
              <a:defRPr sz="525"/>
            </a:lvl8pPr>
            <a:lvl9pPr marL="1553353" indent="0">
              <a:buNone/>
              <a:defRPr sz="525"/>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684A0DD3-71D6-CC44-A4A3-8BB92551262E}" type="slidenum">
              <a:rPr lang="en-US"/>
              <a:pPr>
                <a:defRPr/>
              </a:pPr>
              <a:t>‹#›</a:t>
            </a:fld>
            <a:endParaRPr lang="en-US"/>
          </a:p>
        </p:txBody>
      </p:sp>
    </p:spTree>
    <p:extLst>
      <p:ext uri="{BB962C8B-B14F-4D97-AF65-F5344CB8AC3E}">
        <p14:creationId xmlns:p14="http://schemas.microsoft.com/office/powerpoint/2010/main" val="269970362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339" y="26882730"/>
            <a:ext cx="23043160" cy="3174997"/>
          </a:xfrm>
        </p:spPr>
        <p:txBody>
          <a:bodyPr anchor="b"/>
          <a:lstStyle>
            <a:lvl1pPr algn="l">
              <a:defRPr sz="908" b="1"/>
            </a:lvl1pPr>
          </a:lstStyle>
          <a:p>
            <a:r>
              <a:rPr lang="en-US"/>
              <a:t>Click to edit Master title style</a:t>
            </a:r>
          </a:p>
        </p:txBody>
      </p:sp>
      <p:sp>
        <p:nvSpPr>
          <p:cNvPr id="3" name="Picture Placeholder 2"/>
          <p:cNvSpPr>
            <a:spLocks noGrp="1"/>
          </p:cNvSpPr>
          <p:nvPr>
            <p:ph type="pic" idx="1"/>
          </p:nvPr>
        </p:nvSpPr>
        <p:spPr>
          <a:xfrm>
            <a:off x="7527339" y="3432184"/>
            <a:ext cx="23043160" cy="23042561"/>
          </a:xfrm>
        </p:spPr>
        <p:txBody>
          <a:bodyPr/>
          <a:lstStyle>
            <a:lvl1pPr marL="0" indent="0">
              <a:buNone/>
              <a:defRPr sz="1318"/>
            </a:lvl1pPr>
            <a:lvl2pPr marL="194173" indent="0">
              <a:buNone/>
              <a:defRPr sz="1092"/>
            </a:lvl2pPr>
            <a:lvl3pPr marL="388340" indent="0">
              <a:buNone/>
              <a:defRPr sz="1092"/>
            </a:lvl3pPr>
            <a:lvl4pPr marL="582507" indent="0">
              <a:buNone/>
              <a:defRPr sz="908"/>
            </a:lvl4pPr>
            <a:lvl5pPr marL="776679" indent="0">
              <a:buNone/>
              <a:defRPr sz="908"/>
            </a:lvl5pPr>
            <a:lvl6pPr marL="970846" indent="0">
              <a:buNone/>
              <a:defRPr sz="908"/>
            </a:lvl6pPr>
            <a:lvl7pPr marL="1165013" indent="0">
              <a:buNone/>
              <a:defRPr sz="908"/>
            </a:lvl7pPr>
            <a:lvl8pPr marL="1359186" indent="0">
              <a:buNone/>
              <a:defRPr sz="908"/>
            </a:lvl8pPr>
            <a:lvl9pPr marL="1553353" indent="0">
              <a:buNone/>
              <a:defRPr sz="908"/>
            </a:lvl9pPr>
          </a:lstStyle>
          <a:p>
            <a:pPr lvl="0"/>
            <a:endParaRPr lang="en-US" noProof="0">
              <a:sym typeface="Times" pitchFamily="-109" charset="0"/>
            </a:endParaRPr>
          </a:p>
        </p:txBody>
      </p:sp>
      <p:sp>
        <p:nvSpPr>
          <p:cNvPr id="4" name="Text Placeholder 3"/>
          <p:cNvSpPr>
            <a:spLocks noGrp="1"/>
          </p:cNvSpPr>
          <p:nvPr>
            <p:ph type="body" sz="half" idx="2"/>
          </p:nvPr>
        </p:nvSpPr>
        <p:spPr>
          <a:xfrm>
            <a:off x="7527339" y="30057724"/>
            <a:ext cx="23043160" cy="4506915"/>
          </a:xfrm>
        </p:spPr>
        <p:txBody>
          <a:bodyPr/>
          <a:lstStyle>
            <a:lvl1pPr marL="0" indent="0">
              <a:buNone/>
              <a:defRPr sz="635"/>
            </a:lvl1pPr>
            <a:lvl2pPr marL="194173" indent="0">
              <a:buNone/>
              <a:defRPr sz="525"/>
            </a:lvl2pPr>
            <a:lvl3pPr marL="388340" indent="0">
              <a:buNone/>
              <a:defRPr sz="525"/>
            </a:lvl3pPr>
            <a:lvl4pPr marL="582507" indent="0">
              <a:buNone/>
              <a:defRPr sz="525"/>
            </a:lvl4pPr>
            <a:lvl5pPr marL="776679" indent="0">
              <a:buNone/>
              <a:defRPr sz="525"/>
            </a:lvl5pPr>
            <a:lvl6pPr marL="970846" indent="0">
              <a:buNone/>
              <a:defRPr sz="525"/>
            </a:lvl6pPr>
            <a:lvl7pPr marL="1165013" indent="0">
              <a:buNone/>
              <a:defRPr sz="525"/>
            </a:lvl7pPr>
            <a:lvl8pPr marL="1359186" indent="0">
              <a:buNone/>
              <a:defRPr sz="525"/>
            </a:lvl8pPr>
            <a:lvl9pPr marL="1553353" indent="0">
              <a:buNone/>
              <a:defRPr sz="525"/>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930B4838-23A2-5F4F-B718-A2293B7A9DF6}" type="slidenum">
              <a:rPr lang="en-US"/>
              <a:pPr>
                <a:defRPr/>
              </a:pPr>
              <a:t>‹#›</a:t>
            </a:fld>
            <a:endParaRPr lang="en-US"/>
          </a:p>
        </p:txBody>
      </p:sp>
    </p:spTree>
    <p:extLst>
      <p:ext uri="{BB962C8B-B14F-4D97-AF65-F5344CB8AC3E}">
        <p14:creationId xmlns:p14="http://schemas.microsoft.com/office/powerpoint/2010/main" val="244788068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878886" y="2135083"/>
            <a:ext cx="32647041" cy="8959638"/>
          </a:xfrm>
          <a:prstGeom prst="rect">
            <a:avLst/>
          </a:prstGeom>
          <a:noFill/>
          <a:ln w="12700">
            <a:noFill/>
            <a:miter lim="800000"/>
            <a:headEnd/>
            <a:tailEnd/>
          </a:ln>
        </p:spPr>
        <p:txBody>
          <a:bodyPr vert="horz" wrap="square" lIns="248850" tIns="248850" rIns="507043" bIns="248850" numCol="1" anchor="ctr" anchorCtr="0" compatLnSpc="1">
            <a:prstTxWarp prst="textNoShape">
              <a:avLst/>
            </a:prstTxWarp>
          </a:bodyPr>
          <a:lstStyle/>
          <a:p>
            <a:pPr lvl="0"/>
            <a:r>
              <a:rPr lang="en-US">
                <a:sym typeface="Times" pitchFamily="-108" charset="0"/>
              </a:rPr>
              <a:t>Click to edit Master title style</a:t>
            </a:r>
          </a:p>
        </p:txBody>
      </p:sp>
      <p:sp>
        <p:nvSpPr>
          <p:cNvPr id="1027" name="Rectangle 2"/>
          <p:cNvSpPr>
            <a:spLocks noGrp="1" noChangeArrowheads="1"/>
          </p:cNvSpPr>
          <p:nvPr>
            <p:ph type="body" idx="1"/>
          </p:nvPr>
        </p:nvSpPr>
        <p:spPr bwMode="auto">
          <a:xfrm>
            <a:off x="2878886" y="11094720"/>
            <a:ext cx="32647041" cy="27310080"/>
          </a:xfrm>
          <a:prstGeom prst="rect">
            <a:avLst/>
          </a:prstGeom>
          <a:noFill/>
          <a:ln w="12700">
            <a:noFill/>
            <a:miter lim="800000"/>
            <a:headEnd/>
            <a:tailEnd/>
          </a:ln>
        </p:spPr>
        <p:txBody>
          <a:bodyPr vert="horz" wrap="square" lIns="248850" tIns="248850" rIns="507043" bIns="248850" numCol="1" anchor="t" anchorCtr="0" compatLnSpc="1">
            <a:prstTxWarp prst="textNoShape">
              <a:avLst/>
            </a:prstTxWarp>
          </a:bodyPr>
          <a:lstStyle/>
          <a:p>
            <a:pPr lvl="0"/>
            <a:r>
              <a:rPr lang="en-US">
                <a:sym typeface="Times" pitchFamily="-108" charset="0"/>
              </a:rPr>
              <a:t>Click to edit Master text styles</a:t>
            </a:r>
          </a:p>
          <a:p>
            <a:pPr lvl="1"/>
            <a:r>
              <a:rPr lang="en-US">
                <a:sym typeface="Times" pitchFamily="-108" charset="0"/>
              </a:rPr>
              <a:t>Second level</a:t>
            </a:r>
          </a:p>
          <a:p>
            <a:pPr lvl="2"/>
            <a:r>
              <a:rPr lang="en-US">
                <a:sym typeface="Times" pitchFamily="-108" charset="0"/>
              </a:rPr>
              <a:t>Third level</a:t>
            </a:r>
          </a:p>
          <a:p>
            <a:pPr lvl="3"/>
            <a:r>
              <a:rPr lang="en-US">
                <a:sym typeface="Times" pitchFamily="-108" charset="0"/>
              </a:rPr>
              <a:t>Fourth level</a:t>
            </a:r>
          </a:p>
          <a:p>
            <a:pPr lvl="4"/>
            <a:r>
              <a:rPr lang="en-US">
                <a:sym typeface="Times" pitchFamily="-108" charset="0"/>
              </a:rPr>
              <a:t>Fifth level</a:t>
            </a:r>
          </a:p>
        </p:txBody>
      </p:sp>
      <p:sp>
        <p:nvSpPr>
          <p:cNvPr id="2" name="Text Box 3"/>
          <p:cNvSpPr txBox="1">
            <a:spLocks noGrp="1" noChangeArrowheads="1"/>
          </p:cNvSpPr>
          <p:nvPr>
            <p:ph type="sldNum" sz="quarter" idx="4"/>
          </p:nvPr>
        </p:nvSpPr>
        <p:spPr bwMode="auto">
          <a:xfrm>
            <a:off x="30824595" y="34989562"/>
            <a:ext cx="1400175" cy="1804670"/>
          </a:xfrm>
          <a:prstGeom prst="rect">
            <a:avLst/>
          </a:prstGeom>
          <a:noFill/>
          <a:ln w="12700">
            <a:noFill/>
            <a:miter lim="800000"/>
            <a:headEnd/>
            <a:tailEnd/>
          </a:ln>
          <a:effectLst/>
        </p:spPr>
        <p:txBody>
          <a:bodyPr vert="horz" wrap="none" lIns="85320" tIns="42660" rIns="85320" bIns="42660" numCol="1" anchor="t" anchorCtr="0" compatLnSpc="1">
            <a:prstTxWarp prst="textNoShape">
              <a:avLst/>
            </a:prstTxWarp>
          </a:bodyPr>
          <a:lstStyle>
            <a:lvl1pPr algn="ctr">
              <a:defRPr sz="3507">
                <a:solidFill>
                  <a:schemeClr val="tx1"/>
                </a:solidFill>
                <a:latin typeface="Times" pitchFamily="-109" charset="0"/>
                <a:ea typeface="Times" pitchFamily="-109" charset="0"/>
                <a:cs typeface="Times" pitchFamily="-109" charset="0"/>
                <a:sym typeface="Times" pitchFamily="-109" charset="0"/>
              </a:defRPr>
            </a:lvl1pPr>
          </a:lstStyle>
          <a:p>
            <a:pPr>
              <a:defRPr/>
            </a:pPr>
            <a:fld id="{01514F20-5D1B-A242-ABF0-0FE6ED7FDDEB}" type="slidenum">
              <a:rPr lang="en-US"/>
              <a:pPr>
                <a:defRPr/>
              </a:pPr>
              <a:t>‹#›</a:t>
            </a:fld>
            <a:endParaRPr lang="en-US"/>
          </a:p>
        </p:txBody>
      </p:sp>
    </p:spTree>
    <p:extLst>
      <p:ext uri="{BB962C8B-B14F-4D97-AF65-F5344CB8AC3E}">
        <p14:creationId xmlns:p14="http://schemas.microsoft.com/office/powerpoint/2010/main" val="11681023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hdr="0" ftr="0" dt="0"/>
  <p:txStyles>
    <p:titleStyle>
      <a:lvl1pPr marL="3370" indent="-3370" algn="ctr" rtl="0" eaLnBrk="0" fontAlgn="base" hangingPunct="0">
        <a:spcBef>
          <a:spcPct val="0"/>
        </a:spcBef>
        <a:spcAft>
          <a:spcPct val="0"/>
        </a:spcAft>
        <a:defRPr sz="11151">
          <a:solidFill>
            <a:schemeClr val="tx1"/>
          </a:solidFill>
          <a:latin typeface="+mj-lt"/>
          <a:ea typeface="+mj-ea"/>
          <a:cs typeface="+mj-cs"/>
          <a:sym typeface="Times" pitchFamily="-108" charset="0"/>
        </a:defRPr>
      </a:lvl1pPr>
      <a:lvl2pPr marL="3370" indent="-3370" algn="ctr" rtl="0" eaLnBrk="0" fontAlgn="base" hangingPunct="0">
        <a:spcBef>
          <a:spcPct val="0"/>
        </a:spcBef>
        <a:spcAft>
          <a:spcPct val="0"/>
        </a:spcAft>
        <a:defRPr sz="11151">
          <a:solidFill>
            <a:schemeClr val="tx1"/>
          </a:solidFill>
          <a:latin typeface="Times" pitchFamily="-109" charset="0"/>
          <a:ea typeface="ヒラギノ明朝 ProN W3" pitchFamily="-109" charset="-128"/>
          <a:cs typeface="ヒラギノ明朝 ProN W3" pitchFamily="-109" charset="-128"/>
          <a:sym typeface="Times" pitchFamily="-108" charset="0"/>
        </a:defRPr>
      </a:lvl2pPr>
      <a:lvl3pPr marL="3370" indent="-3370" algn="ctr" rtl="0" eaLnBrk="0" fontAlgn="base" hangingPunct="0">
        <a:spcBef>
          <a:spcPct val="0"/>
        </a:spcBef>
        <a:spcAft>
          <a:spcPct val="0"/>
        </a:spcAft>
        <a:defRPr sz="11151">
          <a:solidFill>
            <a:schemeClr val="tx1"/>
          </a:solidFill>
          <a:latin typeface="Times" pitchFamily="-109" charset="0"/>
          <a:ea typeface="ヒラギノ明朝 ProN W3" pitchFamily="-109" charset="-128"/>
          <a:cs typeface="ヒラギノ明朝 ProN W3" pitchFamily="-109" charset="-128"/>
          <a:sym typeface="Times" pitchFamily="-108" charset="0"/>
        </a:defRPr>
      </a:lvl3pPr>
      <a:lvl4pPr marL="3370" indent="-3370" algn="ctr" rtl="0" eaLnBrk="0" fontAlgn="base" hangingPunct="0">
        <a:spcBef>
          <a:spcPct val="0"/>
        </a:spcBef>
        <a:spcAft>
          <a:spcPct val="0"/>
        </a:spcAft>
        <a:defRPr sz="11151">
          <a:solidFill>
            <a:schemeClr val="tx1"/>
          </a:solidFill>
          <a:latin typeface="Times" pitchFamily="-109" charset="0"/>
          <a:ea typeface="ヒラギノ明朝 ProN W3" pitchFamily="-109" charset="-128"/>
          <a:cs typeface="ヒラギノ明朝 ProN W3" pitchFamily="-109" charset="-128"/>
          <a:sym typeface="Times" pitchFamily="-108" charset="0"/>
        </a:defRPr>
      </a:lvl4pPr>
      <a:lvl5pPr marL="3370" indent="-3370" algn="ctr" rtl="0" eaLnBrk="0" fontAlgn="base" hangingPunct="0">
        <a:spcBef>
          <a:spcPct val="0"/>
        </a:spcBef>
        <a:spcAft>
          <a:spcPct val="0"/>
        </a:spcAft>
        <a:defRPr sz="11151">
          <a:solidFill>
            <a:schemeClr val="tx1"/>
          </a:solidFill>
          <a:latin typeface="Times" pitchFamily="-109" charset="0"/>
          <a:ea typeface="ヒラギノ明朝 ProN W3" pitchFamily="-109" charset="-128"/>
          <a:cs typeface="ヒラギノ明朝 ProN W3" pitchFamily="-109" charset="-128"/>
          <a:sym typeface="Times" pitchFamily="-108" charset="0"/>
        </a:defRPr>
      </a:lvl5pPr>
      <a:lvl6pPr marL="198215" algn="ctr" rtl="0" fontAlgn="base">
        <a:spcBef>
          <a:spcPct val="0"/>
        </a:spcBef>
        <a:spcAft>
          <a:spcPct val="0"/>
        </a:spcAft>
        <a:defRPr sz="11151">
          <a:solidFill>
            <a:schemeClr val="tx1"/>
          </a:solidFill>
          <a:latin typeface="Times" pitchFamily="-109" charset="0"/>
          <a:ea typeface="ヒラギノ明朝 ProN W3" pitchFamily="-109" charset="-128"/>
          <a:cs typeface="ヒラギノ明朝 ProN W3" pitchFamily="-109" charset="-128"/>
          <a:sym typeface="Times" pitchFamily="-109" charset="0"/>
        </a:defRPr>
      </a:lvl6pPr>
      <a:lvl7pPr marL="392383" algn="ctr" rtl="0" fontAlgn="base">
        <a:spcBef>
          <a:spcPct val="0"/>
        </a:spcBef>
        <a:spcAft>
          <a:spcPct val="0"/>
        </a:spcAft>
        <a:defRPr sz="11151">
          <a:solidFill>
            <a:schemeClr val="tx1"/>
          </a:solidFill>
          <a:latin typeface="Times" pitchFamily="-109" charset="0"/>
          <a:ea typeface="ヒラギノ明朝 ProN W3" pitchFamily="-109" charset="-128"/>
          <a:cs typeface="ヒラギノ明朝 ProN W3" pitchFamily="-109" charset="-128"/>
          <a:sym typeface="Times" pitchFamily="-109" charset="0"/>
        </a:defRPr>
      </a:lvl7pPr>
      <a:lvl8pPr marL="586555" algn="ctr" rtl="0" fontAlgn="base">
        <a:spcBef>
          <a:spcPct val="0"/>
        </a:spcBef>
        <a:spcAft>
          <a:spcPct val="0"/>
        </a:spcAft>
        <a:defRPr sz="11151">
          <a:solidFill>
            <a:schemeClr val="tx1"/>
          </a:solidFill>
          <a:latin typeface="Times" pitchFamily="-109" charset="0"/>
          <a:ea typeface="ヒラギノ明朝 ProN W3" pitchFamily="-109" charset="-128"/>
          <a:cs typeface="ヒラギノ明朝 ProN W3" pitchFamily="-109" charset="-128"/>
          <a:sym typeface="Times" pitchFamily="-109" charset="0"/>
        </a:defRPr>
      </a:lvl8pPr>
      <a:lvl9pPr marL="780722" algn="ctr" rtl="0" fontAlgn="base">
        <a:spcBef>
          <a:spcPct val="0"/>
        </a:spcBef>
        <a:spcAft>
          <a:spcPct val="0"/>
        </a:spcAft>
        <a:defRPr sz="11151">
          <a:solidFill>
            <a:schemeClr val="tx1"/>
          </a:solidFill>
          <a:latin typeface="Times" pitchFamily="-109" charset="0"/>
          <a:ea typeface="ヒラギノ明朝 ProN W3" pitchFamily="-109" charset="-128"/>
          <a:cs typeface="ヒラギノ明朝 ProN W3" pitchFamily="-109" charset="-128"/>
          <a:sym typeface="Times" pitchFamily="-109" charset="0"/>
        </a:defRPr>
      </a:lvl9pPr>
    </p:titleStyle>
    <p:bodyStyle>
      <a:lvl1pPr marL="869254" indent="-865205" algn="l" rtl="0" eaLnBrk="0" fontAlgn="base" hangingPunct="0">
        <a:spcBef>
          <a:spcPts val="1953"/>
        </a:spcBef>
        <a:spcAft>
          <a:spcPct val="0"/>
        </a:spcAft>
        <a:buSzPct val="100000"/>
        <a:buFont typeface="Times" pitchFamily="-108" charset="0"/>
        <a:buChar char="•"/>
        <a:defRPr sz="8053">
          <a:solidFill>
            <a:schemeClr val="tx1"/>
          </a:solidFill>
          <a:latin typeface="+mn-lt"/>
          <a:ea typeface="+mn-ea"/>
          <a:cs typeface="+mn-cs"/>
          <a:sym typeface="Times" pitchFamily="-108" charset="0"/>
        </a:defRPr>
      </a:lvl1pPr>
      <a:lvl2pPr marL="1878771" indent="-720216" algn="l" rtl="0" eaLnBrk="0" fontAlgn="base" hangingPunct="0">
        <a:spcBef>
          <a:spcPts val="1701"/>
        </a:spcBef>
        <a:spcAft>
          <a:spcPct val="0"/>
        </a:spcAft>
        <a:buSzPct val="100000"/>
        <a:buFont typeface="Times" pitchFamily="-108" charset="0"/>
        <a:buChar char="–"/>
        <a:defRPr sz="7009">
          <a:solidFill>
            <a:schemeClr val="tx1"/>
          </a:solidFill>
          <a:latin typeface="+mn-lt"/>
          <a:ea typeface="+mn-ea"/>
          <a:cs typeface="+mn-cs"/>
          <a:sym typeface="Times" pitchFamily="-108" charset="0"/>
        </a:defRPr>
      </a:lvl2pPr>
      <a:lvl3pPr marL="2888289" indent="-576579" algn="l" rtl="0" eaLnBrk="0" fontAlgn="base" hangingPunct="0">
        <a:spcBef>
          <a:spcPts val="1444"/>
        </a:spcBef>
        <a:spcAft>
          <a:spcPct val="0"/>
        </a:spcAft>
        <a:buSzPct val="100000"/>
        <a:buFont typeface="Times" pitchFamily="-108" charset="0"/>
        <a:buChar char="•"/>
        <a:defRPr sz="6100">
          <a:solidFill>
            <a:schemeClr val="tx1"/>
          </a:solidFill>
          <a:latin typeface="+mn-lt"/>
          <a:ea typeface="+mn-ea"/>
          <a:cs typeface="+mn-cs"/>
          <a:sym typeface="Times" pitchFamily="-108" charset="0"/>
        </a:defRPr>
      </a:lvl3pPr>
      <a:lvl4pPr marL="4042120" indent="-575901" algn="l" rtl="0" eaLnBrk="0" fontAlgn="base" hangingPunct="0">
        <a:spcBef>
          <a:spcPts val="1234"/>
        </a:spcBef>
        <a:spcAft>
          <a:spcPct val="0"/>
        </a:spcAft>
        <a:buSzPct val="100000"/>
        <a:buFont typeface="Times" pitchFamily="-108" charset="0"/>
        <a:buChar char="–"/>
        <a:defRPr sz="5008">
          <a:solidFill>
            <a:schemeClr val="tx1"/>
          </a:solidFill>
          <a:latin typeface="+mn-lt"/>
          <a:ea typeface="+mn-ea"/>
          <a:cs typeface="+mn-cs"/>
          <a:sym typeface="Times" pitchFamily="-108" charset="0"/>
        </a:defRPr>
      </a:lvl4pPr>
      <a:lvl5pPr marL="5196623" indent="-576579" algn="l" rtl="0" eaLnBrk="0" fontAlgn="base" hangingPunct="0">
        <a:spcBef>
          <a:spcPts val="1234"/>
        </a:spcBef>
        <a:spcAft>
          <a:spcPct val="0"/>
        </a:spcAft>
        <a:buSzPct val="100000"/>
        <a:buFont typeface="Times" pitchFamily="-108" charset="0"/>
        <a:buChar char="»"/>
        <a:defRPr sz="5008">
          <a:solidFill>
            <a:schemeClr val="tx1"/>
          </a:solidFill>
          <a:latin typeface="+mn-lt"/>
          <a:ea typeface="+mn-ea"/>
          <a:cs typeface="+mn-cs"/>
          <a:sym typeface="Times" pitchFamily="-108" charset="0"/>
        </a:defRPr>
      </a:lvl5pPr>
      <a:lvl6pPr marL="5390900" indent="-577114" algn="l" rtl="0" fontAlgn="base">
        <a:spcBef>
          <a:spcPts val="1234"/>
        </a:spcBef>
        <a:spcAft>
          <a:spcPct val="0"/>
        </a:spcAft>
        <a:buSzPct val="100000"/>
        <a:buFont typeface="Times" pitchFamily="-109" charset="0"/>
        <a:buChar char="»"/>
        <a:defRPr sz="5008">
          <a:solidFill>
            <a:schemeClr val="tx1"/>
          </a:solidFill>
          <a:latin typeface="+mn-lt"/>
          <a:ea typeface="+mn-ea"/>
          <a:cs typeface="+mn-cs"/>
          <a:sym typeface="Times" pitchFamily="-109" charset="0"/>
        </a:defRPr>
      </a:lvl6pPr>
      <a:lvl7pPr marL="5585067" indent="-577114" algn="l" rtl="0" fontAlgn="base">
        <a:spcBef>
          <a:spcPts val="1234"/>
        </a:spcBef>
        <a:spcAft>
          <a:spcPct val="0"/>
        </a:spcAft>
        <a:buSzPct val="100000"/>
        <a:buFont typeface="Times" pitchFamily="-109" charset="0"/>
        <a:buChar char="»"/>
        <a:defRPr sz="5008">
          <a:solidFill>
            <a:schemeClr val="tx1"/>
          </a:solidFill>
          <a:latin typeface="+mn-lt"/>
          <a:ea typeface="+mn-ea"/>
          <a:cs typeface="+mn-cs"/>
          <a:sym typeface="Times" pitchFamily="-109" charset="0"/>
        </a:defRPr>
      </a:lvl7pPr>
      <a:lvl8pPr marL="5779234" indent="-577114" algn="l" rtl="0" fontAlgn="base">
        <a:spcBef>
          <a:spcPts val="1234"/>
        </a:spcBef>
        <a:spcAft>
          <a:spcPct val="0"/>
        </a:spcAft>
        <a:buSzPct val="100000"/>
        <a:buFont typeface="Times" pitchFamily="-109" charset="0"/>
        <a:buChar char="»"/>
        <a:defRPr sz="5008">
          <a:solidFill>
            <a:schemeClr val="tx1"/>
          </a:solidFill>
          <a:latin typeface="+mn-lt"/>
          <a:ea typeface="+mn-ea"/>
          <a:cs typeface="+mn-cs"/>
          <a:sym typeface="Times" pitchFamily="-109" charset="0"/>
        </a:defRPr>
      </a:lvl8pPr>
      <a:lvl9pPr marL="5973407" indent="-577114" algn="l" rtl="0" fontAlgn="base">
        <a:spcBef>
          <a:spcPts val="1234"/>
        </a:spcBef>
        <a:spcAft>
          <a:spcPct val="0"/>
        </a:spcAft>
        <a:buSzPct val="100000"/>
        <a:buFont typeface="Times" pitchFamily="-109" charset="0"/>
        <a:buChar char="»"/>
        <a:defRPr sz="5008">
          <a:solidFill>
            <a:schemeClr val="tx1"/>
          </a:solidFill>
          <a:latin typeface="+mn-lt"/>
          <a:ea typeface="+mn-ea"/>
          <a:cs typeface="+mn-cs"/>
          <a:sym typeface="Times" pitchFamily="-109" charset="0"/>
        </a:defRPr>
      </a:lvl9pPr>
    </p:bodyStyle>
    <p:otherStyle>
      <a:defPPr>
        <a:defRPr lang="en-US"/>
      </a:defPPr>
      <a:lvl1pPr marL="0" algn="l" defTabSz="194173" rtl="0" eaLnBrk="1" latinLnBrk="0" hangingPunct="1">
        <a:defRPr sz="635" kern="1200">
          <a:solidFill>
            <a:schemeClr val="tx1"/>
          </a:solidFill>
          <a:latin typeface="+mn-lt"/>
          <a:ea typeface="+mn-ea"/>
          <a:cs typeface="+mn-cs"/>
        </a:defRPr>
      </a:lvl1pPr>
      <a:lvl2pPr marL="194173" algn="l" defTabSz="194173" rtl="0" eaLnBrk="1" latinLnBrk="0" hangingPunct="1">
        <a:defRPr sz="635" kern="1200">
          <a:solidFill>
            <a:schemeClr val="tx1"/>
          </a:solidFill>
          <a:latin typeface="+mn-lt"/>
          <a:ea typeface="+mn-ea"/>
          <a:cs typeface="+mn-cs"/>
        </a:defRPr>
      </a:lvl2pPr>
      <a:lvl3pPr marL="388340" algn="l" defTabSz="194173" rtl="0" eaLnBrk="1" latinLnBrk="0" hangingPunct="1">
        <a:defRPr sz="635" kern="1200">
          <a:solidFill>
            <a:schemeClr val="tx1"/>
          </a:solidFill>
          <a:latin typeface="+mn-lt"/>
          <a:ea typeface="+mn-ea"/>
          <a:cs typeface="+mn-cs"/>
        </a:defRPr>
      </a:lvl3pPr>
      <a:lvl4pPr marL="582507" algn="l" defTabSz="194173" rtl="0" eaLnBrk="1" latinLnBrk="0" hangingPunct="1">
        <a:defRPr sz="635" kern="1200">
          <a:solidFill>
            <a:schemeClr val="tx1"/>
          </a:solidFill>
          <a:latin typeface="+mn-lt"/>
          <a:ea typeface="+mn-ea"/>
          <a:cs typeface="+mn-cs"/>
        </a:defRPr>
      </a:lvl4pPr>
      <a:lvl5pPr marL="776679" algn="l" defTabSz="194173" rtl="0" eaLnBrk="1" latinLnBrk="0" hangingPunct="1">
        <a:defRPr sz="635" kern="1200">
          <a:solidFill>
            <a:schemeClr val="tx1"/>
          </a:solidFill>
          <a:latin typeface="+mn-lt"/>
          <a:ea typeface="+mn-ea"/>
          <a:cs typeface="+mn-cs"/>
        </a:defRPr>
      </a:lvl5pPr>
      <a:lvl6pPr marL="970846" algn="l" defTabSz="194173" rtl="0" eaLnBrk="1" latinLnBrk="0" hangingPunct="1">
        <a:defRPr sz="635" kern="1200">
          <a:solidFill>
            <a:schemeClr val="tx1"/>
          </a:solidFill>
          <a:latin typeface="+mn-lt"/>
          <a:ea typeface="+mn-ea"/>
          <a:cs typeface="+mn-cs"/>
        </a:defRPr>
      </a:lvl6pPr>
      <a:lvl7pPr marL="1165013" algn="l" defTabSz="194173" rtl="0" eaLnBrk="1" latinLnBrk="0" hangingPunct="1">
        <a:defRPr sz="635" kern="1200">
          <a:solidFill>
            <a:schemeClr val="tx1"/>
          </a:solidFill>
          <a:latin typeface="+mn-lt"/>
          <a:ea typeface="+mn-ea"/>
          <a:cs typeface="+mn-cs"/>
        </a:defRPr>
      </a:lvl7pPr>
      <a:lvl8pPr marL="1359186" algn="l" defTabSz="194173" rtl="0" eaLnBrk="1" latinLnBrk="0" hangingPunct="1">
        <a:defRPr sz="635" kern="1200">
          <a:solidFill>
            <a:schemeClr val="tx1"/>
          </a:solidFill>
          <a:latin typeface="+mn-lt"/>
          <a:ea typeface="+mn-ea"/>
          <a:cs typeface="+mn-cs"/>
        </a:defRPr>
      </a:lvl8pPr>
      <a:lvl9pPr marL="1553353" algn="l" defTabSz="194173" rtl="0" eaLnBrk="1" latinLnBrk="0" hangingPunct="1">
        <a:defRPr sz="6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fao.org/faostat/en/" TargetMode="External"/><Relationship Id="rId13" Type="http://schemas.openxmlformats.org/officeDocument/2006/relationships/image" Target="../media/image9.png"/><Relationship Id="rId18" Type="http://schemas.openxmlformats.org/officeDocument/2006/relationships/image" Target="../media/image14.png"/><Relationship Id="rId3" Type="http://schemas.openxmlformats.org/officeDocument/2006/relationships/image" Target="../media/image1.png"/><Relationship Id="rId21" Type="http://schemas.openxmlformats.org/officeDocument/2006/relationships/image" Target="../media/image17.png"/><Relationship Id="rId7" Type="http://schemas.openxmlformats.org/officeDocument/2006/relationships/image" Target="../media/image4.png"/><Relationship Id="rId12" Type="http://schemas.openxmlformats.org/officeDocument/2006/relationships/image" Target="../media/image8.png"/><Relationship Id="rId17" Type="http://schemas.openxmlformats.org/officeDocument/2006/relationships/image" Target="../media/image13.png"/><Relationship Id="rId25" Type="http://schemas.openxmlformats.org/officeDocument/2006/relationships/image" Target="../media/image21.png"/><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7.png"/><Relationship Id="rId24" Type="http://schemas.openxmlformats.org/officeDocument/2006/relationships/image" Target="../media/image20.png"/><Relationship Id="rId5" Type="http://schemas.openxmlformats.org/officeDocument/2006/relationships/hyperlink" Target="mailto:xiangl@rpi.edu" TargetMode="External"/><Relationship Id="rId15" Type="http://schemas.openxmlformats.org/officeDocument/2006/relationships/image" Target="../media/image11.png"/><Relationship Id="rId23" Type="http://schemas.openxmlformats.org/officeDocument/2006/relationships/image" Target="../media/image19.png"/><Relationship Id="rId10" Type="http://schemas.openxmlformats.org/officeDocument/2006/relationships/image" Target="../media/image6.tiff"/><Relationship Id="rId19" Type="http://schemas.openxmlformats.org/officeDocument/2006/relationships/image" Target="../media/image15.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10.png"/><Relationship Id="rId22"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 name="Picture 148" descr="Chart&#10;&#10;Description automatically generated">
            <a:extLst>
              <a:ext uri="{FF2B5EF4-FFF2-40B4-BE49-F238E27FC236}">
                <a16:creationId xmlns:a16="http://schemas.microsoft.com/office/drawing/2014/main" id="{75C9F335-7E82-4C33-A986-A5619ED7952F}"/>
              </a:ext>
            </a:extLst>
          </p:cNvPr>
          <p:cNvPicPr>
            <a:picLocks noChangeAspect="1"/>
          </p:cNvPicPr>
          <p:nvPr/>
        </p:nvPicPr>
        <p:blipFill>
          <a:blip r:embed="rId3"/>
          <a:stretch>
            <a:fillRect/>
          </a:stretch>
        </p:blipFill>
        <p:spPr>
          <a:xfrm>
            <a:off x="28342711" y="18439846"/>
            <a:ext cx="4717710" cy="4934034"/>
          </a:xfrm>
          <a:prstGeom prst="rect">
            <a:avLst/>
          </a:prstGeom>
        </p:spPr>
      </p:pic>
      <p:pic>
        <p:nvPicPr>
          <p:cNvPr id="93" name="Picture 92" descr="A close up of a logo&#10;&#10;Description automatically generated">
            <a:extLst>
              <a:ext uri="{FF2B5EF4-FFF2-40B4-BE49-F238E27FC236}">
                <a16:creationId xmlns:a16="http://schemas.microsoft.com/office/drawing/2014/main" id="{7715C4CA-5F86-7346-B3B9-FCA3E1001769}"/>
              </a:ext>
            </a:extLst>
          </p:cNvPr>
          <p:cNvPicPr>
            <a:picLocks noChangeAspect="1"/>
          </p:cNvPicPr>
          <p:nvPr/>
        </p:nvPicPr>
        <p:blipFill>
          <a:blip r:embed="rId4"/>
          <a:stretch>
            <a:fillRect/>
          </a:stretch>
        </p:blipFill>
        <p:spPr>
          <a:xfrm>
            <a:off x="26008388" y="1419573"/>
            <a:ext cx="3913704" cy="1965787"/>
          </a:xfrm>
          <a:prstGeom prst="rect">
            <a:avLst/>
          </a:prstGeom>
        </p:spPr>
      </p:pic>
      <p:grpSp>
        <p:nvGrpSpPr>
          <p:cNvPr id="15" name="Group 14"/>
          <p:cNvGrpSpPr/>
          <p:nvPr/>
        </p:nvGrpSpPr>
        <p:grpSpPr>
          <a:xfrm>
            <a:off x="5366253" y="3648727"/>
            <a:ext cx="8843076" cy="13023041"/>
            <a:chOff x="576544" y="12808367"/>
            <a:chExt cx="12227390" cy="23262055"/>
          </a:xfrm>
        </p:grpSpPr>
        <p:sp>
          <p:nvSpPr>
            <p:cNvPr id="2" name="Rectangle 1"/>
            <p:cNvSpPr/>
            <p:nvPr/>
          </p:nvSpPr>
          <p:spPr>
            <a:xfrm>
              <a:off x="581844" y="14018501"/>
              <a:ext cx="12222090" cy="22051921"/>
            </a:xfrm>
            <a:prstGeom prst="rect">
              <a:avLst/>
            </a:prstGeom>
          </p:spPr>
          <p:txBody>
            <a:bodyPr wrap="square">
              <a:spAutoFit/>
            </a:bodyPr>
            <a:lstStyle/>
            <a:p>
              <a:pPr algn="just" defTabSz="842162">
                <a:spcBef>
                  <a:spcPts val="1200"/>
                </a:spcBef>
                <a:spcAft>
                  <a:spcPts val="1200"/>
                </a:spcAft>
              </a:pPr>
              <a:r>
                <a:rPr lang="en-US" sz="2947" dirty="0">
                  <a:latin typeface="Arial" panose="020B0604020202020204" pitchFamily="34" charset="0"/>
                  <a:cs typeface="Arial" panose="020B0604020202020204" pitchFamily="34" charset="0"/>
                </a:rPr>
                <a:t>Hunger is one of the most significant hindrances to poverty reduction and global development around the world. 1 in 9 people is currently undernourished. Of these 795 million, 98% live in developing countries. The UN declared Hunger to be #2 in its list of sustainable development goals.</a:t>
              </a:r>
            </a:p>
            <a:p>
              <a:pPr algn="just" defTabSz="842162">
                <a:spcBef>
                  <a:spcPts val="0"/>
                </a:spcBef>
                <a:spcAft>
                  <a:spcPts val="1200"/>
                </a:spcAft>
              </a:pPr>
              <a:r>
                <a:rPr lang="en-US" sz="2947" dirty="0">
                  <a:latin typeface="Arial" panose="020B0604020202020204" pitchFamily="34" charset="0"/>
                  <a:cs typeface="Arial" panose="020B0604020202020204" pitchFamily="34" charset="0"/>
                </a:rPr>
                <a:t>The project focuses on linking food insecurity in Africa to crop yield trends for maize. I chose this topic because of my interest in the initiative to end world hunger. I focused my project on Africa since it is currently the poorest continent on Earth. For the purpose of the project, I chose to concentrate my analysis using one of Africa’s top produced crops— maize. This is a highly-popular crop that is often produced and consumed within the continent, making it a suitable choice for my project. The food security index I picked for the project is prevalence of undernourishment, which is given as a percentage for how likely that a randomly selected person from a country is malnourished. The goal of the project is to analyze this index against maize harvest trends to check if a relationship exists. </a:t>
              </a:r>
            </a:p>
            <a:p>
              <a:pPr algn="just" defTabSz="842162">
                <a:spcBef>
                  <a:spcPts val="0"/>
                </a:spcBef>
                <a:spcAft>
                  <a:spcPts val="1200"/>
                </a:spcAft>
              </a:pPr>
              <a:r>
                <a:rPr lang="en-US" sz="2947" b="1" dirty="0">
                  <a:latin typeface="Arial" panose="020B0604020202020204" pitchFamily="34" charset="0"/>
                  <a:cs typeface="Arial" panose="020B0604020202020204" pitchFamily="34" charset="0"/>
                </a:rPr>
                <a:t>Null Hypothesis</a:t>
              </a:r>
              <a:r>
                <a:rPr lang="en-US" sz="2947" dirty="0">
                  <a:latin typeface="Arial" panose="020B0604020202020204" pitchFamily="34" charset="0"/>
                  <a:cs typeface="Arial" panose="020B0604020202020204" pitchFamily="34" charset="0"/>
                </a:rPr>
                <a:t>: There is no correlation between food insecurity and maize harvest yields in Africa.</a:t>
              </a:r>
            </a:p>
            <a:p>
              <a:pPr algn="just" defTabSz="842162">
                <a:spcBef>
                  <a:spcPts val="0"/>
                </a:spcBef>
                <a:spcAft>
                  <a:spcPts val="1200"/>
                </a:spcAft>
              </a:pPr>
              <a:r>
                <a:rPr lang="en-US" sz="2947" b="1" dirty="0">
                  <a:latin typeface="Arial" panose="020B0604020202020204" pitchFamily="34" charset="0"/>
                  <a:cs typeface="Arial" panose="020B0604020202020204" pitchFamily="34" charset="0"/>
                </a:rPr>
                <a:t>Models</a:t>
              </a:r>
              <a:r>
                <a:rPr lang="en-US" sz="2947"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Multivariate Regression, K-means Clustering (C*), KNN Clustering (C*), Random Forest (C*)</a:t>
              </a:r>
            </a:p>
          </p:txBody>
        </p:sp>
        <p:sp>
          <p:nvSpPr>
            <p:cNvPr id="16" name="Rectangle 15"/>
            <p:cNvSpPr>
              <a:spLocks/>
            </p:cNvSpPr>
            <p:nvPr/>
          </p:nvSpPr>
          <p:spPr bwMode="auto">
            <a:xfrm>
              <a:off x="576544" y="12808367"/>
              <a:ext cx="12222090"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defTabSz="842162">
                <a:lnSpc>
                  <a:spcPct val="110000"/>
                </a:lnSpc>
                <a:tabLst>
                  <a:tab pos="185851" algn="l"/>
                  <a:tab pos="372537" algn="l"/>
                  <a:tab pos="559222" algn="l"/>
                  <a:tab pos="745907" algn="l"/>
                  <a:tab pos="932593" algn="l"/>
                  <a:tab pos="1119278" algn="l"/>
                  <a:tab pos="1305962" algn="l"/>
                  <a:tab pos="1492648" algn="l"/>
                  <a:tab pos="1679333" algn="l"/>
                  <a:tab pos="1866018" algn="l"/>
                  <a:tab pos="2052703" algn="l"/>
                  <a:tab pos="2239388" algn="l"/>
                </a:tabLst>
              </a:pPr>
              <a:r>
                <a:rPr lang="en-US" sz="3684" b="1" dirty="0">
                  <a:latin typeface="Verdana" pitchFamily="-108" charset="0"/>
                  <a:ea typeface="Verdana" pitchFamily="-108" charset="0"/>
                  <a:cs typeface="Verdana" pitchFamily="-108" charset="0"/>
                  <a:sym typeface="Verdana" pitchFamily="-108" charset="0"/>
                </a:rPr>
                <a:t>Abstract</a:t>
              </a:r>
            </a:p>
          </p:txBody>
        </p:sp>
      </p:grpSp>
      <p:sp>
        <p:nvSpPr>
          <p:cNvPr id="15362" name="Rectangle 2"/>
          <p:cNvSpPr>
            <a:spLocks/>
          </p:cNvSpPr>
          <p:nvPr/>
        </p:nvSpPr>
        <p:spPr bwMode="auto">
          <a:xfrm>
            <a:off x="8125292" y="838200"/>
            <a:ext cx="21222433" cy="2726526"/>
          </a:xfrm>
          <a:prstGeom prst="rect">
            <a:avLst/>
          </a:prstGeom>
          <a:noFill/>
          <a:ln w="12700">
            <a:noFill/>
            <a:miter lim="800000"/>
            <a:headEnd/>
            <a:tailEnd/>
          </a:ln>
        </p:spPr>
        <p:txBody>
          <a:bodyPr lIns="0" tIns="0" rIns="17267" bIns="0">
            <a:prstTxWarp prst="textNoShape">
              <a:avLst/>
            </a:prstTxWarp>
          </a:bodyPr>
          <a:lstStyle/>
          <a:p>
            <a:pPr marL="35559" algn="ctr">
              <a:spcBef>
                <a:spcPts val="1353"/>
              </a:spcBef>
            </a:pPr>
            <a:r>
              <a:rPr lang="en-US" sz="4000" b="1" dirty="0">
                <a:solidFill>
                  <a:schemeClr val="accent2"/>
                </a:solidFill>
                <a:latin typeface="Verdana" pitchFamily="-108" charset="0"/>
                <a:ea typeface="Verdana" pitchFamily="-108" charset="0"/>
                <a:cs typeface="Verdana" pitchFamily="-108" charset="0"/>
              </a:rPr>
              <a:t>Impact of Maize Harvest on Undernourishment Prevalence in Africa</a:t>
            </a:r>
          </a:p>
          <a:p>
            <a:pPr marL="16186" algn="ctr" defTabSz="842162">
              <a:spcBef>
                <a:spcPts val="614"/>
              </a:spcBef>
            </a:pPr>
            <a:endParaRPr lang="en-US" sz="1658" dirty="0">
              <a:solidFill>
                <a:srgbClr val="333399"/>
              </a:solidFill>
              <a:latin typeface="Arial Black" pitchFamily="-108" charset="0"/>
              <a:ea typeface="Arial Black" pitchFamily="-108" charset="0"/>
              <a:cs typeface="Arial Black" pitchFamily="-108" charset="0"/>
              <a:sym typeface="Arial Black" pitchFamily="-108" charset="0"/>
            </a:endParaRPr>
          </a:p>
          <a:p>
            <a:pPr marL="16186" algn="ctr" defTabSz="842162">
              <a:spcBef>
                <a:spcPts val="614"/>
              </a:spcBef>
            </a:pPr>
            <a:r>
              <a:rPr lang="en-US" sz="1658" dirty="0">
                <a:solidFill>
                  <a:srgbClr val="333399"/>
                </a:solidFill>
                <a:latin typeface="Arial Black" pitchFamily="-108" charset="0"/>
                <a:ea typeface="Arial Black" pitchFamily="-108" charset="0"/>
                <a:cs typeface="Arial Black" pitchFamily="-108" charset="0"/>
                <a:sym typeface="Arial Black" pitchFamily="-108" charset="0"/>
              </a:rPr>
              <a:t>Lanya Xiang (</a:t>
            </a:r>
            <a:r>
              <a:rPr lang="en-US" sz="1658" dirty="0">
                <a:solidFill>
                  <a:srgbClr val="333399"/>
                </a:solidFill>
                <a:latin typeface="Arial Black" pitchFamily="-108" charset="0"/>
                <a:ea typeface="Arial Black" pitchFamily="-108" charset="0"/>
                <a:cs typeface="Arial Black" pitchFamily="-108" charset="0"/>
                <a:sym typeface="Arial Black" pitchFamily="-108" charset="0"/>
                <a:hlinkClick r:id="rId5"/>
              </a:rPr>
              <a:t>xiangl@rpi.edu</a:t>
            </a:r>
            <a:r>
              <a:rPr lang="en-US" sz="1658" dirty="0">
                <a:solidFill>
                  <a:srgbClr val="333399"/>
                </a:solidFill>
                <a:latin typeface="Arial Black" pitchFamily="-108" charset="0"/>
                <a:ea typeface="Arial Black" pitchFamily="-108" charset="0"/>
                <a:cs typeface="Arial Black" pitchFamily="-108" charset="0"/>
                <a:sym typeface="Arial Black" pitchFamily="-108" charset="0"/>
              </a:rPr>
              <a:t>)</a:t>
            </a:r>
          </a:p>
          <a:p>
            <a:pPr marL="16186" algn="ctr" defTabSz="842162">
              <a:spcBef>
                <a:spcPts val="614"/>
              </a:spcBef>
            </a:pPr>
            <a:endParaRPr lang="en-US" sz="1658" dirty="0">
              <a:solidFill>
                <a:srgbClr val="333399"/>
              </a:solidFill>
              <a:latin typeface="Arial Black" pitchFamily="-108" charset="0"/>
              <a:ea typeface="Arial Black" pitchFamily="-108" charset="0"/>
              <a:cs typeface="Arial Black" pitchFamily="-108" charset="0"/>
              <a:sym typeface="Arial Black" pitchFamily="-108" charset="0"/>
            </a:endParaRPr>
          </a:p>
          <a:p>
            <a:pPr marL="16186" algn="ctr" defTabSz="842162">
              <a:spcBef>
                <a:spcPts val="614"/>
              </a:spcBef>
            </a:pPr>
            <a:r>
              <a:rPr lang="en-US" sz="1658" dirty="0">
                <a:solidFill>
                  <a:srgbClr val="333399"/>
                </a:solidFill>
                <a:latin typeface="Arial Black" pitchFamily="-108" charset="0"/>
                <a:ea typeface="Arial Black" pitchFamily="-108" charset="0"/>
                <a:cs typeface="Arial Black" pitchFamily="-108" charset="0"/>
                <a:sym typeface="Arial Black" pitchFamily="-108" charset="0"/>
              </a:rPr>
              <a:t>Final Project for ITWS 6600 – Data Analytics, Professor </a:t>
            </a:r>
            <a:r>
              <a:rPr lang="en-US" sz="1658" dirty="0" err="1">
                <a:solidFill>
                  <a:srgbClr val="333399"/>
                </a:solidFill>
                <a:latin typeface="Arial Black" pitchFamily="-108" charset="0"/>
                <a:ea typeface="Arial Black" pitchFamily="-108" charset="0"/>
                <a:cs typeface="Arial Black" pitchFamily="-108" charset="0"/>
                <a:sym typeface="Arial Black" pitchFamily="-108" charset="0"/>
              </a:rPr>
              <a:t>Thilanka</a:t>
            </a:r>
            <a:r>
              <a:rPr lang="en-US" sz="1658" dirty="0">
                <a:solidFill>
                  <a:srgbClr val="333399"/>
                </a:solidFill>
                <a:latin typeface="Arial Black" pitchFamily="-108" charset="0"/>
                <a:ea typeface="Arial Black" pitchFamily="-108" charset="0"/>
                <a:cs typeface="Arial Black" pitchFamily="-108" charset="0"/>
                <a:sym typeface="Arial Black" pitchFamily="-108" charset="0"/>
              </a:rPr>
              <a:t> </a:t>
            </a:r>
            <a:r>
              <a:rPr lang="en-US" sz="1658" dirty="0" err="1">
                <a:solidFill>
                  <a:srgbClr val="333399"/>
                </a:solidFill>
                <a:latin typeface="Arial Black" pitchFamily="-108" charset="0"/>
                <a:ea typeface="Arial Black" pitchFamily="-108" charset="0"/>
                <a:cs typeface="Arial Black" pitchFamily="-108" charset="0"/>
                <a:sym typeface="Arial Black" pitchFamily="-108" charset="0"/>
              </a:rPr>
              <a:t>Munasinghe</a:t>
            </a:r>
            <a:endParaRPr lang="en-US" sz="1658" dirty="0">
              <a:solidFill>
                <a:srgbClr val="333399"/>
              </a:solidFill>
              <a:latin typeface="Arial Black" pitchFamily="-108" charset="0"/>
              <a:ea typeface="Arial Black" pitchFamily="-108" charset="0"/>
              <a:cs typeface="Arial Black" pitchFamily="-108" charset="0"/>
              <a:sym typeface="Arial Black" pitchFamily="-108" charset="0"/>
            </a:endParaRPr>
          </a:p>
          <a:p>
            <a:pPr marL="16186" defTabSz="842162">
              <a:spcBef>
                <a:spcPts val="614"/>
              </a:spcBef>
            </a:pPr>
            <a:r>
              <a:rPr lang="en-US" sz="1105" b="1" baseline="30000" dirty="0">
                <a:solidFill>
                  <a:srgbClr val="333399"/>
                </a:solidFill>
                <a:latin typeface="Arial Black" charset="0"/>
                <a:ea typeface="Arial Black" charset="0"/>
                <a:cs typeface="Arial Black" charset="0"/>
                <a:sym typeface="Arial Black" pitchFamily="-108" charset="0"/>
              </a:rPr>
              <a:t> </a:t>
            </a:r>
          </a:p>
          <a:p>
            <a:pPr marL="16186" algn="ctr" defTabSz="842162">
              <a:spcBef>
                <a:spcPts val="614"/>
              </a:spcBef>
            </a:pPr>
            <a:r>
              <a:rPr lang="en-US" sz="1842" b="1" baseline="30000" dirty="0">
                <a:solidFill>
                  <a:srgbClr val="333399"/>
                </a:solidFill>
                <a:latin typeface="Arial Black" charset="0"/>
                <a:ea typeface="Arial Black" charset="0"/>
                <a:cs typeface="Arial Black" charset="0"/>
                <a:sym typeface="Arial Black" pitchFamily="-108" charset="0"/>
              </a:rPr>
              <a:t>      </a:t>
            </a:r>
            <a:r>
              <a:rPr lang="en-US" sz="1842" b="1" dirty="0">
                <a:solidFill>
                  <a:srgbClr val="333399"/>
                </a:solidFill>
                <a:latin typeface="Arial Black" charset="0"/>
                <a:ea typeface="Arial Black" charset="0"/>
                <a:cs typeface="Arial Black" charset="0"/>
                <a:sym typeface="Arial Black" pitchFamily="-108" charset="0"/>
              </a:rPr>
              <a:t>Rensselaer Polytechnic Institute, Tetherless World Constellation, Troy, NY, United States, 12180</a:t>
            </a:r>
          </a:p>
        </p:txBody>
      </p:sp>
      <p:pic>
        <p:nvPicPr>
          <p:cNvPr id="15374" name="Picture 48" descr="twlogo.png"/>
          <p:cNvPicPr>
            <a:picLocks noChangeAspect="1"/>
          </p:cNvPicPr>
          <p:nvPr/>
        </p:nvPicPr>
        <p:blipFill>
          <a:blip r:embed="rId6"/>
          <a:srcRect/>
          <a:stretch>
            <a:fillRect/>
          </a:stretch>
        </p:blipFill>
        <p:spPr bwMode="auto">
          <a:xfrm>
            <a:off x="5359520" y="481632"/>
            <a:ext cx="4085397" cy="2048126"/>
          </a:xfrm>
          <a:prstGeom prst="rect">
            <a:avLst/>
          </a:prstGeom>
          <a:noFill/>
          <a:ln w="9525">
            <a:noFill/>
            <a:miter lim="800000"/>
            <a:headEnd/>
            <a:tailEnd/>
          </a:ln>
        </p:spPr>
      </p:pic>
      <p:pic>
        <p:nvPicPr>
          <p:cNvPr id="18" name="Picture 17" descr="RPI_red_header.png"/>
          <p:cNvPicPr>
            <a:picLocks noChangeAspect="1"/>
          </p:cNvPicPr>
          <p:nvPr/>
        </p:nvPicPr>
        <p:blipFill>
          <a:blip r:embed="rId7"/>
          <a:stretch>
            <a:fillRect/>
          </a:stretch>
        </p:blipFill>
        <p:spPr>
          <a:xfrm>
            <a:off x="5579331" y="2780859"/>
            <a:ext cx="3458628" cy="648489"/>
          </a:xfrm>
          <a:prstGeom prst="rect">
            <a:avLst/>
          </a:prstGeom>
        </p:spPr>
      </p:pic>
      <p:grpSp>
        <p:nvGrpSpPr>
          <p:cNvPr id="8" name="Group 7">
            <a:extLst>
              <a:ext uri="{FF2B5EF4-FFF2-40B4-BE49-F238E27FC236}">
                <a16:creationId xmlns:a16="http://schemas.microsoft.com/office/drawing/2014/main" id="{6D65B740-E81B-0141-AAD2-61BB49CC0F06}"/>
              </a:ext>
            </a:extLst>
          </p:cNvPr>
          <p:cNvGrpSpPr/>
          <p:nvPr/>
        </p:nvGrpSpPr>
        <p:grpSpPr>
          <a:xfrm>
            <a:off x="4800674" y="1"/>
            <a:ext cx="28803161" cy="38404800"/>
            <a:chOff x="-317" y="0"/>
            <a:chExt cx="31272480" cy="41697275"/>
          </a:xfrm>
        </p:grpSpPr>
        <p:sp>
          <p:nvSpPr>
            <p:cNvPr id="15364" name="Rectangle 4"/>
            <p:cNvSpPr>
              <a:spLocks/>
            </p:cNvSpPr>
            <p:nvPr/>
          </p:nvSpPr>
          <p:spPr bwMode="auto">
            <a:xfrm>
              <a:off x="0" y="0"/>
              <a:ext cx="274320" cy="41696640"/>
            </a:xfrm>
            <a:prstGeom prst="rect">
              <a:avLst/>
            </a:prstGeom>
            <a:solidFill>
              <a:srgbClr val="333399"/>
            </a:solidFill>
            <a:ln w="12700">
              <a:noFill/>
              <a:miter lim="800000"/>
              <a:headEnd/>
              <a:tailEnd/>
            </a:ln>
          </p:spPr>
          <p:txBody>
            <a:bodyPr lIns="0" tIns="0" rIns="0" bIns="0">
              <a:prstTxWarp prst="textNoShape">
                <a:avLst/>
              </a:prstTxWarp>
            </a:bodyPr>
            <a:lstStyle/>
            <a:p>
              <a:pPr defTabSz="842162"/>
              <a:endParaRPr lang="en-US" sz="1092"/>
            </a:p>
          </p:txBody>
        </p:sp>
        <p:sp>
          <p:nvSpPr>
            <p:cNvPr id="15366" name="Rectangle 6"/>
            <p:cNvSpPr>
              <a:spLocks/>
            </p:cNvSpPr>
            <p:nvPr/>
          </p:nvSpPr>
          <p:spPr bwMode="auto">
            <a:xfrm>
              <a:off x="-317" y="0"/>
              <a:ext cx="31272480" cy="274320"/>
            </a:xfrm>
            <a:prstGeom prst="rect">
              <a:avLst/>
            </a:prstGeom>
            <a:solidFill>
              <a:srgbClr val="333399"/>
            </a:solidFill>
            <a:ln w="12700">
              <a:noFill/>
              <a:miter lim="800000"/>
              <a:headEnd/>
              <a:tailEnd/>
            </a:ln>
          </p:spPr>
          <p:txBody>
            <a:bodyPr lIns="0" tIns="0" rIns="0" bIns="0">
              <a:prstTxWarp prst="textNoShape">
                <a:avLst/>
              </a:prstTxWarp>
            </a:bodyPr>
            <a:lstStyle/>
            <a:p>
              <a:pPr defTabSz="842162"/>
              <a:endParaRPr lang="en-US" sz="1092"/>
            </a:p>
          </p:txBody>
        </p:sp>
        <p:sp>
          <p:nvSpPr>
            <p:cNvPr id="15367" name="Rectangle 7"/>
            <p:cNvSpPr>
              <a:spLocks/>
            </p:cNvSpPr>
            <p:nvPr/>
          </p:nvSpPr>
          <p:spPr bwMode="auto">
            <a:xfrm>
              <a:off x="-317" y="41422955"/>
              <a:ext cx="31272480" cy="274320"/>
            </a:xfrm>
            <a:prstGeom prst="rect">
              <a:avLst/>
            </a:prstGeom>
            <a:solidFill>
              <a:srgbClr val="333399"/>
            </a:solidFill>
            <a:ln w="12700">
              <a:noFill/>
              <a:miter lim="800000"/>
              <a:headEnd/>
              <a:tailEnd/>
            </a:ln>
          </p:spPr>
          <p:txBody>
            <a:bodyPr lIns="0" tIns="0" rIns="0" bIns="0">
              <a:prstTxWarp prst="textNoShape">
                <a:avLst/>
              </a:prstTxWarp>
            </a:bodyPr>
            <a:lstStyle/>
            <a:p>
              <a:pPr defTabSz="842162"/>
              <a:endParaRPr lang="en-US" sz="1092"/>
            </a:p>
          </p:txBody>
        </p:sp>
        <p:sp>
          <p:nvSpPr>
            <p:cNvPr id="70" name="Rectangle 4">
              <a:extLst>
                <a:ext uri="{FF2B5EF4-FFF2-40B4-BE49-F238E27FC236}">
                  <a16:creationId xmlns:a16="http://schemas.microsoft.com/office/drawing/2014/main" id="{520104D6-82EC-634C-9B6A-E1702C7C6133}"/>
                </a:ext>
              </a:extLst>
            </p:cNvPr>
            <p:cNvSpPr>
              <a:spLocks/>
            </p:cNvSpPr>
            <p:nvPr/>
          </p:nvSpPr>
          <p:spPr bwMode="auto">
            <a:xfrm>
              <a:off x="30997843" y="635"/>
              <a:ext cx="274320" cy="41696640"/>
            </a:xfrm>
            <a:prstGeom prst="rect">
              <a:avLst/>
            </a:prstGeom>
            <a:solidFill>
              <a:srgbClr val="333399"/>
            </a:solidFill>
            <a:ln w="12700">
              <a:noFill/>
              <a:miter lim="800000"/>
              <a:headEnd/>
              <a:tailEnd/>
            </a:ln>
          </p:spPr>
          <p:txBody>
            <a:bodyPr lIns="0" tIns="0" rIns="0" bIns="0">
              <a:prstTxWarp prst="textNoShape">
                <a:avLst/>
              </a:prstTxWarp>
            </a:bodyPr>
            <a:lstStyle/>
            <a:p>
              <a:pPr defTabSz="842162"/>
              <a:endParaRPr lang="en-US" sz="1092"/>
            </a:p>
          </p:txBody>
        </p:sp>
      </p:grpSp>
      <p:sp>
        <p:nvSpPr>
          <p:cNvPr id="10" name="Rectangle 1">
            <a:extLst>
              <a:ext uri="{FF2B5EF4-FFF2-40B4-BE49-F238E27FC236}">
                <a16:creationId xmlns:a16="http://schemas.microsoft.com/office/drawing/2014/main" id="{E05F92F1-E12D-D143-B0F3-C8CCB3316584}"/>
              </a:ext>
            </a:extLst>
          </p:cNvPr>
          <p:cNvSpPr>
            <a:spLocks noChangeArrowheads="1"/>
          </p:cNvSpPr>
          <p:nvPr/>
        </p:nvSpPr>
        <p:spPr bwMode="auto">
          <a:xfrm>
            <a:off x="6960561" y="24269371"/>
            <a:ext cx="170150" cy="595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4220" tIns="42110" rIns="84220" bIns="42110" numCol="1" anchor="ctr" anchorCtr="0" compatLnSpc="1">
            <a:prstTxWarp prst="textNoShape">
              <a:avLst/>
            </a:prstTxWarp>
            <a:spAutoFit/>
          </a:bodyPr>
          <a:lstStyle/>
          <a:p>
            <a:pPr defTabSz="842162" eaLnBrk="0" hangingPunct="0"/>
            <a:br>
              <a:rPr lang="en-US" altLang="en-US" sz="1658">
                <a:latin typeface="Arial" panose="020B0604020202020204" pitchFamily="34" charset="0"/>
              </a:rPr>
            </a:br>
            <a:endParaRPr lang="en-US" altLang="en-US" sz="1658">
              <a:latin typeface="Arial" panose="020B0604020202020204" pitchFamily="34" charset="0"/>
            </a:endParaRPr>
          </a:p>
        </p:txBody>
      </p:sp>
      <p:sp>
        <p:nvSpPr>
          <p:cNvPr id="12" name="Rectangle 2">
            <a:extLst>
              <a:ext uri="{FF2B5EF4-FFF2-40B4-BE49-F238E27FC236}">
                <a16:creationId xmlns:a16="http://schemas.microsoft.com/office/drawing/2014/main" id="{A5E41B09-28E4-404C-B50E-3D155B82633A}"/>
              </a:ext>
            </a:extLst>
          </p:cNvPr>
          <p:cNvSpPr>
            <a:spLocks noChangeArrowheads="1"/>
          </p:cNvSpPr>
          <p:nvPr/>
        </p:nvSpPr>
        <p:spPr bwMode="auto">
          <a:xfrm>
            <a:off x="6960561" y="24269371"/>
            <a:ext cx="170150" cy="595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4220" tIns="42110" rIns="84220" bIns="42110" numCol="1" anchor="ctr" anchorCtr="0" compatLnSpc="1">
            <a:prstTxWarp prst="textNoShape">
              <a:avLst/>
            </a:prstTxWarp>
            <a:spAutoFit/>
          </a:bodyPr>
          <a:lstStyle/>
          <a:p>
            <a:pPr defTabSz="842162" eaLnBrk="0" hangingPunct="0"/>
            <a:br>
              <a:rPr lang="en-US" altLang="en-US" sz="1658">
                <a:latin typeface="Arial" panose="020B0604020202020204" pitchFamily="34" charset="0"/>
              </a:rPr>
            </a:br>
            <a:endParaRPr lang="en-US" altLang="en-US" sz="1658">
              <a:latin typeface="Arial" panose="020B0604020202020204" pitchFamily="34" charset="0"/>
            </a:endParaRPr>
          </a:p>
        </p:txBody>
      </p:sp>
      <p:sp>
        <p:nvSpPr>
          <p:cNvPr id="80" name="Rectangle 79">
            <a:extLst>
              <a:ext uri="{FF2B5EF4-FFF2-40B4-BE49-F238E27FC236}">
                <a16:creationId xmlns:a16="http://schemas.microsoft.com/office/drawing/2014/main" id="{0621F09B-467C-F848-AC1F-7595AF81100E}"/>
              </a:ext>
            </a:extLst>
          </p:cNvPr>
          <p:cNvSpPr/>
          <p:nvPr/>
        </p:nvSpPr>
        <p:spPr>
          <a:xfrm>
            <a:off x="24231959" y="24005109"/>
            <a:ext cx="8839242" cy="432426"/>
          </a:xfrm>
          <a:prstGeom prst="rect">
            <a:avLst/>
          </a:prstGeom>
        </p:spPr>
        <p:txBody>
          <a:bodyPr wrap="square">
            <a:spAutoFit/>
          </a:bodyPr>
          <a:lstStyle/>
          <a:p>
            <a:pPr algn="just" defTabSz="842162">
              <a:spcBef>
                <a:spcPts val="0"/>
              </a:spcBef>
              <a:spcAft>
                <a:spcPts val="0"/>
              </a:spcAft>
            </a:pPr>
            <a:endParaRPr lang="en-US" sz="2210" dirty="0">
              <a:latin typeface="Arial" panose="020B0604020202020204" pitchFamily="34" charset="0"/>
              <a:cs typeface="Arial" panose="020B0604020202020204" pitchFamily="34" charset="0"/>
            </a:endParaRPr>
          </a:p>
        </p:txBody>
      </p:sp>
      <p:grpSp>
        <p:nvGrpSpPr>
          <p:cNvPr id="82" name="Group 81">
            <a:extLst>
              <a:ext uri="{FF2B5EF4-FFF2-40B4-BE49-F238E27FC236}">
                <a16:creationId xmlns:a16="http://schemas.microsoft.com/office/drawing/2014/main" id="{AC38D256-59DD-CF4F-8873-574D1EC34616}"/>
              </a:ext>
            </a:extLst>
          </p:cNvPr>
          <p:cNvGrpSpPr/>
          <p:nvPr/>
        </p:nvGrpSpPr>
        <p:grpSpPr>
          <a:xfrm>
            <a:off x="5391512" y="16675065"/>
            <a:ext cx="8868344" cy="3518380"/>
            <a:chOff x="576544" y="12808369"/>
            <a:chExt cx="12257011" cy="6255053"/>
          </a:xfrm>
        </p:grpSpPr>
        <p:sp>
          <p:nvSpPr>
            <p:cNvPr id="83" name="Rectangle 82">
              <a:extLst>
                <a:ext uri="{FF2B5EF4-FFF2-40B4-BE49-F238E27FC236}">
                  <a16:creationId xmlns:a16="http://schemas.microsoft.com/office/drawing/2014/main" id="{A84BE991-8DD8-B149-83DD-30AFB7A8EFC2}"/>
                </a:ext>
              </a:extLst>
            </p:cNvPr>
            <p:cNvSpPr/>
            <p:nvPr/>
          </p:nvSpPr>
          <p:spPr>
            <a:xfrm>
              <a:off x="611466" y="14061586"/>
              <a:ext cx="12222089" cy="5001836"/>
            </a:xfrm>
            <a:prstGeom prst="rect">
              <a:avLst/>
            </a:prstGeom>
          </p:spPr>
          <p:txBody>
            <a:bodyPr wrap="square">
              <a:spAutoFit/>
            </a:bodyPr>
            <a:lstStyle/>
            <a:p>
              <a:pPr algn="just" defTabSz="842162">
                <a:spcBef>
                  <a:spcPts val="0"/>
                </a:spcBef>
                <a:spcAft>
                  <a:spcPts val="0"/>
                </a:spcAft>
              </a:pPr>
              <a:r>
                <a:rPr lang="en-US" sz="2947" dirty="0">
                  <a:latin typeface="Arial" panose="020B0604020202020204" pitchFamily="34" charset="0"/>
                  <a:cs typeface="Arial" panose="020B0604020202020204" pitchFamily="34" charset="0"/>
                </a:rPr>
                <a:t>The datasets for this project were sourced from the FAOSTAT database. The Maize Harvest dataset and the Undernourishment Prevalence dataset for the years 2002-2020 were obtained using the filter function on the FAO site. Below is the dataframe structure for the original and combined datasets.</a:t>
              </a:r>
              <a:endParaRPr lang="en-US" sz="2947" b="1" dirty="0">
                <a:latin typeface="Arial" panose="020B0604020202020204" pitchFamily="34" charset="0"/>
                <a:cs typeface="Arial" panose="020B0604020202020204" pitchFamily="34" charset="0"/>
              </a:endParaRPr>
            </a:p>
          </p:txBody>
        </p:sp>
        <p:sp>
          <p:nvSpPr>
            <p:cNvPr id="84" name="Rectangle 83">
              <a:extLst>
                <a:ext uri="{FF2B5EF4-FFF2-40B4-BE49-F238E27FC236}">
                  <a16:creationId xmlns:a16="http://schemas.microsoft.com/office/drawing/2014/main" id="{CD26DB74-3E13-E741-93A6-52086ABF397F}"/>
                </a:ext>
              </a:extLst>
            </p:cNvPr>
            <p:cNvSpPr>
              <a:spLocks/>
            </p:cNvSpPr>
            <p:nvPr/>
          </p:nvSpPr>
          <p:spPr bwMode="auto">
            <a:xfrm>
              <a:off x="576544" y="12808369"/>
              <a:ext cx="12222089"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defTabSz="842162">
                <a:lnSpc>
                  <a:spcPct val="110000"/>
                </a:lnSpc>
                <a:tabLst>
                  <a:tab pos="185851" algn="l"/>
                  <a:tab pos="372537" algn="l"/>
                  <a:tab pos="559222" algn="l"/>
                  <a:tab pos="745907" algn="l"/>
                  <a:tab pos="932593" algn="l"/>
                  <a:tab pos="1119278" algn="l"/>
                  <a:tab pos="1305962" algn="l"/>
                  <a:tab pos="1492648" algn="l"/>
                  <a:tab pos="1679333" algn="l"/>
                  <a:tab pos="1866018" algn="l"/>
                  <a:tab pos="2052703" algn="l"/>
                  <a:tab pos="2239388" algn="l"/>
                </a:tabLst>
              </a:pPr>
              <a:r>
                <a:rPr lang="en-US" sz="3684" b="1" dirty="0">
                  <a:latin typeface="Verdana" pitchFamily="-108" charset="0"/>
                  <a:ea typeface="Verdana" pitchFamily="-108" charset="0"/>
                  <a:cs typeface="Verdana" pitchFamily="-108" charset="0"/>
                  <a:sym typeface="Verdana" pitchFamily="-108" charset="0"/>
                </a:rPr>
                <a:t>Datasets</a:t>
              </a:r>
            </a:p>
          </p:txBody>
        </p:sp>
      </p:grpSp>
      <p:grpSp>
        <p:nvGrpSpPr>
          <p:cNvPr id="88" name="Group 87">
            <a:extLst>
              <a:ext uri="{FF2B5EF4-FFF2-40B4-BE49-F238E27FC236}">
                <a16:creationId xmlns:a16="http://schemas.microsoft.com/office/drawing/2014/main" id="{279E32D3-94D7-A94A-A7FB-F1A483ECF911}"/>
              </a:ext>
            </a:extLst>
          </p:cNvPr>
          <p:cNvGrpSpPr/>
          <p:nvPr/>
        </p:nvGrpSpPr>
        <p:grpSpPr>
          <a:xfrm>
            <a:off x="14525790" y="3648731"/>
            <a:ext cx="7990146" cy="1277875"/>
            <a:chOff x="576544" y="12808366"/>
            <a:chExt cx="25132554" cy="2271834"/>
          </a:xfrm>
        </p:grpSpPr>
        <p:sp>
          <p:nvSpPr>
            <p:cNvPr id="89" name="Rectangle 88">
              <a:extLst>
                <a:ext uri="{FF2B5EF4-FFF2-40B4-BE49-F238E27FC236}">
                  <a16:creationId xmlns:a16="http://schemas.microsoft.com/office/drawing/2014/main" id="{934DC56B-CA12-D549-8781-B78844EE7F96}"/>
                </a:ext>
              </a:extLst>
            </p:cNvPr>
            <p:cNvSpPr/>
            <p:nvPr/>
          </p:nvSpPr>
          <p:spPr>
            <a:xfrm>
              <a:off x="576544" y="14150008"/>
              <a:ext cx="14328675" cy="930192"/>
            </a:xfrm>
            <a:prstGeom prst="rect">
              <a:avLst/>
            </a:prstGeom>
          </p:spPr>
          <p:txBody>
            <a:bodyPr wrap="square">
              <a:spAutoFit/>
            </a:bodyPr>
            <a:lstStyle/>
            <a:p>
              <a:pPr algn="just" defTabSz="842162">
                <a:spcBef>
                  <a:spcPts val="0"/>
                </a:spcBef>
                <a:spcAft>
                  <a:spcPts val="0"/>
                </a:spcAft>
              </a:pPr>
              <a:r>
                <a:rPr lang="en-US" sz="2800" b="1" u="sng" dirty="0">
                  <a:latin typeface="Arial" panose="020B0604020202020204" pitchFamily="34" charset="0"/>
                  <a:cs typeface="Arial" panose="020B0604020202020204" pitchFamily="34" charset="0"/>
                </a:rPr>
                <a:t>Maize Harvest in Africa</a:t>
              </a:r>
            </a:p>
          </p:txBody>
        </p:sp>
        <p:sp>
          <p:nvSpPr>
            <p:cNvPr id="90" name="Rectangle 89">
              <a:extLst>
                <a:ext uri="{FF2B5EF4-FFF2-40B4-BE49-F238E27FC236}">
                  <a16:creationId xmlns:a16="http://schemas.microsoft.com/office/drawing/2014/main" id="{20C19EE0-ACCE-FC4D-99F1-3686286E6A0D}"/>
                </a:ext>
              </a:extLst>
            </p:cNvPr>
            <p:cNvSpPr>
              <a:spLocks/>
            </p:cNvSpPr>
            <p:nvPr/>
          </p:nvSpPr>
          <p:spPr bwMode="auto">
            <a:xfrm>
              <a:off x="576544" y="12808366"/>
              <a:ext cx="25132554"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defTabSz="842162">
                <a:lnSpc>
                  <a:spcPct val="110000"/>
                </a:lnSpc>
                <a:tabLst>
                  <a:tab pos="185851" algn="l"/>
                  <a:tab pos="372537" algn="l"/>
                  <a:tab pos="559222" algn="l"/>
                  <a:tab pos="745907" algn="l"/>
                  <a:tab pos="932593" algn="l"/>
                  <a:tab pos="1119278" algn="l"/>
                  <a:tab pos="1305962" algn="l"/>
                  <a:tab pos="1492648" algn="l"/>
                  <a:tab pos="1679333" algn="l"/>
                  <a:tab pos="1866018" algn="l"/>
                  <a:tab pos="2052703" algn="l"/>
                  <a:tab pos="2239388" algn="l"/>
                </a:tabLst>
              </a:pPr>
              <a:r>
                <a:rPr lang="en-US" sz="3684" b="1" dirty="0">
                  <a:latin typeface="Verdana" pitchFamily="-108" charset="0"/>
                  <a:ea typeface="Verdana" pitchFamily="-108" charset="0"/>
                  <a:cs typeface="Verdana" pitchFamily="-108" charset="0"/>
                  <a:sym typeface="Verdana" pitchFamily="-108" charset="0"/>
                </a:rPr>
                <a:t>EDA Process</a:t>
              </a:r>
            </a:p>
          </p:txBody>
        </p:sp>
      </p:grpSp>
      <p:sp>
        <p:nvSpPr>
          <p:cNvPr id="52" name="Rectangle 98">
            <a:extLst>
              <a:ext uri="{FF2B5EF4-FFF2-40B4-BE49-F238E27FC236}">
                <a16:creationId xmlns:a16="http://schemas.microsoft.com/office/drawing/2014/main" id="{EA0D8CCA-DFE3-8D4D-B1FF-C5320F6E4324}"/>
              </a:ext>
            </a:extLst>
          </p:cNvPr>
          <p:cNvSpPr>
            <a:spLocks/>
          </p:cNvSpPr>
          <p:nvPr/>
        </p:nvSpPr>
        <p:spPr bwMode="auto">
          <a:xfrm>
            <a:off x="8067273" y="20387783"/>
            <a:ext cx="6190836" cy="329036"/>
          </a:xfrm>
          <a:prstGeom prst="rect">
            <a:avLst/>
          </a:prstGeom>
          <a:solidFill>
            <a:schemeClr val="accent1"/>
          </a:solidFill>
          <a:ln w="12700">
            <a:noFill/>
            <a:miter lim="800000"/>
            <a:headEnd/>
            <a:tailEnd/>
          </a:ln>
        </p:spPr>
        <p:txBody>
          <a:bodyPr lIns="0" tIns="0" rIns="0" bIns="0">
            <a:prstTxWarp prst="textNoShape">
              <a:avLst/>
            </a:prstTxWarp>
          </a:bodyPr>
          <a:lstStyle/>
          <a:p>
            <a:pPr defTabSz="842162">
              <a:lnSpc>
                <a:spcPct val="110000"/>
              </a:lnSpc>
              <a:tabLst>
                <a:tab pos="150382" algn="l"/>
                <a:tab pos="301441" algn="l"/>
                <a:tab pos="452496" algn="l"/>
                <a:tab pos="603554" algn="l"/>
                <a:tab pos="754608" algn="l"/>
                <a:tab pos="905668" algn="l"/>
                <a:tab pos="1056721" algn="l"/>
                <a:tab pos="1207780" algn="l"/>
                <a:tab pos="1358840" algn="l"/>
                <a:tab pos="1509893" algn="l"/>
                <a:tab pos="1660953" algn="l"/>
                <a:tab pos="1812007" algn="l"/>
              </a:tabLst>
            </a:pPr>
            <a:r>
              <a:rPr lang="en-US" sz="2000" dirty="0">
                <a:latin typeface="Verdana" pitchFamily="-108" charset="0"/>
                <a:ea typeface="Verdana" pitchFamily="-108" charset="0"/>
                <a:cs typeface="Verdana" pitchFamily="-108" charset="0"/>
                <a:sym typeface="Verdana" pitchFamily="-108" charset="0"/>
              </a:rPr>
              <a:t>FAO Database: </a:t>
            </a:r>
            <a:r>
              <a:rPr lang="en-US" sz="2000" dirty="0">
                <a:latin typeface="Verdana" pitchFamily="-108" charset="0"/>
                <a:ea typeface="Verdana" pitchFamily="-108" charset="0"/>
                <a:cs typeface="Verdana" pitchFamily="-108" charset="0"/>
                <a:sym typeface="Verdana" pitchFamily="-108" charset="0"/>
                <a:hlinkClick r:id="rId8"/>
              </a:rPr>
              <a:t>https://www.fao.org/faostat/en/</a:t>
            </a:r>
            <a:endParaRPr lang="en-US" sz="2000" dirty="0">
              <a:latin typeface="Verdana" pitchFamily="-108" charset="0"/>
              <a:ea typeface="Verdana" pitchFamily="-108" charset="0"/>
              <a:cs typeface="Verdana" pitchFamily="-108" charset="0"/>
              <a:sym typeface="Verdana" pitchFamily="-108" charset="0"/>
            </a:endParaRPr>
          </a:p>
        </p:txBody>
      </p:sp>
      <p:pic>
        <p:nvPicPr>
          <p:cNvPr id="76" name="Picture 75">
            <a:extLst>
              <a:ext uri="{FF2B5EF4-FFF2-40B4-BE49-F238E27FC236}">
                <a16:creationId xmlns:a16="http://schemas.microsoft.com/office/drawing/2014/main" id="{484792E5-0965-E942-B24B-339EE90BBC34}"/>
              </a:ext>
            </a:extLst>
          </p:cNvPr>
          <p:cNvPicPr>
            <a:picLocks noChangeAspect="1"/>
          </p:cNvPicPr>
          <p:nvPr/>
        </p:nvPicPr>
        <p:blipFill>
          <a:blip r:embed="rId9"/>
          <a:stretch>
            <a:fillRect/>
          </a:stretch>
        </p:blipFill>
        <p:spPr>
          <a:xfrm>
            <a:off x="30269300" y="2262120"/>
            <a:ext cx="2819023" cy="912381"/>
          </a:xfrm>
          <a:prstGeom prst="rect">
            <a:avLst/>
          </a:prstGeom>
        </p:spPr>
      </p:pic>
      <p:pic>
        <p:nvPicPr>
          <p:cNvPr id="77" name="Picture 76">
            <a:extLst>
              <a:ext uri="{FF2B5EF4-FFF2-40B4-BE49-F238E27FC236}">
                <a16:creationId xmlns:a16="http://schemas.microsoft.com/office/drawing/2014/main" id="{4AA0CC0F-F595-7A48-AF5B-EB22DBBCEC89}"/>
              </a:ext>
            </a:extLst>
          </p:cNvPr>
          <p:cNvPicPr>
            <a:picLocks noChangeAspect="1"/>
          </p:cNvPicPr>
          <p:nvPr/>
        </p:nvPicPr>
        <p:blipFill>
          <a:blip r:embed="rId10"/>
          <a:stretch>
            <a:fillRect/>
          </a:stretch>
        </p:blipFill>
        <p:spPr>
          <a:xfrm>
            <a:off x="29066299" y="652565"/>
            <a:ext cx="3913704" cy="1111847"/>
          </a:xfrm>
          <a:prstGeom prst="rect">
            <a:avLst/>
          </a:prstGeom>
        </p:spPr>
      </p:pic>
      <p:graphicFrame>
        <p:nvGraphicFramePr>
          <p:cNvPr id="13" name="Table 19">
            <a:extLst>
              <a:ext uri="{FF2B5EF4-FFF2-40B4-BE49-F238E27FC236}">
                <a16:creationId xmlns:a16="http://schemas.microsoft.com/office/drawing/2014/main" id="{21D54D4D-79F4-4D30-B435-C9F3080F1835}"/>
              </a:ext>
            </a:extLst>
          </p:cNvPr>
          <p:cNvGraphicFramePr>
            <a:graphicFrameLocks noGrp="1"/>
          </p:cNvGraphicFramePr>
          <p:nvPr>
            <p:extLst>
              <p:ext uri="{D42A27DB-BD31-4B8C-83A1-F6EECF244321}">
                <p14:modId xmlns:p14="http://schemas.microsoft.com/office/powerpoint/2010/main" val="669083188"/>
              </p:ext>
            </p:extLst>
          </p:nvPr>
        </p:nvGraphicFramePr>
        <p:xfrm>
          <a:off x="5485551" y="20866341"/>
          <a:ext cx="8774304" cy="4386339"/>
        </p:xfrm>
        <a:graphic>
          <a:graphicData uri="http://schemas.openxmlformats.org/drawingml/2006/table">
            <a:tbl>
              <a:tblPr firstRow="1" bandRow="1">
                <a:tableStyleId>{5C22544A-7EE6-4342-B048-85BDC9FD1C3A}</a:tableStyleId>
              </a:tblPr>
              <a:tblGrid>
                <a:gridCol w="3277449">
                  <a:extLst>
                    <a:ext uri="{9D8B030D-6E8A-4147-A177-3AD203B41FA5}">
                      <a16:colId xmlns:a16="http://schemas.microsoft.com/office/drawing/2014/main" val="4230247376"/>
                    </a:ext>
                  </a:extLst>
                </a:gridCol>
                <a:gridCol w="5496855">
                  <a:extLst>
                    <a:ext uri="{9D8B030D-6E8A-4147-A177-3AD203B41FA5}">
                      <a16:colId xmlns:a16="http://schemas.microsoft.com/office/drawing/2014/main" val="1552756261"/>
                    </a:ext>
                  </a:extLst>
                </a:gridCol>
              </a:tblGrid>
              <a:tr h="545859">
                <a:tc>
                  <a:txBody>
                    <a:bodyPr/>
                    <a:lstStyle/>
                    <a:p>
                      <a:pPr algn="ctr"/>
                      <a:r>
                        <a:rPr lang="en-US" sz="2400" b="1" dirty="0">
                          <a:solidFill>
                            <a:schemeClr val="tx1"/>
                          </a:solidFill>
                          <a:latin typeface="Arial" panose="020B0604020202020204" pitchFamily="34" charset="0"/>
                          <a:cs typeface="Arial" panose="020B0604020202020204" pitchFamily="34" charset="0"/>
                        </a:rPr>
                        <a:t>Column Name</a:t>
                      </a:r>
                    </a:p>
                  </a:txBody>
                  <a:tcPr anchor="ctr"/>
                </a:tc>
                <a:tc>
                  <a:txBody>
                    <a:bodyPr/>
                    <a:lstStyle/>
                    <a:p>
                      <a:pPr algn="ctr"/>
                      <a:r>
                        <a:rPr lang="en-US" sz="2400" b="1" dirty="0">
                          <a:solidFill>
                            <a:schemeClr val="tx1"/>
                          </a:solidFill>
                          <a:latin typeface="Arial" panose="020B0604020202020204" pitchFamily="34" charset="0"/>
                          <a:cs typeface="Arial" panose="020B0604020202020204" pitchFamily="34" charset="0"/>
                        </a:rPr>
                        <a:t>Description</a:t>
                      </a:r>
                    </a:p>
                  </a:txBody>
                  <a:tcPr anchor="ctr"/>
                </a:tc>
                <a:extLst>
                  <a:ext uri="{0D108BD9-81ED-4DB2-BD59-A6C34878D82A}">
                    <a16:rowId xmlns:a16="http://schemas.microsoft.com/office/drawing/2014/main" val="97573103"/>
                  </a:ext>
                </a:extLst>
              </a:tr>
              <a:tr h="640080">
                <a:tc>
                  <a:txBody>
                    <a:bodyPr/>
                    <a:lstStyle/>
                    <a:p>
                      <a:pPr algn="ctr"/>
                      <a:r>
                        <a:rPr lang="en-US" sz="2400" b="0" dirty="0" err="1">
                          <a:solidFill>
                            <a:schemeClr val="tx1"/>
                          </a:solidFill>
                          <a:latin typeface="Arial" panose="020B0604020202020204" pitchFamily="34" charset="0"/>
                          <a:cs typeface="Arial" panose="020B0604020202020204" pitchFamily="34" charset="0"/>
                        </a:rPr>
                        <a:t>ï..Area.Code..FAO</a:t>
                      </a:r>
                      <a:r>
                        <a:rPr lang="en-US" sz="2400" b="0" dirty="0">
                          <a:solidFill>
                            <a:schemeClr val="tx1"/>
                          </a:solidFill>
                          <a:latin typeface="Arial" panose="020B0604020202020204" pitchFamily="34" charset="0"/>
                          <a:cs typeface="Arial" panose="020B0604020202020204" pitchFamily="34" charset="0"/>
                        </a:rPr>
                        <a:t>.</a:t>
                      </a:r>
                    </a:p>
                  </a:txBody>
                  <a:tcPr anchor="ctr"/>
                </a:tc>
                <a:tc>
                  <a:txBody>
                    <a:bodyPr/>
                    <a:lstStyle/>
                    <a:p>
                      <a:r>
                        <a:rPr lang="en-US" sz="2400" b="0" dirty="0">
                          <a:solidFill>
                            <a:schemeClr val="tx1"/>
                          </a:solidFill>
                          <a:latin typeface="Arial" panose="020B0604020202020204" pitchFamily="34" charset="0"/>
                          <a:cs typeface="Arial" panose="020B0604020202020204" pitchFamily="34" charset="0"/>
                        </a:rPr>
                        <a:t>FAO area code for the country</a:t>
                      </a:r>
                    </a:p>
                  </a:txBody>
                  <a:tcPr anchor="ctr"/>
                </a:tc>
                <a:extLst>
                  <a:ext uri="{0D108BD9-81ED-4DB2-BD59-A6C34878D82A}">
                    <a16:rowId xmlns:a16="http://schemas.microsoft.com/office/drawing/2014/main" val="2403180248"/>
                  </a:ext>
                </a:extLst>
              </a:tr>
              <a:tr h="640080">
                <a:tc>
                  <a:txBody>
                    <a:bodyPr/>
                    <a:lstStyle/>
                    <a:p>
                      <a:pPr algn="ctr"/>
                      <a:r>
                        <a:rPr lang="en-US" sz="2400" b="0" dirty="0">
                          <a:solidFill>
                            <a:schemeClr val="tx1"/>
                          </a:solidFill>
                          <a:latin typeface="Arial" panose="020B0604020202020204" pitchFamily="34" charset="0"/>
                          <a:cs typeface="Arial" panose="020B0604020202020204" pitchFamily="34" charset="0"/>
                        </a:rPr>
                        <a:t>Area</a:t>
                      </a:r>
                    </a:p>
                  </a:txBody>
                  <a:tcPr anchor="ctr"/>
                </a:tc>
                <a:tc>
                  <a:txBody>
                    <a:bodyPr/>
                    <a:lstStyle/>
                    <a:p>
                      <a:r>
                        <a:rPr lang="en-US" sz="2400" b="0" dirty="0">
                          <a:solidFill>
                            <a:schemeClr val="tx1"/>
                          </a:solidFill>
                          <a:latin typeface="Arial" panose="020B0604020202020204" pitchFamily="34" charset="0"/>
                          <a:cs typeface="Arial" panose="020B0604020202020204" pitchFamily="34" charset="0"/>
                        </a:rPr>
                        <a:t>Official name for the country</a:t>
                      </a:r>
                    </a:p>
                  </a:txBody>
                  <a:tcPr anchor="ctr"/>
                </a:tc>
                <a:extLst>
                  <a:ext uri="{0D108BD9-81ED-4DB2-BD59-A6C34878D82A}">
                    <a16:rowId xmlns:a16="http://schemas.microsoft.com/office/drawing/2014/main" val="3095650002"/>
                  </a:ext>
                </a:extLst>
              </a:tr>
              <a:tr h="640080">
                <a:tc>
                  <a:txBody>
                    <a:bodyPr/>
                    <a:lstStyle/>
                    <a:p>
                      <a:pPr algn="ctr"/>
                      <a:r>
                        <a:rPr lang="en-US" sz="2400" b="0" dirty="0" err="1">
                          <a:solidFill>
                            <a:schemeClr val="tx1"/>
                          </a:solidFill>
                          <a:latin typeface="Arial" panose="020B0604020202020204" pitchFamily="34" charset="0"/>
                          <a:cs typeface="Arial" panose="020B0604020202020204" pitchFamily="34" charset="0"/>
                        </a:rPr>
                        <a:t>Item.Code..FAO</a:t>
                      </a:r>
                      <a:r>
                        <a:rPr lang="en-US" sz="2400" b="0" dirty="0">
                          <a:solidFill>
                            <a:schemeClr val="tx1"/>
                          </a:solidFill>
                          <a:latin typeface="Arial" panose="020B0604020202020204" pitchFamily="34" charset="0"/>
                          <a:cs typeface="Arial" panose="020B0604020202020204" pitchFamily="34" charset="0"/>
                        </a:rPr>
                        <a:t>.</a:t>
                      </a:r>
                    </a:p>
                  </a:txBody>
                  <a:tcPr anchor="ctr"/>
                </a:tc>
                <a:tc>
                  <a:txBody>
                    <a:bodyPr/>
                    <a:lstStyle/>
                    <a:p>
                      <a:r>
                        <a:rPr lang="en-US" sz="2400" b="0" dirty="0">
                          <a:solidFill>
                            <a:schemeClr val="tx1"/>
                          </a:solidFill>
                          <a:latin typeface="Arial" panose="020B0604020202020204" pitchFamily="34" charset="0"/>
                          <a:cs typeface="Arial" panose="020B0604020202020204" pitchFamily="34" charset="0"/>
                        </a:rPr>
                        <a:t>FAO item code for the crop</a:t>
                      </a:r>
                    </a:p>
                  </a:txBody>
                  <a:tcPr anchor="ctr"/>
                </a:tc>
                <a:extLst>
                  <a:ext uri="{0D108BD9-81ED-4DB2-BD59-A6C34878D82A}">
                    <a16:rowId xmlns:a16="http://schemas.microsoft.com/office/drawing/2014/main" val="1745588493"/>
                  </a:ext>
                </a:extLst>
              </a:tr>
              <a:tr h="640080">
                <a:tc>
                  <a:txBody>
                    <a:bodyPr/>
                    <a:lstStyle/>
                    <a:p>
                      <a:pPr algn="ctr"/>
                      <a:r>
                        <a:rPr lang="en-US" sz="2400" b="0" dirty="0">
                          <a:solidFill>
                            <a:schemeClr val="tx1"/>
                          </a:solidFill>
                          <a:latin typeface="Arial" panose="020B0604020202020204" pitchFamily="34" charset="0"/>
                          <a:cs typeface="Arial" panose="020B0604020202020204" pitchFamily="34" charset="0"/>
                        </a:rPr>
                        <a:t>Item</a:t>
                      </a:r>
                    </a:p>
                  </a:txBody>
                  <a:tcPr anchor="ctr"/>
                </a:tc>
                <a:tc>
                  <a:txBody>
                    <a:bodyPr/>
                    <a:lstStyle/>
                    <a:p>
                      <a:r>
                        <a:rPr lang="en-US" sz="2400" b="0" dirty="0">
                          <a:solidFill>
                            <a:schemeClr val="tx1"/>
                          </a:solidFill>
                          <a:latin typeface="Arial" panose="020B0604020202020204" pitchFamily="34" charset="0"/>
                          <a:cs typeface="Arial" panose="020B0604020202020204" pitchFamily="34" charset="0"/>
                        </a:rPr>
                        <a:t>Official name for the crop</a:t>
                      </a:r>
                    </a:p>
                  </a:txBody>
                  <a:tcPr anchor="ctr"/>
                </a:tc>
                <a:extLst>
                  <a:ext uri="{0D108BD9-81ED-4DB2-BD59-A6C34878D82A}">
                    <a16:rowId xmlns:a16="http://schemas.microsoft.com/office/drawing/2014/main" val="2493017154"/>
                  </a:ext>
                </a:extLst>
              </a:tr>
              <a:tr h="640080">
                <a:tc>
                  <a:txBody>
                    <a:bodyPr/>
                    <a:lstStyle/>
                    <a:p>
                      <a:pPr algn="ctr"/>
                      <a:r>
                        <a:rPr lang="en-US" sz="2400" b="0" dirty="0">
                          <a:solidFill>
                            <a:schemeClr val="tx1"/>
                          </a:solidFill>
                          <a:latin typeface="Arial" panose="020B0604020202020204" pitchFamily="34" charset="0"/>
                          <a:cs typeface="Arial" panose="020B0604020202020204" pitchFamily="34" charset="0"/>
                        </a:rPr>
                        <a:t>Year</a:t>
                      </a:r>
                    </a:p>
                  </a:txBody>
                  <a:tcPr anchor="ctr"/>
                </a:tc>
                <a:tc>
                  <a:txBody>
                    <a:bodyPr/>
                    <a:lstStyle/>
                    <a:p>
                      <a:r>
                        <a:rPr lang="en-US" sz="2400" b="0" dirty="0">
                          <a:solidFill>
                            <a:schemeClr val="tx1"/>
                          </a:solidFill>
                          <a:latin typeface="Arial" panose="020B0604020202020204" pitchFamily="34" charset="0"/>
                          <a:cs typeface="Arial" panose="020B0604020202020204" pitchFamily="34" charset="0"/>
                        </a:rPr>
                        <a:t>Year the data was collected for</a:t>
                      </a:r>
                    </a:p>
                  </a:txBody>
                  <a:tcPr anchor="ctr"/>
                </a:tc>
                <a:extLst>
                  <a:ext uri="{0D108BD9-81ED-4DB2-BD59-A6C34878D82A}">
                    <a16:rowId xmlns:a16="http://schemas.microsoft.com/office/drawing/2014/main" val="2406241367"/>
                  </a:ext>
                </a:extLst>
              </a:tr>
              <a:tr h="640080">
                <a:tc>
                  <a:txBody>
                    <a:bodyPr/>
                    <a:lstStyle/>
                    <a:p>
                      <a:pPr algn="ctr"/>
                      <a:r>
                        <a:rPr lang="en-US" sz="2400" b="0" dirty="0" err="1">
                          <a:solidFill>
                            <a:schemeClr val="tx1"/>
                          </a:solidFill>
                          <a:latin typeface="Arial" panose="020B0604020202020204" pitchFamily="34" charset="0"/>
                          <a:cs typeface="Arial" panose="020B0604020202020204" pitchFamily="34" charset="0"/>
                        </a:rPr>
                        <a:t>Area.Harvested</a:t>
                      </a:r>
                      <a:endParaRPr lang="en-US" sz="2400" b="0" dirty="0">
                        <a:solidFill>
                          <a:schemeClr val="tx1"/>
                        </a:solidFill>
                        <a:latin typeface="Arial" panose="020B0604020202020204" pitchFamily="34" charset="0"/>
                        <a:cs typeface="Arial" panose="020B0604020202020204" pitchFamily="34" charset="0"/>
                      </a:endParaRPr>
                    </a:p>
                  </a:txBody>
                  <a:tcPr anchor="ctr"/>
                </a:tc>
                <a:tc>
                  <a:txBody>
                    <a:bodyPr/>
                    <a:lstStyle/>
                    <a:p>
                      <a:r>
                        <a:rPr lang="en-US" sz="2400" b="0" dirty="0">
                          <a:solidFill>
                            <a:schemeClr val="tx1"/>
                          </a:solidFill>
                          <a:latin typeface="Arial" panose="020B0604020202020204" pitchFamily="34" charset="0"/>
                          <a:cs typeface="Arial" panose="020B0604020202020204" pitchFamily="34" charset="0"/>
                        </a:rPr>
                        <a:t>Area harvested in hectares (ha)</a:t>
                      </a:r>
                    </a:p>
                  </a:txBody>
                  <a:tcPr anchor="ctr"/>
                </a:tc>
                <a:extLst>
                  <a:ext uri="{0D108BD9-81ED-4DB2-BD59-A6C34878D82A}">
                    <a16:rowId xmlns:a16="http://schemas.microsoft.com/office/drawing/2014/main" val="1068584181"/>
                  </a:ext>
                </a:extLst>
              </a:tr>
            </a:tbl>
          </a:graphicData>
        </a:graphic>
      </p:graphicFrame>
      <p:sp>
        <p:nvSpPr>
          <p:cNvPr id="97" name="TextBox 96">
            <a:extLst>
              <a:ext uri="{FF2B5EF4-FFF2-40B4-BE49-F238E27FC236}">
                <a16:creationId xmlns:a16="http://schemas.microsoft.com/office/drawing/2014/main" id="{90B5DD21-1383-4AAE-A5C5-35422B7BB1A8}"/>
              </a:ext>
            </a:extLst>
          </p:cNvPr>
          <p:cNvSpPr txBox="1"/>
          <p:nvPr/>
        </p:nvSpPr>
        <p:spPr>
          <a:xfrm>
            <a:off x="5416779" y="20282177"/>
            <a:ext cx="6768738" cy="523220"/>
          </a:xfrm>
          <a:prstGeom prst="rect">
            <a:avLst/>
          </a:prstGeom>
          <a:noFill/>
        </p:spPr>
        <p:txBody>
          <a:bodyPr wrap="square" rtlCol="0">
            <a:spAutoFit/>
          </a:bodyPr>
          <a:lstStyle/>
          <a:p>
            <a:pPr defTabSz="842162"/>
            <a:r>
              <a:rPr lang="en-US" sz="2800" b="1" u="sng" dirty="0">
                <a:latin typeface="Arial" panose="020B0604020202020204" pitchFamily="34" charset="0"/>
                <a:cs typeface="Arial" panose="020B0604020202020204" pitchFamily="34" charset="0"/>
              </a:rPr>
              <a:t>Maize Dataset</a:t>
            </a:r>
            <a:endParaRPr lang="en-US" sz="2000" b="1" u="sng" dirty="0"/>
          </a:p>
        </p:txBody>
      </p:sp>
      <p:graphicFrame>
        <p:nvGraphicFramePr>
          <p:cNvPr id="99" name="Table 19">
            <a:extLst>
              <a:ext uri="{FF2B5EF4-FFF2-40B4-BE49-F238E27FC236}">
                <a16:creationId xmlns:a16="http://schemas.microsoft.com/office/drawing/2014/main" id="{2690318C-3DC6-4F3D-9A7E-8388FBE53D96}"/>
              </a:ext>
            </a:extLst>
          </p:cNvPr>
          <p:cNvGraphicFramePr>
            <a:graphicFrameLocks noGrp="1"/>
          </p:cNvGraphicFramePr>
          <p:nvPr>
            <p:extLst>
              <p:ext uri="{D42A27DB-BD31-4B8C-83A1-F6EECF244321}">
                <p14:modId xmlns:p14="http://schemas.microsoft.com/office/powerpoint/2010/main" val="1541831062"/>
              </p:ext>
            </p:extLst>
          </p:nvPr>
        </p:nvGraphicFramePr>
        <p:xfrm>
          <a:off x="5489593" y="26001925"/>
          <a:ext cx="8774304" cy="3929139"/>
        </p:xfrm>
        <a:graphic>
          <a:graphicData uri="http://schemas.openxmlformats.org/drawingml/2006/table">
            <a:tbl>
              <a:tblPr firstRow="1" bandRow="1">
                <a:tableStyleId>{5C22544A-7EE6-4342-B048-85BDC9FD1C3A}</a:tableStyleId>
              </a:tblPr>
              <a:tblGrid>
                <a:gridCol w="3277449">
                  <a:extLst>
                    <a:ext uri="{9D8B030D-6E8A-4147-A177-3AD203B41FA5}">
                      <a16:colId xmlns:a16="http://schemas.microsoft.com/office/drawing/2014/main" val="4230247376"/>
                    </a:ext>
                  </a:extLst>
                </a:gridCol>
                <a:gridCol w="5496855">
                  <a:extLst>
                    <a:ext uri="{9D8B030D-6E8A-4147-A177-3AD203B41FA5}">
                      <a16:colId xmlns:a16="http://schemas.microsoft.com/office/drawing/2014/main" val="1552756261"/>
                    </a:ext>
                  </a:extLst>
                </a:gridCol>
              </a:tblGrid>
              <a:tr h="545859">
                <a:tc>
                  <a:txBody>
                    <a:bodyPr/>
                    <a:lstStyle/>
                    <a:p>
                      <a:pPr algn="ctr"/>
                      <a:r>
                        <a:rPr lang="en-US" sz="2400" b="1" dirty="0">
                          <a:solidFill>
                            <a:schemeClr val="tx1"/>
                          </a:solidFill>
                          <a:latin typeface="Arial" panose="020B0604020202020204" pitchFamily="34" charset="0"/>
                          <a:cs typeface="Arial" panose="020B0604020202020204" pitchFamily="34" charset="0"/>
                        </a:rPr>
                        <a:t>Column Name</a:t>
                      </a:r>
                    </a:p>
                  </a:txBody>
                  <a:tcPr anchor="ctr"/>
                </a:tc>
                <a:tc>
                  <a:txBody>
                    <a:bodyPr/>
                    <a:lstStyle/>
                    <a:p>
                      <a:pPr algn="ctr"/>
                      <a:r>
                        <a:rPr lang="en-US" sz="2400" b="1" dirty="0">
                          <a:solidFill>
                            <a:schemeClr val="tx1"/>
                          </a:solidFill>
                          <a:latin typeface="Arial" panose="020B0604020202020204" pitchFamily="34" charset="0"/>
                          <a:cs typeface="Arial" panose="020B0604020202020204" pitchFamily="34" charset="0"/>
                        </a:rPr>
                        <a:t>Description</a:t>
                      </a:r>
                    </a:p>
                  </a:txBody>
                  <a:tcPr anchor="ctr"/>
                </a:tc>
                <a:extLst>
                  <a:ext uri="{0D108BD9-81ED-4DB2-BD59-A6C34878D82A}">
                    <a16:rowId xmlns:a16="http://schemas.microsoft.com/office/drawing/2014/main" val="97573103"/>
                  </a:ext>
                </a:extLst>
              </a:tr>
              <a:tr h="640080">
                <a:tc>
                  <a:txBody>
                    <a:bodyPr/>
                    <a:lstStyle/>
                    <a:p>
                      <a:pPr algn="ctr"/>
                      <a:r>
                        <a:rPr lang="en-US" sz="2400" b="0" dirty="0" err="1">
                          <a:solidFill>
                            <a:schemeClr val="tx1"/>
                          </a:solidFill>
                          <a:latin typeface="Arial" panose="020B0604020202020204" pitchFamily="34" charset="0"/>
                          <a:cs typeface="Arial" panose="020B0604020202020204" pitchFamily="34" charset="0"/>
                        </a:rPr>
                        <a:t>Area.Code..FAO</a:t>
                      </a:r>
                      <a:r>
                        <a:rPr lang="en-US" sz="2400" b="0" dirty="0">
                          <a:solidFill>
                            <a:schemeClr val="tx1"/>
                          </a:solidFill>
                          <a:latin typeface="Arial" panose="020B0604020202020204" pitchFamily="34" charset="0"/>
                          <a:cs typeface="Arial" panose="020B0604020202020204" pitchFamily="34" charset="0"/>
                        </a:rPr>
                        <a:t>.</a:t>
                      </a:r>
                    </a:p>
                  </a:txBody>
                  <a:tcPr anchor="ctr"/>
                </a:tc>
                <a:tc>
                  <a:txBody>
                    <a:bodyPr/>
                    <a:lstStyle/>
                    <a:p>
                      <a:r>
                        <a:rPr lang="en-US" sz="2400" b="0" dirty="0">
                          <a:solidFill>
                            <a:schemeClr val="tx1"/>
                          </a:solidFill>
                          <a:latin typeface="Arial" panose="020B0604020202020204" pitchFamily="34" charset="0"/>
                          <a:cs typeface="Arial" panose="020B0604020202020204" pitchFamily="34" charset="0"/>
                        </a:rPr>
                        <a:t>FAO area code for the country</a:t>
                      </a:r>
                    </a:p>
                  </a:txBody>
                  <a:tcPr anchor="ctr"/>
                </a:tc>
                <a:extLst>
                  <a:ext uri="{0D108BD9-81ED-4DB2-BD59-A6C34878D82A}">
                    <a16:rowId xmlns:a16="http://schemas.microsoft.com/office/drawing/2014/main" val="2403180248"/>
                  </a:ext>
                </a:extLst>
              </a:tr>
              <a:tr h="640080">
                <a:tc>
                  <a:txBody>
                    <a:bodyPr/>
                    <a:lstStyle/>
                    <a:p>
                      <a:pPr algn="ctr"/>
                      <a:r>
                        <a:rPr lang="en-US" sz="2400" b="0" dirty="0">
                          <a:solidFill>
                            <a:schemeClr val="tx1"/>
                          </a:solidFill>
                          <a:latin typeface="Arial" panose="020B0604020202020204" pitchFamily="34" charset="0"/>
                          <a:cs typeface="Arial" panose="020B0604020202020204" pitchFamily="34" charset="0"/>
                        </a:rPr>
                        <a:t>Area</a:t>
                      </a:r>
                    </a:p>
                  </a:txBody>
                  <a:tcPr anchor="ctr"/>
                </a:tc>
                <a:tc>
                  <a:txBody>
                    <a:bodyPr/>
                    <a:lstStyle/>
                    <a:p>
                      <a:r>
                        <a:rPr lang="en-US" sz="2400" b="0" dirty="0">
                          <a:solidFill>
                            <a:schemeClr val="tx1"/>
                          </a:solidFill>
                          <a:latin typeface="Arial" panose="020B0604020202020204" pitchFamily="34" charset="0"/>
                          <a:cs typeface="Arial" panose="020B0604020202020204" pitchFamily="34" charset="0"/>
                        </a:rPr>
                        <a:t>Official name for the country</a:t>
                      </a:r>
                    </a:p>
                  </a:txBody>
                  <a:tcPr anchor="ctr"/>
                </a:tc>
                <a:extLst>
                  <a:ext uri="{0D108BD9-81ED-4DB2-BD59-A6C34878D82A}">
                    <a16:rowId xmlns:a16="http://schemas.microsoft.com/office/drawing/2014/main" val="3095650002"/>
                  </a:ext>
                </a:extLst>
              </a:tr>
              <a:tr h="640080">
                <a:tc>
                  <a:txBody>
                    <a:bodyPr/>
                    <a:lstStyle/>
                    <a:p>
                      <a:pPr algn="ctr"/>
                      <a:r>
                        <a:rPr lang="en-US" sz="2400" b="0" dirty="0" err="1">
                          <a:solidFill>
                            <a:schemeClr val="tx1"/>
                          </a:solidFill>
                          <a:latin typeface="Arial" panose="020B0604020202020204" pitchFamily="34" charset="0"/>
                          <a:cs typeface="Arial" panose="020B0604020202020204" pitchFamily="34" charset="0"/>
                        </a:rPr>
                        <a:t>Year.Code</a:t>
                      </a:r>
                      <a:endParaRPr lang="en-US" sz="2400" b="0" dirty="0">
                        <a:solidFill>
                          <a:schemeClr val="tx1"/>
                        </a:solidFill>
                        <a:latin typeface="Arial" panose="020B0604020202020204" pitchFamily="34" charset="0"/>
                        <a:cs typeface="Arial" panose="020B0604020202020204" pitchFamily="34" charset="0"/>
                      </a:endParaRPr>
                    </a:p>
                  </a:txBody>
                  <a:tcPr anchor="ctr"/>
                </a:tc>
                <a:tc>
                  <a:txBody>
                    <a:bodyPr/>
                    <a:lstStyle/>
                    <a:p>
                      <a:r>
                        <a:rPr lang="en-US" sz="2400" b="0" dirty="0">
                          <a:solidFill>
                            <a:schemeClr val="tx1"/>
                          </a:solidFill>
                          <a:latin typeface="Arial" panose="020B0604020202020204" pitchFamily="34" charset="0"/>
                          <a:cs typeface="Arial" panose="020B0604020202020204" pitchFamily="34" charset="0"/>
                        </a:rPr>
                        <a:t>Year range for the Value</a:t>
                      </a:r>
                    </a:p>
                  </a:txBody>
                  <a:tcPr anchor="ctr"/>
                </a:tc>
                <a:extLst>
                  <a:ext uri="{0D108BD9-81ED-4DB2-BD59-A6C34878D82A}">
                    <a16:rowId xmlns:a16="http://schemas.microsoft.com/office/drawing/2014/main" val="1745588493"/>
                  </a:ext>
                </a:extLst>
              </a:tr>
              <a:tr h="640080">
                <a:tc>
                  <a:txBody>
                    <a:bodyPr/>
                    <a:lstStyle/>
                    <a:p>
                      <a:pPr algn="ctr"/>
                      <a:r>
                        <a:rPr lang="en-US" sz="2400" b="0" dirty="0">
                          <a:solidFill>
                            <a:schemeClr val="tx1"/>
                          </a:solidFill>
                          <a:latin typeface="Arial" panose="020B0604020202020204" pitchFamily="34" charset="0"/>
                          <a:cs typeface="Arial" panose="020B0604020202020204" pitchFamily="34" charset="0"/>
                        </a:rPr>
                        <a:t>Value</a:t>
                      </a:r>
                    </a:p>
                  </a:txBody>
                  <a:tcPr anchor="ctr"/>
                </a:tc>
                <a:tc>
                  <a:txBody>
                    <a:bodyPr/>
                    <a:lstStyle/>
                    <a:p>
                      <a:r>
                        <a:rPr lang="en-US" sz="2400" b="0" dirty="0">
                          <a:solidFill>
                            <a:schemeClr val="tx1"/>
                          </a:solidFill>
                          <a:latin typeface="Arial" panose="020B0604020202020204" pitchFamily="34" charset="0"/>
                          <a:cs typeface="Arial" panose="020B0604020202020204" pitchFamily="34" charset="0"/>
                        </a:rPr>
                        <a:t>3-year running average for undernourishment prevalence (%)</a:t>
                      </a:r>
                    </a:p>
                  </a:txBody>
                  <a:tcPr anchor="ctr"/>
                </a:tc>
                <a:extLst>
                  <a:ext uri="{0D108BD9-81ED-4DB2-BD59-A6C34878D82A}">
                    <a16:rowId xmlns:a16="http://schemas.microsoft.com/office/drawing/2014/main" val="2493017154"/>
                  </a:ext>
                </a:extLst>
              </a:tr>
              <a:tr h="640080">
                <a:tc>
                  <a:txBody>
                    <a:bodyPr/>
                    <a:lstStyle/>
                    <a:p>
                      <a:pPr algn="ctr"/>
                      <a:r>
                        <a:rPr lang="en-US" sz="2400" b="0" dirty="0">
                          <a:solidFill>
                            <a:schemeClr val="tx1"/>
                          </a:solidFill>
                          <a:latin typeface="Arial" panose="020B0604020202020204" pitchFamily="34" charset="0"/>
                          <a:cs typeface="Arial" panose="020B0604020202020204" pitchFamily="34" charset="0"/>
                        </a:rPr>
                        <a:t>Year</a:t>
                      </a:r>
                    </a:p>
                  </a:txBody>
                  <a:tcPr anchor="ctr"/>
                </a:tc>
                <a:tc>
                  <a:txBody>
                    <a:bodyPr/>
                    <a:lstStyle/>
                    <a:p>
                      <a:r>
                        <a:rPr lang="en-US" sz="2400" b="0" dirty="0">
                          <a:solidFill>
                            <a:schemeClr val="tx1"/>
                          </a:solidFill>
                          <a:latin typeface="Arial" panose="020B0604020202020204" pitchFamily="34" charset="0"/>
                          <a:cs typeface="Arial" panose="020B0604020202020204" pitchFamily="34" charset="0"/>
                        </a:rPr>
                        <a:t>Starting year for the prevalence %</a:t>
                      </a:r>
                    </a:p>
                  </a:txBody>
                  <a:tcPr anchor="ctr"/>
                </a:tc>
                <a:extLst>
                  <a:ext uri="{0D108BD9-81ED-4DB2-BD59-A6C34878D82A}">
                    <a16:rowId xmlns:a16="http://schemas.microsoft.com/office/drawing/2014/main" val="2406241367"/>
                  </a:ext>
                </a:extLst>
              </a:tr>
            </a:tbl>
          </a:graphicData>
        </a:graphic>
      </p:graphicFrame>
      <p:sp>
        <p:nvSpPr>
          <p:cNvPr id="100" name="TextBox 99">
            <a:extLst>
              <a:ext uri="{FF2B5EF4-FFF2-40B4-BE49-F238E27FC236}">
                <a16:creationId xmlns:a16="http://schemas.microsoft.com/office/drawing/2014/main" id="{0485CA91-766E-4026-B543-41D7034A7D80}"/>
              </a:ext>
            </a:extLst>
          </p:cNvPr>
          <p:cNvSpPr txBox="1"/>
          <p:nvPr/>
        </p:nvSpPr>
        <p:spPr>
          <a:xfrm>
            <a:off x="5420821" y="25417761"/>
            <a:ext cx="6768738" cy="523220"/>
          </a:xfrm>
          <a:prstGeom prst="rect">
            <a:avLst/>
          </a:prstGeom>
          <a:noFill/>
        </p:spPr>
        <p:txBody>
          <a:bodyPr wrap="square" rtlCol="0">
            <a:spAutoFit/>
          </a:bodyPr>
          <a:lstStyle/>
          <a:p>
            <a:pPr defTabSz="842162"/>
            <a:r>
              <a:rPr lang="en-US" sz="2800" b="1" u="sng" dirty="0">
                <a:latin typeface="Arial" panose="020B0604020202020204" pitchFamily="34" charset="0"/>
                <a:cs typeface="Arial" panose="020B0604020202020204" pitchFamily="34" charset="0"/>
              </a:rPr>
              <a:t>Undernourishment Dataset</a:t>
            </a:r>
            <a:endParaRPr lang="en-US" sz="2000" b="1" u="sng" dirty="0"/>
          </a:p>
        </p:txBody>
      </p:sp>
      <p:graphicFrame>
        <p:nvGraphicFramePr>
          <p:cNvPr id="102" name="Table 19">
            <a:extLst>
              <a:ext uri="{FF2B5EF4-FFF2-40B4-BE49-F238E27FC236}">
                <a16:creationId xmlns:a16="http://schemas.microsoft.com/office/drawing/2014/main" id="{6A8CDB0D-009A-4CFE-B7FB-5AAA3FE81752}"/>
              </a:ext>
            </a:extLst>
          </p:cNvPr>
          <p:cNvGraphicFramePr>
            <a:graphicFrameLocks noGrp="1"/>
          </p:cNvGraphicFramePr>
          <p:nvPr>
            <p:extLst>
              <p:ext uri="{D42A27DB-BD31-4B8C-83A1-F6EECF244321}">
                <p14:modId xmlns:p14="http://schemas.microsoft.com/office/powerpoint/2010/main" val="2781579085"/>
              </p:ext>
            </p:extLst>
          </p:nvPr>
        </p:nvGraphicFramePr>
        <p:xfrm>
          <a:off x="5483805" y="30718800"/>
          <a:ext cx="8774304" cy="7129539"/>
        </p:xfrm>
        <a:graphic>
          <a:graphicData uri="http://schemas.openxmlformats.org/drawingml/2006/table">
            <a:tbl>
              <a:tblPr firstRow="1" bandRow="1">
                <a:tableStyleId>{5C22544A-7EE6-4342-B048-85BDC9FD1C3A}</a:tableStyleId>
              </a:tblPr>
              <a:tblGrid>
                <a:gridCol w="3277449">
                  <a:extLst>
                    <a:ext uri="{9D8B030D-6E8A-4147-A177-3AD203B41FA5}">
                      <a16:colId xmlns:a16="http://schemas.microsoft.com/office/drawing/2014/main" val="4230247376"/>
                    </a:ext>
                  </a:extLst>
                </a:gridCol>
                <a:gridCol w="5496855">
                  <a:extLst>
                    <a:ext uri="{9D8B030D-6E8A-4147-A177-3AD203B41FA5}">
                      <a16:colId xmlns:a16="http://schemas.microsoft.com/office/drawing/2014/main" val="1552756261"/>
                    </a:ext>
                  </a:extLst>
                </a:gridCol>
              </a:tblGrid>
              <a:tr h="545859">
                <a:tc>
                  <a:txBody>
                    <a:bodyPr/>
                    <a:lstStyle/>
                    <a:p>
                      <a:pPr algn="ctr"/>
                      <a:r>
                        <a:rPr lang="en-US" sz="2400" b="1" dirty="0">
                          <a:solidFill>
                            <a:schemeClr val="tx1"/>
                          </a:solidFill>
                          <a:latin typeface="Arial" panose="020B0604020202020204" pitchFamily="34" charset="0"/>
                          <a:cs typeface="Arial" panose="020B0604020202020204" pitchFamily="34" charset="0"/>
                        </a:rPr>
                        <a:t>Column Name</a:t>
                      </a:r>
                    </a:p>
                  </a:txBody>
                  <a:tcPr anchor="ctr"/>
                </a:tc>
                <a:tc>
                  <a:txBody>
                    <a:bodyPr/>
                    <a:lstStyle/>
                    <a:p>
                      <a:pPr algn="ctr"/>
                      <a:r>
                        <a:rPr lang="en-US" sz="2400" b="1" dirty="0">
                          <a:solidFill>
                            <a:schemeClr val="tx1"/>
                          </a:solidFill>
                          <a:latin typeface="Arial" panose="020B0604020202020204" pitchFamily="34" charset="0"/>
                          <a:cs typeface="Arial" panose="020B0604020202020204" pitchFamily="34" charset="0"/>
                        </a:rPr>
                        <a:t>Description</a:t>
                      </a:r>
                    </a:p>
                  </a:txBody>
                  <a:tcPr anchor="ctr"/>
                </a:tc>
                <a:extLst>
                  <a:ext uri="{0D108BD9-81ED-4DB2-BD59-A6C34878D82A}">
                    <a16:rowId xmlns:a16="http://schemas.microsoft.com/office/drawing/2014/main" val="97573103"/>
                  </a:ext>
                </a:extLst>
              </a:tr>
              <a:tr h="640080">
                <a:tc>
                  <a:txBody>
                    <a:bodyPr/>
                    <a:lstStyle/>
                    <a:p>
                      <a:pPr algn="ctr"/>
                      <a:r>
                        <a:rPr lang="en-US" sz="2400" b="0" dirty="0" err="1">
                          <a:solidFill>
                            <a:schemeClr val="tx1"/>
                          </a:solidFill>
                          <a:latin typeface="Arial" panose="020B0604020202020204" pitchFamily="34" charset="0"/>
                          <a:cs typeface="Arial" panose="020B0604020202020204" pitchFamily="34" charset="0"/>
                        </a:rPr>
                        <a:t>ï..Area.Code..FAO</a:t>
                      </a:r>
                      <a:r>
                        <a:rPr lang="en-US" sz="2400" b="0" dirty="0">
                          <a:solidFill>
                            <a:schemeClr val="tx1"/>
                          </a:solidFill>
                          <a:latin typeface="Arial" panose="020B0604020202020204" pitchFamily="34" charset="0"/>
                          <a:cs typeface="Arial" panose="020B0604020202020204" pitchFamily="34" charset="0"/>
                        </a:rPr>
                        <a:t>.</a:t>
                      </a:r>
                    </a:p>
                  </a:txBody>
                  <a:tcPr anchor="ctr"/>
                </a:tc>
                <a:tc>
                  <a:txBody>
                    <a:bodyPr/>
                    <a:lstStyle/>
                    <a:p>
                      <a:r>
                        <a:rPr lang="en-US" sz="2400" b="0" dirty="0">
                          <a:solidFill>
                            <a:schemeClr val="tx1"/>
                          </a:solidFill>
                          <a:latin typeface="Arial" panose="020B0604020202020204" pitchFamily="34" charset="0"/>
                          <a:cs typeface="Arial" panose="020B0604020202020204" pitchFamily="34" charset="0"/>
                        </a:rPr>
                        <a:t>FAO area code for the country (factor)</a:t>
                      </a:r>
                    </a:p>
                  </a:txBody>
                  <a:tcPr anchor="ctr"/>
                </a:tc>
                <a:extLst>
                  <a:ext uri="{0D108BD9-81ED-4DB2-BD59-A6C34878D82A}">
                    <a16:rowId xmlns:a16="http://schemas.microsoft.com/office/drawing/2014/main" val="2403180248"/>
                  </a:ext>
                </a:extLst>
              </a:tr>
              <a:tr h="640080">
                <a:tc>
                  <a:txBody>
                    <a:bodyPr/>
                    <a:lstStyle/>
                    <a:p>
                      <a:pPr algn="ctr"/>
                      <a:r>
                        <a:rPr lang="en-US" sz="2400" b="0" dirty="0">
                          <a:solidFill>
                            <a:schemeClr val="tx1"/>
                          </a:solidFill>
                          <a:latin typeface="Arial" panose="020B0604020202020204" pitchFamily="34" charset="0"/>
                          <a:cs typeface="Arial" panose="020B0604020202020204" pitchFamily="34" charset="0"/>
                        </a:rPr>
                        <a:t>Area</a:t>
                      </a:r>
                    </a:p>
                  </a:txBody>
                  <a:tcPr anchor="ctr"/>
                </a:tc>
                <a:tc>
                  <a:txBody>
                    <a:bodyPr/>
                    <a:lstStyle/>
                    <a:p>
                      <a:r>
                        <a:rPr lang="en-US" sz="2400" b="0" dirty="0">
                          <a:solidFill>
                            <a:schemeClr val="tx1"/>
                          </a:solidFill>
                          <a:latin typeface="Arial" panose="020B0604020202020204" pitchFamily="34" charset="0"/>
                          <a:cs typeface="Arial" panose="020B0604020202020204" pitchFamily="34" charset="0"/>
                        </a:rPr>
                        <a:t>Official name for the country</a:t>
                      </a:r>
                    </a:p>
                  </a:txBody>
                  <a:tcPr anchor="ctr"/>
                </a:tc>
                <a:extLst>
                  <a:ext uri="{0D108BD9-81ED-4DB2-BD59-A6C34878D82A}">
                    <a16:rowId xmlns:a16="http://schemas.microsoft.com/office/drawing/2014/main" val="3095650002"/>
                  </a:ext>
                </a:extLst>
              </a:tr>
              <a:tr h="640080">
                <a:tc>
                  <a:txBody>
                    <a:bodyPr/>
                    <a:lstStyle/>
                    <a:p>
                      <a:pPr algn="ctr"/>
                      <a:r>
                        <a:rPr lang="en-US" sz="2400" b="0" dirty="0" err="1">
                          <a:solidFill>
                            <a:schemeClr val="tx1"/>
                          </a:solidFill>
                          <a:latin typeface="Arial" panose="020B0604020202020204" pitchFamily="34" charset="0"/>
                          <a:cs typeface="Arial" panose="020B0604020202020204" pitchFamily="34" charset="0"/>
                        </a:rPr>
                        <a:t>Item.Code..FAO</a:t>
                      </a:r>
                      <a:r>
                        <a:rPr lang="en-US" sz="2400" b="0" dirty="0">
                          <a:solidFill>
                            <a:schemeClr val="tx1"/>
                          </a:solidFill>
                          <a:latin typeface="Arial" panose="020B0604020202020204" pitchFamily="34" charset="0"/>
                          <a:cs typeface="Arial" panose="020B0604020202020204" pitchFamily="34" charset="0"/>
                        </a:rPr>
                        <a:t>.</a:t>
                      </a:r>
                    </a:p>
                  </a:txBody>
                  <a:tcPr anchor="ctr"/>
                </a:tc>
                <a:tc>
                  <a:txBody>
                    <a:bodyPr/>
                    <a:lstStyle/>
                    <a:p>
                      <a:r>
                        <a:rPr lang="en-US" sz="2400" b="0" dirty="0">
                          <a:solidFill>
                            <a:schemeClr val="tx1"/>
                          </a:solidFill>
                          <a:latin typeface="Arial" panose="020B0604020202020204" pitchFamily="34" charset="0"/>
                          <a:cs typeface="Arial" panose="020B0604020202020204" pitchFamily="34" charset="0"/>
                        </a:rPr>
                        <a:t>FAO item code for the crop</a:t>
                      </a:r>
                    </a:p>
                  </a:txBody>
                  <a:tcPr anchor="ctr"/>
                </a:tc>
                <a:extLst>
                  <a:ext uri="{0D108BD9-81ED-4DB2-BD59-A6C34878D82A}">
                    <a16:rowId xmlns:a16="http://schemas.microsoft.com/office/drawing/2014/main" val="1840309593"/>
                  </a:ext>
                </a:extLst>
              </a:tr>
              <a:tr h="640080">
                <a:tc>
                  <a:txBody>
                    <a:bodyPr/>
                    <a:lstStyle/>
                    <a:p>
                      <a:pPr algn="ctr"/>
                      <a:r>
                        <a:rPr lang="en-US" sz="2400" b="0" dirty="0">
                          <a:solidFill>
                            <a:schemeClr val="tx1"/>
                          </a:solidFill>
                          <a:latin typeface="Arial" panose="020B0604020202020204" pitchFamily="34" charset="0"/>
                          <a:cs typeface="Arial" panose="020B0604020202020204" pitchFamily="34" charset="0"/>
                        </a:rPr>
                        <a:t>Item</a:t>
                      </a:r>
                    </a:p>
                  </a:txBody>
                  <a:tcPr anchor="ctr"/>
                </a:tc>
                <a:tc>
                  <a:txBody>
                    <a:bodyPr/>
                    <a:lstStyle/>
                    <a:p>
                      <a:r>
                        <a:rPr lang="en-US" sz="2400" b="0" dirty="0">
                          <a:solidFill>
                            <a:schemeClr val="tx1"/>
                          </a:solidFill>
                          <a:latin typeface="Arial" panose="020B0604020202020204" pitchFamily="34" charset="0"/>
                          <a:cs typeface="Arial" panose="020B0604020202020204" pitchFamily="34" charset="0"/>
                        </a:rPr>
                        <a:t>Official name for the crop</a:t>
                      </a:r>
                    </a:p>
                  </a:txBody>
                  <a:tcPr anchor="ctr"/>
                </a:tc>
                <a:extLst>
                  <a:ext uri="{0D108BD9-81ED-4DB2-BD59-A6C34878D82A}">
                    <a16:rowId xmlns:a16="http://schemas.microsoft.com/office/drawing/2014/main" val="2279480200"/>
                  </a:ext>
                </a:extLst>
              </a:tr>
              <a:tr h="640080">
                <a:tc>
                  <a:txBody>
                    <a:bodyPr/>
                    <a:lstStyle/>
                    <a:p>
                      <a:pPr algn="ctr"/>
                      <a:r>
                        <a:rPr lang="en-US" sz="2400" b="0" dirty="0">
                          <a:solidFill>
                            <a:schemeClr val="tx1"/>
                          </a:solidFill>
                          <a:latin typeface="Arial" panose="020B0604020202020204" pitchFamily="34" charset="0"/>
                          <a:cs typeface="Arial" panose="020B0604020202020204" pitchFamily="34" charset="0"/>
                        </a:rPr>
                        <a:t>Year</a:t>
                      </a:r>
                    </a:p>
                  </a:txBody>
                  <a:tcPr anchor="ctr"/>
                </a:tc>
                <a:tc>
                  <a:txBody>
                    <a:bodyPr/>
                    <a:lstStyle/>
                    <a:p>
                      <a:r>
                        <a:rPr lang="en-US" sz="2400" b="0" dirty="0">
                          <a:solidFill>
                            <a:schemeClr val="tx1"/>
                          </a:solidFill>
                          <a:latin typeface="Arial" panose="020B0604020202020204" pitchFamily="34" charset="0"/>
                          <a:cs typeface="Arial" panose="020B0604020202020204" pitchFamily="34" charset="0"/>
                        </a:rPr>
                        <a:t>Year the data was collected for</a:t>
                      </a:r>
                    </a:p>
                  </a:txBody>
                  <a:tcPr anchor="ctr"/>
                </a:tc>
                <a:extLst>
                  <a:ext uri="{0D108BD9-81ED-4DB2-BD59-A6C34878D82A}">
                    <a16:rowId xmlns:a16="http://schemas.microsoft.com/office/drawing/2014/main" val="3601460430"/>
                  </a:ext>
                </a:extLst>
              </a:tr>
              <a:tr h="640080">
                <a:tc>
                  <a:txBody>
                    <a:bodyPr/>
                    <a:lstStyle/>
                    <a:p>
                      <a:pPr algn="ctr"/>
                      <a:r>
                        <a:rPr lang="en-US" sz="2400" b="0" dirty="0" err="1">
                          <a:solidFill>
                            <a:schemeClr val="tx1"/>
                          </a:solidFill>
                          <a:latin typeface="Arial" panose="020B0604020202020204" pitchFamily="34" charset="0"/>
                          <a:cs typeface="Arial" panose="020B0604020202020204" pitchFamily="34" charset="0"/>
                        </a:rPr>
                        <a:t>Area.Harvested</a:t>
                      </a:r>
                      <a:endParaRPr lang="en-US" sz="2400" b="0" dirty="0">
                        <a:solidFill>
                          <a:schemeClr val="tx1"/>
                        </a:solidFill>
                        <a:latin typeface="Arial" panose="020B0604020202020204" pitchFamily="34" charset="0"/>
                        <a:cs typeface="Arial" panose="020B0604020202020204" pitchFamily="34" charset="0"/>
                      </a:endParaRPr>
                    </a:p>
                  </a:txBody>
                  <a:tcPr anchor="ctr"/>
                </a:tc>
                <a:tc>
                  <a:txBody>
                    <a:bodyPr/>
                    <a:lstStyle/>
                    <a:p>
                      <a:r>
                        <a:rPr lang="en-US" sz="2400" b="0" dirty="0">
                          <a:solidFill>
                            <a:schemeClr val="tx1"/>
                          </a:solidFill>
                          <a:latin typeface="Arial" panose="020B0604020202020204" pitchFamily="34" charset="0"/>
                          <a:cs typeface="Arial" panose="020B0604020202020204" pitchFamily="34" charset="0"/>
                        </a:rPr>
                        <a:t>Area harvested in hectares (ha)</a:t>
                      </a:r>
                    </a:p>
                  </a:txBody>
                  <a:tcPr anchor="ctr"/>
                </a:tc>
                <a:extLst>
                  <a:ext uri="{0D108BD9-81ED-4DB2-BD59-A6C34878D82A}">
                    <a16:rowId xmlns:a16="http://schemas.microsoft.com/office/drawing/2014/main" val="1718424384"/>
                  </a:ext>
                </a:extLst>
              </a:tr>
              <a:tr h="640080">
                <a:tc>
                  <a:txBody>
                    <a:bodyPr/>
                    <a:lstStyle/>
                    <a:p>
                      <a:pPr algn="ctr"/>
                      <a:r>
                        <a:rPr lang="en-US" sz="2400" b="0" dirty="0" err="1">
                          <a:solidFill>
                            <a:schemeClr val="tx1"/>
                          </a:solidFill>
                          <a:latin typeface="Arial" panose="020B0604020202020204" pitchFamily="34" charset="0"/>
                          <a:cs typeface="Arial" panose="020B0604020202020204" pitchFamily="34" charset="0"/>
                        </a:rPr>
                        <a:t>Area.Code..FAO</a:t>
                      </a:r>
                      <a:r>
                        <a:rPr lang="en-US" sz="2400" b="0" dirty="0">
                          <a:solidFill>
                            <a:schemeClr val="tx1"/>
                          </a:solidFill>
                          <a:latin typeface="Arial" panose="020B0604020202020204" pitchFamily="34" charset="0"/>
                          <a:cs typeface="Arial" panose="020B0604020202020204" pitchFamily="34" charset="0"/>
                        </a:rPr>
                        <a:t>.</a:t>
                      </a:r>
                    </a:p>
                  </a:txBody>
                  <a:tcPr anchor="ctr"/>
                </a:tc>
                <a:tc>
                  <a:txBody>
                    <a:bodyPr/>
                    <a:lstStyle/>
                    <a:p>
                      <a:r>
                        <a:rPr lang="en-US" sz="2400" b="0" dirty="0">
                          <a:solidFill>
                            <a:schemeClr val="tx1"/>
                          </a:solidFill>
                          <a:latin typeface="Arial" panose="020B0604020202020204" pitchFamily="34" charset="0"/>
                          <a:cs typeface="Arial" panose="020B0604020202020204" pitchFamily="34" charset="0"/>
                        </a:rPr>
                        <a:t>FAO area code for the country (num)</a:t>
                      </a:r>
                    </a:p>
                  </a:txBody>
                  <a:tcPr anchor="ctr"/>
                </a:tc>
                <a:extLst>
                  <a:ext uri="{0D108BD9-81ED-4DB2-BD59-A6C34878D82A}">
                    <a16:rowId xmlns:a16="http://schemas.microsoft.com/office/drawing/2014/main" val="3176956588"/>
                  </a:ext>
                </a:extLst>
              </a:tr>
              <a:tr h="640080">
                <a:tc>
                  <a:txBody>
                    <a:bodyPr/>
                    <a:lstStyle/>
                    <a:p>
                      <a:pPr algn="ctr"/>
                      <a:r>
                        <a:rPr lang="en-US" sz="2400" b="0" dirty="0" err="1">
                          <a:solidFill>
                            <a:schemeClr val="tx1"/>
                          </a:solidFill>
                          <a:latin typeface="Arial" panose="020B0604020202020204" pitchFamily="34" charset="0"/>
                          <a:cs typeface="Arial" panose="020B0604020202020204" pitchFamily="34" charset="0"/>
                        </a:rPr>
                        <a:t>Year.Code</a:t>
                      </a:r>
                      <a:endParaRPr lang="en-US" sz="2400" b="0" dirty="0">
                        <a:solidFill>
                          <a:schemeClr val="tx1"/>
                        </a:solidFill>
                        <a:latin typeface="Arial" panose="020B0604020202020204" pitchFamily="34" charset="0"/>
                        <a:cs typeface="Arial" panose="020B0604020202020204" pitchFamily="34" charset="0"/>
                      </a:endParaRPr>
                    </a:p>
                  </a:txBody>
                  <a:tcPr anchor="ctr"/>
                </a:tc>
                <a:tc>
                  <a:txBody>
                    <a:bodyPr/>
                    <a:lstStyle/>
                    <a:p>
                      <a:r>
                        <a:rPr lang="en-US" sz="2400" b="0" dirty="0">
                          <a:solidFill>
                            <a:schemeClr val="tx1"/>
                          </a:solidFill>
                          <a:latin typeface="Arial" panose="020B0604020202020204" pitchFamily="34" charset="0"/>
                          <a:cs typeface="Arial" panose="020B0604020202020204" pitchFamily="34" charset="0"/>
                        </a:rPr>
                        <a:t>Year range for the Value</a:t>
                      </a:r>
                    </a:p>
                  </a:txBody>
                  <a:tcPr anchor="ctr"/>
                </a:tc>
                <a:extLst>
                  <a:ext uri="{0D108BD9-81ED-4DB2-BD59-A6C34878D82A}">
                    <a16:rowId xmlns:a16="http://schemas.microsoft.com/office/drawing/2014/main" val="1745588493"/>
                  </a:ext>
                </a:extLst>
              </a:tr>
              <a:tr h="640080">
                <a:tc>
                  <a:txBody>
                    <a:bodyPr/>
                    <a:lstStyle/>
                    <a:p>
                      <a:pPr algn="ctr"/>
                      <a:r>
                        <a:rPr lang="en-US" sz="2400" b="0" dirty="0">
                          <a:solidFill>
                            <a:schemeClr val="tx1"/>
                          </a:solidFill>
                          <a:latin typeface="Arial" panose="020B0604020202020204" pitchFamily="34" charset="0"/>
                          <a:cs typeface="Arial" panose="020B0604020202020204" pitchFamily="34" charset="0"/>
                        </a:rPr>
                        <a:t>Value</a:t>
                      </a:r>
                    </a:p>
                  </a:txBody>
                  <a:tcPr anchor="ctr"/>
                </a:tc>
                <a:tc>
                  <a:txBody>
                    <a:bodyPr/>
                    <a:lstStyle/>
                    <a:p>
                      <a:r>
                        <a:rPr lang="en-US" sz="2400" b="0" dirty="0">
                          <a:solidFill>
                            <a:schemeClr val="tx1"/>
                          </a:solidFill>
                          <a:latin typeface="Arial" panose="020B0604020202020204" pitchFamily="34" charset="0"/>
                          <a:cs typeface="Arial" panose="020B0604020202020204" pitchFamily="34" charset="0"/>
                        </a:rPr>
                        <a:t>3-year running average for undernourishment prevalence (%)</a:t>
                      </a:r>
                    </a:p>
                  </a:txBody>
                  <a:tcPr anchor="ctr"/>
                </a:tc>
                <a:extLst>
                  <a:ext uri="{0D108BD9-81ED-4DB2-BD59-A6C34878D82A}">
                    <a16:rowId xmlns:a16="http://schemas.microsoft.com/office/drawing/2014/main" val="2493017154"/>
                  </a:ext>
                </a:extLst>
              </a:tr>
              <a:tr h="640080">
                <a:tc>
                  <a:txBody>
                    <a:bodyPr/>
                    <a:lstStyle/>
                    <a:p>
                      <a:pPr algn="ctr"/>
                      <a:r>
                        <a:rPr lang="en-US" sz="2400" b="0" dirty="0">
                          <a:solidFill>
                            <a:schemeClr val="tx1"/>
                          </a:solidFill>
                          <a:latin typeface="Arial" panose="020B0604020202020204" pitchFamily="34" charset="0"/>
                          <a:cs typeface="Arial" panose="020B0604020202020204" pitchFamily="34" charset="0"/>
                        </a:rPr>
                        <a:t>Year</a:t>
                      </a:r>
                    </a:p>
                  </a:txBody>
                  <a:tcPr anchor="ctr"/>
                </a:tc>
                <a:tc>
                  <a:txBody>
                    <a:bodyPr/>
                    <a:lstStyle/>
                    <a:p>
                      <a:r>
                        <a:rPr lang="en-US" sz="2400" b="0" dirty="0">
                          <a:solidFill>
                            <a:schemeClr val="tx1"/>
                          </a:solidFill>
                          <a:latin typeface="Arial" panose="020B0604020202020204" pitchFamily="34" charset="0"/>
                          <a:cs typeface="Arial" panose="020B0604020202020204" pitchFamily="34" charset="0"/>
                        </a:rPr>
                        <a:t>Starting year for the prevalence %</a:t>
                      </a:r>
                    </a:p>
                  </a:txBody>
                  <a:tcPr anchor="ctr"/>
                </a:tc>
                <a:extLst>
                  <a:ext uri="{0D108BD9-81ED-4DB2-BD59-A6C34878D82A}">
                    <a16:rowId xmlns:a16="http://schemas.microsoft.com/office/drawing/2014/main" val="2406241367"/>
                  </a:ext>
                </a:extLst>
              </a:tr>
            </a:tbl>
          </a:graphicData>
        </a:graphic>
      </p:graphicFrame>
      <p:sp>
        <p:nvSpPr>
          <p:cNvPr id="103" name="TextBox 102">
            <a:extLst>
              <a:ext uri="{FF2B5EF4-FFF2-40B4-BE49-F238E27FC236}">
                <a16:creationId xmlns:a16="http://schemas.microsoft.com/office/drawing/2014/main" id="{FD254F58-D8B1-42B3-B6CE-787A99F5EB9A}"/>
              </a:ext>
            </a:extLst>
          </p:cNvPr>
          <p:cNvSpPr txBox="1"/>
          <p:nvPr/>
        </p:nvSpPr>
        <p:spPr>
          <a:xfrm>
            <a:off x="5415033" y="30134636"/>
            <a:ext cx="8774304" cy="523220"/>
          </a:xfrm>
          <a:prstGeom prst="rect">
            <a:avLst/>
          </a:prstGeom>
          <a:noFill/>
        </p:spPr>
        <p:txBody>
          <a:bodyPr wrap="square" rtlCol="0">
            <a:spAutoFit/>
          </a:bodyPr>
          <a:lstStyle/>
          <a:p>
            <a:pPr defTabSz="842162"/>
            <a:r>
              <a:rPr lang="en-US" sz="2800" b="1" u="sng" dirty="0">
                <a:latin typeface="Arial" panose="020B0604020202020204" pitchFamily="34" charset="0"/>
                <a:cs typeface="Arial" panose="020B0604020202020204" pitchFamily="34" charset="0"/>
              </a:rPr>
              <a:t>Undernourishment and Maize Combined Dataset</a:t>
            </a:r>
            <a:endParaRPr lang="en-US" sz="2000" b="1" u="sng" dirty="0"/>
          </a:p>
        </p:txBody>
      </p:sp>
      <p:pic>
        <p:nvPicPr>
          <p:cNvPr id="105" name="Picture 104" descr="A picture containing chart&#10;&#10;Description automatically generated">
            <a:extLst>
              <a:ext uri="{FF2B5EF4-FFF2-40B4-BE49-F238E27FC236}">
                <a16:creationId xmlns:a16="http://schemas.microsoft.com/office/drawing/2014/main" id="{DA1431E7-928E-4FF1-B84E-DADF37DD7922}"/>
              </a:ext>
            </a:extLst>
          </p:cNvPr>
          <p:cNvPicPr>
            <a:picLocks noChangeAspect="1"/>
          </p:cNvPicPr>
          <p:nvPr/>
        </p:nvPicPr>
        <p:blipFill rotWithShape="1">
          <a:blip r:embed="rId11"/>
          <a:srcRect t="5741" r="11027" b="15238"/>
          <a:stretch/>
        </p:blipFill>
        <p:spPr>
          <a:xfrm>
            <a:off x="14461547" y="6552713"/>
            <a:ext cx="8260624" cy="5784573"/>
          </a:xfrm>
          <a:prstGeom prst="rect">
            <a:avLst/>
          </a:prstGeom>
        </p:spPr>
      </p:pic>
      <p:pic>
        <p:nvPicPr>
          <p:cNvPr id="107" name="Picture 106" descr="A picture containing chart&#10;&#10;Description automatically generated">
            <a:extLst>
              <a:ext uri="{FF2B5EF4-FFF2-40B4-BE49-F238E27FC236}">
                <a16:creationId xmlns:a16="http://schemas.microsoft.com/office/drawing/2014/main" id="{998E651F-6E41-4119-80DE-F467E701D871}"/>
              </a:ext>
            </a:extLst>
          </p:cNvPr>
          <p:cNvPicPr>
            <a:picLocks noChangeAspect="1"/>
          </p:cNvPicPr>
          <p:nvPr/>
        </p:nvPicPr>
        <p:blipFill rotWithShape="1">
          <a:blip r:embed="rId11"/>
          <a:srcRect l="87688" t="28976" r="784" b="60507"/>
          <a:stretch/>
        </p:blipFill>
        <p:spPr>
          <a:xfrm>
            <a:off x="21295776" y="6651177"/>
            <a:ext cx="1066799" cy="767223"/>
          </a:xfrm>
          <a:prstGeom prst="rect">
            <a:avLst/>
          </a:prstGeom>
        </p:spPr>
      </p:pic>
      <p:pic>
        <p:nvPicPr>
          <p:cNvPr id="108" name="Picture 107" descr="A picture containing chart&#10;&#10;Description automatically generated">
            <a:extLst>
              <a:ext uri="{FF2B5EF4-FFF2-40B4-BE49-F238E27FC236}">
                <a16:creationId xmlns:a16="http://schemas.microsoft.com/office/drawing/2014/main" id="{E9EF4DEA-B081-460A-A895-BB56DEC7BC2F}"/>
              </a:ext>
            </a:extLst>
          </p:cNvPr>
          <p:cNvPicPr>
            <a:picLocks noChangeAspect="1"/>
          </p:cNvPicPr>
          <p:nvPr/>
        </p:nvPicPr>
        <p:blipFill rotWithShape="1">
          <a:blip r:embed="rId11"/>
          <a:srcRect l="41963" t="95122" r="46355" b="668"/>
          <a:stretch/>
        </p:blipFill>
        <p:spPr>
          <a:xfrm>
            <a:off x="18194138" y="12014152"/>
            <a:ext cx="1084566" cy="308205"/>
          </a:xfrm>
          <a:prstGeom prst="rect">
            <a:avLst/>
          </a:prstGeom>
        </p:spPr>
      </p:pic>
      <p:pic>
        <p:nvPicPr>
          <p:cNvPr id="110" name="Picture 109" descr="Text&#10;&#10;Description automatically generated">
            <a:extLst>
              <a:ext uri="{FF2B5EF4-FFF2-40B4-BE49-F238E27FC236}">
                <a16:creationId xmlns:a16="http://schemas.microsoft.com/office/drawing/2014/main" id="{F4943D11-6527-46CF-BF6E-5E3E8B9DD97F}"/>
              </a:ext>
            </a:extLst>
          </p:cNvPr>
          <p:cNvPicPr>
            <a:picLocks noChangeAspect="1"/>
          </p:cNvPicPr>
          <p:nvPr/>
        </p:nvPicPr>
        <p:blipFill>
          <a:blip r:embed="rId12"/>
          <a:stretch>
            <a:fillRect/>
          </a:stretch>
        </p:blipFill>
        <p:spPr>
          <a:xfrm>
            <a:off x="14644358" y="4965393"/>
            <a:ext cx="6453587" cy="1213470"/>
          </a:xfrm>
          <a:prstGeom prst="rect">
            <a:avLst/>
          </a:prstGeom>
        </p:spPr>
      </p:pic>
      <p:pic>
        <p:nvPicPr>
          <p:cNvPr id="111" name="Picture 110" descr="Chart, box and whisker chart&#10;&#10;Description automatically generated">
            <a:extLst>
              <a:ext uri="{FF2B5EF4-FFF2-40B4-BE49-F238E27FC236}">
                <a16:creationId xmlns:a16="http://schemas.microsoft.com/office/drawing/2014/main" id="{AA39885B-CBDD-4207-B710-44970538A7EE}"/>
              </a:ext>
            </a:extLst>
          </p:cNvPr>
          <p:cNvPicPr>
            <a:picLocks noChangeAspect="1"/>
          </p:cNvPicPr>
          <p:nvPr/>
        </p:nvPicPr>
        <p:blipFill rotWithShape="1">
          <a:blip r:embed="rId13"/>
          <a:srcRect t="11382" r="86731" b="15267"/>
          <a:stretch/>
        </p:blipFill>
        <p:spPr bwMode="auto">
          <a:xfrm>
            <a:off x="14566476" y="13382563"/>
            <a:ext cx="1010151" cy="4402730"/>
          </a:xfrm>
          <a:prstGeom prst="rect">
            <a:avLst/>
          </a:prstGeom>
          <a:ln>
            <a:noFill/>
          </a:ln>
          <a:extLst>
            <a:ext uri="{53640926-AAD7-44D8-BBD7-CCE9431645EC}">
              <a14:shadowObscured xmlns:a14="http://schemas.microsoft.com/office/drawing/2010/main"/>
            </a:ext>
          </a:extLst>
        </p:spPr>
      </p:pic>
      <p:sp>
        <p:nvSpPr>
          <p:cNvPr id="112" name="Rectangle 111">
            <a:extLst>
              <a:ext uri="{FF2B5EF4-FFF2-40B4-BE49-F238E27FC236}">
                <a16:creationId xmlns:a16="http://schemas.microsoft.com/office/drawing/2014/main" id="{E9F63D15-28D5-48EF-8F0D-4D611D69BDA0}"/>
              </a:ext>
            </a:extLst>
          </p:cNvPr>
          <p:cNvSpPr/>
          <p:nvPr/>
        </p:nvSpPr>
        <p:spPr>
          <a:xfrm>
            <a:off x="14787406" y="12439794"/>
            <a:ext cx="7390834" cy="523220"/>
          </a:xfrm>
          <a:prstGeom prst="rect">
            <a:avLst/>
          </a:prstGeom>
        </p:spPr>
        <p:txBody>
          <a:bodyPr wrap="square">
            <a:spAutoFit/>
          </a:bodyPr>
          <a:lstStyle/>
          <a:p>
            <a:pPr algn="just" defTabSz="842162">
              <a:spcBef>
                <a:spcPts val="0"/>
              </a:spcBef>
              <a:spcAft>
                <a:spcPts val="0"/>
              </a:spcAft>
            </a:pPr>
            <a:r>
              <a:rPr lang="en-US" sz="2800" b="1" u="sng" dirty="0">
                <a:latin typeface="Arial" panose="020B0604020202020204" pitchFamily="34" charset="0"/>
                <a:cs typeface="Arial" panose="020B0604020202020204" pitchFamily="34" charset="0"/>
              </a:rPr>
              <a:t>Classifying Undernourishment Levels</a:t>
            </a:r>
          </a:p>
        </p:txBody>
      </p:sp>
      <p:sp>
        <p:nvSpPr>
          <p:cNvPr id="94" name="TextBox 93">
            <a:extLst>
              <a:ext uri="{FF2B5EF4-FFF2-40B4-BE49-F238E27FC236}">
                <a16:creationId xmlns:a16="http://schemas.microsoft.com/office/drawing/2014/main" id="{56A6163C-BA8C-F148-828F-F85EA8D0B3FB}"/>
              </a:ext>
            </a:extLst>
          </p:cNvPr>
          <p:cNvSpPr txBox="1"/>
          <p:nvPr/>
        </p:nvSpPr>
        <p:spPr>
          <a:xfrm>
            <a:off x="15573780" y="6606737"/>
            <a:ext cx="4334242" cy="1785104"/>
          </a:xfrm>
          <a:prstGeom prst="rect">
            <a:avLst/>
          </a:prstGeom>
          <a:noFill/>
        </p:spPr>
        <p:txBody>
          <a:bodyPr wrap="square" rtlCol="0">
            <a:spAutoFit/>
          </a:bodyPr>
          <a:lstStyle/>
          <a:p>
            <a:pPr algn="just" defTabSz="842162"/>
            <a:r>
              <a:rPr lang="en-US" sz="2200" dirty="0">
                <a:latin typeface="Arial" panose="020B0604020202020204" pitchFamily="34" charset="0"/>
                <a:cs typeface="Arial" panose="020B0604020202020204" pitchFamily="34" charset="0"/>
              </a:rPr>
              <a:t>EDA shows that data is available for majority of African countries. Nigeria is the top producer, with the rest of the countries hovering around the middle.</a:t>
            </a:r>
            <a:endParaRPr lang="en-US" sz="2200" dirty="0"/>
          </a:p>
        </p:txBody>
      </p:sp>
      <p:sp>
        <p:nvSpPr>
          <p:cNvPr id="113" name="TextBox 112">
            <a:extLst>
              <a:ext uri="{FF2B5EF4-FFF2-40B4-BE49-F238E27FC236}">
                <a16:creationId xmlns:a16="http://schemas.microsoft.com/office/drawing/2014/main" id="{341AE9B8-01F5-48D4-98EE-379054BDCDFE}"/>
              </a:ext>
            </a:extLst>
          </p:cNvPr>
          <p:cNvSpPr txBox="1"/>
          <p:nvPr/>
        </p:nvSpPr>
        <p:spPr>
          <a:xfrm>
            <a:off x="18656103" y="13096774"/>
            <a:ext cx="3859834" cy="6678751"/>
          </a:xfrm>
          <a:prstGeom prst="rect">
            <a:avLst/>
          </a:prstGeom>
          <a:noFill/>
        </p:spPr>
        <p:txBody>
          <a:bodyPr wrap="square" rtlCol="0">
            <a:spAutoFit/>
          </a:bodyPr>
          <a:lstStyle/>
          <a:p>
            <a:pPr algn="just" defTabSz="842162">
              <a:spcAft>
                <a:spcPts val="1200"/>
              </a:spcAft>
            </a:pPr>
            <a:r>
              <a:rPr lang="en-US" dirty="0">
                <a:latin typeface="Arial" panose="020B0604020202020204" pitchFamily="34" charset="0"/>
                <a:cs typeface="Arial" panose="020B0604020202020204" pitchFamily="34" charset="0"/>
              </a:rPr>
              <a:t>From the boxplot, I chose the 25% (10) and 75% (30) percentiles to be the main split for classification.</a:t>
            </a:r>
          </a:p>
          <a:p>
            <a:pPr algn="just" defTabSz="842162">
              <a:spcAft>
                <a:spcPts val="1200"/>
              </a:spcAft>
            </a:pPr>
            <a:r>
              <a:rPr lang="en-US" dirty="0">
                <a:latin typeface="Arial" panose="020B0604020202020204" pitchFamily="34" charset="0"/>
                <a:cs typeface="Arial" panose="020B0604020202020204" pitchFamily="34" charset="0"/>
              </a:rPr>
              <a:t>Since there were very little values after 60, I chose 50 as the value for the top class. Type was created using cut(): 4 classes (“Extremely Low”, “Low”, “Medium”, and “High”).</a:t>
            </a:r>
            <a:endParaRPr lang="en-US" sz="1800" dirty="0">
              <a:latin typeface="Arial" panose="020B0604020202020204" pitchFamily="34" charset="0"/>
              <a:cs typeface="Arial" panose="020B0604020202020204" pitchFamily="34" charset="0"/>
            </a:endParaRPr>
          </a:p>
          <a:p>
            <a:pPr algn="just" defTabSz="842162">
              <a:spcAft>
                <a:spcPts val="1200"/>
              </a:spcAft>
            </a:pPr>
            <a:r>
              <a:rPr lang="en-US" dirty="0">
                <a:latin typeface="Arial" panose="020B0604020202020204" pitchFamily="34" charset="0"/>
                <a:cs typeface="Arial" panose="020B0604020202020204" pitchFamily="34" charset="0"/>
              </a:rPr>
              <a:t>These are the results of the classification. most of the points are within the “Low” category. The points in “High” are likely to be from the same country.</a:t>
            </a:r>
            <a:endParaRPr lang="en-US" dirty="0"/>
          </a:p>
        </p:txBody>
      </p:sp>
      <p:pic>
        <p:nvPicPr>
          <p:cNvPr id="116" name="Picture 115" descr="Chart, box and whisker chart&#10;&#10;Description automatically generated">
            <a:extLst>
              <a:ext uri="{FF2B5EF4-FFF2-40B4-BE49-F238E27FC236}">
                <a16:creationId xmlns:a16="http://schemas.microsoft.com/office/drawing/2014/main" id="{DCCF7114-44FE-4DCD-9722-715AB1207301}"/>
              </a:ext>
            </a:extLst>
          </p:cNvPr>
          <p:cNvPicPr>
            <a:picLocks noChangeAspect="1"/>
          </p:cNvPicPr>
          <p:nvPr/>
        </p:nvPicPr>
        <p:blipFill rotWithShape="1">
          <a:blip r:embed="rId13"/>
          <a:srcRect l="33162" t="11382" r="30804" b="15267"/>
          <a:stretch/>
        </p:blipFill>
        <p:spPr bwMode="auto">
          <a:xfrm>
            <a:off x="15529106" y="13383958"/>
            <a:ext cx="2743200" cy="4402730"/>
          </a:xfrm>
          <a:prstGeom prst="rect">
            <a:avLst/>
          </a:prstGeom>
          <a:ln>
            <a:noFill/>
          </a:ln>
          <a:extLst>
            <a:ext uri="{53640926-AAD7-44D8-BBD7-CCE9431645EC}">
              <a14:shadowObscured xmlns:a14="http://schemas.microsoft.com/office/drawing/2010/main"/>
            </a:ext>
          </a:extLst>
        </p:spPr>
      </p:pic>
      <p:pic>
        <p:nvPicPr>
          <p:cNvPr id="118" name="Picture 117" descr="Chart, box and whisker chart&#10;&#10;Description automatically generated">
            <a:extLst>
              <a:ext uri="{FF2B5EF4-FFF2-40B4-BE49-F238E27FC236}">
                <a16:creationId xmlns:a16="http://schemas.microsoft.com/office/drawing/2014/main" id="{84427D29-1CE2-411D-A216-2BCF91919E7D}"/>
              </a:ext>
            </a:extLst>
          </p:cNvPr>
          <p:cNvPicPr>
            <a:picLocks noChangeAspect="1"/>
          </p:cNvPicPr>
          <p:nvPr/>
        </p:nvPicPr>
        <p:blipFill rotWithShape="1">
          <a:blip r:embed="rId13"/>
          <a:srcRect l="90746" t="11382" r="3989" b="15267"/>
          <a:stretch/>
        </p:blipFill>
        <p:spPr bwMode="auto">
          <a:xfrm>
            <a:off x="18242646" y="13382563"/>
            <a:ext cx="400834" cy="4402730"/>
          </a:xfrm>
          <a:prstGeom prst="rect">
            <a:avLst/>
          </a:prstGeom>
          <a:ln>
            <a:noFill/>
          </a:ln>
          <a:extLst>
            <a:ext uri="{53640926-AAD7-44D8-BBD7-CCE9431645EC}">
              <a14:shadowObscured xmlns:a14="http://schemas.microsoft.com/office/drawing/2010/main"/>
            </a:ext>
          </a:extLst>
        </p:spPr>
      </p:pic>
      <p:grpSp>
        <p:nvGrpSpPr>
          <p:cNvPr id="119" name="Group 118">
            <a:extLst>
              <a:ext uri="{FF2B5EF4-FFF2-40B4-BE49-F238E27FC236}">
                <a16:creationId xmlns:a16="http://schemas.microsoft.com/office/drawing/2014/main" id="{C4D55358-3CD5-457A-853E-DB13866A78F6}"/>
              </a:ext>
            </a:extLst>
          </p:cNvPr>
          <p:cNvGrpSpPr/>
          <p:nvPr/>
        </p:nvGrpSpPr>
        <p:grpSpPr>
          <a:xfrm>
            <a:off x="22836230" y="3646642"/>
            <a:ext cx="10250937" cy="1351845"/>
            <a:chOff x="576544" y="12808366"/>
            <a:chExt cx="25150705" cy="2403340"/>
          </a:xfrm>
        </p:grpSpPr>
        <p:sp>
          <p:nvSpPr>
            <p:cNvPr id="120" name="Rectangle 119">
              <a:extLst>
                <a:ext uri="{FF2B5EF4-FFF2-40B4-BE49-F238E27FC236}">
                  <a16:creationId xmlns:a16="http://schemas.microsoft.com/office/drawing/2014/main" id="{D4A9BD90-2F35-414A-9F32-B640D539832A}"/>
                </a:ext>
              </a:extLst>
            </p:cNvPr>
            <p:cNvSpPr/>
            <p:nvPr/>
          </p:nvSpPr>
          <p:spPr>
            <a:xfrm>
              <a:off x="594695" y="14281514"/>
              <a:ext cx="25132554" cy="930192"/>
            </a:xfrm>
            <a:prstGeom prst="rect">
              <a:avLst/>
            </a:prstGeom>
          </p:spPr>
          <p:txBody>
            <a:bodyPr wrap="square">
              <a:spAutoFit/>
            </a:bodyPr>
            <a:lstStyle/>
            <a:p>
              <a:pPr algn="just" defTabSz="842162">
                <a:spcBef>
                  <a:spcPts val="0"/>
                </a:spcBef>
                <a:spcAft>
                  <a:spcPts val="0"/>
                </a:spcAft>
              </a:pPr>
              <a:r>
                <a:rPr lang="en-US" sz="2800" b="1" u="sng" dirty="0">
                  <a:latin typeface="Arial" panose="020B0604020202020204" pitchFamily="34" charset="0"/>
                  <a:cs typeface="Arial" panose="020B0604020202020204" pitchFamily="34" charset="0"/>
                </a:rPr>
                <a:t>High Inaccuracy for Model Despite Using Cook’s Distance</a:t>
              </a:r>
            </a:p>
          </p:txBody>
        </p:sp>
        <p:sp>
          <p:nvSpPr>
            <p:cNvPr id="122" name="Rectangle 121">
              <a:extLst>
                <a:ext uri="{FF2B5EF4-FFF2-40B4-BE49-F238E27FC236}">
                  <a16:creationId xmlns:a16="http://schemas.microsoft.com/office/drawing/2014/main" id="{818FBDE3-5B13-4C72-A407-71A5C34BDB43}"/>
                </a:ext>
              </a:extLst>
            </p:cNvPr>
            <p:cNvSpPr>
              <a:spLocks/>
            </p:cNvSpPr>
            <p:nvPr/>
          </p:nvSpPr>
          <p:spPr bwMode="auto">
            <a:xfrm>
              <a:off x="576544" y="12808366"/>
              <a:ext cx="25132554"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defTabSz="842162">
                <a:lnSpc>
                  <a:spcPct val="110000"/>
                </a:lnSpc>
                <a:tabLst>
                  <a:tab pos="185851" algn="l"/>
                  <a:tab pos="372537" algn="l"/>
                  <a:tab pos="559222" algn="l"/>
                  <a:tab pos="745907" algn="l"/>
                  <a:tab pos="932593" algn="l"/>
                  <a:tab pos="1119278" algn="l"/>
                  <a:tab pos="1305962" algn="l"/>
                  <a:tab pos="1492648" algn="l"/>
                  <a:tab pos="1679333" algn="l"/>
                  <a:tab pos="1866018" algn="l"/>
                  <a:tab pos="2052703" algn="l"/>
                  <a:tab pos="2239388" algn="l"/>
                </a:tabLst>
              </a:pPr>
              <a:r>
                <a:rPr lang="en-US" sz="3684" b="1" dirty="0">
                  <a:latin typeface="Verdana" pitchFamily="-108" charset="0"/>
                  <a:ea typeface="Verdana" pitchFamily="-108" charset="0"/>
                  <a:cs typeface="Verdana" pitchFamily="-108" charset="0"/>
                  <a:sym typeface="Verdana" pitchFamily="-108" charset="0"/>
                </a:rPr>
                <a:t>Model 1: Multivariate Regression</a:t>
              </a:r>
            </a:p>
          </p:txBody>
        </p:sp>
      </p:grpSp>
      <p:grpSp>
        <p:nvGrpSpPr>
          <p:cNvPr id="123" name="Group 122">
            <a:extLst>
              <a:ext uri="{FF2B5EF4-FFF2-40B4-BE49-F238E27FC236}">
                <a16:creationId xmlns:a16="http://schemas.microsoft.com/office/drawing/2014/main" id="{F02F4CF9-730F-4E9B-BDE9-2D40B05B5B71}"/>
              </a:ext>
            </a:extLst>
          </p:cNvPr>
          <p:cNvGrpSpPr/>
          <p:nvPr/>
        </p:nvGrpSpPr>
        <p:grpSpPr>
          <a:xfrm>
            <a:off x="14465353" y="19888200"/>
            <a:ext cx="8050583" cy="1373142"/>
            <a:chOff x="-20335342" y="37748976"/>
            <a:chExt cx="19752130" cy="2441202"/>
          </a:xfrm>
        </p:grpSpPr>
        <p:sp>
          <p:nvSpPr>
            <p:cNvPr id="124" name="Rectangle 123">
              <a:extLst>
                <a:ext uri="{FF2B5EF4-FFF2-40B4-BE49-F238E27FC236}">
                  <a16:creationId xmlns:a16="http://schemas.microsoft.com/office/drawing/2014/main" id="{234BFD91-8181-4620-9020-B41CC30CAAB7}"/>
                </a:ext>
              </a:extLst>
            </p:cNvPr>
            <p:cNvSpPr/>
            <p:nvPr/>
          </p:nvSpPr>
          <p:spPr>
            <a:xfrm>
              <a:off x="-20335342" y="39259986"/>
              <a:ext cx="18923592" cy="930192"/>
            </a:xfrm>
            <a:prstGeom prst="rect">
              <a:avLst/>
            </a:prstGeom>
          </p:spPr>
          <p:txBody>
            <a:bodyPr wrap="square">
              <a:spAutoFit/>
            </a:bodyPr>
            <a:lstStyle/>
            <a:p>
              <a:pPr algn="just" defTabSz="842162">
                <a:spcBef>
                  <a:spcPts val="0"/>
                </a:spcBef>
                <a:spcAft>
                  <a:spcPts val="0"/>
                </a:spcAft>
              </a:pPr>
              <a:r>
                <a:rPr lang="en-US" sz="2800" b="1" u="sng" dirty="0">
                  <a:latin typeface="Arial" panose="020B0604020202020204" pitchFamily="34" charset="0"/>
                  <a:cs typeface="Arial" panose="020B0604020202020204" pitchFamily="34" charset="0"/>
                </a:rPr>
                <a:t>Excellent Accuracy for Supervised Learning</a:t>
              </a:r>
            </a:p>
          </p:txBody>
        </p:sp>
        <p:sp>
          <p:nvSpPr>
            <p:cNvPr id="125" name="Rectangle 124">
              <a:extLst>
                <a:ext uri="{FF2B5EF4-FFF2-40B4-BE49-F238E27FC236}">
                  <a16:creationId xmlns:a16="http://schemas.microsoft.com/office/drawing/2014/main" id="{07E332D3-E2F4-49EA-AB50-9D26B850B11B}"/>
                </a:ext>
              </a:extLst>
            </p:cNvPr>
            <p:cNvSpPr>
              <a:spLocks/>
            </p:cNvSpPr>
            <p:nvPr/>
          </p:nvSpPr>
          <p:spPr bwMode="auto">
            <a:xfrm>
              <a:off x="-20335342" y="37748976"/>
              <a:ext cx="19752130"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defTabSz="842162">
                <a:lnSpc>
                  <a:spcPct val="110000"/>
                </a:lnSpc>
                <a:tabLst>
                  <a:tab pos="185851" algn="l"/>
                  <a:tab pos="372537" algn="l"/>
                  <a:tab pos="559222" algn="l"/>
                  <a:tab pos="745907" algn="l"/>
                  <a:tab pos="932593" algn="l"/>
                  <a:tab pos="1119278" algn="l"/>
                  <a:tab pos="1305962" algn="l"/>
                  <a:tab pos="1492648" algn="l"/>
                  <a:tab pos="1679333" algn="l"/>
                  <a:tab pos="1866018" algn="l"/>
                  <a:tab pos="2052703" algn="l"/>
                  <a:tab pos="2239388" algn="l"/>
                </a:tabLst>
              </a:pPr>
              <a:r>
                <a:rPr lang="en-US" sz="3684" b="1" dirty="0">
                  <a:latin typeface="Verdana" pitchFamily="-108" charset="0"/>
                  <a:ea typeface="Verdana" pitchFamily="-108" charset="0"/>
                  <a:cs typeface="Verdana" pitchFamily="-108" charset="0"/>
                  <a:sym typeface="Verdana" pitchFamily="-108" charset="0"/>
                </a:rPr>
                <a:t>Model 3: KNN Clustering</a:t>
              </a:r>
            </a:p>
          </p:txBody>
        </p:sp>
      </p:grpSp>
      <p:sp>
        <p:nvSpPr>
          <p:cNvPr id="126" name="Rectangle 125">
            <a:extLst>
              <a:ext uri="{FF2B5EF4-FFF2-40B4-BE49-F238E27FC236}">
                <a16:creationId xmlns:a16="http://schemas.microsoft.com/office/drawing/2014/main" id="{730ED717-96C6-42AF-A303-658B70103238}"/>
              </a:ext>
            </a:extLst>
          </p:cNvPr>
          <p:cNvSpPr/>
          <p:nvPr/>
        </p:nvSpPr>
        <p:spPr>
          <a:xfrm>
            <a:off x="12874285" y="16184610"/>
            <a:ext cx="1466245" cy="338554"/>
          </a:xfrm>
          <a:prstGeom prst="rect">
            <a:avLst/>
          </a:prstGeom>
        </p:spPr>
        <p:txBody>
          <a:bodyPr wrap="square">
            <a:spAutoFit/>
          </a:bodyPr>
          <a:lstStyle/>
          <a:p>
            <a:pPr algn="just" defTabSz="842162">
              <a:spcBef>
                <a:spcPts val="0"/>
              </a:spcBef>
              <a:spcAft>
                <a:spcPts val="0"/>
              </a:spcAft>
            </a:pPr>
            <a:r>
              <a:rPr lang="en-US" sz="1600" dirty="0">
                <a:latin typeface="Arial" panose="020B0604020202020204" pitchFamily="34" charset="0"/>
                <a:cs typeface="Arial" panose="020B0604020202020204" pitchFamily="34" charset="0"/>
              </a:rPr>
              <a:t>*Classification</a:t>
            </a:r>
          </a:p>
        </p:txBody>
      </p:sp>
      <p:pic>
        <p:nvPicPr>
          <p:cNvPr id="127" name="Picture 126">
            <a:extLst>
              <a:ext uri="{FF2B5EF4-FFF2-40B4-BE49-F238E27FC236}">
                <a16:creationId xmlns:a16="http://schemas.microsoft.com/office/drawing/2014/main" id="{F569B8DA-88F3-4021-8463-B2AF30BDA5A3}"/>
              </a:ext>
            </a:extLst>
          </p:cNvPr>
          <p:cNvPicPr>
            <a:picLocks noChangeAspect="1"/>
          </p:cNvPicPr>
          <p:nvPr/>
        </p:nvPicPr>
        <p:blipFill>
          <a:blip r:embed="rId14"/>
          <a:stretch>
            <a:fillRect/>
          </a:stretch>
        </p:blipFill>
        <p:spPr>
          <a:xfrm>
            <a:off x="22902809" y="5039740"/>
            <a:ext cx="10237612" cy="252659"/>
          </a:xfrm>
          <a:prstGeom prst="rect">
            <a:avLst/>
          </a:prstGeom>
        </p:spPr>
      </p:pic>
      <p:pic>
        <p:nvPicPr>
          <p:cNvPr id="131" name="Picture 130" descr="Graphical user interface&#10;&#10;Description automatically generated">
            <a:extLst>
              <a:ext uri="{FF2B5EF4-FFF2-40B4-BE49-F238E27FC236}">
                <a16:creationId xmlns:a16="http://schemas.microsoft.com/office/drawing/2014/main" id="{54DE9916-4848-4BBD-A202-AF49DA5078E5}"/>
              </a:ext>
            </a:extLst>
          </p:cNvPr>
          <p:cNvPicPr>
            <a:picLocks noChangeAspect="1"/>
          </p:cNvPicPr>
          <p:nvPr/>
        </p:nvPicPr>
        <p:blipFill rotWithShape="1">
          <a:blip r:embed="rId15"/>
          <a:srcRect r="3243"/>
          <a:stretch/>
        </p:blipFill>
        <p:spPr>
          <a:xfrm>
            <a:off x="22994675" y="6096000"/>
            <a:ext cx="10040040" cy="7506328"/>
          </a:xfrm>
          <a:prstGeom prst="rect">
            <a:avLst/>
          </a:prstGeom>
        </p:spPr>
      </p:pic>
      <p:sp>
        <p:nvSpPr>
          <p:cNvPr id="132" name="TextBox 131">
            <a:extLst>
              <a:ext uri="{FF2B5EF4-FFF2-40B4-BE49-F238E27FC236}">
                <a16:creationId xmlns:a16="http://schemas.microsoft.com/office/drawing/2014/main" id="{60BE7A98-9D63-4BAA-B388-8F429398C244}"/>
              </a:ext>
            </a:extLst>
          </p:cNvPr>
          <p:cNvSpPr txBox="1"/>
          <p:nvPr/>
        </p:nvSpPr>
        <p:spPr>
          <a:xfrm>
            <a:off x="22879209" y="13640750"/>
            <a:ext cx="5133099" cy="1938992"/>
          </a:xfrm>
          <a:prstGeom prst="rect">
            <a:avLst/>
          </a:prstGeom>
          <a:noFill/>
        </p:spPr>
        <p:txBody>
          <a:bodyPr wrap="square">
            <a:spAutoFit/>
          </a:bodyPr>
          <a:lstStyle/>
          <a:p>
            <a:pPr algn="just"/>
            <a:r>
              <a:rPr lang="en-US" dirty="0">
                <a:latin typeface="Arial" panose="020B0604020202020204" pitchFamily="34" charset="0"/>
                <a:cs typeface="Arial" panose="020B0604020202020204" pitchFamily="34" charset="0"/>
              </a:rPr>
              <a:t>The result of MSE showed a mean squared value of 197.8 for the original model and a mean squared value of 112.0 for the cleaned model. </a:t>
            </a:r>
          </a:p>
        </p:txBody>
      </p:sp>
      <p:grpSp>
        <p:nvGrpSpPr>
          <p:cNvPr id="133" name="Group 132">
            <a:extLst>
              <a:ext uri="{FF2B5EF4-FFF2-40B4-BE49-F238E27FC236}">
                <a16:creationId xmlns:a16="http://schemas.microsoft.com/office/drawing/2014/main" id="{58487B85-EEDC-4B39-A0FA-00D3907B2148}"/>
              </a:ext>
            </a:extLst>
          </p:cNvPr>
          <p:cNvGrpSpPr/>
          <p:nvPr/>
        </p:nvGrpSpPr>
        <p:grpSpPr>
          <a:xfrm>
            <a:off x="22887110" y="16611600"/>
            <a:ext cx="10250937" cy="1351845"/>
            <a:chOff x="576544" y="12808366"/>
            <a:chExt cx="25150705" cy="2403340"/>
          </a:xfrm>
        </p:grpSpPr>
        <p:sp>
          <p:nvSpPr>
            <p:cNvPr id="134" name="Rectangle 133">
              <a:extLst>
                <a:ext uri="{FF2B5EF4-FFF2-40B4-BE49-F238E27FC236}">
                  <a16:creationId xmlns:a16="http://schemas.microsoft.com/office/drawing/2014/main" id="{F3E87E00-414B-473C-84DB-1D6DF43C7A49}"/>
                </a:ext>
              </a:extLst>
            </p:cNvPr>
            <p:cNvSpPr/>
            <p:nvPr/>
          </p:nvSpPr>
          <p:spPr>
            <a:xfrm>
              <a:off x="594695" y="14281514"/>
              <a:ext cx="25132554" cy="930192"/>
            </a:xfrm>
            <a:prstGeom prst="rect">
              <a:avLst/>
            </a:prstGeom>
          </p:spPr>
          <p:txBody>
            <a:bodyPr wrap="square">
              <a:spAutoFit/>
            </a:bodyPr>
            <a:lstStyle/>
            <a:p>
              <a:pPr algn="ctr" defTabSz="842162">
                <a:spcBef>
                  <a:spcPts val="0"/>
                </a:spcBef>
                <a:spcAft>
                  <a:spcPts val="0"/>
                </a:spcAft>
              </a:pPr>
              <a:r>
                <a:rPr lang="en-US" sz="2800" b="1" u="sng" dirty="0">
                  <a:latin typeface="Arial" panose="020B0604020202020204" pitchFamily="34" charset="0"/>
                  <a:cs typeface="Arial" panose="020B0604020202020204" pitchFamily="34" charset="0"/>
                </a:rPr>
                <a:t>Good Accuracy for Unsupervised Learning</a:t>
              </a:r>
            </a:p>
          </p:txBody>
        </p:sp>
        <p:sp>
          <p:nvSpPr>
            <p:cNvPr id="135" name="Rectangle 134">
              <a:extLst>
                <a:ext uri="{FF2B5EF4-FFF2-40B4-BE49-F238E27FC236}">
                  <a16:creationId xmlns:a16="http://schemas.microsoft.com/office/drawing/2014/main" id="{591BF490-C00B-4A8D-8CF3-1708A5508B9E}"/>
                </a:ext>
              </a:extLst>
            </p:cNvPr>
            <p:cNvSpPr>
              <a:spLocks/>
            </p:cNvSpPr>
            <p:nvPr/>
          </p:nvSpPr>
          <p:spPr bwMode="auto">
            <a:xfrm>
              <a:off x="576544" y="12808366"/>
              <a:ext cx="25132554"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defTabSz="842162">
                <a:lnSpc>
                  <a:spcPct val="110000"/>
                </a:lnSpc>
                <a:tabLst>
                  <a:tab pos="185851" algn="l"/>
                  <a:tab pos="372537" algn="l"/>
                  <a:tab pos="559222" algn="l"/>
                  <a:tab pos="745907" algn="l"/>
                  <a:tab pos="932593" algn="l"/>
                  <a:tab pos="1119278" algn="l"/>
                  <a:tab pos="1305962" algn="l"/>
                  <a:tab pos="1492648" algn="l"/>
                  <a:tab pos="1679333" algn="l"/>
                  <a:tab pos="1866018" algn="l"/>
                  <a:tab pos="2052703" algn="l"/>
                  <a:tab pos="2239388" algn="l"/>
                </a:tabLst>
              </a:pPr>
              <a:r>
                <a:rPr lang="en-US" sz="3684" b="1" dirty="0">
                  <a:latin typeface="Verdana" pitchFamily="-108" charset="0"/>
                  <a:ea typeface="Verdana" pitchFamily="-108" charset="0"/>
                  <a:cs typeface="Verdana" pitchFamily="-108" charset="0"/>
                  <a:sym typeface="Verdana" pitchFamily="-108" charset="0"/>
                </a:rPr>
                <a:t>Model 2: K-Means Clustering</a:t>
              </a:r>
            </a:p>
          </p:txBody>
        </p:sp>
      </p:grpSp>
      <p:pic>
        <p:nvPicPr>
          <p:cNvPr id="136" name="Picture 135" descr="Chart, scatter chart&#10;&#10;Description automatically generated">
            <a:extLst>
              <a:ext uri="{FF2B5EF4-FFF2-40B4-BE49-F238E27FC236}">
                <a16:creationId xmlns:a16="http://schemas.microsoft.com/office/drawing/2014/main" id="{7085F7C2-691F-4B16-9EFB-10EE2AEF64BE}"/>
              </a:ext>
            </a:extLst>
          </p:cNvPr>
          <p:cNvPicPr>
            <a:picLocks noChangeAspect="1"/>
          </p:cNvPicPr>
          <p:nvPr/>
        </p:nvPicPr>
        <p:blipFill rotWithShape="1">
          <a:blip r:embed="rId16"/>
          <a:srcRect t="3861"/>
          <a:stretch/>
        </p:blipFill>
        <p:spPr>
          <a:xfrm>
            <a:off x="23031115" y="24018384"/>
            <a:ext cx="10184358" cy="6916767"/>
          </a:xfrm>
          <a:prstGeom prst="rect">
            <a:avLst/>
          </a:prstGeom>
        </p:spPr>
      </p:pic>
      <p:pic>
        <p:nvPicPr>
          <p:cNvPr id="137" name="Picture 136">
            <a:extLst>
              <a:ext uri="{FF2B5EF4-FFF2-40B4-BE49-F238E27FC236}">
                <a16:creationId xmlns:a16="http://schemas.microsoft.com/office/drawing/2014/main" id="{6DFEBE52-B259-4891-978C-0C4142816C52}"/>
              </a:ext>
            </a:extLst>
          </p:cNvPr>
          <p:cNvPicPr>
            <a:picLocks noChangeAspect="1"/>
          </p:cNvPicPr>
          <p:nvPr/>
        </p:nvPicPr>
        <p:blipFill>
          <a:blip r:embed="rId17"/>
          <a:stretch>
            <a:fillRect/>
          </a:stretch>
        </p:blipFill>
        <p:spPr>
          <a:xfrm>
            <a:off x="22946290" y="18131543"/>
            <a:ext cx="10184359" cy="197558"/>
          </a:xfrm>
          <a:prstGeom prst="rect">
            <a:avLst/>
          </a:prstGeom>
        </p:spPr>
      </p:pic>
      <p:sp>
        <p:nvSpPr>
          <p:cNvPr id="138" name="TextBox 137">
            <a:extLst>
              <a:ext uri="{FF2B5EF4-FFF2-40B4-BE49-F238E27FC236}">
                <a16:creationId xmlns:a16="http://schemas.microsoft.com/office/drawing/2014/main" id="{D1654351-FB52-4411-B225-B207D180D9C1}"/>
              </a:ext>
            </a:extLst>
          </p:cNvPr>
          <p:cNvSpPr txBox="1"/>
          <p:nvPr/>
        </p:nvSpPr>
        <p:spPr>
          <a:xfrm>
            <a:off x="27630850" y="24329362"/>
            <a:ext cx="4452065" cy="1354217"/>
          </a:xfrm>
          <a:prstGeom prst="rect">
            <a:avLst/>
          </a:prstGeom>
          <a:noFill/>
        </p:spPr>
        <p:txBody>
          <a:bodyPr wrap="square">
            <a:spAutoFit/>
          </a:bodyPr>
          <a:lstStyle/>
          <a:p>
            <a:pPr algn="just">
              <a:spcAft>
                <a:spcPts val="1200"/>
              </a:spcAft>
            </a:pPr>
            <a:r>
              <a:rPr lang="en-US" dirty="0">
                <a:latin typeface="Arial" panose="020B0604020202020204" pitchFamily="34" charset="0"/>
                <a:cs typeface="Arial" panose="020B0604020202020204" pitchFamily="34" charset="0"/>
              </a:rPr>
              <a:t>Average Silhouette Width: 0.84</a:t>
            </a:r>
          </a:p>
          <a:p>
            <a:pPr algn="just"/>
            <a:r>
              <a:rPr lang="en-US" dirty="0">
                <a:latin typeface="Arial" panose="020B0604020202020204" pitchFamily="34" charset="0"/>
                <a:cs typeface="Arial" panose="020B0604020202020204" pitchFamily="34" charset="0"/>
              </a:rPr>
              <a:t>The datapoints are </a:t>
            </a:r>
            <a:r>
              <a:rPr lang="en-US" b="1" dirty="0">
                <a:latin typeface="Arial" panose="020B0604020202020204" pitchFamily="34" charset="0"/>
                <a:cs typeface="Arial" panose="020B0604020202020204" pitchFamily="34" charset="0"/>
              </a:rPr>
              <a:t>excellently clustered</a:t>
            </a:r>
            <a:r>
              <a:rPr lang="en-US" dirty="0">
                <a:latin typeface="Arial" panose="020B0604020202020204" pitchFamily="34" charset="0"/>
                <a:cs typeface="Arial" panose="020B0604020202020204" pitchFamily="34" charset="0"/>
              </a:rPr>
              <a:t>.</a:t>
            </a:r>
          </a:p>
        </p:txBody>
      </p:sp>
      <p:pic>
        <p:nvPicPr>
          <p:cNvPr id="139" name="Picture 138">
            <a:extLst>
              <a:ext uri="{FF2B5EF4-FFF2-40B4-BE49-F238E27FC236}">
                <a16:creationId xmlns:a16="http://schemas.microsoft.com/office/drawing/2014/main" id="{0DECDC85-BA57-4FA0-807D-92D553A44A45}"/>
              </a:ext>
            </a:extLst>
          </p:cNvPr>
          <p:cNvPicPr>
            <a:picLocks noChangeAspect="1"/>
          </p:cNvPicPr>
          <p:nvPr/>
        </p:nvPicPr>
        <p:blipFill>
          <a:blip r:embed="rId18"/>
          <a:stretch>
            <a:fillRect/>
          </a:stretch>
        </p:blipFill>
        <p:spPr>
          <a:xfrm>
            <a:off x="14556951" y="22869021"/>
            <a:ext cx="8020169" cy="884275"/>
          </a:xfrm>
          <a:prstGeom prst="rect">
            <a:avLst/>
          </a:prstGeom>
        </p:spPr>
      </p:pic>
      <p:sp>
        <p:nvSpPr>
          <p:cNvPr id="140" name="TextBox 139">
            <a:extLst>
              <a:ext uri="{FF2B5EF4-FFF2-40B4-BE49-F238E27FC236}">
                <a16:creationId xmlns:a16="http://schemas.microsoft.com/office/drawing/2014/main" id="{69659B55-0A5B-4B13-B558-115CCBDF9585}"/>
              </a:ext>
            </a:extLst>
          </p:cNvPr>
          <p:cNvSpPr txBox="1"/>
          <p:nvPr/>
        </p:nvSpPr>
        <p:spPr>
          <a:xfrm>
            <a:off x="14498672" y="22363924"/>
            <a:ext cx="8078448" cy="461665"/>
          </a:xfrm>
          <a:prstGeom prst="rect">
            <a:avLst/>
          </a:prstGeom>
          <a:noFill/>
        </p:spPr>
        <p:txBody>
          <a:bodyPr wrap="square" rtlCol="0">
            <a:spAutoFit/>
          </a:bodyPr>
          <a:lstStyle/>
          <a:p>
            <a:pPr algn="just" defTabSz="842162">
              <a:spcAft>
                <a:spcPts val="1200"/>
              </a:spcAft>
            </a:pPr>
            <a:r>
              <a:rPr lang="en-US" b="1" dirty="0">
                <a:latin typeface="Arial" panose="020B0604020202020204" pitchFamily="34" charset="0"/>
                <a:cs typeface="Arial" panose="020B0604020202020204" pitchFamily="34" charset="0"/>
              </a:rPr>
              <a:t>Function used to normalize data in custom dataframe</a:t>
            </a:r>
            <a:endParaRPr lang="en-US" sz="1800" b="1" dirty="0"/>
          </a:p>
        </p:txBody>
      </p:sp>
      <p:pic>
        <p:nvPicPr>
          <p:cNvPr id="141" name="Picture 140" descr="Table&#10;&#10;Description automatically generated">
            <a:extLst>
              <a:ext uri="{FF2B5EF4-FFF2-40B4-BE49-F238E27FC236}">
                <a16:creationId xmlns:a16="http://schemas.microsoft.com/office/drawing/2014/main" id="{7F4306F3-544A-4A8E-88F5-9BDEBF555EDF}"/>
              </a:ext>
            </a:extLst>
          </p:cNvPr>
          <p:cNvPicPr>
            <a:picLocks noChangeAspect="1"/>
          </p:cNvPicPr>
          <p:nvPr/>
        </p:nvPicPr>
        <p:blipFill>
          <a:blip r:embed="rId19"/>
          <a:stretch>
            <a:fillRect/>
          </a:stretch>
        </p:blipFill>
        <p:spPr>
          <a:xfrm>
            <a:off x="14584467" y="24330858"/>
            <a:ext cx="7984674" cy="3090262"/>
          </a:xfrm>
          <a:prstGeom prst="rect">
            <a:avLst/>
          </a:prstGeom>
        </p:spPr>
      </p:pic>
      <p:sp>
        <p:nvSpPr>
          <p:cNvPr id="142" name="TextBox 141">
            <a:extLst>
              <a:ext uri="{FF2B5EF4-FFF2-40B4-BE49-F238E27FC236}">
                <a16:creationId xmlns:a16="http://schemas.microsoft.com/office/drawing/2014/main" id="{F48572BC-2107-420D-9B90-A274411BC5F0}"/>
              </a:ext>
            </a:extLst>
          </p:cNvPr>
          <p:cNvSpPr txBox="1"/>
          <p:nvPr/>
        </p:nvSpPr>
        <p:spPr>
          <a:xfrm>
            <a:off x="22879210" y="5376290"/>
            <a:ext cx="10100793" cy="954107"/>
          </a:xfrm>
          <a:prstGeom prst="rect">
            <a:avLst/>
          </a:prstGeom>
          <a:noFill/>
        </p:spPr>
        <p:txBody>
          <a:bodyPr wrap="square">
            <a:spAutoFit/>
          </a:bodyPr>
          <a:lstStyle/>
          <a:p>
            <a:pPr algn="just"/>
            <a:r>
              <a:rPr lang="en-US" sz="2800" dirty="0">
                <a:latin typeface="Arial" panose="020B0604020202020204" pitchFamily="34" charset="0"/>
                <a:cs typeface="Arial" panose="020B0604020202020204" pitchFamily="34" charset="0"/>
              </a:rPr>
              <a:t>Predicting undernourishment value based on area harvested, area, and year.</a:t>
            </a:r>
          </a:p>
        </p:txBody>
      </p:sp>
      <p:sp>
        <p:nvSpPr>
          <p:cNvPr id="143" name="TextBox 142">
            <a:extLst>
              <a:ext uri="{FF2B5EF4-FFF2-40B4-BE49-F238E27FC236}">
                <a16:creationId xmlns:a16="http://schemas.microsoft.com/office/drawing/2014/main" id="{9951345F-001B-4449-B87B-5CC0DA3A88F3}"/>
              </a:ext>
            </a:extLst>
          </p:cNvPr>
          <p:cNvSpPr txBox="1"/>
          <p:nvPr/>
        </p:nvSpPr>
        <p:spPr>
          <a:xfrm>
            <a:off x="22902809" y="18427141"/>
            <a:ext cx="5439902" cy="1338828"/>
          </a:xfrm>
          <a:prstGeom prst="rect">
            <a:avLst/>
          </a:prstGeom>
          <a:noFill/>
        </p:spPr>
        <p:txBody>
          <a:bodyPr wrap="square">
            <a:spAutoFit/>
          </a:bodyPr>
          <a:lstStyle/>
          <a:p>
            <a:pPr algn="just"/>
            <a:r>
              <a:rPr lang="en-US" sz="2600" dirty="0">
                <a:latin typeface="Arial" panose="020B0604020202020204" pitchFamily="34" charset="0"/>
                <a:cs typeface="Arial" panose="020B0604020202020204" pitchFamily="34" charset="0"/>
              </a:rPr>
              <a:t>Predicting the undernourishment class based on area harvested, area, and year.</a:t>
            </a:r>
          </a:p>
        </p:txBody>
      </p:sp>
      <p:pic>
        <p:nvPicPr>
          <p:cNvPr id="144" name="Picture 143" descr="Text, letter&#10;&#10;Description automatically generated">
            <a:extLst>
              <a:ext uri="{FF2B5EF4-FFF2-40B4-BE49-F238E27FC236}">
                <a16:creationId xmlns:a16="http://schemas.microsoft.com/office/drawing/2014/main" id="{F5D6C766-BC3A-40CB-BCAF-3AEFA39456AF}"/>
              </a:ext>
            </a:extLst>
          </p:cNvPr>
          <p:cNvPicPr>
            <a:picLocks noChangeAspect="1"/>
          </p:cNvPicPr>
          <p:nvPr/>
        </p:nvPicPr>
        <p:blipFill rotWithShape="1">
          <a:blip r:embed="rId20"/>
          <a:srcRect l="29414" t="51188" r="55416" b="12837"/>
          <a:stretch/>
        </p:blipFill>
        <p:spPr>
          <a:xfrm>
            <a:off x="15172163" y="17817209"/>
            <a:ext cx="3431876" cy="1882547"/>
          </a:xfrm>
          <a:prstGeom prst="rect">
            <a:avLst/>
          </a:prstGeom>
        </p:spPr>
      </p:pic>
      <p:sp>
        <p:nvSpPr>
          <p:cNvPr id="145" name="TextBox 144">
            <a:extLst>
              <a:ext uri="{FF2B5EF4-FFF2-40B4-BE49-F238E27FC236}">
                <a16:creationId xmlns:a16="http://schemas.microsoft.com/office/drawing/2014/main" id="{752664BC-A9FF-46C7-9563-E3F013E606AD}"/>
              </a:ext>
            </a:extLst>
          </p:cNvPr>
          <p:cNvSpPr txBox="1"/>
          <p:nvPr/>
        </p:nvSpPr>
        <p:spPr>
          <a:xfrm>
            <a:off x="14496181" y="23872383"/>
            <a:ext cx="8078448" cy="461665"/>
          </a:xfrm>
          <a:prstGeom prst="rect">
            <a:avLst/>
          </a:prstGeom>
          <a:noFill/>
        </p:spPr>
        <p:txBody>
          <a:bodyPr wrap="square" rtlCol="0">
            <a:spAutoFit/>
          </a:bodyPr>
          <a:lstStyle/>
          <a:p>
            <a:pPr algn="just" defTabSz="842162">
              <a:spcAft>
                <a:spcPts val="1200"/>
              </a:spcAft>
            </a:pPr>
            <a:r>
              <a:rPr lang="en-US" b="1" dirty="0">
                <a:latin typeface="Arial" panose="020B0604020202020204" pitchFamily="34" charset="0"/>
                <a:cs typeface="Arial" panose="020B0604020202020204" pitchFamily="34" charset="0"/>
              </a:rPr>
              <a:t>Dataframe after normalization</a:t>
            </a:r>
            <a:endParaRPr lang="en-US" sz="1800" b="1" dirty="0"/>
          </a:p>
        </p:txBody>
      </p:sp>
      <p:sp>
        <p:nvSpPr>
          <p:cNvPr id="146" name="TextBox 145">
            <a:extLst>
              <a:ext uri="{FF2B5EF4-FFF2-40B4-BE49-F238E27FC236}">
                <a16:creationId xmlns:a16="http://schemas.microsoft.com/office/drawing/2014/main" id="{DA9FF533-047C-49FF-A717-B43F19CCAA62}"/>
              </a:ext>
            </a:extLst>
          </p:cNvPr>
          <p:cNvSpPr txBox="1"/>
          <p:nvPr/>
        </p:nvSpPr>
        <p:spPr>
          <a:xfrm>
            <a:off x="14465353" y="21313233"/>
            <a:ext cx="8111767" cy="954107"/>
          </a:xfrm>
          <a:prstGeom prst="rect">
            <a:avLst/>
          </a:prstGeom>
          <a:noFill/>
        </p:spPr>
        <p:txBody>
          <a:bodyPr wrap="square">
            <a:spAutoFit/>
          </a:bodyPr>
          <a:lstStyle/>
          <a:p>
            <a:pPr algn="just"/>
            <a:r>
              <a:rPr lang="en-US" sz="2800" dirty="0">
                <a:latin typeface="Arial" panose="020B0604020202020204" pitchFamily="34" charset="0"/>
                <a:cs typeface="Arial" panose="020B0604020202020204" pitchFamily="34" charset="0"/>
              </a:rPr>
              <a:t>Predicting the undernourishment class based on area harvested, area, and year.</a:t>
            </a:r>
          </a:p>
        </p:txBody>
      </p:sp>
      <p:pic>
        <p:nvPicPr>
          <p:cNvPr id="147" name="Picture 146" descr="Chart, histogram&#10;&#10;Description automatically generated">
            <a:extLst>
              <a:ext uri="{FF2B5EF4-FFF2-40B4-BE49-F238E27FC236}">
                <a16:creationId xmlns:a16="http://schemas.microsoft.com/office/drawing/2014/main" id="{6871EEFB-65E9-4E02-BC3C-26F802346544}"/>
              </a:ext>
            </a:extLst>
          </p:cNvPr>
          <p:cNvPicPr>
            <a:picLocks noChangeAspect="1"/>
          </p:cNvPicPr>
          <p:nvPr/>
        </p:nvPicPr>
        <p:blipFill rotWithShape="1">
          <a:blip r:embed="rId21"/>
          <a:srcRect t="10284" b="2414"/>
          <a:stretch/>
        </p:blipFill>
        <p:spPr bwMode="auto">
          <a:xfrm>
            <a:off x="22846438" y="20058930"/>
            <a:ext cx="5722127" cy="3528952"/>
          </a:xfrm>
          <a:prstGeom prst="rect">
            <a:avLst/>
          </a:prstGeom>
          <a:ln>
            <a:noFill/>
          </a:ln>
          <a:extLst>
            <a:ext uri="{53640926-AAD7-44D8-BBD7-CCE9431645EC}">
              <a14:shadowObscured xmlns:a14="http://schemas.microsoft.com/office/drawing/2010/main"/>
            </a:ext>
          </a:extLst>
        </p:spPr>
      </p:pic>
      <p:sp>
        <p:nvSpPr>
          <p:cNvPr id="148" name="TextBox 147">
            <a:extLst>
              <a:ext uri="{FF2B5EF4-FFF2-40B4-BE49-F238E27FC236}">
                <a16:creationId xmlns:a16="http://schemas.microsoft.com/office/drawing/2014/main" id="{C0E91DBC-9B11-45F8-A940-F94CE1CB8603}"/>
              </a:ext>
            </a:extLst>
          </p:cNvPr>
          <p:cNvSpPr txBox="1"/>
          <p:nvPr/>
        </p:nvSpPr>
        <p:spPr>
          <a:xfrm>
            <a:off x="24885794" y="20399567"/>
            <a:ext cx="3126415" cy="1200329"/>
          </a:xfrm>
          <a:prstGeom prst="rect">
            <a:avLst/>
          </a:prstGeom>
          <a:noFill/>
        </p:spPr>
        <p:txBody>
          <a:bodyPr wrap="square" rtlCol="0">
            <a:spAutoFit/>
          </a:bodyPr>
          <a:lstStyle/>
          <a:p>
            <a:pPr algn="just" defTabSz="842162">
              <a:spcAft>
                <a:spcPts val="1200"/>
              </a:spcAft>
            </a:pPr>
            <a:r>
              <a:rPr lang="en-US" dirty="0">
                <a:latin typeface="Arial" panose="020B0604020202020204" pitchFamily="34" charset="0"/>
                <a:cs typeface="Arial" panose="020B0604020202020204" pitchFamily="34" charset="0"/>
              </a:rPr>
              <a:t>Ideal cluster size of 4 chosen using elbow method.</a:t>
            </a:r>
            <a:endParaRPr lang="en-US" dirty="0"/>
          </a:p>
        </p:txBody>
      </p:sp>
      <p:sp>
        <p:nvSpPr>
          <p:cNvPr id="30" name="Arrow: Right 29">
            <a:extLst>
              <a:ext uri="{FF2B5EF4-FFF2-40B4-BE49-F238E27FC236}">
                <a16:creationId xmlns:a16="http://schemas.microsoft.com/office/drawing/2014/main" id="{709A4198-8029-4FB8-9AED-2A439A15E32B}"/>
              </a:ext>
            </a:extLst>
          </p:cNvPr>
          <p:cNvSpPr/>
          <p:nvPr/>
        </p:nvSpPr>
        <p:spPr bwMode="auto">
          <a:xfrm rot="6245113">
            <a:off x="24678368" y="21960147"/>
            <a:ext cx="636325" cy="215026"/>
          </a:xfrm>
          <a:prstGeom prst="rightArrow">
            <a:avLst/>
          </a:prstGeom>
          <a:solidFill>
            <a:srgbClr val="BBE0E3"/>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endParaRPr>
          </a:p>
        </p:txBody>
      </p:sp>
      <p:pic>
        <p:nvPicPr>
          <p:cNvPr id="71" name="Picture 70" descr="Table&#10;&#10;Description automatically generated">
            <a:extLst>
              <a:ext uri="{FF2B5EF4-FFF2-40B4-BE49-F238E27FC236}">
                <a16:creationId xmlns:a16="http://schemas.microsoft.com/office/drawing/2014/main" id="{431BF0C1-AB2D-4F6C-B297-73D65C1B73FD}"/>
              </a:ext>
            </a:extLst>
          </p:cNvPr>
          <p:cNvPicPr>
            <a:picLocks noChangeAspect="1"/>
          </p:cNvPicPr>
          <p:nvPr/>
        </p:nvPicPr>
        <p:blipFill>
          <a:blip r:embed="rId22"/>
          <a:stretch>
            <a:fillRect/>
          </a:stretch>
        </p:blipFill>
        <p:spPr>
          <a:xfrm>
            <a:off x="14603070" y="28208250"/>
            <a:ext cx="7759505" cy="2575057"/>
          </a:xfrm>
          <a:prstGeom prst="rect">
            <a:avLst/>
          </a:prstGeom>
        </p:spPr>
      </p:pic>
      <p:sp>
        <p:nvSpPr>
          <p:cNvPr id="72" name="TextBox 71">
            <a:extLst>
              <a:ext uri="{FF2B5EF4-FFF2-40B4-BE49-F238E27FC236}">
                <a16:creationId xmlns:a16="http://schemas.microsoft.com/office/drawing/2014/main" id="{2CF23BD1-9E99-4DE9-A4B5-172078D08CD7}"/>
              </a:ext>
            </a:extLst>
          </p:cNvPr>
          <p:cNvSpPr txBox="1"/>
          <p:nvPr/>
        </p:nvSpPr>
        <p:spPr>
          <a:xfrm>
            <a:off x="14527811" y="27527215"/>
            <a:ext cx="8078448" cy="461665"/>
          </a:xfrm>
          <a:prstGeom prst="rect">
            <a:avLst/>
          </a:prstGeom>
          <a:noFill/>
        </p:spPr>
        <p:txBody>
          <a:bodyPr wrap="square" rtlCol="0">
            <a:spAutoFit/>
          </a:bodyPr>
          <a:lstStyle/>
          <a:p>
            <a:pPr algn="just" defTabSz="842162">
              <a:spcAft>
                <a:spcPts val="1200"/>
              </a:spcAft>
            </a:pPr>
            <a:r>
              <a:rPr lang="en-US" b="1" dirty="0">
                <a:latin typeface="Arial" panose="020B0604020202020204" pitchFamily="34" charset="0"/>
                <a:cs typeface="Arial" panose="020B0604020202020204" pitchFamily="34" charset="0"/>
              </a:rPr>
              <a:t>Model Evaluation</a:t>
            </a:r>
            <a:endParaRPr lang="en-US" sz="1800" b="1" dirty="0"/>
          </a:p>
        </p:txBody>
      </p:sp>
      <p:sp>
        <p:nvSpPr>
          <p:cNvPr id="73" name="TextBox 72">
            <a:extLst>
              <a:ext uri="{FF2B5EF4-FFF2-40B4-BE49-F238E27FC236}">
                <a16:creationId xmlns:a16="http://schemas.microsoft.com/office/drawing/2014/main" id="{77F665F6-8062-46B9-B6E9-D09365FFBE92}"/>
              </a:ext>
            </a:extLst>
          </p:cNvPr>
          <p:cNvSpPr txBox="1"/>
          <p:nvPr/>
        </p:nvSpPr>
        <p:spPr>
          <a:xfrm>
            <a:off x="18988024" y="27677585"/>
            <a:ext cx="3665306" cy="707886"/>
          </a:xfrm>
          <a:prstGeom prst="rect">
            <a:avLst/>
          </a:prstGeom>
          <a:noFill/>
        </p:spPr>
        <p:txBody>
          <a:bodyPr wrap="square">
            <a:spAutoFit/>
          </a:bodyPr>
          <a:lstStyle/>
          <a:p>
            <a:pPr>
              <a:spcAft>
                <a:spcPts val="1200"/>
              </a:spcAft>
            </a:pPr>
            <a:r>
              <a:rPr lang="en-US" sz="2800" b="1" dirty="0">
                <a:latin typeface="Arial" panose="020B0604020202020204" pitchFamily="34" charset="0"/>
                <a:cs typeface="Arial" panose="020B0604020202020204" pitchFamily="34" charset="0"/>
              </a:rPr>
              <a:t>Accuracy: </a:t>
            </a:r>
            <a:r>
              <a:rPr lang="en-US" sz="4000" b="1" dirty="0">
                <a:solidFill>
                  <a:srgbClr val="00B050"/>
                </a:solidFill>
                <a:latin typeface="Arial" panose="020B0604020202020204" pitchFamily="34" charset="0"/>
                <a:cs typeface="Arial" panose="020B0604020202020204" pitchFamily="34" charset="0"/>
              </a:rPr>
              <a:t>85.5%</a:t>
            </a:r>
          </a:p>
        </p:txBody>
      </p:sp>
      <p:pic>
        <p:nvPicPr>
          <p:cNvPr id="74" name="Picture 73" descr="Chart, histogram&#10;&#10;Description automatically generated">
            <a:extLst>
              <a:ext uri="{FF2B5EF4-FFF2-40B4-BE49-F238E27FC236}">
                <a16:creationId xmlns:a16="http://schemas.microsoft.com/office/drawing/2014/main" id="{16E0D71A-FF8E-41EE-AC8A-1510EF11F5AC}"/>
              </a:ext>
            </a:extLst>
          </p:cNvPr>
          <p:cNvPicPr>
            <a:picLocks noChangeAspect="1"/>
          </p:cNvPicPr>
          <p:nvPr/>
        </p:nvPicPr>
        <p:blipFill rotWithShape="1">
          <a:blip r:embed="rId23"/>
          <a:srcRect t="12670" r="2684"/>
          <a:stretch/>
        </p:blipFill>
        <p:spPr bwMode="auto">
          <a:xfrm>
            <a:off x="27992598" y="10120777"/>
            <a:ext cx="5232436" cy="3316935"/>
          </a:xfrm>
          <a:prstGeom prst="rect">
            <a:avLst/>
          </a:prstGeom>
          <a:ln>
            <a:noFill/>
          </a:ln>
          <a:extLst>
            <a:ext uri="{53640926-AAD7-44D8-BBD7-CCE9431645EC}">
              <a14:shadowObscured xmlns:a14="http://schemas.microsoft.com/office/drawing/2010/main"/>
            </a:ext>
          </a:extLst>
        </p:spPr>
      </p:pic>
      <p:pic>
        <p:nvPicPr>
          <p:cNvPr id="75" name="Picture 74" descr="Graphical user interface, application&#10;&#10;Description automatically generated">
            <a:extLst>
              <a:ext uri="{FF2B5EF4-FFF2-40B4-BE49-F238E27FC236}">
                <a16:creationId xmlns:a16="http://schemas.microsoft.com/office/drawing/2014/main" id="{13C03FF4-00B4-4BE4-87F1-3C9B925275E3}"/>
              </a:ext>
            </a:extLst>
          </p:cNvPr>
          <p:cNvPicPr>
            <a:picLocks noChangeAspect="1"/>
          </p:cNvPicPr>
          <p:nvPr/>
        </p:nvPicPr>
        <p:blipFill>
          <a:blip r:embed="rId24"/>
          <a:stretch>
            <a:fillRect/>
          </a:stretch>
        </p:blipFill>
        <p:spPr>
          <a:xfrm>
            <a:off x="28400671" y="13773162"/>
            <a:ext cx="4814802" cy="1433183"/>
          </a:xfrm>
          <a:prstGeom prst="rect">
            <a:avLst/>
          </a:prstGeom>
        </p:spPr>
      </p:pic>
      <p:sp>
        <p:nvSpPr>
          <p:cNvPr id="78" name="TextBox 77">
            <a:extLst>
              <a:ext uri="{FF2B5EF4-FFF2-40B4-BE49-F238E27FC236}">
                <a16:creationId xmlns:a16="http://schemas.microsoft.com/office/drawing/2014/main" id="{60AEFA5C-658A-48EE-900F-87EB61A5E86B}"/>
              </a:ext>
            </a:extLst>
          </p:cNvPr>
          <p:cNvSpPr txBox="1"/>
          <p:nvPr/>
        </p:nvSpPr>
        <p:spPr>
          <a:xfrm>
            <a:off x="22843628" y="15578307"/>
            <a:ext cx="10509292" cy="830997"/>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Therefore, the removal of the 50 outliers allowed the MSE to drop greatly (by 85.8). However, the result was still not as accurate as the other models. </a:t>
            </a:r>
            <a:endParaRPr lang="en-US" dirty="0"/>
          </a:p>
        </p:txBody>
      </p:sp>
      <p:grpSp>
        <p:nvGrpSpPr>
          <p:cNvPr id="79" name="Group 78">
            <a:extLst>
              <a:ext uri="{FF2B5EF4-FFF2-40B4-BE49-F238E27FC236}">
                <a16:creationId xmlns:a16="http://schemas.microsoft.com/office/drawing/2014/main" id="{AD199BF2-63AF-4E6D-A708-4854820440B6}"/>
              </a:ext>
            </a:extLst>
          </p:cNvPr>
          <p:cNvGrpSpPr/>
          <p:nvPr/>
        </p:nvGrpSpPr>
        <p:grpSpPr>
          <a:xfrm>
            <a:off x="14599241" y="30969873"/>
            <a:ext cx="17686793" cy="1322525"/>
            <a:chOff x="-20335342" y="37748976"/>
            <a:chExt cx="18923592" cy="2351214"/>
          </a:xfrm>
        </p:grpSpPr>
        <p:sp>
          <p:nvSpPr>
            <p:cNvPr id="81" name="Rectangle 80">
              <a:extLst>
                <a:ext uri="{FF2B5EF4-FFF2-40B4-BE49-F238E27FC236}">
                  <a16:creationId xmlns:a16="http://schemas.microsoft.com/office/drawing/2014/main" id="{44EF02C5-1539-4608-AA81-B519C8FB6224}"/>
                </a:ext>
              </a:extLst>
            </p:cNvPr>
            <p:cNvSpPr/>
            <p:nvPr/>
          </p:nvSpPr>
          <p:spPr>
            <a:xfrm>
              <a:off x="-20335342" y="39169998"/>
              <a:ext cx="18923592" cy="930192"/>
            </a:xfrm>
            <a:prstGeom prst="rect">
              <a:avLst/>
            </a:prstGeom>
          </p:spPr>
          <p:txBody>
            <a:bodyPr wrap="square">
              <a:spAutoFit/>
            </a:bodyPr>
            <a:lstStyle/>
            <a:p>
              <a:pPr algn="just" defTabSz="842162">
                <a:spcBef>
                  <a:spcPts val="0"/>
                </a:spcBef>
                <a:spcAft>
                  <a:spcPts val="0"/>
                </a:spcAft>
              </a:pPr>
              <a:r>
                <a:rPr lang="en-US" sz="2800" b="1" u="sng" dirty="0">
                  <a:latin typeface="Arial" panose="020B0604020202020204" pitchFamily="34" charset="0"/>
                  <a:cs typeface="Arial" panose="020B0604020202020204" pitchFamily="34" charset="0"/>
                </a:rPr>
                <a:t>Best Accuracy for Supervised Learning</a:t>
              </a:r>
            </a:p>
          </p:txBody>
        </p:sp>
        <p:sp>
          <p:nvSpPr>
            <p:cNvPr id="85" name="Rectangle 84">
              <a:extLst>
                <a:ext uri="{FF2B5EF4-FFF2-40B4-BE49-F238E27FC236}">
                  <a16:creationId xmlns:a16="http://schemas.microsoft.com/office/drawing/2014/main" id="{598CCC2F-6D37-4FBC-87A1-C987BFE741B6}"/>
                </a:ext>
              </a:extLst>
            </p:cNvPr>
            <p:cNvSpPr>
              <a:spLocks/>
            </p:cNvSpPr>
            <p:nvPr/>
          </p:nvSpPr>
          <p:spPr bwMode="auto">
            <a:xfrm>
              <a:off x="-20335342" y="37748976"/>
              <a:ext cx="8535755"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defTabSz="842162">
                <a:lnSpc>
                  <a:spcPct val="110000"/>
                </a:lnSpc>
                <a:tabLst>
                  <a:tab pos="185851" algn="l"/>
                  <a:tab pos="372537" algn="l"/>
                  <a:tab pos="559222" algn="l"/>
                  <a:tab pos="745907" algn="l"/>
                  <a:tab pos="932593" algn="l"/>
                  <a:tab pos="1119278" algn="l"/>
                  <a:tab pos="1305962" algn="l"/>
                  <a:tab pos="1492648" algn="l"/>
                  <a:tab pos="1679333" algn="l"/>
                  <a:tab pos="1866018" algn="l"/>
                  <a:tab pos="2052703" algn="l"/>
                  <a:tab pos="2239388" algn="l"/>
                </a:tabLst>
              </a:pPr>
              <a:r>
                <a:rPr lang="en-US" sz="3684" b="1" dirty="0">
                  <a:latin typeface="Verdana" pitchFamily="-108" charset="0"/>
                  <a:ea typeface="Verdana" pitchFamily="-108" charset="0"/>
                  <a:cs typeface="Verdana" pitchFamily="-108" charset="0"/>
                  <a:sym typeface="Verdana" pitchFamily="-108" charset="0"/>
                </a:rPr>
                <a:t>Model 4: Random Forest</a:t>
              </a:r>
            </a:p>
          </p:txBody>
        </p:sp>
      </p:grpSp>
      <p:pic>
        <p:nvPicPr>
          <p:cNvPr id="86" name="Picture 85">
            <a:extLst>
              <a:ext uri="{FF2B5EF4-FFF2-40B4-BE49-F238E27FC236}">
                <a16:creationId xmlns:a16="http://schemas.microsoft.com/office/drawing/2014/main" id="{0DA5D5B1-7985-4E91-8373-B96D0D3462D5}"/>
              </a:ext>
            </a:extLst>
          </p:cNvPr>
          <p:cNvPicPr>
            <a:picLocks noChangeAspect="1"/>
          </p:cNvPicPr>
          <p:nvPr/>
        </p:nvPicPr>
        <p:blipFill rotWithShape="1">
          <a:blip r:embed="rId25"/>
          <a:srcRect l="647" t="20410" r="63213" b="67365"/>
          <a:stretch/>
        </p:blipFill>
        <p:spPr>
          <a:xfrm>
            <a:off x="14738300" y="33248755"/>
            <a:ext cx="6225063" cy="546240"/>
          </a:xfrm>
          <a:prstGeom prst="rect">
            <a:avLst/>
          </a:prstGeom>
        </p:spPr>
      </p:pic>
      <p:pic>
        <p:nvPicPr>
          <p:cNvPr id="87" name="Picture 86">
            <a:extLst>
              <a:ext uri="{FF2B5EF4-FFF2-40B4-BE49-F238E27FC236}">
                <a16:creationId xmlns:a16="http://schemas.microsoft.com/office/drawing/2014/main" id="{D0DB456A-5B7A-46F4-BCC9-6966D044F553}"/>
              </a:ext>
            </a:extLst>
          </p:cNvPr>
          <p:cNvPicPr>
            <a:picLocks noChangeAspect="1"/>
          </p:cNvPicPr>
          <p:nvPr/>
        </p:nvPicPr>
        <p:blipFill rotWithShape="1">
          <a:blip r:embed="rId25"/>
          <a:srcRect l="55415" t="28371" r="24069" b="65870"/>
          <a:stretch/>
        </p:blipFill>
        <p:spPr>
          <a:xfrm>
            <a:off x="17814134" y="33897862"/>
            <a:ext cx="3533936" cy="257317"/>
          </a:xfrm>
          <a:prstGeom prst="rect">
            <a:avLst/>
          </a:prstGeom>
        </p:spPr>
      </p:pic>
      <p:pic>
        <p:nvPicPr>
          <p:cNvPr id="91" name="Picture 90">
            <a:extLst>
              <a:ext uri="{FF2B5EF4-FFF2-40B4-BE49-F238E27FC236}">
                <a16:creationId xmlns:a16="http://schemas.microsoft.com/office/drawing/2014/main" id="{CDA5D301-B606-41CB-A7E5-4D5923E7058C}"/>
              </a:ext>
            </a:extLst>
          </p:cNvPr>
          <p:cNvPicPr>
            <a:picLocks noChangeAspect="1"/>
          </p:cNvPicPr>
          <p:nvPr/>
        </p:nvPicPr>
        <p:blipFill rotWithShape="1">
          <a:blip r:embed="rId25"/>
          <a:srcRect l="530" t="38573" r="56590"/>
          <a:stretch/>
        </p:blipFill>
        <p:spPr>
          <a:xfrm>
            <a:off x="14651846" y="34767674"/>
            <a:ext cx="7386169" cy="2744644"/>
          </a:xfrm>
          <a:prstGeom prst="rect">
            <a:avLst/>
          </a:prstGeom>
        </p:spPr>
      </p:pic>
      <p:pic>
        <p:nvPicPr>
          <p:cNvPr id="92" name="Picture 91">
            <a:extLst>
              <a:ext uri="{FF2B5EF4-FFF2-40B4-BE49-F238E27FC236}">
                <a16:creationId xmlns:a16="http://schemas.microsoft.com/office/drawing/2014/main" id="{92777E8F-F03D-4C3D-8E7E-F49A77BB5A45}"/>
              </a:ext>
            </a:extLst>
          </p:cNvPr>
          <p:cNvPicPr>
            <a:picLocks noChangeAspect="1"/>
          </p:cNvPicPr>
          <p:nvPr/>
        </p:nvPicPr>
        <p:blipFill rotWithShape="1">
          <a:blip r:embed="rId25"/>
          <a:srcRect l="1336" t="32790" r="85395" b="60871"/>
          <a:stretch/>
        </p:blipFill>
        <p:spPr>
          <a:xfrm>
            <a:off x="16144839" y="34436778"/>
            <a:ext cx="2285628" cy="283220"/>
          </a:xfrm>
          <a:prstGeom prst="rect">
            <a:avLst/>
          </a:prstGeom>
        </p:spPr>
      </p:pic>
      <p:sp>
        <p:nvSpPr>
          <p:cNvPr id="95" name="TextBox 94">
            <a:extLst>
              <a:ext uri="{FF2B5EF4-FFF2-40B4-BE49-F238E27FC236}">
                <a16:creationId xmlns:a16="http://schemas.microsoft.com/office/drawing/2014/main" id="{D0FC58F4-1762-41B6-BA91-DB82B7797B51}"/>
              </a:ext>
            </a:extLst>
          </p:cNvPr>
          <p:cNvSpPr txBox="1"/>
          <p:nvPr/>
        </p:nvSpPr>
        <p:spPr>
          <a:xfrm>
            <a:off x="14584467" y="32268868"/>
            <a:ext cx="8067000" cy="892552"/>
          </a:xfrm>
          <a:prstGeom prst="rect">
            <a:avLst/>
          </a:prstGeom>
          <a:noFill/>
        </p:spPr>
        <p:txBody>
          <a:bodyPr wrap="square">
            <a:spAutoFit/>
          </a:bodyPr>
          <a:lstStyle/>
          <a:p>
            <a:pPr algn="just"/>
            <a:r>
              <a:rPr lang="en-US" sz="2600" dirty="0">
                <a:latin typeface="Arial" panose="020B0604020202020204" pitchFamily="34" charset="0"/>
                <a:cs typeface="Arial" panose="020B0604020202020204" pitchFamily="34" charset="0"/>
              </a:rPr>
              <a:t>Predicting the undernourishment class based on area harvested, area, and year.</a:t>
            </a:r>
          </a:p>
        </p:txBody>
      </p:sp>
      <p:sp>
        <p:nvSpPr>
          <p:cNvPr id="98" name="TextBox 97">
            <a:extLst>
              <a:ext uri="{FF2B5EF4-FFF2-40B4-BE49-F238E27FC236}">
                <a16:creationId xmlns:a16="http://schemas.microsoft.com/office/drawing/2014/main" id="{B8C4652B-4037-4CB7-86F6-0857A9215A7D}"/>
              </a:ext>
            </a:extLst>
          </p:cNvPr>
          <p:cNvSpPr txBox="1"/>
          <p:nvPr/>
        </p:nvSpPr>
        <p:spPr>
          <a:xfrm>
            <a:off x="18941291" y="32624856"/>
            <a:ext cx="3683495" cy="830997"/>
          </a:xfrm>
          <a:prstGeom prst="rect">
            <a:avLst/>
          </a:prstGeom>
          <a:noFill/>
        </p:spPr>
        <p:txBody>
          <a:bodyPr wrap="square">
            <a:spAutoFit/>
          </a:bodyPr>
          <a:lstStyle/>
          <a:p>
            <a:pPr>
              <a:spcAft>
                <a:spcPts val="1200"/>
              </a:spcAft>
            </a:pPr>
            <a:r>
              <a:rPr lang="en-US" sz="2800" b="1" dirty="0">
                <a:latin typeface="Arial" panose="020B0604020202020204" pitchFamily="34" charset="0"/>
                <a:cs typeface="Arial" panose="020B0604020202020204" pitchFamily="34" charset="0"/>
              </a:rPr>
              <a:t>Accuracy: </a:t>
            </a:r>
            <a:r>
              <a:rPr lang="en-US" sz="4000" b="1" dirty="0">
                <a:solidFill>
                  <a:srgbClr val="00B050"/>
                </a:solidFill>
                <a:latin typeface="Arial" panose="020B0604020202020204" pitchFamily="34" charset="0"/>
                <a:cs typeface="Arial" panose="020B0604020202020204" pitchFamily="34" charset="0"/>
              </a:rPr>
              <a:t>91.6%</a:t>
            </a:r>
            <a:r>
              <a:rPr lang="en-US" sz="4800" b="1" dirty="0">
                <a:solidFill>
                  <a:srgbClr val="00B050"/>
                </a:solidFill>
                <a:latin typeface="Arial" panose="020B0604020202020204" pitchFamily="34" charset="0"/>
                <a:cs typeface="Arial" panose="020B0604020202020204" pitchFamily="34" charset="0"/>
              </a:rPr>
              <a:t>        </a:t>
            </a:r>
            <a:endParaRPr lang="en-US" sz="2800" b="1" dirty="0">
              <a:solidFill>
                <a:srgbClr val="00B050"/>
              </a:solidFill>
              <a:latin typeface="Arial" panose="020B0604020202020204" pitchFamily="34" charset="0"/>
              <a:cs typeface="Arial" panose="020B0604020202020204" pitchFamily="34" charset="0"/>
            </a:endParaRPr>
          </a:p>
        </p:txBody>
      </p:sp>
      <p:pic>
        <p:nvPicPr>
          <p:cNvPr id="104" name="Picture 103">
            <a:extLst>
              <a:ext uri="{FF2B5EF4-FFF2-40B4-BE49-F238E27FC236}">
                <a16:creationId xmlns:a16="http://schemas.microsoft.com/office/drawing/2014/main" id="{ABB11398-E1DF-493A-91A5-6246B111A62C}"/>
              </a:ext>
            </a:extLst>
          </p:cNvPr>
          <p:cNvPicPr>
            <a:picLocks noChangeAspect="1"/>
          </p:cNvPicPr>
          <p:nvPr/>
        </p:nvPicPr>
        <p:blipFill rotWithShape="1">
          <a:blip r:embed="rId25"/>
          <a:srcRect l="37134" t="28391" r="46829" b="66389"/>
          <a:stretch/>
        </p:blipFill>
        <p:spPr>
          <a:xfrm>
            <a:off x="15172163" y="33876263"/>
            <a:ext cx="2762401" cy="233263"/>
          </a:xfrm>
          <a:prstGeom prst="rect">
            <a:avLst/>
          </a:prstGeom>
        </p:spPr>
      </p:pic>
      <p:pic>
        <p:nvPicPr>
          <p:cNvPr id="106" name="Picture 105">
            <a:extLst>
              <a:ext uri="{FF2B5EF4-FFF2-40B4-BE49-F238E27FC236}">
                <a16:creationId xmlns:a16="http://schemas.microsoft.com/office/drawing/2014/main" id="{BFC9A0A4-1888-4531-9CCF-07D63F830F38}"/>
              </a:ext>
            </a:extLst>
          </p:cNvPr>
          <p:cNvPicPr>
            <a:picLocks noChangeAspect="1"/>
          </p:cNvPicPr>
          <p:nvPr/>
        </p:nvPicPr>
        <p:blipFill rotWithShape="1">
          <a:blip r:embed="rId25"/>
          <a:srcRect l="55415" t="28371" r="6069" b="67016"/>
          <a:stretch/>
        </p:blipFill>
        <p:spPr>
          <a:xfrm>
            <a:off x="14938632" y="34181554"/>
            <a:ext cx="6634331" cy="206109"/>
          </a:xfrm>
          <a:prstGeom prst="rect">
            <a:avLst/>
          </a:prstGeom>
        </p:spPr>
      </p:pic>
      <p:pic>
        <p:nvPicPr>
          <p:cNvPr id="109" name="Picture 108">
            <a:extLst>
              <a:ext uri="{FF2B5EF4-FFF2-40B4-BE49-F238E27FC236}">
                <a16:creationId xmlns:a16="http://schemas.microsoft.com/office/drawing/2014/main" id="{21009E7F-0650-43FE-887A-EBC95E3004CA}"/>
              </a:ext>
            </a:extLst>
          </p:cNvPr>
          <p:cNvPicPr>
            <a:picLocks noChangeAspect="1"/>
          </p:cNvPicPr>
          <p:nvPr/>
        </p:nvPicPr>
        <p:blipFill rotWithShape="1">
          <a:blip r:embed="rId25"/>
          <a:srcRect l="94100" t="27631" b="65273"/>
          <a:stretch/>
        </p:blipFill>
        <p:spPr>
          <a:xfrm>
            <a:off x="15190831" y="34449020"/>
            <a:ext cx="1016189" cy="317027"/>
          </a:xfrm>
          <a:prstGeom prst="rect">
            <a:avLst/>
          </a:prstGeom>
        </p:spPr>
      </p:pic>
      <p:grpSp>
        <p:nvGrpSpPr>
          <p:cNvPr id="114" name="Group 113">
            <a:extLst>
              <a:ext uri="{FF2B5EF4-FFF2-40B4-BE49-F238E27FC236}">
                <a16:creationId xmlns:a16="http://schemas.microsoft.com/office/drawing/2014/main" id="{6558CB1C-506B-4E14-A4CF-9D356ED214B0}"/>
              </a:ext>
            </a:extLst>
          </p:cNvPr>
          <p:cNvGrpSpPr/>
          <p:nvPr/>
        </p:nvGrpSpPr>
        <p:grpSpPr>
          <a:xfrm>
            <a:off x="22923604" y="30956538"/>
            <a:ext cx="10056400" cy="1322525"/>
            <a:chOff x="-20335342" y="37748976"/>
            <a:chExt cx="19752130" cy="2351214"/>
          </a:xfrm>
        </p:grpSpPr>
        <p:sp>
          <p:nvSpPr>
            <p:cNvPr id="115" name="Rectangle 114">
              <a:extLst>
                <a:ext uri="{FF2B5EF4-FFF2-40B4-BE49-F238E27FC236}">
                  <a16:creationId xmlns:a16="http://schemas.microsoft.com/office/drawing/2014/main" id="{E5D81AB1-D1AE-404B-A2D9-AD6425453FDB}"/>
                </a:ext>
              </a:extLst>
            </p:cNvPr>
            <p:cNvSpPr/>
            <p:nvPr/>
          </p:nvSpPr>
          <p:spPr>
            <a:xfrm>
              <a:off x="-20335342" y="39169998"/>
              <a:ext cx="18923593" cy="930192"/>
            </a:xfrm>
            <a:prstGeom prst="rect">
              <a:avLst/>
            </a:prstGeom>
          </p:spPr>
          <p:txBody>
            <a:bodyPr wrap="square">
              <a:spAutoFit/>
            </a:bodyPr>
            <a:lstStyle/>
            <a:p>
              <a:pPr algn="just" defTabSz="842162">
                <a:spcBef>
                  <a:spcPts val="0"/>
                </a:spcBef>
                <a:spcAft>
                  <a:spcPts val="0"/>
                </a:spcAft>
              </a:pPr>
              <a:endParaRPr lang="en-US" sz="2800" b="1" u="sng" dirty="0">
                <a:latin typeface="Arial" panose="020B0604020202020204" pitchFamily="34" charset="0"/>
                <a:cs typeface="Arial" panose="020B0604020202020204" pitchFamily="34" charset="0"/>
              </a:endParaRPr>
            </a:p>
          </p:txBody>
        </p:sp>
        <p:sp>
          <p:nvSpPr>
            <p:cNvPr id="117" name="Rectangle 116">
              <a:extLst>
                <a:ext uri="{FF2B5EF4-FFF2-40B4-BE49-F238E27FC236}">
                  <a16:creationId xmlns:a16="http://schemas.microsoft.com/office/drawing/2014/main" id="{2CB73A14-CAAB-4F94-9013-6D206AE23A0B}"/>
                </a:ext>
              </a:extLst>
            </p:cNvPr>
            <p:cNvSpPr>
              <a:spLocks/>
            </p:cNvSpPr>
            <p:nvPr/>
          </p:nvSpPr>
          <p:spPr bwMode="auto">
            <a:xfrm>
              <a:off x="-20335342" y="37748976"/>
              <a:ext cx="19752130"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defTabSz="842162">
                <a:lnSpc>
                  <a:spcPct val="110000"/>
                </a:lnSpc>
                <a:tabLst>
                  <a:tab pos="185851" algn="l"/>
                  <a:tab pos="372537" algn="l"/>
                  <a:tab pos="559222" algn="l"/>
                  <a:tab pos="745907" algn="l"/>
                  <a:tab pos="932593" algn="l"/>
                  <a:tab pos="1119278" algn="l"/>
                  <a:tab pos="1305962" algn="l"/>
                  <a:tab pos="1492648" algn="l"/>
                  <a:tab pos="1679333" algn="l"/>
                  <a:tab pos="1866018" algn="l"/>
                  <a:tab pos="2052703" algn="l"/>
                  <a:tab pos="2239388" algn="l"/>
                </a:tabLst>
              </a:pPr>
              <a:r>
                <a:rPr lang="en-US" sz="3684" b="1" dirty="0">
                  <a:latin typeface="Verdana" pitchFamily="-108" charset="0"/>
                  <a:ea typeface="Verdana" pitchFamily="-108" charset="0"/>
                  <a:cs typeface="Verdana" pitchFamily="-108" charset="0"/>
                  <a:sym typeface="Verdana" pitchFamily="-108" charset="0"/>
                </a:rPr>
                <a:t>Results and Conclusions</a:t>
              </a:r>
            </a:p>
          </p:txBody>
        </p:sp>
      </p:grpSp>
      <p:sp>
        <p:nvSpPr>
          <p:cNvPr id="129" name="TextBox 128">
            <a:extLst>
              <a:ext uri="{FF2B5EF4-FFF2-40B4-BE49-F238E27FC236}">
                <a16:creationId xmlns:a16="http://schemas.microsoft.com/office/drawing/2014/main" id="{135914DF-2C49-4D5C-A7DB-3BEC79202DDB}"/>
              </a:ext>
            </a:extLst>
          </p:cNvPr>
          <p:cNvSpPr txBox="1"/>
          <p:nvPr/>
        </p:nvSpPr>
        <p:spPr>
          <a:xfrm>
            <a:off x="22833893" y="31854643"/>
            <a:ext cx="10231775" cy="5970865"/>
          </a:xfrm>
          <a:prstGeom prst="rect">
            <a:avLst/>
          </a:prstGeom>
          <a:noFill/>
        </p:spPr>
        <p:txBody>
          <a:bodyPr wrap="square">
            <a:spAutoFit/>
          </a:bodyPr>
          <a:lstStyle/>
          <a:p>
            <a:pPr algn="just">
              <a:spcAft>
                <a:spcPts val="1200"/>
              </a:spcAft>
            </a:pPr>
            <a:r>
              <a:rPr lang="en-US" sz="2800" dirty="0">
                <a:latin typeface="Arial" panose="020B0604020202020204" pitchFamily="34" charset="0"/>
                <a:cs typeface="Arial" panose="020B0604020202020204" pitchFamily="34" charset="0"/>
              </a:rPr>
              <a:t>With this project, I was able to overturn my null hypothesis by proving that maize yields do in fact have an impact on the undernourishment prevalence levels in African countries. To visualize this relationship, I created a total of 4 models: Multivariate Regression, K-Means clustering, KNN Clustering, and Random Forest. I chose a wide spread of models in order to find the one that best suited the project. </a:t>
            </a:r>
          </a:p>
          <a:p>
            <a:pPr algn="just"/>
            <a:r>
              <a:rPr lang="en-US" sz="2800" dirty="0">
                <a:latin typeface="Arial" panose="020B0604020202020204" pitchFamily="34" charset="0"/>
                <a:cs typeface="Arial" panose="020B0604020202020204" pitchFamily="34" charset="0"/>
              </a:rPr>
              <a:t>Both the clustering models and the random forest proved to be more relevant and accurate compared to the multivariate regression. At their current state, the clustering models can correctly predict the undernourishment levels with reasonable accuracy. </a:t>
            </a:r>
            <a:r>
              <a:rPr lang="en-US" sz="3200" b="1" dirty="0">
                <a:latin typeface="Arial" panose="020B0604020202020204" pitchFamily="34" charset="0"/>
                <a:cs typeface="Arial" panose="020B0604020202020204" pitchFamily="34" charset="0"/>
              </a:rPr>
              <a:t>The Random Forest model is the best of the 4 models, with approximately 92% accuracy rate.</a:t>
            </a:r>
            <a:endParaRPr lang="en-US" sz="2800" b="1" dirty="0">
              <a:latin typeface="Arial" panose="020B0604020202020204" pitchFamily="34" charset="0"/>
              <a:cs typeface="Arial" panose="020B0604020202020204" pitchFamily="34" charset="0"/>
            </a:endParaRPr>
          </a:p>
        </p:txBody>
      </p:sp>
      <p:sp>
        <p:nvSpPr>
          <p:cNvPr id="130" name="TextBox 129">
            <a:extLst>
              <a:ext uri="{FF2B5EF4-FFF2-40B4-BE49-F238E27FC236}">
                <a16:creationId xmlns:a16="http://schemas.microsoft.com/office/drawing/2014/main" id="{45DFB80B-B9FF-4BD1-8D65-9CA30D6A7D59}"/>
              </a:ext>
            </a:extLst>
          </p:cNvPr>
          <p:cNvSpPr txBox="1"/>
          <p:nvPr/>
        </p:nvSpPr>
        <p:spPr>
          <a:xfrm>
            <a:off x="14461547" y="37670463"/>
            <a:ext cx="8002779" cy="400110"/>
          </a:xfrm>
          <a:prstGeom prst="rect">
            <a:avLst/>
          </a:prstGeom>
          <a:noFill/>
        </p:spPr>
        <p:txBody>
          <a:bodyPr wrap="square">
            <a:spAutoFit/>
          </a:bodyPr>
          <a:lstStyle/>
          <a:p>
            <a:pPr>
              <a:spcAft>
                <a:spcPts val="1200"/>
              </a:spcAft>
            </a:pPr>
            <a:r>
              <a:rPr lang="en-US" sz="2000" dirty="0">
                <a:latin typeface="Arial" panose="020B0604020202020204" pitchFamily="34" charset="0"/>
                <a:cs typeface="Arial" panose="020B0604020202020204" pitchFamily="34" charset="0"/>
              </a:rPr>
              <a:t>Very low classification error for both overall and individual class</a:t>
            </a:r>
          </a:p>
        </p:txBody>
      </p:sp>
      <p:sp>
        <p:nvSpPr>
          <p:cNvPr id="5" name="Rectangle 4">
            <a:extLst>
              <a:ext uri="{FF2B5EF4-FFF2-40B4-BE49-F238E27FC236}">
                <a16:creationId xmlns:a16="http://schemas.microsoft.com/office/drawing/2014/main" id="{B66D9669-8C62-4C7D-9DB5-39A79844798D}"/>
              </a:ext>
            </a:extLst>
          </p:cNvPr>
          <p:cNvSpPr/>
          <p:nvPr/>
        </p:nvSpPr>
        <p:spPr bwMode="auto">
          <a:xfrm>
            <a:off x="14465353" y="35630573"/>
            <a:ext cx="7564299" cy="1936027"/>
          </a:xfrm>
          <a:prstGeom prst="rect">
            <a:avLst/>
          </a:prstGeom>
          <a:noFill/>
          <a:ln w="762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endParaRPr>
          </a:p>
        </p:txBody>
      </p:sp>
      <p:sp>
        <p:nvSpPr>
          <p:cNvPr id="96" name="TextBox 95">
            <a:extLst>
              <a:ext uri="{FF2B5EF4-FFF2-40B4-BE49-F238E27FC236}">
                <a16:creationId xmlns:a16="http://schemas.microsoft.com/office/drawing/2014/main" id="{311C5C3B-ECE3-46C2-8C00-7016065F66A7}"/>
              </a:ext>
            </a:extLst>
          </p:cNvPr>
          <p:cNvSpPr txBox="1"/>
          <p:nvPr/>
        </p:nvSpPr>
        <p:spPr>
          <a:xfrm>
            <a:off x="15334854" y="13054739"/>
            <a:ext cx="3215872" cy="369332"/>
          </a:xfrm>
          <a:prstGeom prst="rect">
            <a:avLst/>
          </a:prstGeom>
          <a:noFill/>
        </p:spPr>
        <p:txBody>
          <a:bodyPr wrap="square" rtlCol="0">
            <a:spAutoFit/>
          </a:bodyPr>
          <a:lstStyle/>
          <a:p>
            <a:pPr algn="ctr" defTabSz="842162">
              <a:spcAft>
                <a:spcPts val="1200"/>
              </a:spcAft>
            </a:pPr>
            <a:r>
              <a:rPr lang="en-US" sz="1800" b="1" dirty="0">
                <a:latin typeface="Arial" panose="020B0604020202020204" pitchFamily="34" charset="0"/>
                <a:cs typeface="Arial" panose="020B0604020202020204" pitchFamily="34" charset="0"/>
              </a:rPr>
              <a:t>Undernourishment Boxplot</a:t>
            </a:r>
            <a:endParaRPr lang="en-US" sz="1800" b="1" dirty="0"/>
          </a:p>
        </p:txBody>
      </p:sp>
      <p:sp>
        <p:nvSpPr>
          <p:cNvPr id="101" name="TextBox 100">
            <a:extLst>
              <a:ext uri="{FF2B5EF4-FFF2-40B4-BE49-F238E27FC236}">
                <a16:creationId xmlns:a16="http://schemas.microsoft.com/office/drawing/2014/main" id="{8954C4CF-B50D-46A9-B032-749C58D59A54}"/>
              </a:ext>
            </a:extLst>
          </p:cNvPr>
          <p:cNvSpPr txBox="1"/>
          <p:nvPr/>
        </p:nvSpPr>
        <p:spPr>
          <a:xfrm>
            <a:off x="29200136" y="10239247"/>
            <a:ext cx="3215872" cy="369332"/>
          </a:xfrm>
          <a:prstGeom prst="rect">
            <a:avLst/>
          </a:prstGeom>
          <a:noFill/>
        </p:spPr>
        <p:txBody>
          <a:bodyPr wrap="square" rtlCol="0">
            <a:spAutoFit/>
          </a:bodyPr>
          <a:lstStyle/>
          <a:p>
            <a:pPr algn="ctr" defTabSz="842162">
              <a:spcAft>
                <a:spcPts val="1200"/>
              </a:spcAft>
            </a:pPr>
            <a:r>
              <a:rPr lang="en-US" sz="1800" b="1" dirty="0">
                <a:latin typeface="Arial" panose="020B0604020202020204" pitchFamily="34" charset="0"/>
                <a:cs typeface="Arial" panose="020B0604020202020204" pitchFamily="34" charset="0"/>
              </a:rPr>
              <a:t>Cook’s Distance</a:t>
            </a:r>
            <a:endParaRPr lang="en-US" sz="1800" b="1" dirty="0"/>
          </a:p>
        </p:txBody>
      </p:sp>
      <p:sp>
        <p:nvSpPr>
          <p:cNvPr id="121" name="TextBox 120">
            <a:extLst>
              <a:ext uri="{FF2B5EF4-FFF2-40B4-BE49-F238E27FC236}">
                <a16:creationId xmlns:a16="http://schemas.microsoft.com/office/drawing/2014/main" id="{89E0CF91-4BB1-48BD-B870-6267A072E149}"/>
              </a:ext>
            </a:extLst>
          </p:cNvPr>
          <p:cNvSpPr txBox="1"/>
          <p:nvPr/>
        </p:nvSpPr>
        <p:spPr>
          <a:xfrm>
            <a:off x="24164992" y="19744620"/>
            <a:ext cx="3215872" cy="369332"/>
          </a:xfrm>
          <a:prstGeom prst="rect">
            <a:avLst/>
          </a:prstGeom>
          <a:noFill/>
        </p:spPr>
        <p:txBody>
          <a:bodyPr wrap="square" rtlCol="0">
            <a:spAutoFit/>
          </a:bodyPr>
          <a:lstStyle/>
          <a:p>
            <a:pPr algn="ctr" defTabSz="842162">
              <a:spcAft>
                <a:spcPts val="1200"/>
              </a:spcAft>
            </a:pPr>
            <a:r>
              <a:rPr lang="en-US" sz="1800" b="1" dirty="0">
                <a:latin typeface="Arial" panose="020B0604020202020204" pitchFamily="34" charset="0"/>
                <a:cs typeface="Arial" panose="020B0604020202020204" pitchFamily="34" charset="0"/>
              </a:rPr>
              <a:t>Elbow Method</a:t>
            </a:r>
            <a:endParaRPr lang="en-US" sz="1800" b="1" dirty="0"/>
          </a:p>
        </p:txBody>
      </p:sp>
      <p:sp>
        <p:nvSpPr>
          <p:cNvPr id="128" name="TextBox 127">
            <a:extLst>
              <a:ext uri="{FF2B5EF4-FFF2-40B4-BE49-F238E27FC236}">
                <a16:creationId xmlns:a16="http://schemas.microsoft.com/office/drawing/2014/main" id="{C4F6A095-4C9C-45D6-9916-DDA86A2E5CB8}"/>
              </a:ext>
            </a:extLst>
          </p:cNvPr>
          <p:cNvSpPr txBox="1"/>
          <p:nvPr/>
        </p:nvSpPr>
        <p:spPr>
          <a:xfrm>
            <a:off x="26341844" y="23657126"/>
            <a:ext cx="3215872" cy="369332"/>
          </a:xfrm>
          <a:prstGeom prst="rect">
            <a:avLst/>
          </a:prstGeom>
          <a:noFill/>
        </p:spPr>
        <p:txBody>
          <a:bodyPr wrap="square" rtlCol="0">
            <a:spAutoFit/>
          </a:bodyPr>
          <a:lstStyle/>
          <a:p>
            <a:pPr algn="ctr" defTabSz="842162">
              <a:spcAft>
                <a:spcPts val="1200"/>
              </a:spcAft>
            </a:pPr>
            <a:r>
              <a:rPr lang="en-US" sz="1800" b="1" dirty="0">
                <a:latin typeface="Arial" panose="020B0604020202020204" pitchFamily="34" charset="0"/>
                <a:cs typeface="Arial" panose="020B0604020202020204" pitchFamily="34" charset="0"/>
              </a:rPr>
              <a:t>K-Means Clustering Result</a:t>
            </a:r>
            <a:endParaRPr lang="en-US" sz="1800" b="1" dirty="0"/>
          </a:p>
        </p:txBody>
      </p:sp>
      <p:sp>
        <p:nvSpPr>
          <p:cNvPr id="150" name="TextBox 149">
            <a:extLst>
              <a:ext uri="{FF2B5EF4-FFF2-40B4-BE49-F238E27FC236}">
                <a16:creationId xmlns:a16="http://schemas.microsoft.com/office/drawing/2014/main" id="{34AA8BE8-A296-45C4-9CFE-E4CB950847ED}"/>
              </a:ext>
            </a:extLst>
          </p:cNvPr>
          <p:cNvSpPr txBox="1"/>
          <p:nvPr/>
        </p:nvSpPr>
        <p:spPr>
          <a:xfrm>
            <a:off x="17473229" y="6155401"/>
            <a:ext cx="3215872" cy="727472"/>
          </a:xfrm>
          <a:prstGeom prst="rect">
            <a:avLst/>
          </a:prstGeom>
          <a:noFill/>
        </p:spPr>
        <p:txBody>
          <a:bodyPr wrap="square" rtlCol="0">
            <a:spAutoFit/>
          </a:bodyPr>
          <a:lstStyle/>
          <a:p>
            <a:pPr algn="ctr" defTabSz="842162">
              <a:spcAft>
                <a:spcPts val="1200"/>
              </a:spcAft>
            </a:pPr>
            <a:r>
              <a:rPr lang="en-US" sz="1800" b="1" dirty="0">
                <a:latin typeface="Arial" panose="020B0604020202020204" pitchFamily="34" charset="0"/>
                <a:cs typeface="Arial" panose="020B0604020202020204" pitchFamily="34" charset="0"/>
              </a:rPr>
              <a:t>Maize Harvest Bar Graph</a:t>
            </a:r>
            <a:endParaRPr lang="en-US" sz="1800" b="1" dirty="0"/>
          </a:p>
          <a:p>
            <a:pPr algn="ctr" defTabSz="842162">
              <a:spcAft>
                <a:spcPts val="1200"/>
              </a:spcAft>
            </a:pPr>
            <a:endParaRPr lang="en-US" sz="1800" b="1" dirty="0"/>
          </a:p>
        </p:txBody>
      </p:sp>
    </p:spTree>
  </p:cSld>
  <p:clrMapOvr>
    <a:masterClrMapping/>
  </p:clrMapOvr>
  <p:transition/>
</p:sld>
</file>

<file path=ppt/theme/theme1.xml><?xml version="1.0" encoding="utf-8"?>
<a:theme xmlns:a="http://schemas.openxmlformats.org/drawingml/2006/main" name="1_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17694</TotalTime>
  <Pages>0</Pages>
  <Words>1071</Words>
  <Characters>0</Characters>
  <Application>Microsoft Office PowerPoint</Application>
  <PresentationFormat>Custom</PresentationFormat>
  <Lines>0</Lines>
  <Paragraphs>108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Times</vt:lpstr>
      <vt:lpstr>Verdana</vt:lpstr>
      <vt:lpstr>1_Title &amp; Bullets</vt:lpstr>
      <vt:lpstr>PowerPoint Presentation</vt:lpstr>
    </vt:vector>
  </TitlesOfParts>
  <Manager>Peter Fox</Manager>
  <Company>Rensselaer Polytechnic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Xiang, Lanya</cp:lastModifiedBy>
  <cp:revision>332</cp:revision>
  <cp:lastPrinted>2010-02-18T20:20:14Z</cp:lastPrinted>
  <dcterms:created xsi:type="dcterms:W3CDTF">2010-03-16T21:47:29Z</dcterms:created>
  <dcterms:modified xsi:type="dcterms:W3CDTF">2022-04-25T01:19:07Z</dcterms:modified>
  <cp:category/>
</cp:coreProperties>
</file>