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 id="2147483661" r:id="rId3"/>
  </p:sldMasterIdLst>
  <p:notesMasterIdLst>
    <p:notesMasterId r:id="rId28"/>
  </p:notesMasterIdLst>
  <p:sldIdLst>
    <p:sldId id="303" r:id="rId4"/>
    <p:sldId id="264" r:id="rId5"/>
    <p:sldId id="266" r:id="rId6"/>
    <p:sldId id="267" r:id="rId7"/>
    <p:sldId id="268" r:id="rId8"/>
    <p:sldId id="305" r:id="rId9"/>
    <p:sldId id="278" r:id="rId10"/>
    <p:sldId id="281" r:id="rId11"/>
    <p:sldId id="304" r:id="rId12"/>
    <p:sldId id="282" r:id="rId13"/>
    <p:sldId id="283" r:id="rId14"/>
    <p:sldId id="284" r:id="rId15"/>
    <p:sldId id="285" r:id="rId16"/>
    <p:sldId id="306" r:id="rId17"/>
    <p:sldId id="286" r:id="rId18"/>
    <p:sldId id="287" r:id="rId19"/>
    <p:sldId id="288" r:id="rId20"/>
    <p:sldId id="289" r:id="rId21"/>
    <p:sldId id="290" r:id="rId22"/>
    <p:sldId id="291" r:id="rId23"/>
    <p:sldId id="292" r:id="rId24"/>
    <p:sldId id="293" r:id="rId25"/>
    <p:sldId id="294" r:id="rId26"/>
    <p:sldId id="295" r:id="rId27"/>
  </p:sldIdLst>
  <p:sldSz cx="9144000" cy="5143500" type="screen16x9"/>
  <p:notesSz cx="6858000" cy="9144000"/>
  <p:embeddedFontLst>
    <p:embeddedFont>
      <p:font typeface="Arial Narrow" panose="020B0606020202030204" pitchFamily="3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02">
          <p15:clr>
            <a:srgbClr val="000000"/>
          </p15:clr>
        </p15:guide>
        <p15:guide id="2" orient="horz" pos="3018">
          <p15:clr>
            <a:srgbClr val="000000"/>
          </p15:clr>
        </p15:guide>
        <p15:guide id="3" orient="horz" pos="226">
          <p15:clr>
            <a:srgbClr val="000000"/>
          </p15:clr>
        </p15:guide>
        <p15:guide id="4" orient="horz" pos="681">
          <p15:clr>
            <a:srgbClr val="000000"/>
          </p15:clr>
        </p15:guide>
        <p15:guide id="5" orient="horz" pos="1277">
          <p15:clr>
            <a:srgbClr val="000000"/>
          </p15:clr>
        </p15:guide>
        <p15:guide id="6" orient="horz" pos="1457">
          <p15:clr>
            <a:srgbClr val="000000"/>
          </p15:clr>
        </p15:guide>
        <p15:guide id="7" orient="horz" pos="1575">
          <p15:clr>
            <a:srgbClr val="000000"/>
          </p15:clr>
        </p15:guide>
        <p15:guide id="8" orient="horz" pos="1749">
          <p15:clr>
            <a:srgbClr val="000000"/>
          </p15:clr>
        </p15:guide>
        <p15:guide id="9" orient="horz" pos="2480">
          <p15:clr>
            <a:srgbClr val="000000"/>
          </p15:clr>
        </p15:guide>
        <p15:guide id="10" orient="horz" pos="1153">
          <p15:clr>
            <a:srgbClr val="000000"/>
          </p15:clr>
        </p15:guide>
        <p15:guide id="11" orient="horz" pos="338">
          <p15:clr>
            <a:srgbClr val="000000"/>
          </p15:clr>
        </p15:guide>
        <p15:guide id="12" orient="horz" pos="200">
          <p15:clr>
            <a:srgbClr val="000000"/>
          </p15:clr>
        </p15:guide>
        <p15:guide id="13" orient="horz" pos="2013">
          <p15:clr>
            <a:srgbClr val="000000"/>
          </p15:clr>
        </p15:guide>
        <p15:guide id="14" orient="horz" pos="532">
          <p15:clr>
            <a:srgbClr val="000000"/>
          </p15:clr>
        </p15:guide>
        <p15:guide id="15" orient="horz" pos="202">
          <p15:clr>
            <a:srgbClr val="000000"/>
          </p15:clr>
        </p15:guide>
        <p15:guide id="16" pos="235">
          <p15:clr>
            <a:srgbClr val="000000"/>
          </p15:clr>
        </p15:guide>
        <p15:guide id="17" pos="263">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641" autoAdjust="0"/>
  </p:normalViewPr>
  <p:slideViewPr>
    <p:cSldViewPr snapToGrid="0">
      <p:cViewPr varScale="1">
        <p:scale>
          <a:sx n="75" d="100"/>
          <a:sy n="75" d="100"/>
        </p:scale>
        <p:origin x="1666" y="58"/>
      </p:cViewPr>
      <p:guideLst>
        <p:guide orient="horz" pos="902"/>
        <p:guide orient="horz" pos="3018"/>
        <p:guide orient="horz" pos="226"/>
        <p:guide orient="horz" pos="681"/>
        <p:guide orient="horz" pos="1277"/>
        <p:guide orient="horz" pos="1457"/>
        <p:guide orient="horz" pos="1575"/>
        <p:guide orient="horz" pos="1749"/>
        <p:guide orient="horz" pos="2480"/>
        <p:guide orient="horz" pos="1153"/>
        <p:guide orient="horz" pos="338"/>
        <p:guide orient="horz" pos="200"/>
        <p:guide orient="horz" pos="2013"/>
        <p:guide orient="horz" pos="532"/>
        <p:guide orient="horz" pos="202"/>
        <p:guide pos="235"/>
        <p:guide pos="2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3.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632690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nicholasjohnson.com/mongo/course/workbook/"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http://nicholasjohnson.com/mongo/course/workbook/</a:t>
            </a:r>
            <a:endParaRPr/>
          </a:p>
          <a:p>
            <a:pPr marL="0" lvl="0" indent="0" algn="l" rtl="0">
              <a:spcBef>
                <a:spcPts val="0"/>
              </a:spcBef>
              <a:spcAft>
                <a:spcPts val="0"/>
              </a:spcAft>
              <a:buNone/>
            </a:pPr>
            <a:endParaRPr/>
          </a:p>
          <a:p>
            <a:pPr marL="0" lvl="0" indent="0" algn="l" rtl="0">
              <a:spcBef>
                <a:spcPts val="0"/>
              </a:spcBef>
              <a:spcAft>
                <a:spcPts val="0"/>
              </a:spcAft>
              <a:buNone/>
            </a:pPr>
            <a:r>
              <a:rPr lang="en-GB"/>
              <a:t>Welcome to FIT5148 Distributed databasesz and bigdata.</a:t>
            </a:r>
            <a:endParaRPr/>
          </a:p>
          <a:p>
            <a:pPr marL="0" lvl="0" indent="0" algn="l" rtl="0">
              <a:spcBef>
                <a:spcPts val="0"/>
              </a:spcBef>
              <a:spcAft>
                <a:spcPts val="0"/>
              </a:spcAft>
              <a:buNone/>
            </a:pPr>
            <a:endParaRPr/>
          </a:p>
          <a:p>
            <a:pPr marL="0" lvl="0" indent="0" algn="l" rtl="0">
              <a:spcBef>
                <a:spcPts val="0"/>
              </a:spcBef>
              <a:spcAft>
                <a:spcPts val="0"/>
              </a:spcAft>
              <a:buNone/>
            </a:pPr>
            <a:r>
              <a:rPr lang="en-GB"/>
              <a:t>For last 3 weeks we worked on handling volume side of big data and learnt how to write parallel algorithms. </a:t>
            </a:r>
            <a:endParaRPr/>
          </a:p>
          <a:p>
            <a:pPr marL="0" lvl="0" indent="0" algn="l" rtl="0">
              <a:spcBef>
                <a:spcPts val="0"/>
              </a:spcBef>
              <a:spcAft>
                <a:spcPts val="0"/>
              </a:spcAft>
              <a:buNone/>
            </a:pPr>
            <a:endParaRPr/>
          </a:p>
          <a:p>
            <a:pPr marL="0" lvl="0" indent="0" algn="l" rtl="0">
              <a:spcBef>
                <a:spcPts val="0"/>
              </a:spcBef>
              <a:spcAft>
                <a:spcPts val="0"/>
              </a:spcAft>
              <a:buNone/>
            </a:pPr>
            <a:r>
              <a:rPr lang="en-GB"/>
              <a:t>This week we move on to the variety side of things. </a:t>
            </a:r>
            <a:endParaRPr/>
          </a:p>
          <a:p>
            <a:pPr marL="0" lvl="0" indent="0" algn="l" rtl="0">
              <a:spcBef>
                <a:spcPts val="0"/>
              </a:spcBef>
              <a:spcAft>
                <a:spcPts val="0"/>
              </a:spcAft>
              <a:buNone/>
            </a:pPr>
            <a:endParaRPr/>
          </a:p>
          <a:p>
            <a:pPr marL="0" lvl="0" indent="0" algn="l" rtl="0">
              <a:spcBef>
                <a:spcPts val="0"/>
              </a:spcBef>
              <a:spcAft>
                <a:spcPts val="0"/>
              </a:spcAft>
              <a:buNone/>
            </a:pPr>
            <a:r>
              <a:rPr lang="en-GB"/>
              <a:t>We will learn about mongodb and how it can handle unstructured data. </a:t>
            </a:r>
            <a:endParaRPr/>
          </a:p>
        </p:txBody>
      </p:sp>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387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26504a93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26504a93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err="1">
                <a:solidFill>
                  <a:srgbClr val="494747"/>
                </a:solidFill>
                <a:highlight>
                  <a:srgbClr val="FFFFFF"/>
                </a:highlight>
              </a:rPr>
              <a:t>db.pets.aggregate</a:t>
            </a:r>
            <a:r>
              <a:rPr lang="en-GB" sz="1200" dirty="0">
                <a:solidFill>
                  <a:srgbClr val="494747"/>
                </a:solidFill>
                <a:highlight>
                  <a:srgbClr val="FFFFFF"/>
                </a:highlight>
              </a:rPr>
              <a:t>([{"$group":{"_id":"$species", "total": {"$sum":1}}}])</a:t>
            </a:r>
            <a:endParaRPr sz="1200" dirty="0">
              <a:solidFill>
                <a:srgbClr val="494747"/>
              </a:solidFill>
              <a:highlight>
                <a:srgbClr val="FFFFFF"/>
              </a:highlight>
            </a:endParaRPr>
          </a:p>
          <a:p>
            <a:pPr marL="0" lvl="0" indent="0" algn="l" rtl="0">
              <a:spcBef>
                <a:spcPts val="0"/>
              </a:spcBef>
              <a:spcAft>
                <a:spcPts val="0"/>
              </a:spcAft>
              <a:buNone/>
            </a:pPr>
            <a:endParaRPr sz="1200" dirty="0">
              <a:solidFill>
                <a:srgbClr val="494747"/>
              </a:solidFill>
              <a:highlight>
                <a:srgbClr val="FFFFFF"/>
              </a:highlight>
            </a:endParaRPr>
          </a:p>
          <a:p>
            <a:pPr marL="0" lvl="0" indent="0" algn="l" rtl="0">
              <a:spcBef>
                <a:spcPts val="0"/>
              </a:spcBef>
              <a:spcAft>
                <a:spcPts val="0"/>
              </a:spcAft>
              <a:buNone/>
            </a:pPr>
            <a:r>
              <a:rPr lang="en-GB" sz="1200" dirty="0">
                <a:solidFill>
                  <a:srgbClr val="494747"/>
                </a:solidFill>
                <a:highlight>
                  <a:srgbClr val="FFFFFF"/>
                </a:highlight>
              </a:rPr>
              <a:t>To count the pets with same name</a:t>
            </a:r>
            <a:endParaRPr sz="1200" dirty="0">
              <a:solidFill>
                <a:srgbClr val="494747"/>
              </a:solidFill>
              <a:highlight>
                <a:srgbClr val="FFFFFF"/>
              </a:highlight>
            </a:endParaRPr>
          </a:p>
          <a:p>
            <a:pPr marL="0" lvl="0" indent="0" algn="l" rtl="0">
              <a:spcBef>
                <a:spcPts val="0"/>
              </a:spcBef>
              <a:spcAft>
                <a:spcPts val="0"/>
              </a:spcAft>
              <a:buClr>
                <a:schemeClr val="dk1"/>
              </a:buClr>
              <a:buSzPts val="1100"/>
              <a:buFont typeface="Arial"/>
              <a:buNone/>
            </a:pPr>
            <a:r>
              <a:rPr lang="en-GB" sz="1200" dirty="0" err="1">
                <a:solidFill>
                  <a:srgbClr val="494747"/>
                </a:solidFill>
                <a:highlight>
                  <a:srgbClr val="FFFFFF"/>
                </a:highlight>
              </a:rPr>
              <a:t>db.pets.aggregate</a:t>
            </a:r>
            <a:r>
              <a:rPr lang="en-GB" sz="1200" dirty="0">
                <a:solidFill>
                  <a:srgbClr val="494747"/>
                </a:solidFill>
                <a:highlight>
                  <a:srgbClr val="FFFFFF"/>
                </a:highlight>
              </a:rPr>
              <a:t>([{"$group":{"_id":"$name", "total": {"$sum":1}}}])</a:t>
            </a:r>
            <a:endParaRPr sz="1200" dirty="0">
              <a:solidFill>
                <a:srgbClr val="494747"/>
              </a:solidFill>
              <a:highlight>
                <a:srgbClr val="FFFFFF"/>
              </a:highlight>
            </a:endParaRPr>
          </a:p>
          <a:p>
            <a:pPr marL="0" lvl="0" indent="0" algn="l" rtl="0">
              <a:spcBef>
                <a:spcPts val="0"/>
              </a:spcBef>
              <a:spcAft>
                <a:spcPts val="0"/>
              </a:spcAft>
              <a:buClr>
                <a:schemeClr val="dk1"/>
              </a:buClr>
              <a:buSzPts val="1100"/>
              <a:buFont typeface="Arial"/>
              <a:buNone/>
            </a:pPr>
            <a:r>
              <a:rPr lang="en-GB" sz="1200" dirty="0">
                <a:solidFill>
                  <a:srgbClr val="494747"/>
                </a:solidFill>
                <a:highlight>
                  <a:srgbClr val="FFFFFF"/>
                </a:highlight>
              </a:rPr>
              <a:t>{ "_id" : "Philomena Jones", "total" : 1 }</a:t>
            </a:r>
            <a:endParaRPr sz="1200" dirty="0">
              <a:solidFill>
                <a:srgbClr val="494747"/>
              </a:solidFill>
              <a:highlight>
                <a:srgbClr val="FFFFFF"/>
              </a:highlight>
            </a:endParaRPr>
          </a:p>
          <a:p>
            <a:pPr marL="0" lvl="0" indent="0" algn="l" rtl="0">
              <a:spcBef>
                <a:spcPts val="0"/>
              </a:spcBef>
              <a:spcAft>
                <a:spcPts val="0"/>
              </a:spcAft>
              <a:buClr>
                <a:schemeClr val="dk1"/>
              </a:buClr>
              <a:buSzPts val="1100"/>
              <a:buFont typeface="Arial"/>
              <a:buNone/>
            </a:pPr>
            <a:r>
              <a:rPr lang="en-GB" sz="1200" dirty="0">
                <a:solidFill>
                  <a:srgbClr val="494747"/>
                </a:solidFill>
                <a:highlight>
                  <a:srgbClr val="FFFFFF"/>
                </a:highlight>
              </a:rPr>
              <a:t>{ "_id" : "Mikey", "total" : 2 }</a:t>
            </a:r>
            <a:endParaRPr sz="1200" dirty="0">
              <a:solidFill>
                <a:srgbClr val="494747"/>
              </a:solidFill>
              <a:highlight>
                <a:srgbClr val="FFFFFF"/>
              </a:highlight>
            </a:endParaRPr>
          </a:p>
          <a:p>
            <a:pPr marL="0" lvl="0" indent="0" algn="l" rtl="0">
              <a:spcBef>
                <a:spcPts val="0"/>
              </a:spcBef>
              <a:spcAft>
                <a:spcPts val="0"/>
              </a:spcAft>
              <a:buClr>
                <a:schemeClr val="dk1"/>
              </a:buClr>
              <a:buSzPts val="1100"/>
              <a:buFont typeface="Arial"/>
              <a:buNone/>
            </a:pPr>
            <a:r>
              <a:rPr lang="en-GB" sz="1200" dirty="0">
                <a:solidFill>
                  <a:srgbClr val="494747"/>
                </a:solidFill>
                <a:highlight>
                  <a:srgbClr val="FFFFFF"/>
                </a:highlight>
              </a:rPr>
              <a:t>{ "_id" : "Suzy B", "total" : 1 }</a:t>
            </a:r>
            <a:endParaRPr sz="1200" dirty="0">
              <a:solidFill>
                <a:srgbClr val="494747"/>
              </a:solidFill>
              <a:highlight>
                <a:srgbClr val="FFFFFF"/>
              </a:highlight>
            </a:endParaRPr>
          </a:p>
          <a:p>
            <a:pPr marL="0" lvl="0" indent="0" algn="l" rtl="0">
              <a:spcBef>
                <a:spcPts val="0"/>
              </a:spcBef>
              <a:spcAft>
                <a:spcPts val="0"/>
              </a:spcAft>
              <a:buClr>
                <a:schemeClr val="dk1"/>
              </a:buClr>
              <a:buSzPts val="1100"/>
              <a:buFont typeface="Arial"/>
              <a:buNone/>
            </a:pPr>
            <a:r>
              <a:rPr lang="en-GB" sz="1200" dirty="0">
                <a:solidFill>
                  <a:srgbClr val="494747"/>
                </a:solidFill>
                <a:highlight>
                  <a:srgbClr val="FFFFFF"/>
                </a:highlight>
              </a:rPr>
              <a:t>{ "_id" : "Terrence", "total" : 1 }</a:t>
            </a:r>
            <a:endParaRPr sz="1200" dirty="0">
              <a:solidFill>
                <a:srgbClr val="494747"/>
              </a:solidFill>
              <a:highlight>
                <a:srgbClr val="FFFFFF"/>
              </a:highlight>
            </a:endParaRPr>
          </a:p>
          <a:p>
            <a:pPr marL="0" lvl="0" indent="0" algn="l" rtl="0">
              <a:spcBef>
                <a:spcPts val="0"/>
              </a:spcBef>
              <a:spcAft>
                <a:spcPts val="0"/>
              </a:spcAft>
              <a:buClr>
                <a:schemeClr val="dk1"/>
              </a:buClr>
              <a:buSzPts val="1100"/>
              <a:buFont typeface="Arial"/>
              <a:buNone/>
            </a:pPr>
            <a:r>
              <a:rPr lang="en-GB" sz="1200" dirty="0">
                <a:solidFill>
                  <a:srgbClr val="494747"/>
                </a:solidFill>
                <a:highlight>
                  <a:srgbClr val="FFFFFF"/>
                </a:highlight>
              </a:rPr>
              <a:t>{ "_id" : "Henry", "total" : 2 }</a:t>
            </a:r>
            <a:endParaRPr sz="1200" dirty="0">
              <a:solidFill>
                <a:srgbClr val="494747"/>
              </a:solidFill>
              <a:highlight>
                <a:srgbClr val="FFFFFF"/>
              </a:highlight>
            </a:endParaRPr>
          </a:p>
          <a:p>
            <a:pPr marL="0" lvl="0" indent="0" algn="l" rtl="0">
              <a:spcBef>
                <a:spcPts val="0"/>
              </a:spcBef>
              <a:spcAft>
                <a:spcPts val="0"/>
              </a:spcAft>
              <a:buClr>
                <a:schemeClr val="dk1"/>
              </a:buClr>
              <a:buSzPts val="1100"/>
              <a:buFont typeface="Arial"/>
              <a:buNone/>
            </a:pPr>
            <a:r>
              <a:rPr lang="en-GB" sz="1200" dirty="0">
                <a:solidFill>
                  <a:srgbClr val="494747"/>
                </a:solidFill>
                <a:highlight>
                  <a:srgbClr val="FFFFFF"/>
                </a:highlight>
              </a:rPr>
              <a:t>{ "_id" : "Davey </a:t>
            </a:r>
            <a:r>
              <a:rPr lang="en-GB" sz="1200" dirty="0" err="1">
                <a:solidFill>
                  <a:srgbClr val="494747"/>
                </a:solidFill>
                <a:highlight>
                  <a:srgbClr val="FFFFFF"/>
                </a:highlight>
              </a:rPr>
              <a:t>Bungooligan</a:t>
            </a:r>
            <a:r>
              <a:rPr lang="en-GB" sz="1200" dirty="0">
                <a:solidFill>
                  <a:srgbClr val="494747"/>
                </a:solidFill>
                <a:highlight>
                  <a:srgbClr val="FFFFFF"/>
                </a:highlight>
              </a:rPr>
              <a:t>", "total" : 1 }</a:t>
            </a:r>
            <a:endParaRPr sz="1200" dirty="0">
              <a:solidFill>
                <a:srgbClr val="494747"/>
              </a:solidFill>
              <a:highlight>
                <a:srgbClr val="FFFFFF"/>
              </a:highlight>
            </a:endParaRPr>
          </a:p>
          <a:p>
            <a:pPr marL="0" lvl="0" indent="0" algn="l" rtl="0">
              <a:spcBef>
                <a:spcPts val="0"/>
              </a:spcBef>
              <a:spcAft>
                <a:spcPts val="0"/>
              </a:spcAft>
              <a:buNone/>
            </a:pPr>
            <a:endParaRPr sz="1200" dirty="0">
              <a:solidFill>
                <a:srgbClr val="494747"/>
              </a:solidFill>
              <a:highlight>
                <a:srgbClr val="FFFFFF"/>
              </a:highlight>
            </a:endParaRPr>
          </a:p>
          <a:p>
            <a:pPr marL="0" lvl="0" indent="0" algn="l" rtl="0">
              <a:spcBef>
                <a:spcPts val="0"/>
              </a:spcBef>
              <a:spcAft>
                <a:spcPts val="0"/>
              </a:spcAft>
              <a:buClr>
                <a:schemeClr val="dk1"/>
              </a:buClr>
              <a:buSzPts val="1100"/>
              <a:buFont typeface="Arial"/>
              <a:buNone/>
            </a:pPr>
            <a:r>
              <a:rPr lang="en-GB" sz="1200" dirty="0">
                <a:solidFill>
                  <a:srgbClr val="494747"/>
                </a:solidFill>
                <a:highlight>
                  <a:srgbClr val="FFFFFF"/>
                </a:highlight>
              </a:rPr>
              <a:t>To aggregate an array element, we need to change the array elements into an object of a document using $unwind operator</a:t>
            </a:r>
            <a:endParaRPr sz="1200" dirty="0">
              <a:solidFill>
                <a:srgbClr val="494747"/>
              </a:solidFill>
              <a:highlight>
                <a:srgbClr val="FFFFFF"/>
              </a:highlight>
            </a:endParaRPr>
          </a:p>
          <a:p>
            <a:pPr marL="0" lvl="0" indent="0" algn="l" rtl="0">
              <a:spcBef>
                <a:spcPts val="0"/>
              </a:spcBef>
              <a:spcAft>
                <a:spcPts val="0"/>
              </a:spcAft>
              <a:buNone/>
            </a:pPr>
            <a:endParaRPr sz="1200" dirty="0">
              <a:solidFill>
                <a:srgbClr val="494747"/>
              </a:solidFill>
              <a:highlight>
                <a:srgbClr val="FFFFFF"/>
              </a:highlight>
            </a:endParaRPr>
          </a:p>
          <a:p>
            <a:pPr marL="0" lvl="0" indent="0" algn="l" rtl="0">
              <a:spcBef>
                <a:spcPts val="0"/>
              </a:spcBef>
              <a:spcAft>
                <a:spcPts val="0"/>
              </a:spcAft>
              <a:buNone/>
            </a:pPr>
            <a:r>
              <a:rPr lang="en-GB" sz="1200" dirty="0">
                <a:solidFill>
                  <a:srgbClr val="494747"/>
                </a:solidFill>
                <a:highlight>
                  <a:srgbClr val="FFFFFF"/>
                </a:highlight>
              </a:rPr>
              <a:t>Unwind operation Deconstructs an array field from the input documents to output a document for </a:t>
            </a:r>
            <a:r>
              <a:rPr lang="en-GB" sz="1200" i="1" dirty="0">
                <a:solidFill>
                  <a:srgbClr val="494747"/>
                </a:solidFill>
                <a:highlight>
                  <a:srgbClr val="FFFFFF"/>
                </a:highlight>
              </a:rPr>
              <a:t>each</a:t>
            </a:r>
            <a:r>
              <a:rPr lang="en-GB" sz="1200" dirty="0">
                <a:solidFill>
                  <a:srgbClr val="494747"/>
                </a:solidFill>
                <a:highlight>
                  <a:srgbClr val="FFFFFF"/>
                </a:highlight>
              </a:rPr>
              <a:t> element. Each output document is the input document with the value of the array field replaced by the element.</a:t>
            </a:r>
            <a:endParaRPr sz="1200" dirty="0">
              <a:solidFill>
                <a:srgbClr val="494747"/>
              </a:solidFill>
              <a:highlight>
                <a:srgbClr val="FFFFFF"/>
              </a:highlight>
            </a:endParaRPr>
          </a:p>
          <a:p>
            <a:pPr marL="0" lvl="0" indent="0" algn="l" rtl="0">
              <a:spcBef>
                <a:spcPts val="0"/>
              </a:spcBef>
              <a:spcAft>
                <a:spcPts val="0"/>
              </a:spcAft>
              <a:buNone/>
            </a:pPr>
            <a:endParaRPr sz="1200" dirty="0">
              <a:solidFill>
                <a:srgbClr val="494747"/>
              </a:solidFill>
              <a:highlight>
                <a:srgbClr val="FFFFFF"/>
              </a:highlight>
            </a:endParaRPr>
          </a:p>
          <a:p>
            <a:pPr marL="0" lvl="0" indent="0" algn="l" rtl="0">
              <a:spcBef>
                <a:spcPts val="0"/>
              </a:spcBef>
              <a:spcAft>
                <a:spcPts val="0"/>
              </a:spcAft>
              <a:buNone/>
            </a:pPr>
            <a:r>
              <a:rPr lang="en-GB" sz="1200" dirty="0">
                <a:solidFill>
                  <a:srgbClr val="494747"/>
                </a:solidFill>
                <a:highlight>
                  <a:srgbClr val="FFFFFF"/>
                </a:highlight>
              </a:rPr>
              <a:t>For the sake of </a:t>
            </a:r>
            <a:r>
              <a:rPr lang="en-GB" sz="1200" dirty="0" err="1">
                <a:solidFill>
                  <a:srgbClr val="494747"/>
                </a:solidFill>
                <a:highlight>
                  <a:srgbClr val="FFFFFF"/>
                </a:highlight>
              </a:rPr>
              <a:t>demostration</a:t>
            </a:r>
            <a:r>
              <a:rPr lang="en-GB" sz="1200" dirty="0">
                <a:solidFill>
                  <a:srgbClr val="494747"/>
                </a:solidFill>
                <a:highlight>
                  <a:srgbClr val="FFFFFF"/>
                </a:highlight>
              </a:rPr>
              <a:t> of unwind operation lets say we have follow pet </a:t>
            </a:r>
            <a:endParaRPr sz="1200" dirty="0">
              <a:solidFill>
                <a:srgbClr val="494747"/>
              </a:solidFill>
              <a:highlight>
                <a:srgbClr val="FFFFFF"/>
              </a:highlight>
            </a:endParaRPr>
          </a:p>
          <a:p>
            <a:pPr marL="0" lvl="0" indent="0" algn="l" rtl="0">
              <a:spcBef>
                <a:spcPts val="0"/>
              </a:spcBef>
              <a:spcAft>
                <a:spcPts val="0"/>
              </a:spcAft>
              <a:buNone/>
            </a:pPr>
            <a:r>
              <a:rPr lang="en-GB" sz="1200" dirty="0" err="1">
                <a:solidFill>
                  <a:srgbClr val="494747"/>
                </a:solidFill>
                <a:highlight>
                  <a:srgbClr val="FFFFFF"/>
                </a:highlight>
              </a:rPr>
              <a:t>db.pet.insert</a:t>
            </a:r>
            <a:r>
              <a:rPr lang="en-GB" sz="1200" dirty="0">
                <a:solidFill>
                  <a:srgbClr val="494747"/>
                </a:solidFill>
                <a:highlight>
                  <a:srgbClr val="FFFFFF"/>
                </a:highlight>
              </a:rPr>
              <a:t>({"</a:t>
            </a:r>
            <a:r>
              <a:rPr lang="en-GB" sz="1200" dirty="0" err="1">
                <a:solidFill>
                  <a:srgbClr val="494747"/>
                </a:solidFill>
                <a:highlight>
                  <a:srgbClr val="FFFFFF"/>
                </a:highlight>
              </a:rPr>
              <a:t>name":"Timba</a:t>
            </a:r>
            <a:r>
              <a:rPr lang="en-GB" sz="1200" dirty="0">
                <a:solidFill>
                  <a:srgbClr val="494747"/>
                </a:solidFill>
                <a:highlight>
                  <a:srgbClr val="FFFFFF"/>
                </a:highlight>
              </a:rPr>
              <a:t>", "results":[{"score": 10},{"score":11}]})</a:t>
            </a:r>
            <a:endParaRPr sz="1200" dirty="0">
              <a:solidFill>
                <a:srgbClr val="494747"/>
              </a:solidFill>
              <a:highlight>
                <a:srgbClr val="FFFFFF"/>
              </a:highlight>
            </a:endParaRPr>
          </a:p>
          <a:p>
            <a:pPr marL="0" lvl="0" indent="0" algn="l" rtl="0">
              <a:spcBef>
                <a:spcPts val="0"/>
              </a:spcBef>
              <a:spcAft>
                <a:spcPts val="0"/>
              </a:spcAft>
              <a:buNone/>
            </a:pPr>
            <a:r>
              <a:rPr lang="en-GB" sz="1200" dirty="0" err="1">
                <a:solidFill>
                  <a:srgbClr val="494747"/>
                </a:solidFill>
                <a:highlight>
                  <a:srgbClr val="FFFFFF"/>
                </a:highlight>
              </a:rPr>
              <a:t>db.pet.find</a:t>
            </a:r>
            <a:r>
              <a:rPr lang="en-GB" sz="1200" dirty="0">
                <a:solidFill>
                  <a:srgbClr val="494747"/>
                </a:solidFill>
                <a:highlight>
                  <a:srgbClr val="FFFFFF"/>
                </a:highlight>
              </a:rPr>
              <a:t>()</a:t>
            </a:r>
            <a:endParaRPr sz="1200" dirty="0">
              <a:solidFill>
                <a:srgbClr val="494747"/>
              </a:solidFill>
              <a:highlight>
                <a:srgbClr val="FFFFFF"/>
              </a:highlight>
            </a:endParaRPr>
          </a:p>
          <a:p>
            <a:pPr marL="0" lvl="0" indent="0" algn="l" rtl="0">
              <a:spcBef>
                <a:spcPts val="0"/>
              </a:spcBef>
              <a:spcAft>
                <a:spcPts val="0"/>
              </a:spcAft>
              <a:buClr>
                <a:schemeClr val="dk1"/>
              </a:buClr>
              <a:buSzPts val="1100"/>
              <a:buFont typeface="Arial"/>
              <a:buNone/>
            </a:pPr>
            <a:r>
              <a:rPr lang="en-GB" sz="1200" dirty="0" err="1">
                <a:solidFill>
                  <a:srgbClr val="494747"/>
                </a:solidFill>
                <a:highlight>
                  <a:srgbClr val="FFFFFF"/>
                </a:highlight>
              </a:rPr>
              <a:t>db.pet.aggregate</a:t>
            </a:r>
            <a:r>
              <a:rPr lang="en-GB" sz="1200" dirty="0">
                <a:solidFill>
                  <a:srgbClr val="494747"/>
                </a:solidFill>
                <a:highlight>
                  <a:srgbClr val="FFFFFF"/>
                </a:highlight>
              </a:rPr>
              <a:t>([{"$unwind":"$results"}])</a:t>
            </a:r>
            <a:endParaRPr sz="1200" dirty="0">
              <a:solidFill>
                <a:srgbClr val="494747"/>
              </a:solidFill>
              <a:highlight>
                <a:srgbClr val="FFFFFF"/>
              </a:highlight>
            </a:endParaRPr>
          </a:p>
          <a:p>
            <a:pPr marL="0" lvl="0" indent="0" algn="l" rtl="0">
              <a:spcBef>
                <a:spcPts val="0"/>
              </a:spcBef>
              <a:spcAft>
                <a:spcPts val="0"/>
              </a:spcAft>
              <a:buClr>
                <a:schemeClr val="dk1"/>
              </a:buClr>
              <a:buSzPts val="1100"/>
              <a:buFont typeface="Arial"/>
              <a:buNone/>
            </a:pPr>
            <a:endParaRPr sz="1200" dirty="0">
              <a:solidFill>
                <a:srgbClr val="494747"/>
              </a:solidFill>
              <a:highlight>
                <a:srgbClr val="FFFFFF"/>
              </a:highlight>
            </a:endParaRPr>
          </a:p>
          <a:p>
            <a:pPr marL="0" lvl="0" indent="0" algn="l" rtl="0">
              <a:spcBef>
                <a:spcPts val="0"/>
              </a:spcBef>
              <a:spcAft>
                <a:spcPts val="0"/>
              </a:spcAft>
              <a:buNone/>
            </a:pPr>
            <a:endParaRPr sz="1200" dirty="0">
              <a:solidFill>
                <a:srgbClr val="494747"/>
              </a:solidFill>
              <a:highlight>
                <a:srgbClr val="FFFFFF"/>
              </a:highlight>
            </a:endParaRPr>
          </a:p>
          <a:p>
            <a:pPr marL="0" lvl="0" indent="0" algn="l" rtl="0">
              <a:spcBef>
                <a:spcPts val="0"/>
              </a:spcBef>
              <a:spcAft>
                <a:spcPts val="0"/>
              </a:spcAft>
              <a:buNone/>
            </a:pPr>
            <a:endParaRPr sz="1200" dirty="0">
              <a:solidFill>
                <a:srgbClr val="494747"/>
              </a:solidFill>
              <a:highlight>
                <a:srgbClr val="FFFFFF"/>
              </a:highlight>
            </a:endParaRPr>
          </a:p>
        </p:txBody>
      </p:sp>
    </p:spTree>
    <p:extLst>
      <p:ext uri="{BB962C8B-B14F-4D97-AF65-F5344CB8AC3E}">
        <p14:creationId xmlns:p14="http://schemas.microsoft.com/office/powerpoint/2010/main" val="84238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26504a933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26504a933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Joins using aggregation.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Well if you want to use MongoDB </a:t>
            </a:r>
            <a:r>
              <a:rPr lang="en-GB" dirty="0" err="1"/>
              <a:t>db</a:t>
            </a:r>
            <a:r>
              <a:rPr lang="en-GB" dirty="0"/>
              <a:t> we should design it so that we do not need join. But in case we need it we can use lookup operator in aggregation pipeline,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Lookup performs a left outer join to a collection in the same database to filter in documents from the “joined” collection for processing.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To each input document, the $lookup stage adds a new array field whose elements are the matching documents from the “joined” collection.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The $lookup stage passes these reshaped documents to the next stage.</a:t>
            </a:r>
            <a:endParaRPr dirty="0"/>
          </a:p>
        </p:txBody>
      </p:sp>
    </p:spTree>
    <p:extLst>
      <p:ext uri="{BB962C8B-B14F-4D97-AF65-F5344CB8AC3E}">
        <p14:creationId xmlns:p14="http://schemas.microsoft.com/office/powerpoint/2010/main" val="854166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295d96750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295d96750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401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295d96750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4295d96750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matching items have been embedded as array.</a:t>
            </a:r>
            <a:endParaRPr/>
          </a:p>
        </p:txBody>
      </p:sp>
    </p:spTree>
    <p:extLst>
      <p:ext uri="{BB962C8B-B14F-4D97-AF65-F5344CB8AC3E}">
        <p14:creationId xmlns:p14="http://schemas.microsoft.com/office/powerpoint/2010/main" val="2693060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16d63b72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16d63b72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How many evaluation gave a score of 9 to the content? </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answer</a:t>
            </a:r>
            <a:r>
              <a:rPr lang="en-US" baseline="0" dirty="0" smtClean="0"/>
              <a:t> for the query is 4, According to the collection, the correct answer is 2. Why?</a:t>
            </a:r>
            <a:endParaRPr dirty="0"/>
          </a:p>
        </p:txBody>
      </p:sp>
    </p:spTree>
    <p:extLst>
      <p:ext uri="{BB962C8B-B14F-4D97-AF65-F5344CB8AC3E}">
        <p14:creationId xmlns:p14="http://schemas.microsoft.com/office/powerpoint/2010/main" val="2549129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26504a93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426504a93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494747"/>
                </a:solidFill>
                <a:highlight>
                  <a:srgbClr val="FFFFFF"/>
                </a:highlight>
              </a:rPr>
              <a:t>If we want to update the documents we have three different options. Update one, update many and  replaceOne. </a:t>
            </a:r>
            <a:endParaRPr sz="1200">
              <a:solidFill>
                <a:srgbClr val="494747"/>
              </a:solidFill>
              <a:highlight>
                <a:srgbClr val="FFFFFF"/>
              </a:highlight>
            </a:endParaRPr>
          </a:p>
          <a:p>
            <a:pPr marL="0" lvl="0" indent="0" algn="l" rtl="0">
              <a:spcBef>
                <a:spcPts val="0"/>
              </a:spcBef>
              <a:spcAft>
                <a:spcPts val="0"/>
              </a:spcAft>
              <a:buNone/>
            </a:pPr>
            <a:r>
              <a:rPr lang="en-GB" sz="1200">
                <a:solidFill>
                  <a:srgbClr val="494747"/>
                </a:solidFill>
                <a:highlight>
                  <a:srgbClr val="FFFFFF"/>
                </a:highlight>
              </a:rPr>
              <a:t>Update one updates one document, Update many can update multiple documents matching the criteria whereas </a:t>
            </a:r>
            <a:endParaRPr sz="1200">
              <a:solidFill>
                <a:srgbClr val="494747"/>
              </a:solidFill>
              <a:highlight>
                <a:srgbClr val="FFFFFF"/>
              </a:highlight>
            </a:endParaRPr>
          </a:p>
          <a:p>
            <a:pPr marL="0" lvl="0" indent="0" algn="l" rtl="0">
              <a:spcBef>
                <a:spcPts val="0"/>
              </a:spcBef>
              <a:spcAft>
                <a:spcPts val="0"/>
              </a:spcAft>
              <a:buNone/>
            </a:pPr>
            <a:r>
              <a:rPr lang="en-GB" sz="1200">
                <a:solidFill>
                  <a:srgbClr val="494747"/>
                </a:solidFill>
                <a:highlight>
                  <a:srgbClr val="FFFFFF"/>
                </a:highlight>
              </a:rPr>
              <a:t>Replace one can be used to change the entire document structure.</a:t>
            </a:r>
            <a:endParaRPr sz="1200">
              <a:solidFill>
                <a:srgbClr val="494747"/>
              </a:solidFill>
              <a:highlight>
                <a:srgbClr val="FFFFFF"/>
              </a:highlight>
            </a:endParaRPr>
          </a:p>
          <a:p>
            <a:pPr marL="0" lvl="0" indent="0" algn="l" rtl="0">
              <a:spcBef>
                <a:spcPts val="0"/>
              </a:spcBef>
              <a:spcAft>
                <a:spcPts val="0"/>
              </a:spcAft>
              <a:buNone/>
            </a:pPr>
            <a:endParaRPr sz="1200">
              <a:solidFill>
                <a:srgbClr val="494747"/>
              </a:solidFill>
              <a:highlight>
                <a:srgbClr val="FFFFFF"/>
              </a:highlight>
            </a:endParaRPr>
          </a:p>
          <a:p>
            <a:pPr marL="0" lvl="0" indent="0" algn="l" rtl="0">
              <a:spcBef>
                <a:spcPts val="0"/>
              </a:spcBef>
              <a:spcAft>
                <a:spcPts val="0"/>
              </a:spcAft>
              <a:buNone/>
            </a:pPr>
            <a:r>
              <a:rPr lang="en-GB" sz="1200">
                <a:solidFill>
                  <a:srgbClr val="494747"/>
                </a:solidFill>
                <a:highlight>
                  <a:srgbClr val="FFFFFF"/>
                </a:highlight>
              </a:rPr>
              <a:t>Please note that we do not have replace many option available. </a:t>
            </a:r>
            <a:endParaRPr sz="1200">
              <a:solidFill>
                <a:srgbClr val="494747"/>
              </a:solidFill>
              <a:highlight>
                <a:srgbClr val="FFFFFF"/>
              </a:highlight>
            </a:endParaRPr>
          </a:p>
          <a:p>
            <a:pPr marL="0" lvl="0" indent="0" algn="l" rtl="0">
              <a:spcBef>
                <a:spcPts val="0"/>
              </a:spcBef>
              <a:spcAft>
                <a:spcPts val="0"/>
              </a:spcAft>
              <a:buNone/>
            </a:pPr>
            <a:endParaRPr sz="1200">
              <a:solidFill>
                <a:srgbClr val="494747"/>
              </a:solidFill>
              <a:highlight>
                <a:srgbClr val="FFFFFF"/>
              </a:highlight>
            </a:endParaRPr>
          </a:p>
          <a:p>
            <a:pPr marL="0" lvl="0" indent="0" algn="l" rtl="0">
              <a:spcBef>
                <a:spcPts val="0"/>
              </a:spcBef>
              <a:spcAft>
                <a:spcPts val="0"/>
              </a:spcAft>
              <a:buNone/>
            </a:pPr>
            <a:r>
              <a:rPr lang="en-GB" sz="1200">
                <a:solidFill>
                  <a:srgbClr val="494747"/>
                </a:solidFill>
                <a:highlight>
                  <a:srgbClr val="FFFFFF"/>
                </a:highlight>
              </a:rPr>
              <a:t>Do the example</a:t>
            </a:r>
            <a:endParaRPr sz="1200">
              <a:solidFill>
                <a:srgbClr val="494747"/>
              </a:solidFill>
              <a:highlight>
                <a:srgbClr val="FFFFFF"/>
              </a:highlight>
            </a:endParaRPr>
          </a:p>
        </p:txBody>
      </p:sp>
    </p:spTree>
    <p:extLst>
      <p:ext uri="{BB962C8B-B14F-4D97-AF65-F5344CB8AC3E}">
        <p14:creationId xmlns:p14="http://schemas.microsoft.com/office/powerpoint/2010/main" val="3569610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26504a933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26504a93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If we want to delete the documents from the collections we can use delete one or delete many. Deleteone deletes only one whereas delete many deletes all documents that matches the criteria.</a:t>
            </a:r>
            <a:endParaRPr/>
          </a:p>
          <a:p>
            <a:pPr marL="0" lvl="0" indent="0" algn="l" rtl="0">
              <a:spcBef>
                <a:spcPts val="0"/>
              </a:spcBef>
              <a:spcAft>
                <a:spcPts val="0"/>
              </a:spcAft>
              <a:buNone/>
            </a:pPr>
            <a:endParaRPr/>
          </a:p>
          <a:p>
            <a:pPr marL="0" lvl="0" indent="0" algn="l" rtl="0">
              <a:spcBef>
                <a:spcPts val="0"/>
              </a:spcBef>
              <a:spcAft>
                <a:spcPts val="0"/>
              </a:spcAft>
              <a:buNone/>
            </a:pPr>
            <a:r>
              <a:rPr lang="en-GB"/>
              <a:t>You can drop the entire  colletion using db.&lt;collection name&gt;.drop()</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23743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26504a93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26504a93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500"/>
              </a:spcBef>
              <a:spcAft>
                <a:spcPts val="0"/>
              </a:spcAft>
              <a:buClr>
                <a:schemeClr val="dk1"/>
              </a:buClr>
              <a:buSzPts val="1100"/>
              <a:buFont typeface="Arial"/>
              <a:buNone/>
            </a:pPr>
            <a:r>
              <a:rPr lang="en-GB" sz="1200">
                <a:solidFill>
                  <a:schemeClr val="dk1"/>
                </a:solidFill>
              </a:rPr>
              <a:t>To model the documents we have three different ways in mongoDB.</a:t>
            </a:r>
            <a:endParaRPr sz="1200">
              <a:solidFill>
                <a:schemeClr val="dk1"/>
              </a:solidFill>
            </a:endParaRPr>
          </a:p>
          <a:p>
            <a:pPr marL="0" lvl="0" indent="0" algn="l" rtl="0">
              <a:lnSpc>
                <a:spcPct val="90000"/>
              </a:lnSpc>
              <a:spcBef>
                <a:spcPts val="500"/>
              </a:spcBef>
              <a:spcAft>
                <a:spcPts val="0"/>
              </a:spcAft>
              <a:buClr>
                <a:schemeClr val="dk1"/>
              </a:buClr>
              <a:buSzPts val="1100"/>
              <a:buFont typeface="Arial"/>
              <a:buNone/>
            </a:pPr>
            <a:endParaRPr sz="1200">
              <a:solidFill>
                <a:schemeClr val="dk1"/>
              </a:solidFill>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rPr>
              <a:t>Let's consider results array for enrollment collection.Result can have particular item and score for that item which can be stored as Model 1.</a:t>
            </a:r>
            <a:endParaRPr sz="1200">
              <a:solidFill>
                <a:schemeClr val="dk1"/>
              </a:solidFill>
            </a:endParaRPr>
          </a:p>
          <a:p>
            <a:pPr marL="0" lvl="0" indent="0" algn="l" rtl="0">
              <a:lnSpc>
                <a:spcPct val="90000"/>
              </a:lnSpc>
              <a:spcBef>
                <a:spcPts val="500"/>
              </a:spcBef>
              <a:spcAft>
                <a:spcPts val="0"/>
              </a:spcAft>
              <a:buClr>
                <a:schemeClr val="dk1"/>
              </a:buClr>
              <a:buSzPts val="1100"/>
              <a:buFont typeface="Arial"/>
              <a:buNone/>
            </a:pPr>
            <a:endParaRPr sz="1200">
              <a:solidFill>
                <a:schemeClr val="dk1"/>
              </a:solidFill>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rPr>
              <a:t>In this case to search the result you will need to use an operator called element match elemmatch operator.</a:t>
            </a:r>
            <a:endParaRPr sz="1200">
              <a:solidFill>
                <a:schemeClr val="dk1"/>
              </a:solidFill>
            </a:endParaRPr>
          </a:p>
          <a:p>
            <a:pPr marL="0" lvl="0" indent="0" algn="l" rtl="0">
              <a:lnSpc>
                <a:spcPct val="90000"/>
              </a:lnSpc>
              <a:spcBef>
                <a:spcPts val="500"/>
              </a:spcBef>
              <a:spcAft>
                <a:spcPts val="0"/>
              </a:spcAft>
              <a:buClr>
                <a:schemeClr val="dk1"/>
              </a:buClr>
              <a:buSzPts val="1100"/>
              <a:buFont typeface="Arial"/>
              <a:buNone/>
            </a:pPr>
            <a:endParaRPr sz="1200">
              <a:solidFill>
                <a:schemeClr val="dk1"/>
              </a:solidFill>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rPr>
              <a:t>We are storing key field that is more or less redundant. We can achieve the same functionality using Model 2 or three</a:t>
            </a:r>
            <a:endParaRPr sz="1200">
              <a:solidFill>
                <a:schemeClr val="dk1"/>
              </a:solidFill>
            </a:endParaRPr>
          </a:p>
          <a:p>
            <a:pPr marL="0" lvl="0" indent="0" algn="l" rtl="0">
              <a:lnSpc>
                <a:spcPct val="90000"/>
              </a:lnSpc>
              <a:spcBef>
                <a:spcPts val="500"/>
              </a:spcBef>
              <a:spcAft>
                <a:spcPts val="0"/>
              </a:spcAft>
              <a:buClr>
                <a:schemeClr val="dk1"/>
              </a:buClr>
              <a:buSzPts val="1100"/>
              <a:buFont typeface="Arial"/>
              <a:buNone/>
            </a:pPr>
            <a:endParaRPr sz="1200">
              <a:solidFill>
                <a:schemeClr val="dk1"/>
              </a:solidFill>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rPr>
              <a:t>So in general, it is more common to omit the field or key.</a:t>
            </a:r>
            <a:endParaRPr sz="1200">
              <a:solidFill>
                <a:schemeClr val="dk1"/>
              </a:solidFill>
            </a:endParaRPr>
          </a:p>
          <a:p>
            <a:pPr marL="0" lvl="0" indent="0" algn="l" rtl="0">
              <a:lnSpc>
                <a:spcPct val="90000"/>
              </a:lnSpc>
              <a:spcBef>
                <a:spcPts val="500"/>
              </a:spcBef>
              <a:spcAft>
                <a:spcPts val="0"/>
              </a:spcAft>
              <a:buClr>
                <a:schemeClr val="dk1"/>
              </a:buClr>
              <a:buSzPts val="1100"/>
              <a:buFont typeface="Arial"/>
              <a:buNone/>
            </a:pPr>
            <a:endParaRPr sz="1200">
              <a:solidFill>
                <a:schemeClr val="dk1"/>
              </a:solidFill>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rPr>
              <a:t>Think from the perspective of space savings. The size of the document is 16 mb for MongoDB and if we save a lot of redundancies like this Space could be a problem so using model 2 or 3 we Save space for very big data set.</a:t>
            </a:r>
            <a:endParaRPr sz="1200">
              <a:solidFill>
                <a:schemeClr val="dk1"/>
              </a:solidFill>
            </a:endParaRPr>
          </a:p>
          <a:p>
            <a:pPr marL="0" lvl="0" indent="0" algn="l" rtl="0">
              <a:lnSpc>
                <a:spcPct val="90000"/>
              </a:lnSpc>
              <a:spcBef>
                <a:spcPts val="500"/>
              </a:spcBef>
              <a:spcAft>
                <a:spcPts val="0"/>
              </a:spcAft>
              <a:buClr>
                <a:schemeClr val="dk1"/>
              </a:buClr>
              <a:buSzPts val="1100"/>
              <a:buFont typeface="Arial"/>
              <a:buNone/>
            </a:pPr>
            <a:endParaRPr sz="1200">
              <a:solidFill>
                <a:schemeClr val="dk1"/>
              </a:solidFill>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rPr>
              <a:t>In terms of space savings, Model 2 and 3 are not much different and the choice of model 2 or 3 is completely upon the designers preference.</a:t>
            </a:r>
            <a:endParaRPr sz="1200">
              <a:solidFill>
                <a:schemeClr val="dk1"/>
              </a:solidFill>
            </a:endParaRPr>
          </a:p>
          <a:p>
            <a:pPr marL="0" lvl="0" indent="0" algn="l" rtl="0">
              <a:lnSpc>
                <a:spcPct val="90000"/>
              </a:lnSpc>
              <a:spcBef>
                <a:spcPts val="50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972939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26504a93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26504a93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For many use cases in MongoDB, the denormalized data model where related data is stored within a single document will be optimal. This is know as embedded data model.</a:t>
            </a:r>
            <a:endParaRPr/>
          </a:p>
          <a:p>
            <a:pPr marL="0" lvl="0" indent="0" algn="l" rtl="0">
              <a:spcBef>
                <a:spcPts val="0"/>
              </a:spcBef>
              <a:spcAft>
                <a:spcPts val="0"/>
              </a:spcAft>
              <a:buNone/>
            </a:pPr>
            <a:endParaRPr/>
          </a:p>
          <a:p>
            <a:pPr marL="0" lvl="0" indent="0" algn="l" rtl="0">
              <a:spcBef>
                <a:spcPts val="0"/>
              </a:spcBef>
              <a:spcAft>
                <a:spcPts val="0"/>
              </a:spcAft>
              <a:buNone/>
            </a:pPr>
            <a:r>
              <a:rPr lang="en-GB"/>
              <a:t>In some cases, it makes sense to store related information in separate documents, typically in different collections or databases.</a:t>
            </a:r>
            <a:endParaRPr/>
          </a:p>
          <a:p>
            <a:pPr marL="0" lvl="0" indent="0" algn="l" rtl="0">
              <a:spcBef>
                <a:spcPts val="0"/>
              </a:spcBef>
              <a:spcAft>
                <a:spcPts val="0"/>
              </a:spcAft>
              <a:buNone/>
            </a:pPr>
            <a:endParaRPr/>
          </a:p>
          <a:p>
            <a:pPr marL="0" lvl="0" indent="0" algn="l" rtl="0">
              <a:spcBef>
                <a:spcPts val="0"/>
              </a:spcBef>
              <a:spcAft>
                <a:spcPts val="0"/>
              </a:spcAft>
              <a:buNone/>
            </a:pPr>
            <a:r>
              <a:rPr lang="en-GB"/>
              <a:t>For those cases we have different document referencing style know as referencing model.</a:t>
            </a:r>
            <a:endParaRPr/>
          </a:p>
          <a:p>
            <a:pPr marL="0" lvl="0" indent="0" algn="l" rtl="0">
              <a:spcBef>
                <a:spcPts val="0"/>
              </a:spcBef>
              <a:spcAft>
                <a:spcPts val="0"/>
              </a:spcAft>
              <a:buNone/>
            </a:pPr>
            <a:endParaRPr/>
          </a:p>
          <a:p>
            <a:pPr marL="0" lvl="0" indent="0" algn="l" rtl="0">
              <a:spcBef>
                <a:spcPts val="0"/>
              </a:spcBef>
              <a:spcAft>
                <a:spcPts val="0"/>
              </a:spcAft>
              <a:buNone/>
            </a:pPr>
            <a:r>
              <a:rPr lang="en-GB"/>
              <a:t>I will give you and example of these in the coming slides.</a:t>
            </a:r>
            <a:endParaRPr/>
          </a:p>
          <a:p>
            <a:pPr marL="0" lvl="0" indent="0" algn="l" rtl="0">
              <a:spcBef>
                <a:spcPts val="0"/>
              </a:spcBef>
              <a:spcAft>
                <a:spcPts val="0"/>
              </a:spcAft>
              <a:buNone/>
            </a:pPr>
            <a:endParaRPr/>
          </a:p>
          <a:p>
            <a:pPr marL="0" lvl="0" indent="0" algn="l" rtl="0">
              <a:spcBef>
                <a:spcPts val="0"/>
              </a:spcBef>
              <a:spcAft>
                <a:spcPts val="0"/>
              </a:spcAft>
              <a:buNone/>
            </a:pPr>
            <a:r>
              <a:rPr lang="en-GB"/>
              <a:t>MongoDB does not have the join operator as SQL databases, however since most of the people coming from SQL background will have hard time to wrap their head around the concepts of no Join, mONGO DB now support left outer join using $lookup operator in aggregation pipeline.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503979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26504a93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26504a93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Now lets have a look at what is embedding model in Mongodb.</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Consider the following example that maps patron and multiple address relationships. The example illustrates the advantage of embedding over referencing if you need to view many data entities in context of another. In this one-to-many relationship between patron and address data, the patron has multiple address entities.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In the normalized data model, the address documents contain a reference to the patron document like the one on the left hand side. Id joe is repeated in the two documents.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If your application frequently retrieves the address data with the name information, then your application needs to issue multiple queries to resolve the references.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A more optimal schema would be to embed the address data entities in the patron data, the model on your right hand side where all addresses belonging to joe is kept inside an array.</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Advantage:</a:t>
            </a:r>
            <a:endParaRPr>
              <a:solidFill>
                <a:schemeClr val="dk1"/>
              </a:solidFill>
            </a:endParaRPr>
          </a:p>
          <a:p>
            <a:pPr marL="0" lvl="0" indent="0" algn="l" rtl="0">
              <a:spcBef>
                <a:spcPts val="0"/>
              </a:spcBef>
              <a:spcAft>
                <a:spcPts val="0"/>
              </a:spcAft>
              <a:buNone/>
            </a:pPr>
            <a:r>
              <a:rPr lang="en-GB">
                <a:solidFill>
                  <a:schemeClr val="dk1"/>
                </a:solidFill>
              </a:rPr>
              <a:t>With the embedded data model, your application can retrieve the complete patron information with one query.</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Disadvantage:</a:t>
            </a:r>
            <a:endParaRPr>
              <a:solidFill>
                <a:schemeClr val="dk1"/>
              </a:solidFill>
            </a:endParaRPr>
          </a:p>
          <a:p>
            <a:pPr marL="0" lvl="0" indent="0" algn="l" rtl="0">
              <a:spcBef>
                <a:spcPts val="0"/>
              </a:spcBef>
              <a:spcAft>
                <a:spcPts val="0"/>
              </a:spcAft>
              <a:buNone/>
            </a:pPr>
            <a:r>
              <a:rPr lang="en-GB">
                <a:solidFill>
                  <a:schemeClr val="dk1"/>
                </a:solidFill>
              </a:rPr>
              <a:t>If address grows bigger we can exceed the space limitation.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So we need to be very careful while designing the model.</a:t>
            </a:r>
            <a:endParaRPr>
              <a:solidFill>
                <a:schemeClr val="dk1"/>
              </a:solidFill>
            </a:endParaRPr>
          </a:p>
        </p:txBody>
      </p:sp>
    </p:spTree>
    <p:extLst>
      <p:ext uri="{BB962C8B-B14F-4D97-AF65-F5344CB8AC3E}">
        <p14:creationId xmlns:p14="http://schemas.microsoft.com/office/powerpoint/2010/main" val="3207437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164850a0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very basic architecture of mongodb.</a:t>
            </a:r>
            <a:endParaRPr/>
          </a:p>
          <a:p>
            <a:pPr marL="0" lvl="0" indent="0" algn="l" rtl="0">
              <a:spcBef>
                <a:spcPts val="0"/>
              </a:spcBef>
              <a:spcAft>
                <a:spcPts val="0"/>
              </a:spcAft>
              <a:buNone/>
            </a:pPr>
            <a:endParaRPr/>
          </a:p>
          <a:p>
            <a:pPr marL="0" lvl="0" indent="0" algn="l" rtl="0">
              <a:spcBef>
                <a:spcPts val="0"/>
              </a:spcBef>
              <a:spcAft>
                <a:spcPts val="0"/>
              </a:spcAft>
              <a:buNone/>
            </a:pPr>
            <a:r>
              <a:rPr lang="en-GB"/>
              <a:t>Basically we have a server that can run in the terminal or run as  a service. In our VM, mongdb server runs as a service at the start up. </a:t>
            </a:r>
            <a:endParaRPr/>
          </a:p>
          <a:p>
            <a:pPr marL="0" lvl="0" indent="0" algn="l" rtl="0">
              <a:spcBef>
                <a:spcPts val="0"/>
              </a:spcBef>
              <a:spcAft>
                <a:spcPts val="0"/>
              </a:spcAft>
              <a:buNone/>
            </a:pPr>
            <a:endParaRPr/>
          </a:p>
          <a:p>
            <a:pPr marL="0" lvl="0" indent="0" algn="l" rtl="0">
              <a:spcBef>
                <a:spcPts val="0"/>
              </a:spcBef>
              <a:spcAft>
                <a:spcPts val="0"/>
              </a:spcAft>
              <a:buNone/>
            </a:pPr>
            <a:r>
              <a:rPr lang="en-GB"/>
              <a:t>There are three different ways we can connect to the mongodb database.</a:t>
            </a:r>
            <a:endParaRPr/>
          </a:p>
          <a:p>
            <a:pPr marL="0" lvl="0" indent="0" algn="l" rtl="0">
              <a:spcBef>
                <a:spcPts val="0"/>
              </a:spcBef>
              <a:spcAft>
                <a:spcPts val="0"/>
              </a:spcAft>
              <a:buNone/>
            </a:pPr>
            <a:endParaRPr/>
          </a:p>
          <a:p>
            <a:pPr marL="0" lvl="0" indent="0" algn="l" rtl="0">
              <a:spcBef>
                <a:spcPts val="0"/>
              </a:spcBef>
              <a:spcAft>
                <a:spcPts val="0"/>
              </a:spcAft>
              <a:buNone/>
            </a:pPr>
            <a:r>
              <a:rPr lang="en-GB"/>
              <a:t>The first one is mongo shell. It's a terminal or command line type interface. Basically it is used to write mongo query directly. If you are familiar with SQL developer for Oracle, it can be considered as such from mongo db but will far less features obviously.</a:t>
            </a:r>
            <a:endParaRPr/>
          </a:p>
          <a:p>
            <a:pPr marL="0" lvl="0" indent="0" algn="l" rtl="0">
              <a:spcBef>
                <a:spcPts val="0"/>
              </a:spcBef>
              <a:spcAft>
                <a:spcPts val="0"/>
              </a:spcAft>
              <a:buNone/>
            </a:pPr>
            <a:endParaRPr/>
          </a:p>
          <a:p>
            <a:pPr marL="0" lvl="0" indent="0" algn="l" rtl="0">
              <a:spcBef>
                <a:spcPts val="0"/>
              </a:spcBef>
              <a:spcAft>
                <a:spcPts val="0"/>
              </a:spcAft>
              <a:buNone/>
            </a:pPr>
            <a:r>
              <a:rPr lang="en-GB"/>
              <a:t>The second one is python mongo db connector known as pymongo. PyMongo is a Python distribution containing tools for working with MongoDB, and is the recommended way to work with MongoDB from Python.</a:t>
            </a:r>
            <a:endParaRPr/>
          </a:p>
          <a:p>
            <a:pPr marL="0" lvl="0" indent="0" algn="l" rtl="0">
              <a:spcBef>
                <a:spcPts val="0"/>
              </a:spcBef>
              <a:spcAft>
                <a:spcPts val="0"/>
              </a:spcAft>
              <a:buNone/>
            </a:pPr>
            <a:endParaRPr/>
          </a:p>
          <a:p>
            <a:pPr marL="0" lvl="0" indent="0" algn="l" rtl="0">
              <a:spcBef>
                <a:spcPts val="0"/>
              </a:spcBef>
              <a:spcAft>
                <a:spcPts val="0"/>
              </a:spcAft>
              <a:buNone/>
            </a:pPr>
            <a:r>
              <a:rPr lang="en-GB"/>
              <a:t>Then we have mongo_spark that can help you connect frameworks such as apache spark directly to the  mongodb.</a:t>
            </a:r>
            <a:endParaRPr/>
          </a:p>
          <a:p>
            <a:pPr marL="0" lvl="0" indent="0" algn="l" rtl="0">
              <a:spcBef>
                <a:spcPts val="0"/>
              </a:spcBef>
              <a:spcAft>
                <a:spcPts val="0"/>
              </a:spcAft>
              <a:buNone/>
            </a:pPr>
            <a:endParaRPr/>
          </a:p>
          <a:p>
            <a:pPr marL="0" lvl="0" indent="0" algn="l" rtl="0">
              <a:spcBef>
                <a:spcPts val="0"/>
              </a:spcBef>
              <a:spcAft>
                <a:spcPts val="0"/>
              </a:spcAft>
              <a:buNone/>
            </a:pPr>
            <a:r>
              <a:rPr lang="en-GB"/>
              <a:t>We will learn the first two approaches in this unit.</a:t>
            </a:r>
            <a:endParaRPr/>
          </a:p>
          <a:p>
            <a:pPr marL="0" lvl="0" indent="0" algn="l" rtl="0">
              <a:spcBef>
                <a:spcPts val="0"/>
              </a:spcBef>
              <a:spcAft>
                <a:spcPts val="0"/>
              </a:spcAft>
              <a:buNone/>
            </a:pPr>
            <a:endParaRPr/>
          </a:p>
        </p:txBody>
      </p:sp>
      <p:sp>
        <p:nvSpPr>
          <p:cNvPr id="113" name="Google Shape;113;g4164850a0e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646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26504a93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26504a93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500"/>
              </a:spcBef>
              <a:spcAft>
                <a:spcPts val="0"/>
              </a:spcAft>
              <a:buNone/>
            </a:pPr>
            <a:r>
              <a:rPr lang="en-GB" sz="1200">
                <a:solidFill>
                  <a:schemeClr val="dk1"/>
                </a:solidFill>
              </a:rPr>
              <a:t>Consider the following example that maps publisher and book relationships. </a:t>
            </a:r>
            <a:endParaRPr sz="1200">
              <a:solidFill>
                <a:schemeClr val="dk1"/>
              </a:solidFill>
            </a:endParaRPr>
          </a:p>
          <a:p>
            <a:pPr marL="0" lvl="0" indent="0" algn="l" rtl="0">
              <a:lnSpc>
                <a:spcPct val="90000"/>
              </a:lnSpc>
              <a:spcBef>
                <a:spcPts val="500"/>
              </a:spcBef>
              <a:spcAft>
                <a:spcPts val="0"/>
              </a:spcAft>
              <a:buNone/>
            </a:pPr>
            <a:endParaRPr sz="1200">
              <a:solidFill>
                <a:schemeClr val="dk1"/>
              </a:solidFill>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rPr>
              <a:t>The example illustrates the advantage of referencing over embedding to avoid repetition of the publisher information.</a:t>
            </a:r>
            <a:endParaRPr sz="1200">
              <a:solidFill>
                <a:schemeClr val="dk1"/>
              </a:solidFill>
            </a:endParaRPr>
          </a:p>
          <a:p>
            <a:pPr marL="0" lvl="0" indent="0" algn="l" rtl="0">
              <a:lnSpc>
                <a:spcPct val="90000"/>
              </a:lnSpc>
              <a:spcBef>
                <a:spcPts val="500"/>
              </a:spcBef>
              <a:spcAft>
                <a:spcPts val="0"/>
              </a:spcAft>
              <a:buNone/>
            </a:pPr>
            <a:endParaRPr sz="1200">
              <a:solidFill>
                <a:schemeClr val="dk1"/>
              </a:solidFill>
            </a:endParaRPr>
          </a:p>
          <a:p>
            <a:pPr marL="0" lvl="0" indent="0" algn="l" rtl="0">
              <a:lnSpc>
                <a:spcPct val="90000"/>
              </a:lnSpc>
              <a:spcBef>
                <a:spcPts val="500"/>
              </a:spcBef>
              <a:spcAft>
                <a:spcPts val="0"/>
              </a:spcAft>
              <a:buNone/>
            </a:pPr>
            <a:r>
              <a:rPr lang="en-GB" sz="1200">
                <a:solidFill>
                  <a:schemeClr val="dk1"/>
                </a:solidFill>
              </a:rPr>
              <a:t>Embedding the publisher document inside the book document would lead to repetition of the publisher data, as the one in the left hand side (Show in the pic).</a:t>
            </a:r>
            <a:endParaRPr sz="1200">
              <a:solidFill>
                <a:schemeClr val="dk1"/>
              </a:solidFill>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rPr>
              <a:t/>
            </a:r>
            <a:br>
              <a:rPr lang="en-GB" sz="1200">
                <a:solidFill>
                  <a:schemeClr val="dk1"/>
                </a:solidFill>
              </a:rPr>
            </a:br>
            <a:r>
              <a:rPr lang="en-GB" sz="1200">
                <a:solidFill>
                  <a:schemeClr val="dk1"/>
                </a:solidFill>
              </a:rPr>
              <a:t>To avoid repetition of the publisher data, we can use references and keep the publisher information in a separate collection from the book collection.</a:t>
            </a:r>
            <a:endParaRPr sz="1200">
              <a:solidFill>
                <a:schemeClr val="dk1"/>
              </a:solidFill>
            </a:endParaRPr>
          </a:p>
          <a:p>
            <a:pPr marL="0" lvl="0" indent="0" algn="l" rtl="0">
              <a:lnSpc>
                <a:spcPct val="90000"/>
              </a:lnSpc>
              <a:spcBef>
                <a:spcPts val="500"/>
              </a:spcBef>
              <a:spcAft>
                <a:spcPts val="0"/>
              </a:spcAft>
              <a:buClr>
                <a:schemeClr val="dk1"/>
              </a:buClr>
              <a:buSzPts val="1100"/>
              <a:buFont typeface="Arial"/>
              <a:buNone/>
            </a:pPr>
            <a:endParaRPr sz="1200">
              <a:solidFill>
                <a:schemeClr val="dk1"/>
              </a:solidFill>
            </a:endParaRPr>
          </a:p>
          <a:p>
            <a:pPr marL="0" lvl="0" indent="0" algn="l" rtl="0">
              <a:lnSpc>
                <a:spcPct val="90000"/>
              </a:lnSpc>
              <a:spcBef>
                <a:spcPts val="500"/>
              </a:spcBef>
              <a:spcAft>
                <a:spcPts val="0"/>
              </a:spcAft>
              <a:buNone/>
            </a:pPr>
            <a:r>
              <a:rPr lang="en-GB" sz="1200">
                <a:solidFill>
                  <a:schemeClr val="dk1"/>
                </a:solidFill>
              </a:rPr>
              <a:t>When using references, the growth of the relationships determine where to store the reference.</a:t>
            </a:r>
            <a:endParaRPr sz="1200">
              <a:solidFill>
                <a:schemeClr val="dk1"/>
              </a:solidFill>
            </a:endParaRPr>
          </a:p>
          <a:p>
            <a:pPr marL="0" lvl="0" indent="0" algn="l" rtl="0">
              <a:lnSpc>
                <a:spcPct val="90000"/>
              </a:lnSpc>
              <a:spcBef>
                <a:spcPts val="500"/>
              </a:spcBef>
              <a:spcAft>
                <a:spcPts val="0"/>
              </a:spcAft>
              <a:buNone/>
            </a:pPr>
            <a:endParaRPr sz="1200">
              <a:solidFill>
                <a:schemeClr val="dk1"/>
              </a:solidFill>
            </a:endParaRPr>
          </a:p>
          <a:p>
            <a:pPr marL="0" lvl="0" indent="0" algn="l" rtl="0">
              <a:lnSpc>
                <a:spcPct val="90000"/>
              </a:lnSpc>
              <a:spcBef>
                <a:spcPts val="500"/>
              </a:spcBef>
              <a:spcAft>
                <a:spcPts val="0"/>
              </a:spcAft>
              <a:buNone/>
            </a:pPr>
            <a:r>
              <a:rPr lang="en-GB" sz="1200">
                <a:solidFill>
                  <a:schemeClr val="dk1"/>
                </a:solidFill>
              </a:rPr>
              <a:t>If the number of books per publisher is small with limited growth, storing the book reference inside the publisher document may sometimes be useful. </a:t>
            </a:r>
            <a:endParaRPr sz="1200">
              <a:solidFill>
                <a:schemeClr val="dk1"/>
              </a:solidFill>
            </a:endParaRPr>
          </a:p>
          <a:p>
            <a:pPr marL="0" lvl="0" indent="0" algn="l" rtl="0">
              <a:lnSpc>
                <a:spcPct val="90000"/>
              </a:lnSpc>
              <a:spcBef>
                <a:spcPts val="500"/>
              </a:spcBef>
              <a:spcAft>
                <a:spcPts val="0"/>
              </a:spcAft>
              <a:buNone/>
            </a:pPr>
            <a:endParaRPr sz="1200">
              <a:solidFill>
                <a:schemeClr val="dk1"/>
              </a:solidFill>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rPr>
              <a:t>Otherwise, if the number of books per publisher is unbounded, this data model would lead to mutable, growing arrays, as in example in the middle (show in the pic the growing array):</a:t>
            </a:r>
            <a:endParaRPr sz="1200">
              <a:solidFill>
                <a:schemeClr val="dk1"/>
              </a:solidFill>
            </a:endParaRPr>
          </a:p>
          <a:p>
            <a:pPr marL="0" lvl="0" indent="0" algn="l" rtl="0">
              <a:lnSpc>
                <a:spcPct val="90000"/>
              </a:lnSpc>
              <a:spcBef>
                <a:spcPts val="500"/>
              </a:spcBef>
              <a:spcAft>
                <a:spcPts val="0"/>
              </a:spcAft>
              <a:buNone/>
            </a:pPr>
            <a:endParaRPr sz="1200">
              <a:solidFill>
                <a:schemeClr val="dk1"/>
              </a:solidFill>
            </a:endParaRPr>
          </a:p>
          <a:p>
            <a:pPr marL="0" lvl="0" indent="0" algn="l" rtl="0">
              <a:lnSpc>
                <a:spcPct val="90000"/>
              </a:lnSpc>
              <a:spcBef>
                <a:spcPts val="500"/>
              </a:spcBef>
              <a:spcAft>
                <a:spcPts val="0"/>
              </a:spcAft>
              <a:buNone/>
            </a:pPr>
            <a:r>
              <a:rPr lang="en-GB" sz="1200">
                <a:solidFill>
                  <a:srgbClr val="494747"/>
                </a:solidFill>
                <a:highlight>
                  <a:srgbClr val="FFFFFF"/>
                </a:highlight>
              </a:rPr>
              <a:t>To avoid mutable, growing arrays, store the publisher reference inside the book document as in the pic on the right hand side (show in the pic):</a:t>
            </a:r>
            <a:endParaRPr sz="1200">
              <a:solidFill>
                <a:schemeClr val="dk1"/>
              </a:solidFill>
            </a:endParaRPr>
          </a:p>
          <a:p>
            <a:pPr marL="0" lvl="0" indent="0" algn="l" rtl="0">
              <a:lnSpc>
                <a:spcPct val="90000"/>
              </a:lnSpc>
              <a:spcBef>
                <a:spcPts val="500"/>
              </a:spcBef>
              <a:spcAft>
                <a:spcPts val="0"/>
              </a:spcAft>
              <a:buNone/>
            </a:pPr>
            <a:endParaRPr sz="1200">
              <a:solidFill>
                <a:schemeClr val="dk1"/>
              </a:solidFill>
            </a:endParaRPr>
          </a:p>
          <a:p>
            <a:pPr marL="0" lvl="0" indent="0" algn="l" rtl="0">
              <a:lnSpc>
                <a:spcPct val="90000"/>
              </a:lnSpc>
              <a:spcBef>
                <a:spcPts val="500"/>
              </a:spcBef>
              <a:spcAft>
                <a:spcPts val="0"/>
              </a:spcAft>
              <a:buNone/>
            </a:pPr>
            <a:r>
              <a:rPr lang="en-GB" sz="1200">
                <a:solidFill>
                  <a:schemeClr val="dk1"/>
                </a:solidFill>
              </a:rPr>
              <a:t>So kind of general rule:</a:t>
            </a:r>
            <a:endParaRPr sz="1200">
              <a:solidFill>
                <a:schemeClr val="dk1"/>
              </a:solidFill>
            </a:endParaRPr>
          </a:p>
          <a:p>
            <a:pPr marL="0" lvl="0" indent="0" algn="l" rtl="0">
              <a:lnSpc>
                <a:spcPct val="90000"/>
              </a:lnSpc>
              <a:spcBef>
                <a:spcPts val="500"/>
              </a:spcBef>
              <a:spcAft>
                <a:spcPts val="0"/>
              </a:spcAft>
              <a:buNone/>
            </a:pPr>
            <a:endParaRPr sz="1200">
              <a:solidFill>
                <a:schemeClr val="dk1"/>
              </a:solidFill>
            </a:endParaRPr>
          </a:p>
          <a:p>
            <a:pPr marL="0" lvl="0" indent="0" algn="l" rtl="0">
              <a:lnSpc>
                <a:spcPct val="90000"/>
              </a:lnSpc>
              <a:spcBef>
                <a:spcPts val="500"/>
              </a:spcBef>
              <a:spcAft>
                <a:spcPts val="0"/>
              </a:spcAft>
              <a:buNone/>
            </a:pPr>
            <a:r>
              <a:rPr lang="en-GB" sz="1200">
                <a:solidFill>
                  <a:schemeClr val="dk1"/>
                </a:solidFill>
              </a:rPr>
              <a:t>If One to SOME documents </a:t>
            </a:r>
            <a:endParaRPr sz="1200">
              <a:solidFill>
                <a:schemeClr val="dk1"/>
              </a:solidFill>
            </a:endParaRPr>
          </a:p>
          <a:p>
            <a:pPr marL="0" lvl="0" indent="0" algn="l" rtl="0">
              <a:lnSpc>
                <a:spcPct val="90000"/>
              </a:lnSpc>
              <a:spcBef>
                <a:spcPts val="500"/>
              </a:spcBef>
              <a:spcAft>
                <a:spcPts val="0"/>
              </a:spcAft>
              <a:buNone/>
            </a:pPr>
            <a:r>
              <a:rPr lang="en-GB" sz="1200">
                <a:solidFill>
                  <a:schemeClr val="dk1"/>
                </a:solidFill>
              </a:rPr>
              <a:t>We can Embed the ”some” documents in the “one” document.</a:t>
            </a:r>
            <a:endParaRPr sz="1200">
              <a:solidFill>
                <a:schemeClr val="dk1"/>
              </a:solidFill>
            </a:endParaRPr>
          </a:p>
          <a:p>
            <a:pPr marL="0" lvl="0" indent="0" algn="l" rtl="0">
              <a:lnSpc>
                <a:spcPct val="90000"/>
              </a:lnSpc>
              <a:spcBef>
                <a:spcPts val="500"/>
              </a:spcBef>
              <a:spcAft>
                <a:spcPts val="0"/>
              </a:spcAft>
              <a:buNone/>
            </a:pPr>
            <a:endParaRPr sz="1200">
              <a:solidFill>
                <a:schemeClr val="dk1"/>
              </a:solidFill>
            </a:endParaRPr>
          </a:p>
          <a:p>
            <a:pPr marL="0" lvl="0" indent="0" algn="l" rtl="0">
              <a:lnSpc>
                <a:spcPct val="90000"/>
              </a:lnSpc>
              <a:spcBef>
                <a:spcPts val="500"/>
              </a:spcBef>
              <a:spcAft>
                <a:spcPts val="0"/>
              </a:spcAft>
              <a:buNone/>
            </a:pPr>
            <a:r>
              <a:rPr lang="en-GB" sz="1200">
                <a:solidFill>
                  <a:schemeClr val="dk1"/>
                </a:solidFill>
              </a:rPr>
              <a:t>If One to LARGE number of documents (eg thousands)</a:t>
            </a:r>
            <a:endParaRPr sz="1200">
              <a:solidFill>
                <a:schemeClr val="dk1"/>
              </a:solidFill>
            </a:endParaRPr>
          </a:p>
          <a:p>
            <a:pPr marL="0" lvl="0" indent="0" algn="l" rtl="0">
              <a:lnSpc>
                <a:spcPct val="90000"/>
              </a:lnSpc>
              <a:spcBef>
                <a:spcPts val="500"/>
              </a:spcBef>
              <a:spcAft>
                <a:spcPts val="0"/>
              </a:spcAft>
              <a:buNone/>
            </a:pPr>
            <a:r>
              <a:rPr lang="en-GB" sz="1200">
                <a:solidFill>
                  <a:schemeClr val="dk1"/>
                </a:solidFill>
              </a:rPr>
              <a:t>Use array to keep reference key of the many side. (child referencing)</a:t>
            </a:r>
            <a:endParaRPr sz="1200">
              <a:solidFill>
                <a:schemeClr val="dk1"/>
              </a:solidFill>
            </a:endParaRPr>
          </a:p>
          <a:p>
            <a:pPr marL="0" lvl="0" indent="0" algn="l" rtl="0">
              <a:lnSpc>
                <a:spcPct val="90000"/>
              </a:lnSpc>
              <a:spcBef>
                <a:spcPts val="500"/>
              </a:spcBef>
              <a:spcAft>
                <a:spcPts val="0"/>
              </a:spcAft>
              <a:buNone/>
            </a:pPr>
            <a:r>
              <a:rPr lang="en-GB" sz="1200">
                <a:solidFill>
                  <a:schemeClr val="dk1"/>
                </a:solidFill>
              </a:rPr>
              <a:t>We need to Make sure array is not too big.</a:t>
            </a:r>
            <a:endParaRPr sz="1200">
              <a:solidFill>
                <a:schemeClr val="dk1"/>
              </a:solidFill>
            </a:endParaRPr>
          </a:p>
          <a:p>
            <a:pPr marL="0" lvl="0" indent="0" algn="l" rtl="0">
              <a:lnSpc>
                <a:spcPct val="90000"/>
              </a:lnSpc>
              <a:spcBef>
                <a:spcPts val="500"/>
              </a:spcBef>
              <a:spcAft>
                <a:spcPts val="0"/>
              </a:spcAft>
              <a:buNone/>
            </a:pPr>
            <a:endParaRPr sz="1200">
              <a:solidFill>
                <a:schemeClr val="dk1"/>
              </a:solidFill>
            </a:endParaRPr>
          </a:p>
          <a:p>
            <a:pPr marL="0" lvl="0" indent="0" algn="l" rtl="0">
              <a:lnSpc>
                <a:spcPct val="90000"/>
              </a:lnSpc>
              <a:spcBef>
                <a:spcPts val="500"/>
              </a:spcBef>
              <a:spcAft>
                <a:spcPts val="0"/>
              </a:spcAft>
              <a:buNone/>
            </a:pPr>
            <a:r>
              <a:rPr lang="en-GB" sz="1200">
                <a:solidFill>
                  <a:schemeClr val="dk1"/>
                </a:solidFill>
              </a:rPr>
              <a:t>If One to VERY LARGE number of documents (eg millions)</a:t>
            </a:r>
            <a:endParaRPr sz="1200">
              <a:solidFill>
                <a:schemeClr val="dk1"/>
              </a:solidFill>
            </a:endParaRPr>
          </a:p>
          <a:p>
            <a:pPr marL="0" lvl="0" indent="0" algn="l" rtl="0">
              <a:lnSpc>
                <a:spcPct val="90000"/>
              </a:lnSpc>
              <a:spcBef>
                <a:spcPts val="500"/>
              </a:spcBef>
              <a:spcAft>
                <a:spcPts val="0"/>
              </a:spcAft>
              <a:buNone/>
            </a:pPr>
            <a:r>
              <a:rPr lang="en-GB" sz="1200">
                <a:solidFill>
                  <a:schemeClr val="dk1"/>
                </a:solidFill>
              </a:rPr>
              <a:t>We need to Keep the reference key as a pair of (key,value)</a:t>
            </a:r>
            <a:endParaRPr sz="1200">
              <a:solidFill>
                <a:schemeClr val="dk1"/>
              </a:solidFill>
            </a:endParaRPr>
          </a:p>
          <a:p>
            <a:pPr marL="0" lvl="0" indent="0" algn="l" rtl="0">
              <a:lnSpc>
                <a:spcPct val="90000"/>
              </a:lnSpc>
              <a:spcBef>
                <a:spcPts val="500"/>
              </a:spcBef>
              <a:spcAft>
                <a:spcPts val="0"/>
              </a:spcAft>
              <a:buNone/>
            </a:pPr>
            <a:r>
              <a:rPr lang="en-GB" sz="1200">
                <a:solidFill>
                  <a:schemeClr val="dk1"/>
                </a:solidFill>
              </a:rPr>
              <a:t>And the reference key of the one side in the many side (parent referencing)</a:t>
            </a:r>
            <a:endParaRPr sz="1200">
              <a:solidFill>
                <a:schemeClr val="dk1"/>
              </a:solidFill>
            </a:endParaRPr>
          </a:p>
          <a:p>
            <a:pPr marL="0" lvl="0" indent="0" algn="l" rtl="0">
              <a:lnSpc>
                <a:spcPct val="90000"/>
              </a:lnSpc>
              <a:spcBef>
                <a:spcPts val="500"/>
              </a:spcBef>
              <a:spcAft>
                <a:spcPts val="0"/>
              </a:spcAft>
              <a:buNone/>
            </a:pPr>
            <a:endParaRPr sz="1200">
              <a:solidFill>
                <a:schemeClr val="dk1"/>
              </a:solidFill>
            </a:endParaRPr>
          </a:p>
          <a:p>
            <a:pPr marL="0" lvl="0" indent="0" algn="l" rtl="0">
              <a:lnSpc>
                <a:spcPct val="90000"/>
              </a:lnSpc>
              <a:spcBef>
                <a:spcPts val="500"/>
              </a:spcBef>
              <a:spcAft>
                <a:spcPts val="0"/>
              </a:spcAft>
              <a:buNone/>
            </a:pPr>
            <a:endParaRPr sz="1200">
              <a:solidFill>
                <a:schemeClr val="dk1"/>
              </a:solidFill>
            </a:endParaRPr>
          </a:p>
          <a:p>
            <a:pPr marL="0" lvl="0" indent="0" algn="l" rtl="0">
              <a:spcBef>
                <a:spcPts val="0"/>
              </a:spcBef>
              <a:spcAft>
                <a:spcPts val="0"/>
              </a:spcAft>
              <a:buNone/>
            </a:pPr>
            <a:endParaRPr sz="1200"/>
          </a:p>
        </p:txBody>
      </p:sp>
    </p:spTree>
    <p:extLst>
      <p:ext uri="{BB962C8B-B14F-4D97-AF65-F5344CB8AC3E}">
        <p14:creationId xmlns:p14="http://schemas.microsoft.com/office/powerpoint/2010/main" val="3780707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426504a93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are more or less done with mongo db shell. </a:t>
            </a:r>
            <a:br>
              <a:rPr lang="en-GB"/>
            </a:br>
            <a:endParaRPr/>
          </a:p>
          <a:p>
            <a:pPr marL="0" lvl="0" indent="0" algn="l" rtl="0">
              <a:spcBef>
                <a:spcPts val="0"/>
              </a:spcBef>
              <a:spcAft>
                <a:spcPts val="0"/>
              </a:spcAft>
              <a:buNone/>
            </a:pPr>
            <a:r>
              <a:rPr lang="en-GB"/>
              <a:t>Now we will briefly look into pymongo and applications. </a:t>
            </a:r>
            <a:endParaRPr/>
          </a:p>
          <a:p>
            <a:pPr marL="0" lvl="0" indent="0" algn="l" rtl="0">
              <a:spcBef>
                <a:spcPts val="0"/>
              </a:spcBef>
              <a:spcAft>
                <a:spcPts val="0"/>
              </a:spcAft>
              <a:buNone/>
            </a:pPr>
            <a:endParaRPr/>
          </a:p>
          <a:p>
            <a:pPr marL="0" lvl="0" indent="0" algn="l" rtl="0">
              <a:spcBef>
                <a:spcPts val="0"/>
              </a:spcBef>
              <a:spcAft>
                <a:spcPts val="0"/>
              </a:spcAft>
              <a:buNone/>
            </a:pPr>
            <a:r>
              <a:rPr lang="en-GB"/>
              <a:t>For this we will require mongod service running so that our application can connect to the database.</a:t>
            </a:r>
            <a:endParaRPr/>
          </a:p>
        </p:txBody>
      </p:sp>
      <p:sp>
        <p:nvSpPr>
          <p:cNvPr id="301" name="Google Shape;301;g426504a93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549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426504a93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will now write the code in jupyter notebook and connect to the database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#Write this in the first cell</a:t>
            </a:r>
            <a:endParaRPr/>
          </a:p>
          <a:p>
            <a:pPr marL="0" lvl="0" indent="0" algn="l" rtl="0">
              <a:spcBef>
                <a:spcPts val="0"/>
              </a:spcBef>
              <a:spcAft>
                <a:spcPts val="0"/>
              </a:spcAft>
              <a:buClr>
                <a:schemeClr val="dk1"/>
              </a:buClr>
              <a:buSzPts val="1100"/>
              <a:buFont typeface="Arial"/>
              <a:buNone/>
            </a:pPr>
            <a:r>
              <a:rPr lang="en-GB"/>
              <a:t>import pymongo</a:t>
            </a:r>
            <a:endParaRPr/>
          </a:p>
          <a:p>
            <a:pPr marL="0" lvl="0" indent="0" algn="l" rtl="0">
              <a:spcBef>
                <a:spcPts val="0"/>
              </a:spcBef>
              <a:spcAft>
                <a:spcPts val="0"/>
              </a:spcAft>
              <a:buClr>
                <a:schemeClr val="dk1"/>
              </a:buClr>
              <a:buSzPts val="1100"/>
              <a:buFont typeface="Arial"/>
              <a:buNone/>
            </a:pPr>
            <a:r>
              <a:rPr lang="en-GB"/>
              <a:t>from pymongo import MongoClient</a:t>
            </a:r>
            <a:endParaRPr/>
          </a:p>
          <a:p>
            <a:pPr marL="0" lvl="0" indent="0" algn="l" rtl="0">
              <a:spcBef>
                <a:spcPts val="0"/>
              </a:spcBef>
              <a:spcAft>
                <a:spcPts val="0"/>
              </a:spcAft>
              <a:buClr>
                <a:schemeClr val="dk1"/>
              </a:buClr>
              <a:buSzPts val="1100"/>
              <a:buFont typeface="Arial"/>
              <a:buNone/>
            </a:pPr>
            <a:r>
              <a:rPr lang="en-GB"/>
              <a:t>from pprint import pprint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client = MongoClient()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db = client.petshop</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coll = db.pets</a:t>
            </a:r>
            <a:endParaRPr/>
          </a:p>
          <a:p>
            <a:pPr marL="0" lvl="0" indent="0" algn="l" rtl="0">
              <a:spcBef>
                <a:spcPts val="0"/>
              </a:spcBef>
              <a:spcAft>
                <a:spcPts val="0"/>
              </a:spcAft>
              <a:buClr>
                <a:schemeClr val="dk1"/>
              </a:buClr>
              <a:buSzPts val="1100"/>
              <a:buFont typeface="Arial"/>
              <a:buNone/>
            </a:pPr>
            <a:r>
              <a:rPr lang="en-GB"/>
              <a:t>cursor = coll.find({})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for doc in cursor:</a:t>
            </a:r>
            <a:endParaRPr/>
          </a:p>
          <a:p>
            <a:pPr marL="0" lvl="0" indent="0" algn="l" rtl="0">
              <a:spcBef>
                <a:spcPts val="0"/>
              </a:spcBef>
              <a:spcAft>
                <a:spcPts val="0"/>
              </a:spcAft>
              <a:buClr>
                <a:schemeClr val="dk1"/>
              </a:buClr>
              <a:buSzPts val="1100"/>
              <a:buFont typeface="Arial"/>
              <a:buNone/>
            </a:pPr>
            <a:r>
              <a:rPr lang="en-GB"/>
              <a:t>    pprint(doc)</a:t>
            </a:r>
            <a:endParaRPr/>
          </a:p>
          <a:p>
            <a:pPr marL="0" lvl="0" indent="0" algn="l" rtl="0">
              <a:spcBef>
                <a:spcPts val="0"/>
              </a:spcBef>
              <a:spcAft>
                <a:spcPts val="0"/>
              </a:spcAft>
              <a:buNone/>
            </a:pPr>
            <a:endParaRPr/>
          </a:p>
          <a:p>
            <a:pPr marL="0" lvl="0" indent="0" algn="l" rtl="0">
              <a:spcBef>
                <a:spcPts val="0"/>
              </a:spcBef>
              <a:spcAft>
                <a:spcPts val="0"/>
              </a:spcAft>
              <a:buNone/>
            </a:pPr>
            <a:r>
              <a:rPr lang="en-GB"/>
              <a:t>#Write this in the second cell</a:t>
            </a:r>
            <a:endParaRPr/>
          </a:p>
          <a:p>
            <a:pPr marL="0" lvl="0" indent="0" algn="l" rtl="0">
              <a:spcBef>
                <a:spcPts val="0"/>
              </a:spcBef>
              <a:spcAft>
                <a:spcPts val="0"/>
              </a:spcAft>
              <a:buClr>
                <a:schemeClr val="dk1"/>
              </a:buClr>
              <a:buSzPts val="1100"/>
              <a:buFont typeface="Arial"/>
              <a:buNone/>
            </a:pPr>
            <a:r>
              <a:rPr lang="en-GB"/>
              <a:t>new_pets = [{"name":"Trudi", "species":"cat"},{"name":"John", "species":"Bulldog"}]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coll.insert_many(new_pets)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cursor = coll.find({"name":"John"})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for doc in cursor:</a:t>
            </a:r>
            <a:endParaRPr/>
          </a:p>
          <a:p>
            <a:pPr marL="0" lvl="0" indent="0" algn="l" rtl="0">
              <a:spcBef>
                <a:spcPts val="0"/>
              </a:spcBef>
              <a:spcAft>
                <a:spcPts val="0"/>
              </a:spcAft>
              <a:buClr>
                <a:schemeClr val="dk1"/>
              </a:buClr>
              <a:buSzPts val="1100"/>
              <a:buFont typeface="Arial"/>
              <a:buNone/>
            </a:pPr>
            <a:r>
              <a:rPr lang="en-GB"/>
              <a:t>    pprint(doc)</a:t>
            </a:r>
            <a:endParaRPr/>
          </a:p>
          <a:p>
            <a:pPr marL="0" lvl="0" indent="0" algn="l" rtl="0">
              <a:spcBef>
                <a:spcPts val="0"/>
              </a:spcBef>
              <a:spcAft>
                <a:spcPts val="0"/>
              </a:spcAft>
              <a:buNone/>
            </a:pPr>
            <a:endParaRPr/>
          </a:p>
        </p:txBody>
      </p:sp>
      <p:sp>
        <p:nvSpPr>
          <p:cNvPr id="308" name="Google Shape;308;g426504a93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054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426504a93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g426504a93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228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073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295d96750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Todays meetup is going to be more like do and learn. Hope all of you are in front of the computer and be able to do these with me. If not you can just watch how it is done.</a:t>
            </a:r>
            <a:endParaRPr/>
          </a:p>
          <a:p>
            <a:pPr marL="0" lvl="0" indent="0" algn="l" rtl="0">
              <a:spcBef>
                <a:spcPts val="0"/>
              </a:spcBef>
              <a:spcAft>
                <a:spcPts val="0"/>
              </a:spcAft>
              <a:buNone/>
            </a:pPr>
            <a:endParaRPr/>
          </a:p>
          <a:p>
            <a:pPr marL="0" lvl="0" indent="0" algn="l" rtl="0">
              <a:spcBef>
                <a:spcPts val="0"/>
              </a:spcBef>
              <a:spcAft>
                <a:spcPts val="0"/>
              </a:spcAft>
              <a:buNone/>
            </a:pPr>
            <a:r>
              <a:rPr lang="en-GB"/>
              <a:t>(Open  up a VM and start demonstrating the students.)</a:t>
            </a:r>
            <a:endParaRPr/>
          </a:p>
          <a:p>
            <a:pPr marL="0" lvl="0" indent="0" algn="l" rtl="0">
              <a:spcBef>
                <a:spcPts val="0"/>
              </a:spcBef>
              <a:spcAft>
                <a:spcPts val="0"/>
              </a:spcAft>
              <a:buNone/>
            </a:pPr>
            <a:endParaRPr/>
          </a:p>
          <a:p>
            <a:pPr marL="0" lvl="0" indent="0" algn="l" rtl="0">
              <a:spcBef>
                <a:spcPts val="0"/>
              </a:spcBef>
              <a:spcAft>
                <a:spcPts val="0"/>
              </a:spcAft>
              <a:buNone/>
            </a:pPr>
            <a:r>
              <a:rPr lang="en-GB"/>
              <a:t>Mongod: Talk about permission errors.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7" name="Google Shape;127;g4295d96750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354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164850a0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4164850a0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7691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164850a0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4164850a0e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7561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16d63b72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16d63b72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How many evaluation gave a score of 9 to the content? </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answer</a:t>
            </a:r>
            <a:r>
              <a:rPr lang="en-US" baseline="0" dirty="0" smtClean="0"/>
              <a:t> for the query is 4, According to the collection, the correct answer is 2. Why?</a:t>
            </a:r>
            <a:endParaRPr dirty="0"/>
          </a:p>
        </p:txBody>
      </p:sp>
    </p:spTree>
    <p:extLst>
      <p:ext uri="{BB962C8B-B14F-4D97-AF65-F5344CB8AC3E}">
        <p14:creationId xmlns:p14="http://schemas.microsoft.com/office/powerpoint/2010/main" val="1833657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16d63b72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16d63b72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How many evaluation gave a score of 9 to the content? </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answer</a:t>
            </a:r>
            <a:r>
              <a:rPr lang="en-US" baseline="0" dirty="0" smtClean="0"/>
              <a:t> for the query is 4, According to the collection, the correct answer is 2. Why?</a:t>
            </a:r>
            <a:endParaRPr dirty="0"/>
          </a:p>
        </p:txBody>
      </p:sp>
    </p:spTree>
    <p:extLst>
      <p:ext uri="{BB962C8B-B14F-4D97-AF65-F5344CB8AC3E}">
        <p14:creationId xmlns:p14="http://schemas.microsoft.com/office/powerpoint/2010/main" val="338428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26504a93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26504a93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Aggregation operations process data records and return computed results. </a:t>
            </a:r>
            <a:endParaRPr/>
          </a:p>
          <a:p>
            <a:pPr marL="0" lvl="0" indent="0" algn="l" rtl="0">
              <a:spcBef>
                <a:spcPts val="0"/>
              </a:spcBef>
              <a:spcAft>
                <a:spcPts val="0"/>
              </a:spcAft>
              <a:buNone/>
            </a:pPr>
            <a:endParaRPr/>
          </a:p>
          <a:p>
            <a:pPr marL="0" lvl="0" indent="0" algn="l" rtl="0">
              <a:spcBef>
                <a:spcPts val="0"/>
              </a:spcBef>
              <a:spcAft>
                <a:spcPts val="0"/>
              </a:spcAft>
              <a:buNone/>
            </a:pPr>
            <a:r>
              <a:rPr lang="en-GB"/>
              <a:t>Aggregation operations group values from multiple documents together, and can perform a variety of operations on the grouped data to return a single result. </a:t>
            </a:r>
            <a:endParaRPr/>
          </a:p>
          <a:p>
            <a:pPr marL="0" lvl="0" indent="0" algn="l" rtl="0">
              <a:spcBef>
                <a:spcPts val="0"/>
              </a:spcBef>
              <a:spcAft>
                <a:spcPts val="0"/>
              </a:spcAft>
              <a:buNone/>
            </a:pPr>
            <a:endParaRPr/>
          </a:p>
          <a:p>
            <a:pPr marL="0" lvl="0" indent="0" algn="l" rtl="0">
              <a:spcBef>
                <a:spcPts val="0"/>
              </a:spcBef>
              <a:spcAft>
                <a:spcPts val="0"/>
              </a:spcAft>
              <a:buNone/>
            </a:pPr>
            <a:r>
              <a:rPr lang="en-GB"/>
              <a:t>MongoDB provides three ways to perform aggregation: the aggregation pipeline, the map-reduce function, and single purpose aggregation methods.</a:t>
            </a:r>
            <a:endParaRPr/>
          </a:p>
          <a:p>
            <a:pPr marL="0" lvl="0" indent="0" algn="l" rtl="0">
              <a:spcBef>
                <a:spcPts val="0"/>
              </a:spcBef>
              <a:spcAft>
                <a:spcPts val="0"/>
              </a:spcAft>
              <a:buNone/>
            </a:pPr>
            <a:endParaRPr/>
          </a:p>
          <a:p>
            <a:pPr marL="0" lvl="0" indent="0" algn="l" rtl="0">
              <a:spcBef>
                <a:spcPts val="0"/>
              </a:spcBef>
              <a:spcAft>
                <a:spcPts val="0"/>
              </a:spcAft>
              <a:buNone/>
            </a:pPr>
            <a:r>
              <a:rPr lang="en-GB"/>
              <a:t>We will be talking about aggregation pipeline more:</a:t>
            </a:r>
            <a:endParaRPr/>
          </a:p>
          <a:p>
            <a:pPr marL="0" lvl="0" indent="0" algn="l" rtl="0">
              <a:spcBef>
                <a:spcPts val="0"/>
              </a:spcBef>
              <a:spcAft>
                <a:spcPts val="0"/>
              </a:spcAft>
              <a:buNone/>
            </a:pPr>
            <a:endParaRPr/>
          </a:p>
          <a:p>
            <a:pPr marL="0" lvl="0" indent="0" algn="l" rtl="0">
              <a:spcBef>
                <a:spcPts val="0"/>
              </a:spcBef>
              <a:spcAft>
                <a:spcPts val="0"/>
              </a:spcAft>
              <a:buNone/>
            </a:pPr>
            <a:r>
              <a:rPr lang="en-GB"/>
              <a:t>MongoDB’s aggregation framework is modeled on the concept of data processing pipelines. </a:t>
            </a:r>
            <a:endParaRPr/>
          </a:p>
          <a:p>
            <a:pPr marL="0" lvl="0" indent="0" algn="l" rtl="0">
              <a:spcBef>
                <a:spcPts val="0"/>
              </a:spcBef>
              <a:spcAft>
                <a:spcPts val="0"/>
              </a:spcAft>
              <a:buNone/>
            </a:pPr>
            <a:endParaRPr/>
          </a:p>
          <a:p>
            <a:pPr marL="0" lvl="0" indent="0" algn="l" rtl="0">
              <a:spcBef>
                <a:spcPts val="0"/>
              </a:spcBef>
              <a:spcAft>
                <a:spcPts val="0"/>
              </a:spcAft>
              <a:buNone/>
            </a:pPr>
            <a:r>
              <a:rPr lang="en-GB"/>
              <a:t>Documents enter a multi-stage pipeline that transforms the documents into an aggregated result.</a:t>
            </a:r>
            <a:endParaRPr/>
          </a:p>
          <a:p>
            <a:pPr marL="0" lvl="0" indent="0" algn="l" rtl="0">
              <a:spcBef>
                <a:spcPts val="0"/>
              </a:spcBef>
              <a:spcAft>
                <a:spcPts val="0"/>
              </a:spcAft>
              <a:buNone/>
            </a:pPr>
            <a:endParaRPr/>
          </a:p>
          <a:p>
            <a:pPr marL="0" lvl="0" indent="0" algn="l" rtl="0">
              <a:spcBef>
                <a:spcPts val="0"/>
              </a:spcBef>
              <a:spcAft>
                <a:spcPts val="0"/>
              </a:spcAft>
              <a:buNone/>
            </a:pPr>
            <a:r>
              <a:rPr lang="en-GB"/>
              <a:t>The most basic pipeline stages provide filters that operate like queries and document transformations that modify the form of the output document.</a:t>
            </a:r>
            <a:endParaRPr/>
          </a:p>
          <a:p>
            <a:pPr marL="0" lvl="0" indent="0" algn="l" rtl="0">
              <a:spcBef>
                <a:spcPts val="0"/>
              </a:spcBef>
              <a:spcAft>
                <a:spcPts val="0"/>
              </a:spcAft>
              <a:buNone/>
            </a:pPr>
            <a:endParaRPr/>
          </a:p>
          <a:p>
            <a:pPr marL="0" lvl="0" indent="0" algn="l" rtl="0">
              <a:spcBef>
                <a:spcPts val="0"/>
              </a:spcBef>
              <a:spcAft>
                <a:spcPts val="0"/>
              </a:spcAft>
              <a:buNone/>
            </a:pPr>
            <a:r>
              <a:rPr lang="en-GB"/>
              <a:t>Other pipeline operations provide tools for grouping and sorting documents by specific field or fields as well as tools for aggregating the contents of arrays, including arrays of documents. </a:t>
            </a:r>
            <a:endParaRPr/>
          </a:p>
          <a:p>
            <a:pPr marL="0" lvl="0" indent="0" algn="l" rtl="0">
              <a:spcBef>
                <a:spcPts val="0"/>
              </a:spcBef>
              <a:spcAft>
                <a:spcPts val="0"/>
              </a:spcAft>
              <a:buNone/>
            </a:pPr>
            <a:endParaRPr/>
          </a:p>
          <a:p>
            <a:pPr marL="0" lvl="0" indent="0" algn="l" rtl="0">
              <a:spcBef>
                <a:spcPts val="0"/>
              </a:spcBef>
              <a:spcAft>
                <a:spcPts val="0"/>
              </a:spcAft>
              <a:buNone/>
            </a:pPr>
            <a:r>
              <a:rPr lang="en-GB"/>
              <a:t>In addition, pipeline stages can use operators for tasks such as calculating the average or concatenating a string.</a:t>
            </a:r>
            <a:endParaRPr/>
          </a:p>
          <a:p>
            <a:pPr marL="0" lvl="0" indent="0" algn="l" rtl="0">
              <a:spcBef>
                <a:spcPts val="0"/>
              </a:spcBef>
              <a:spcAft>
                <a:spcPts val="0"/>
              </a:spcAft>
              <a:buNone/>
            </a:pPr>
            <a:endParaRPr/>
          </a:p>
          <a:p>
            <a:pPr marL="0" lvl="0" indent="0" algn="l" rtl="0">
              <a:spcBef>
                <a:spcPts val="0"/>
              </a:spcBef>
              <a:spcAft>
                <a:spcPts val="0"/>
              </a:spcAft>
              <a:buNone/>
            </a:pPr>
            <a:r>
              <a:rPr lang="en-GB"/>
              <a:t>The pipeline provides efficient data aggregation using native operations within MongoDB, and is the preferred method for data aggregation in MongoDB.</a:t>
            </a:r>
            <a:endParaRPr/>
          </a:p>
        </p:txBody>
      </p:sp>
    </p:spTree>
    <p:extLst>
      <p:ext uri="{BB962C8B-B14F-4D97-AF65-F5344CB8AC3E}">
        <p14:creationId xmlns:p14="http://schemas.microsoft.com/office/powerpoint/2010/main" val="950672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26504a93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26504a93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Aggregation operations process data records and return computed results. </a:t>
            </a:r>
            <a:endParaRPr/>
          </a:p>
          <a:p>
            <a:pPr marL="0" lvl="0" indent="0" algn="l" rtl="0">
              <a:spcBef>
                <a:spcPts val="0"/>
              </a:spcBef>
              <a:spcAft>
                <a:spcPts val="0"/>
              </a:spcAft>
              <a:buNone/>
            </a:pPr>
            <a:endParaRPr/>
          </a:p>
          <a:p>
            <a:pPr marL="0" lvl="0" indent="0" algn="l" rtl="0">
              <a:spcBef>
                <a:spcPts val="0"/>
              </a:spcBef>
              <a:spcAft>
                <a:spcPts val="0"/>
              </a:spcAft>
              <a:buNone/>
            </a:pPr>
            <a:r>
              <a:rPr lang="en-GB"/>
              <a:t>Aggregation operations group values from multiple documents together, and can perform a variety of operations on the grouped data to return a single result. </a:t>
            </a:r>
            <a:endParaRPr/>
          </a:p>
          <a:p>
            <a:pPr marL="0" lvl="0" indent="0" algn="l" rtl="0">
              <a:spcBef>
                <a:spcPts val="0"/>
              </a:spcBef>
              <a:spcAft>
                <a:spcPts val="0"/>
              </a:spcAft>
              <a:buNone/>
            </a:pPr>
            <a:endParaRPr/>
          </a:p>
          <a:p>
            <a:pPr marL="0" lvl="0" indent="0" algn="l" rtl="0">
              <a:spcBef>
                <a:spcPts val="0"/>
              </a:spcBef>
              <a:spcAft>
                <a:spcPts val="0"/>
              </a:spcAft>
              <a:buNone/>
            </a:pPr>
            <a:r>
              <a:rPr lang="en-GB"/>
              <a:t>MongoDB provides three ways to perform aggregation: the aggregation pipeline, the map-reduce function, and single purpose aggregation methods.</a:t>
            </a:r>
            <a:endParaRPr/>
          </a:p>
          <a:p>
            <a:pPr marL="0" lvl="0" indent="0" algn="l" rtl="0">
              <a:spcBef>
                <a:spcPts val="0"/>
              </a:spcBef>
              <a:spcAft>
                <a:spcPts val="0"/>
              </a:spcAft>
              <a:buNone/>
            </a:pPr>
            <a:endParaRPr/>
          </a:p>
          <a:p>
            <a:pPr marL="0" lvl="0" indent="0" algn="l" rtl="0">
              <a:spcBef>
                <a:spcPts val="0"/>
              </a:spcBef>
              <a:spcAft>
                <a:spcPts val="0"/>
              </a:spcAft>
              <a:buNone/>
            </a:pPr>
            <a:r>
              <a:rPr lang="en-GB"/>
              <a:t>We will be talking about aggregation pipeline more:</a:t>
            </a:r>
            <a:endParaRPr/>
          </a:p>
          <a:p>
            <a:pPr marL="0" lvl="0" indent="0" algn="l" rtl="0">
              <a:spcBef>
                <a:spcPts val="0"/>
              </a:spcBef>
              <a:spcAft>
                <a:spcPts val="0"/>
              </a:spcAft>
              <a:buNone/>
            </a:pPr>
            <a:endParaRPr/>
          </a:p>
          <a:p>
            <a:pPr marL="0" lvl="0" indent="0" algn="l" rtl="0">
              <a:spcBef>
                <a:spcPts val="0"/>
              </a:spcBef>
              <a:spcAft>
                <a:spcPts val="0"/>
              </a:spcAft>
              <a:buNone/>
            </a:pPr>
            <a:r>
              <a:rPr lang="en-GB"/>
              <a:t>MongoDB’s aggregation framework is modeled on the concept of data processing pipelines. </a:t>
            </a:r>
            <a:endParaRPr/>
          </a:p>
          <a:p>
            <a:pPr marL="0" lvl="0" indent="0" algn="l" rtl="0">
              <a:spcBef>
                <a:spcPts val="0"/>
              </a:spcBef>
              <a:spcAft>
                <a:spcPts val="0"/>
              </a:spcAft>
              <a:buNone/>
            </a:pPr>
            <a:endParaRPr/>
          </a:p>
          <a:p>
            <a:pPr marL="0" lvl="0" indent="0" algn="l" rtl="0">
              <a:spcBef>
                <a:spcPts val="0"/>
              </a:spcBef>
              <a:spcAft>
                <a:spcPts val="0"/>
              </a:spcAft>
              <a:buNone/>
            </a:pPr>
            <a:r>
              <a:rPr lang="en-GB"/>
              <a:t>Documents enter a multi-stage pipeline that transforms the documents into an aggregated result.</a:t>
            </a:r>
            <a:endParaRPr/>
          </a:p>
          <a:p>
            <a:pPr marL="0" lvl="0" indent="0" algn="l" rtl="0">
              <a:spcBef>
                <a:spcPts val="0"/>
              </a:spcBef>
              <a:spcAft>
                <a:spcPts val="0"/>
              </a:spcAft>
              <a:buNone/>
            </a:pPr>
            <a:endParaRPr/>
          </a:p>
          <a:p>
            <a:pPr marL="0" lvl="0" indent="0" algn="l" rtl="0">
              <a:spcBef>
                <a:spcPts val="0"/>
              </a:spcBef>
              <a:spcAft>
                <a:spcPts val="0"/>
              </a:spcAft>
              <a:buNone/>
            </a:pPr>
            <a:r>
              <a:rPr lang="en-GB"/>
              <a:t>The most basic pipeline stages provide filters that operate like queries and document transformations that modify the form of the output document.</a:t>
            </a:r>
            <a:endParaRPr/>
          </a:p>
          <a:p>
            <a:pPr marL="0" lvl="0" indent="0" algn="l" rtl="0">
              <a:spcBef>
                <a:spcPts val="0"/>
              </a:spcBef>
              <a:spcAft>
                <a:spcPts val="0"/>
              </a:spcAft>
              <a:buNone/>
            </a:pPr>
            <a:endParaRPr/>
          </a:p>
          <a:p>
            <a:pPr marL="0" lvl="0" indent="0" algn="l" rtl="0">
              <a:spcBef>
                <a:spcPts val="0"/>
              </a:spcBef>
              <a:spcAft>
                <a:spcPts val="0"/>
              </a:spcAft>
              <a:buNone/>
            </a:pPr>
            <a:r>
              <a:rPr lang="en-GB"/>
              <a:t>Other pipeline operations provide tools for grouping and sorting documents by specific field or fields as well as tools for aggregating the contents of arrays, including arrays of documents. </a:t>
            </a:r>
            <a:endParaRPr/>
          </a:p>
          <a:p>
            <a:pPr marL="0" lvl="0" indent="0" algn="l" rtl="0">
              <a:spcBef>
                <a:spcPts val="0"/>
              </a:spcBef>
              <a:spcAft>
                <a:spcPts val="0"/>
              </a:spcAft>
              <a:buNone/>
            </a:pPr>
            <a:endParaRPr/>
          </a:p>
          <a:p>
            <a:pPr marL="0" lvl="0" indent="0" algn="l" rtl="0">
              <a:spcBef>
                <a:spcPts val="0"/>
              </a:spcBef>
              <a:spcAft>
                <a:spcPts val="0"/>
              </a:spcAft>
              <a:buNone/>
            </a:pPr>
            <a:r>
              <a:rPr lang="en-GB"/>
              <a:t>In addition, pipeline stages can use operators for tasks such as calculating the average or concatenating a string.</a:t>
            </a:r>
            <a:endParaRPr/>
          </a:p>
          <a:p>
            <a:pPr marL="0" lvl="0" indent="0" algn="l" rtl="0">
              <a:spcBef>
                <a:spcPts val="0"/>
              </a:spcBef>
              <a:spcAft>
                <a:spcPts val="0"/>
              </a:spcAft>
              <a:buNone/>
            </a:pPr>
            <a:endParaRPr/>
          </a:p>
          <a:p>
            <a:pPr marL="0" lvl="0" indent="0" algn="l" rtl="0">
              <a:spcBef>
                <a:spcPts val="0"/>
              </a:spcBef>
              <a:spcAft>
                <a:spcPts val="0"/>
              </a:spcAft>
              <a:buNone/>
            </a:pPr>
            <a:r>
              <a:rPr lang="en-GB"/>
              <a:t>The pipeline provides efficient data aggregation using native operations within MongoDB, and is the preferred method for data aggregation in MongoDB.</a:t>
            </a:r>
            <a:endParaRPr/>
          </a:p>
        </p:txBody>
      </p:sp>
    </p:spTree>
    <p:extLst>
      <p:ext uri="{BB962C8B-B14F-4D97-AF65-F5344CB8AC3E}">
        <p14:creationId xmlns:p14="http://schemas.microsoft.com/office/powerpoint/2010/main" val="2876313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
        <p:cNvGrpSpPr/>
        <p:nvPr/>
      </p:nvGrpSpPr>
      <p:grpSpPr>
        <a:xfrm>
          <a:off x="0" y="0"/>
          <a:ext cx="0" cy="0"/>
          <a:chOff x="0" y="0"/>
          <a:chExt cx="0" cy="0"/>
        </a:xfrm>
      </p:grpSpPr>
      <p:sp>
        <p:nvSpPr>
          <p:cNvPr id="8" name="Google Shape;8;p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a:p>
        </p:txBody>
      </p:sp>
      <p:sp>
        <p:nvSpPr>
          <p:cNvPr id="9" name="Google Shape;9;p2"/>
          <p:cNvSpPr txBox="1">
            <a:spLocks noGrp="1"/>
          </p:cNvSpPr>
          <p:nvPr>
            <p:ph type="body" idx="1"/>
          </p:nvPr>
        </p:nvSpPr>
        <p:spPr>
          <a:xfrm>
            <a:off x="276543" y="1884363"/>
            <a:ext cx="6088696" cy="487362"/>
          </a:xfrm>
          <a:prstGeom prst="rect">
            <a:avLst/>
          </a:prstGeom>
          <a:noFill/>
          <a:ln>
            <a:noFill/>
          </a:ln>
        </p:spPr>
        <p:txBody>
          <a:bodyPr spcFirstLastPara="1" wrap="square" lIns="91425" tIns="45700" rIns="91425" bIns="45700" anchor="t" anchorCtr="0"/>
          <a:lstStyle>
            <a:lvl1pPr marL="457200" marR="0" lvl="0" indent="-228600" algn="l" rtl="0">
              <a:spcBef>
                <a:spcPts val="600"/>
              </a:spcBef>
              <a:spcAft>
                <a:spcPts val="0"/>
              </a:spcAft>
              <a:buClr>
                <a:schemeClr val="dk1"/>
              </a:buClr>
              <a:buSzPts val="3000"/>
              <a:buFont typeface="Arial"/>
              <a:buNone/>
              <a:defRPr sz="30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body" idx="2"/>
          </p:nvPr>
        </p:nvSpPr>
        <p:spPr>
          <a:xfrm>
            <a:off x="276542" y="2646680"/>
            <a:ext cx="6088697" cy="487363"/>
          </a:xfrm>
          <a:prstGeom prst="rect">
            <a:avLst/>
          </a:prstGeom>
          <a:noFill/>
          <a:ln>
            <a:noFill/>
          </a:ln>
        </p:spPr>
        <p:txBody>
          <a:bodyPr spcFirstLastPara="1" wrap="square" lIns="91425" tIns="45700" rIns="91425" bIns="45700" anchor="t" anchorCtr="0"/>
          <a:lstStyle>
            <a:lvl1pPr marL="457200" marR="0" lvl="0" indent="-228600" algn="l" rtl="0">
              <a:spcBef>
                <a:spcPts val="360"/>
              </a:spcBef>
              <a:spcAft>
                <a:spcPts val="0"/>
              </a:spcAft>
              <a:buClr>
                <a:srgbClr val="000000"/>
              </a:buClr>
              <a:buSzPts val="1800"/>
              <a:buFont typeface="Arial"/>
              <a:buNone/>
              <a:defRPr sz="1800" b="0" i="0" u="none" strike="noStrike" cap="none">
                <a:solidFill>
                  <a:srgbClr val="000000"/>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3"/>
        <p:cNvGrpSpPr/>
        <p:nvPr/>
      </p:nvGrpSpPr>
      <p:grpSpPr>
        <a:xfrm>
          <a:off x="0" y="0"/>
          <a:ext cx="0" cy="0"/>
          <a:chOff x="0" y="0"/>
          <a:chExt cx="0" cy="0"/>
        </a:xfrm>
      </p:grpSpPr>
      <p:sp>
        <p:nvSpPr>
          <p:cNvPr id="54" name="Google Shape;54;p14"/>
          <p:cNvSpPr txBox="1"/>
          <p:nvPr/>
        </p:nvSpPr>
        <p:spPr>
          <a:xfrm>
            <a:off x="7596606" y="4608512"/>
            <a:ext cx="12123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2400">
                <a:solidFill>
                  <a:srgbClr val="7F7F7F"/>
                </a:solidFill>
                <a:latin typeface="Arial Narrow"/>
                <a:ea typeface="Arial Narrow"/>
                <a:cs typeface="Arial Narrow"/>
                <a:sym typeface="Arial Narrow"/>
              </a:rPr>
              <a:t>‹#›</a:t>
            </a:fld>
            <a:endParaRPr sz="2400">
              <a:solidFill>
                <a:srgbClr val="7F7F7F"/>
              </a:solidFill>
              <a:latin typeface="Arial Narrow"/>
              <a:ea typeface="Arial Narrow"/>
              <a:cs typeface="Arial Narrow"/>
              <a:sym typeface="Arial Narrow"/>
            </a:endParaRPr>
          </a:p>
        </p:txBody>
      </p:sp>
      <p:sp>
        <p:nvSpPr>
          <p:cNvPr id="55" name="Google Shape;55;p14"/>
          <p:cNvSpPr txBox="1">
            <a:spLocks noGrp="1"/>
          </p:cNvSpPr>
          <p:nvPr>
            <p:ph type="body" idx="1"/>
          </p:nvPr>
        </p:nvSpPr>
        <p:spPr>
          <a:xfrm>
            <a:off x="269558" y="222409"/>
            <a:ext cx="5308200" cy="7377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480"/>
              </a:spcBef>
              <a:spcAft>
                <a:spcPts val="0"/>
              </a:spcAft>
              <a:buClr>
                <a:schemeClr val="dk1"/>
              </a:buClr>
              <a:buSzPts val="2400"/>
              <a:buFont typeface="Arial"/>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6" name="Google Shape;56;p14"/>
          <p:cNvSpPr>
            <a:spLocks noGrp="1"/>
          </p:cNvSpPr>
          <p:nvPr>
            <p:ph type="pic" idx="2"/>
          </p:nvPr>
        </p:nvSpPr>
        <p:spPr>
          <a:xfrm>
            <a:off x="377508" y="1438312"/>
            <a:ext cx="8288700" cy="30639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262110" y="999825"/>
            <a:ext cx="8319621" cy="3225701"/>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4"/>
          <p:cNvSpPr txBox="1"/>
          <p:nvPr/>
        </p:nvSpPr>
        <p:spPr>
          <a:xfrm>
            <a:off x="4076885" y="4608512"/>
            <a:ext cx="99023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2400">
                <a:solidFill>
                  <a:schemeClr val="dk1"/>
                </a:solidFill>
                <a:latin typeface="Arial Narrow"/>
                <a:ea typeface="Arial Narrow"/>
                <a:cs typeface="Arial Narrow"/>
                <a:sym typeface="Arial Narrow"/>
              </a:rPr>
              <a:t>‹#›</a:t>
            </a:fld>
            <a:endParaRPr sz="2400">
              <a:solidFill>
                <a:schemeClr val="dk1"/>
              </a:solidFill>
              <a:latin typeface="Arial Narrow"/>
              <a:ea typeface="Arial Narrow"/>
              <a:cs typeface="Arial Narrow"/>
              <a:sym typeface="Arial Narrow"/>
            </a:endParaRPr>
          </a:p>
        </p:txBody>
      </p:sp>
      <p:sp>
        <p:nvSpPr>
          <p:cNvPr id="16" name="Google Shape;16;p4"/>
          <p:cNvSpPr txBox="1">
            <a:spLocks noGrp="1"/>
          </p:cNvSpPr>
          <p:nvPr>
            <p:ph type="body" idx="2"/>
          </p:nvPr>
        </p:nvSpPr>
        <p:spPr>
          <a:xfrm>
            <a:off x="279082" y="119856"/>
            <a:ext cx="8641398" cy="469424"/>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chemeClr val="dk1"/>
              </a:buClr>
              <a:buSzPts val="2400"/>
              <a:buFont typeface="Arial"/>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0"/>
        <p:cNvGrpSpPr/>
        <p:nvPr/>
      </p:nvGrpSpPr>
      <p:grpSpPr>
        <a:xfrm>
          <a:off x="0" y="0"/>
          <a:ext cx="0" cy="0"/>
          <a:chOff x="0" y="0"/>
          <a:chExt cx="0" cy="0"/>
        </a:xfrm>
      </p:grpSpPr>
      <p:sp>
        <p:nvSpPr>
          <p:cNvPr id="21" name="Google Shape;21;p6"/>
          <p:cNvSpPr txBox="1"/>
          <p:nvPr/>
        </p:nvSpPr>
        <p:spPr>
          <a:xfrm>
            <a:off x="4076885" y="4608512"/>
            <a:ext cx="99023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2400">
                <a:solidFill>
                  <a:schemeClr val="dk1"/>
                </a:solidFill>
                <a:latin typeface="Arial Narrow"/>
                <a:ea typeface="Arial Narrow"/>
                <a:cs typeface="Arial Narrow"/>
                <a:sym typeface="Arial Narrow"/>
              </a:rPr>
              <a:t>‹#›</a:t>
            </a:fld>
            <a:endParaRPr sz="2400">
              <a:solidFill>
                <a:schemeClr val="dk1"/>
              </a:solidFill>
              <a:latin typeface="Arial Narrow"/>
              <a:ea typeface="Arial Narrow"/>
              <a:cs typeface="Arial Narrow"/>
              <a:sym typeface="Arial Narrow"/>
            </a:endParaRPr>
          </a:p>
        </p:txBody>
      </p:sp>
      <p:sp>
        <p:nvSpPr>
          <p:cNvPr id="22" name="Google Shape;22;p6"/>
          <p:cNvSpPr txBox="1">
            <a:spLocks noGrp="1"/>
          </p:cNvSpPr>
          <p:nvPr>
            <p:ph type="body" idx="1"/>
          </p:nvPr>
        </p:nvSpPr>
        <p:spPr>
          <a:xfrm>
            <a:off x="256066" y="1005931"/>
            <a:ext cx="4038600" cy="3089329"/>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6"/>
          <p:cNvSpPr txBox="1">
            <a:spLocks noGrp="1"/>
          </p:cNvSpPr>
          <p:nvPr>
            <p:ph type="body" idx="2"/>
          </p:nvPr>
        </p:nvSpPr>
        <p:spPr>
          <a:xfrm>
            <a:off x="4553746" y="1005931"/>
            <a:ext cx="4038600" cy="3089329"/>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6"/>
          <p:cNvSpPr txBox="1">
            <a:spLocks noGrp="1"/>
          </p:cNvSpPr>
          <p:nvPr>
            <p:ph type="body" idx="3"/>
          </p:nvPr>
        </p:nvSpPr>
        <p:spPr>
          <a:xfrm>
            <a:off x="279082" y="119856"/>
            <a:ext cx="8641398" cy="469424"/>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chemeClr val="dk1"/>
              </a:buClr>
              <a:buSzPts val="2400"/>
              <a:buFont typeface="Arial"/>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5"/>
        <p:cNvGrpSpPr/>
        <p:nvPr/>
      </p:nvGrpSpPr>
      <p:grpSpPr>
        <a:xfrm>
          <a:off x="0" y="0"/>
          <a:ext cx="0" cy="0"/>
          <a:chOff x="0" y="0"/>
          <a:chExt cx="0" cy="0"/>
        </a:xfrm>
      </p:grpSpPr>
      <p:sp>
        <p:nvSpPr>
          <p:cNvPr id="26" name="Google Shape;26;p7"/>
          <p:cNvSpPr>
            <a:spLocks noGrp="1"/>
          </p:cNvSpPr>
          <p:nvPr>
            <p:ph type="pic" idx="2"/>
          </p:nvPr>
        </p:nvSpPr>
        <p:spPr>
          <a:xfrm>
            <a:off x="3197172" y="996950"/>
            <a:ext cx="5511828" cy="2998993"/>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7" name="Google Shape;27;p7"/>
          <p:cNvSpPr txBox="1">
            <a:spLocks noGrp="1"/>
          </p:cNvSpPr>
          <p:nvPr>
            <p:ph type="body" idx="1"/>
          </p:nvPr>
        </p:nvSpPr>
        <p:spPr>
          <a:xfrm>
            <a:off x="261414" y="996950"/>
            <a:ext cx="2484666" cy="2998993"/>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 name="Google Shape;28;p7"/>
          <p:cNvSpPr txBox="1"/>
          <p:nvPr/>
        </p:nvSpPr>
        <p:spPr>
          <a:xfrm>
            <a:off x="4076885" y="4608512"/>
            <a:ext cx="99023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2400">
                <a:solidFill>
                  <a:schemeClr val="dk1"/>
                </a:solidFill>
                <a:latin typeface="Arial Narrow"/>
                <a:ea typeface="Arial Narrow"/>
                <a:cs typeface="Arial Narrow"/>
                <a:sym typeface="Arial Narrow"/>
              </a:rPr>
              <a:t>‹#›</a:t>
            </a:fld>
            <a:endParaRPr sz="2400">
              <a:solidFill>
                <a:schemeClr val="dk1"/>
              </a:solidFill>
              <a:latin typeface="Arial Narrow"/>
              <a:ea typeface="Arial Narrow"/>
              <a:cs typeface="Arial Narrow"/>
              <a:sym typeface="Arial Narrow"/>
            </a:endParaRPr>
          </a:p>
        </p:txBody>
      </p:sp>
      <p:sp>
        <p:nvSpPr>
          <p:cNvPr id="29" name="Google Shape;29;p7"/>
          <p:cNvSpPr txBox="1">
            <a:spLocks noGrp="1"/>
          </p:cNvSpPr>
          <p:nvPr>
            <p:ph type="body" idx="3"/>
          </p:nvPr>
        </p:nvSpPr>
        <p:spPr>
          <a:xfrm>
            <a:off x="279082" y="119856"/>
            <a:ext cx="8641398" cy="469424"/>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chemeClr val="dk1"/>
              </a:buClr>
              <a:buSzPts val="2400"/>
              <a:buFont typeface="Arial"/>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0"/>
        <p:cNvGrpSpPr/>
        <p:nvPr/>
      </p:nvGrpSpPr>
      <p:grpSpPr>
        <a:xfrm>
          <a:off x="0" y="0"/>
          <a:ext cx="0" cy="0"/>
          <a:chOff x="0" y="0"/>
          <a:chExt cx="0" cy="0"/>
        </a:xfrm>
      </p:grpSpPr>
      <p:sp>
        <p:nvSpPr>
          <p:cNvPr id="31" name="Google Shape;31;p8"/>
          <p:cNvSpPr>
            <a:spLocks noGrp="1"/>
          </p:cNvSpPr>
          <p:nvPr>
            <p:ph type="pic" idx="2"/>
          </p:nvPr>
        </p:nvSpPr>
        <p:spPr>
          <a:xfrm>
            <a:off x="377508" y="1001432"/>
            <a:ext cx="8288662" cy="3063901"/>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2" name="Google Shape;32;p8"/>
          <p:cNvSpPr txBox="1"/>
          <p:nvPr/>
        </p:nvSpPr>
        <p:spPr>
          <a:xfrm>
            <a:off x="4076885" y="4608512"/>
            <a:ext cx="99023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2400">
                <a:solidFill>
                  <a:schemeClr val="dk1"/>
                </a:solidFill>
                <a:latin typeface="Arial Narrow"/>
                <a:ea typeface="Arial Narrow"/>
                <a:cs typeface="Arial Narrow"/>
                <a:sym typeface="Arial Narrow"/>
              </a:rPr>
              <a:t>‹#›</a:t>
            </a:fld>
            <a:endParaRPr sz="2400">
              <a:solidFill>
                <a:schemeClr val="dk1"/>
              </a:solidFill>
              <a:latin typeface="Arial Narrow"/>
              <a:ea typeface="Arial Narrow"/>
              <a:cs typeface="Arial Narrow"/>
              <a:sym typeface="Arial Narrow"/>
            </a:endParaRPr>
          </a:p>
        </p:txBody>
      </p:sp>
      <p:sp>
        <p:nvSpPr>
          <p:cNvPr id="33" name="Google Shape;33;p8"/>
          <p:cNvSpPr txBox="1">
            <a:spLocks noGrp="1"/>
          </p:cNvSpPr>
          <p:nvPr>
            <p:ph type="body" idx="1"/>
          </p:nvPr>
        </p:nvSpPr>
        <p:spPr>
          <a:xfrm>
            <a:off x="279082" y="119856"/>
            <a:ext cx="8641398" cy="469424"/>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chemeClr val="dk1"/>
              </a:buClr>
              <a:buSzPts val="2400"/>
              <a:buFont typeface="Arial"/>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6"/>
        <p:cNvGrpSpPr/>
        <p:nvPr/>
      </p:nvGrpSpPr>
      <p:grpSpPr>
        <a:xfrm>
          <a:off x="0" y="0"/>
          <a:ext cx="0" cy="0"/>
          <a:chOff x="0" y="0"/>
          <a:chExt cx="0" cy="0"/>
        </a:xfrm>
      </p:grpSpPr>
      <p:sp>
        <p:nvSpPr>
          <p:cNvPr id="37" name="Google Shape;37;p10"/>
          <p:cNvSpPr txBox="1"/>
          <p:nvPr/>
        </p:nvSpPr>
        <p:spPr>
          <a:xfrm>
            <a:off x="7596606" y="4608512"/>
            <a:ext cx="12123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2400">
                <a:solidFill>
                  <a:srgbClr val="7F7F7F"/>
                </a:solidFill>
                <a:latin typeface="Arial Narrow"/>
                <a:ea typeface="Arial Narrow"/>
                <a:cs typeface="Arial Narrow"/>
                <a:sym typeface="Arial Narrow"/>
              </a:rPr>
              <a:t>‹#›</a:t>
            </a:fld>
            <a:endParaRPr sz="2400">
              <a:solidFill>
                <a:srgbClr val="7F7F7F"/>
              </a:solidFill>
              <a:latin typeface="Arial Narrow"/>
              <a:ea typeface="Arial Narrow"/>
              <a:cs typeface="Arial Narrow"/>
              <a:sym typeface="Arial Narrow"/>
            </a:endParaRPr>
          </a:p>
        </p:txBody>
      </p:sp>
      <p:sp>
        <p:nvSpPr>
          <p:cNvPr id="38" name="Google Shape;38;p10"/>
          <p:cNvSpPr txBox="1">
            <a:spLocks noGrp="1"/>
          </p:cNvSpPr>
          <p:nvPr>
            <p:ph type="body" idx="1"/>
          </p:nvPr>
        </p:nvSpPr>
        <p:spPr>
          <a:xfrm>
            <a:off x="269558" y="222409"/>
            <a:ext cx="5308200" cy="7377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480"/>
              </a:spcBef>
              <a:spcAft>
                <a:spcPts val="0"/>
              </a:spcAft>
              <a:buClr>
                <a:schemeClr val="dk1"/>
              </a:buClr>
              <a:buSzPts val="2400"/>
              <a:buFont typeface="Arial"/>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10"/>
          <p:cNvSpPr txBox="1">
            <a:spLocks noGrp="1"/>
          </p:cNvSpPr>
          <p:nvPr>
            <p:ph type="body" idx="2"/>
          </p:nvPr>
        </p:nvSpPr>
        <p:spPr>
          <a:xfrm>
            <a:off x="254318" y="1319865"/>
            <a:ext cx="8319600" cy="3225600"/>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0"/>
        <p:cNvGrpSpPr/>
        <p:nvPr/>
      </p:nvGrpSpPr>
      <p:grpSpPr>
        <a:xfrm>
          <a:off x="0" y="0"/>
          <a:ext cx="0" cy="0"/>
          <a:chOff x="0" y="0"/>
          <a:chExt cx="0" cy="0"/>
        </a:xfrm>
      </p:grpSpPr>
      <p:sp>
        <p:nvSpPr>
          <p:cNvPr id="41" name="Google Shape;41;p11"/>
          <p:cNvSpPr txBox="1"/>
          <p:nvPr/>
        </p:nvSpPr>
        <p:spPr>
          <a:xfrm>
            <a:off x="7596606" y="4608512"/>
            <a:ext cx="12123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2400">
                <a:solidFill>
                  <a:srgbClr val="7F7F7F"/>
                </a:solidFill>
                <a:latin typeface="Arial Narrow"/>
                <a:ea typeface="Arial Narrow"/>
                <a:cs typeface="Arial Narrow"/>
                <a:sym typeface="Arial Narrow"/>
              </a:rPr>
              <a:t>‹#›</a:t>
            </a:fld>
            <a:endParaRPr sz="2400">
              <a:solidFill>
                <a:srgbClr val="7F7F7F"/>
              </a:solidFill>
              <a:latin typeface="Arial Narrow"/>
              <a:ea typeface="Arial Narrow"/>
              <a:cs typeface="Arial Narrow"/>
              <a:sym typeface="Arial Narrow"/>
            </a:endParaRPr>
          </a:p>
        </p:txBody>
      </p:sp>
      <p:sp>
        <p:nvSpPr>
          <p:cNvPr id="42" name="Google Shape;42;p11"/>
          <p:cNvSpPr txBox="1">
            <a:spLocks noGrp="1"/>
          </p:cNvSpPr>
          <p:nvPr>
            <p:ph type="body" idx="1"/>
          </p:nvPr>
        </p:nvSpPr>
        <p:spPr>
          <a:xfrm>
            <a:off x="269558" y="222409"/>
            <a:ext cx="5308200" cy="7377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480"/>
              </a:spcBef>
              <a:spcAft>
                <a:spcPts val="0"/>
              </a:spcAft>
              <a:buClr>
                <a:schemeClr val="dk1"/>
              </a:buClr>
              <a:buSzPts val="2400"/>
              <a:buFont typeface="Arial"/>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3"/>
        <p:cNvGrpSpPr/>
        <p:nvPr/>
      </p:nvGrpSpPr>
      <p:grpSpPr>
        <a:xfrm>
          <a:off x="0" y="0"/>
          <a:ext cx="0" cy="0"/>
          <a:chOff x="0" y="0"/>
          <a:chExt cx="0" cy="0"/>
        </a:xfrm>
      </p:grpSpPr>
      <p:sp>
        <p:nvSpPr>
          <p:cNvPr id="44" name="Google Shape;44;p12"/>
          <p:cNvSpPr txBox="1"/>
          <p:nvPr/>
        </p:nvSpPr>
        <p:spPr>
          <a:xfrm>
            <a:off x="7596606" y="4608512"/>
            <a:ext cx="12123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2400">
                <a:solidFill>
                  <a:srgbClr val="7F7F7F"/>
                </a:solidFill>
                <a:latin typeface="Arial Narrow"/>
                <a:ea typeface="Arial Narrow"/>
                <a:cs typeface="Arial Narrow"/>
                <a:sym typeface="Arial Narrow"/>
              </a:rPr>
              <a:t>‹#›</a:t>
            </a:fld>
            <a:endParaRPr sz="2400">
              <a:solidFill>
                <a:srgbClr val="7F7F7F"/>
              </a:solidFill>
              <a:latin typeface="Arial Narrow"/>
              <a:ea typeface="Arial Narrow"/>
              <a:cs typeface="Arial Narrow"/>
              <a:sym typeface="Arial Narrow"/>
            </a:endParaRPr>
          </a:p>
        </p:txBody>
      </p:sp>
      <p:sp>
        <p:nvSpPr>
          <p:cNvPr id="45" name="Google Shape;45;p12"/>
          <p:cNvSpPr txBox="1">
            <a:spLocks noGrp="1"/>
          </p:cNvSpPr>
          <p:nvPr>
            <p:ph type="body" idx="1"/>
          </p:nvPr>
        </p:nvSpPr>
        <p:spPr>
          <a:xfrm>
            <a:off x="269558" y="222409"/>
            <a:ext cx="5308200" cy="7377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480"/>
              </a:spcBef>
              <a:spcAft>
                <a:spcPts val="0"/>
              </a:spcAft>
              <a:buClr>
                <a:schemeClr val="dk1"/>
              </a:buClr>
              <a:buSzPts val="2400"/>
              <a:buFont typeface="Arial"/>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12"/>
          <p:cNvSpPr txBox="1">
            <a:spLocks noGrp="1"/>
          </p:cNvSpPr>
          <p:nvPr>
            <p:ph type="body" idx="2"/>
          </p:nvPr>
        </p:nvSpPr>
        <p:spPr>
          <a:xfrm>
            <a:off x="256066" y="1305651"/>
            <a:ext cx="4038600" cy="3089400"/>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12"/>
          <p:cNvSpPr txBox="1">
            <a:spLocks noGrp="1"/>
          </p:cNvSpPr>
          <p:nvPr>
            <p:ph type="body" idx="3"/>
          </p:nvPr>
        </p:nvSpPr>
        <p:spPr>
          <a:xfrm>
            <a:off x="4447066" y="1305651"/>
            <a:ext cx="4038600" cy="3089400"/>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8"/>
        <p:cNvGrpSpPr/>
        <p:nvPr/>
      </p:nvGrpSpPr>
      <p:grpSpPr>
        <a:xfrm>
          <a:off x="0" y="0"/>
          <a:ext cx="0" cy="0"/>
          <a:chOff x="0" y="0"/>
          <a:chExt cx="0" cy="0"/>
        </a:xfrm>
      </p:grpSpPr>
      <p:sp>
        <p:nvSpPr>
          <p:cNvPr id="49" name="Google Shape;49;p13"/>
          <p:cNvSpPr txBox="1"/>
          <p:nvPr/>
        </p:nvSpPr>
        <p:spPr>
          <a:xfrm>
            <a:off x="7596606" y="4608512"/>
            <a:ext cx="12123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2400">
                <a:solidFill>
                  <a:srgbClr val="7F7F7F"/>
                </a:solidFill>
                <a:latin typeface="Arial Narrow"/>
                <a:ea typeface="Arial Narrow"/>
                <a:cs typeface="Arial Narrow"/>
                <a:sym typeface="Arial Narrow"/>
              </a:rPr>
              <a:t>‹#›</a:t>
            </a:fld>
            <a:endParaRPr sz="2400">
              <a:solidFill>
                <a:srgbClr val="7F7F7F"/>
              </a:solidFill>
              <a:latin typeface="Arial Narrow"/>
              <a:ea typeface="Arial Narrow"/>
              <a:cs typeface="Arial Narrow"/>
              <a:sym typeface="Arial Narrow"/>
            </a:endParaRPr>
          </a:p>
        </p:txBody>
      </p:sp>
      <p:sp>
        <p:nvSpPr>
          <p:cNvPr id="50" name="Google Shape;50;p13"/>
          <p:cNvSpPr txBox="1">
            <a:spLocks noGrp="1"/>
          </p:cNvSpPr>
          <p:nvPr>
            <p:ph type="body" idx="1"/>
          </p:nvPr>
        </p:nvSpPr>
        <p:spPr>
          <a:xfrm>
            <a:off x="269558" y="222409"/>
            <a:ext cx="5308200" cy="7377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480"/>
              </a:spcBef>
              <a:spcAft>
                <a:spcPts val="0"/>
              </a:spcAft>
              <a:buClr>
                <a:schemeClr val="dk1"/>
              </a:buClr>
              <a:buSzPts val="2400"/>
              <a:buFont typeface="Arial"/>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1" name="Google Shape;51;p13"/>
          <p:cNvSpPr>
            <a:spLocks noGrp="1"/>
          </p:cNvSpPr>
          <p:nvPr>
            <p:ph type="pic" idx="2"/>
          </p:nvPr>
        </p:nvSpPr>
        <p:spPr>
          <a:xfrm>
            <a:off x="3090492" y="1301750"/>
            <a:ext cx="5511900" cy="29991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2" name="Google Shape;52;p13"/>
          <p:cNvSpPr txBox="1">
            <a:spLocks noGrp="1"/>
          </p:cNvSpPr>
          <p:nvPr>
            <p:ph type="body" idx="3"/>
          </p:nvPr>
        </p:nvSpPr>
        <p:spPr>
          <a:xfrm>
            <a:off x="261414" y="1301750"/>
            <a:ext cx="2484600" cy="2999100"/>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3.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descr="PPT templates-1-widescreen-FINAL.jpg"/>
          <p:cNvPicPr preferRelativeResize="0"/>
          <p:nvPr/>
        </p:nvPicPr>
        <p:blipFill rotWithShape="1">
          <a:blip r:embed="rId3">
            <a:alphaModFix/>
          </a:blip>
          <a:srcRect/>
          <a:stretch/>
        </p:blipFill>
        <p:spPr>
          <a:xfrm>
            <a:off x="0" y="0"/>
            <a:ext cx="9135879" cy="5143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
        <p:cNvGrpSpPr/>
        <p:nvPr/>
      </p:nvGrpSpPr>
      <p:grpSpPr>
        <a:xfrm>
          <a:off x="0" y="0"/>
          <a:ext cx="0" cy="0"/>
          <a:chOff x="0" y="0"/>
          <a:chExt cx="0" cy="0"/>
        </a:xfrm>
      </p:grpSpPr>
      <p:pic>
        <p:nvPicPr>
          <p:cNvPr id="12" name="Google Shape;12;p3" descr="PPT templates-1-widescreen-FINAL-4.jpg"/>
          <p:cNvPicPr preferRelativeResize="0"/>
          <p:nvPr/>
        </p:nvPicPr>
        <p:blipFill rotWithShape="1">
          <a:blip r:embed="rId6">
            <a:alphaModFix/>
          </a:blip>
          <a:srcRect/>
          <a:stretch/>
        </p:blipFill>
        <p:spPr>
          <a:xfrm>
            <a:off x="0" y="0"/>
            <a:ext cx="9135879" cy="5143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pic>
        <p:nvPicPr>
          <p:cNvPr id="35" name="Google Shape;35;p9" descr="PPT templates-1-widescreen-FINAL-6.jpg"/>
          <p:cNvPicPr preferRelativeResize="0"/>
          <p:nvPr/>
        </p:nvPicPr>
        <p:blipFill rotWithShape="1">
          <a:blip r:embed="rId7">
            <a:alphaModFix/>
          </a:blip>
          <a:srcRect/>
          <a:stretch/>
        </p:blipFill>
        <p:spPr>
          <a:xfrm>
            <a:off x="0" y="0"/>
            <a:ext cx="9135880" cy="51434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ongodb.com/manual/reference/operator/aggregation/lookup/"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docs.mongodb.com/manual/crud/#read-operations" TargetMode="External"/><Relationship Id="rId3" Type="http://schemas.openxmlformats.org/officeDocument/2006/relationships/hyperlink" Target="http://nicholasjohnson.com/mongo/course/workbook/" TargetMode="External"/><Relationship Id="rId7" Type="http://schemas.openxmlformats.org/officeDocument/2006/relationships/hyperlink" Target="https://www.mongodb.com/blog/post/6-rules-of-thumb-for-mongodb-schema-design-part-3"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hyperlink" Target="https://www.mongodb.com/blog/post/6-rules-of-thumb-for-mongodb-schema-design-part-2" TargetMode="External"/><Relationship Id="rId5" Type="http://schemas.openxmlformats.org/officeDocument/2006/relationships/hyperlink" Target="https://www.mongodb.com/blog/post/6-rules-of-thumb-for-mongodb-schema-design-part-1" TargetMode="External"/><Relationship Id="rId4" Type="http://schemas.openxmlformats.org/officeDocument/2006/relationships/hyperlink" Target="https://docs.mongodb.com/manual/aggregation/" TargetMode="External"/><Relationship Id="rId9" Type="http://schemas.openxmlformats.org/officeDocument/2006/relationships/hyperlink" Target="https://docs.mongodb.com/manual/reference/operator/quer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ocs.mongodb.com/manual/reference/mongo-shell/"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5"/>
          <p:cNvSpPr txBox="1">
            <a:spLocks noGrp="1"/>
          </p:cNvSpPr>
          <p:nvPr>
            <p:ph type="body" idx="1"/>
          </p:nvPr>
        </p:nvSpPr>
        <p:spPr>
          <a:xfrm>
            <a:off x="276543" y="1884363"/>
            <a:ext cx="6088696" cy="4873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sz="2700"/>
              <a:t>FIT5148 - Distributed Databases and Big Data</a:t>
            </a:r>
            <a:endParaRPr sz="2700"/>
          </a:p>
          <a:p>
            <a:pPr marL="0" marR="0" lvl="0" indent="0" algn="l" rtl="0">
              <a:spcBef>
                <a:spcPts val="0"/>
              </a:spcBef>
              <a:spcAft>
                <a:spcPts val="0"/>
              </a:spcAft>
              <a:buClr>
                <a:schemeClr val="dk1"/>
              </a:buClr>
              <a:buSzPts val="3000"/>
              <a:buFont typeface="Arial"/>
              <a:buNone/>
            </a:pPr>
            <a:endParaRPr/>
          </a:p>
        </p:txBody>
      </p:sp>
      <p:sp>
        <p:nvSpPr>
          <p:cNvPr id="62" name="Google Shape;62;p15"/>
          <p:cNvSpPr txBox="1">
            <a:spLocks noGrp="1"/>
          </p:cNvSpPr>
          <p:nvPr>
            <p:ph type="body" idx="2"/>
          </p:nvPr>
        </p:nvSpPr>
        <p:spPr>
          <a:xfrm>
            <a:off x="276542" y="2646680"/>
            <a:ext cx="6088697" cy="4873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800"/>
              <a:buFont typeface="Arial"/>
              <a:buNone/>
            </a:pPr>
            <a:r>
              <a:rPr lang="en-GB" dirty="0" smtClean="0"/>
              <a:t>Week 07 - Document Database (MongoDB) </a:t>
            </a:r>
            <a:endParaRPr sz="1800" b="0" i="0" u="none" strike="noStrike" cap="none" dirty="0">
              <a:solidFill>
                <a:srgbClr val="000000"/>
              </a:solidFill>
              <a:latin typeface="Arial Narrow"/>
              <a:ea typeface="Arial Narrow"/>
              <a:cs typeface="Arial Narrow"/>
              <a:sym typeface="Arial Narrow"/>
            </a:endParaRPr>
          </a:p>
        </p:txBody>
      </p:sp>
      <p:sp>
        <p:nvSpPr>
          <p:cNvPr id="63" name="Google Shape;63;p15"/>
          <p:cNvSpPr txBox="1"/>
          <p:nvPr/>
        </p:nvSpPr>
        <p:spPr>
          <a:xfrm>
            <a:off x="4689280" y="302472"/>
            <a:ext cx="1960068" cy="854080"/>
          </a:xfrm>
          <a:prstGeom prst="rect">
            <a:avLst/>
          </a:prstGeom>
          <a:noFill/>
          <a:ln>
            <a:noFill/>
          </a:ln>
        </p:spPr>
        <p:txBody>
          <a:bodyPr spcFirstLastPara="1" wrap="square" lIns="0" tIns="0" rIns="91425" bIns="0" anchor="t" anchorCtr="0">
            <a:noAutofit/>
          </a:bodyPr>
          <a:lstStyle/>
          <a:p>
            <a:pPr marL="0" marR="0" lvl="0" indent="0" algn="l" rtl="0">
              <a:spcBef>
                <a:spcPts val="0"/>
              </a:spcBef>
              <a:spcAft>
                <a:spcPts val="0"/>
              </a:spcAft>
              <a:buNone/>
            </a:pPr>
            <a:r>
              <a:rPr lang="en-GB" sz="1850">
                <a:solidFill>
                  <a:srgbClr val="006DAE"/>
                </a:solidFill>
                <a:latin typeface="Arial Narrow"/>
                <a:ea typeface="Arial Narrow"/>
                <a:cs typeface="Arial Narrow"/>
                <a:sym typeface="Arial Narrow"/>
              </a:rPr>
              <a:t>MONASH</a:t>
            </a:r>
            <a:r>
              <a:rPr lang="en-GB" sz="1850" baseline="30000">
                <a:solidFill>
                  <a:schemeClr val="dk1"/>
                </a:solidFill>
                <a:latin typeface="Arial Narrow"/>
                <a:ea typeface="Arial Narrow"/>
                <a:cs typeface="Arial Narrow"/>
                <a:sym typeface="Arial Narrow"/>
              </a:rPr>
              <a:t/>
            </a:r>
            <a:br>
              <a:rPr lang="en-GB" sz="1850" baseline="30000">
                <a:solidFill>
                  <a:schemeClr val="dk1"/>
                </a:solidFill>
                <a:latin typeface="Arial Narrow"/>
                <a:ea typeface="Arial Narrow"/>
                <a:cs typeface="Arial Narrow"/>
                <a:sym typeface="Arial Narrow"/>
              </a:rPr>
            </a:br>
            <a:r>
              <a:rPr lang="en-GB" sz="1850">
                <a:solidFill>
                  <a:schemeClr val="dk1"/>
                </a:solidFill>
                <a:latin typeface="Arial Narrow"/>
                <a:ea typeface="Arial Narrow"/>
                <a:cs typeface="Arial Narrow"/>
                <a:sym typeface="Arial Narrow"/>
              </a:rPr>
              <a:t>INFORMATION</a:t>
            </a:r>
            <a:endParaRPr/>
          </a:p>
          <a:p>
            <a:pPr marL="0" marR="0" lvl="0" indent="0" algn="l" rtl="0">
              <a:spcBef>
                <a:spcPts val="0"/>
              </a:spcBef>
              <a:spcAft>
                <a:spcPts val="0"/>
              </a:spcAft>
              <a:buNone/>
            </a:pPr>
            <a:r>
              <a:rPr lang="en-GB" sz="1850">
                <a:solidFill>
                  <a:schemeClr val="dk1"/>
                </a:solidFill>
                <a:latin typeface="Arial Narrow"/>
                <a:ea typeface="Arial Narrow"/>
                <a:cs typeface="Arial Narrow"/>
                <a:sym typeface="Arial Narrow"/>
              </a:rPr>
              <a:t>TECHNOLOGY</a:t>
            </a:r>
            <a:endParaRPr sz="1850">
              <a:solidFill>
                <a:schemeClr val="dk1"/>
              </a:solidFill>
              <a:latin typeface="Arial Narrow"/>
              <a:ea typeface="Arial Narrow"/>
              <a:cs typeface="Arial Narrow"/>
              <a:sym typeface="Arial Narrow"/>
            </a:endParaRPr>
          </a:p>
        </p:txBody>
      </p:sp>
    </p:spTree>
    <p:extLst>
      <p:ext uri="{BB962C8B-B14F-4D97-AF65-F5344CB8AC3E}">
        <p14:creationId xmlns:p14="http://schemas.microsoft.com/office/powerpoint/2010/main" val="223878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1"/>
          <p:cNvSpPr txBox="1">
            <a:spLocks noGrp="1"/>
          </p:cNvSpPr>
          <p:nvPr>
            <p:ph type="body" idx="1"/>
          </p:nvPr>
        </p:nvSpPr>
        <p:spPr>
          <a:xfrm>
            <a:off x="51150" y="784800"/>
            <a:ext cx="9092700" cy="36390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CC0000"/>
              </a:buClr>
              <a:buSzPts val="1800"/>
              <a:buChar char="▪"/>
            </a:pPr>
            <a:r>
              <a:rPr lang="en-GB" sz="1800" b="1">
                <a:solidFill>
                  <a:srgbClr val="CC0000"/>
                </a:solidFill>
              </a:rPr>
              <a:t>Documents</a:t>
            </a:r>
            <a:endParaRPr sz="1800" b="1">
              <a:solidFill>
                <a:srgbClr val="CC0000"/>
              </a:solidFill>
            </a:endParaRPr>
          </a:p>
          <a:p>
            <a:pPr marL="914400" marR="0" lvl="1" indent="-342900" algn="l" rtl="0">
              <a:lnSpc>
                <a:spcPct val="115000"/>
              </a:lnSpc>
              <a:spcBef>
                <a:spcPts val="0"/>
              </a:spcBef>
              <a:spcAft>
                <a:spcPts val="0"/>
              </a:spcAft>
              <a:buClr>
                <a:srgbClr val="CC0000"/>
              </a:buClr>
              <a:buSzPts val="1800"/>
              <a:buFont typeface="Arial"/>
              <a:buChar char="–"/>
            </a:pPr>
            <a:r>
              <a:rPr lang="en-GB" sz="1800" b="1">
                <a:solidFill>
                  <a:srgbClr val="CC0000"/>
                </a:solidFill>
              </a:rPr>
              <a:t>Aggregation</a:t>
            </a:r>
            <a:endParaRPr/>
          </a:p>
          <a:p>
            <a:pPr marL="1371600" marR="0" lvl="2" indent="-342900" algn="l" rtl="0">
              <a:lnSpc>
                <a:spcPct val="90000"/>
              </a:lnSpc>
              <a:spcBef>
                <a:spcPts val="0"/>
              </a:spcBef>
              <a:spcAft>
                <a:spcPts val="0"/>
              </a:spcAft>
              <a:buClr>
                <a:srgbClr val="000000"/>
              </a:buClr>
              <a:buSzPts val="1800"/>
              <a:buFont typeface="Noto Sans Symbols"/>
              <a:buChar char="▪"/>
            </a:pPr>
            <a:r>
              <a:rPr lang="en-GB"/>
              <a:t>Exercise: Try this in the pets collection.</a:t>
            </a:r>
            <a:endParaRPr/>
          </a:p>
          <a:p>
            <a:pPr marL="1828800" marR="0" lvl="0" indent="-330200" algn="l" rtl="0">
              <a:lnSpc>
                <a:spcPct val="90000"/>
              </a:lnSpc>
              <a:spcBef>
                <a:spcPts val="0"/>
              </a:spcBef>
              <a:spcAft>
                <a:spcPts val="0"/>
              </a:spcAft>
              <a:buSzPts val="1600"/>
              <a:buFont typeface="Courier New"/>
              <a:buChar char="-"/>
            </a:pPr>
            <a:r>
              <a:rPr lang="en-GB" sz="1600">
                <a:latin typeface="Courier New"/>
                <a:ea typeface="Courier New"/>
                <a:cs typeface="Courier New"/>
                <a:sym typeface="Courier New"/>
              </a:rPr>
              <a:t>db.pets.aggregate([{"$group":{"_id":"$species", "total": {"$sum":1}}}])</a:t>
            </a:r>
            <a:endParaRPr sz="1600">
              <a:latin typeface="Courier New"/>
              <a:ea typeface="Courier New"/>
              <a:cs typeface="Courier New"/>
              <a:sym typeface="Courier New"/>
            </a:endParaRPr>
          </a:p>
          <a:p>
            <a:pPr marL="914400" lvl="1" indent="-342900" algn="l" rtl="0">
              <a:lnSpc>
                <a:spcPct val="115000"/>
              </a:lnSpc>
              <a:spcBef>
                <a:spcPts val="0"/>
              </a:spcBef>
              <a:spcAft>
                <a:spcPts val="0"/>
              </a:spcAft>
              <a:buClr>
                <a:srgbClr val="CC0000"/>
              </a:buClr>
              <a:buSzPts val="1800"/>
              <a:buChar char="–"/>
            </a:pPr>
            <a:r>
              <a:rPr lang="en-GB" sz="1800" b="1">
                <a:solidFill>
                  <a:srgbClr val="CC0000"/>
                </a:solidFill>
              </a:rPr>
              <a:t>Aggregating Array Elements</a:t>
            </a:r>
            <a:endParaRPr sz="1800" b="1">
              <a:solidFill>
                <a:srgbClr val="CC0000"/>
              </a:solidFill>
            </a:endParaRPr>
          </a:p>
          <a:p>
            <a:pPr marL="1371600" lvl="2" indent="-330200" algn="l" rtl="0">
              <a:lnSpc>
                <a:spcPct val="115000"/>
              </a:lnSpc>
              <a:spcBef>
                <a:spcPts val="0"/>
              </a:spcBef>
              <a:spcAft>
                <a:spcPts val="0"/>
              </a:spcAft>
              <a:buClr>
                <a:srgbClr val="000000"/>
              </a:buClr>
              <a:buSzPts val="1600"/>
              <a:buChar char="▪"/>
            </a:pPr>
            <a:r>
              <a:rPr lang="en-GB" sz="1600"/>
              <a:t>Need to change array elements into an object of a document using $unwind.</a:t>
            </a:r>
            <a:endParaRPr sz="1600"/>
          </a:p>
          <a:p>
            <a:pPr marL="1828800" lvl="3" indent="-317500" algn="l" rtl="0">
              <a:lnSpc>
                <a:spcPct val="90000"/>
              </a:lnSpc>
              <a:spcBef>
                <a:spcPts val="0"/>
              </a:spcBef>
              <a:spcAft>
                <a:spcPts val="0"/>
              </a:spcAft>
              <a:buClr>
                <a:schemeClr val="dk1"/>
              </a:buClr>
              <a:buSzPts val="1400"/>
              <a:buFont typeface="Courier New"/>
              <a:buChar char="–"/>
            </a:pPr>
            <a:r>
              <a:rPr lang="en-GB" sz="1400">
                <a:latin typeface="Courier New"/>
                <a:ea typeface="Courier New"/>
                <a:cs typeface="Courier New"/>
                <a:sym typeface="Courier New"/>
              </a:rPr>
              <a:t>db.evaluation.aggregate([</a:t>
            </a:r>
            <a:endParaRPr sz="1400">
              <a:latin typeface="Courier New"/>
              <a:ea typeface="Courier New"/>
              <a:cs typeface="Courier New"/>
              <a:sym typeface="Courier New"/>
            </a:endParaRPr>
          </a:p>
          <a:p>
            <a:pPr marL="1828800" lvl="0" indent="0" algn="l" rtl="0">
              <a:lnSpc>
                <a:spcPct val="90000"/>
              </a:lnSpc>
              <a:spcBef>
                <a:spcPts val="500"/>
              </a:spcBef>
              <a:spcAft>
                <a:spcPts val="0"/>
              </a:spcAft>
              <a:buClr>
                <a:srgbClr val="000000"/>
              </a:buClr>
              <a:buSzPts val="1100"/>
              <a:buFont typeface="Arial"/>
              <a:buNone/>
            </a:pPr>
            <a:r>
              <a:rPr lang="en-GB" sz="1400">
                <a:latin typeface="Courier New"/>
                <a:ea typeface="Courier New"/>
                <a:cs typeface="Courier New"/>
                <a:sym typeface="Courier New"/>
              </a:rPr>
              <a:t>{$unwind:"$results"},</a:t>
            </a:r>
            <a:endParaRPr sz="1400">
              <a:latin typeface="Courier New"/>
              <a:ea typeface="Courier New"/>
              <a:cs typeface="Courier New"/>
              <a:sym typeface="Courier New"/>
            </a:endParaRPr>
          </a:p>
          <a:p>
            <a:pPr marL="1371600" lvl="0" indent="457200" algn="l" rtl="0">
              <a:lnSpc>
                <a:spcPct val="90000"/>
              </a:lnSpc>
              <a:spcBef>
                <a:spcPts val="500"/>
              </a:spcBef>
              <a:spcAft>
                <a:spcPts val="0"/>
              </a:spcAft>
              <a:buClr>
                <a:srgbClr val="000000"/>
              </a:buClr>
              <a:buSzPts val="1100"/>
              <a:buFont typeface="Arial"/>
              <a:buNone/>
            </a:pPr>
            <a:r>
              <a:rPr lang="en-GB" sz="1400">
                <a:latin typeface="Courier New"/>
                <a:ea typeface="Courier New"/>
                <a:cs typeface="Courier New"/>
                <a:sym typeface="Courier New"/>
              </a:rPr>
              <a:t>{$group:{_id:"$results.item",average:{$avg:"$results.score"}}},</a:t>
            </a:r>
            <a:endParaRPr sz="1400">
              <a:latin typeface="Courier New"/>
              <a:ea typeface="Courier New"/>
              <a:cs typeface="Courier New"/>
              <a:sym typeface="Courier New"/>
            </a:endParaRPr>
          </a:p>
          <a:p>
            <a:pPr marL="1371600" lvl="0" indent="457200" algn="l" rtl="0">
              <a:lnSpc>
                <a:spcPct val="90000"/>
              </a:lnSpc>
              <a:spcBef>
                <a:spcPts val="500"/>
              </a:spcBef>
              <a:spcAft>
                <a:spcPts val="0"/>
              </a:spcAft>
              <a:buClr>
                <a:srgbClr val="000000"/>
              </a:buClr>
              <a:buSzPts val="1100"/>
              <a:buFont typeface="Arial"/>
              <a:buNone/>
            </a:pPr>
            <a:r>
              <a:rPr lang="en-GB" sz="1400">
                <a:latin typeface="Courier New"/>
                <a:ea typeface="Courier New"/>
                <a:cs typeface="Courier New"/>
                <a:sym typeface="Courier New"/>
              </a:rPr>
              <a:t>{$sort:{average : 1}}])</a:t>
            </a:r>
            <a:endParaRPr sz="1600"/>
          </a:p>
          <a:p>
            <a:pPr marL="0" lvl="0" indent="0" algn="l" rtl="0">
              <a:spcBef>
                <a:spcPts val="480"/>
              </a:spcBef>
              <a:spcAft>
                <a:spcPts val="0"/>
              </a:spcAft>
              <a:buNone/>
            </a:pPr>
            <a:endParaRPr/>
          </a:p>
          <a:p>
            <a:pPr marL="0" lvl="0" indent="0" algn="l" rtl="0">
              <a:spcBef>
                <a:spcPts val="480"/>
              </a:spcBef>
              <a:spcAft>
                <a:spcPts val="0"/>
              </a:spcAft>
              <a:buNone/>
            </a:pPr>
            <a:endParaRPr/>
          </a:p>
        </p:txBody>
      </p:sp>
      <p:sp>
        <p:nvSpPr>
          <p:cNvPr id="233" name="Google Shape;233;p41"/>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Using MongoDB shell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2"/>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JOIN Using Aggregation</a:t>
            </a:r>
            <a:endParaRPr/>
          </a:p>
        </p:txBody>
      </p:sp>
      <p:pic>
        <p:nvPicPr>
          <p:cNvPr id="239" name="Google Shape;239;p42"/>
          <p:cNvPicPr preferRelativeResize="0"/>
          <p:nvPr/>
        </p:nvPicPr>
        <p:blipFill>
          <a:blip r:embed="rId3">
            <a:alphaModFix/>
          </a:blip>
          <a:stretch>
            <a:fillRect/>
          </a:stretch>
        </p:blipFill>
        <p:spPr>
          <a:xfrm>
            <a:off x="1160025" y="1115912"/>
            <a:ext cx="7237225" cy="291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3"/>
          <p:cNvSpPr txBox="1">
            <a:spLocks noGrp="1"/>
          </p:cNvSpPr>
          <p:nvPr>
            <p:ph type="body" idx="1"/>
          </p:nvPr>
        </p:nvSpPr>
        <p:spPr>
          <a:xfrm>
            <a:off x="685850" y="1041525"/>
            <a:ext cx="8104500" cy="32256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sz="1800"/>
              <a:t>Try this:</a:t>
            </a:r>
            <a:endParaRPr sz="1800"/>
          </a:p>
          <a:p>
            <a:pPr marL="0" lvl="0" indent="0" algn="l" rtl="0">
              <a:spcBef>
                <a:spcPts val="480"/>
              </a:spcBef>
              <a:spcAft>
                <a:spcPts val="0"/>
              </a:spcAft>
              <a:buClr>
                <a:schemeClr val="dk1"/>
              </a:buClr>
              <a:buSzPts val="1100"/>
              <a:buFont typeface="Arial"/>
              <a:buNone/>
            </a:pPr>
            <a:r>
              <a:rPr lang="en-GB" sz="1200">
                <a:latin typeface="Courier New"/>
                <a:ea typeface="Courier New"/>
                <a:cs typeface="Courier New"/>
                <a:sym typeface="Courier New"/>
              </a:rPr>
              <a:t>db.orders.insert([</a:t>
            </a:r>
            <a:endParaRPr sz="1200">
              <a:latin typeface="Courier New"/>
              <a:ea typeface="Courier New"/>
              <a:cs typeface="Courier New"/>
              <a:sym typeface="Courier New"/>
            </a:endParaRPr>
          </a:p>
          <a:p>
            <a:pPr marL="0" lvl="0" indent="0" algn="l" rtl="0">
              <a:spcBef>
                <a:spcPts val="480"/>
              </a:spcBef>
              <a:spcAft>
                <a:spcPts val="0"/>
              </a:spcAft>
              <a:buClr>
                <a:schemeClr val="dk1"/>
              </a:buClr>
              <a:buSzPts val="1100"/>
              <a:buFont typeface="Arial"/>
              <a:buNone/>
            </a:pPr>
            <a:r>
              <a:rPr lang="en-GB" sz="1200">
                <a:latin typeface="Courier New"/>
                <a:ea typeface="Courier New"/>
                <a:cs typeface="Courier New"/>
                <a:sym typeface="Courier New"/>
              </a:rPr>
              <a:t>   { "_id" : 1, "item" : "almonds", "price" : 12, "quantity" : 2 },</a:t>
            </a:r>
            <a:endParaRPr sz="1200">
              <a:latin typeface="Courier New"/>
              <a:ea typeface="Courier New"/>
              <a:cs typeface="Courier New"/>
              <a:sym typeface="Courier New"/>
            </a:endParaRPr>
          </a:p>
          <a:p>
            <a:pPr marL="0" lvl="0" indent="0" algn="l" rtl="0">
              <a:spcBef>
                <a:spcPts val="480"/>
              </a:spcBef>
              <a:spcAft>
                <a:spcPts val="0"/>
              </a:spcAft>
              <a:buClr>
                <a:schemeClr val="dk1"/>
              </a:buClr>
              <a:buSzPts val="1100"/>
              <a:buFont typeface="Arial"/>
              <a:buNone/>
            </a:pPr>
            <a:r>
              <a:rPr lang="en-GB" sz="1200">
                <a:latin typeface="Courier New"/>
                <a:ea typeface="Courier New"/>
                <a:cs typeface="Courier New"/>
                <a:sym typeface="Courier New"/>
              </a:rPr>
              <a:t>   { "_id" : 2, "item" : "pecans", "price" : 20, "quantity" : 1 },</a:t>
            </a:r>
            <a:endParaRPr sz="1200">
              <a:latin typeface="Courier New"/>
              <a:ea typeface="Courier New"/>
              <a:cs typeface="Courier New"/>
              <a:sym typeface="Courier New"/>
            </a:endParaRPr>
          </a:p>
          <a:p>
            <a:pPr marL="0" lvl="0" indent="0" algn="l" rtl="0">
              <a:spcBef>
                <a:spcPts val="480"/>
              </a:spcBef>
              <a:spcAft>
                <a:spcPts val="0"/>
              </a:spcAft>
              <a:buNone/>
            </a:pPr>
            <a:r>
              <a:rPr lang="en-GB" sz="1200">
                <a:latin typeface="Courier New"/>
                <a:ea typeface="Courier New"/>
                <a:cs typeface="Courier New"/>
                <a:sym typeface="Courier New"/>
              </a:rPr>
              <a:t>   { "_id" : 3  }])</a:t>
            </a:r>
            <a:endParaRPr sz="1200">
              <a:latin typeface="Courier New"/>
              <a:ea typeface="Courier New"/>
              <a:cs typeface="Courier New"/>
              <a:sym typeface="Courier New"/>
            </a:endParaRPr>
          </a:p>
          <a:p>
            <a:pPr marL="0" lvl="0" indent="0" algn="l" rtl="0">
              <a:spcBef>
                <a:spcPts val="480"/>
              </a:spcBef>
              <a:spcAft>
                <a:spcPts val="0"/>
              </a:spcAft>
              <a:buClr>
                <a:schemeClr val="dk1"/>
              </a:buClr>
              <a:buSzPts val="1100"/>
              <a:buFont typeface="Arial"/>
              <a:buNone/>
            </a:pPr>
            <a:r>
              <a:rPr lang="en-GB" sz="1200">
                <a:latin typeface="Courier New"/>
                <a:ea typeface="Courier New"/>
                <a:cs typeface="Courier New"/>
                <a:sym typeface="Courier New"/>
              </a:rPr>
              <a:t>db.inventory.insert([</a:t>
            </a:r>
            <a:endParaRPr sz="1200">
              <a:latin typeface="Courier New"/>
              <a:ea typeface="Courier New"/>
              <a:cs typeface="Courier New"/>
              <a:sym typeface="Courier New"/>
            </a:endParaRPr>
          </a:p>
          <a:p>
            <a:pPr marL="0" lvl="0" indent="0" algn="l" rtl="0">
              <a:spcBef>
                <a:spcPts val="480"/>
              </a:spcBef>
              <a:spcAft>
                <a:spcPts val="0"/>
              </a:spcAft>
              <a:buClr>
                <a:schemeClr val="dk1"/>
              </a:buClr>
              <a:buSzPts val="1100"/>
              <a:buFont typeface="Arial"/>
              <a:buNone/>
            </a:pPr>
            <a:r>
              <a:rPr lang="en-GB" sz="1200">
                <a:latin typeface="Courier New"/>
                <a:ea typeface="Courier New"/>
                <a:cs typeface="Courier New"/>
                <a:sym typeface="Courier New"/>
              </a:rPr>
              <a:t>   { "_id" : 1, "sku" : "almonds", description: "product 1", "instock" : 120 },</a:t>
            </a:r>
            <a:endParaRPr sz="1200">
              <a:latin typeface="Courier New"/>
              <a:ea typeface="Courier New"/>
              <a:cs typeface="Courier New"/>
              <a:sym typeface="Courier New"/>
            </a:endParaRPr>
          </a:p>
          <a:p>
            <a:pPr marL="0" lvl="0" indent="0" algn="l" rtl="0">
              <a:spcBef>
                <a:spcPts val="480"/>
              </a:spcBef>
              <a:spcAft>
                <a:spcPts val="0"/>
              </a:spcAft>
              <a:buClr>
                <a:schemeClr val="dk1"/>
              </a:buClr>
              <a:buSzPts val="1100"/>
              <a:buFont typeface="Arial"/>
              <a:buNone/>
            </a:pPr>
            <a:r>
              <a:rPr lang="en-GB" sz="1200">
                <a:latin typeface="Courier New"/>
                <a:ea typeface="Courier New"/>
                <a:cs typeface="Courier New"/>
                <a:sym typeface="Courier New"/>
              </a:rPr>
              <a:t>   { "_id" : 2, "sku" : "bread", description: "product 2", "instock" : 80 },</a:t>
            </a:r>
            <a:endParaRPr sz="1200">
              <a:latin typeface="Courier New"/>
              <a:ea typeface="Courier New"/>
              <a:cs typeface="Courier New"/>
              <a:sym typeface="Courier New"/>
            </a:endParaRPr>
          </a:p>
          <a:p>
            <a:pPr marL="0" lvl="0" indent="0" algn="l" rtl="0">
              <a:spcBef>
                <a:spcPts val="480"/>
              </a:spcBef>
              <a:spcAft>
                <a:spcPts val="0"/>
              </a:spcAft>
              <a:buClr>
                <a:schemeClr val="dk1"/>
              </a:buClr>
              <a:buSzPts val="1100"/>
              <a:buFont typeface="Arial"/>
              <a:buNone/>
            </a:pPr>
            <a:r>
              <a:rPr lang="en-GB" sz="1200">
                <a:latin typeface="Courier New"/>
                <a:ea typeface="Courier New"/>
                <a:cs typeface="Courier New"/>
                <a:sym typeface="Courier New"/>
              </a:rPr>
              <a:t>   { "_id" : 3, "sku" : "cashews", description: "product 3", "instock" : 60 },</a:t>
            </a:r>
            <a:endParaRPr sz="1200">
              <a:latin typeface="Courier New"/>
              <a:ea typeface="Courier New"/>
              <a:cs typeface="Courier New"/>
              <a:sym typeface="Courier New"/>
            </a:endParaRPr>
          </a:p>
          <a:p>
            <a:pPr marL="0" lvl="0" indent="0" algn="l" rtl="0">
              <a:spcBef>
                <a:spcPts val="480"/>
              </a:spcBef>
              <a:spcAft>
                <a:spcPts val="0"/>
              </a:spcAft>
              <a:buClr>
                <a:schemeClr val="dk1"/>
              </a:buClr>
              <a:buSzPts val="1100"/>
              <a:buFont typeface="Arial"/>
              <a:buNone/>
            </a:pPr>
            <a:r>
              <a:rPr lang="en-GB" sz="1200">
                <a:latin typeface="Courier New"/>
                <a:ea typeface="Courier New"/>
                <a:cs typeface="Courier New"/>
                <a:sym typeface="Courier New"/>
              </a:rPr>
              <a:t>   { "_id" : 4, "sku" : "pecans", description: "product 4", "instock" : 70 },</a:t>
            </a:r>
            <a:endParaRPr sz="1200">
              <a:latin typeface="Courier New"/>
              <a:ea typeface="Courier New"/>
              <a:cs typeface="Courier New"/>
              <a:sym typeface="Courier New"/>
            </a:endParaRPr>
          </a:p>
          <a:p>
            <a:pPr marL="0" lvl="0" indent="0" algn="l" rtl="0">
              <a:spcBef>
                <a:spcPts val="480"/>
              </a:spcBef>
              <a:spcAft>
                <a:spcPts val="0"/>
              </a:spcAft>
              <a:buClr>
                <a:schemeClr val="dk1"/>
              </a:buClr>
              <a:buSzPts val="1100"/>
              <a:buFont typeface="Arial"/>
              <a:buNone/>
            </a:pPr>
            <a:r>
              <a:rPr lang="en-GB" sz="1200">
                <a:latin typeface="Courier New"/>
                <a:ea typeface="Courier New"/>
                <a:cs typeface="Courier New"/>
                <a:sym typeface="Courier New"/>
              </a:rPr>
              <a:t>   { "_id" : 5, "sku": null, description: "Incomplete" },</a:t>
            </a:r>
            <a:endParaRPr sz="1200">
              <a:latin typeface="Courier New"/>
              <a:ea typeface="Courier New"/>
              <a:cs typeface="Courier New"/>
              <a:sym typeface="Courier New"/>
            </a:endParaRPr>
          </a:p>
          <a:p>
            <a:pPr marL="0" lvl="0" indent="0" algn="l" rtl="0">
              <a:spcBef>
                <a:spcPts val="480"/>
              </a:spcBef>
              <a:spcAft>
                <a:spcPts val="0"/>
              </a:spcAft>
              <a:buNone/>
            </a:pPr>
            <a:r>
              <a:rPr lang="en-GB" sz="1200">
                <a:latin typeface="Courier New"/>
                <a:ea typeface="Courier New"/>
                <a:cs typeface="Courier New"/>
                <a:sym typeface="Courier New"/>
              </a:rPr>
              <a:t>   { "_id" : 6 }])</a:t>
            </a:r>
            <a:endParaRPr sz="1200">
              <a:latin typeface="Courier New"/>
              <a:ea typeface="Courier New"/>
              <a:cs typeface="Courier New"/>
              <a:sym typeface="Courier New"/>
            </a:endParaRPr>
          </a:p>
        </p:txBody>
      </p:sp>
      <p:sp>
        <p:nvSpPr>
          <p:cNvPr id="245" name="Google Shape;245;p43"/>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Clr>
                <a:schemeClr val="dk1"/>
              </a:buClr>
              <a:buSzPts val="1100"/>
              <a:buFont typeface="Arial"/>
              <a:buNone/>
            </a:pPr>
            <a:r>
              <a:rPr lang="en-GB"/>
              <a:t>JOIN Using Aggregation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4"/>
          <p:cNvSpPr txBox="1">
            <a:spLocks noGrp="1"/>
          </p:cNvSpPr>
          <p:nvPr>
            <p:ph type="body" idx="1"/>
          </p:nvPr>
        </p:nvSpPr>
        <p:spPr>
          <a:xfrm>
            <a:off x="417525" y="999825"/>
            <a:ext cx="8164200" cy="32256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sz="1800"/>
              <a:t>Try this:</a:t>
            </a:r>
            <a:endParaRPr sz="1800"/>
          </a:p>
          <a:p>
            <a:pPr marL="0" lvl="0" indent="0" algn="l" rtl="0">
              <a:spcBef>
                <a:spcPts val="480"/>
              </a:spcBef>
              <a:spcAft>
                <a:spcPts val="0"/>
              </a:spcAft>
              <a:buNone/>
            </a:pPr>
            <a:r>
              <a:rPr lang="en-GB" sz="1200">
                <a:latin typeface="Courier New"/>
                <a:ea typeface="Courier New"/>
                <a:cs typeface="Courier New"/>
                <a:sym typeface="Courier New"/>
              </a:rPr>
              <a:t>db.orders.aggregate([</a:t>
            </a:r>
            <a:endParaRPr sz="1200">
              <a:latin typeface="Courier New"/>
              <a:ea typeface="Courier New"/>
              <a:cs typeface="Courier New"/>
              <a:sym typeface="Courier New"/>
            </a:endParaRPr>
          </a:p>
          <a:p>
            <a:pPr marL="0" lvl="0" indent="0" algn="l" rtl="0">
              <a:spcBef>
                <a:spcPts val="480"/>
              </a:spcBef>
              <a:spcAft>
                <a:spcPts val="0"/>
              </a:spcAft>
              <a:buNone/>
            </a:pPr>
            <a:r>
              <a:rPr lang="en-GB"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480"/>
              </a:spcBef>
              <a:spcAft>
                <a:spcPts val="0"/>
              </a:spcAft>
              <a:buNone/>
            </a:pPr>
            <a:r>
              <a:rPr lang="en-GB" sz="1200">
                <a:latin typeface="Courier New"/>
                <a:ea typeface="Courier New"/>
                <a:cs typeface="Courier New"/>
                <a:sym typeface="Courier New"/>
              </a:rPr>
              <a:t> 	$lookup:</a:t>
            </a:r>
            <a:endParaRPr sz="1200">
              <a:latin typeface="Courier New"/>
              <a:ea typeface="Courier New"/>
              <a:cs typeface="Courier New"/>
              <a:sym typeface="Courier New"/>
            </a:endParaRPr>
          </a:p>
          <a:p>
            <a:pPr marL="0" lvl="0" indent="0" algn="l" rtl="0">
              <a:spcBef>
                <a:spcPts val="480"/>
              </a:spcBef>
              <a:spcAft>
                <a:spcPts val="0"/>
              </a:spcAft>
              <a:buNone/>
            </a:pPr>
            <a:r>
              <a:rPr lang="en-GB"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480"/>
              </a:spcBef>
              <a:spcAft>
                <a:spcPts val="0"/>
              </a:spcAft>
              <a:buNone/>
            </a:pPr>
            <a:r>
              <a:rPr lang="en-GB" sz="1200">
                <a:latin typeface="Courier New"/>
                <a:ea typeface="Courier New"/>
                <a:cs typeface="Courier New"/>
                <a:sym typeface="Courier New"/>
              </a:rPr>
              <a:t>     	from: "inventory",</a:t>
            </a:r>
            <a:endParaRPr sz="1200">
              <a:latin typeface="Courier New"/>
              <a:ea typeface="Courier New"/>
              <a:cs typeface="Courier New"/>
              <a:sym typeface="Courier New"/>
            </a:endParaRPr>
          </a:p>
          <a:p>
            <a:pPr marL="0" lvl="0" indent="0" algn="l" rtl="0">
              <a:spcBef>
                <a:spcPts val="480"/>
              </a:spcBef>
              <a:spcAft>
                <a:spcPts val="0"/>
              </a:spcAft>
              <a:buNone/>
            </a:pPr>
            <a:r>
              <a:rPr lang="en-GB" sz="1200">
                <a:latin typeface="Courier New"/>
                <a:ea typeface="Courier New"/>
                <a:cs typeface="Courier New"/>
                <a:sym typeface="Courier New"/>
              </a:rPr>
              <a:t>     	localField: "item",</a:t>
            </a:r>
            <a:endParaRPr sz="1200">
              <a:latin typeface="Courier New"/>
              <a:ea typeface="Courier New"/>
              <a:cs typeface="Courier New"/>
              <a:sym typeface="Courier New"/>
            </a:endParaRPr>
          </a:p>
          <a:p>
            <a:pPr marL="0" lvl="0" indent="0" algn="l" rtl="0">
              <a:spcBef>
                <a:spcPts val="480"/>
              </a:spcBef>
              <a:spcAft>
                <a:spcPts val="0"/>
              </a:spcAft>
              <a:buNone/>
            </a:pPr>
            <a:r>
              <a:rPr lang="en-GB" sz="1200">
                <a:latin typeface="Courier New"/>
                <a:ea typeface="Courier New"/>
                <a:cs typeface="Courier New"/>
                <a:sym typeface="Courier New"/>
              </a:rPr>
              <a:t>     	foreignField: "sku",</a:t>
            </a:r>
            <a:endParaRPr sz="1200">
              <a:latin typeface="Courier New"/>
              <a:ea typeface="Courier New"/>
              <a:cs typeface="Courier New"/>
              <a:sym typeface="Courier New"/>
            </a:endParaRPr>
          </a:p>
          <a:p>
            <a:pPr marL="0" lvl="0" indent="0" algn="l" rtl="0">
              <a:spcBef>
                <a:spcPts val="480"/>
              </a:spcBef>
              <a:spcAft>
                <a:spcPts val="0"/>
              </a:spcAft>
              <a:buNone/>
            </a:pPr>
            <a:r>
              <a:rPr lang="en-GB" sz="1200">
                <a:latin typeface="Courier New"/>
                <a:ea typeface="Courier New"/>
                <a:cs typeface="Courier New"/>
                <a:sym typeface="Courier New"/>
              </a:rPr>
              <a:t>     	as: "inventory_docs"</a:t>
            </a:r>
            <a:endParaRPr sz="1200">
              <a:latin typeface="Courier New"/>
              <a:ea typeface="Courier New"/>
              <a:cs typeface="Courier New"/>
              <a:sym typeface="Courier New"/>
            </a:endParaRPr>
          </a:p>
          <a:p>
            <a:pPr marL="0" lvl="0" indent="0" algn="l" rtl="0">
              <a:spcBef>
                <a:spcPts val="480"/>
              </a:spcBef>
              <a:spcAft>
                <a:spcPts val="0"/>
              </a:spcAft>
              <a:buNone/>
            </a:pPr>
            <a:r>
              <a:rPr lang="en-GB"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480"/>
              </a:spcBef>
              <a:spcAft>
                <a:spcPts val="0"/>
              </a:spcAft>
              <a:buNone/>
            </a:pPr>
            <a:r>
              <a:rPr lang="en-GB"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480"/>
              </a:spcBef>
              <a:spcAft>
                <a:spcPts val="0"/>
              </a:spcAft>
              <a:buNone/>
            </a:pPr>
            <a:r>
              <a:rPr lang="en-GB"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480"/>
              </a:spcBef>
              <a:spcAft>
                <a:spcPts val="0"/>
              </a:spcAft>
              <a:buNone/>
            </a:pPr>
            <a:r>
              <a:rPr lang="en-GB" sz="1200" u="sng">
                <a:solidFill>
                  <a:schemeClr val="hlink"/>
                </a:solidFill>
                <a:latin typeface="Courier New"/>
                <a:ea typeface="Courier New"/>
                <a:cs typeface="Courier New"/>
                <a:sym typeface="Courier New"/>
                <a:hlinkClick r:id="rId3"/>
              </a:rPr>
              <a:t>https://docs.mongodb.com/manual/reference/operator/aggregation/lookup/</a:t>
            </a:r>
            <a:r>
              <a:rPr lang="en-GB" sz="1200">
                <a:latin typeface="Courier New"/>
                <a:ea typeface="Courier New"/>
                <a:cs typeface="Courier New"/>
                <a:sym typeface="Courier New"/>
              </a:rPr>
              <a:t> </a:t>
            </a:r>
            <a:endParaRPr sz="1200">
              <a:latin typeface="Courier New"/>
              <a:ea typeface="Courier New"/>
              <a:cs typeface="Courier New"/>
              <a:sym typeface="Courier New"/>
            </a:endParaRPr>
          </a:p>
        </p:txBody>
      </p:sp>
      <p:sp>
        <p:nvSpPr>
          <p:cNvPr id="251" name="Google Shape;251;p44"/>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JOIN Using Aggregation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8" name="Rectangle 7"/>
          <p:cNvSpPr/>
          <p:nvPr/>
        </p:nvSpPr>
        <p:spPr bwMode="auto">
          <a:xfrm>
            <a:off x="445405" y="1177456"/>
            <a:ext cx="8166863" cy="3133234"/>
          </a:xfrm>
          <a:prstGeom prst="rect">
            <a:avLst/>
          </a:prstGeom>
          <a:solidFill>
            <a:schemeClr val="accent1">
              <a:alpha val="18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a typeface="Arial" charset="0"/>
              <a:cs typeface="Arial" charset="0"/>
            </a:endParaRPr>
          </a:p>
        </p:txBody>
      </p:sp>
      <p:sp>
        <p:nvSpPr>
          <p:cNvPr id="208" name="Google Shape;208;p37"/>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Using MongoDB shell</a:t>
            </a:r>
            <a:endParaRPr/>
          </a:p>
        </p:txBody>
      </p:sp>
      <p:sp>
        <p:nvSpPr>
          <p:cNvPr id="3" name="Rectangle 2"/>
          <p:cNvSpPr/>
          <p:nvPr/>
        </p:nvSpPr>
        <p:spPr>
          <a:xfrm>
            <a:off x="445405" y="1708305"/>
            <a:ext cx="8166863" cy="2308324"/>
          </a:xfrm>
          <a:prstGeom prst="rect">
            <a:avLst/>
          </a:prstGeom>
        </p:spPr>
        <p:txBody>
          <a:bodyPr wrap="square">
            <a:spAutoFit/>
          </a:bodyPr>
          <a:lstStyle/>
          <a:p>
            <a:r>
              <a:rPr lang="en-AU" sz="1800" b="1" dirty="0">
                <a:solidFill>
                  <a:srgbClr val="CC0000"/>
                </a:solidFill>
              </a:rPr>
              <a:t>Exercise </a:t>
            </a:r>
            <a:r>
              <a:rPr lang="en-AU" sz="1800" b="1" dirty="0">
                <a:solidFill>
                  <a:srgbClr val="CC0000"/>
                </a:solidFill>
              </a:rPr>
              <a:t>2</a:t>
            </a:r>
            <a:r>
              <a:rPr lang="en-AU" sz="1800" b="1" dirty="0" smtClean="0">
                <a:solidFill>
                  <a:srgbClr val="CC0000"/>
                </a:solidFill>
              </a:rPr>
              <a:t> </a:t>
            </a:r>
            <a:r>
              <a:rPr lang="en-AU" sz="1800" b="1" dirty="0">
                <a:solidFill>
                  <a:srgbClr val="CC0000"/>
                </a:solidFill>
              </a:rPr>
              <a:t>(FLUX Quiz)</a:t>
            </a:r>
          </a:p>
          <a:p>
            <a:pPr marL="285750" lvl="0" indent="-285750">
              <a:buFontTx/>
              <a:buChar char="-"/>
            </a:pPr>
            <a:r>
              <a:rPr lang="en-AU" sz="1800" dirty="0" smtClean="0"/>
              <a:t>We have learnt that </a:t>
            </a:r>
            <a:r>
              <a:rPr lang="en-US" sz="1800" dirty="0" smtClean="0">
                <a:latin typeface="Courier New" panose="02070309020205020404" pitchFamily="49" charset="0"/>
                <a:cs typeface="Courier New" panose="02070309020205020404" pitchFamily="49" charset="0"/>
              </a:rPr>
              <a:t>$l</a:t>
            </a:r>
            <a:r>
              <a:rPr lang="en-US" sz="1800" dirty="0" smtClean="0">
                <a:latin typeface="Courier New" panose="02070309020205020404" pitchFamily="49" charset="0"/>
                <a:cs typeface="Courier New" panose="02070309020205020404" pitchFamily="49" charset="0"/>
              </a:rPr>
              <a:t>ookup </a:t>
            </a:r>
            <a:r>
              <a:rPr lang="en-US" sz="1800" dirty="0" smtClean="0"/>
              <a:t>operator is used joins two collections in MongoDB. What kind of join is it? </a:t>
            </a:r>
          </a:p>
          <a:p>
            <a:pPr marL="285750" lvl="0" indent="-285750">
              <a:buFontTx/>
              <a:buChar char="-"/>
            </a:pPr>
            <a:endParaRPr lang="en-US" sz="1800" dirty="0"/>
          </a:p>
          <a:p>
            <a:r>
              <a:rPr lang="en-AU" sz="1800" dirty="0" smtClean="0">
                <a:latin typeface="+mn-lt"/>
                <a:cs typeface="Courier New" panose="02070309020205020404" pitchFamily="49" charset="0"/>
              </a:rPr>
              <a:t>- </a:t>
            </a:r>
            <a:r>
              <a:rPr lang="en-AU" sz="1800" dirty="0" smtClean="0">
                <a:latin typeface="+mn-lt"/>
                <a:cs typeface="Courier New" panose="02070309020205020404" pitchFamily="49" charset="0"/>
              </a:rPr>
              <a:t>A. </a:t>
            </a:r>
            <a:r>
              <a:rPr lang="en-AU" sz="1800" dirty="0" smtClean="0">
                <a:latin typeface="+mn-lt"/>
                <a:cs typeface="Courier New" panose="02070309020205020404" pitchFamily="49" charset="0"/>
              </a:rPr>
              <a:t>Inner Join</a:t>
            </a:r>
            <a:endParaRPr lang="en-AU" sz="1800" dirty="0" smtClean="0">
              <a:latin typeface="+mn-lt"/>
              <a:cs typeface="Courier New" panose="02070309020205020404" pitchFamily="49" charset="0"/>
            </a:endParaRPr>
          </a:p>
          <a:p>
            <a:r>
              <a:rPr lang="en-AU" sz="1800" dirty="0" smtClean="0">
                <a:latin typeface="+mn-lt"/>
                <a:cs typeface="Courier New" panose="02070309020205020404" pitchFamily="49" charset="0"/>
              </a:rPr>
              <a:t>- B. </a:t>
            </a:r>
            <a:r>
              <a:rPr lang="en-AU" sz="1800" dirty="0" smtClean="0">
                <a:latin typeface="+mn-lt"/>
                <a:cs typeface="Courier New" panose="02070309020205020404" pitchFamily="49" charset="0"/>
              </a:rPr>
              <a:t>Theta Join</a:t>
            </a:r>
            <a:endParaRPr lang="en-AU" sz="1800" dirty="0" smtClean="0">
              <a:latin typeface="+mn-lt"/>
              <a:cs typeface="Courier New" panose="02070309020205020404" pitchFamily="49" charset="0"/>
            </a:endParaRPr>
          </a:p>
          <a:p>
            <a:r>
              <a:rPr lang="en-AU" sz="1800" dirty="0" smtClean="0">
                <a:latin typeface="+mn-lt"/>
                <a:cs typeface="Courier New" panose="02070309020205020404" pitchFamily="49" charset="0"/>
              </a:rPr>
              <a:t>- C. </a:t>
            </a:r>
            <a:r>
              <a:rPr lang="en-AU" sz="1800" dirty="0" smtClean="0">
                <a:latin typeface="+mn-lt"/>
                <a:cs typeface="Courier New" panose="02070309020205020404" pitchFamily="49" charset="0"/>
              </a:rPr>
              <a:t>Left outer Join</a:t>
            </a:r>
            <a:endParaRPr lang="en-AU" sz="1800" dirty="0" smtClean="0">
              <a:latin typeface="+mn-lt"/>
              <a:cs typeface="Courier New" panose="02070309020205020404" pitchFamily="49" charset="0"/>
            </a:endParaRPr>
          </a:p>
          <a:p>
            <a:r>
              <a:rPr lang="en-AU" sz="1800" dirty="0" smtClean="0">
                <a:latin typeface="+mn-lt"/>
                <a:cs typeface="Courier New" panose="02070309020205020404" pitchFamily="49" charset="0"/>
              </a:rPr>
              <a:t>- D. </a:t>
            </a:r>
            <a:r>
              <a:rPr lang="en-AU" sz="1800" dirty="0" smtClean="0">
                <a:latin typeface="+mn-lt"/>
                <a:cs typeface="Courier New" panose="02070309020205020404" pitchFamily="49" charset="0"/>
              </a:rPr>
              <a:t>Right outer Join</a:t>
            </a:r>
            <a:endParaRPr lang="en-AU" sz="1800" dirty="0">
              <a:latin typeface="+mn-lt"/>
              <a:cs typeface="Courier New" panose="02070309020205020404" pitchFamily="49" charset="0"/>
            </a:endParaRPr>
          </a:p>
        </p:txBody>
      </p:sp>
    </p:spTree>
    <p:extLst>
      <p:ext uri="{BB962C8B-B14F-4D97-AF65-F5344CB8AC3E}">
        <p14:creationId xmlns:p14="http://schemas.microsoft.com/office/powerpoint/2010/main" val="2076202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5"/>
          <p:cNvSpPr txBox="1">
            <a:spLocks noGrp="1"/>
          </p:cNvSpPr>
          <p:nvPr>
            <p:ph type="body" idx="1"/>
          </p:nvPr>
        </p:nvSpPr>
        <p:spPr>
          <a:xfrm>
            <a:off x="51150" y="784800"/>
            <a:ext cx="9092700" cy="36390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CC0000"/>
              </a:buClr>
              <a:buSzPts val="1800"/>
              <a:buChar char="▪"/>
            </a:pPr>
            <a:r>
              <a:rPr lang="en-GB" sz="1800" b="1">
                <a:solidFill>
                  <a:srgbClr val="CC0000"/>
                </a:solidFill>
              </a:rPr>
              <a:t>Documents</a:t>
            </a:r>
            <a:endParaRPr sz="1800" b="1">
              <a:solidFill>
                <a:srgbClr val="CC0000"/>
              </a:solidFill>
            </a:endParaRPr>
          </a:p>
          <a:p>
            <a:pPr marL="914400" marR="0" lvl="1" indent="-342900" algn="l" rtl="0">
              <a:lnSpc>
                <a:spcPct val="115000"/>
              </a:lnSpc>
              <a:spcBef>
                <a:spcPts val="0"/>
              </a:spcBef>
              <a:spcAft>
                <a:spcPts val="0"/>
              </a:spcAft>
              <a:buClr>
                <a:srgbClr val="CC0000"/>
              </a:buClr>
              <a:buSzPts val="1800"/>
              <a:buFont typeface="Arial"/>
              <a:buChar char="–"/>
            </a:pPr>
            <a:r>
              <a:rPr lang="en-GB" sz="1800" b="1">
                <a:solidFill>
                  <a:srgbClr val="CC0000"/>
                </a:solidFill>
              </a:rPr>
              <a:t>Update</a:t>
            </a:r>
            <a:endParaRPr/>
          </a:p>
          <a:p>
            <a:pPr marL="1371600" lvl="2" indent="-330200" algn="l" rtl="0">
              <a:lnSpc>
                <a:spcPct val="90000"/>
              </a:lnSpc>
              <a:spcBef>
                <a:spcPts val="0"/>
              </a:spcBef>
              <a:spcAft>
                <a:spcPts val="0"/>
              </a:spcAft>
              <a:buClr>
                <a:srgbClr val="000000"/>
              </a:buClr>
              <a:buSzPts val="1600"/>
              <a:buFont typeface="Courier New"/>
              <a:buChar char="▪"/>
            </a:pPr>
            <a:r>
              <a:rPr lang="en-GB" sz="1600">
                <a:latin typeface="Courier New"/>
                <a:ea typeface="Courier New"/>
                <a:cs typeface="Courier New"/>
                <a:sym typeface="Courier New"/>
              </a:rPr>
              <a:t>db.collection.updateOne(&lt;filter&gt;, &lt;update&gt;, &lt;options&gt;)</a:t>
            </a:r>
            <a:endParaRPr sz="1600">
              <a:latin typeface="Courier New"/>
              <a:ea typeface="Courier New"/>
              <a:cs typeface="Courier New"/>
              <a:sym typeface="Courier New"/>
            </a:endParaRPr>
          </a:p>
          <a:p>
            <a:pPr marL="1371600" lvl="2" indent="-330200" algn="l" rtl="0">
              <a:lnSpc>
                <a:spcPct val="90000"/>
              </a:lnSpc>
              <a:spcBef>
                <a:spcPts val="0"/>
              </a:spcBef>
              <a:spcAft>
                <a:spcPts val="0"/>
              </a:spcAft>
              <a:buClr>
                <a:srgbClr val="000000"/>
              </a:buClr>
              <a:buSzPts val="1600"/>
              <a:buFont typeface="Courier New"/>
              <a:buChar char="▪"/>
            </a:pPr>
            <a:r>
              <a:rPr lang="en-GB" sz="1600">
                <a:latin typeface="Courier New"/>
                <a:ea typeface="Courier New"/>
                <a:cs typeface="Courier New"/>
                <a:sym typeface="Courier New"/>
              </a:rPr>
              <a:t>db.collection.updateMany(&lt;filter&gt;, &lt;update&gt;, &lt;options&gt;)</a:t>
            </a:r>
            <a:endParaRPr sz="1600">
              <a:latin typeface="Courier New"/>
              <a:ea typeface="Courier New"/>
              <a:cs typeface="Courier New"/>
              <a:sym typeface="Courier New"/>
            </a:endParaRPr>
          </a:p>
          <a:p>
            <a:pPr marL="1371600" lvl="2" indent="-330200" algn="l" rtl="0">
              <a:lnSpc>
                <a:spcPct val="90000"/>
              </a:lnSpc>
              <a:spcBef>
                <a:spcPts val="0"/>
              </a:spcBef>
              <a:spcAft>
                <a:spcPts val="0"/>
              </a:spcAft>
              <a:buClr>
                <a:srgbClr val="000000"/>
              </a:buClr>
              <a:buSzPts val="1600"/>
              <a:buFont typeface="Courier New"/>
              <a:buChar char="▪"/>
            </a:pPr>
            <a:r>
              <a:rPr lang="en-GB" sz="1600">
                <a:latin typeface="Courier New"/>
                <a:ea typeface="Courier New"/>
                <a:cs typeface="Courier New"/>
                <a:sym typeface="Courier New"/>
              </a:rPr>
              <a:t>db.collection.replaceOne(&lt;filter&gt;, &lt;replacement&gt;, &lt;options&gt;)</a:t>
            </a:r>
            <a:endParaRPr sz="1600">
              <a:latin typeface="Courier New"/>
              <a:ea typeface="Courier New"/>
              <a:cs typeface="Courier New"/>
              <a:sym typeface="Courier New"/>
            </a:endParaRPr>
          </a:p>
          <a:p>
            <a:pPr marL="1828800" marR="0" lvl="0" indent="0" algn="l" rtl="0">
              <a:lnSpc>
                <a:spcPct val="90000"/>
              </a:lnSpc>
              <a:spcBef>
                <a:spcPts val="500"/>
              </a:spcBef>
              <a:spcAft>
                <a:spcPts val="0"/>
              </a:spcAft>
              <a:buNone/>
            </a:pPr>
            <a:endParaRPr sz="1800"/>
          </a:p>
          <a:p>
            <a:pPr marL="914400" lvl="1" indent="-342900" algn="l" rtl="0">
              <a:lnSpc>
                <a:spcPct val="115000"/>
              </a:lnSpc>
              <a:spcBef>
                <a:spcPts val="0"/>
              </a:spcBef>
              <a:spcAft>
                <a:spcPts val="0"/>
              </a:spcAft>
              <a:buClr>
                <a:srgbClr val="CC0000"/>
              </a:buClr>
              <a:buSzPts val="1800"/>
              <a:buChar char="–"/>
            </a:pPr>
            <a:r>
              <a:rPr lang="en-GB" sz="1800" b="1">
                <a:solidFill>
                  <a:srgbClr val="CC0000"/>
                </a:solidFill>
              </a:rPr>
              <a:t>Examples</a:t>
            </a:r>
            <a:endParaRPr sz="1800" b="1">
              <a:solidFill>
                <a:srgbClr val="CC0000"/>
              </a:solidFill>
            </a:endParaRPr>
          </a:p>
          <a:p>
            <a:pPr marL="1371600" marR="0" lvl="2" indent="-330200" algn="l" rtl="0">
              <a:lnSpc>
                <a:spcPct val="115000"/>
              </a:lnSpc>
              <a:spcBef>
                <a:spcPts val="0"/>
              </a:spcBef>
              <a:spcAft>
                <a:spcPts val="0"/>
              </a:spcAft>
              <a:buClr>
                <a:srgbClr val="000000"/>
              </a:buClr>
              <a:buSzPts val="1600"/>
              <a:buChar char="▪"/>
            </a:pPr>
            <a:r>
              <a:rPr lang="en-GB" sz="1400">
                <a:latin typeface="Courier New"/>
                <a:ea typeface="Courier New"/>
                <a:cs typeface="Courier New"/>
                <a:sym typeface="Courier New"/>
              </a:rPr>
              <a:t>db.pets.updateOne({“name”: “Mikey”},{“$set”:{“species”: “Cat”}})</a:t>
            </a:r>
            <a:endParaRPr sz="1400">
              <a:latin typeface="Courier New"/>
              <a:ea typeface="Courier New"/>
              <a:cs typeface="Courier New"/>
              <a:sym typeface="Courier New"/>
            </a:endParaRPr>
          </a:p>
          <a:p>
            <a:pPr marL="1371600" lvl="2" indent="-330200" algn="l" rtl="0">
              <a:lnSpc>
                <a:spcPct val="90000"/>
              </a:lnSpc>
              <a:spcBef>
                <a:spcPts val="0"/>
              </a:spcBef>
              <a:spcAft>
                <a:spcPts val="0"/>
              </a:spcAft>
              <a:buClr>
                <a:srgbClr val="000000"/>
              </a:buClr>
              <a:buSzPts val="1600"/>
              <a:buFont typeface="Courier New"/>
              <a:buChar char="▪"/>
            </a:pPr>
            <a:r>
              <a:rPr lang="en-GB" sz="1400">
                <a:latin typeface="Courier New"/>
                <a:ea typeface="Courier New"/>
                <a:cs typeface="Courier New"/>
                <a:sym typeface="Courier New"/>
              </a:rPr>
              <a:t>db.pets.updateMany({“species”: “Cat”},{“$set”:{“species”: “Dog”}})</a:t>
            </a:r>
            <a:endParaRPr sz="1400">
              <a:latin typeface="Courier New"/>
              <a:ea typeface="Courier New"/>
              <a:cs typeface="Courier New"/>
              <a:sym typeface="Courier New"/>
            </a:endParaRPr>
          </a:p>
          <a:p>
            <a:pPr marL="1371600" lvl="2" indent="-317500" algn="l" rtl="0">
              <a:lnSpc>
                <a:spcPct val="90000"/>
              </a:lnSpc>
              <a:spcBef>
                <a:spcPts val="0"/>
              </a:spcBef>
              <a:spcAft>
                <a:spcPts val="0"/>
              </a:spcAft>
              <a:buClr>
                <a:srgbClr val="000000"/>
              </a:buClr>
              <a:buSzPts val="1400"/>
              <a:buFont typeface="Courier New"/>
              <a:buChar char="▪"/>
            </a:pPr>
            <a:r>
              <a:rPr lang="en-GB" sz="1400">
                <a:latin typeface="Courier New"/>
                <a:ea typeface="Courier New"/>
                <a:cs typeface="Courier New"/>
                <a:sym typeface="Courier New"/>
              </a:rPr>
              <a:t>db.pets.replaceOne({“name”: “Mikey”},</a:t>
            </a:r>
            <a:endParaRPr sz="1400">
              <a:latin typeface="Courier New"/>
              <a:ea typeface="Courier New"/>
              <a:cs typeface="Courier New"/>
              <a:sym typeface="Courier New"/>
            </a:endParaRPr>
          </a:p>
          <a:p>
            <a:pPr marL="1371600" lvl="0" indent="0" algn="l" rtl="0">
              <a:lnSpc>
                <a:spcPct val="90000"/>
              </a:lnSpc>
              <a:spcBef>
                <a:spcPts val="500"/>
              </a:spcBef>
              <a:spcAft>
                <a:spcPts val="0"/>
              </a:spcAft>
              <a:buNone/>
            </a:pPr>
            <a:r>
              <a:rPr lang="en-GB" sz="1400">
                <a:latin typeface="Courier New"/>
                <a:ea typeface="Courier New"/>
                <a:cs typeface="Courier New"/>
                <a:sym typeface="Courier New"/>
              </a:rPr>
              <a:t>{“name”: “Mikey”, “species”: “Cat”, “age”: 2})</a:t>
            </a:r>
            <a:endParaRPr sz="1400">
              <a:latin typeface="Courier New"/>
              <a:ea typeface="Courier New"/>
              <a:cs typeface="Courier New"/>
              <a:sym typeface="Courier New"/>
            </a:endParaRPr>
          </a:p>
          <a:p>
            <a:pPr marL="1371600" lvl="0" indent="0" algn="l" rtl="0">
              <a:lnSpc>
                <a:spcPct val="115000"/>
              </a:lnSpc>
              <a:spcBef>
                <a:spcPts val="0"/>
              </a:spcBef>
              <a:spcAft>
                <a:spcPts val="0"/>
              </a:spcAft>
              <a:buClr>
                <a:srgbClr val="000000"/>
              </a:buClr>
              <a:buSzPts val="1100"/>
              <a:buFont typeface="Arial"/>
              <a:buNone/>
            </a:pPr>
            <a:endParaRPr sz="1600">
              <a:latin typeface="Courier New"/>
              <a:ea typeface="Courier New"/>
              <a:cs typeface="Courier New"/>
              <a:sym typeface="Courier New"/>
            </a:endParaRPr>
          </a:p>
          <a:p>
            <a:pPr marL="1371600" lvl="0" indent="457200" algn="l" rtl="0">
              <a:lnSpc>
                <a:spcPct val="90000"/>
              </a:lnSpc>
              <a:spcBef>
                <a:spcPts val="500"/>
              </a:spcBef>
              <a:spcAft>
                <a:spcPts val="0"/>
              </a:spcAft>
              <a:buNone/>
            </a:pPr>
            <a:endParaRPr sz="1400">
              <a:latin typeface="Courier New"/>
              <a:ea typeface="Courier New"/>
              <a:cs typeface="Courier New"/>
              <a:sym typeface="Courier New"/>
            </a:endParaRPr>
          </a:p>
          <a:p>
            <a:pPr marL="1371600" lvl="0" indent="0" algn="l" rtl="0">
              <a:lnSpc>
                <a:spcPct val="115000"/>
              </a:lnSpc>
              <a:spcBef>
                <a:spcPts val="0"/>
              </a:spcBef>
              <a:spcAft>
                <a:spcPts val="0"/>
              </a:spcAft>
              <a:buNone/>
            </a:pPr>
            <a:endParaRPr sz="1600">
              <a:latin typeface="Courier New"/>
              <a:ea typeface="Courier New"/>
              <a:cs typeface="Courier New"/>
              <a:sym typeface="Courier New"/>
            </a:endParaRPr>
          </a:p>
          <a:p>
            <a:pPr marL="0" lvl="0" indent="0" algn="l" rtl="0">
              <a:spcBef>
                <a:spcPts val="480"/>
              </a:spcBef>
              <a:spcAft>
                <a:spcPts val="0"/>
              </a:spcAft>
              <a:buNone/>
            </a:pPr>
            <a:endParaRPr/>
          </a:p>
          <a:p>
            <a:pPr marL="0" lvl="0" indent="0" algn="l" rtl="0">
              <a:spcBef>
                <a:spcPts val="480"/>
              </a:spcBef>
              <a:spcAft>
                <a:spcPts val="0"/>
              </a:spcAft>
              <a:buNone/>
            </a:pPr>
            <a:endParaRPr/>
          </a:p>
        </p:txBody>
      </p:sp>
      <p:sp>
        <p:nvSpPr>
          <p:cNvPr id="257" name="Google Shape;257;p45"/>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Using MongoDB shell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6"/>
          <p:cNvSpPr txBox="1">
            <a:spLocks noGrp="1"/>
          </p:cNvSpPr>
          <p:nvPr>
            <p:ph type="body" idx="1"/>
          </p:nvPr>
        </p:nvSpPr>
        <p:spPr>
          <a:xfrm>
            <a:off x="51150" y="784800"/>
            <a:ext cx="9092700" cy="36390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CC0000"/>
              </a:buClr>
              <a:buSzPts val="1800"/>
              <a:buChar char="▪"/>
            </a:pPr>
            <a:r>
              <a:rPr lang="en-GB" sz="1800" b="1">
                <a:solidFill>
                  <a:srgbClr val="CC0000"/>
                </a:solidFill>
              </a:rPr>
              <a:t>Documents</a:t>
            </a:r>
            <a:endParaRPr sz="1800" b="1">
              <a:solidFill>
                <a:srgbClr val="CC0000"/>
              </a:solidFill>
            </a:endParaRPr>
          </a:p>
          <a:p>
            <a:pPr marL="914400" marR="0" lvl="1" indent="-342900" algn="l" rtl="0">
              <a:lnSpc>
                <a:spcPct val="115000"/>
              </a:lnSpc>
              <a:spcBef>
                <a:spcPts val="0"/>
              </a:spcBef>
              <a:spcAft>
                <a:spcPts val="0"/>
              </a:spcAft>
              <a:buClr>
                <a:srgbClr val="CC0000"/>
              </a:buClr>
              <a:buSzPts val="1800"/>
              <a:buFont typeface="Arial"/>
              <a:buChar char="–"/>
            </a:pPr>
            <a:r>
              <a:rPr lang="en-GB" sz="1800" b="1">
                <a:solidFill>
                  <a:srgbClr val="CC0000"/>
                </a:solidFill>
              </a:rPr>
              <a:t>Delete</a:t>
            </a:r>
            <a:endParaRPr/>
          </a:p>
          <a:p>
            <a:pPr marL="1371600" lvl="2" indent="-330200" algn="l" rtl="0">
              <a:lnSpc>
                <a:spcPct val="90000"/>
              </a:lnSpc>
              <a:spcBef>
                <a:spcPts val="0"/>
              </a:spcBef>
              <a:spcAft>
                <a:spcPts val="0"/>
              </a:spcAft>
              <a:buClr>
                <a:srgbClr val="000000"/>
              </a:buClr>
              <a:buSzPts val="1600"/>
              <a:buFont typeface="Courier New"/>
              <a:buChar char="▪"/>
            </a:pPr>
            <a:r>
              <a:rPr lang="en-GB" sz="1600">
                <a:latin typeface="Courier New"/>
                <a:ea typeface="Courier New"/>
                <a:cs typeface="Courier New"/>
                <a:sym typeface="Courier New"/>
              </a:rPr>
              <a:t>db.collection.deleteMany()</a:t>
            </a:r>
            <a:endParaRPr sz="1600">
              <a:latin typeface="Courier New"/>
              <a:ea typeface="Courier New"/>
              <a:cs typeface="Courier New"/>
              <a:sym typeface="Courier New"/>
            </a:endParaRPr>
          </a:p>
          <a:p>
            <a:pPr marL="1371600" lvl="2" indent="-330200" algn="l" rtl="0">
              <a:lnSpc>
                <a:spcPct val="90000"/>
              </a:lnSpc>
              <a:spcBef>
                <a:spcPts val="0"/>
              </a:spcBef>
              <a:spcAft>
                <a:spcPts val="0"/>
              </a:spcAft>
              <a:buClr>
                <a:srgbClr val="000000"/>
              </a:buClr>
              <a:buSzPts val="1600"/>
              <a:buFont typeface="Courier New"/>
              <a:buChar char="▪"/>
            </a:pPr>
            <a:r>
              <a:rPr lang="en-GB" sz="1600">
                <a:latin typeface="Courier New"/>
                <a:ea typeface="Courier New"/>
                <a:cs typeface="Courier New"/>
                <a:sym typeface="Courier New"/>
              </a:rPr>
              <a:t>db.collection.deleteOne()</a:t>
            </a:r>
            <a:endParaRPr sz="1600">
              <a:latin typeface="Courier New"/>
              <a:ea typeface="Courier New"/>
              <a:cs typeface="Courier New"/>
              <a:sym typeface="Courier New"/>
            </a:endParaRPr>
          </a:p>
          <a:p>
            <a:pPr marL="1371600" lvl="2" indent="-330200" algn="l" rtl="0">
              <a:lnSpc>
                <a:spcPct val="90000"/>
              </a:lnSpc>
              <a:spcBef>
                <a:spcPts val="0"/>
              </a:spcBef>
              <a:spcAft>
                <a:spcPts val="0"/>
              </a:spcAft>
              <a:buClr>
                <a:srgbClr val="000000"/>
              </a:buClr>
              <a:buSzPts val="1600"/>
              <a:buFont typeface="Courier New"/>
              <a:buChar char="▪"/>
            </a:pPr>
            <a:r>
              <a:rPr lang="en-GB" sz="1600">
                <a:latin typeface="Courier New"/>
                <a:ea typeface="Courier New"/>
                <a:cs typeface="Courier New"/>
                <a:sym typeface="Courier New"/>
              </a:rPr>
              <a:t>db.collection.drop()</a:t>
            </a:r>
            <a:endParaRPr sz="1800"/>
          </a:p>
          <a:p>
            <a:pPr marL="914400" lvl="1" indent="-342900" algn="l" rtl="0">
              <a:lnSpc>
                <a:spcPct val="115000"/>
              </a:lnSpc>
              <a:spcBef>
                <a:spcPts val="0"/>
              </a:spcBef>
              <a:spcAft>
                <a:spcPts val="0"/>
              </a:spcAft>
              <a:buClr>
                <a:srgbClr val="CC0000"/>
              </a:buClr>
              <a:buSzPts val="1800"/>
              <a:buChar char="–"/>
            </a:pPr>
            <a:r>
              <a:rPr lang="en-GB" sz="1800" b="1">
                <a:solidFill>
                  <a:srgbClr val="CC0000"/>
                </a:solidFill>
              </a:rPr>
              <a:t>Examples</a:t>
            </a:r>
            <a:endParaRPr sz="1800" b="1">
              <a:solidFill>
                <a:srgbClr val="CC0000"/>
              </a:solidFill>
            </a:endParaRPr>
          </a:p>
          <a:p>
            <a:pPr marL="1371600" lvl="2" indent="-330200" algn="l" rtl="0">
              <a:lnSpc>
                <a:spcPct val="115000"/>
              </a:lnSpc>
              <a:spcBef>
                <a:spcPts val="0"/>
              </a:spcBef>
              <a:spcAft>
                <a:spcPts val="0"/>
              </a:spcAft>
              <a:buClr>
                <a:srgbClr val="000000"/>
              </a:buClr>
              <a:buSzPts val="1600"/>
              <a:buChar char="▪"/>
            </a:pPr>
            <a:r>
              <a:rPr lang="en-GB" sz="1400">
                <a:latin typeface="Courier New"/>
                <a:ea typeface="Courier New"/>
                <a:cs typeface="Courier New"/>
                <a:sym typeface="Courier New"/>
              </a:rPr>
              <a:t>db.pets.deleteOne({“name”: “Mikey”})</a:t>
            </a:r>
            <a:endParaRPr sz="1400">
              <a:latin typeface="Courier New"/>
              <a:ea typeface="Courier New"/>
              <a:cs typeface="Courier New"/>
              <a:sym typeface="Courier New"/>
            </a:endParaRPr>
          </a:p>
          <a:p>
            <a:pPr marL="1371600" lvl="2" indent="-330200" algn="l" rtl="0">
              <a:lnSpc>
                <a:spcPct val="115000"/>
              </a:lnSpc>
              <a:spcBef>
                <a:spcPts val="0"/>
              </a:spcBef>
              <a:spcAft>
                <a:spcPts val="0"/>
              </a:spcAft>
              <a:buClr>
                <a:srgbClr val="000000"/>
              </a:buClr>
              <a:buSzPts val="1600"/>
              <a:buFont typeface="Courier New"/>
              <a:buChar char="▪"/>
            </a:pPr>
            <a:r>
              <a:rPr lang="en-GB" sz="1400">
                <a:latin typeface="Courier New"/>
                <a:ea typeface="Courier New"/>
                <a:cs typeface="Courier New"/>
                <a:sym typeface="Courier New"/>
              </a:rPr>
              <a:t>db.pets.deleteMany({“species”: “Dog”})</a:t>
            </a:r>
            <a:endParaRPr sz="1400">
              <a:latin typeface="Courier New"/>
              <a:ea typeface="Courier New"/>
              <a:cs typeface="Courier New"/>
              <a:sym typeface="Courier New"/>
            </a:endParaRPr>
          </a:p>
          <a:p>
            <a:pPr marL="1371600" lvl="2" indent="-330200" algn="l" rtl="0">
              <a:lnSpc>
                <a:spcPct val="115000"/>
              </a:lnSpc>
              <a:spcBef>
                <a:spcPts val="0"/>
              </a:spcBef>
              <a:spcAft>
                <a:spcPts val="0"/>
              </a:spcAft>
              <a:buClr>
                <a:srgbClr val="000000"/>
              </a:buClr>
              <a:buSzPts val="1600"/>
              <a:buFont typeface="Courier New"/>
              <a:buChar char="▪"/>
            </a:pPr>
            <a:r>
              <a:rPr lang="en-GB" sz="1400">
                <a:latin typeface="Courier New"/>
                <a:ea typeface="Courier New"/>
                <a:cs typeface="Courier New"/>
                <a:sym typeface="Courier New"/>
              </a:rPr>
              <a:t>db.pets.drop()</a:t>
            </a:r>
            <a:endParaRPr sz="1400">
              <a:latin typeface="Courier New"/>
              <a:ea typeface="Courier New"/>
              <a:cs typeface="Courier New"/>
              <a:sym typeface="Courier New"/>
            </a:endParaRPr>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263" name="Google Shape;263;p46"/>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Using MongoDB shell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7"/>
          <p:cNvSpPr txBox="1">
            <a:spLocks noGrp="1"/>
          </p:cNvSpPr>
          <p:nvPr>
            <p:ph type="body" idx="1"/>
          </p:nvPr>
        </p:nvSpPr>
        <p:spPr>
          <a:xfrm>
            <a:off x="51150" y="784800"/>
            <a:ext cx="9092700" cy="36390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CC0000"/>
              </a:buClr>
              <a:buSzPts val="1800"/>
              <a:buChar char="▪"/>
            </a:pPr>
            <a:r>
              <a:rPr lang="en-GB" sz="1800" b="1">
                <a:solidFill>
                  <a:srgbClr val="CC0000"/>
                </a:solidFill>
              </a:rPr>
              <a:t>Modelling Documents</a:t>
            </a:r>
            <a:endParaRPr sz="1800" b="1">
              <a:solidFill>
                <a:srgbClr val="CC0000"/>
              </a:solidFill>
            </a:endParaRPr>
          </a:p>
          <a:p>
            <a:pPr marL="0" lvl="0" indent="0" algn="l" rtl="0">
              <a:spcBef>
                <a:spcPts val="480"/>
              </a:spcBef>
              <a:spcAft>
                <a:spcPts val="0"/>
              </a:spcAft>
              <a:buNone/>
            </a:pPr>
            <a:endParaRPr/>
          </a:p>
        </p:txBody>
      </p:sp>
      <p:sp>
        <p:nvSpPr>
          <p:cNvPr id="269" name="Google Shape;269;p47"/>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Data Model</a:t>
            </a:r>
            <a:endParaRPr/>
          </a:p>
        </p:txBody>
      </p:sp>
      <p:pic>
        <p:nvPicPr>
          <p:cNvPr id="270" name="Google Shape;270;p47"/>
          <p:cNvPicPr preferRelativeResize="0"/>
          <p:nvPr/>
        </p:nvPicPr>
        <p:blipFill>
          <a:blip r:embed="rId3">
            <a:alphaModFix/>
          </a:blip>
          <a:stretch>
            <a:fillRect/>
          </a:stretch>
        </p:blipFill>
        <p:spPr>
          <a:xfrm>
            <a:off x="924075" y="1114975"/>
            <a:ext cx="7583276" cy="1121825"/>
          </a:xfrm>
          <a:prstGeom prst="rect">
            <a:avLst/>
          </a:prstGeom>
          <a:noFill/>
          <a:ln>
            <a:noFill/>
          </a:ln>
        </p:spPr>
      </p:pic>
      <p:pic>
        <p:nvPicPr>
          <p:cNvPr id="271" name="Google Shape;271;p47"/>
          <p:cNvPicPr preferRelativeResize="0"/>
          <p:nvPr/>
        </p:nvPicPr>
        <p:blipFill>
          <a:blip r:embed="rId4">
            <a:alphaModFix/>
          </a:blip>
          <a:stretch>
            <a:fillRect/>
          </a:stretch>
        </p:blipFill>
        <p:spPr>
          <a:xfrm>
            <a:off x="946613" y="2236800"/>
            <a:ext cx="7538200" cy="1009263"/>
          </a:xfrm>
          <a:prstGeom prst="rect">
            <a:avLst/>
          </a:prstGeom>
          <a:noFill/>
          <a:ln>
            <a:noFill/>
          </a:ln>
        </p:spPr>
      </p:pic>
      <p:pic>
        <p:nvPicPr>
          <p:cNvPr id="272" name="Google Shape;272;p47"/>
          <p:cNvPicPr preferRelativeResize="0"/>
          <p:nvPr/>
        </p:nvPicPr>
        <p:blipFill>
          <a:blip r:embed="rId5">
            <a:alphaModFix/>
          </a:blip>
          <a:stretch>
            <a:fillRect/>
          </a:stretch>
        </p:blipFill>
        <p:spPr>
          <a:xfrm>
            <a:off x="946625" y="3280301"/>
            <a:ext cx="7538199" cy="10371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8"/>
          <p:cNvSpPr txBox="1">
            <a:spLocks noGrp="1"/>
          </p:cNvSpPr>
          <p:nvPr>
            <p:ph type="body" idx="1"/>
          </p:nvPr>
        </p:nvSpPr>
        <p:spPr>
          <a:xfrm>
            <a:off x="51150" y="784800"/>
            <a:ext cx="9092700" cy="36390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CC0000"/>
              </a:buClr>
              <a:buSzPts val="1800"/>
              <a:buChar char="▪"/>
            </a:pPr>
            <a:r>
              <a:rPr lang="en-GB" sz="1800" b="1">
                <a:solidFill>
                  <a:srgbClr val="CC0000"/>
                </a:solidFill>
              </a:rPr>
              <a:t>Modelling Relationships</a:t>
            </a:r>
            <a:endParaRPr sz="1800" b="1">
              <a:solidFill>
                <a:srgbClr val="CC0000"/>
              </a:solidFill>
            </a:endParaRPr>
          </a:p>
          <a:p>
            <a:pPr marL="914400" lvl="1" indent="-330200" algn="l" rtl="0">
              <a:lnSpc>
                <a:spcPct val="90000"/>
              </a:lnSpc>
              <a:spcBef>
                <a:spcPts val="0"/>
              </a:spcBef>
              <a:spcAft>
                <a:spcPts val="0"/>
              </a:spcAft>
              <a:buSzPts val="1600"/>
              <a:buChar char="–"/>
            </a:pPr>
            <a:r>
              <a:rPr lang="en-GB" sz="1600"/>
              <a:t>Redundancy may exist, data typically is not normalised.</a:t>
            </a:r>
            <a:endParaRPr sz="1600"/>
          </a:p>
          <a:p>
            <a:pPr marL="914400" lvl="1" indent="-330200" algn="l" rtl="0">
              <a:lnSpc>
                <a:spcPct val="90000"/>
              </a:lnSpc>
              <a:spcBef>
                <a:spcPts val="0"/>
              </a:spcBef>
              <a:spcAft>
                <a:spcPts val="0"/>
              </a:spcAft>
              <a:buSzPts val="1600"/>
              <a:buChar char="–"/>
            </a:pPr>
            <a:r>
              <a:rPr lang="en-GB" sz="1600"/>
              <a:t>Connecting two or more documents.</a:t>
            </a:r>
            <a:endParaRPr sz="1600"/>
          </a:p>
          <a:p>
            <a:pPr marL="1371600" lvl="2" indent="-330200" algn="l" rtl="0">
              <a:lnSpc>
                <a:spcPct val="90000"/>
              </a:lnSpc>
              <a:spcBef>
                <a:spcPts val="0"/>
              </a:spcBef>
              <a:spcAft>
                <a:spcPts val="0"/>
              </a:spcAft>
              <a:buClr>
                <a:srgbClr val="000000"/>
              </a:buClr>
              <a:buSzPts val="1600"/>
              <a:buChar char="▪"/>
            </a:pPr>
            <a:r>
              <a:rPr lang="en-GB" sz="1600"/>
              <a:t>Embedding.</a:t>
            </a:r>
            <a:endParaRPr sz="1600"/>
          </a:p>
          <a:p>
            <a:pPr marL="1371600" lvl="2" indent="-330200" algn="l" rtl="0">
              <a:lnSpc>
                <a:spcPct val="90000"/>
              </a:lnSpc>
              <a:spcBef>
                <a:spcPts val="0"/>
              </a:spcBef>
              <a:spcAft>
                <a:spcPts val="0"/>
              </a:spcAft>
              <a:buClr>
                <a:srgbClr val="000000"/>
              </a:buClr>
              <a:buSzPts val="1600"/>
              <a:buChar char="▪"/>
            </a:pPr>
            <a:r>
              <a:rPr lang="en-GB" sz="1600"/>
              <a:t>Referencing</a:t>
            </a:r>
            <a:endParaRPr sz="1600"/>
          </a:p>
          <a:p>
            <a:pPr marL="914400" lvl="1" indent="-330200" algn="l" rtl="0">
              <a:lnSpc>
                <a:spcPct val="90000"/>
              </a:lnSpc>
              <a:spcBef>
                <a:spcPts val="0"/>
              </a:spcBef>
              <a:spcAft>
                <a:spcPts val="0"/>
              </a:spcAft>
              <a:buSzPts val="1600"/>
              <a:buChar char="–"/>
            </a:pPr>
            <a:r>
              <a:rPr lang="en-GB" sz="1600"/>
              <a:t>There is no JOIN operator.</a:t>
            </a:r>
            <a:endParaRPr sz="1600"/>
          </a:p>
          <a:p>
            <a:pPr marL="914400" lvl="1" indent="-330200" algn="l" rtl="0">
              <a:lnSpc>
                <a:spcPct val="90000"/>
              </a:lnSpc>
              <a:spcBef>
                <a:spcPts val="0"/>
              </a:spcBef>
              <a:spcAft>
                <a:spcPts val="0"/>
              </a:spcAft>
              <a:buSzPts val="1600"/>
              <a:buChar char="–"/>
            </a:pPr>
            <a:r>
              <a:rPr lang="en-GB" sz="1600"/>
              <a:t>Join can be performed using:</a:t>
            </a:r>
            <a:endParaRPr sz="1600"/>
          </a:p>
          <a:p>
            <a:pPr marL="1371600" lvl="2" indent="-330200" algn="l" rtl="0">
              <a:lnSpc>
                <a:spcPct val="90000"/>
              </a:lnSpc>
              <a:spcBef>
                <a:spcPts val="0"/>
              </a:spcBef>
              <a:spcAft>
                <a:spcPts val="0"/>
              </a:spcAft>
              <a:buClr>
                <a:srgbClr val="000000"/>
              </a:buClr>
              <a:buSzPts val="1600"/>
              <a:buChar char="▪"/>
            </a:pPr>
            <a:r>
              <a:rPr lang="en-GB" sz="1600"/>
              <a:t>$lookup in aggregate =&gt; outer join</a:t>
            </a:r>
            <a:endParaRPr sz="1600"/>
          </a:p>
          <a:p>
            <a:pPr marL="1371600" lvl="2" indent="-330200" algn="l" rtl="0">
              <a:lnSpc>
                <a:spcPct val="90000"/>
              </a:lnSpc>
              <a:spcBef>
                <a:spcPts val="0"/>
              </a:spcBef>
              <a:spcAft>
                <a:spcPts val="0"/>
              </a:spcAft>
              <a:buClr>
                <a:srgbClr val="000000"/>
              </a:buClr>
              <a:buSzPts val="1600"/>
              <a:buChar char="▪"/>
            </a:pPr>
            <a:r>
              <a:rPr lang="en-GB" sz="1600"/>
              <a:t>Embedded document structure</a:t>
            </a:r>
            <a:endParaRPr sz="1600"/>
          </a:p>
          <a:p>
            <a:pPr marL="1371600" lvl="2" indent="-330200" algn="l" rtl="0">
              <a:lnSpc>
                <a:spcPct val="90000"/>
              </a:lnSpc>
              <a:spcBef>
                <a:spcPts val="0"/>
              </a:spcBef>
              <a:spcAft>
                <a:spcPts val="0"/>
              </a:spcAft>
              <a:buClr>
                <a:srgbClr val="000000"/>
              </a:buClr>
              <a:buSzPts val="1600"/>
              <a:buChar char="▪"/>
            </a:pPr>
            <a:r>
              <a:rPr lang="en-GB" sz="1600"/>
              <a:t>Application code</a:t>
            </a:r>
            <a:endParaRPr sz="1600"/>
          </a:p>
          <a:p>
            <a:pPr marL="457200" lvl="0" indent="0" algn="l" rtl="0">
              <a:lnSpc>
                <a:spcPct val="90000"/>
              </a:lnSpc>
              <a:spcBef>
                <a:spcPts val="500"/>
              </a:spcBef>
              <a:spcAft>
                <a:spcPts val="0"/>
              </a:spcAft>
              <a:buNone/>
            </a:pPr>
            <a:endParaRPr sz="1600"/>
          </a:p>
          <a:p>
            <a:pPr marL="0" lvl="0" indent="0" algn="l" rtl="0">
              <a:spcBef>
                <a:spcPts val="480"/>
              </a:spcBef>
              <a:spcAft>
                <a:spcPts val="0"/>
              </a:spcAft>
              <a:buNone/>
            </a:pPr>
            <a:endParaRPr sz="1600"/>
          </a:p>
        </p:txBody>
      </p:sp>
      <p:sp>
        <p:nvSpPr>
          <p:cNvPr id="278" name="Google Shape;278;p48"/>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Data Model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9"/>
          <p:cNvSpPr txBox="1">
            <a:spLocks noGrp="1"/>
          </p:cNvSpPr>
          <p:nvPr>
            <p:ph type="body" idx="1"/>
          </p:nvPr>
        </p:nvSpPr>
        <p:spPr>
          <a:xfrm>
            <a:off x="51150" y="784800"/>
            <a:ext cx="9092700" cy="36390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CC0000"/>
              </a:buClr>
              <a:buSzPts val="1800"/>
              <a:buChar char="▪"/>
            </a:pPr>
            <a:r>
              <a:rPr lang="en-GB" sz="1800" b="1">
                <a:solidFill>
                  <a:srgbClr val="CC0000"/>
                </a:solidFill>
              </a:rPr>
              <a:t>Modelling One to Many Relationships</a:t>
            </a:r>
            <a:endParaRPr sz="1800" b="1">
              <a:solidFill>
                <a:srgbClr val="CC0000"/>
              </a:solidFill>
            </a:endParaRPr>
          </a:p>
          <a:p>
            <a:pPr marL="914400" marR="0" lvl="1" indent="-330200" algn="l" rtl="0">
              <a:lnSpc>
                <a:spcPct val="90000"/>
              </a:lnSpc>
              <a:spcBef>
                <a:spcPts val="0"/>
              </a:spcBef>
              <a:spcAft>
                <a:spcPts val="0"/>
              </a:spcAft>
              <a:buClr>
                <a:schemeClr val="dk1"/>
              </a:buClr>
              <a:buSzPts val="1600"/>
              <a:buFont typeface="Arial"/>
              <a:buChar char="–"/>
            </a:pPr>
            <a:r>
              <a:rPr lang="en-GB" sz="1600"/>
              <a:t>Embedding Documents</a:t>
            </a:r>
            <a:endParaRPr sz="1600"/>
          </a:p>
          <a:p>
            <a:pPr marL="457200" lvl="0" indent="0" algn="l" rtl="0">
              <a:lnSpc>
                <a:spcPct val="90000"/>
              </a:lnSpc>
              <a:spcBef>
                <a:spcPts val="500"/>
              </a:spcBef>
              <a:spcAft>
                <a:spcPts val="0"/>
              </a:spcAft>
              <a:buNone/>
            </a:pPr>
            <a:endParaRPr sz="1600"/>
          </a:p>
          <a:p>
            <a:pPr marL="0" lvl="0" indent="0" algn="l" rtl="0">
              <a:spcBef>
                <a:spcPts val="480"/>
              </a:spcBef>
              <a:spcAft>
                <a:spcPts val="0"/>
              </a:spcAft>
              <a:buNone/>
            </a:pPr>
            <a:endParaRPr sz="1600"/>
          </a:p>
        </p:txBody>
      </p:sp>
      <p:sp>
        <p:nvSpPr>
          <p:cNvPr id="284" name="Google Shape;284;p49"/>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Data Model</a:t>
            </a:r>
            <a:endParaRPr/>
          </a:p>
        </p:txBody>
      </p:sp>
      <p:pic>
        <p:nvPicPr>
          <p:cNvPr id="285" name="Google Shape;285;p49"/>
          <p:cNvPicPr preferRelativeResize="0"/>
          <p:nvPr/>
        </p:nvPicPr>
        <p:blipFill>
          <a:blip r:embed="rId3">
            <a:alphaModFix/>
          </a:blip>
          <a:stretch>
            <a:fillRect/>
          </a:stretch>
        </p:blipFill>
        <p:spPr>
          <a:xfrm>
            <a:off x="2054800" y="1464400"/>
            <a:ext cx="1866850" cy="2891624"/>
          </a:xfrm>
          <a:prstGeom prst="rect">
            <a:avLst/>
          </a:prstGeom>
          <a:noFill/>
          <a:ln>
            <a:noFill/>
          </a:ln>
        </p:spPr>
      </p:pic>
      <p:pic>
        <p:nvPicPr>
          <p:cNvPr id="286" name="Google Shape;286;p49"/>
          <p:cNvPicPr preferRelativeResize="0"/>
          <p:nvPr/>
        </p:nvPicPr>
        <p:blipFill>
          <a:blip r:embed="rId4">
            <a:alphaModFix/>
          </a:blip>
          <a:stretch>
            <a:fillRect/>
          </a:stretch>
        </p:blipFill>
        <p:spPr>
          <a:xfrm>
            <a:off x="4810817" y="1464400"/>
            <a:ext cx="2652359" cy="2891626"/>
          </a:xfrm>
          <a:prstGeom prst="rect">
            <a:avLst/>
          </a:prstGeom>
          <a:noFill/>
          <a:ln>
            <a:noFill/>
          </a:ln>
        </p:spPr>
      </p:pic>
      <p:cxnSp>
        <p:nvCxnSpPr>
          <p:cNvPr id="287" name="Google Shape;287;p49"/>
          <p:cNvCxnSpPr/>
          <p:nvPr/>
        </p:nvCxnSpPr>
        <p:spPr>
          <a:xfrm rot="10800000" flipH="1">
            <a:off x="4089050" y="2966350"/>
            <a:ext cx="495600" cy="12900"/>
          </a:xfrm>
          <a:prstGeom prst="straightConnector1">
            <a:avLst/>
          </a:prstGeom>
          <a:noFill/>
          <a:ln w="38100" cap="flat" cmpd="sng">
            <a:solidFill>
              <a:srgbClr val="000000"/>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GB"/>
              <a:t>MongoDB Architecture</a:t>
            </a:r>
            <a:endParaRPr sz="2400" b="0" i="0" u="none" strike="noStrike" cap="none">
              <a:solidFill>
                <a:schemeClr val="dk1"/>
              </a:solidFill>
              <a:latin typeface="Arial Narrow"/>
              <a:ea typeface="Arial Narrow"/>
              <a:cs typeface="Arial Narrow"/>
              <a:sym typeface="Arial Narrow"/>
            </a:endParaRPr>
          </a:p>
        </p:txBody>
      </p:sp>
      <p:pic>
        <p:nvPicPr>
          <p:cNvPr id="116" name="Google Shape;116;p23"/>
          <p:cNvPicPr preferRelativeResize="0"/>
          <p:nvPr/>
        </p:nvPicPr>
        <p:blipFill>
          <a:blip r:embed="rId3">
            <a:alphaModFix/>
          </a:blip>
          <a:stretch>
            <a:fillRect/>
          </a:stretch>
        </p:blipFill>
        <p:spPr>
          <a:xfrm>
            <a:off x="1530898" y="759412"/>
            <a:ext cx="6082200" cy="3560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0"/>
          <p:cNvSpPr txBox="1">
            <a:spLocks noGrp="1"/>
          </p:cNvSpPr>
          <p:nvPr>
            <p:ph type="body" idx="1"/>
          </p:nvPr>
        </p:nvSpPr>
        <p:spPr>
          <a:xfrm>
            <a:off x="51150" y="784800"/>
            <a:ext cx="9092700" cy="36390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CC0000"/>
              </a:buClr>
              <a:buSzPts val="1800"/>
              <a:buChar char="▪"/>
            </a:pPr>
            <a:r>
              <a:rPr lang="en-GB" sz="1800" b="1">
                <a:solidFill>
                  <a:srgbClr val="CC0000"/>
                </a:solidFill>
              </a:rPr>
              <a:t>Modelling One to Many Relationships</a:t>
            </a:r>
            <a:endParaRPr sz="1800" b="1">
              <a:solidFill>
                <a:srgbClr val="CC0000"/>
              </a:solidFill>
            </a:endParaRPr>
          </a:p>
          <a:p>
            <a:pPr marL="914400" marR="0" lvl="1" indent="-330200" algn="l" rtl="0">
              <a:lnSpc>
                <a:spcPct val="90000"/>
              </a:lnSpc>
              <a:spcBef>
                <a:spcPts val="0"/>
              </a:spcBef>
              <a:spcAft>
                <a:spcPts val="0"/>
              </a:spcAft>
              <a:buClr>
                <a:schemeClr val="dk1"/>
              </a:buClr>
              <a:buSzPts val="1600"/>
              <a:buFont typeface="Arial"/>
              <a:buChar char="–"/>
            </a:pPr>
            <a:r>
              <a:rPr lang="en-GB" sz="1600"/>
              <a:t>Referencing Documents</a:t>
            </a:r>
            <a:endParaRPr sz="1600"/>
          </a:p>
          <a:p>
            <a:pPr marL="457200" lvl="0" indent="0" algn="l" rtl="0">
              <a:lnSpc>
                <a:spcPct val="90000"/>
              </a:lnSpc>
              <a:spcBef>
                <a:spcPts val="500"/>
              </a:spcBef>
              <a:spcAft>
                <a:spcPts val="0"/>
              </a:spcAft>
              <a:buNone/>
            </a:pPr>
            <a:endParaRPr sz="1600"/>
          </a:p>
          <a:p>
            <a:pPr marL="0" lvl="0" indent="0" algn="l" rtl="0">
              <a:spcBef>
                <a:spcPts val="480"/>
              </a:spcBef>
              <a:spcAft>
                <a:spcPts val="0"/>
              </a:spcAft>
              <a:buNone/>
            </a:pPr>
            <a:endParaRPr sz="1600"/>
          </a:p>
        </p:txBody>
      </p:sp>
      <p:sp>
        <p:nvSpPr>
          <p:cNvPr id="293" name="Google Shape;293;p50"/>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Data Model</a:t>
            </a:r>
            <a:endParaRPr/>
          </a:p>
        </p:txBody>
      </p:sp>
      <p:pic>
        <p:nvPicPr>
          <p:cNvPr id="294" name="Google Shape;294;p50"/>
          <p:cNvPicPr preferRelativeResize="0"/>
          <p:nvPr/>
        </p:nvPicPr>
        <p:blipFill>
          <a:blip r:embed="rId3">
            <a:alphaModFix/>
          </a:blip>
          <a:stretch>
            <a:fillRect/>
          </a:stretch>
        </p:blipFill>
        <p:spPr>
          <a:xfrm>
            <a:off x="1311525" y="1380250"/>
            <a:ext cx="2188726" cy="2997926"/>
          </a:xfrm>
          <a:prstGeom prst="rect">
            <a:avLst/>
          </a:prstGeom>
          <a:noFill/>
          <a:ln>
            <a:noFill/>
          </a:ln>
        </p:spPr>
      </p:pic>
      <p:pic>
        <p:nvPicPr>
          <p:cNvPr id="295" name="Google Shape;295;p50"/>
          <p:cNvPicPr preferRelativeResize="0"/>
          <p:nvPr/>
        </p:nvPicPr>
        <p:blipFill>
          <a:blip r:embed="rId4">
            <a:alphaModFix/>
          </a:blip>
          <a:stretch>
            <a:fillRect/>
          </a:stretch>
        </p:blipFill>
        <p:spPr>
          <a:xfrm>
            <a:off x="3717175" y="1380250"/>
            <a:ext cx="2323500" cy="2997925"/>
          </a:xfrm>
          <a:prstGeom prst="rect">
            <a:avLst/>
          </a:prstGeom>
          <a:noFill/>
          <a:ln>
            <a:noFill/>
          </a:ln>
        </p:spPr>
      </p:pic>
      <p:pic>
        <p:nvPicPr>
          <p:cNvPr id="296" name="Google Shape;296;p50"/>
          <p:cNvPicPr preferRelativeResize="0"/>
          <p:nvPr/>
        </p:nvPicPr>
        <p:blipFill>
          <a:blip r:embed="rId5">
            <a:alphaModFix/>
          </a:blip>
          <a:stretch>
            <a:fillRect/>
          </a:stretch>
        </p:blipFill>
        <p:spPr>
          <a:xfrm>
            <a:off x="6195850" y="1351501"/>
            <a:ext cx="2188725" cy="3000923"/>
          </a:xfrm>
          <a:prstGeom prst="rect">
            <a:avLst/>
          </a:prstGeom>
          <a:noFill/>
          <a:ln>
            <a:noFill/>
          </a:ln>
        </p:spPr>
      </p:pic>
      <p:sp>
        <p:nvSpPr>
          <p:cNvPr id="297" name="Google Shape;297;p50"/>
          <p:cNvSpPr txBox="1"/>
          <p:nvPr/>
        </p:nvSpPr>
        <p:spPr>
          <a:xfrm>
            <a:off x="5116450" y="2090975"/>
            <a:ext cx="852300" cy="285300"/>
          </a:xfrm>
          <a:prstGeom prst="rect">
            <a:avLst/>
          </a:prstGeom>
          <a:noFill/>
          <a:ln w="28575" cap="flat" cmpd="sng">
            <a:solidFill>
              <a:srgbClr val="CC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CC0000"/>
                </a:solidFill>
              </a:rPr>
              <a:t>Do this</a:t>
            </a:r>
            <a:endParaRPr>
              <a:solidFill>
                <a:srgbClr val="CC0000"/>
              </a:solidFill>
            </a:endParaRPr>
          </a:p>
        </p:txBody>
      </p:sp>
      <p:sp>
        <p:nvSpPr>
          <p:cNvPr id="298" name="Google Shape;298;p50"/>
          <p:cNvSpPr txBox="1"/>
          <p:nvPr/>
        </p:nvSpPr>
        <p:spPr>
          <a:xfrm>
            <a:off x="7554625" y="2090975"/>
            <a:ext cx="763800" cy="285300"/>
          </a:xfrm>
          <a:prstGeom prst="rect">
            <a:avLst/>
          </a:prstGeom>
          <a:noFill/>
          <a:ln w="28575" cap="flat" cmpd="sng">
            <a:solidFill>
              <a:srgbClr val="CC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CC0000"/>
                </a:solidFill>
              </a:rPr>
              <a:t>Or this</a:t>
            </a:r>
            <a:endParaRPr>
              <a:solidFill>
                <a:srgbClr val="CC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1"/>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GB"/>
              <a:t>MongoDB Architecture</a:t>
            </a:r>
            <a:endParaRPr sz="2400" b="0" i="0" u="none" strike="noStrike" cap="none">
              <a:solidFill>
                <a:schemeClr val="dk1"/>
              </a:solidFill>
              <a:latin typeface="Arial Narrow"/>
              <a:ea typeface="Arial Narrow"/>
              <a:cs typeface="Arial Narrow"/>
              <a:sym typeface="Arial Narrow"/>
            </a:endParaRPr>
          </a:p>
        </p:txBody>
      </p:sp>
      <p:pic>
        <p:nvPicPr>
          <p:cNvPr id="304" name="Google Shape;304;p51"/>
          <p:cNvPicPr preferRelativeResize="0"/>
          <p:nvPr/>
        </p:nvPicPr>
        <p:blipFill>
          <a:blip r:embed="rId3">
            <a:alphaModFix/>
          </a:blip>
          <a:stretch>
            <a:fillRect/>
          </a:stretch>
        </p:blipFill>
        <p:spPr>
          <a:xfrm>
            <a:off x="1530898" y="759412"/>
            <a:ext cx="6082200" cy="3560475"/>
          </a:xfrm>
          <a:prstGeom prst="rect">
            <a:avLst/>
          </a:prstGeom>
          <a:noFill/>
          <a:ln>
            <a:noFill/>
          </a:ln>
        </p:spPr>
      </p:pic>
      <p:sp>
        <p:nvSpPr>
          <p:cNvPr id="305" name="Google Shape;305;p51"/>
          <p:cNvSpPr/>
          <p:nvPr/>
        </p:nvSpPr>
        <p:spPr>
          <a:xfrm>
            <a:off x="4759725" y="759400"/>
            <a:ext cx="3331200" cy="1383300"/>
          </a:xfrm>
          <a:prstGeom prst="rect">
            <a:avLst/>
          </a:prstGeom>
          <a:noFill/>
          <a:ln w="2857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GB"/>
              <a:t>Connecting MongoDB and Python</a:t>
            </a:r>
            <a:endParaRPr sz="2400" b="0" i="0" u="none" strike="noStrike" cap="none">
              <a:solidFill>
                <a:schemeClr val="dk1"/>
              </a:solidFill>
              <a:latin typeface="Arial Narrow"/>
              <a:ea typeface="Arial Narrow"/>
              <a:cs typeface="Arial Narrow"/>
              <a:sym typeface="Arial Narrow"/>
            </a:endParaRPr>
          </a:p>
        </p:txBody>
      </p:sp>
      <p:sp>
        <p:nvSpPr>
          <p:cNvPr id="311" name="Google Shape;311;p52"/>
          <p:cNvSpPr txBox="1"/>
          <p:nvPr/>
        </p:nvSpPr>
        <p:spPr>
          <a:xfrm>
            <a:off x="417525" y="615700"/>
            <a:ext cx="8473800" cy="3179700"/>
          </a:xfrm>
          <a:prstGeom prst="rect">
            <a:avLst/>
          </a:prstGeom>
          <a:noFill/>
          <a:ln>
            <a:noFill/>
          </a:ln>
        </p:spPr>
        <p:txBody>
          <a:bodyPr spcFirstLastPara="1" wrap="square" lIns="91425" tIns="91425" rIns="91425" bIns="91425" anchor="t" anchorCtr="0">
            <a:noAutofit/>
          </a:bodyPr>
          <a:lstStyle/>
          <a:p>
            <a:pPr marL="457200" lvl="0" indent="-317500" algn="l" rtl="0">
              <a:lnSpc>
                <a:spcPct val="90000"/>
              </a:lnSpc>
              <a:spcBef>
                <a:spcPts val="1000"/>
              </a:spcBef>
              <a:spcAft>
                <a:spcPts val="0"/>
              </a:spcAft>
              <a:buClr>
                <a:schemeClr val="dk1"/>
              </a:buClr>
              <a:buSzPts val="1400"/>
              <a:buAutoNum type="arabicPeriod"/>
            </a:pPr>
            <a:r>
              <a:rPr lang="en-GB">
                <a:solidFill>
                  <a:schemeClr val="dk1"/>
                </a:solidFill>
              </a:rPr>
              <a:t>Use </a:t>
            </a:r>
            <a:r>
              <a:rPr lang="en-GB">
                <a:solidFill>
                  <a:schemeClr val="dk1"/>
                </a:solidFill>
                <a:latin typeface="Courier New"/>
                <a:ea typeface="Courier New"/>
                <a:cs typeface="Courier New"/>
                <a:sym typeface="Courier New"/>
              </a:rPr>
              <a:t>PyMongo </a:t>
            </a:r>
            <a:r>
              <a:rPr lang="en-GB">
                <a:solidFill>
                  <a:schemeClr val="dk1"/>
                </a:solidFill>
              </a:rPr>
              <a:t>driver from a python application.</a:t>
            </a:r>
            <a:endParaRPr>
              <a:solidFill>
                <a:schemeClr val="dk1"/>
              </a:solidFill>
            </a:endParaRPr>
          </a:p>
          <a:p>
            <a:pPr marL="457200" lvl="0" indent="-317500" algn="l" rtl="0">
              <a:lnSpc>
                <a:spcPct val="100000"/>
              </a:lnSpc>
              <a:spcBef>
                <a:spcPts val="0"/>
              </a:spcBef>
              <a:spcAft>
                <a:spcPts val="0"/>
              </a:spcAft>
              <a:buClr>
                <a:schemeClr val="dk1"/>
              </a:buClr>
              <a:buSzPts val="1400"/>
              <a:buAutoNum type="arabicPeriod"/>
            </a:pPr>
            <a:r>
              <a:rPr lang="en-GB">
                <a:solidFill>
                  <a:schemeClr val="dk1"/>
                </a:solidFill>
              </a:rPr>
              <a:t>Import the library.</a:t>
            </a:r>
            <a:br>
              <a:rPr lang="en-GB">
                <a:solidFill>
                  <a:schemeClr val="dk1"/>
                </a:solidFill>
              </a:rPr>
            </a:br>
            <a:r>
              <a:rPr lang="en-GB">
                <a:solidFill>
                  <a:schemeClr val="dk1"/>
                </a:solidFill>
                <a:latin typeface="Courier New"/>
                <a:ea typeface="Courier New"/>
                <a:cs typeface="Courier New"/>
                <a:sym typeface="Courier New"/>
              </a:rPr>
              <a:t>import pymongo</a:t>
            </a:r>
            <a:endParaRPr>
              <a:solidFill>
                <a:schemeClr val="dk1"/>
              </a:solidFill>
              <a:latin typeface="Courier New"/>
              <a:ea typeface="Courier New"/>
              <a:cs typeface="Courier New"/>
              <a:sym typeface="Courier New"/>
            </a:endParaRPr>
          </a:p>
          <a:p>
            <a:pPr marL="457200" lvl="0" indent="0" algn="l" rtl="0">
              <a:lnSpc>
                <a:spcPct val="100000"/>
              </a:lnSpc>
              <a:spcBef>
                <a:spcPts val="1000"/>
              </a:spcBef>
              <a:spcAft>
                <a:spcPts val="0"/>
              </a:spcAft>
              <a:buNone/>
            </a:pPr>
            <a:r>
              <a:rPr lang="en-GB">
                <a:solidFill>
                  <a:schemeClr val="dk1"/>
                </a:solidFill>
                <a:latin typeface="Courier New"/>
                <a:ea typeface="Courier New"/>
                <a:cs typeface="Courier New"/>
                <a:sym typeface="Courier New"/>
              </a:rPr>
              <a:t>from pymongo import MongoClient</a:t>
            </a:r>
            <a:endParaRPr>
              <a:solidFill>
                <a:schemeClr val="dk1"/>
              </a:solidFill>
              <a:latin typeface="Courier New"/>
              <a:ea typeface="Courier New"/>
              <a:cs typeface="Courier New"/>
              <a:sym typeface="Courier New"/>
            </a:endParaRPr>
          </a:p>
          <a:p>
            <a:pPr marL="457200" lvl="0" indent="-317500" algn="l" rtl="0">
              <a:lnSpc>
                <a:spcPct val="90000"/>
              </a:lnSpc>
              <a:spcBef>
                <a:spcPts val="1000"/>
              </a:spcBef>
              <a:spcAft>
                <a:spcPts val="0"/>
              </a:spcAft>
              <a:buClr>
                <a:schemeClr val="dk1"/>
              </a:buClr>
              <a:buSzPts val="1400"/>
              <a:buAutoNum type="arabicPeriod"/>
            </a:pPr>
            <a:r>
              <a:rPr lang="en-GB">
                <a:solidFill>
                  <a:schemeClr val="dk1"/>
                </a:solidFill>
              </a:rPr>
              <a:t>Make connection to the server</a:t>
            </a:r>
            <a:endParaRPr>
              <a:solidFill>
                <a:schemeClr val="dk1"/>
              </a:solidFill>
            </a:endParaRPr>
          </a:p>
          <a:p>
            <a:pPr marL="914400" lvl="1" indent="-317500" algn="l" rtl="0">
              <a:lnSpc>
                <a:spcPct val="90000"/>
              </a:lnSpc>
              <a:spcBef>
                <a:spcPts val="0"/>
              </a:spcBef>
              <a:spcAft>
                <a:spcPts val="0"/>
              </a:spcAft>
              <a:buClr>
                <a:schemeClr val="dk1"/>
              </a:buClr>
              <a:buSzPts val="1400"/>
              <a:buFont typeface="Courier New"/>
              <a:buChar char="○"/>
            </a:pPr>
            <a:r>
              <a:rPr lang="en-GB">
                <a:solidFill>
                  <a:schemeClr val="dk1"/>
                </a:solidFill>
                <a:latin typeface="Courier New"/>
                <a:ea typeface="Courier New"/>
                <a:cs typeface="Courier New"/>
                <a:sym typeface="Courier New"/>
              </a:rPr>
              <a:t>Client = MongoClient()</a:t>
            </a:r>
            <a:r>
              <a:rPr lang="en-GB" b="1">
                <a:solidFill>
                  <a:schemeClr val="dk1"/>
                </a:solidFill>
                <a:latin typeface="Courier New"/>
                <a:ea typeface="Courier New"/>
                <a:cs typeface="Courier New"/>
                <a:sym typeface="Courier New"/>
              </a:rPr>
              <a:t> =&gt; using default host and port</a:t>
            </a:r>
            <a:endParaRPr b="1">
              <a:solidFill>
                <a:schemeClr val="dk1"/>
              </a:solidFill>
              <a:latin typeface="Courier New"/>
              <a:ea typeface="Courier New"/>
              <a:cs typeface="Courier New"/>
              <a:sym typeface="Courier New"/>
            </a:endParaRPr>
          </a:p>
          <a:p>
            <a:pPr marL="914400" lvl="1" indent="-317500" algn="l" rtl="0">
              <a:lnSpc>
                <a:spcPct val="90000"/>
              </a:lnSpc>
              <a:spcBef>
                <a:spcPts val="0"/>
              </a:spcBef>
              <a:spcAft>
                <a:spcPts val="0"/>
              </a:spcAft>
              <a:buClr>
                <a:schemeClr val="dk1"/>
              </a:buClr>
              <a:buSzPts val="1400"/>
              <a:buFont typeface="Courier New"/>
              <a:buChar char="○"/>
            </a:pPr>
            <a:r>
              <a:rPr lang="en-GB">
                <a:solidFill>
                  <a:schemeClr val="dk1"/>
                </a:solidFill>
                <a:latin typeface="Courier New"/>
                <a:ea typeface="Courier New"/>
                <a:cs typeface="Courier New"/>
                <a:sym typeface="Courier New"/>
              </a:rPr>
              <a:t>Client = MongoClient(‘localhost’,27017)</a:t>
            </a:r>
            <a:r>
              <a:rPr lang="en-GB" b="1">
                <a:solidFill>
                  <a:schemeClr val="dk1"/>
                </a:solidFill>
                <a:latin typeface="Courier New"/>
                <a:ea typeface="Courier New"/>
                <a:cs typeface="Courier New"/>
                <a:sym typeface="Courier New"/>
              </a:rPr>
              <a:t> =&gt; explicitly specify host and port</a:t>
            </a:r>
            <a:endParaRPr b="1">
              <a:solidFill>
                <a:schemeClr val="dk1"/>
              </a:solidFill>
              <a:latin typeface="Courier New"/>
              <a:ea typeface="Courier New"/>
              <a:cs typeface="Courier New"/>
              <a:sym typeface="Courier New"/>
            </a:endParaRPr>
          </a:p>
          <a:p>
            <a:pPr marL="914400" lvl="1" indent="-317500" algn="l" rtl="0">
              <a:lnSpc>
                <a:spcPct val="90000"/>
              </a:lnSpc>
              <a:spcBef>
                <a:spcPts val="0"/>
              </a:spcBef>
              <a:spcAft>
                <a:spcPts val="0"/>
              </a:spcAft>
              <a:buClr>
                <a:schemeClr val="dk1"/>
              </a:buClr>
              <a:buSzPts val="1400"/>
              <a:buFont typeface="Courier New"/>
              <a:buChar char="○"/>
            </a:pPr>
            <a:r>
              <a:rPr lang="en-GB">
                <a:solidFill>
                  <a:schemeClr val="dk1"/>
                </a:solidFill>
                <a:latin typeface="Courier New"/>
                <a:ea typeface="Courier New"/>
                <a:cs typeface="Courier New"/>
                <a:sym typeface="Courier New"/>
              </a:rPr>
              <a:t>Client = MongoClient(’mongodb://localhost:27017/’)</a:t>
            </a:r>
            <a:r>
              <a:rPr lang="en-GB" b="1">
                <a:solidFill>
                  <a:schemeClr val="dk1"/>
                </a:solidFill>
                <a:latin typeface="Courier New"/>
                <a:ea typeface="Courier New"/>
                <a:cs typeface="Courier New"/>
                <a:sym typeface="Courier New"/>
              </a:rPr>
              <a:t> =&gt; using URI to specify host and port</a:t>
            </a:r>
            <a:endParaRPr b="1">
              <a:solidFill>
                <a:schemeClr val="dk1"/>
              </a:solidFill>
              <a:latin typeface="Courier New"/>
              <a:ea typeface="Courier New"/>
              <a:cs typeface="Courier New"/>
              <a:sym typeface="Courier New"/>
            </a:endParaRPr>
          </a:p>
          <a:p>
            <a:pPr marL="457200" lvl="0" indent="-317500" algn="l" rtl="0">
              <a:lnSpc>
                <a:spcPct val="90000"/>
              </a:lnSpc>
              <a:spcBef>
                <a:spcPts val="0"/>
              </a:spcBef>
              <a:spcAft>
                <a:spcPts val="0"/>
              </a:spcAft>
              <a:buClr>
                <a:schemeClr val="dk1"/>
              </a:buClr>
              <a:buSzPts val="1400"/>
              <a:buAutoNum type="arabicPeriod"/>
            </a:pPr>
            <a:r>
              <a:rPr lang="en-GB">
                <a:solidFill>
                  <a:schemeClr val="dk1"/>
                </a:solidFill>
              </a:rPr>
              <a:t>Make a connection to the database.</a:t>
            </a:r>
            <a:endParaRPr>
              <a:solidFill>
                <a:schemeClr val="dk1"/>
              </a:solidFill>
            </a:endParaRPr>
          </a:p>
          <a:p>
            <a:pPr marL="457200" lvl="0" indent="0" algn="l" rtl="0">
              <a:lnSpc>
                <a:spcPct val="90000"/>
              </a:lnSpc>
              <a:spcBef>
                <a:spcPts val="1000"/>
              </a:spcBef>
              <a:spcAft>
                <a:spcPts val="0"/>
              </a:spcAft>
              <a:buNone/>
            </a:pPr>
            <a:r>
              <a:rPr lang="en-GB">
                <a:solidFill>
                  <a:schemeClr val="dk1"/>
                </a:solidFill>
                <a:latin typeface="Courier New"/>
                <a:ea typeface="Courier New"/>
                <a:cs typeface="Courier New"/>
                <a:sym typeface="Courier New"/>
              </a:rPr>
              <a:t>db = client.FIT5148</a:t>
            </a:r>
            <a:endParaRPr>
              <a:solidFill>
                <a:schemeClr val="dk1"/>
              </a:solidFill>
            </a:endParaRPr>
          </a:p>
          <a:p>
            <a:pPr marL="457200" lvl="0" indent="-317500" algn="l" rtl="0">
              <a:lnSpc>
                <a:spcPct val="90000"/>
              </a:lnSpc>
              <a:spcBef>
                <a:spcPts val="500"/>
              </a:spcBef>
              <a:spcAft>
                <a:spcPts val="0"/>
              </a:spcAft>
              <a:buClr>
                <a:schemeClr val="dk1"/>
              </a:buClr>
              <a:buSzPts val="1400"/>
              <a:buAutoNum type="arabicPeriod"/>
            </a:pPr>
            <a:r>
              <a:rPr lang="en-GB">
                <a:solidFill>
                  <a:schemeClr val="dk1"/>
                </a:solidFill>
              </a:rPr>
              <a:t>Make connection to the collection.</a:t>
            </a:r>
            <a:endParaRPr>
              <a:solidFill>
                <a:schemeClr val="dk1"/>
              </a:solidFill>
            </a:endParaRPr>
          </a:p>
          <a:p>
            <a:pPr marL="457200" lvl="0" indent="0" algn="l" rtl="0">
              <a:lnSpc>
                <a:spcPct val="90000"/>
              </a:lnSpc>
              <a:spcBef>
                <a:spcPts val="500"/>
              </a:spcBef>
              <a:spcAft>
                <a:spcPts val="0"/>
              </a:spcAft>
              <a:buNone/>
            </a:pPr>
            <a:r>
              <a:rPr lang="en-GB">
                <a:solidFill>
                  <a:schemeClr val="dk1"/>
                </a:solidFill>
                <a:latin typeface="Courier New"/>
                <a:ea typeface="Courier New"/>
                <a:cs typeface="Courier New"/>
                <a:sym typeface="Courier New"/>
              </a:rPr>
              <a:t>coll = db.FIT</a:t>
            </a:r>
            <a:endParaRPr>
              <a:solidFill>
                <a:schemeClr val="dk1"/>
              </a:solidFill>
              <a:latin typeface="Courier New"/>
              <a:ea typeface="Courier New"/>
              <a:cs typeface="Courier New"/>
              <a:sym typeface="Courier New"/>
            </a:endParaRPr>
          </a:p>
          <a:p>
            <a:pPr marL="457200" lvl="0" indent="0" algn="l" rtl="0">
              <a:lnSpc>
                <a:spcPct val="90000"/>
              </a:lnSpc>
              <a:spcBef>
                <a:spcPts val="500"/>
              </a:spcBef>
              <a:spcAft>
                <a:spcPts val="0"/>
              </a:spcAft>
              <a:buNone/>
            </a:pP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3"/>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GB"/>
              <a:t>Python with MongoDB Code Example</a:t>
            </a:r>
            <a:endParaRPr sz="2400" b="0" i="0" u="none" strike="noStrike" cap="none">
              <a:solidFill>
                <a:schemeClr val="dk1"/>
              </a:solidFill>
              <a:latin typeface="Arial Narrow"/>
              <a:ea typeface="Arial Narrow"/>
              <a:cs typeface="Arial Narrow"/>
              <a:sym typeface="Arial Narrow"/>
            </a:endParaRPr>
          </a:p>
        </p:txBody>
      </p:sp>
      <p:sp>
        <p:nvSpPr>
          <p:cNvPr id="317" name="Google Shape;317;p53"/>
          <p:cNvSpPr txBox="1"/>
          <p:nvPr/>
        </p:nvSpPr>
        <p:spPr>
          <a:xfrm>
            <a:off x="417525" y="727850"/>
            <a:ext cx="8473800" cy="3630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500"/>
              </a:spcBef>
              <a:spcAft>
                <a:spcPts val="0"/>
              </a:spcAft>
              <a:buClr>
                <a:schemeClr val="dk1"/>
              </a:buClr>
              <a:buSzPts val="1100"/>
              <a:buFont typeface="Arial"/>
              <a:buNone/>
            </a:pPr>
            <a:r>
              <a:rPr lang="en-GB" sz="1200">
                <a:solidFill>
                  <a:schemeClr val="dk1"/>
                </a:solidFill>
                <a:latin typeface="Courier New"/>
                <a:ea typeface="Courier New"/>
                <a:cs typeface="Courier New"/>
                <a:sym typeface="Courier New"/>
              </a:rPr>
              <a:t>import pymongo</a:t>
            </a:r>
            <a:endParaRPr sz="1200">
              <a:solidFill>
                <a:schemeClr val="dk1"/>
              </a:solidFill>
              <a:latin typeface="Courier New"/>
              <a:ea typeface="Courier New"/>
              <a:cs typeface="Courier New"/>
              <a:sym typeface="Courier New"/>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latin typeface="Courier New"/>
                <a:ea typeface="Courier New"/>
                <a:cs typeface="Courier New"/>
                <a:sym typeface="Courier New"/>
              </a:rPr>
              <a:t>from pymongo import MongoClient</a:t>
            </a:r>
            <a:endParaRPr sz="1200">
              <a:solidFill>
                <a:schemeClr val="dk1"/>
              </a:solidFill>
              <a:latin typeface="Courier New"/>
              <a:ea typeface="Courier New"/>
              <a:cs typeface="Courier New"/>
              <a:sym typeface="Courier New"/>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latin typeface="Courier New"/>
                <a:ea typeface="Courier New"/>
                <a:cs typeface="Courier New"/>
                <a:sym typeface="Courier New"/>
              </a:rPr>
              <a:t>from pprint import pprint</a:t>
            </a:r>
            <a:endParaRPr sz="1200">
              <a:solidFill>
                <a:schemeClr val="dk1"/>
              </a:solidFill>
              <a:latin typeface="Courier New"/>
              <a:ea typeface="Courier New"/>
              <a:cs typeface="Courier New"/>
              <a:sym typeface="Courier New"/>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latin typeface="Courier New"/>
                <a:ea typeface="Courier New"/>
                <a:cs typeface="Courier New"/>
                <a:sym typeface="Courier New"/>
              </a:rPr>
              <a:t>client = MongoClient()</a:t>
            </a:r>
            <a:endParaRPr sz="1200">
              <a:solidFill>
                <a:schemeClr val="dk1"/>
              </a:solidFill>
              <a:latin typeface="Courier New"/>
              <a:ea typeface="Courier New"/>
              <a:cs typeface="Courier New"/>
              <a:sym typeface="Courier New"/>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latin typeface="Courier New"/>
                <a:ea typeface="Courier New"/>
                <a:cs typeface="Courier New"/>
                <a:sym typeface="Courier New"/>
              </a:rPr>
              <a:t>db = client.FIT5148</a:t>
            </a:r>
            <a:endParaRPr sz="1200">
              <a:solidFill>
                <a:schemeClr val="dk1"/>
              </a:solidFill>
              <a:latin typeface="Courier New"/>
              <a:ea typeface="Courier New"/>
              <a:cs typeface="Courier New"/>
              <a:sym typeface="Courier New"/>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latin typeface="Courier New"/>
                <a:ea typeface="Courier New"/>
                <a:cs typeface="Courier New"/>
                <a:sym typeface="Courier New"/>
              </a:rPr>
              <a:t>collEval = db.evaluation</a:t>
            </a:r>
            <a:endParaRPr sz="1200">
              <a:solidFill>
                <a:schemeClr val="dk1"/>
              </a:solidFill>
              <a:latin typeface="Courier New"/>
              <a:ea typeface="Courier New"/>
              <a:cs typeface="Courier New"/>
              <a:sym typeface="Courier New"/>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latin typeface="Courier New"/>
                <a:ea typeface="Courier New"/>
                <a:cs typeface="Courier New"/>
                <a:sym typeface="Courier New"/>
              </a:rPr>
              <a:t>evals = [</a:t>
            </a:r>
            <a:endParaRPr sz="1200">
              <a:solidFill>
                <a:schemeClr val="dk1"/>
              </a:solidFill>
              <a:latin typeface="Courier New"/>
              <a:ea typeface="Courier New"/>
              <a:cs typeface="Courier New"/>
              <a:sym typeface="Courier New"/>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latin typeface="Courier New"/>
                <a:ea typeface="Courier New"/>
                <a:cs typeface="Courier New"/>
                <a:sym typeface="Courier New"/>
              </a:rPr>
              <a:t>    {"results":[{"item": "content","score": 9},{"item": "presentation","score": 6}]},</a:t>
            </a:r>
            <a:endParaRPr sz="1200">
              <a:solidFill>
                <a:schemeClr val="dk1"/>
              </a:solidFill>
              <a:latin typeface="Courier New"/>
              <a:ea typeface="Courier New"/>
              <a:cs typeface="Courier New"/>
              <a:sym typeface="Courier New"/>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latin typeface="Courier New"/>
                <a:ea typeface="Courier New"/>
                <a:cs typeface="Courier New"/>
                <a:sym typeface="Courier New"/>
              </a:rPr>
              <a:t>    { "results":[{"item": "content","score": 8},{"item": "presentation","score": 8}]}    	</a:t>
            </a:r>
            <a:endParaRPr sz="1200">
              <a:solidFill>
                <a:schemeClr val="dk1"/>
              </a:solidFill>
              <a:latin typeface="Courier New"/>
              <a:ea typeface="Courier New"/>
              <a:cs typeface="Courier New"/>
              <a:sym typeface="Courier New"/>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latin typeface="Courier New"/>
                <a:ea typeface="Courier New"/>
                <a:cs typeface="Courier New"/>
                <a:sym typeface="Courier New"/>
              </a:rPr>
              <a:t>db.collEval.</a:t>
            </a:r>
            <a:r>
              <a:rPr lang="en-GB" sz="1200">
                <a:solidFill>
                  <a:srgbClr val="C55A11"/>
                </a:solidFill>
                <a:latin typeface="Courier New"/>
                <a:ea typeface="Courier New"/>
                <a:cs typeface="Courier New"/>
                <a:sym typeface="Courier New"/>
              </a:rPr>
              <a:t>insert_many</a:t>
            </a:r>
            <a:r>
              <a:rPr lang="en-GB" sz="1200">
                <a:solidFill>
                  <a:schemeClr val="dk1"/>
                </a:solidFill>
                <a:latin typeface="Courier New"/>
                <a:ea typeface="Courier New"/>
                <a:cs typeface="Courier New"/>
                <a:sym typeface="Courier New"/>
              </a:rPr>
              <a:t>(evals) #using insert_many rather than insertMany().</a:t>
            </a:r>
            <a:endParaRPr sz="1200">
              <a:solidFill>
                <a:schemeClr val="dk1"/>
              </a:solidFill>
              <a:latin typeface="Courier New"/>
              <a:ea typeface="Courier New"/>
              <a:cs typeface="Courier New"/>
              <a:sym typeface="Courier New"/>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latin typeface="Courier New"/>
                <a:ea typeface="Courier New"/>
                <a:cs typeface="Courier New"/>
                <a:sym typeface="Courier New"/>
              </a:rPr>
              <a:t>cursor = collEval.find({})</a:t>
            </a:r>
            <a:endParaRPr sz="1200">
              <a:solidFill>
                <a:schemeClr val="dk1"/>
              </a:solidFill>
              <a:latin typeface="Courier New"/>
              <a:ea typeface="Courier New"/>
              <a:cs typeface="Courier New"/>
              <a:sym typeface="Courier New"/>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latin typeface="Courier New"/>
                <a:ea typeface="Courier New"/>
                <a:cs typeface="Courier New"/>
                <a:sym typeface="Courier New"/>
              </a:rPr>
              <a:t>for document in cursor:</a:t>
            </a:r>
            <a:endParaRPr sz="1200">
              <a:solidFill>
                <a:schemeClr val="dk1"/>
              </a:solidFill>
              <a:latin typeface="Courier New"/>
              <a:ea typeface="Courier New"/>
              <a:cs typeface="Courier New"/>
              <a:sym typeface="Courier New"/>
            </a:endParaRPr>
          </a:p>
          <a:p>
            <a:pPr marL="0" lvl="0" indent="0" algn="l" rtl="0">
              <a:lnSpc>
                <a:spcPct val="90000"/>
              </a:lnSpc>
              <a:spcBef>
                <a:spcPts val="500"/>
              </a:spcBef>
              <a:spcAft>
                <a:spcPts val="0"/>
              </a:spcAft>
              <a:buClr>
                <a:schemeClr val="dk1"/>
              </a:buClr>
              <a:buSzPts val="1100"/>
              <a:buFont typeface="Arial"/>
              <a:buNone/>
            </a:pPr>
            <a:r>
              <a:rPr lang="en-GB" sz="1200">
                <a:solidFill>
                  <a:schemeClr val="dk1"/>
                </a:solidFill>
                <a:latin typeface="Courier New"/>
                <a:ea typeface="Courier New"/>
                <a:cs typeface="Courier New"/>
                <a:sym typeface="Courier New"/>
              </a:rPr>
              <a:t>  pprint(document)</a:t>
            </a:r>
            <a:endParaRPr sz="1200">
              <a:solidFill>
                <a:schemeClr val="dk1"/>
              </a:solidFill>
              <a:latin typeface="Courier New"/>
              <a:ea typeface="Courier New"/>
              <a:cs typeface="Courier New"/>
              <a:sym typeface="Courier New"/>
            </a:endParaRPr>
          </a:p>
          <a:p>
            <a:pPr marL="457200" lvl="0" indent="0" algn="l" rtl="0">
              <a:lnSpc>
                <a:spcPct val="90000"/>
              </a:lnSpc>
              <a:spcBef>
                <a:spcPts val="500"/>
              </a:spcBef>
              <a:spcAft>
                <a:spcPts val="0"/>
              </a:spcAft>
              <a:buNone/>
            </a:pPr>
            <a:endParaRPr sz="1200">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4"/>
          <p:cNvSpPr txBox="1">
            <a:spLocks noGrp="1"/>
          </p:cNvSpPr>
          <p:nvPr>
            <p:ph type="body" idx="1"/>
          </p:nvPr>
        </p:nvSpPr>
        <p:spPr>
          <a:xfrm>
            <a:off x="269558" y="222409"/>
            <a:ext cx="5308282" cy="73771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GB"/>
              <a:t>References</a:t>
            </a:r>
            <a:endParaRPr sz="2400" b="0" i="0" u="none" strike="noStrike" cap="none">
              <a:solidFill>
                <a:schemeClr val="dk1"/>
              </a:solidFill>
              <a:latin typeface="Arial Narrow"/>
              <a:ea typeface="Arial Narrow"/>
              <a:cs typeface="Arial Narrow"/>
              <a:sym typeface="Arial Narrow"/>
            </a:endParaRPr>
          </a:p>
        </p:txBody>
      </p:sp>
      <p:sp>
        <p:nvSpPr>
          <p:cNvPr id="323" name="Google Shape;323;p54"/>
          <p:cNvSpPr txBox="1">
            <a:spLocks noGrp="1"/>
          </p:cNvSpPr>
          <p:nvPr>
            <p:ph type="body" idx="2"/>
          </p:nvPr>
        </p:nvSpPr>
        <p:spPr>
          <a:xfrm>
            <a:off x="254318" y="1319865"/>
            <a:ext cx="8319621" cy="3225701"/>
          </a:xfrm>
          <a:prstGeom prst="rect">
            <a:avLst/>
          </a:prstGeom>
          <a:noFill/>
          <a:ln>
            <a:noFill/>
          </a:ln>
        </p:spPr>
        <p:txBody>
          <a:bodyPr spcFirstLastPara="1" wrap="square" lIns="91425" tIns="45700" rIns="91425" bIns="45700" anchor="t" anchorCtr="0">
            <a:noAutofit/>
          </a:bodyPr>
          <a:lstStyle/>
          <a:p>
            <a:pPr marL="457200" lvl="0" indent="-342900" algn="l" rtl="0">
              <a:spcBef>
                <a:spcPts val="0"/>
              </a:spcBef>
              <a:spcAft>
                <a:spcPts val="0"/>
              </a:spcAft>
              <a:buSzPts val="1800"/>
              <a:buChar char="▪"/>
            </a:pPr>
            <a:r>
              <a:rPr lang="en-GB" sz="1800" u="sng" dirty="0">
                <a:solidFill>
                  <a:schemeClr val="hlink"/>
                </a:solidFill>
                <a:hlinkClick r:id="rId3"/>
              </a:rPr>
              <a:t>http://nicholasjohnson.com/mongo/course/workbook/</a:t>
            </a:r>
            <a:endParaRPr sz="1800" dirty="0"/>
          </a:p>
          <a:p>
            <a:pPr marL="457200" lvl="0" indent="-342900" algn="l" rtl="0">
              <a:spcBef>
                <a:spcPts val="0"/>
              </a:spcBef>
              <a:spcAft>
                <a:spcPts val="0"/>
              </a:spcAft>
              <a:buSzPts val="1800"/>
              <a:buChar char="▪"/>
            </a:pPr>
            <a:r>
              <a:rPr lang="en-GB" sz="1800" u="sng" dirty="0" smtClean="0">
                <a:solidFill>
                  <a:schemeClr val="hlink"/>
                </a:solidFill>
                <a:hlinkClick r:id="rId4"/>
              </a:rPr>
              <a:t>https://docs.mongodb.com/manual/aggregation/</a:t>
            </a:r>
            <a:r>
              <a:rPr lang="en-GB" sz="1800" dirty="0" smtClean="0"/>
              <a:t> </a:t>
            </a:r>
            <a:endParaRPr sz="1800" dirty="0" smtClean="0"/>
          </a:p>
          <a:p>
            <a:pPr marL="457200" lvl="0" indent="-342900" algn="l" rtl="0">
              <a:spcBef>
                <a:spcPts val="0"/>
              </a:spcBef>
              <a:spcAft>
                <a:spcPts val="0"/>
              </a:spcAft>
              <a:buSzPts val="1800"/>
              <a:buChar char="▪"/>
            </a:pPr>
            <a:r>
              <a:rPr lang="en-GB" sz="1800" u="sng" dirty="0" smtClean="0">
                <a:solidFill>
                  <a:schemeClr val="hlink"/>
                </a:solidFill>
                <a:hlinkClick r:id="rId5"/>
              </a:rPr>
              <a:t>https://www.mongodb.com/blog/post/6-rules-of-thumb-for-mongodb-schema-design-part-1</a:t>
            </a:r>
            <a:r>
              <a:rPr lang="en-GB" sz="1800" dirty="0" smtClean="0"/>
              <a:t> </a:t>
            </a:r>
            <a:endParaRPr sz="1800" dirty="0" smtClean="0"/>
          </a:p>
          <a:p>
            <a:pPr marL="457200" lvl="0" indent="-342900" algn="l" rtl="0">
              <a:spcBef>
                <a:spcPts val="0"/>
              </a:spcBef>
              <a:spcAft>
                <a:spcPts val="0"/>
              </a:spcAft>
              <a:buSzPts val="1800"/>
              <a:buChar char="▪"/>
            </a:pPr>
            <a:r>
              <a:rPr lang="en-GB" sz="1800" u="sng" dirty="0" smtClean="0">
                <a:solidFill>
                  <a:schemeClr val="hlink"/>
                </a:solidFill>
                <a:hlinkClick r:id="rId6"/>
              </a:rPr>
              <a:t>https://www.mongodb.com/blog/post/6-rules-of-thumb-for-mongodb-schema-design-part-2</a:t>
            </a:r>
            <a:r>
              <a:rPr lang="en-GB" sz="1800" dirty="0" smtClean="0"/>
              <a:t> </a:t>
            </a:r>
            <a:endParaRPr sz="1800" dirty="0" smtClean="0"/>
          </a:p>
          <a:p>
            <a:pPr marL="457200" lvl="0" indent="-342900" algn="l" rtl="0">
              <a:spcBef>
                <a:spcPts val="0"/>
              </a:spcBef>
              <a:spcAft>
                <a:spcPts val="0"/>
              </a:spcAft>
              <a:buSzPts val="1800"/>
              <a:buChar char="▪"/>
            </a:pPr>
            <a:r>
              <a:rPr lang="en-GB" sz="1800" u="sng" dirty="0" smtClean="0">
                <a:solidFill>
                  <a:schemeClr val="hlink"/>
                </a:solidFill>
                <a:hlinkClick r:id="rId7"/>
              </a:rPr>
              <a:t>https://www.mongodb.com/blog/post/6-rules-of-thumb-for-mongodb-schema-design-part-3</a:t>
            </a:r>
            <a:r>
              <a:rPr lang="en-GB" sz="1800" dirty="0" smtClean="0"/>
              <a:t> </a:t>
            </a:r>
            <a:endParaRPr sz="1800" dirty="0" smtClean="0"/>
          </a:p>
          <a:p>
            <a:pPr marL="457200" lvl="0" indent="-342900" algn="l" rtl="0">
              <a:spcBef>
                <a:spcPts val="0"/>
              </a:spcBef>
              <a:spcAft>
                <a:spcPts val="0"/>
              </a:spcAft>
              <a:buSzPts val="1800"/>
              <a:buChar char="▪"/>
            </a:pPr>
            <a:r>
              <a:rPr lang="en-GB" sz="1800" u="sng" dirty="0" smtClean="0">
                <a:solidFill>
                  <a:schemeClr val="hlink"/>
                </a:solidFill>
                <a:hlinkClick r:id="rId8"/>
              </a:rPr>
              <a:t>https</a:t>
            </a:r>
            <a:r>
              <a:rPr lang="en-GB" sz="1800" u="sng" dirty="0">
                <a:solidFill>
                  <a:schemeClr val="hlink"/>
                </a:solidFill>
                <a:hlinkClick r:id="rId8"/>
              </a:rPr>
              <a:t>://docs.mongodb.com/manual/crud/#read-operations</a:t>
            </a:r>
            <a:endParaRPr sz="1800" dirty="0"/>
          </a:p>
          <a:p>
            <a:pPr marL="457200" lvl="0" indent="-342900" algn="l" rtl="0">
              <a:spcBef>
                <a:spcPts val="0"/>
              </a:spcBef>
              <a:spcAft>
                <a:spcPts val="0"/>
              </a:spcAft>
              <a:buSzPts val="1800"/>
              <a:buChar char="▪"/>
            </a:pPr>
            <a:r>
              <a:rPr lang="en-GB" sz="1800" u="sng" dirty="0">
                <a:solidFill>
                  <a:schemeClr val="hlink"/>
                </a:solidFill>
                <a:hlinkClick r:id="rId9"/>
              </a:rPr>
              <a:t>https://docs.mongodb.com/manual/reference/operator/query/</a:t>
            </a:r>
            <a:r>
              <a:rPr lang="en-GB" sz="1800" dirty="0"/>
              <a:t> </a:t>
            </a:r>
            <a:endParaRPr sz="1800" dirty="0"/>
          </a:p>
          <a:p>
            <a:pPr marL="45720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457200" lvl="0" indent="0" algn="l" rtl="0">
              <a:spcBef>
                <a:spcPts val="0"/>
              </a:spcBef>
              <a:spcAft>
                <a:spcPts val="0"/>
              </a:spcAft>
              <a:buNone/>
            </a:pPr>
            <a:endParaRPr sz="1400" dirty="0"/>
          </a:p>
          <a:p>
            <a:pPr marL="457200" lvl="0" indent="0" algn="l" rtl="0">
              <a:spcBef>
                <a:spcPts val="0"/>
              </a:spcBef>
              <a:spcAft>
                <a:spcPts val="0"/>
              </a:spcAft>
              <a:buNone/>
            </a:pPr>
            <a:endParaRPr sz="1400" dirty="0"/>
          </a:p>
          <a:p>
            <a:pPr marL="457200" lvl="0" indent="0" algn="l" rtl="0">
              <a:spcBef>
                <a:spcPts val="0"/>
              </a:spcBef>
              <a:spcAft>
                <a:spcPts val="0"/>
              </a:spcAft>
              <a:buNone/>
            </a:pP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body" idx="1"/>
          </p:nvPr>
        </p:nvSpPr>
        <p:spPr>
          <a:xfrm>
            <a:off x="262100" y="999825"/>
            <a:ext cx="8319600" cy="4212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SzPts val="1800"/>
              <a:buChar char="▪"/>
            </a:pPr>
            <a:r>
              <a:rPr lang="en-GB" sz="1800"/>
              <a:t>Run the MongoDB server </a:t>
            </a:r>
            <a:r>
              <a:rPr lang="en-GB" sz="1800" b="1"/>
              <a:t>(you don’t need to do this in the VM)</a:t>
            </a:r>
            <a:endParaRPr sz="1800" b="1"/>
          </a:p>
          <a:p>
            <a:pPr marL="914400" lvl="1" indent="-342900" algn="l" rtl="0">
              <a:lnSpc>
                <a:spcPct val="90000"/>
              </a:lnSpc>
              <a:spcBef>
                <a:spcPts val="0"/>
              </a:spcBef>
              <a:spcAft>
                <a:spcPts val="0"/>
              </a:spcAft>
              <a:buSzPts val="1800"/>
              <a:buFont typeface="Courier New"/>
              <a:buChar char="–"/>
            </a:pPr>
            <a:r>
              <a:rPr lang="en-GB" sz="1800" b="1">
                <a:latin typeface="Courier New"/>
                <a:ea typeface="Courier New"/>
                <a:cs typeface="Courier New"/>
                <a:sym typeface="Courier New"/>
              </a:rPr>
              <a:t>mongod</a:t>
            </a:r>
            <a:endParaRPr sz="1800" b="1">
              <a:latin typeface="Courier New"/>
              <a:ea typeface="Courier New"/>
              <a:cs typeface="Courier New"/>
              <a:sym typeface="Courier New"/>
            </a:endParaRPr>
          </a:p>
          <a:p>
            <a:pPr marL="0" lvl="0" indent="0" algn="l" rtl="0">
              <a:lnSpc>
                <a:spcPct val="90000"/>
              </a:lnSpc>
              <a:spcBef>
                <a:spcPts val="500"/>
              </a:spcBef>
              <a:spcAft>
                <a:spcPts val="0"/>
              </a:spcAft>
              <a:buNone/>
            </a:pPr>
            <a:endParaRPr sz="1800" b="1"/>
          </a:p>
          <a:p>
            <a:pPr marL="0" lvl="0" indent="0" algn="l" rtl="0">
              <a:lnSpc>
                <a:spcPct val="90000"/>
              </a:lnSpc>
              <a:spcBef>
                <a:spcPts val="500"/>
              </a:spcBef>
              <a:spcAft>
                <a:spcPts val="0"/>
              </a:spcAft>
              <a:buNone/>
            </a:pPr>
            <a:endParaRPr sz="1800" b="1"/>
          </a:p>
          <a:p>
            <a:pPr marL="0" lvl="0" indent="0" algn="l" rtl="0">
              <a:lnSpc>
                <a:spcPct val="90000"/>
              </a:lnSpc>
              <a:spcBef>
                <a:spcPts val="500"/>
              </a:spcBef>
              <a:spcAft>
                <a:spcPts val="0"/>
              </a:spcAft>
              <a:buNone/>
            </a:pPr>
            <a:endParaRPr sz="1800" b="1"/>
          </a:p>
          <a:p>
            <a:pPr marL="457200" lvl="0" indent="-342900" algn="l" rtl="0">
              <a:lnSpc>
                <a:spcPct val="90000"/>
              </a:lnSpc>
              <a:spcBef>
                <a:spcPts val="500"/>
              </a:spcBef>
              <a:spcAft>
                <a:spcPts val="0"/>
              </a:spcAft>
              <a:buSzPts val="1800"/>
              <a:buChar char="▪"/>
            </a:pPr>
            <a:r>
              <a:rPr lang="en-GB" sz="1800"/>
              <a:t>Run the Mongo Shell</a:t>
            </a:r>
            <a:endParaRPr sz="1800"/>
          </a:p>
          <a:p>
            <a:pPr marL="914400" lvl="1" indent="-342900" algn="l" rtl="0">
              <a:lnSpc>
                <a:spcPct val="90000"/>
              </a:lnSpc>
              <a:spcBef>
                <a:spcPts val="0"/>
              </a:spcBef>
              <a:spcAft>
                <a:spcPts val="0"/>
              </a:spcAft>
              <a:buSzPts val="1800"/>
              <a:buFont typeface="Courier New"/>
              <a:buChar char="–"/>
            </a:pPr>
            <a:r>
              <a:rPr lang="en-GB" sz="1800" b="1">
                <a:latin typeface="Courier New"/>
                <a:ea typeface="Courier New"/>
                <a:cs typeface="Courier New"/>
                <a:sym typeface="Courier New"/>
              </a:rPr>
              <a:t>mongo</a:t>
            </a:r>
            <a:endParaRPr sz="1800" b="1">
              <a:latin typeface="Courier New"/>
              <a:ea typeface="Courier New"/>
              <a:cs typeface="Courier New"/>
              <a:sym typeface="Courier New"/>
            </a:endParaRPr>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a:buNone/>
            </a:pPr>
            <a:endParaRPr sz="1400"/>
          </a:p>
        </p:txBody>
      </p:sp>
      <p:sp>
        <p:nvSpPr>
          <p:cNvPr id="130" name="Google Shape;130;p25"/>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pic>
        <p:nvPicPr>
          <p:cNvPr id="131" name="Google Shape;131;p25"/>
          <p:cNvPicPr preferRelativeResize="0"/>
          <p:nvPr/>
        </p:nvPicPr>
        <p:blipFill>
          <a:blip r:embed="rId3">
            <a:alphaModFix/>
          </a:blip>
          <a:stretch>
            <a:fillRect/>
          </a:stretch>
        </p:blipFill>
        <p:spPr>
          <a:xfrm>
            <a:off x="2525800" y="1431937"/>
            <a:ext cx="5366126" cy="990176"/>
          </a:xfrm>
          <a:prstGeom prst="rect">
            <a:avLst/>
          </a:prstGeom>
          <a:noFill/>
          <a:ln>
            <a:noFill/>
          </a:ln>
        </p:spPr>
      </p:pic>
      <p:pic>
        <p:nvPicPr>
          <p:cNvPr id="132" name="Google Shape;132;p25"/>
          <p:cNvPicPr preferRelativeResize="0"/>
          <p:nvPr/>
        </p:nvPicPr>
        <p:blipFill>
          <a:blip r:embed="rId4">
            <a:alphaModFix/>
          </a:blip>
          <a:stretch>
            <a:fillRect/>
          </a:stretch>
        </p:blipFill>
        <p:spPr>
          <a:xfrm>
            <a:off x="2525800" y="3091686"/>
            <a:ext cx="5366125" cy="1110389"/>
          </a:xfrm>
          <a:prstGeom prst="rect">
            <a:avLst/>
          </a:prstGeom>
          <a:noFill/>
          <a:ln>
            <a:noFill/>
          </a:ln>
        </p:spPr>
      </p:pic>
      <p:sp>
        <p:nvSpPr>
          <p:cNvPr id="133" name="Google Shape;133;p25"/>
          <p:cNvSpPr txBox="1"/>
          <p:nvPr/>
        </p:nvSpPr>
        <p:spPr>
          <a:xfrm>
            <a:off x="5443925" y="4111650"/>
            <a:ext cx="3555300" cy="3168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500"/>
              </a:spcBef>
              <a:spcAft>
                <a:spcPts val="0"/>
              </a:spcAft>
              <a:buNone/>
            </a:pPr>
            <a:r>
              <a:rPr lang="en-GB" sz="1000" u="sng">
                <a:solidFill>
                  <a:schemeClr val="hlink"/>
                </a:solidFill>
                <a:hlinkClick r:id="rId5"/>
              </a:rPr>
              <a:t>https://docs.mongodb.com/manual/reference/mongo-shell/</a:t>
            </a:r>
            <a:r>
              <a:rPr lang="en-GB" sz="1000">
                <a:solidFill>
                  <a:schemeClr val="dk1"/>
                </a:solidFill>
              </a:rPr>
              <a:t> </a:t>
            </a:r>
            <a:endParaRPr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body" idx="1"/>
          </p:nvPr>
        </p:nvSpPr>
        <p:spPr>
          <a:xfrm>
            <a:off x="262100" y="999825"/>
            <a:ext cx="8319600" cy="4212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SzPts val="1800"/>
              <a:buChar char="▪"/>
            </a:pPr>
            <a:r>
              <a:rPr lang="en-GB" sz="1800"/>
              <a:t>List existing databases</a:t>
            </a:r>
            <a:endParaRPr sz="1800" b="1"/>
          </a:p>
          <a:p>
            <a:pPr marL="914400" lvl="1" indent="-342900" algn="l" rtl="0">
              <a:lnSpc>
                <a:spcPct val="90000"/>
              </a:lnSpc>
              <a:spcBef>
                <a:spcPts val="0"/>
              </a:spcBef>
              <a:spcAft>
                <a:spcPts val="0"/>
              </a:spcAft>
              <a:buSzPts val="1800"/>
              <a:buFont typeface="Courier New"/>
              <a:buChar char="–"/>
            </a:pPr>
            <a:r>
              <a:rPr lang="en-GB" sz="1800" b="1">
                <a:latin typeface="Courier New"/>
                <a:ea typeface="Courier New"/>
                <a:cs typeface="Courier New"/>
                <a:sym typeface="Courier New"/>
              </a:rPr>
              <a:t>show dbs</a:t>
            </a:r>
            <a:endParaRPr sz="1800" b="1">
              <a:latin typeface="Courier New"/>
              <a:ea typeface="Courier New"/>
              <a:cs typeface="Courier New"/>
              <a:sym typeface="Courier New"/>
            </a:endParaRPr>
          </a:p>
          <a:p>
            <a:pPr marL="0" lvl="0" indent="0" algn="l" rtl="0">
              <a:lnSpc>
                <a:spcPct val="90000"/>
              </a:lnSpc>
              <a:spcBef>
                <a:spcPts val="500"/>
              </a:spcBef>
              <a:spcAft>
                <a:spcPts val="0"/>
              </a:spcAft>
              <a:buNone/>
            </a:pPr>
            <a:endParaRPr sz="1800" b="1"/>
          </a:p>
          <a:p>
            <a:pPr marL="0" lvl="0" indent="0" algn="l" rtl="0">
              <a:lnSpc>
                <a:spcPct val="90000"/>
              </a:lnSpc>
              <a:spcBef>
                <a:spcPts val="500"/>
              </a:spcBef>
              <a:spcAft>
                <a:spcPts val="0"/>
              </a:spcAft>
              <a:buNone/>
            </a:pPr>
            <a:endParaRPr sz="1800" b="1"/>
          </a:p>
          <a:p>
            <a:pPr marL="0" lvl="0" indent="0" algn="l" rtl="0">
              <a:lnSpc>
                <a:spcPct val="90000"/>
              </a:lnSpc>
              <a:spcBef>
                <a:spcPts val="500"/>
              </a:spcBef>
              <a:spcAft>
                <a:spcPts val="0"/>
              </a:spcAft>
              <a:buNone/>
            </a:pPr>
            <a:endParaRPr sz="1800" b="1"/>
          </a:p>
          <a:p>
            <a:pPr marL="457200" lvl="0" indent="-342900" algn="l" rtl="0">
              <a:lnSpc>
                <a:spcPct val="90000"/>
              </a:lnSpc>
              <a:spcBef>
                <a:spcPts val="500"/>
              </a:spcBef>
              <a:spcAft>
                <a:spcPts val="0"/>
              </a:spcAft>
              <a:buSzPts val="1800"/>
              <a:buChar char="▪"/>
            </a:pPr>
            <a:r>
              <a:rPr lang="en-GB" sz="1800"/>
              <a:t>List existing collections</a:t>
            </a:r>
            <a:endParaRPr sz="1800" b="1"/>
          </a:p>
          <a:p>
            <a:pPr marL="914400" lvl="1" indent="-342900" algn="l" rtl="0">
              <a:lnSpc>
                <a:spcPct val="90000"/>
              </a:lnSpc>
              <a:spcBef>
                <a:spcPts val="0"/>
              </a:spcBef>
              <a:spcAft>
                <a:spcPts val="0"/>
              </a:spcAft>
              <a:buSzPts val="1800"/>
              <a:buFont typeface="Courier New"/>
              <a:buChar char="–"/>
            </a:pPr>
            <a:r>
              <a:rPr lang="en-GB" sz="1800" b="1">
                <a:latin typeface="Courier New"/>
                <a:ea typeface="Courier New"/>
                <a:cs typeface="Courier New"/>
                <a:sym typeface="Courier New"/>
              </a:rPr>
              <a:t>show collections</a:t>
            </a:r>
            <a:endParaRPr sz="1800" b="1">
              <a:latin typeface="Courier New"/>
              <a:ea typeface="Courier New"/>
              <a:cs typeface="Courier New"/>
              <a:sym typeface="Courier New"/>
            </a:endParaRPr>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a:buNone/>
            </a:pPr>
            <a:endParaRPr sz="1400"/>
          </a:p>
        </p:txBody>
      </p:sp>
      <p:sp>
        <p:nvSpPr>
          <p:cNvPr id="139" name="Google Shape;139;p26"/>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pic>
        <p:nvPicPr>
          <p:cNvPr id="140" name="Google Shape;140;p26"/>
          <p:cNvPicPr preferRelativeResize="0"/>
          <p:nvPr/>
        </p:nvPicPr>
        <p:blipFill rotWithShape="1">
          <a:blip r:embed="rId3">
            <a:alphaModFix/>
          </a:blip>
          <a:srcRect r="19942"/>
          <a:stretch/>
        </p:blipFill>
        <p:spPr>
          <a:xfrm>
            <a:off x="1258975" y="1716563"/>
            <a:ext cx="5792501" cy="621375"/>
          </a:xfrm>
          <a:prstGeom prst="rect">
            <a:avLst/>
          </a:prstGeom>
          <a:noFill/>
          <a:ln>
            <a:noFill/>
          </a:ln>
        </p:spPr>
      </p:pic>
      <p:pic>
        <p:nvPicPr>
          <p:cNvPr id="141" name="Google Shape;141;p26"/>
          <p:cNvPicPr preferRelativeResize="0"/>
          <p:nvPr/>
        </p:nvPicPr>
        <p:blipFill rotWithShape="1">
          <a:blip r:embed="rId4">
            <a:alphaModFix/>
          </a:blip>
          <a:srcRect r="19942" b="35249"/>
          <a:stretch/>
        </p:blipFill>
        <p:spPr>
          <a:xfrm>
            <a:off x="1258975" y="3352950"/>
            <a:ext cx="5792499" cy="876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body" idx="1"/>
          </p:nvPr>
        </p:nvSpPr>
        <p:spPr>
          <a:xfrm>
            <a:off x="262100" y="930600"/>
            <a:ext cx="8319600" cy="4212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SzPts val="1800"/>
              <a:buChar char="▪"/>
            </a:pPr>
            <a:r>
              <a:rPr lang="en-GB" sz="1800"/>
              <a:t>List contents of a collection</a:t>
            </a:r>
            <a:endParaRPr sz="1800" b="1"/>
          </a:p>
          <a:p>
            <a:pPr marL="914400" lvl="0" indent="0" algn="l" rtl="0">
              <a:lnSpc>
                <a:spcPct val="90000"/>
              </a:lnSpc>
              <a:spcBef>
                <a:spcPts val="500"/>
              </a:spcBef>
              <a:spcAft>
                <a:spcPts val="0"/>
              </a:spcAft>
              <a:buNone/>
            </a:pPr>
            <a:endParaRPr sz="1800" b="1"/>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a:buNone/>
            </a:pPr>
            <a:endParaRPr sz="1400"/>
          </a:p>
        </p:txBody>
      </p:sp>
      <p:sp>
        <p:nvSpPr>
          <p:cNvPr id="147" name="Google Shape;147;p27"/>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pic>
        <p:nvPicPr>
          <p:cNvPr id="148" name="Google Shape;148;p27"/>
          <p:cNvPicPr preferRelativeResize="0"/>
          <p:nvPr/>
        </p:nvPicPr>
        <p:blipFill rotWithShape="1">
          <a:blip r:embed="rId3">
            <a:alphaModFix/>
          </a:blip>
          <a:srcRect r="3185"/>
          <a:stretch/>
        </p:blipFill>
        <p:spPr>
          <a:xfrm>
            <a:off x="1638288" y="1350750"/>
            <a:ext cx="5567226" cy="301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8" name="Rectangle 7"/>
          <p:cNvSpPr/>
          <p:nvPr/>
        </p:nvSpPr>
        <p:spPr bwMode="auto">
          <a:xfrm>
            <a:off x="445405" y="1177456"/>
            <a:ext cx="8166863" cy="3133234"/>
          </a:xfrm>
          <a:prstGeom prst="rect">
            <a:avLst/>
          </a:prstGeom>
          <a:solidFill>
            <a:schemeClr val="accent1">
              <a:alpha val="18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a typeface="Arial" charset="0"/>
              <a:cs typeface="Arial" charset="0"/>
            </a:endParaRPr>
          </a:p>
        </p:txBody>
      </p:sp>
      <p:sp>
        <p:nvSpPr>
          <p:cNvPr id="207" name="Google Shape;207;p37"/>
          <p:cNvSpPr txBox="1">
            <a:spLocks noGrp="1"/>
          </p:cNvSpPr>
          <p:nvPr>
            <p:ph type="body" idx="1"/>
          </p:nvPr>
        </p:nvSpPr>
        <p:spPr>
          <a:xfrm>
            <a:off x="51150" y="784800"/>
            <a:ext cx="9092700" cy="36390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CC0000"/>
              </a:buClr>
              <a:buSzPts val="1800"/>
              <a:buChar char="▪"/>
            </a:pPr>
            <a:r>
              <a:rPr lang="en-GB" sz="1800" b="1" dirty="0">
                <a:solidFill>
                  <a:srgbClr val="CC0000"/>
                </a:solidFill>
              </a:rPr>
              <a:t>Documents</a:t>
            </a:r>
            <a:endParaRPr sz="1800" b="1" dirty="0">
              <a:solidFill>
                <a:srgbClr val="CC0000"/>
              </a:solidFill>
            </a:endParaRPr>
          </a:p>
          <a:p>
            <a:pPr marL="914400" marR="0" lvl="1" indent="-342900" algn="l" rtl="0">
              <a:lnSpc>
                <a:spcPct val="115000"/>
              </a:lnSpc>
              <a:spcBef>
                <a:spcPts val="0"/>
              </a:spcBef>
              <a:spcAft>
                <a:spcPts val="0"/>
              </a:spcAft>
              <a:buClr>
                <a:srgbClr val="CC0000"/>
              </a:buClr>
              <a:buSzPts val="1800"/>
              <a:buFont typeface="Arial"/>
              <a:buChar char="–"/>
            </a:pPr>
            <a:r>
              <a:rPr lang="en-AU" sz="1800" b="1" dirty="0" smtClean="0">
                <a:solidFill>
                  <a:srgbClr val="CC0000"/>
                </a:solidFill>
              </a:rPr>
              <a:t>Finding Documents</a:t>
            </a:r>
            <a:endParaRPr dirty="0"/>
          </a:p>
          <a:p>
            <a:pPr marL="1371600" lvl="2" indent="-342900" algn="l" rtl="0">
              <a:lnSpc>
                <a:spcPct val="90000"/>
              </a:lnSpc>
              <a:spcBef>
                <a:spcPts val="0"/>
              </a:spcBef>
              <a:spcAft>
                <a:spcPts val="0"/>
              </a:spcAft>
              <a:buSzPts val="1800"/>
              <a:buChar char="▪"/>
            </a:pPr>
            <a:r>
              <a:rPr lang="en-AU" dirty="0" smtClean="0"/>
              <a:t>Querying an array</a:t>
            </a:r>
            <a:endParaRPr dirty="0" smtClean="0">
              <a:latin typeface="Courier New"/>
              <a:ea typeface="Courier New"/>
              <a:cs typeface="Courier New"/>
              <a:sym typeface="Courier New"/>
            </a:endParaRPr>
          </a:p>
          <a:p>
            <a:pPr marL="914400" lvl="1" indent="-342900" algn="l" rtl="0">
              <a:lnSpc>
                <a:spcPct val="115000"/>
              </a:lnSpc>
              <a:spcBef>
                <a:spcPts val="0"/>
              </a:spcBef>
              <a:spcAft>
                <a:spcPts val="0"/>
              </a:spcAft>
              <a:buClr>
                <a:srgbClr val="CC0000"/>
              </a:buClr>
              <a:buSzPts val="1800"/>
              <a:buChar char="–"/>
            </a:pPr>
            <a:endParaRPr dirty="0" smtClean="0">
              <a:solidFill>
                <a:srgbClr val="000000"/>
              </a:solidFill>
              <a:latin typeface="Courier New"/>
              <a:ea typeface="Courier New"/>
              <a:cs typeface="Courier New"/>
              <a:sym typeface="Courier New"/>
            </a:endParaRPr>
          </a:p>
          <a:p>
            <a:pPr marL="914400" marR="0" lvl="0" indent="0" algn="l" rtl="0">
              <a:lnSpc>
                <a:spcPct val="115000"/>
              </a:lnSpc>
              <a:spcBef>
                <a:spcPts val="0"/>
              </a:spcBef>
              <a:spcAft>
                <a:spcPts val="0"/>
              </a:spcAft>
              <a:buNone/>
            </a:pPr>
            <a:endParaRPr sz="1400" dirty="0">
              <a:solidFill>
                <a:srgbClr val="222222"/>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800" dirty="0">
              <a:solidFill>
                <a:srgbClr val="222222"/>
              </a:solidFill>
              <a:latin typeface="Courier New"/>
              <a:ea typeface="Courier New"/>
              <a:cs typeface="Courier New"/>
              <a:sym typeface="Courier New"/>
            </a:endParaRPr>
          </a:p>
          <a:p>
            <a:pPr marL="0" lvl="0" indent="0" algn="l" rtl="0">
              <a:spcBef>
                <a:spcPts val="480"/>
              </a:spcBef>
              <a:spcAft>
                <a:spcPts val="0"/>
              </a:spcAft>
              <a:buNone/>
            </a:pPr>
            <a:endParaRPr dirty="0"/>
          </a:p>
          <a:p>
            <a:pPr marL="0" lvl="0" indent="0" algn="l" rtl="0">
              <a:spcBef>
                <a:spcPts val="480"/>
              </a:spcBef>
              <a:spcAft>
                <a:spcPts val="0"/>
              </a:spcAft>
              <a:buNone/>
            </a:pPr>
            <a:endParaRPr dirty="0"/>
          </a:p>
        </p:txBody>
      </p:sp>
      <p:sp>
        <p:nvSpPr>
          <p:cNvPr id="208" name="Google Shape;208;p37"/>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Using MongoDB shell</a:t>
            </a:r>
            <a:endParaRPr/>
          </a:p>
        </p:txBody>
      </p:sp>
      <p:sp>
        <p:nvSpPr>
          <p:cNvPr id="3" name="Rectangle 2"/>
          <p:cNvSpPr/>
          <p:nvPr/>
        </p:nvSpPr>
        <p:spPr>
          <a:xfrm>
            <a:off x="445405" y="1708305"/>
            <a:ext cx="6019597" cy="2616101"/>
          </a:xfrm>
          <a:prstGeom prst="rect">
            <a:avLst/>
          </a:prstGeom>
        </p:spPr>
        <p:txBody>
          <a:bodyPr wrap="none">
            <a:spAutoFit/>
          </a:bodyPr>
          <a:lstStyle/>
          <a:p>
            <a:r>
              <a:rPr lang="en-AU" sz="1800" b="1" dirty="0">
                <a:solidFill>
                  <a:srgbClr val="CC0000"/>
                </a:solidFill>
              </a:rPr>
              <a:t>Exercise 1 (FLUX Quiz)</a:t>
            </a:r>
          </a:p>
          <a:p>
            <a:r>
              <a:rPr lang="en-AU" sz="1800" dirty="0" smtClean="0"/>
              <a:t>- How </a:t>
            </a:r>
            <a:r>
              <a:rPr lang="en-AU" sz="1800" dirty="0"/>
              <a:t>many evaluation gave a score of 9 to the content</a:t>
            </a:r>
            <a:r>
              <a:rPr lang="en-AU" sz="1800" dirty="0" smtClean="0"/>
              <a:t>? </a:t>
            </a:r>
            <a:endParaRPr lang="en-AU" dirty="0"/>
          </a:p>
          <a:p>
            <a:r>
              <a:rPr lang="en-AU" dirty="0" err="1" smtClean="0">
                <a:latin typeface="Courier New" panose="02070309020205020404" pitchFamily="49" charset="0"/>
                <a:cs typeface="Courier New" panose="02070309020205020404" pitchFamily="49" charset="0"/>
              </a:rPr>
              <a:t>db.evaluation.find</a:t>
            </a:r>
            <a:r>
              <a:rPr lang="en-AU" dirty="0" smtClean="0">
                <a:latin typeface="Courier New" panose="02070309020205020404" pitchFamily="49" charset="0"/>
                <a:cs typeface="Courier New" panose="02070309020205020404" pitchFamily="49" charset="0"/>
              </a:rPr>
              <a:t>({</a:t>
            </a:r>
          </a:p>
          <a:p>
            <a:r>
              <a:rPr lang="en-AU" dirty="0" smtClean="0">
                <a:latin typeface="Courier New" panose="02070309020205020404" pitchFamily="49" charset="0"/>
                <a:cs typeface="Courier New" panose="02070309020205020404" pitchFamily="49" charset="0"/>
              </a:rPr>
              <a:t>“</a:t>
            </a:r>
            <a:r>
              <a:rPr lang="en-AU" dirty="0" err="1" smtClean="0">
                <a:latin typeface="Courier New" panose="02070309020205020404" pitchFamily="49" charset="0"/>
                <a:cs typeface="Courier New" panose="02070309020205020404" pitchFamily="49" charset="0"/>
              </a:rPr>
              <a:t>results.item”:”content</a:t>
            </a:r>
            <a:r>
              <a:rPr lang="en-AU" dirty="0" smtClean="0">
                <a:latin typeface="Courier New" panose="02070309020205020404" pitchFamily="49" charset="0"/>
                <a:cs typeface="Courier New" panose="02070309020205020404" pitchFamily="49" charset="0"/>
              </a:rPr>
              <a:t>”,</a:t>
            </a:r>
          </a:p>
          <a:p>
            <a:r>
              <a:rPr lang="en-AU" dirty="0" smtClean="0">
                <a:latin typeface="Courier New" panose="02070309020205020404" pitchFamily="49" charset="0"/>
                <a:cs typeface="Courier New" panose="02070309020205020404" pitchFamily="49" charset="0"/>
              </a:rPr>
              <a:t>“result.score”:9</a:t>
            </a:r>
            <a:endParaRPr lang="en-AU" dirty="0">
              <a:latin typeface="Courier New" panose="02070309020205020404" pitchFamily="49" charset="0"/>
              <a:cs typeface="Courier New" panose="02070309020205020404" pitchFamily="49" charset="0"/>
            </a:endParaRPr>
          </a:p>
          <a:p>
            <a:r>
              <a:rPr lang="en-AU" dirty="0" smtClean="0">
                <a:latin typeface="Courier New" panose="02070309020205020404" pitchFamily="49" charset="0"/>
                <a:cs typeface="Courier New" panose="02070309020205020404" pitchFamily="49" charset="0"/>
              </a:rPr>
              <a:t>}.count()</a:t>
            </a:r>
          </a:p>
          <a:p>
            <a:r>
              <a:rPr lang="en-AU" sz="1800" dirty="0" smtClean="0">
                <a:latin typeface="+mn-lt"/>
                <a:cs typeface="Courier New" panose="02070309020205020404" pitchFamily="49" charset="0"/>
              </a:rPr>
              <a:t>- A. 1</a:t>
            </a:r>
          </a:p>
          <a:p>
            <a:r>
              <a:rPr lang="en-AU" sz="1800" dirty="0" smtClean="0">
                <a:latin typeface="+mn-lt"/>
                <a:cs typeface="Courier New" panose="02070309020205020404" pitchFamily="49" charset="0"/>
              </a:rPr>
              <a:t>- B. 2</a:t>
            </a:r>
          </a:p>
          <a:p>
            <a:r>
              <a:rPr lang="en-AU" sz="1800" dirty="0" smtClean="0">
                <a:latin typeface="+mn-lt"/>
                <a:cs typeface="Courier New" panose="02070309020205020404" pitchFamily="49" charset="0"/>
              </a:rPr>
              <a:t>- C. 3</a:t>
            </a:r>
          </a:p>
          <a:p>
            <a:r>
              <a:rPr lang="en-AU" sz="1800" dirty="0" smtClean="0">
                <a:latin typeface="+mn-lt"/>
                <a:cs typeface="Courier New" panose="02070309020205020404" pitchFamily="49" charset="0"/>
              </a:rPr>
              <a:t>- D. </a:t>
            </a:r>
            <a:r>
              <a:rPr lang="en-AU" sz="1800" dirty="0">
                <a:latin typeface="+mn-lt"/>
                <a:cs typeface="Courier New" panose="02070309020205020404" pitchFamily="49" charset="0"/>
              </a:rPr>
              <a:t>4</a:t>
            </a:r>
          </a:p>
        </p:txBody>
      </p:sp>
      <p:pic>
        <p:nvPicPr>
          <p:cNvPr id="7" name="Picture 6"/>
          <p:cNvPicPr>
            <a:picLocks noChangeAspect="1"/>
          </p:cNvPicPr>
          <p:nvPr/>
        </p:nvPicPr>
        <p:blipFill>
          <a:blip r:embed="rId3"/>
          <a:stretch>
            <a:fillRect/>
          </a:stretch>
        </p:blipFill>
        <p:spPr>
          <a:xfrm>
            <a:off x="3849464" y="2333320"/>
            <a:ext cx="5294386" cy="2090480"/>
          </a:xfrm>
          <a:prstGeom prst="rect">
            <a:avLst/>
          </a:prstGeom>
        </p:spPr>
      </p:pic>
    </p:spTree>
    <p:extLst>
      <p:ext uri="{BB962C8B-B14F-4D97-AF65-F5344CB8AC3E}">
        <p14:creationId xmlns:p14="http://schemas.microsoft.com/office/powerpoint/2010/main" val="1985286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7"/>
          <p:cNvSpPr txBox="1">
            <a:spLocks noGrp="1"/>
          </p:cNvSpPr>
          <p:nvPr>
            <p:ph type="body" idx="1"/>
          </p:nvPr>
        </p:nvSpPr>
        <p:spPr>
          <a:xfrm>
            <a:off x="51150" y="784800"/>
            <a:ext cx="9092700" cy="36390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CC0000"/>
              </a:buClr>
              <a:buSzPts val="1800"/>
              <a:buChar char="▪"/>
            </a:pPr>
            <a:r>
              <a:rPr lang="en-GB" sz="1800" b="1" dirty="0">
                <a:solidFill>
                  <a:srgbClr val="CC0000"/>
                </a:solidFill>
              </a:rPr>
              <a:t>Documents</a:t>
            </a:r>
            <a:endParaRPr sz="1800" b="1" dirty="0">
              <a:solidFill>
                <a:srgbClr val="CC0000"/>
              </a:solidFill>
            </a:endParaRPr>
          </a:p>
          <a:p>
            <a:pPr marL="914400" marR="0" lvl="1" indent="-342900" algn="l" rtl="0">
              <a:lnSpc>
                <a:spcPct val="115000"/>
              </a:lnSpc>
              <a:spcBef>
                <a:spcPts val="0"/>
              </a:spcBef>
              <a:spcAft>
                <a:spcPts val="0"/>
              </a:spcAft>
              <a:buClr>
                <a:srgbClr val="CC0000"/>
              </a:buClr>
              <a:buSzPts val="1800"/>
              <a:buFont typeface="Arial"/>
              <a:buChar char="–"/>
            </a:pPr>
            <a:r>
              <a:rPr lang="en-AU" sz="1800" b="1" dirty="0" smtClean="0">
                <a:solidFill>
                  <a:srgbClr val="CC0000"/>
                </a:solidFill>
              </a:rPr>
              <a:t>Finding Documents</a:t>
            </a:r>
            <a:endParaRPr dirty="0"/>
          </a:p>
          <a:p>
            <a:pPr marL="1371600" lvl="2" indent="-342900" algn="l" rtl="0">
              <a:lnSpc>
                <a:spcPct val="90000"/>
              </a:lnSpc>
              <a:spcBef>
                <a:spcPts val="0"/>
              </a:spcBef>
              <a:spcAft>
                <a:spcPts val="0"/>
              </a:spcAft>
              <a:buSzPts val="1800"/>
              <a:buChar char="▪"/>
            </a:pPr>
            <a:r>
              <a:rPr lang="en-AU" dirty="0" smtClean="0"/>
              <a:t>Querying an array</a:t>
            </a:r>
            <a:endParaRPr lang="en-AU" dirty="0" smtClean="0">
              <a:latin typeface="Courier New"/>
              <a:ea typeface="Courier New"/>
              <a:cs typeface="Courier New"/>
              <a:sym typeface="Courier New"/>
            </a:endParaRPr>
          </a:p>
          <a:p>
            <a:pPr lvl="3">
              <a:lnSpc>
                <a:spcPct val="115000"/>
              </a:lnSpc>
              <a:spcBef>
                <a:spcPts val="0"/>
              </a:spcBef>
              <a:buClr>
                <a:srgbClr val="CC0000"/>
              </a:buClr>
            </a:pPr>
            <a:r>
              <a:rPr lang="en-AU" sz="1800" b="1" dirty="0" smtClean="0">
                <a:solidFill>
                  <a:srgbClr val="000000"/>
                </a:solidFill>
                <a:latin typeface="+mn-lt"/>
                <a:ea typeface="Courier New"/>
                <a:cs typeface="Courier New"/>
                <a:sym typeface="Courier New"/>
              </a:rPr>
              <a:t>$</a:t>
            </a:r>
            <a:r>
              <a:rPr lang="en-AU" sz="1800" b="1" dirty="0" err="1" smtClean="0">
                <a:solidFill>
                  <a:srgbClr val="000000"/>
                </a:solidFill>
                <a:latin typeface="+mn-lt"/>
                <a:ea typeface="Courier New"/>
                <a:cs typeface="Courier New"/>
                <a:sym typeface="Courier New"/>
              </a:rPr>
              <a:t>elemMatch</a:t>
            </a:r>
            <a:endParaRPr lang="en-AU" sz="1800" b="1" dirty="0" smtClean="0">
              <a:solidFill>
                <a:srgbClr val="000000"/>
              </a:solidFill>
              <a:latin typeface="+mn-lt"/>
              <a:ea typeface="Courier New"/>
              <a:cs typeface="Courier New"/>
              <a:sym typeface="Courier New"/>
            </a:endParaRPr>
          </a:p>
          <a:p>
            <a:pPr lvl="3">
              <a:lnSpc>
                <a:spcPct val="115000"/>
              </a:lnSpc>
              <a:spcBef>
                <a:spcPts val="0"/>
              </a:spcBef>
              <a:buClr>
                <a:srgbClr val="CC0000"/>
              </a:buClr>
            </a:pPr>
            <a:r>
              <a:rPr lang="en-US" sz="1800" dirty="0"/>
              <a:t>Forcing query conditions to be evaluated against a single element.</a:t>
            </a:r>
            <a:endParaRPr sz="1800" b="1" dirty="0" smtClean="0">
              <a:solidFill>
                <a:srgbClr val="000000"/>
              </a:solidFill>
              <a:latin typeface="+mn-lt"/>
              <a:ea typeface="Courier New"/>
              <a:cs typeface="Courier New"/>
              <a:sym typeface="Courier New"/>
            </a:endParaRPr>
          </a:p>
          <a:p>
            <a:pPr marL="914400" marR="0" lvl="0" indent="0" algn="l" rtl="0">
              <a:lnSpc>
                <a:spcPct val="115000"/>
              </a:lnSpc>
              <a:spcBef>
                <a:spcPts val="0"/>
              </a:spcBef>
              <a:spcAft>
                <a:spcPts val="0"/>
              </a:spcAft>
              <a:buNone/>
            </a:pPr>
            <a:endParaRPr sz="1400" dirty="0">
              <a:solidFill>
                <a:srgbClr val="222222"/>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800" dirty="0">
              <a:solidFill>
                <a:srgbClr val="222222"/>
              </a:solidFill>
              <a:latin typeface="Courier New"/>
              <a:ea typeface="Courier New"/>
              <a:cs typeface="Courier New"/>
              <a:sym typeface="Courier New"/>
            </a:endParaRPr>
          </a:p>
          <a:p>
            <a:pPr marL="0" lvl="0" indent="0" algn="l" rtl="0">
              <a:spcBef>
                <a:spcPts val="480"/>
              </a:spcBef>
              <a:spcAft>
                <a:spcPts val="0"/>
              </a:spcAft>
              <a:buNone/>
            </a:pPr>
            <a:endParaRPr dirty="0"/>
          </a:p>
          <a:p>
            <a:pPr marL="0" lvl="0" indent="0" algn="l" rtl="0">
              <a:spcBef>
                <a:spcPts val="480"/>
              </a:spcBef>
              <a:spcAft>
                <a:spcPts val="0"/>
              </a:spcAft>
              <a:buNone/>
            </a:pPr>
            <a:endParaRPr dirty="0"/>
          </a:p>
        </p:txBody>
      </p:sp>
      <p:sp>
        <p:nvSpPr>
          <p:cNvPr id="208" name="Google Shape;208;p37"/>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Using MongoDB shell</a:t>
            </a:r>
            <a:endParaRPr/>
          </a:p>
        </p:txBody>
      </p:sp>
      <p:sp>
        <p:nvSpPr>
          <p:cNvPr id="3" name="Rectangle 2"/>
          <p:cNvSpPr/>
          <p:nvPr/>
        </p:nvSpPr>
        <p:spPr>
          <a:xfrm>
            <a:off x="711417" y="2526363"/>
            <a:ext cx="5878532" cy="1877437"/>
          </a:xfrm>
          <a:prstGeom prst="rect">
            <a:avLst/>
          </a:prstGeom>
        </p:spPr>
        <p:txBody>
          <a:bodyPr wrap="none">
            <a:spAutoFit/>
          </a:bodyPr>
          <a:lstStyle/>
          <a:p>
            <a:r>
              <a:rPr lang="en-AU" sz="1800" dirty="0"/>
              <a:t>How many evaluation gave a score of 9 to the content</a:t>
            </a:r>
            <a:r>
              <a:rPr lang="en-AU" sz="1800" dirty="0" smtClean="0"/>
              <a:t>? </a:t>
            </a:r>
            <a:endParaRPr lang="en-AU" dirty="0"/>
          </a:p>
          <a:p>
            <a:r>
              <a:rPr lang="en-AU" dirty="0" err="1" smtClean="0">
                <a:latin typeface="Courier New" panose="02070309020205020404" pitchFamily="49" charset="0"/>
                <a:cs typeface="Courier New" panose="02070309020205020404" pitchFamily="49" charset="0"/>
              </a:rPr>
              <a:t>db.evaluation.find</a:t>
            </a:r>
            <a:r>
              <a:rPr lang="en-AU" dirty="0" smtClean="0">
                <a:latin typeface="Courier New" panose="02070309020205020404" pitchFamily="49" charset="0"/>
                <a:cs typeface="Courier New" panose="02070309020205020404" pitchFamily="49" charset="0"/>
              </a:rPr>
              <a:t>(</a:t>
            </a:r>
          </a:p>
          <a:p>
            <a:r>
              <a:rPr lang="en-AU" dirty="0" smtClean="0">
                <a:latin typeface="Courier New" panose="02070309020205020404" pitchFamily="49" charset="0"/>
                <a:cs typeface="Courier New" panose="02070309020205020404" pitchFamily="49" charset="0"/>
              </a:rPr>
              <a:t>{</a:t>
            </a:r>
          </a:p>
          <a:p>
            <a:r>
              <a:rPr lang="en-AU" dirty="0" smtClean="0">
                <a:latin typeface="Courier New" panose="02070309020205020404" pitchFamily="49" charset="0"/>
                <a:cs typeface="Courier New" panose="02070309020205020404" pitchFamily="49" charset="0"/>
              </a:rPr>
              <a:t>“results”:{</a:t>
            </a:r>
          </a:p>
          <a:p>
            <a:r>
              <a:rPr lang="en-AU" dirty="0">
                <a:latin typeface="Courier New" panose="02070309020205020404" pitchFamily="49" charset="0"/>
                <a:cs typeface="Courier New" panose="02070309020205020404" pitchFamily="49" charset="0"/>
              </a:rPr>
              <a:t>	</a:t>
            </a:r>
            <a:r>
              <a:rPr lang="en-AU" dirty="0" smtClean="0">
                <a:latin typeface="Courier New" panose="02070309020205020404" pitchFamily="49" charset="0"/>
                <a:cs typeface="Courier New" panose="02070309020205020404" pitchFamily="49" charset="0"/>
              </a:rPr>
              <a:t>$</a:t>
            </a:r>
            <a:r>
              <a:rPr lang="en-AU" b="1" dirty="0" err="1" smtClean="0">
                <a:latin typeface="Courier New" panose="02070309020205020404" pitchFamily="49" charset="0"/>
                <a:cs typeface="Courier New" panose="02070309020205020404" pitchFamily="49" charset="0"/>
              </a:rPr>
              <a:t>elemMatch</a:t>
            </a:r>
            <a:r>
              <a:rPr lang="en-AU" dirty="0" smtClean="0">
                <a:latin typeface="Courier New" panose="02070309020205020404" pitchFamily="49" charset="0"/>
                <a:cs typeface="Courier New" panose="02070309020205020404" pitchFamily="49" charset="0"/>
              </a:rPr>
              <a:t>:{“</a:t>
            </a:r>
            <a:r>
              <a:rPr lang="en-AU" dirty="0" err="1" smtClean="0">
                <a:latin typeface="Courier New" panose="02070309020205020404" pitchFamily="49" charset="0"/>
                <a:cs typeface="Courier New" panose="02070309020205020404" pitchFamily="49" charset="0"/>
              </a:rPr>
              <a:t>item”:”content</a:t>
            </a:r>
            <a:r>
              <a:rPr lang="en-AU" dirty="0" smtClean="0">
                <a:latin typeface="Courier New" panose="02070309020205020404" pitchFamily="49" charset="0"/>
                <a:cs typeface="Courier New" panose="02070309020205020404" pitchFamily="49" charset="0"/>
              </a:rPr>
              <a:t>”, “score”:9}</a:t>
            </a:r>
          </a:p>
          <a:p>
            <a:r>
              <a:rPr lang="en-AU" dirty="0" smtClean="0">
                <a:latin typeface="Courier New" panose="02070309020205020404" pitchFamily="49" charset="0"/>
                <a:cs typeface="Courier New" panose="02070309020205020404" pitchFamily="49" charset="0"/>
              </a:rPr>
              <a:t>	}</a:t>
            </a:r>
          </a:p>
          <a:p>
            <a:r>
              <a:rPr lang="en-AU" dirty="0" smtClean="0">
                <a:latin typeface="Courier New" panose="02070309020205020404" pitchFamily="49" charset="0"/>
                <a:cs typeface="Courier New" panose="02070309020205020404" pitchFamily="49" charset="0"/>
              </a:rPr>
              <a:t>}).count()</a:t>
            </a:r>
          </a:p>
          <a:p>
            <a:endParaRPr lang="en-AU" dirty="0">
              <a:latin typeface="Courier New" panose="02070309020205020404" pitchFamily="49" charset="0"/>
              <a:cs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0"/>
          <p:cNvSpPr txBox="1">
            <a:spLocks noGrp="1"/>
          </p:cNvSpPr>
          <p:nvPr>
            <p:ph type="body" idx="1"/>
          </p:nvPr>
        </p:nvSpPr>
        <p:spPr>
          <a:xfrm>
            <a:off x="51150" y="784800"/>
            <a:ext cx="9092700" cy="36390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CC0000"/>
              </a:buClr>
              <a:buSzPts val="1800"/>
              <a:buChar char="▪"/>
            </a:pPr>
            <a:r>
              <a:rPr lang="en-GB" sz="1800" b="1" dirty="0">
                <a:solidFill>
                  <a:srgbClr val="CC0000"/>
                </a:solidFill>
              </a:rPr>
              <a:t>Documents</a:t>
            </a:r>
            <a:endParaRPr sz="1800" b="1" dirty="0">
              <a:solidFill>
                <a:srgbClr val="CC0000"/>
              </a:solidFill>
            </a:endParaRPr>
          </a:p>
          <a:p>
            <a:pPr marL="914400" marR="0" lvl="1" indent="-342900" algn="l" rtl="0">
              <a:lnSpc>
                <a:spcPct val="115000"/>
              </a:lnSpc>
              <a:spcBef>
                <a:spcPts val="0"/>
              </a:spcBef>
              <a:spcAft>
                <a:spcPts val="0"/>
              </a:spcAft>
              <a:buClr>
                <a:srgbClr val="CC0000"/>
              </a:buClr>
              <a:buSzPts val="1800"/>
              <a:buFont typeface="Arial"/>
              <a:buChar char="–"/>
            </a:pPr>
            <a:r>
              <a:rPr lang="en-GB" sz="1800" b="1" dirty="0">
                <a:solidFill>
                  <a:srgbClr val="CC0000"/>
                </a:solidFill>
              </a:rPr>
              <a:t>Aggregation</a:t>
            </a:r>
            <a:endParaRPr dirty="0"/>
          </a:p>
          <a:p>
            <a:pPr marL="1371600" marR="0" lvl="2" indent="-342900" algn="l" rtl="0">
              <a:lnSpc>
                <a:spcPct val="90000"/>
              </a:lnSpc>
              <a:spcBef>
                <a:spcPts val="0"/>
              </a:spcBef>
              <a:spcAft>
                <a:spcPts val="0"/>
              </a:spcAft>
              <a:buClr>
                <a:schemeClr val="dk1"/>
              </a:buClr>
              <a:buSzPts val="1800"/>
              <a:buFont typeface="Noto Sans Symbols"/>
              <a:buChar char="▪"/>
            </a:pPr>
            <a:r>
              <a:rPr lang="en-GB" dirty="0"/>
              <a:t>Processing a group of documents.</a:t>
            </a:r>
            <a:endParaRPr dirty="0"/>
          </a:p>
          <a:p>
            <a:pPr marL="1828800" marR="0" lvl="3" indent="-330200" algn="l" rtl="0">
              <a:lnSpc>
                <a:spcPct val="90000"/>
              </a:lnSpc>
              <a:spcBef>
                <a:spcPts val="0"/>
              </a:spcBef>
              <a:spcAft>
                <a:spcPts val="0"/>
              </a:spcAft>
              <a:buSzPts val="1600"/>
              <a:buChar char="–"/>
            </a:pPr>
            <a:r>
              <a:rPr lang="en-GB" dirty="0"/>
              <a:t>Aggregated values e.g. sum, count, average</a:t>
            </a:r>
            <a:endParaRPr dirty="0"/>
          </a:p>
          <a:p>
            <a:pPr marL="1828800" marR="0" lvl="3" indent="-330200" algn="l" rtl="0">
              <a:lnSpc>
                <a:spcPct val="90000"/>
              </a:lnSpc>
              <a:spcBef>
                <a:spcPts val="0"/>
              </a:spcBef>
              <a:spcAft>
                <a:spcPts val="0"/>
              </a:spcAft>
              <a:buSzPts val="1600"/>
              <a:buChar char="–"/>
            </a:pPr>
            <a:r>
              <a:rPr lang="en-GB" dirty="0"/>
              <a:t>Reshaping document during analysis.</a:t>
            </a:r>
            <a:endParaRPr dirty="0"/>
          </a:p>
          <a:p>
            <a:pPr marL="1828800" marR="0" lvl="3" indent="-330200" algn="l" rtl="0">
              <a:lnSpc>
                <a:spcPct val="90000"/>
              </a:lnSpc>
              <a:spcBef>
                <a:spcPts val="0"/>
              </a:spcBef>
              <a:spcAft>
                <a:spcPts val="0"/>
              </a:spcAft>
              <a:buSzPts val="1600"/>
              <a:buChar char="–"/>
            </a:pPr>
            <a:r>
              <a:rPr lang="en-GB" dirty="0"/>
              <a:t>Aggregation Pipeline Example</a:t>
            </a:r>
            <a:endParaRPr dirty="0"/>
          </a:p>
          <a:p>
            <a:pPr marL="1828800" lvl="0" indent="0" algn="l" rtl="0">
              <a:lnSpc>
                <a:spcPct val="115000"/>
              </a:lnSpc>
              <a:spcBef>
                <a:spcPts val="0"/>
              </a:spcBef>
              <a:spcAft>
                <a:spcPts val="0"/>
              </a:spcAft>
              <a:buNone/>
            </a:pPr>
            <a:endParaRPr dirty="0"/>
          </a:p>
          <a:p>
            <a:pPr marL="0" lvl="0" indent="0" algn="l" rtl="0">
              <a:spcBef>
                <a:spcPts val="480"/>
              </a:spcBef>
              <a:spcAft>
                <a:spcPts val="0"/>
              </a:spcAft>
              <a:buNone/>
            </a:pPr>
            <a:endParaRPr dirty="0"/>
          </a:p>
          <a:p>
            <a:pPr marL="0" lvl="0" indent="0" algn="l" rtl="0">
              <a:spcBef>
                <a:spcPts val="480"/>
              </a:spcBef>
              <a:spcAft>
                <a:spcPts val="0"/>
              </a:spcAft>
              <a:buNone/>
            </a:pPr>
            <a:endParaRPr dirty="0"/>
          </a:p>
        </p:txBody>
      </p:sp>
      <p:sp>
        <p:nvSpPr>
          <p:cNvPr id="226" name="Google Shape;226;p40"/>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Using MongoDB shell</a:t>
            </a:r>
            <a:endParaRPr/>
          </a:p>
        </p:txBody>
      </p:sp>
      <p:pic>
        <p:nvPicPr>
          <p:cNvPr id="227" name="Google Shape;227;p40"/>
          <p:cNvPicPr preferRelativeResize="0"/>
          <p:nvPr/>
        </p:nvPicPr>
        <p:blipFill>
          <a:blip r:embed="rId3">
            <a:alphaModFix/>
          </a:blip>
          <a:stretch>
            <a:fillRect/>
          </a:stretch>
        </p:blipFill>
        <p:spPr>
          <a:xfrm>
            <a:off x="1153600" y="2776550"/>
            <a:ext cx="6953010" cy="127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0"/>
          <p:cNvSpPr txBox="1">
            <a:spLocks noGrp="1"/>
          </p:cNvSpPr>
          <p:nvPr>
            <p:ph type="body" idx="1"/>
          </p:nvPr>
        </p:nvSpPr>
        <p:spPr>
          <a:xfrm>
            <a:off x="51150" y="784800"/>
            <a:ext cx="9092700" cy="36390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CC0000"/>
              </a:buClr>
              <a:buSzPts val="1800"/>
              <a:buChar char="▪"/>
            </a:pPr>
            <a:r>
              <a:rPr lang="en-GB" sz="1800" b="1">
                <a:solidFill>
                  <a:srgbClr val="CC0000"/>
                </a:solidFill>
              </a:rPr>
              <a:t>Documents</a:t>
            </a:r>
            <a:endParaRPr sz="1800" b="1">
              <a:solidFill>
                <a:srgbClr val="CC0000"/>
              </a:solidFill>
            </a:endParaRPr>
          </a:p>
          <a:p>
            <a:pPr marL="914400" marR="0" lvl="1" indent="-342900" algn="l" rtl="0">
              <a:lnSpc>
                <a:spcPct val="115000"/>
              </a:lnSpc>
              <a:spcBef>
                <a:spcPts val="0"/>
              </a:spcBef>
              <a:spcAft>
                <a:spcPts val="0"/>
              </a:spcAft>
              <a:buClr>
                <a:srgbClr val="CC0000"/>
              </a:buClr>
              <a:buSzPts val="1800"/>
              <a:buFont typeface="Arial"/>
              <a:buChar char="–"/>
            </a:pPr>
            <a:r>
              <a:rPr lang="en-GB" sz="1800" b="1">
                <a:solidFill>
                  <a:srgbClr val="CC0000"/>
                </a:solidFill>
              </a:rPr>
              <a:t>Aggregation</a:t>
            </a:r>
            <a:endParaRPr/>
          </a:p>
          <a:p>
            <a:pPr marL="1371600" marR="0" lvl="2" indent="-342900" algn="l" rtl="0">
              <a:lnSpc>
                <a:spcPct val="90000"/>
              </a:lnSpc>
              <a:spcBef>
                <a:spcPts val="0"/>
              </a:spcBef>
              <a:spcAft>
                <a:spcPts val="0"/>
              </a:spcAft>
              <a:buClr>
                <a:schemeClr val="dk1"/>
              </a:buClr>
              <a:buSzPts val="1800"/>
              <a:buFont typeface="Noto Sans Symbols"/>
              <a:buChar char="▪"/>
            </a:pPr>
            <a:r>
              <a:rPr lang="en-GB"/>
              <a:t>Processing a group of documents.</a:t>
            </a:r>
            <a:endParaRPr/>
          </a:p>
          <a:p>
            <a:pPr marL="1828800" marR="0" lvl="3" indent="-330200" algn="l" rtl="0">
              <a:lnSpc>
                <a:spcPct val="90000"/>
              </a:lnSpc>
              <a:spcBef>
                <a:spcPts val="0"/>
              </a:spcBef>
              <a:spcAft>
                <a:spcPts val="0"/>
              </a:spcAft>
              <a:buSzPts val="1600"/>
              <a:buChar char="–"/>
            </a:pPr>
            <a:r>
              <a:rPr lang="en-GB"/>
              <a:t>Aggregated values e.g. sum, count, average</a:t>
            </a:r>
            <a:endParaRPr/>
          </a:p>
          <a:p>
            <a:pPr marL="1828800" marR="0" lvl="3" indent="-330200" algn="l" rtl="0">
              <a:lnSpc>
                <a:spcPct val="90000"/>
              </a:lnSpc>
              <a:spcBef>
                <a:spcPts val="0"/>
              </a:spcBef>
              <a:spcAft>
                <a:spcPts val="0"/>
              </a:spcAft>
              <a:buSzPts val="1600"/>
              <a:buChar char="–"/>
            </a:pPr>
            <a:r>
              <a:rPr lang="en-GB"/>
              <a:t>Reshaping document during analysis.</a:t>
            </a:r>
            <a:endParaRPr/>
          </a:p>
          <a:p>
            <a:pPr marL="1828800" marR="0" lvl="3" indent="-330200" algn="l" rtl="0">
              <a:lnSpc>
                <a:spcPct val="90000"/>
              </a:lnSpc>
              <a:spcBef>
                <a:spcPts val="0"/>
              </a:spcBef>
              <a:spcAft>
                <a:spcPts val="0"/>
              </a:spcAft>
              <a:buSzPts val="1600"/>
              <a:buChar char="–"/>
            </a:pPr>
            <a:r>
              <a:rPr lang="en-GB"/>
              <a:t>Aggregation Pipeline Example</a:t>
            </a:r>
            <a:endParaRPr/>
          </a:p>
          <a:p>
            <a:pPr marL="1828800" lvl="0" indent="0" algn="l" rtl="0">
              <a:lnSpc>
                <a:spcPct val="115000"/>
              </a:lnSpc>
              <a:spcBef>
                <a:spcPts val="0"/>
              </a:spcBef>
              <a:spcAft>
                <a:spcPts val="0"/>
              </a:spcAft>
              <a:buNone/>
            </a:pPr>
            <a:endParaRPr/>
          </a:p>
          <a:p>
            <a:pPr marL="0" lvl="0" indent="0" algn="l" rtl="0">
              <a:spcBef>
                <a:spcPts val="480"/>
              </a:spcBef>
              <a:spcAft>
                <a:spcPts val="0"/>
              </a:spcAft>
              <a:buNone/>
            </a:pPr>
            <a:endParaRPr/>
          </a:p>
          <a:p>
            <a:pPr marL="0" lvl="0" indent="0" algn="l" rtl="0">
              <a:spcBef>
                <a:spcPts val="480"/>
              </a:spcBef>
              <a:spcAft>
                <a:spcPts val="0"/>
              </a:spcAft>
              <a:buNone/>
            </a:pPr>
            <a:endParaRPr/>
          </a:p>
        </p:txBody>
      </p:sp>
      <p:sp>
        <p:nvSpPr>
          <p:cNvPr id="226" name="Google Shape;226;p40"/>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Using MongoDB shell</a:t>
            </a:r>
            <a:endParaRPr/>
          </a:p>
        </p:txBody>
      </p:sp>
      <p:pic>
        <p:nvPicPr>
          <p:cNvPr id="227" name="Google Shape;227;p40"/>
          <p:cNvPicPr preferRelativeResize="0"/>
          <p:nvPr/>
        </p:nvPicPr>
        <p:blipFill>
          <a:blip r:embed="rId3">
            <a:alphaModFix/>
          </a:blip>
          <a:stretch>
            <a:fillRect/>
          </a:stretch>
        </p:blipFill>
        <p:spPr>
          <a:xfrm>
            <a:off x="1153600" y="2776550"/>
            <a:ext cx="6953010" cy="1276775"/>
          </a:xfrm>
          <a:prstGeom prst="rect">
            <a:avLst/>
          </a:prstGeom>
          <a:noFill/>
          <a:ln>
            <a:noFill/>
          </a:ln>
        </p:spPr>
      </p:pic>
    </p:spTree>
    <p:extLst>
      <p:ext uri="{BB962C8B-B14F-4D97-AF65-F5344CB8AC3E}">
        <p14:creationId xmlns:p14="http://schemas.microsoft.com/office/powerpoint/2010/main" val="924432740"/>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2776</Words>
  <Application>Microsoft Office PowerPoint</Application>
  <PresentationFormat>On-screen Show (16:9)</PresentationFormat>
  <Paragraphs>419</Paragraphs>
  <Slides>24</Slides>
  <Notes>24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Noto Sans Symbols</vt:lpstr>
      <vt:lpstr>Arial Narrow</vt:lpstr>
      <vt:lpstr>Arial</vt:lpstr>
      <vt:lpstr>Courier New</vt:lpstr>
      <vt:lpstr>Calibri</vt:lpstr>
      <vt:lpstr>Custom Design</vt:lpstr>
      <vt:lpstr>1_Custom Design</vt:lpstr>
      <vt:lpstr>4_Custom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Psangat Sangat</cp:lastModifiedBy>
  <cp:revision>10</cp:revision>
  <dcterms:modified xsi:type="dcterms:W3CDTF">2019-02-06T03:06:45Z</dcterms:modified>
</cp:coreProperties>
</file>