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5" r:id="rId3"/>
    <p:sldMasterId id="2147483660" r:id="rId4"/>
    <p:sldMasterId id="2147483661" r:id="rId5"/>
    <p:sldMasterId id="2147483662" r:id="rId6"/>
  </p:sldMasterIdLst>
  <p:notesMasterIdLst>
    <p:notesMasterId r:id="rId8"/>
  </p:notesMasterIdLst>
  <p:handoutMasterIdLst>
    <p:handoutMasterId r:id="rId36"/>
  </p:handoutMasterIdLst>
  <p:sldIdLst>
    <p:sldId id="256" r:id="rId7"/>
    <p:sldId id="295" r:id="rId9"/>
    <p:sldId id="348" r:id="rId10"/>
    <p:sldId id="349" r:id="rId11"/>
    <p:sldId id="369" r:id="rId12"/>
    <p:sldId id="378" r:id="rId13"/>
    <p:sldId id="350" r:id="rId14"/>
    <p:sldId id="351" r:id="rId15"/>
    <p:sldId id="353" r:id="rId16"/>
    <p:sldId id="354" r:id="rId17"/>
    <p:sldId id="355" r:id="rId18"/>
    <p:sldId id="356" r:id="rId19"/>
    <p:sldId id="357" r:id="rId20"/>
    <p:sldId id="358" r:id="rId21"/>
    <p:sldId id="363" r:id="rId22"/>
    <p:sldId id="364" r:id="rId23"/>
    <p:sldId id="365" r:id="rId24"/>
    <p:sldId id="367" r:id="rId25"/>
    <p:sldId id="368" r:id="rId26"/>
    <p:sldId id="366" r:id="rId27"/>
    <p:sldId id="377" r:id="rId28"/>
    <p:sldId id="370" r:id="rId29"/>
    <p:sldId id="371" r:id="rId30"/>
    <p:sldId id="372" r:id="rId31"/>
    <p:sldId id="373" r:id="rId32"/>
    <p:sldId id="374" r:id="rId33"/>
    <p:sldId id="375" r:id="rId34"/>
    <p:sldId id="362" r:id="rId3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scaleToFitPaper="1" frameSlides="1"/>
  <p:clrMru>
    <a:srgbClr val="F7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æ æ ·å¼ï¼æ ç½æ 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9" autoAdjust="0"/>
    <p:restoredTop sz="86211" autoAdjust="0"/>
  </p:normalViewPr>
  <p:slideViewPr>
    <p:cSldViewPr snapToGrid="0" snapToObjects="1">
      <p:cViewPr varScale="1">
        <p:scale>
          <a:sx n="81" d="100"/>
          <a:sy n="81" d="100"/>
        </p:scale>
        <p:origin x="547" y="62"/>
      </p:cViewPr>
      <p:guideLst>
        <p:guide orient="horz" pos="2160"/>
        <p:guide pos="31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4B5A0-21D5-B04F-9C4A-F950B079C01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8767F-26C7-F042-8B4A-E20DC5D4B6E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90C9A-782B-B84B-9B5E-47CFEB2A0A4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F10C6-A43B-FA42-AD68-7C4A00CB069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F10C6-A43B-FA42-AD68-7C4A00CB06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1 (Replication): Duplicate</a:t>
            </a:r>
            <a:r>
              <a:rPr lang="en-US" baseline="0" dirty="0" smtClean="0"/>
              <a:t> the small table (table R)</a:t>
            </a:r>
            <a:endParaRPr lang="en-US" baseline="0" dirty="0" smtClean="0"/>
          </a:p>
          <a:p>
            <a:r>
              <a:rPr lang="en-US" baseline="0" dirty="0" smtClean="0"/>
              <a:t>Step 2 (Local Inner Join): Perform inner join in each processor</a:t>
            </a:r>
            <a:endParaRPr lang="en-US" baseline="0" dirty="0" smtClean="0"/>
          </a:p>
          <a:p>
            <a:r>
              <a:rPr lang="en-US" baseline="0" dirty="0" smtClean="0"/>
              <a:t>Step 3 (Distribution): Reshuffle the temp result based on </a:t>
            </a:r>
            <a:r>
              <a:rPr lang="en-US" baseline="0" dirty="0" err="1" smtClean="0"/>
              <a:t>R.x</a:t>
            </a:r>
            <a:endParaRPr lang="en-US" baseline="0" dirty="0" err="1" smtClean="0"/>
          </a:p>
          <a:p>
            <a:r>
              <a:rPr lang="en-US" dirty="0"/>
              <a:t>步骤1（复制）：复制小表（表R）</a:t>
            </a:r>
            <a:endParaRPr lang="en-US" dirty="0"/>
          </a:p>
          <a:p>
            <a:r>
              <a:rPr lang="en-US" dirty="0"/>
              <a:t>步骤2（本地内部联接）：在每个处理器中执行内部联接</a:t>
            </a:r>
            <a:endParaRPr lang="en-US" dirty="0"/>
          </a:p>
          <a:p>
            <a:r>
              <a:rPr lang="en-US" dirty="0"/>
              <a:t>步骤3（分配）：根据R.x重新洗牌临时结果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9673-1188-5C48-A226-17A35BFB1B4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4 (Local Outer Join): Perform outer join between the initial</a:t>
            </a:r>
            <a:r>
              <a:rPr lang="en-US" baseline="0" dirty="0" smtClean="0"/>
              <a:t> table R and the temp join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Drawback: </a:t>
            </a:r>
            <a:endParaRPr lang="en-US" baseline="0" dirty="0" smtClean="0"/>
          </a:p>
          <a:p>
            <a:r>
              <a:rPr lang="en-US" baseline="0" dirty="0" smtClean="0"/>
              <a:t>In the Replication step, if the table is large, the replication cost is expensive.</a:t>
            </a:r>
            <a:endParaRPr lang="en-US" baseline="0" dirty="0" smtClean="0"/>
          </a:p>
          <a:p>
            <a:r>
              <a:rPr lang="en-US" baseline="0" dirty="0" smtClean="0"/>
              <a:t>In the Distribution step, there might be a data skew problem, similar to ROJA</a:t>
            </a:r>
            <a:endParaRPr lang="en-US" dirty="0" smtClean="0"/>
          </a:p>
          <a:p>
            <a:r>
              <a:rPr lang="en-US" dirty="0"/>
              <a:t>步骤4（本地外部联接）：在初始表R和临时联接之间执行外部联接</a:t>
            </a:r>
            <a:endParaRPr lang="en-US" dirty="0"/>
          </a:p>
          <a:p>
            <a:endParaRPr lang="en-US" dirty="0"/>
          </a:p>
          <a:p>
            <a:r>
              <a:rPr lang="en-US" dirty="0"/>
              <a:t>缺点：</a:t>
            </a:r>
            <a:endParaRPr lang="en-US" dirty="0"/>
          </a:p>
          <a:p>
            <a:r>
              <a:rPr lang="en-US" dirty="0"/>
              <a:t>在“复制”步骤中，如果表很大，则复制成本很高。</a:t>
            </a:r>
            <a:endParaRPr lang="en-US" dirty="0"/>
          </a:p>
          <a:p>
            <a:r>
              <a:rPr lang="en-US" dirty="0"/>
              <a:t>在分发步骤中，可能存在数据偏差问题，类似于ROJA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9673-1188-5C48-A226-17A35BFB1B4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1: Same as DOJA, inner join</a:t>
            </a:r>
            <a:endParaRPr lang="en-US" dirty="0" smtClean="0"/>
          </a:p>
          <a:p>
            <a:r>
              <a:rPr lang="en-US" dirty="0" smtClean="0"/>
              <a:t>Step 2: Select</a:t>
            </a:r>
            <a:r>
              <a:rPr lang="en-US" baseline="0" dirty="0" smtClean="0"/>
              <a:t> the row ID of table R that DOES NOT match</a:t>
            </a:r>
            <a:endParaRPr lang="en-US" dirty="0" smtClean="0"/>
          </a:p>
          <a:p>
            <a:r>
              <a:rPr lang="en-US" dirty="0" smtClean="0"/>
              <a:t>Step 3: Reshuffle the row ID</a:t>
            </a:r>
            <a:endParaRPr lang="en-US" dirty="0" smtClean="0"/>
          </a:p>
          <a:p>
            <a:r>
              <a:rPr lang="en-US" dirty="0" smtClean="0"/>
              <a:t>Step 4: Store the Row ID that appears as many times as the number of processor in a temporary table</a:t>
            </a:r>
            <a:endParaRPr lang="en-US" dirty="0" smtClean="0"/>
          </a:p>
          <a:p>
            <a:r>
              <a:rPr lang="en-US" dirty="0"/>
              <a:t>第1步：与DOJA相同，内连接</a:t>
            </a:r>
            <a:endParaRPr lang="en-US" dirty="0"/>
          </a:p>
          <a:p>
            <a:r>
              <a:rPr lang="en-US" dirty="0"/>
              <a:t>步骤2：选择不匹配的表R的行ID</a:t>
            </a:r>
            <a:endParaRPr lang="en-US" dirty="0"/>
          </a:p>
          <a:p>
            <a:r>
              <a:rPr lang="en-US" dirty="0"/>
              <a:t>第3步：重新洗牌行ID</a:t>
            </a:r>
            <a:endParaRPr lang="en-US" dirty="0"/>
          </a:p>
          <a:p>
            <a:r>
              <a:rPr lang="en-US" dirty="0"/>
              <a:t>步骤4：将出现的行ID存储为临时表中处理器数量的多倍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9673-1188-5C48-A226-17A35BFB1B4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5: Inner Join the</a:t>
            </a:r>
            <a:r>
              <a:rPr lang="en-US" baseline="0" dirty="0" smtClean="0"/>
              <a:t> row ID and table 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Advantage: It redistributes row ID (the dangling row ID), so it is not costly (compared to redistributing </a:t>
            </a:r>
            <a:r>
              <a:rPr lang="en-US" baseline="0" smtClean="0"/>
              <a:t>the actual dangling </a:t>
            </a:r>
            <a:r>
              <a:rPr lang="en-US" baseline="0" dirty="0" smtClean="0"/>
              <a:t>records).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步骤5：内部加入行ID和表R.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优点：它重新分配行ID（悬空行ID），因此成本不高（与重新分配实际的悬空记录相比）。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9673-1188-5C48-A226-17A35BFB1B4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F65C775-F946-3E4F-97CE-DF5EEBBB8958}" type="slidenum">
              <a:rPr lang="en-AU"/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F65C775-F946-3E4F-97CE-DF5EEBBB8958}" type="slidenum">
              <a:rPr lang="en-AU"/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F65C775-F946-3E4F-97CE-DF5EEBBB8958}" type="slidenum">
              <a:rPr lang="en-AU"/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F65C775-F946-3E4F-97CE-DF5EEBBB8958}" type="slidenum">
              <a:rPr lang="en-AU"/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F65C775-F946-3E4F-97CE-DF5EEBBB8958}" type="slidenum">
              <a:rPr lang="en-AU"/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F65C775-F946-3E4F-97CE-DF5EEBBB8958}" type="slidenum">
              <a:rPr lang="en-AU"/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F65C775-F946-3E4F-97CE-DF5EEBBB8958}" type="slidenum">
              <a:rPr lang="en-AU"/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F65C775-F946-3E4F-97CE-DF5EEBBB8958}" type="slidenum">
              <a:rPr lang="en-AU"/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7125B75-348B-9540-A4E0-6CEDBFEA2305}" type="slidenum">
              <a:rPr lang="en-AU"/>
            </a:fld>
            <a:endParaRPr lang="en-AU"/>
          </a:p>
        </p:txBody>
      </p:sp>
      <p:sp>
        <p:nvSpPr>
          <p:cNvPr id="303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F65C775-F946-3E4F-97CE-DF5EEBBB8958}" type="slidenum">
              <a:rPr lang="en-AU"/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US"/>
              <a:t>第1步：重新分配R和S（与前一个示例相同）</a:t>
            </a: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F65C775-F946-3E4F-97CE-DF5EEBBB8958}" type="slidenum">
              <a:rPr lang="en-AU"/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US"/>
              <a:t>步骤2：（a）外连接R和S，但结果分为J2redis和Jlocal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F65C775-F946-3E4F-97CE-DF5EEBBB8958}" type="slidenum">
              <a:rPr lang="en-AU"/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US"/>
              <a:t>第2步：（b）重新分配J2redis和T; 并进行外连接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F65C775-F946-3E4F-97CE-DF5EEBBB8958}" type="slidenum">
              <a:rPr lang="en-AU"/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US"/>
              <a:t>第3步：在每个处理器中合并最终结果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F65C775-F946-3E4F-97CE-DF5EEBBB8958}" type="slidenum">
              <a:rPr lang="en-AU"/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US"/>
              <a:t>不要从先前的外连接重新分配悬空记录</a:t>
            </a: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F65C775-F946-3E4F-97CE-DF5EEBBB8958}" type="slidenum">
              <a:rPr lang="en-AU"/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F65C775-F946-3E4F-97CE-DF5EEBBB8958}" type="slidenum">
              <a:rPr lang="en-AU"/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F65C775-F946-3E4F-97CE-DF5EEBBB8958}" type="slidenum">
              <a:rPr lang="en-AU"/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7125B75-348B-9540-A4E0-6CEDBFEA2305}" type="slidenum">
              <a:rPr lang="en-AU"/>
            </a:fld>
            <a:endParaRPr lang="en-AU"/>
          </a:p>
        </p:txBody>
      </p:sp>
      <p:sp>
        <p:nvSpPr>
          <p:cNvPr id="303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7125B75-348B-9540-A4E0-6CEDBFEA2305}" type="slidenum">
              <a:rPr lang="en-AU"/>
            </a:fld>
            <a:endParaRPr lang="en-AU"/>
          </a:p>
        </p:txBody>
      </p:sp>
      <p:sp>
        <p:nvSpPr>
          <p:cNvPr id="303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F65C775-F946-3E4F-97CE-DF5EEBBB8958}" type="slidenum">
              <a:rPr lang="en-AU"/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F65C775-F946-3E4F-97CE-DF5EEBBB8958}" type="slidenum">
              <a:rPr lang="en-AU"/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1 (Distribution): Reshuffled the</a:t>
            </a:r>
            <a:r>
              <a:rPr lang="en-US" baseline="0" dirty="0" smtClean="0"/>
              <a:t> initial placement based on the join attribute</a:t>
            </a:r>
            <a:endParaRPr lang="en-US" baseline="0" dirty="0" smtClean="0"/>
          </a:p>
          <a:p>
            <a:r>
              <a:rPr lang="en-US" baseline="0" dirty="0" smtClean="0"/>
              <a:t>Step 2 (Local Outer Join): Each processor performs an outer join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Advantage: fast performance; only 2 steps</a:t>
            </a:r>
            <a:endParaRPr lang="en-US" baseline="0" dirty="0" smtClean="0"/>
          </a:p>
          <a:p>
            <a:r>
              <a:rPr lang="en-US" baseline="0" dirty="0" smtClean="0"/>
              <a:t>Drawback: In the Distribution step, there is data skew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9673-1188-5C48-A226-17A35BFB1B4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28229" y="1412875"/>
            <a:ext cx="9089097" cy="2305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>
                <a:cs typeface="Arial" panose="020B0604020202020204" pitchFamily="34" charset="0"/>
              </a:rPr>
              <a:t>    </a:t>
            </a:r>
            <a:endParaRPr lang="en-US" sz="1800">
              <a:cs typeface="Arial" panose="020B0604020202020204" pitchFamily="34" charset="0"/>
            </a:endParaRPr>
          </a:p>
        </p:txBody>
      </p:sp>
      <p:pic>
        <p:nvPicPr>
          <p:cNvPr id="5" name="Picture 14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2" y="368302"/>
            <a:ext cx="4524771" cy="473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37"/>
          <p:cNvGrpSpPr/>
          <p:nvPr/>
        </p:nvGrpSpPr>
        <p:grpSpPr bwMode="auto">
          <a:xfrm>
            <a:off x="428229" y="944562"/>
            <a:ext cx="9089097" cy="542924"/>
            <a:chOff x="249" y="595"/>
            <a:chExt cx="5285" cy="342"/>
          </a:xfrm>
        </p:grpSpPr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 rot="2700000">
              <a:off x="691" y="693"/>
              <a:ext cx="273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249" y="595"/>
              <a:ext cx="5285" cy="3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lIns="576000" tIns="46800" anchor="ctr"/>
            <a:lstStyle/>
            <a:p>
              <a:pPr algn="l">
                <a:spcBef>
                  <a:spcPct val="0"/>
                </a:spcBef>
              </a:pPr>
              <a:r>
                <a:rPr lang="en-US" sz="1800" b="1">
                  <a:solidFill>
                    <a:schemeClr val="bg1"/>
                  </a:solidFill>
                  <a:cs typeface="Arial" panose="020B0604020202020204" pitchFamily="34" charset="0"/>
                </a:rPr>
                <a:t>Information Technology</a:t>
              </a:r>
              <a:endParaRPr lang="en-US" sz="1800" b="1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52514" y="1557338"/>
            <a:ext cx="8464816" cy="1223962"/>
          </a:xfrm>
        </p:spPr>
        <p:txBody>
          <a:bodyPr tIns="45720"/>
          <a:lstStyle>
            <a:lvl1pPr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52514" y="2924175"/>
            <a:ext cx="8464816" cy="647700"/>
          </a:xfrm>
        </p:spPr>
        <p:txBody>
          <a:bodyPr tIns="45720"/>
          <a:lstStyle>
            <a:lvl1pPr marL="0" indent="0">
              <a:spcAft>
                <a:spcPct val="0"/>
              </a:spcAft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0" y="3684588"/>
            <a:ext cx="9101138" cy="2805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CF67DCB3-CDF8-A14F-974A-521CF21DE275}" type="datetime1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5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v Ques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447908" y="796934"/>
            <a:ext cx="8955613" cy="554839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90" y="2748276"/>
            <a:ext cx="8357670" cy="840854"/>
          </a:xfrm>
        </p:spPr>
        <p:txBody>
          <a:bodyPr/>
          <a:lstStyle>
            <a:lvl1pPr>
              <a:defRPr sz="1800"/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88" y="3798957"/>
            <a:ext cx="4763781" cy="24248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 smtClean="0"/>
              <a:t>Click to edit Master text styles</a:t>
            </a:r>
            <a:endParaRPr lang="en-AU" dirty="0" smtClean="0"/>
          </a:p>
          <a:p>
            <a:pPr lvl="1"/>
            <a:r>
              <a:rPr lang="en-AU" dirty="0" smtClean="0"/>
              <a:t>Second level</a:t>
            </a:r>
            <a:endParaRPr lang="en-AU" dirty="0" smtClean="0"/>
          </a:p>
          <a:p>
            <a:pPr lvl="2"/>
            <a:r>
              <a:rPr lang="en-AU" dirty="0" smtClean="0"/>
              <a:t>Third level</a:t>
            </a:r>
            <a:endParaRPr lang="en-AU" dirty="0" smtClean="0"/>
          </a:p>
          <a:p>
            <a:pPr lvl="3"/>
            <a:r>
              <a:rPr lang="en-AU" dirty="0" smtClean="0"/>
              <a:t>Fourth level</a:t>
            </a:r>
            <a:endParaRPr lang="en-AU" dirty="0" smtClean="0"/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p Ques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90" y="2748276"/>
            <a:ext cx="8357670" cy="840854"/>
          </a:xfrm>
        </p:spPr>
        <p:txBody>
          <a:bodyPr/>
          <a:lstStyle>
            <a:lvl1pPr>
              <a:defRPr sz="1800"/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88" y="3798957"/>
            <a:ext cx="4763781" cy="24248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 smtClean="0"/>
              <a:t>Click to edit Master text styles</a:t>
            </a:r>
            <a:endParaRPr lang="en-AU" dirty="0" smtClean="0"/>
          </a:p>
          <a:p>
            <a:pPr lvl="1"/>
            <a:r>
              <a:rPr lang="en-AU" dirty="0" smtClean="0"/>
              <a:t>Second level</a:t>
            </a:r>
            <a:endParaRPr lang="en-AU" dirty="0" smtClean="0"/>
          </a:p>
          <a:p>
            <a:pPr lvl="2"/>
            <a:r>
              <a:rPr lang="en-AU" dirty="0" smtClean="0"/>
              <a:t>Third level</a:t>
            </a:r>
            <a:endParaRPr lang="en-AU" dirty="0" smtClean="0"/>
          </a:p>
          <a:p>
            <a:pPr lvl="3"/>
            <a:r>
              <a:rPr lang="en-AU" dirty="0" smtClean="0"/>
              <a:t>Fourth level</a:t>
            </a:r>
            <a:endParaRPr lang="en-AU" dirty="0" smtClean="0"/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3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4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  <a:endParaRPr lang="en-A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  <a:endParaRPr lang="en-A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E9B4306-5867-3343-B29B-99438C7059D5}" type="datetime1">
              <a:rPr lang="en-AU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1B45D8E-2A85-B54B-83BE-424E3F631B1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CFC1E69-0FC2-504E-B639-5F75BEC21B16}" type="datetime1">
              <a:rPr lang="en-AU" smtClean="0"/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71DA33D-CB18-B74D-99E3-D61E320CEA5D}" type="datetime1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545" y="944565"/>
            <a:ext cx="8658962" cy="6111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91440" bIns="45720" numCol="1" anchor="t" anchorCtr="0" compatLnSpc="1"/>
          <a:lstStyle/>
          <a:p>
            <a:pPr lvl="0"/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497" y="1663701"/>
            <a:ext cx="9088011" cy="468162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normAutofit/>
          </a:bodyPr>
          <a:lstStyle/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pic>
        <p:nvPicPr>
          <p:cNvPr id="1028" name="Picture 13" descr="Monash_logo_rg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TextBox 4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9pPr>
          </a:lstStyle>
          <a:p>
            <a:pPr eaLnBrk="1" hangingPunct="1">
              <a:defRPr/>
            </a:pPr>
            <a:fld id="{D5535C72-10FA-F043-B193-DE1612ABD712}" type="slidenum">
              <a:rPr lang="en-US" sz="1200" smtClean="0"/>
            </a:fld>
            <a:endParaRPr lang="en-US" sz="1200" dirty="0" smtClean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584814" y="6453190"/>
            <a:ext cx="3435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/>
                <a:cs typeface="Arial" panose="020B0604020202020204"/>
              </a:rPr>
              <a:t>FIT5148 Big Data Management and Processing</a:t>
            </a:r>
            <a:endParaRPr lang="en-US" sz="1200" dirty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MS PGothic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265430" indent="-265430" algn="l" rtl="0" eaLnBrk="1" fontAlgn="base" hangingPunct="1">
        <a:spcBef>
          <a:spcPct val="0"/>
        </a:spcBef>
        <a:spcAft>
          <a:spcPts val="600"/>
        </a:spcAft>
        <a:buFont typeface="Wingdings" panose="05000000000000000000" charset="0"/>
        <a:buChar char="§"/>
        <a:defRPr sz="2000">
          <a:solidFill>
            <a:schemeClr val="tx1"/>
          </a:solidFill>
          <a:latin typeface="+mn-lt"/>
          <a:ea typeface="MS PGothic" charset="0"/>
          <a:cs typeface="+mn-cs"/>
        </a:defRPr>
      </a:lvl1pPr>
      <a:lvl2pPr marL="901700" indent="-309880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437005" indent="-332105" algn="l" rtl="0" eaLnBrk="1" fontAlgn="base" hangingPunct="1">
        <a:spcBef>
          <a:spcPct val="0"/>
        </a:spcBef>
        <a:spcAft>
          <a:spcPts val="6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933575" indent="-228600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341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5pPr>
      <a:lvl6pPr marL="2799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6pPr>
      <a:lvl7pPr marL="3256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713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8pPr>
      <a:lvl9pPr marL="41706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>
            <a:spAutoFit/>
          </a:bodyPr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AU"/>
              <a:t>Click to edit Master title style</a:t>
            </a:r>
            <a:endParaRPr lang="en-AU"/>
          </a:p>
        </p:txBody>
      </p:sp>
      <p:grpSp>
        <p:nvGrpSpPr>
          <p:cNvPr id="3076" name="Group 7"/>
          <p:cNvGrpSpPr/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</p:spPr>
      </p:pic>
      <p:sp>
        <p:nvSpPr>
          <p:cNvPr id="6150" name="TextBox 11"/>
          <p:cNvSpPr txBox="1">
            <a:spLocks noChangeArrowheads="1"/>
          </p:cNvSpPr>
          <p:nvPr userDrawn="1"/>
        </p:nvSpPr>
        <p:spPr bwMode="auto">
          <a:xfrm>
            <a:off x="3582328" y="6453190"/>
            <a:ext cx="343525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9pPr>
          </a:lstStyle>
          <a:p>
            <a:r>
              <a:rPr lang="en-US" sz="1200" dirty="0" smtClean="0">
                <a:latin typeface="Arial" panose="020B0604020202020204"/>
                <a:cs typeface="Arial" panose="020B0604020202020204"/>
              </a:rPr>
              <a:t>FIT5148 Big Data Management and Processing</a:t>
            </a:r>
            <a:endParaRPr lang="en-US" sz="1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/>
            </a:fld>
            <a:endParaRPr lang="en-US" sz="12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MS PGothic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393938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AU"/>
              <a:t>Click to edit Master title style</a:t>
            </a:r>
            <a:endParaRPr lang="en-AU"/>
          </a:p>
        </p:txBody>
      </p:sp>
      <p:grpSp>
        <p:nvGrpSpPr>
          <p:cNvPr id="2" name="Group 7"/>
          <p:cNvGrpSpPr/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</p:spPr>
      </p:pic>
      <p:sp>
        <p:nvSpPr>
          <p:cNvPr id="6150" name="TextBox 11"/>
          <p:cNvSpPr txBox="1">
            <a:spLocks noChangeArrowheads="1"/>
          </p:cNvSpPr>
          <p:nvPr userDrawn="1"/>
        </p:nvSpPr>
        <p:spPr bwMode="auto">
          <a:xfrm>
            <a:off x="3582328" y="6453190"/>
            <a:ext cx="343525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9pPr>
          </a:lstStyle>
          <a:p>
            <a:r>
              <a:rPr lang="en-US" sz="1200" dirty="0" smtClean="0">
                <a:solidFill>
                  <a:srgbClr val="393938"/>
                </a:solidFill>
                <a:latin typeface="Arial" panose="020B0604020202020204"/>
                <a:cs typeface="Arial" panose="020B0604020202020204"/>
              </a:rPr>
              <a:t>FIT5148 Big Data Management and Processing</a:t>
            </a:r>
            <a:endParaRPr lang="en-US" sz="1200" dirty="0">
              <a:solidFill>
                <a:srgbClr val="393938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>
                <a:solidFill>
                  <a:srgbClr val="393938"/>
                </a:solidFill>
              </a:rPr>
            </a:fld>
            <a:endParaRPr lang="en-US" sz="1200" smtClean="0">
              <a:solidFill>
                <a:srgbClr val="393938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MS PGothic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545" y="944565"/>
            <a:ext cx="8658962" cy="6111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91440" bIns="45720" numCol="1" anchor="t" anchorCtr="0" compatLnSpc="1"/>
          <a:lstStyle/>
          <a:p>
            <a:pPr lvl="0"/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497" y="1663701"/>
            <a:ext cx="9088011" cy="468162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normAutofit/>
          </a:bodyPr>
          <a:lstStyle/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pic>
        <p:nvPicPr>
          <p:cNvPr id="1028" name="Picture 13" descr="Monash_logo_rgb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TextBox 4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9pPr>
          </a:lstStyle>
          <a:p>
            <a:pPr eaLnBrk="1" hangingPunct="1">
              <a:defRPr/>
            </a:pPr>
            <a:fld id="{D5535C72-10FA-F043-B193-DE1612ABD712}" type="slidenum">
              <a:rPr lang="en-US" sz="1200" smtClean="0">
                <a:solidFill>
                  <a:srgbClr val="393938"/>
                </a:solidFill>
              </a:rPr>
            </a:fld>
            <a:endParaRPr lang="en-US" sz="1200" dirty="0" smtClean="0">
              <a:solidFill>
                <a:srgbClr val="393938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584814" y="6453190"/>
            <a:ext cx="3435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93938"/>
                </a:solidFill>
              </a:rPr>
              <a:t>FIT5148 Big Data Management and Processing</a:t>
            </a:r>
            <a:endParaRPr lang="en-US" sz="1200" dirty="0">
              <a:solidFill>
                <a:srgbClr val="393938"/>
              </a:solidFill>
            </a:endParaRPr>
          </a:p>
        </p:txBody>
      </p:sp>
      <p:grpSp>
        <p:nvGrpSpPr>
          <p:cNvPr id="3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MS PGothic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265430" indent="-265430" algn="l" rtl="0" eaLnBrk="1" fontAlgn="base" hangingPunct="1">
        <a:spcBef>
          <a:spcPct val="0"/>
        </a:spcBef>
        <a:spcAft>
          <a:spcPts val="600"/>
        </a:spcAft>
        <a:buFont typeface="Wingdings" panose="05000000000000000000" charset="0"/>
        <a:buChar char="§"/>
        <a:defRPr sz="2000">
          <a:solidFill>
            <a:schemeClr val="tx1"/>
          </a:solidFill>
          <a:latin typeface="+mn-lt"/>
          <a:ea typeface="MS PGothic" charset="0"/>
          <a:cs typeface="+mn-cs"/>
        </a:defRPr>
      </a:lvl1pPr>
      <a:lvl2pPr marL="901700" indent="-309880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437005" indent="-332105" algn="l" rtl="0" eaLnBrk="1" fontAlgn="base" hangingPunct="1">
        <a:spcBef>
          <a:spcPct val="0"/>
        </a:spcBef>
        <a:spcAft>
          <a:spcPts val="6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933575" indent="-228600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341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5pPr>
      <a:lvl6pPr marL="2799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6pPr>
      <a:lvl7pPr marL="3256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713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8pPr>
      <a:lvl9pPr marL="41706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393938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AU"/>
              <a:t>Click to edit Master title style</a:t>
            </a:r>
            <a:endParaRPr lang="en-AU"/>
          </a:p>
        </p:txBody>
      </p:sp>
      <p:grpSp>
        <p:nvGrpSpPr>
          <p:cNvPr id="2" name="Group 7"/>
          <p:cNvGrpSpPr/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</p:spPr>
      </p:pic>
      <p:sp>
        <p:nvSpPr>
          <p:cNvPr id="6150" name="TextBox 11"/>
          <p:cNvSpPr txBox="1">
            <a:spLocks noChangeArrowheads="1"/>
          </p:cNvSpPr>
          <p:nvPr userDrawn="1"/>
        </p:nvSpPr>
        <p:spPr bwMode="auto">
          <a:xfrm>
            <a:off x="3582328" y="6453190"/>
            <a:ext cx="343525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9pPr>
          </a:lstStyle>
          <a:p>
            <a:r>
              <a:rPr lang="en-US" sz="1200" dirty="0" smtClean="0">
                <a:solidFill>
                  <a:srgbClr val="393938"/>
                </a:solidFill>
                <a:latin typeface="Arial" panose="020B0604020202020204"/>
                <a:cs typeface="Arial" panose="020B0604020202020204"/>
              </a:rPr>
              <a:t>FIT5148</a:t>
            </a:r>
            <a:r>
              <a:rPr lang="en-US" sz="1200" baseline="0" dirty="0" smtClean="0">
                <a:solidFill>
                  <a:srgbClr val="393938"/>
                </a:solidFill>
                <a:latin typeface="Arial" panose="020B0604020202020204"/>
                <a:cs typeface="Arial" panose="020B0604020202020204"/>
              </a:rPr>
              <a:t> Big Data Management and Processing</a:t>
            </a:r>
            <a:endParaRPr lang="en-US" sz="1200" dirty="0">
              <a:solidFill>
                <a:srgbClr val="393938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>
                <a:solidFill>
                  <a:srgbClr val="393938"/>
                </a:solidFill>
              </a:rPr>
            </a:fld>
            <a:endParaRPr lang="en-US" sz="1200" smtClean="0">
              <a:solidFill>
                <a:srgbClr val="393938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MS PGothic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codeproject.com/Articles/33052/Visual-Representation-of-SQL-Joins" TargetMode="Externa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745" y="1557338"/>
            <a:ext cx="8464816" cy="1223962"/>
          </a:xfrm>
        </p:spPr>
        <p:txBody>
          <a:bodyPr/>
          <a:lstStyle/>
          <a:p>
            <a:r>
              <a:rPr lang="en-US" dirty="0" smtClean="0"/>
              <a:t>FIT5148 (Volume III - Join)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7892" y="2943915"/>
            <a:ext cx="324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Week 3b – Parallel Outer Join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DOJA</a:t>
            </a:r>
            <a:endParaRPr lang="en-US" b="1" dirty="0"/>
          </a:p>
        </p:txBody>
      </p:sp>
      <p:sp>
        <p:nvSpPr>
          <p:cNvPr id="4" name="Magnetic Disk 3"/>
          <p:cNvSpPr/>
          <p:nvPr/>
        </p:nvSpPr>
        <p:spPr>
          <a:xfrm>
            <a:off x="439704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Magnetic Disk 4"/>
          <p:cNvSpPr/>
          <p:nvPr/>
        </p:nvSpPr>
        <p:spPr>
          <a:xfrm>
            <a:off x="3582684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gnetic Disk 5"/>
          <p:cNvSpPr/>
          <p:nvPr/>
        </p:nvSpPr>
        <p:spPr>
          <a:xfrm>
            <a:off x="6739579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9163" y="3254965"/>
          <a:ext cx="2112385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477"/>
                <a:gridCol w="422477"/>
                <a:gridCol w="422477"/>
                <a:gridCol w="422477"/>
                <a:gridCol w="422477"/>
              </a:tblGrid>
              <a:tr h="3004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/>
                        <a:t>R</a:t>
                      </a:r>
                      <a:endParaRPr lang="en-US" sz="2000" b="1" i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/>
                        <a:t>S</a:t>
                      </a:r>
                      <a:endParaRPr lang="en-US" sz="2000" b="1" i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8965" y="3254965"/>
          <a:ext cx="2112385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477"/>
                <a:gridCol w="422477"/>
                <a:gridCol w="422477"/>
                <a:gridCol w="422477"/>
                <a:gridCol w="422477"/>
              </a:tblGrid>
              <a:tr h="3004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/>
                        <a:t>R</a:t>
                      </a:r>
                      <a:endParaRPr lang="en-US" sz="2000" b="1" i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/>
                        <a:t>S</a:t>
                      </a:r>
                      <a:endParaRPr lang="en-US" sz="2000" b="1" i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3" name="Group 8"/>
          <p:cNvGrpSpPr/>
          <p:nvPr/>
        </p:nvGrpSpPr>
        <p:grpSpPr>
          <a:xfrm>
            <a:off x="839162" y="4042416"/>
            <a:ext cx="850373" cy="387599"/>
            <a:chOff x="774611" y="4042415"/>
            <a:chExt cx="784960" cy="387599"/>
          </a:xfrm>
        </p:grpSpPr>
        <p:sp>
          <p:nvSpPr>
            <p:cNvPr id="10" name="TextBox 9"/>
            <p:cNvSpPr txBox="1"/>
            <p:nvPr/>
          </p:nvSpPr>
          <p:spPr>
            <a:xfrm>
              <a:off x="774611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90841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9" name="Group 11"/>
          <p:cNvGrpSpPr/>
          <p:nvPr/>
        </p:nvGrpSpPr>
        <p:grpSpPr>
          <a:xfrm>
            <a:off x="2130442" y="4840320"/>
            <a:ext cx="816969" cy="369332"/>
            <a:chOff x="1966561" y="4840320"/>
            <a:chExt cx="754125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2351956" y="4840320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66561" y="4840320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2119485" y="4450501"/>
            <a:ext cx="832064" cy="369332"/>
            <a:chOff x="1956447" y="4450501"/>
            <a:chExt cx="768059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1956447" y="445050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55776" y="445050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  <a:endParaRPr lang="en-US" b="1" dirty="0"/>
            </a:p>
          </p:txBody>
        </p:sp>
      </p:grpSp>
      <p:grpSp>
        <p:nvGrpSpPr>
          <p:cNvPr id="15" name="Group 17"/>
          <p:cNvGrpSpPr/>
          <p:nvPr/>
        </p:nvGrpSpPr>
        <p:grpSpPr>
          <a:xfrm>
            <a:off x="2101431" y="4055674"/>
            <a:ext cx="816969" cy="374340"/>
            <a:chOff x="1939782" y="4055674"/>
            <a:chExt cx="754125" cy="374340"/>
          </a:xfrm>
        </p:grpSpPr>
        <p:sp>
          <p:nvSpPr>
            <p:cNvPr id="19" name="TextBox 18"/>
            <p:cNvSpPr txBox="1"/>
            <p:nvPr/>
          </p:nvSpPr>
          <p:spPr>
            <a:xfrm>
              <a:off x="1939782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25177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4111157" y="4042416"/>
            <a:ext cx="826724" cy="382591"/>
            <a:chOff x="3794914" y="4042415"/>
            <a:chExt cx="763130" cy="382591"/>
          </a:xfrm>
        </p:grpSpPr>
        <p:sp>
          <p:nvSpPr>
            <p:cNvPr id="22" name="TextBox 21"/>
            <p:cNvSpPr txBox="1"/>
            <p:nvPr/>
          </p:nvSpPr>
          <p:spPr>
            <a:xfrm>
              <a:off x="4189314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94914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21" name="Group 23"/>
          <p:cNvGrpSpPr/>
          <p:nvPr/>
        </p:nvGrpSpPr>
        <p:grpSpPr>
          <a:xfrm>
            <a:off x="2151154" y="5242587"/>
            <a:ext cx="822588" cy="376387"/>
            <a:chOff x="1957790" y="5242586"/>
            <a:chExt cx="759312" cy="376387"/>
          </a:xfrm>
        </p:grpSpPr>
        <p:sp>
          <p:nvSpPr>
            <p:cNvPr id="25" name="TextBox 24"/>
            <p:cNvSpPr txBox="1"/>
            <p:nvPr/>
          </p:nvSpPr>
          <p:spPr>
            <a:xfrm>
              <a:off x="2348372" y="5242586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57790" y="524964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</p:grpSp>
      <p:grpSp>
        <p:nvGrpSpPr>
          <p:cNvPr id="24" name="Group 26"/>
          <p:cNvGrpSpPr/>
          <p:nvPr/>
        </p:nvGrpSpPr>
        <p:grpSpPr>
          <a:xfrm>
            <a:off x="5384660" y="4859822"/>
            <a:ext cx="815490" cy="369332"/>
            <a:chOff x="4970455" y="4859822"/>
            <a:chExt cx="75276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4970455" y="485982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54485" y="485982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grpSp>
        <p:nvGrpSpPr>
          <p:cNvPr id="27" name="Group 29"/>
          <p:cNvGrpSpPr/>
          <p:nvPr/>
        </p:nvGrpSpPr>
        <p:grpSpPr>
          <a:xfrm>
            <a:off x="5363670" y="5229155"/>
            <a:ext cx="840617" cy="370317"/>
            <a:chOff x="4951080" y="5229154"/>
            <a:chExt cx="775954" cy="370317"/>
          </a:xfrm>
        </p:grpSpPr>
        <p:sp>
          <p:nvSpPr>
            <p:cNvPr id="31" name="TextBox 30"/>
            <p:cNvSpPr txBox="1"/>
            <p:nvPr/>
          </p:nvSpPr>
          <p:spPr>
            <a:xfrm>
              <a:off x="5358304" y="522915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51080" y="5230139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</p:grpSp>
      <p:grpSp>
        <p:nvGrpSpPr>
          <p:cNvPr id="30" name="Group 32"/>
          <p:cNvGrpSpPr/>
          <p:nvPr/>
        </p:nvGrpSpPr>
        <p:grpSpPr>
          <a:xfrm>
            <a:off x="5384660" y="4470004"/>
            <a:ext cx="825245" cy="370317"/>
            <a:chOff x="4970455" y="4470003"/>
            <a:chExt cx="761765" cy="370317"/>
          </a:xfrm>
        </p:grpSpPr>
        <p:sp>
          <p:nvSpPr>
            <p:cNvPr id="34" name="TextBox 33"/>
            <p:cNvSpPr txBox="1"/>
            <p:nvPr/>
          </p:nvSpPr>
          <p:spPr>
            <a:xfrm>
              <a:off x="5363490" y="4470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70455" y="4470988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  <a:endParaRPr lang="en-US" b="1" dirty="0"/>
            </a:p>
          </p:txBody>
        </p:sp>
      </p:grpSp>
      <p:grpSp>
        <p:nvGrpSpPr>
          <p:cNvPr id="33" name="Group 35"/>
          <p:cNvGrpSpPr/>
          <p:nvPr/>
        </p:nvGrpSpPr>
        <p:grpSpPr>
          <a:xfrm>
            <a:off x="5376107" y="4055674"/>
            <a:ext cx="829660" cy="374340"/>
            <a:chOff x="4962560" y="4055674"/>
            <a:chExt cx="765840" cy="374340"/>
          </a:xfrm>
        </p:grpSpPr>
        <p:sp>
          <p:nvSpPr>
            <p:cNvPr id="37" name="TextBox 36"/>
            <p:cNvSpPr txBox="1"/>
            <p:nvPr/>
          </p:nvSpPr>
          <p:spPr>
            <a:xfrm>
              <a:off x="4962560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59670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  <a:endParaRPr lang="en-US" b="1" dirty="0"/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83423" y="3241294"/>
          <a:ext cx="2112385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477"/>
                <a:gridCol w="422477"/>
                <a:gridCol w="422477"/>
                <a:gridCol w="422477"/>
                <a:gridCol w="422477"/>
              </a:tblGrid>
              <a:tr h="3004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/>
                        <a:t>R</a:t>
                      </a:r>
                      <a:endParaRPr lang="en-US" sz="2000" b="1" i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/>
                        <a:t>S</a:t>
                      </a:r>
                      <a:endParaRPr lang="en-US" sz="2000" b="1" i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36" name="Group 39"/>
          <p:cNvGrpSpPr/>
          <p:nvPr/>
        </p:nvGrpSpPr>
        <p:grpSpPr>
          <a:xfrm>
            <a:off x="7205614" y="4028745"/>
            <a:ext cx="826724" cy="382591"/>
            <a:chOff x="6651336" y="4028744"/>
            <a:chExt cx="763130" cy="382591"/>
          </a:xfrm>
        </p:grpSpPr>
        <p:sp>
          <p:nvSpPr>
            <p:cNvPr id="41" name="TextBox 40"/>
            <p:cNvSpPr txBox="1"/>
            <p:nvPr/>
          </p:nvSpPr>
          <p:spPr>
            <a:xfrm>
              <a:off x="7045736" y="4042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  <a:endParaRPr 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51336" y="402874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  <a:endParaRPr lang="en-US" b="1" dirty="0"/>
            </a:p>
          </p:txBody>
        </p:sp>
      </p:grpSp>
      <p:grpSp>
        <p:nvGrpSpPr>
          <p:cNvPr id="40" name="Group 42"/>
          <p:cNvGrpSpPr/>
          <p:nvPr/>
        </p:nvGrpSpPr>
        <p:grpSpPr>
          <a:xfrm>
            <a:off x="8479117" y="4846151"/>
            <a:ext cx="815490" cy="369332"/>
            <a:chOff x="7826877" y="4846151"/>
            <a:chExt cx="752760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7826877" y="484615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  <a:endParaRPr lang="en-US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10907" y="484615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  <a:endParaRPr lang="en-US" b="1" dirty="0"/>
            </a:p>
          </p:txBody>
        </p:sp>
      </p:grpSp>
      <p:grpSp>
        <p:nvGrpSpPr>
          <p:cNvPr id="43" name="Group 45"/>
          <p:cNvGrpSpPr/>
          <p:nvPr/>
        </p:nvGrpSpPr>
        <p:grpSpPr>
          <a:xfrm>
            <a:off x="8458127" y="5215484"/>
            <a:ext cx="840617" cy="370317"/>
            <a:chOff x="7807502" y="5215483"/>
            <a:chExt cx="775954" cy="370317"/>
          </a:xfrm>
        </p:grpSpPr>
        <p:sp>
          <p:nvSpPr>
            <p:cNvPr id="47" name="TextBox 46"/>
            <p:cNvSpPr txBox="1"/>
            <p:nvPr/>
          </p:nvSpPr>
          <p:spPr>
            <a:xfrm>
              <a:off x="8214726" y="521548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9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07502" y="5216468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</a:t>
              </a:r>
              <a:endParaRPr lang="en-US" b="1" dirty="0"/>
            </a:p>
          </p:txBody>
        </p:sp>
      </p:grpSp>
      <p:grpSp>
        <p:nvGrpSpPr>
          <p:cNvPr id="46" name="Group 48"/>
          <p:cNvGrpSpPr/>
          <p:nvPr/>
        </p:nvGrpSpPr>
        <p:grpSpPr>
          <a:xfrm>
            <a:off x="8479118" y="4456333"/>
            <a:ext cx="825245" cy="370317"/>
            <a:chOff x="7826877" y="4456332"/>
            <a:chExt cx="761765" cy="370317"/>
          </a:xfrm>
        </p:grpSpPr>
        <p:sp>
          <p:nvSpPr>
            <p:cNvPr id="50" name="TextBox 49"/>
            <p:cNvSpPr txBox="1"/>
            <p:nvPr/>
          </p:nvSpPr>
          <p:spPr>
            <a:xfrm>
              <a:off x="8219912" y="445633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  <a:endParaRPr lang="en-US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26877" y="4457317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</p:grpSp>
      <p:grpSp>
        <p:nvGrpSpPr>
          <p:cNvPr id="49" name="Group 51"/>
          <p:cNvGrpSpPr/>
          <p:nvPr/>
        </p:nvGrpSpPr>
        <p:grpSpPr>
          <a:xfrm>
            <a:off x="8497369" y="4023736"/>
            <a:ext cx="829660" cy="374340"/>
            <a:chOff x="7818982" y="4042003"/>
            <a:chExt cx="765840" cy="374340"/>
          </a:xfrm>
        </p:grpSpPr>
        <p:sp>
          <p:nvSpPr>
            <p:cNvPr id="53" name="TextBox 52"/>
            <p:cNvSpPr txBox="1"/>
            <p:nvPr/>
          </p:nvSpPr>
          <p:spPr>
            <a:xfrm>
              <a:off x="7818982" y="404701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16092" y="4042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72587" y="6084619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Processor 1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008749" y="6073123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Processor 2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081489" y="6064132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Processor 3</a:t>
            </a:r>
            <a:endParaRPr lang="en-US" sz="2400" b="1" dirty="0"/>
          </a:p>
        </p:txBody>
      </p:sp>
      <p:grpSp>
        <p:nvGrpSpPr>
          <p:cNvPr id="52" name="Group 60"/>
          <p:cNvGrpSpPr/>
          <p:nvPr/>
        </p:nvGrpSpPr>
        <p:grpSpPr>
          <a:xfrm>
            <a:off x="860152" y="4456745"/>
            <a:ext cx="826724" cy="382591"/>
            <a:chOff x="3794914" y="4042415"/>
            <a:chExt cx="763130" cy="382591"/>
          </a:xfrm>
        </p:grpSpPr>
        <p:sp>
          <p:nvSpPr>
            <p:cNvPr id="62" name="TextBox 61"/>
            <p:cNvSpPr txBox="1"/>
            <p:nvPr/>
          </p:nvSpPr>
          <p:spPr>
            <a:xfrm>
              <a:off x="4189314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94914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58" name="Group 63"/>
          <p:cNvGrpSpPr/>
          <p:nvPr/>
        </p:nvGrpSpPr>
        <p:grpSpPr>
          <a:xfrm>
            <a:off x="7183422" y="4420330"/>
            <a:ext cx="826724" cy="382591"/>
            <a:chOff x="3794914" y="4042415"/>
            <a:chExt cx="763130" cy="382591"/>
          </a:xfrm>
        </p:grpSpPr>
        <p:sp>
          <p:nvSpPr>
            <p:cNvPr id="65" name="TextBox 64"/>
            <p:cNvSpPr txBox="1"/>
            <p:nvPr/>
          </p:nvSpPr>
          <p:spPr>
            <a:xfrm>
              <a:off x="4189314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94914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59" name="Group 66"/>
          <p:cNvGrpSpPr/>
          <p:nvPr/>
        </p:nvGrpSpPr>
        <p:grpSpPr>
          <a:xfrm>
            <a:off x="4085428" y="4439667"/>
            <a:ext cx="850373" cy="387599"/>
            <a:chOff x="774611" y="4042415"/>
            <a:chExt cx="784960" cy="387599"/>
          </a:xfrm>
        </p:grpSpPr>
        <p:sp>
          <p:nvSpPr>
            <p:cNvPr id="68" name="TextBox 67"/>
            <p:cNvSpPr txBox="1"/>
            <p:nvPr/>
          </p:nvSpPr>
          <p:spPr>
            <a:xfrm>
              <a:off x="774611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90841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60" name="Group 69"/>
          <p:cNvGrpSpPr/>
          <p:nvPr/>
        </p:nvGrpSpPr>
        <p:grpSpPr>
          <a:xfrm>
            <a:off x="7179885" y="4862043"/>
            <a:ext cx="850373" cy="387599"/>
            <a:chOff x="774611" y="4042415"/>
            <a:chExt cx="784960" cy="387599"/>
          </a:xfrm>
        </p:grpSpPr>
        <p:sp>
          <p:nvSpPr>
            <p:cNvPr id="71" name="TextBox 70"/>
            <p:cNvSpPr txBox="1"/>
            <p:nvPr/>
          </p:nvSpPr>
          <p:spPr>
            <a:xfrm>
              <a:off x="774611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90841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61" name="Group 72"/>
          <p:cNvGrpSpPr/>
          <p:nvPr/>
        </p:nvGrpSpPr>
        <p:grpSpPr>
          <a:xfrm>
            <a:off x="4125062" y="4835564"/>
            <a:ext cx="826724" cy="382591"/>
            <a:chOff x="6651336" y="4028744"/>
            <a:chExt cx="763130" cy="382591"/>
          </a:xfrm>
        </p:grpSpPr>
        <p:sp>
          <p:nvSpPr>
            <p:cNvPr id="74" name="TextBox 73"/>
            <p:cNvSpPr txBox="1"/>
            <p:nvPr/>
          </p:nvSpPr>
          <p:spPr>
            <a:xfrm>
              <a:off x="7045736" y="4042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  <a:endParaRPr lang="en-US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51336" y="402874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  <a:endParaRPr lang="en-US" b="1" dirty="0"/>
            </a:p>
          </p:txBody>
        </p:sp>
      </p:grpSp>
      <p:grpSp>
        <p:nvGrpSpPr>
          <p:cNvPr id="64" name="Group 75"/>
          <p:cNvGrpSpPr/>
          <p:nvPr/>
        </p:nvGrpSpPr>
        <p:grpSpPr>
          <a:xfrm>
            <a:off x="847450" y="4837784"/>
            <a:ext cx="826724" cy="382591"/>
            <a:chOff x="6651336" y="4028744"/>
            <a:chExt cx="763130" cy="382591"/>
          </a:xfrm>
        </p:grpSpPr>
        <p:sp>
          <p:nvSpPr>
            <p:cNvPr id="77" name="TextBox 76"/>
            <p:cNvSpPr txBox="1"/>
            <p:nvPr/>
          </p:nvSpPr>
          <p:spPr>
            <a:xfrm>
              <a:off x="7045736" y="4042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  <a:endParaRPr lang="en-US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651336" y="402874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  <a:endParaRPr lang="en-US" b="1" dirty="0"/>
            </a:p>
          </p:txBody>
        </p:sp>
      </p:grpSp>
      <p:grpSp>
        <p:nvGrpSpPr>
          <p:cNvPr id="67" name="Group 78"/>
          <p:cNvGrpSpPr/>
          <p:nvPr/>
        </p:nvGrpSpPr>
        <p:grpSpPr>
          <a:xfrm>
            <a:off x="4136296" y="4880310"/>
            <a:ext cx="826724" cy="382591"/>
            <a:chOff x="6651336" y="4028744"/>
            <a:chExt cx="763130" cy="382591"/>
          </a:xfrm>
        </p:grpSpPr>
        <p:sp>
          <p:nvSpPr>
            <p:cNvPr id="80" name="TextBox 79"/>
            <p:cNvSpPr txBox="1"/>
            <p:nvPr/>
          </p:nvSpPr>
          <p:spPr>
            <a:xfrm>
              <a:off x="7045736" y="4042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51336" y="402874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161187" y="1602606"/>
            <a:ext cx="5562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SELECT </a:t>
            </a:r>
            <a:r>
              <a:rPr lang="en-US" sz="2400" b="1" dirty="0" err="1" smtClean="0"/>
              <a:t>R.x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R.a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S.y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S.b</a:t>
            </a:r>
            <a:endParaRPr lang="en-US" sz="2400" b="1" dirty="0" smtClean="0"/>
          </a:p>
          <a:p>
            <a:r>
              <a:rPr lang="en-US" sz="2400" b="1" dirty="0" smtClean="0"/>
              <a:t>FROM R left outer join S on </a:t>
            </a:r>
            <a:r>
              <a:rPr lang="en-US" sz="2400" b="1" dirty="0" err="1" smtClean="0"/>
              <a:t>R.a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S.b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5752E-6 -7.35832E-6 L -3.85752E-6 -0.0627 " pathEditMode="relative" ptsTypes="AA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3362E-6 3.77516E-6 L 6.33362E-6 0.06292 " pathEditMode="relative" ptsTypes="AA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069 L -0.00157 -0.12006 " pathEditMode="relative" ptsTypes="AA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4692E-6 -5.66736E-7 L -6.04692E-6 0.12098 " pathEditMode="relative" ptsTypes="AA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9027E-6 -2.45431E-6 L -1.19027E-6 -0.11936 " pathEditMode="relative" ptsTypes="AA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947E-6 1.32084E-6 L -0.00018 -0.11127 " pathEditMode="relative" ptsTypes="AA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55691E-8 4.1499E-6 L 9.55691E-8 -0.17673 " pathEditMode="relative" ptsTypes="AA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4422E-6 -2.07495E-6 L -0.63562 0.12561 " pathEditMode="relative" ptsTypes="AA">
                                      <p:cBhvr>
                                        <p:cTn id="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12006 L -0.64466 0.00509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63" y="6246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1321E-6 -0.17673 L -0.3239 -0.11612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95" y="303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1529E-6 -0.06269 L -0.33206 -0.00139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12" y="305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11127 L 0.32858 -0.19547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8" y="-421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33449E-6 -1.32084E-6 L 0.33207 -0.06524 " pathEditMode="relative" ptsTypes="AA">
                                      <p:cBhvr>
                                        <p:cTn id="8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DOJA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61187" y="1602606"/>
            <a:ext cx="5562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SELECT </a:t>
            </a:r>
            <a:r>
              <a:rPr lang="en-US" sz="2400" b="1" dirty="0" err="1" smtClean="0"/>
              <a:t>R.x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R.a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S.y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S.b</a:t>
            </a:r>
            <a:endParaRPr lang="en-US" sz="2400" b="1" dirty="0" smtClean="0"/>
          </a:p>
          <a:p>
            <a:r>
              <a:rPr lang="en-US" sz="2400" b="1" dirty="0" smtClean="0"/>
              <a:t>FROM R left outer join S on </a:t>
            </a:r>
            <a:r>
              <a:rPr lang="en-US" sz="2400" b="1" dirty="0" err="1" smtClean="0"/>
              <a:t>R.a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S.b</a:t>
            </a:r>
            <a:endParaRPr lang="en-US" sz="2400" b="1" dirty="0"/>
          </a:p>
        </p:txBody>
      </p:sp>
      <p:sp>
        <p:nvSpPr>
          <p:cNvPr id="5" name="Magnetic Disk 4"/>
          <p:cNvSpPr/>
          <p:nvPr/>
        </p:nvSpPr>
        <p:spPr>
          <a:xfrm>
            <a:off x="439704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5735" y="325742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72587" y="6084619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Processor 1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008749" y="6073123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Processor 2</a:t>
            </a:r>
            <a:endParaRPr lang="en-US" sz="2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081489" y="6064132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Processor 3</a:t>
            </a:r>
            <a:endParaRPr lang="en-US" sz="2400" b="1" dirty="0"/>
          </a:p>
        </p:txBody>
      </p:sp>
      <p:sp>
        <p:nvSpPr>
          <p:cNvPr id="80" name="Magnetic Disk 79"/>
          <p:cNvSpPr/>
          <p:nvPr/>
        </p:nvSpPr>
        <p:spPr>
          <a:xfrm>
            <a:off x="3578546" y="2806712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1" name="Magnetic Disk 80"/>
          <p:cNvSpPr/>
          <p:nvPr/>
        </p:nvSpPr>
        <p:spPr>
          <a:xfrm>
            <a:off x="6695195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391130" y="325491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005464" y="3642232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72858" y="3642229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031640" y="367170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599033" y="367170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463324" y="365121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907166" y="3660211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2031640" y="410249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599033" y="410249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463324" y="408200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907166" y="4091001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2031640" y="4483322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599033" y="4483319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2463324" y="4462832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907166" y="4471826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2053832" y="486415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1621225" y="486414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485516" y="484366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929358" y="485265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987410" y="410249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554804" y="4102491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3873861" y="325093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459255" y="324842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4073590" y="3635745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3640983" y="3635742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5099765" y="366522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4667159" y="366521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531450" y="364473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5975292" y="365372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099765" y="409601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4667159" y="409600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5531450" y="407552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5975292" y="408451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5099765" y="4476835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4667159" y="4476832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5531450" y="4456345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5975292" y="4465339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5121958" y="485766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689351" y="485766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5553642" y="483717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5997484" y="484616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055536" y="409600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3622930" y="409600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7034895" y="3230446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8620289" y="322794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</a:t>
            </a:r>
            <a:endParaRPr lang="en-US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7234623" y="3615258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6802017" y="3615255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8260799" y="364473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7828192" y="364473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8692483" y="362424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9136325" y="363323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7216570" y="407552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783963" y="407551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8692483" y="4045801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9136325" y="4054795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304 -0.00902 " pathEditMode="relative" ptsTypes="AA">
                                      <p:cBhvr>
                                        <p:cTn id="5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304 -0.00902 " pathEditMode="relative" ptsTypes="AA">
                                      <p:cBhvr>
                                        <p:cTn id="5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2" grpId="0"/>
      <p:bldP spid="85" grpId="0"/>
      <p:bldP spid="86" grpId="0"/>
      <p:bldP spid="107" grpId="0"/>
      <p:bldP spid="108" grpId="0"/>
      <p:bldP spid="109" grpId="0"/>
      <p:bldP spid="110" grpId="0"/>
      <p:bldP spid="111" grpId="0"/>
      <p:bldP spid="112" grpId="0"/>
      <p:bldP spid="129" grpId="0"/>
      <p:bldP spid="130" grpId="0"/>
      <p:bldP spid="131" grpId="0"/>
      <p:bldP spid="132" grpId="0"/>
      <p:bldP spid="133" grpId="0"/>
      <p:bldP spid="134" grpId="0"/>
      <p:bldP spid="151" grpId="0"/>
      <p:bldP spid="152" grpId="0"/>
      <p:bldP spid="154" grpId="0"/>
      <p:bldP spid="1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DER</a:t>
            </a:r>
            <a:endParaRPr lang="en-US" b="1" dirty="0"/>
          </a:p>
        </p:txBody>
      </p:sp>
      <p:sp>
        <p:nvSpPr>
          <p:cNvPr id="4" name="Magnetic Disk 3"/>
          <p:cNvSpPr/>
          <p:nvPr/>
        </p:nvSpPr>
        <p:spPr>
          <a:xfrm>
            <a:off x="439704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Magnetic Disk 4"/>
          <p:cNvSpPr/>
          <p:nvPr/>
        </p:nvSpPr>
        <p:spPr>
          <a:xfrm>
            <a:off x="3582684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gnetic Disk 5"/>
          <p:cNvSpPr/>
          <p:nvPr/>
        </p:nvSpPr>
        <p:spPr>
          <a:xfrm>
            <a:off x="6739579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9163" y="3254965"/>
          <a:ext cx="2112385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477"/>
                <a:gridCol w="422477"/>
                <a:gridCol w="422477"/>
                <a:gridCol w="422477"/>
                <a:gridCol w="422477"/>
              </a:tblGrid>
              <a:tr h="3004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/>
                        <a:t>R</a:t>
                      </a:r>
                      <a:endParaRPr lang="en-US" sz="2000" b="1" i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/>
                        <a:t>S</a:t>
                      </a:r>
                      <a:endParaRPr lang="en-US" sz="2000" b="1" i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8965" y="3254965"/>
          <a:ext cx="2112385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477"/>
                <a:gridCol w="422477"/>
                <a:gridCol w="422477"/>
                <a:gridCol w="422477"/>
                <a:gridCol w="422477"/>
              </a:tblGrid>
              <a:tr h="3004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/>
                        <a:t>R</a:t>
                      </a:r>
                      <a:endParaRPr lang="en-US" sz="2000" b="1" i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/>
                        <a:t>S</a:t>
                      </a:r>
                      <a:endParaRPr lang="en-US" sz="2000" b="1" i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3" name="Group 8"/>
          <p:cNvGrpSpPr/>
          <p:nvPr/>
        </p:nvGrpSpPr>
        <p:grpSpPr>
          <a:xfrm>
            <a:off x="839162" y="4042416"/>
            <a:ext cx="850373" cy="387599"/>
            <a:chOff x="774611" y="4042415"/>
            <a:chExt cx="784960" cy="387599"/>
          </a:xfrm>
        </p:grpSpPr>
        <p:sp>
          <p:nvSpPr>
            <p:cNvPr id="10" name="TextBox 9"/>
            <p:cNvSpPr txBox="1"/>
            <p:nvPr/>
          </p:nvSpPr>
          <p:spPr>
            <a:xfrm>
              <a:off x="774611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90841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9" name="Group 11"/>
          <p:cNvGrpSpPr/>
          <p:nvPr/>
        </p:nvGrpSpPr>
        <p:grpSpPr>
          <a:xfrm>
            <a:off x="2130442" y="4840320"/>
            <a:ext cx="816969" cy="369332"/>
            <a:chOff x="1966561" y="4840320"/>
            <a:chExt cx="754125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2351956" y="4840320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66561" y="4840320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2119485" y="4450501"/>
            <a:ext cx="832064" cy="369332"/>
            <a:chOff x="1956447" y="4450501"/>
            <a:chExt cx="768059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1956447" y="445050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55776" y="445050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  <a:endParaRPr lang="en-US" b="1" dirty="0"/>
            </a:p>
          </p:txBody>
        </p:sp>
      </p:grpSp>
      <p:grpSp>
        <p:nvGrpSpPr>
          <p:cNvPr id="15" name="Group 17"/>
          <p:cNvGrpSpPr/>
          <p:nvPr/>
        </p:nvGrpSpPr>
        <p:grpSpPr>
          <a:xfrm>
            <a:off x="2101431" y="4055674"/>
            <a:ext cx="816969" cy="374340"/>
            <a:chOff x="1939782" y="4055674"/>
            <a:chExt cx="754125" cy="374340"/>
          </a:xfrm>
        </p:grpSpPr>
        <p:sp>
          <p:nvSpPr>
            <p:cNvPr id="19" name="TextBox 18"/>
            <p:cNvSpPr txBox="1"/>
            <p:nvPr/>
          </p:nvSpPr>
          <p:spPr>
            <a:xfrm>
              <a:off x="1939782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25177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4111157" y="4430015"/>
            <a:ext cx="826724" cy="382591"/>
            <a:chOff x="3794914" y="4042415"/>
            <a:chExt cx="763130" cy="382591"/>
          </a:xfrm>
        </p:grpSpPr>
        <p:sp>
          <p:nvSpPr>
            <p:cNvPr id="22" name="TextBox 21"/>
            <p:cNvSpPr txBox="1"/>
            <p:nvPr/>
          </p:nvSpPr>
          <p:spPr>
            <a:xfrm>
              <a:off x="4189314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94914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21" name="Group 23"/>
          <p:cNvGrpSpPr/>
          <p:nvPr/>
        </p:nvGrpSpPr>
        <p:grpSpPr>
          <a:xfrm>
            <a:off x="2151154" y="5242587"/>
            <a:ext cx="822588" cy="376387"/>
            <a:chOff x="1957790" y="5242586"/>
            <a:chExt cx="759312" cy="376387"/>
          </a:xfrm>
        </p:grpSpPr>
        <p:sp>
          <p:nvSpPr>
            <p:cNvPr id="25" name="TextBox 24"/>
            <p:cNvSpPr txBox="1"/>
            <p:nvPr/>
          </p:nvSpPr>
          <p:spPr>
            <a:xfrm>
              <a:off x="2348372" y="5242586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57790" y="524964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</p:grpSp>
      <p:grpSp>
        <p:nvGrpSpPr>
          <p:cNvPr id="24" name="Group 26"/>
          <p:cNvGrpSpPr/>
          <p:nvPr/>
        </p:nvGrpSpPr>
        <p:grpSpPr>
          <a:xfrm>
            <a:off x="5384660" y="4859822"/>
            <a:ext cx="815490" cy="369332"/>
            <a:chOff x="4970455" y="4859822"/>
            <a:chExt cx="75276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4970455" y="485982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54485" y="485982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grpSp>
        <p:nvGrpSpPr>
          <p:cNvPr id="27" name="Group 29"/>
          <p:cNvGrpSpPr/>
          <p:nvPr/>
        </p:nvGrpSpPr>
        <p:grpSpPr>
          <a:xfrm>
            <a:off x="5363670" y="5229155"/>
            <a:ext cx="840617" cy="370317"/>
            <a:chOff x="4951080" y="5229154"/>
            <a:chExt cx="775954" cy="370317"/>
          </a:xfrm>
        </p:grpSpPr>
        <p:sp>
          <p:nvSpPr>
            <p:cNvPr id="31" name="TextBox 30"/>
            <p:cNvSpPr txBox="1"/>
            <p:nvPr/>
          </p:nvSpPr>
          <p:spPr>
            <a:xfrm>
              <a:off x="5358304" y="522915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51080" y="5230139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</p:grpSp>
      <p:grpSp>
        <p:nvGrpSpPr>
          <p:cNvPr id="30" name="Group 32"/>
          <p:cNvGrpSpPr/>
          <p:nvPr/>
        </p:nvGrpSpPr>
        <p:grpSpPr>
          <a:xfrm>
            <a:off x="5384660" y="4470004"/>
            <a:ext cx="825245" cy="370317"/>
            <a:chOff x="4970455" y="4470003"/>
            <a:chExt cx="761765" cy="370317"/>
          </a:xfrm>
        </p:grpSpPr>
        <p:sp>
          <p:nvSpPr>
            <p:cNvPr id="34" name="TextBox 33"/>
            <p:cNvSpPr txBox="1"/>
            <p:nvPr/>
          </p:nvSpPr>
          <p:spPr>
            <a:xfrm>
              <a:off x="5363490" y="4470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70455" y="4470988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  <a:endParaRPr lang="en-US" b="1" dirty="0"/>
            </a:p>
          </p:txBody>
        </p:sp>
      </p:grpSp>
      <p:grpSp>
        <p:nvGrpSpPr>
          <p:cNvPr id="33" name="Group 35"/>
          <p:cNvGrpSpPr/>
          <p:nvPr/>
        </p:nvGrpSpPr>
        <p:grpSpPr>
          <a:xfrm>
            <a:off x="5376107" y="4055674"/>
            <a:ext cx="829660" cy="374340"/>
            <a:chOff x="4962560" y="4055674"/>
            <a:chExt cx="765840" cy="374340"/>
          </a:xfrm>
        </p:grpSpPr>
        <p:sp>
          <p:nvSpPr>
            <p:cNvPr id="37" name="TextBox 36"/>
            <p:cNvSpPr txBox="1"/>
            <p:nvPr/>
          </p:nvSpPr>
          <p:spPr>
            <a:xfrm>
              <a:off x="4962560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59670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  <a:endParaRPr lang="en-US" b="1" dirty="0"/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83423" y="3241294"/>
          <a:ext cx="2112385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477"/>
                <a:gridCol w="422477"/>
                <a:gridCol w="422477"/>
                <a:gridCol w="422477"/>
                <a:gridCol w="422477"/>
              </a:tblGrid>
              <a:tr h="3004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/>
                        <a:t>R</a:t>
                      </a:r>
                      <a:endParaRPr lang="en-US" sz="2000" b="1" i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/>
                        <a:t>S</a:t>
                      </a:r>
                      <a:endParaRPr lang="en-US" sz="2000" b="1" i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36" name="Group 39"/>
          <p:cNvGrpSpPr/>
          <p:nvPr/>
        </p:nvGrpSpPr>
        <p:grpSpPr>
          <a:xfrm>
            <a:off x="7169517" y="4818851"/>
            <a:ext cx="826724" cy="382591"/>
            <a:chOff x="6651336" y="4028744"/>
            <a:chExt cx="763130" cy="382591"/>
          </a:xfrm>
        </p:grpSpPr>
        <p:sp>
          <p:nvSpPr>
            <p:cNvPr id="41" name="TextBox 40"/>
            <p:cNvSpPr txBox="1"/>
            <p:nvPr/>
          </p:nvSpPr>
          <p:spPr>
            <a:xfrm>
              <a:off x="7045736" y="4042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  <a:endParaRPr 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51336" y="402874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  <a:endParaRPr lang="en-US" b="1" dirty="0"/>
            </a:p>
          </p:txBody>
        </p:sp>
      </p:grpSp>
      <p:grpSp>
        <p:nvGrpSpPr>
          <p:cNvPr id="40" name="Group 42"/>
          <p:cNvGrpSpPr/>
          <p:nvPr/>
        </p:nvGrpSpPr>
        <p:grpSpPr>
          <a:xfrm>
            <a:off x="8479117" y="4846151"/>
            <a:ext cx="815490" cy="369332"/>
            <a:chOff x="7826877" y="4846151"/>
            <a:chExt cx="752760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7826877" y="484615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  <a:endParaRPr lang="en-US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10907" y="484615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  <a:endParaRPr lang="en-US" b="1" dirty="0"/>
            </a:p>
          </p:txBody>
        </p:sp>
      </p:grpSp>
      <p:grpSp>
        <p:nvGrpSpPr>
          <p:cNvPr id="43" name="Group 45"/>
          <p:cNvGrpSpPr/>
          <p:nvPr/>
        </p:nvGrpSpPr>
        <p:grpSpPr>
          <a:xfrm>
            <a:off x="8458127" y="5215484"/>
            <a:ext cx="840617" cy="370317"/>
            <a:chOff x="7807502" y="5215483"/>
            <a:chExt cx="775954" cy="370317"/>
          </a:xfrm>
        </p:grpSpPr>
        <p:sp>
          <p:nvSpPr>
            <p:cNvPr id="47" name="TextBox 46"/>
            <p:cNvSpPr txBox="1"/>
            <p:nvPr/>
          </p:nvSpPr>
          <p:spPr>
            <a:xfrm>
              <a:off x="8214726" y="521548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9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07502" y="5216468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</a:t>
              </a:r>
              <a:endParaRPr lang="en-US" b="1" dirty="0"/>
            </a:p>
          </p:txBody>
        </p:sp>
      </p:grpSp>
      <p:grpSp>
        <p:nvGrpSpPr>
          <p:cNvPr id="46" name="Group 48"/>
          <p:cNvGrpSpPr/>
          <p:nvPr/>
        </p:nvGrpSpPr>
        <p:grpSpPr>
          <a:xfrm>
            <a:off x="8479118" y="4456333"/>
            <a:ext cx="825245" cy="370317"/>
            <a:chOff x="7826877" y="4456332"/>
            <a:chExt cx="761765" cy="370317"/>
          </a:xfrm>
        </p:grpSpPr>
        <p:sp>
          <p:nvSpPr>
            <p:cNvPr id="50" name="TextBox 49"/>
            <p:cNvSpPr txBox="1"/>
            <p:nvPr/>
          </p:nvSpPr>
          <p:spPr>
            <a:xfrm>
              <a:off x="8219912" y="445633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  <a:endParaRPr lang="en-US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26877" y="4457317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</p:grpSp>
      <p:grpSp>
        <p:nvGrpSpPr>
          <p:cNvPr id="49" name="Group 51"/>
          <p:cNvGrpSpPr/>
          <p:nvPr/>
        </p:nvGrpSpPr>
        <p:grpSpPr>
          <a:xfrm>
            <a:off x="8497369" y="4023736"/>
            <a:ext cx="829660" cy="374340"/>
            <a:chOff x="7818982" y="4042003"/>
            <a:chExt cx="765840" cy="374340"/>
          </a:xfrm>
        </p:grpSpPr>
        <p:sp>
          <p:nvSpPr>
            <p:cNvPr id="53" name="TextBox 52"/>
            <p:cNvSpPr txBox="1"/>
            <p:nvPr/>
          </p:nvSpPr>
          <p:spPr>
            <a:xfrm>
              <a:off x="7818982" y="404701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16092" y="4042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72587" y="6084619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Processor 1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008749" y="6073123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Processor 2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081489" y="6064132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Processor 3</a:t>
            </a:r>
            <a:endParaRPr lang="en-US" sz="2400" b="1" dirty="0"/>
          </a:p>
        </p:txBody>
      </p:sp>
      <p:grpSp>
        <p:nvGrpSpPr>
          <p:cNvPr id="52" name="Group 57"/>
          <p:cNvGrpSpPr/>
          <p:nvPr/>
        </p:nvGrpSpPr>
        <p:grpSpPr>
          <a:xfrm>
            <a:off x="860152" y="4456745"/>
            <a:ext cx="826724" cy="382591"/>
            <a:chOff x="3794914" y="4042415"/>
            <a:chExt cx="763130" cy="382591"/>
          </a:xfrm>
        </p:grpSpPr>
        <p:sp>
          <p:nvSpPr>
            <p:cNvPr id="59" name="TextBox 58"/>
            <p:cNvSpPr txBox="1"/>
            <p:nvPr/>
          </p:nvSpPr>
          <p:spPr>
            <a:xfrm>
              <a:off x="4189314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94914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58" name="Group 60"/>
          <p:cNvGrpSpPr/>
          <p:nvPr/>
        </p:nvGrpSpPr>
        <p:grpSpPr>
          <a:xfrm>
            <a:off x="7183422" y="4420330"/>
            <a:ext cx="826724" cy="382591"/>
            <a:chOff x="3794914" y="4042415"/>
            <a:chExt cx="763130" cy="382591"/>
          </a:xfrm>
        </p:grpSpPr>
        <p:sp>
          <p:nvSpPr>
            <p:cNvPr id="62" name="TextBox 61"/>
            <p:cNvSpPr txBox="1"/>
            <p:nvPr/>
          </p:nvSpPr>
          <p:spPr>
            <a:xfrm>
              <a:off x="4189314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94914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61" name="Group 63"/>
          <p:cNvGrpSpPr/>
          <p:nvPr/>
        </p:nvGrpSpPr>
        <p:grpSpPr>
          <a:xfrm>
            <a:off x="4099332" y="4028745"/>
            <a:ext cx="850373" cy="387599"/>
            <a:chOff x="774611" y="4042415"/>
            <a:chExt cx="784960" cy="387599"/>
          </a:xfrm>
        </p:grpSpPr>
        <p:sp>
          <p:nvSpPr>
            <p:cNvPr id="65" name="TextBox 64"/>
            <p:cNvSpPr txBox="1"/>
            <p:nvPr/>
          </p:nvSpPr>
          <p:spPr>
            <a:xfrm>
              <a:off x="774611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90841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64" name="Group 66"/>
          <p:cNvGrpSpPr/>
          <p:nvPr/>
        </p:nvGrpSpPr>
        <p:grpSpPr>
          <a:xfrm>
            <a:off x="7179885" y="4023737"/>
            <a:ext cx="850373" cy="387599"/>
            <a:chOff x="774611" y="4042415"/>
            <a:chExt cx="784960" cy="387599"/>
          </a:xfrm>
        </p:grpSpPr>
        <p:sp>
          <p:nvSpPr>
            <p:cNvPr id="68" name="TextBox 67"/>
            <p:cNvSpPr txBox="1"/>
            <p:nvPr/>
          </p:nvSpPr>
          <p:spPr>
            <a:xfrm>
              <a:off x="774611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90841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67" name="Group 69"/>
          <p:cNvGrpSpPr/>
          <p:nvPr/>
        </p:nvGrpSpPr>
        <p:grpSpPr>
          <a:xfrm>
            <a:off x="4125062" y="4835564"/>
            <a:ext cx="826724" cy="382591"/>
            <a:chOff x="6651336" y="4028744"/>
            <a:chExt cx="763130" cy="382591"/>
          </a:xfrm>
        </p:grpSpPr>
        <p:sp>
          <p:nvSpPr>
            <p:cNvPr id="71" name="TextBox 70"/>
            <p:cNvSpPr txBox="1"/>
            <p:nvPr/>
          </p:nvSpPr>
          <p:spPr>
            <a:xfrm>
              <a:off x="7045736" y="4042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  <a:endParaRPr lang="en-US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51336" y="402874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  <a:endParaRPr lang="en-US" b="1" dirty="0"/>
            </a:p>
          </p:txBody>
        </p:sp>
      </p:grpSp>
      <p:grpSp>
        <p:nvGrpSpPr>
          <p:cNvPr id="70" name="Group 72"/>
          <p:cNvGrpSpPr/>
          <p:nvPr/>
        </p:nvGrpSpPr>
        <p:grpSpPr>
          <a:xfrm>
            <a:off x="847450" y="4837784"/>
            <a:ext cx="826724" cy="382591"/>
            <a:chOff x="6651336" y="4028744"/>
            <a:chExt cx="763130" cy="382591"/>
          </a:xfrm>
        </p:grpSpPr>
        <p:sp>
          <p:nvSpPr>
            <p:cNvPr id="74" name="TextBox 73"/>
            <p:cNvSpPr txBox="1"/>
            <p:nvPr/>
          </p:nvSpPr>
          <p:spPr>
            <a:xfrm>
              <a:off x="7045736" y="4042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  <a:endParaRPr lang="en-US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51336" y="402874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  <a:endParaRPr lang="en-US" b="1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161187" y="1602606"/>
            <a:ext cx="5562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SELECT </a:t>
            </a:r>
            <a:r>
              <a:rPr lang="en-US" sz="2400" b="1" dirty="0" err="1" smtClean="0"/>
              <a:t>R.x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R.a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S.y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S.b</a:t>
            </a:r>
            <a:endParaRPr lang="en-US" sz="2400" b="1" dirty="0" smtClean="0"/>
          </a:p>
          <a:p>
            <a:r>
              <a:rPr lang="en-US" sz="2400" b="1" dirty="0" smtClean="0"/>
              <a:t>FROM R left outer join S on </a:t>
            </a:r>
            <a:r>
              <a:rPr lang="en-US" sz="2400" b="1" dirty="0" err="1" smtClean="0"/>
              <a:t>R.a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S.b</a:t>
            </a:r>
            <a:endParaRPr lang="en-US" sz="2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16476" y="4028744"/>
            <a:ext cx="44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39704" y="4470988"/>
            <a:ext cx="44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16476" y="4848822"/>
            <a:ext cx="44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615687" y="4060231"/>
            <a:ext cx="44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638915" y="4502475"/>
            <a:ext cx="44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615687" y="4880309"/>
            <a:ext cx="44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723606" y="4017705"/>
            <a:ext cx="44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746834" y="4459949"/>
            <a:ext cx="44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6723606" y="4837783"/>
            <a:ext cx="44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grpSp>
        <p:nvGrpSpPr>
          <p:cNvPr id="73" name="Group 88"/>
          <p:cNvGrpSpPr/>
          <p:nvPr/>
        </p:nvGrpSpPr>
        <p:grpSpPr>
          <a:xfrm>
            <a:off x="4119176" y="4619566"/>
            <a:ext cx="826724" cy="382591"/>
            <a:chOff x="6651336" y="4028744"/>
            <a:chExt cx="763130" cy="382591"/>
          </a:xfrm>
        </p:grpSpPr>
        <p:sp>
          <p:nvSpPr>
            <p:cNvPr id="90" name="TextBox 89"/>
            <p:cNvSpPr txBox="1"/>
            <p:nvPr/>
          </p:nvSpPr>
          <p:spPr>
            <a:xfrm>
              <a:off x="7045736" y="4042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651336" y="402874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45760" y="3361927"/>
            <a:ext cx="73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524848" y="3361927"/>
            <a:ext cx="73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678631" y="3291040"/>
            <a:ext cx="73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ID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39704" y="4078565"/>
            <a:ext cx="44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</a:t>
            </a:r>
            <a:endParaRPr lang="en-US" b="1" dirty="0"/>
          </a:p>
        </p:txBody>
      </p:sp>
      <p:cxnSp>
        <p:nvCxnSpPr>
          <p:cNvPr id="97" name="Straight Connector 96"/>
          <p:cNvCxnSpPr/>
          <p:nvPr/>
        </p:nvCxnSpPr>
        <p:spPr bwMode="auto">
          <a:xfrm rot="5400000">
            <a:off x="-188350" y="4389439"/>
            <a:ext cx="2055025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rot="5400000">
            <a:off x="6142802" y="4386243"/>
            <a:ext cx="2055025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rot="5400000">
            <a:off x="3096755" y="4501681"/>
            <a:ext cx="2055025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8497E-6 3.96253E-6 L -2.28497E-6 -0.11057 " pathEditMode="relative" ptsTypes="AA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3275E-6 -3.02105E-6 L 0.00017 -0.12005 " pathEditMode="relative" ptsTypes="AA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55691E-8 4.1499E-6 L 9.55691E-8 -0.17002 " pathEditMode="relative" ptsTypes="AA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0573E-6 -3.46287E-6 L -0.31173 -0.05783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86" y="-2892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4379 -0.11358 " pathEditMode="relative" ptsTypes="AA">
                                      <p:cBhvr>
                                        <p:cTn id="9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1781 -0.05644 " pathEditMode="relative" ptsTypes="AA">
                                      <p:cBhvr>
                                        <p:cTn id="9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5" grpId="2"/>
      <p:bldP spid="86" grpId="0"/>
      <p:bldP spid="86" grpId="1"/>
      <p:bldP spid="87" grpId="0"/>
      <p:bldP spid="87" grpId="1"/>
      <p:bldP spid="87" grpId="2"/>
      <p:bldP spid="88" grpId="0"/>
      <p:bldP spid="88" grpId="1"/>
      <p:bldP spid="92" grpId="0"/>
      <p:bldP spid="93" grpId="0"/>
      <p:bldP spid="94" grpId="0"/>
      <p:bldP spid="95" grpId="0"/>
      <p:bldP spid="9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DER</a:t>
            </a:r>
            <a:endParaRPr lang="en-US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2161187" y="1602606"/>
            <a:ext cx="5562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SELECT </a:t>
            </a:r>
            <a:r>
              <a:rPr lang="en-US" sz="2400" b="1" dirty="0" err="1" smtClean="0"/>
              <a:t>R.x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R.a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S.y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S.b</a:t>
            </a:r>
            <a:endParaRPr lang="en-US" sz="2400" b="1" dirty="0" smtClean="0"/>
          </a:p>
          <a:p>
            <a:r>
              <a:rPr lang="en-US" sz="2400" b="1" dirty="0" smtClean="0"/>
              <a:t>FROM R left outer join S on </a:t>
            </a:r>
            <a:r>
              <a:rPr lang="en-US" sz="2400" b="1" dirty="0" err="1" smtClean="0"/>
              <a:t>R.a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S.b</a:t>
            </a:r>
            <a:endParaRPr lang="en-US" sz="2400" b="1" dirty="0"/>
          </a:p>
        </p:txBody>
      </p:sp>
      <p:sp>
        <p:nvSpPr>
          <p:cNvPr id="182" name="Magnetic Disk 181"/>
          <p:cNvSpPr/>
          <p:nvPr/>
        </p:nvSpPr>
        <p:spPr>
          <a:xfrm>
            <a:off x="439704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805735" y="325742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772587" y="6084619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Processor 1</a:t>
            </a:r>
            <a:endParaRPr lang="en-US" sz="24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4008749" y="6073123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Processor 2</a:t>
            </a:r>
            <a:endParaRPr lang="en-US" sz="2400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7081489" y="6064132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Processor 3</a:t>
            </a:r>
            <a:endParaRPr lang="en-US" sz="2400" b="1" dirty="0"/>
          </a:p>
        </p:txBody>
      </p:sp>
      <p:sp>
        <p:nvSpPr>
          <p:cNvPr id="187" name="Magnetic Disk 186"/>
          <p:cNvSpPr/>
          <p:nvPr/>
        </p:nvSpPr>
        <p:spPr>
          <a:xfrm>
            <a:off x="3578546" y="2806712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8" name="Magnetic Disk 187"/>
          <p:cNvSpPr/>
          <p:nvPr/>
        </p:nvSpPr>
        <p:spPr>
          <a:xfrm>
            <a:off x="6695195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1005464" y="3642232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572858" y="3642229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7617512" y="4907546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7184906" y="490754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8049197" y="4887056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8493038" y="489605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96" name="TextBox 195"/>
          <p:cNvSpPr txBox="1"/>
          <p:nvPr/>
        </p:nvSpPr>
        <p:spPr>
          <a:xfrm>
            <a:off x="7617512" y="5338336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7184906" y="533833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8061354" y="5329342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199" name="TextBox 198"/>
          <p:cNvSpPr txBox="1"/>
          <p:nvPr/>
        </p:nvSpPr>
        <p:spPr>
          <a:xfrm>
            <a:off x="8493038" y="532684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208" name="TextBox 207"/>
          <p:cNvSpPr txBox="1"/>
          <p:nvPr/>
        </p:nvSpPr>
        <p:spPr>
          <a:xfrm>
            <a:off x="987410" y="410249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554804" y="4102491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en-US" b="1" dirty="0"/>
          </a:p>
        </p:txBody>
      </p:sp>
      <p:sp>
        <p:nvSpPr>
          <p:cNvPr id="210" name="TextBox 209"/>
          <p:cNvSpPr txBox="1"/>
          <p:nvPr/>
        </p:nvSpPr>
        <p:spPr>
          <a:xfrm>
            <a:off x="3873861" y="325093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4073590" y="3635745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3640983" y="3635742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30" name="TextBox 229"/>
          <p:cNvSpPr txBox="1"/>
          <p:nvPr/>
        </p:nvSpPr>
        <p:spPr>
          <a:xfrm>
            <a:off x="4055536" y="409600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231" name="TextBox 230"/>
          <p:cNvSpPr txBox="1"/>
          <p:nvPr/>
        </p:nvSpPr>
        <p:spPr>
          <a:xfrm>
            <a:off x="3622930" y="409600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232" name="TextBox 231"/>
          <p:cNvSpPr txBox="1"/>
          <p:nvPr/>
        </p:nvSpPr>
        <p:spPr>
          <a:xfrm>
            <a:off x="7034895" y="3230446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7234623" y="3615258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35" name="TextBox 234"/>
          <p:cNvSpPr txBox="1"/>
          <p:nvPr/>
        </p:nvSpPr>
        <p:spPr>
          <a:xfrm>
            <a:off x="6802017" y="3615255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37" name="TextBox 236"/>
          <p:cNvSpPr txBox="1"/>
          <p:nvPr/>
        </p:nvSpPr>
        <p:spPr>
          <a:xfrm>
            <a:off x="8094497" y="3230447"/>
            <a:ext cx="95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Row ID</a:t>
            </a:r>
            <a:endParaRPr lang="en-US" b="1" dirty="0"/>
          </a:p>
        </p:txBody>
      </p:sp>
      <p:sp>
        <p:nvSpPr>
          <p:cNvPr id="240" name="TextBox 239"/>
          <p:cNvSpPr txBox="1"/>
          <p:nvPr/>
        </p:nvSpPr>
        <p:spPr>
          <a:xfrm>
            <a:off x="7216570" y="407552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241" name="TextBox 240"/>
          <p:cNvSpPr txBox="1"/>
          <p:nvPr/>
        </p:nvSpPr>
        <p:spPr>
          <a:xfrm>
            <a:off x="6783963" y="407551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5019551" y="3267547"/>
            <a:ext cx="95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Row ID</a:t>
            </a:r>
            <a:endParaRPr lang="en-US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1858799" y="3242126"/>
            <a:ext cx="95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Row ID</a:t>
            </a:r>
            <a:endParaRPr lang="en-US" b="1" dirty="0"/>
          </a:p>
        </p:txBody>
      </p:sp>
      <p:sp>
        <p:nvSpPr>
          <p:cNvPr id="246" name="TextBox 245"/>
          <p:cNvSpPr txBox="1"/>
          <p:nvPr/>
        </p:nvSpPr>
        <p:spPr>
          <a:xfrm>
            <a:off x="8415226" y="408200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248" name="TextBox 247"/>
          <p:cNvSpPr txBox="1"/>
          <p:nvPr/>
        </p:nvSpPr>
        <p:spPr>
          <a:xfrm>
            <a:off x="1293962" y="381141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49" name="TextBox 248"/>
          <p:cNvSpPr txBox="1"/>
          <p:nvPr/>
        </p:nvSpPr>
        <p:spPr>
          <a:xfrm>
            <a:off x="861356" y="381141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50" name="TextBox 249"/>
          <p:cNvSpPr txBox="1"/>
          <p:nvPr/>
        </p:nvSpPr>
        <p:spPr>
          <a:xfrm>
            <a:off x="1725647" y="379092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2169489" y="3799921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52" name="TextBox 251"/>
          <p:cNvSpPr txBox="1"/>
          <p:nvPr/>
        </p:nvSpPr>
        <p:spPr>
          <a:xfrm>
            <a:off x="1293962" y="424220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253" name="TextBox 252"/>
          <p:cNvSpPr txBox="1"/>
          <p:nvPr/>
        </p:nvSpPr>
        <p:spPr>
          <a:xfrm>
            <a:off x="861356" y="424220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en-US" b="1" dirty="0"/>
          </a:p>
        </p:txBody>
      </p:sp>
      <p:sp>
        <p:nvSpPr>
          <p:cNvPr id="254" name="TextBox 253"/>
          <p:cNvSpPr txBox="1"/>
          <p:nvPr/>
        </p:nvSpPr>
        <p:spPr>
          <a:xfrm>
            <a:off x="1737804" y="423321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255" name="TextBox 254"/>
          <p:cNvSpPr txBox="1"/>
          <p:nvPr/>
        </p:nvSpPr>
        <p:spPr>
          <a:xfrm>
            <a:off x="2169489" y="4230711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256" name="TextBox 255"/>
          <p:cNvSpPr txBox="1"/>
          <p:nvPr/>
        </p:nvSpPr>
        <p:spPr>
          <a:xfrm>
            <a:off x="1293962" y="4623032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57" name="TextBox 256"/>
          <p:cNvSpPr txBox="1"/>
          <p:nvPr/>
        </p:nvSpPr>
        <p:spPr>
          <a:xfrm>
            <a:off x="861356" y="4623029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58" name="TextBox 257"/>
          <p:cNvSpPr txBox="1"/>
          <p:nvPr/>
        </p:nvSpPr>
        <p:spPr>
          <a:xfrm>
            <a:off x="1725647" y="4602542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259" name="TextBox 258"/>
          <p:cNvSpPr txBox="1"/>
          <p:nvPr/>
        </p:nvSpPr>
        <p:spPr>
          <a:xfrm>
            <a:off x="2169489" y="4611536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61" name="TextBox 260"/>
          <p:cNvSpPr txBox="1"/>
          <p:nvPr/>
        </p:nvSpPr>
        <p:spPr>
          <a:xfrm>
            <a:off x="4523051" y="388827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4090444" y="388827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4954735" y="386778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64" name="TextBox 263"/>
          <p:cNvSpPr txBox="1"/>
          <p:nvPr/>
        </p:nvSpPr>
        <p:spPr>
          <a:xfrm>
            <a:off x="5398577" y="387677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4523051" y="431906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266" name="TextBox 265"/>
          <p:cNvSpPr txBox="1"/>
          <p:nvPr/>
        </p:nvSpPr>
        <p:spPr>
          <a:xfrm>
            <a:off x="4090444" y="431906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en-US" b="1" dirty="0"/>
          </a:p>
        </p:txBody>
      </p:sp>
      <p:sp>
        <p:nvSpPr>
          <p:cNvPr id="267" name="TextBox 266"/>
          <p:cNvSpPr txBox="1"/>
          <p:nvPr/>
        </p:nvSpPr>
        <p:spPr>
          <a:xfrm>
            <a:off x="4966892" y="4310069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5398577" y="430756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523051" y="4699888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70" name="TextBox 269"/>
          <p:cNvSpPr txBox="1"/>
          <p:nvPr/>
        </p:nvSpPr>
        <p:spPr>
          <a:xfrm>
            <a:off x="4090444" y="4699885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4954735" y="4679398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  <a:endParaRPr lang="en-US" b="1" dirty="0"/>
          </a:p>
        </p:txBody>
      </p:sp>
      <p:sp>
        <p:nvSpPr>
          <p:cNvPr id="272" name="TextBox 271"/>
          <p:cNvSpPr txBox="1"/>
          <p:nvPr/>
        </p:nvSpPr>
        <p:spPr>
          <a:xfrm>
            <a:off x="5398577" y="4688392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73" name="TextBox 272"/>
          <p:cNvSpPr txBox="1"/>
          <p:nvPr/>
        </p:nvSpPr>
        <p:spPr>
          <a:xfrm>
            <a:off x="4545243" y="5080716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4112636" y="508071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4976927" y="5060226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76" name="TextBox 275"/>
          <p:cNvSpPr txBox="1"/>
          <p:nvPr/>
        </p:nvSpPr>
        <p:spPr>
          <a:xfrm>
            <a:off x="5420769" y="506922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78" name="TextBox 277"/>
          <p:cNvSpPr txBox="1"/>
          <p:nvPr/>
        </p:nvSpPr>
        <p:spPr>
          <a:xfrm>
            <a:off x="7643838" y="383190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7211232" y="3831901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80" name="TextBox 279"/>
          <p:cNvSpPr txBox="1"/>
          <p:nvPr/>
        </p:nvSpPr>
        <p:spPr>
          <a:xfrm>
            <a:off x="8075523" y="381141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8519365" y="3820408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82" name="TextBox 281"/>
          <p:cNvSpPr txBox="1"/>
          <p:nvPr/>
        </p:nvSpPr>
        <p:spPr>
          <a:xfrm>
            <a:off x="7643838" y="426269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7211232" y="4262691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en-US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8087680" y="425370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8519365" y="4251198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8" grpId="0"/>
      <p:bldP spid="209" grpId="0"/>
      <p:bldP spid="210" grpId="0"/>
      <p:bldP spid="212" grpId="0"/>
      <p:bldP spid="213" grpId="0"/>
      <p:bldP spid="230" grpId="0"/>
      <p:bldP spid="231" grpId="0"/>
      <p:bldP spid="232" grpId="0"/>
      <p:bldP spid="234" grpId="0"/>
      <p:bldP spid="235" grpId="0"/>
      <p:bldP spid="237" grpId="0"/>
      <p:bldP spid="240" grpId="0"/>
      <p:bldP spid="241" grpId="0"/>
      <p:bldP spid="244" grpId="0"/>
      <p:bldP spid="245" grpId="0"/>
      <p:bldP spid="246" grpId="0"/>
      <p:bldP spid="248" grpId="0"/>
      <p:bldP spid="249" grpId="0"/>
      <p:bldP spid="250" grpId="0"/>
      <p:bldP spid="251" grpId="0"/>
      <p:bldP spid="252" grpId="0"/>
      <p:bldP spid="253" grpId="0"/>
      <p:bldP spid="254" grpId="0"/>
      <p:bldP spid="255" grpId="0"/>
      <p:bldP spid="256" grpId="0"/>
      <p:bldP spid="257" grpId="0"/>
      <p:bldP spid="258" grpId="0"/>
      <p:bldP spid="259" grpId="0"/>
      <p:bldP spid="261" grpId="0"/>
      <p:bldP spid="262" grpId="0"/>
      <p:bldP spid="263" grpId="0"/>
      <p:bldP spid="264" grpId="0"/>
      <p:bldP spid="265" grpId="0"/>
      <p:bldP spid="266" grpId="0"/>
      <p:bldP spid="267" grpId="0"/>
      <p:bldP spid="268" grpId="0"/>
      <p:bldP spid="269" grpId="0"/>
      <p:bldP spid="270" grpId="0"/>
      <p:bldP spid="271" grpId="0"/>
      <p:bldP spid="272" grpId="0"/>
      <p:bldP spid="273" grpId="0"/>
      <p:bldP spid="274" grpId="0"/>
      <p:bldP spid="275" grpId="0"/>
      <p:bldP spid="276" grpId="0"/>
      <p:bldP spid="278" grpId="0"/>
      <p:bldP spid="279" grpId="0"/>
      <p:bldP spid="280" grpId="0"/>
      <p:bldP spid="281" grpId="0"/>
      <p:bldP spid="282" grpId="0"/>
      <p:bldP spid="283" grpId="0"/>
      <p:bldP spid="284" grpId="0"/>
      <p:bldP spid="2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935655"/>
            <a:ext cx="7924800" cy="3979918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sz="2000" dirty="0" smtClean="0">
                <a:latin typeface="Arial" panose="020B0604020202020204" pitchFamily="34" charset="0"/>
              </a:rPr>
              <a:t>Parallel Outer Join </a:t>
            </a:r>
            <a:r>
              <a:rPr lang="en-US" dirty="0" smtClean="0">
                <a:latin typeface="Arial" panose="020B0604020202020204" pitchFamily="34" charset="0"/>
              </a:rPr>
              <a:t>processing methods</a:t>
            </a:r>
            <a:endParaRPr lang="en-US" sz="2000" dirty="0" smtClean="0">
              <a:latin typeface="Arial" panose="020B0604020202020204" pitchFamily="34" charset="0"/>
            </a:endParaRPr>
          </a:p>
          <a:p>
            <a:pPr marL="925195" lvl="1" indent="-288925">
              <a:buSzPct val="50000"/>
            </a:pPr>
            <a:r>
              <a:rPr lang="en-US" b="1" dirty="0" smtClean="0">
                <a:latin typeface="Arial" panose="020B0604020202020204" pitchFamily="34" charset="0"/>
              </a:rPr>
              <a:t>ROJA</a:t>
            </a:r>
            <a:r>
              <a:rPr lang="en-US" dirty="0" smtClean="0">
                <a:latin typeface="Arial" panose="020B0604020202020204" pitchFamily="34" charset="0"/>
              </a:rPr>
              <a:t> (Redistribution Outer Join Algorithm)</a:t>
            </a:r>
            <a:endParaRPr lang="en-US" b="1" dirty="0" smtClean="0">
              <a:latin typeface="Arial" panose="020B0604020202020204" pitchFamily="34" charset="0"/>
            </a:endParaRPr>
          </a:p>
          <a:p>
            <a:pPr marL="925195" lvl="1" indent="-288925">
              <a:buSzPct val="50000"/>
            </a:pPr>
            <a:r>
              <a:rPr lang="en-US" b="1" dirty="0" smtClean="0">
                <a:latin typeface="Arial" panose="020B0604020202020204" pitchFamily="34" charset="0"/>
              </a:rPr>
              <a:t>DOJA</a:t>
            </a:r>
            <a:r>
              <a:rPr lang="en-US" dirty="0" smtClean="0">
                <a:latin typeface="Arial" panose="020B0604020202020204" pitchFamily="34" charset="0"/>
              </a:rPr>
              <a:t> (Duplication Outer Join Algorithm)</a:t>
            </a:r>
            <a:endParaRPr lang="en-US" b="1" dirty="0" smtClean="0">
              <a:latin typeface="Arial" panose="020B0604020202020204" pitchFamily="34" charset="0"/>
            </a:endParaRPr>
          </a:p>
          <a:p>
            <a:pPr marL="925195" lvl="1" indent="-288925">
              <a:buSzPct val="50000"/>
            </a:pPr>
            <a:r>
              <a:rPr lang="en-US" b="1" dirty="0" smtClean="0">
                <a:latin typeface="Arial" panose="020B0604020202020204" pitchFamily="34" charset="0"/>
              </a:rPr>
              <a:t>DER</a:t>
            </a:r>
            <a:r>
              <a:rPr lang="en-US" dirty="0" smtClean="0">
                <a:latin typeface="Arial" panose="020B0604020202020204" pitchFamily="34" charset="0"/>
              </a:rPr>
              <a:t> (Duplication &amp; Efficient Redistribution)</a:t>
            </a:r>
            <a:endParaRPr lang="en-US" b="1" dirty="0" smtClean="0">
              <a:latin typeface="Arial" panose="020B0604020202020204" pitchFamily="34" charset="0"/>
            </a:endParaRPr>
          </a:p>
          <a:p>
            <a:pPr marL="1460500" lvl="2" indent="-288925">
              <a:buSzPct val="50000"/>
            </a:pPr>
            <a:endParaRPr lang="en-US" dirty="0" smtClean="0">
              <a:latin typeface="Arial" panose="020B0604020202020204" pitchFamily="34" charset="0"/>
            </a:endParaRPr>
          </a:p>
          <a:p>
            <a:pPr marL="288925" lvl="0" indent="-288925">
              <a:buSzPct val="50000"/>
            </a:pPr>
            <a:r>
              <a:rPr lang="en-US" dirty="0" smtClean="0">
                <a:solidFill>
                  <a:srgbClr val="393938"/>
                </a:solidFill>
                <a:latin typeface="Arial" panose="020B0604020202020204" pitchFamily="34" charset="0"/>
              </a:rPr>
              <a:t>Load Balancing</a:t>
            </a:r>
            <a:endParaRPr lang="en-US" dirty="0" smtClean="0">
              <a:solidFill>
                <a:srgbClr val="393938"/>
              </a:solidFill>
              <a:latin typeface="Arial" panose="020B0604020202020204" pitchFamily="34" charset="0"/>
            </a:endParaRPr>
          </a:p>
          <a:p>
            <a:pPr marL="925195" lvl="1" indent="-288925">
              <a:buSzPct val="50000"/>
            </a:pPr>
            <a:r>
              <a:rPr lang="en-US" b="1" dirty="0" smtClean="0">
                <a:solidFill>
                  <a:srgbClr val="393938"/>
                </a:solidFill>
                <a:latin typeface="Arial" panose="020B0604020202020204" pitchFamily="34" charset="0"/>
              </a:rPr>
              <a:t>OJSO</a:t>
            </a:r>
            <a:r>
              <a:rPr lang="en-US" dirty="0" smtClean="0">
                <a:solidFill>
                  <a:srgbClr val="393938"/>
                </a:solidFill>
                <a:latin typeface="Arial" panose="020B0604020202020204" pitchFamily="34" charset="0"/>
              </a:rPr>
              <a:t> (Outer Join Skew Optimization)</a:t>
            </a:r>
            <a:endParaRPr lang="en-US" b="1" dirty="0" smtClean="0">
              <a:solidFill>
                <a:srgbClr val="393938"/>
              </a:solidFill>
              <a:latin typeface="Arial" panose="020B0604020202020204" pitchFamily="34" charset="0"/>
            </a:endParaRPr>
          </a:p>
          <a:p>
            <a:pPr marL="288925" lvl="0" indent="-288925">
              <a:buSzPct val="50000"/>
            </a:pPr>
            <a:endParaRPr lang="en-US" dirty="0" smtClean="0">
              <a:solidFill>
                <a:srgbClr val="393938"/>
              </a:solidFill>
              <a:latin typeface="Arial" panose="020B0604020202020204" pitchFamily="34" charset="0"/>
            </a:endParaRPr>
          </a:p>
          <a:p>
            <a:pPr marL="1460500" lvl="2" indent="-288925">
              <a:buSzPct val="50000"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Join Query Processing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96518"/>
            <a:ext cx="7924800" cy="4219055"/>
          </a:xfrm>
        </p:spPr>
        <p:txBody>
          <a:bodyPr>
            <a:normAutofit/>
          </a:bodyPr>
          <a:lstStyle/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sz="2000" dirty="0" smtClean="0">
                <a:latin typeface="Courier"/>
                <a:cs typeface="Courier"/>
              </a:rPr>
              <a:t>Select </a:t>
            </a:r>
            <a:r>
              <a:rPr lang="en-US" sz="2000" dirty="0" err="1" smtClean="0">
                <a:latin typeface="Courier"/>
                <a:cs typeface="Courier"/>
              </a:rPr>
              <a:t>x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y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z</a:t>
            </a:r>
            <a:r>
              <a:rPr lang="en-US" sz="2000" dirty="0" smtClean="0">
                <a:latin typeface="Courier"/>
                <a:cs typeface="Courier"/>
              </a:rPr>
              <a:t>, a, </a:t>
            </a:r>
            <a:r>
              <a:rPr lang="en-US" sz="2000" dirty="0" err="1" smtClean="0">
                <a:latin typeface="Courier"/>
                <a:cs typeface="Courier"/>
              </a:rPr>
              <a:t>c</a:t>
            </a:r>
            <a:endParaRPr lang="en-US" sz="2000" dirty="0" smtClean="0">
              <a:latin typeface="Courier"/>
              <a:cs typeface="Courier"/>
            </a:endParaRP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 smtClean="0">
                <a:latin typeface="Courier"/>
                <a:cs typeface="Courier"/>
              </a:rPr>
              <a:t>From R left outer join S on </a:t>
            </a:r>
            <a:r>
              <a:rPr lang="en-US" dirty="0" err="1" smtClean="0">
                <a:latin typeface="Courier"/>
                <a:cs typeface="Courier"/>
              </a:rPr>
              <a:t>R.a</a:t>
            </a:r>
            <a:r>
              <a:rPr lang="en-US" dirty="0" smtClean="0">
                <a:latin typeface="Courier"/>
                <a:cs typeface="Courier"/>
              </a:rPr>
              <a:t>=</a:t>
            </a:r>
            <a:r>
              <a:rPr lang="en-US" dirty="0" err="1" smtClean="0">
                <a:latin typeface="Courier"/>
                <a:cs typeface="Courier"/>
              </a:rPr>
              <a:t>S.b</a:t>
            </a:r>
            <a:endParaRPr lang="en-US" dirty="0" smtClean="0">
              <a:latin typeface="Courier"/>
              <a:cs typeface="Courier"/>
            </a:endParaRP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eft outer join T on </a:t>
            </a:r>
            <a:r>
              <a:rPr lang="en-US" sz="2000" dirty="0" err="1" smtClean="0">
                <a:latin typeface="Courier"/>
                <a:cs typeface="Courier"/>
              </a:rPr>
              <a:t>S.c</a:t>
            </a:r>
            <a:r>
              <a:rPr lang="en-US" sz="2000" dirty="0" smtClean="0">
                <a:latin typeface="Courier"/>
                <a:cs typeface="Courier"/>
              </a:rPr>
              <a:t>=</a:t>
            </a:r>
            <a:r>
              <a:rPr lang="en-US" sz="2000" dirty="0" err="1" smtClean="0">
                <a:latin typeface="Courier"/>
                <a:cs typeface="Courier"/>
              </a:rPr>
              <a:t>T.d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 smtClean="0">
              <a:latin typeface="Courier"/>
              <a:cs typeface="Courier"/>
            </a:endParaRPr>
          </a:p>
          <a:p>
            <a:pPr marL="288925" lvl="0" indent="-288925">
              <a:buSzPct val="50000"/>
            </a:pPr>
            <a:endParaRPr lang="en-US" dirty="0" smtClean="0">
              <a:solidFill>
                <a:srgbClr val="393938"/>
              </a:solidFill>
              <a:latin typeface="Arial" panose="020B0604020202020204" pitchFamily="34" charset="0"/>
            </a:endParaRPr>
          </a:p>
          <a:p>
            <a:pPr marL="288925" indent="-288925">
              <a:buSzPct val="50000"/>
            </a:pPr>
            <a:r>
              <a:rPr lang="en-US" dirty="0" smtClean="0">
                <a:latin typeface="Arial" panose="020B0604020202020204" pitchFamily="34" charset="0"/>
              </a:rPr>
              <a:t>Initial Data Placement</a:t>
            </a:r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example…</a:t>
            </a:r>
            <a:endParaRPr lang="en-US" dirty="0"/>
          </a:p>
        </p:txBody>
      </p:sp>
      <p:pic>
        <p:nvPicPr>
          <p:cNvPr id="4" name="Picture 3" descr="f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0910" y="2772931"/>
            <a:ext cx="5945090" cy="4085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49" y="1696518"/>
            <a:ext cx="8494547" cy="4219055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dirty="0" smtClean="0">
                <a:latin typeface="Arial" panose="020B0604020202020204" pitchFamily="34" charset="0"/>
              </a:rPr>
              <a:t>Step 1: Redistribution of R and S (</a:t>
            </a:r>
            <a:r>
              <a:rPr lang="en-US" b="1" dirty="0" smtClean="0">
                <a:solidFill>
                  <a:srgbClr val="FF6600"/>
                </a:solidFill>
                <a:latin typeface="Arial" panose="020B0604020202020204" pitchFamily="34" charset="0"/>
              </a:rPr>
              <a:t>why do we need to redistribute?</a:t>
            </a:r>
            <a:r>
              <a:rPr lang="en-US" dirty="0" smtClean="0">
                <a:latin typeface="Arial" panose="020B0604020202020204" pitchFamily="34" charset="0"/>
              </a:rPr>
              <a:t>)</a:t>
            </a:r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example…</a:t>
            </a:r>
            <a:endParaRPr lang="en-US" dirty="0"/>
          </a:p>
        </p:txBody>
      </p:sp>
      <p:pic>
        <p:nvPicPr>
          <p:cNvPr id="5" name="Picture 4" descr="f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6292" y="2101564"/>
            <a:ext cx="7061458" cy="4113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49" y="1696518"/>
            <a:ext cx="8494547" cy="4219055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dirty="0" smtClean="0">
                <a:latin typeface="Arial" panose="020B0604020202020204" pitchFamily="34" charset="0"/>
              </a:rPr>
              <a:t>Step 2: (a) Outer Join R and S, and store in J</a:t>
            </a:r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example…</a:t>
            </a:r>
            <a:endParaRPr lang="en-US" dirty="0"/>
          </a:p>
        </p:txBody>
      </p:sp>
      <p:pic>
        <p:nvPicPr>
          <p:cNvPr id="7" name="Picture 6" descr="f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8199" y="2216950"/>
            <a:ext cx="6683382" cy="3854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49" y="1696518"/>
            <a:ext cx="8494547" cy="4219055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dirty="0" smtClean="0">
                <a:latin typeface="Arial" panose="020B0604020202020204" pitchFamily="34" charset="0"/>
              </a:rPr>
              <a:t>Step 2: (</a:t>
            </a:r>
            <a:r>
              <a:rPr lang="en-US" dirty="0" err="1" smtClean="0">
                <a:latin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</a:rPr>
              <a:t>) Redistribute J and T</a:t>
            </a:r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example…</a:t>
            </a:r>
            <a:endParaRPr lang="en-US" dirty="0"/>
          </a:p>
        </p:txBody>
      </p:sp>
      <p:pic>
        <p:nvPicPr>
          <p:cNvPr id="8" name="Picture 7" descr="f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1311" y="2082834"/>
            <a:ext cx="5990079" cy="4775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49" y="1696518"/>
            <a:ext cx="8494547" cy="4219055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dirty="0" smtClean="0">
                <a:latin typeface="Arial" panose="020B0604020202020204" pitchFamily="34" charset="0"/>
              </a:rPr>
              <a:t>Step 3: Outer Join J and T </a:t>
            </a:r>
            <a:r>
              <a:rPr lang="en-US" dirty="0" err="1" smtClean="0">
                <a:latin typeface="Arial" panose="020B0604020202020204" pitchFamily="34" charset="0"/>
                <a:sym typeface="Wingdings" panose="05000000000000000000"/>
              </a:rPr>
              <a:t></a:t>
            </a:r>
            <a:r>
              <a:rPr lang="en-US" dirty="0" smtClean="0">
                <a:latin typeface="Arial" panose="020B0604020202020204" pitchFamily="34" charset="0"/>
                <a:sym typeface="Wingdings" panose="05000000000000000000"/>
              </a:rPr>
              <a:t> Final Results</a:t>
            </a:r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example…</a:t>
            </a:r>
            <a:endParaRPr lang="en-US" dirty="0"/>
          </a:p>
        </p:txBody>
      </p:sp>
      <p:pic>
        <p:nvPicPr>
          <p:cNvPr id="5" name="Picture 4" descr="f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77" y="2279903"/>
            <a:ext cx="6201118" cy="4446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935655"/>
            <a:ext cx="7924800" cy="3979918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sz="2000" dirty="0" smtClean="0">
                <a:latin typeface="Arial" panose="020B0604020202020204" pitchFamily="34" charset="0"/>
              </a:rPr>
              <a:t>Two types of Join Queries</a:t>
            </a:r>
            <a:endParaRPr lang="en-US" sz="2000" dirty="0" smtClean="0">
              <a:latin typeface="Arial" panose="020B0604020202020204" pitchFamily="34" charset="0"/>
            </a:endParaRPr>
          </a:p>
          <a:p>
            <a:pPr marL="925195" lvl="1" indent="-288925">
              <a:buSzPct val="50000"/>
            </a:pPr>
            <a:r>
              <a:rPr lang="en-US" b="1" dirty="0" smtClean="0">
                <a:latin typeface="Arial" panose="020B0604020202020204" pitchFamily="34" charset="0"/>
              </a:rPr>
              <a:t>Inner Join</a:t>
            </a:r>
            <a:endParaRPr lang="en-US" b="1" dirty="0" smtClean="0">
              <a:latin typeface="Arial" panose="020B0604020202020204" pitchFamily="34" charset="0"/>
            </a:endParaRPr>
          </a:p>
          <a:p>
            <a:pPr marL="288925" indent="-288925">
              <a:buSzPct val="50000"/>
              <a:buNone/>
            </a:pPr>
            <a:r>
              <a:rPr lang="en-US" sz="2000" dirty="0" smtClean="0">
                <a:latin typeface="Arial" panose="020B0604020202020204" pitchFamily="34" charset="0"/>
              </a:rPr>
              <a:t>			Select </a:t>
            </a:r>
            <a:r>
              <a:rPr lang="en-US" sz="2000" dirty="0" err="1" smtClean="0">
                <a:latin typeface="Arial" panose="020B0604020202020204" pitchFamily="34" charset="0"/>
              </a:rPr>
              <a:t>R.x</a:t>
            </a:r>
            <a:r>
              <a:rPr lang="en-US" sz="2000" dirty="0" smtClean="0">
                <a:latin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</a:rPr>
              <a:t>R.a</a:t>
            </a:r>
            <a:r>
              <a:rPr lang="en-US" sz="2000" dirty="0" smtClean="0">
                <a:latin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</a:rPr>
              <a:t>S.y</a:t>
            </a:r>
            <a:r>
              <a:rPr lang="en-US" sz="2000" dirty="0" smtClean="0">
                <a:latin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</a:rPr>
              <a:t>S.b</a:t>
            </a:r>
            <a:endParaRPr lang="en-US" sz="2000" dirty="0" smtClean="0">
              <a:latin typeface="Arial" panose="020B0604020202020204" pitchFamily="34" charset="0"/>
            </a:endParaRPr>
          </a:p>
          <a:p>
            <a:pPr marL="288925" indent="-288925">
              <a:buSzPct val="50000"/>
              <a:buNone/>
            </a:pPr>
            <a:r>
              <a:rPr lang="en-US" dirty="0" smtClean="0">
                <a:latin typeface="Arial" panose="020B0604020202020204" pitchFamily="34" charset="0"/>
              </a:rPr>
              <a:t>			From R, S</a:t>
            </a:r>
            <a:endParaRPr lang="en-US" dirty="0" smtClean="0">
              <a:latin typeface="Arial" panose="020B0604020202020204" pitchFamily="34" charset="0"/>
            </a:endParaRPr>
          </a:p>
          <a:p>
            <a:pPr marL="288925" indent="-288925">
              <a:buSzPct val="50000"/>
              <a:buNone/>
            </a:pPr>
            <a:r>
              <a:rPr lang="en-US" sz="2000" dirty="0" smtClean="0">
                <a:latin typeface="Arial" panose="020B0604020202020204" pitchFamily="34" charset="0"/>
              </a:rPr>
              <a:t>			Where </a:t>
            </a:r>
            <a:r>
              <a:rPr lang="en-US" sz="2000" dirty="0" err="1" smtClean="0">
                <a:latin typeface="Arial" panose="020B0604020202020204" pitchFamily="34" charset="0"/>
              </a:rPr>
              <a:t>R.a</a:t>
            </a:r>
            <a:r>
              <a:rPr lang="en-US" sz="2000" dirty="0" smtClean="0">
                <a:latin typeface="Arial" panose="020B0604020202020204" pitchFamily="34" charset="0"/>
              </a:rPr>
              <a:t> = </a:t>
            </a:r>
            <a:r>
              <a:rPr lang="en-US" sz="2000" dirty="0" err="1" smtClean="0">
                <a:latin typeface="Arial" panose="020B0604020202020204" pitchFamily="34" charset="0"/>
              </a:rPr>
              <a:t>S.b</a:t>
            </a:r>
            <a:r>
              <a:rPr lang="en-US" sz="2000" dirty="0" smtClean="0">
                <a:latin typeface="Arial" panose="020B0604020202020204" pitchFamily="34" charset="0"/>
              </a:rPr>
              <a:t>;</a:t>
            </a:r>
            <a:endParaRPr lang="en-US" sz="2000" dirty="0" smtClean="0">
              <a:latin typeface="Arial" panose="020B0604020202020204" pitchFamily="34" charset="0"/>
            </a:endParaRPr>
          </a:p>
          <a:p>
            <a:pPr marL="288925" indent="-288925">
              <a:buSzPct val="50000"/>
            </a:pPr>
            <a:endParaRPr lang="en-US" dirty="0" smtClean="0">
              <a:latin typeface="Arial" panose="020B0604020202020204" pitchFamily="34" charset="0"/>
            </a:endParaRPr>
          </a:p>
          <a:p>
            <a:pPr marL="925195" lvl="1" indent="-288925">
              <a:buSzPct val="50000"/>
            </a:pPr>
            <a:r>
              <a:rPr lang="en-US" b="1" dirty="0" smtClean="0">
                <a:latin typeface="Arial" panose="020B0604020202020204" pitchFamily="34" charset="0"/>
              </a:rPr>
              <a:t> Outer Join</a:t>
            </a:r>
            <a:endParaRPr lang="en-US" b="1" dirty="0" smtClean="0">
              <a:latin typeface="Arial" panose="020B0604020202020204" pitchFamily="34" charset="0"/>
            </a:endParaRPr>
          </a:p>
          <a:p>
            <a:pPr marL="288925" indent="-288925">
              <a:buSzPct val="50000"/>
              <a:buNone/>
            </a:pPr>
            <a:r>
              <a:rPr lang="en-US" dirty="0" smtClean="0">
                <a:latin typeface="Arial" panose="020B0604020202020204" pitchFamily="34" charset="0"/>
              </a:rPr>
              <a:t>			Select </a:t>
            </a:r>
            <a:r>
              <a:rPr lang="en-US" dirty="0" err="1" smtClean="0">
                <a:latin typeface="Arial" panose="020B0604020202020204" pitchFamily="34" charset="0"/>
              </a:rPr>
              <a:t>R.x</a:t>
            </a:r>
            <a:r>
              <a:rPr lang="en-US" dirty="0" smtClean="0">
                <a:latin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</a:rPr>
              <a:t>R.a</a:t>
            </a:r>
            <a:r>
              <a:rPr lang="en-US" dirty="0" smtClean="0">
                <a:latin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</a:rPr>
              <a:t>S.y</a:t>
            </a:r>
            <a:r>
              <a:rPr lang="en-US" dirty="0" smtClean="0">
                <a:latin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</a:rPr>
              <a:t>S.b</a:t>
            </a:r>
            <a:endParaRPr lang="en-US" dirty="0" smtClean="0">
              <a:latin typeface="Arial" panose="020B0604020202020204" pitchFamily="34" charset="0"/>
            </a:endParaRPr>
          </a:p>
          <a:p>
            <a:pPr marL="288925" indent="-288925">
              <a:buSzPct val="50000"/>
              <a:buNone/>
            </a:pPr>
            <a:r>
              <a:rPr lang="en-US" dirty="0" smtClean="0">
                <a:latin typeface="Arial" panose="020B0604020202020204" pitchFamily="34" charset="0"/>
              </a:rPr>
              <a:t>			From R left outer join S on </a:t>
            </a:r>
            <a:r>
              <a:rPr lang="en-US" dirty="0" err="1" smtClean="0">
                <a:latin typeface="Arial" panose="020B0604020202020204" pitchFamily="34" charset="0"/>
              </a:rPr>
              <a:t>R.a</a:t>
            </a:r>
            <a:r>
              <a:rPr lang="en-US" dirty="0" smtClean="0">
                <a:latin typeface="Arial" panose="020B0604020202020204" pitchFamily="34" charset="0"/>
              </a:rPr>
              <a:t> = </a:t>
            </a:r>
            <a:r>
              <a:rPr lang="en-US" dirty="0" err="1" smtClean="0">
                <a:latin typeface="Arial" panose="020B0604020202020204" pitchFamily="34" charset="0"/>
              </a:rPr>
              <a:t>S.b</a:t>
            </a:r>
            <a:r>
              <a:rPr lang="en-US" dirty="0" smtClean="0">
                <a:latin typeface="Arial" panose="020B0604020202020204" pitchFamily="34" charset="0"/>
              </a:rPr>
              <a:t>;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Queries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49" y="1696518"/>
            <a:ext cx="8494547" cy="4219055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dirty="0" smtClean="0">
                <a:latin typeface="Arial" panose="020B0604020202020204" pitchFamily="34" charset="0"/>
              </a:rPr>
              <a:t>Skew can easily happen easily in Outer Join queries</a:t>
            </a:r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97" y="1663701"/>
            <a:ext cx="8750537" cy="4681624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b="1" dirty="0" smtClean="0">
                <a:solidFill>
                  <a:srgbClr val="A50021"/>
                </a:solidFill>
                <a:latin typeface="Arial" panose="020B0604020202020204" pitchFamily="34" charset="0"/>
              </a:rPr>
              <a:t>Exercise 1 (FLUX Quiz)</a:t>
            </a:r>
            <a:endParaRPr lang="en-US" dirty="0" smtClean="0">
              <a:latin typeface="Arial" panose="020B0604020202020204" pitchFamily="34" charset="0"/>
            </a:endParaRPr>
          </a:p>
          <a:p>
            <a:pPr marL="925195" lvl="1" indent="-288925">
              <a:buSzPct val="50000"/>
            </a:pPr>
            <a:r>
              <a:rPr lang="en-US" dirty="0" smtClean="0">
                <a:latin typeface="Arial" panose="020B0604020202020204" pitchFamily="34" charset="0"/>
              </a:rPr>
              <a:t>In the previous example (R outer join S outer join T), which parallel outer join method was used? </a:t>
            </a:r>
            <a:endParaRPr lang="en-US" dirty="0" smtClean="0">
              <a:latin typeface="Arial" panose="020B0604020202020204" pitchFamily="34" charset="0"/>
            </a:endParaRPr>
          </a:p>
          <a:p>
            <a:pPr marL="925195" lvl="1" indent="-288925">
              <a:buSzPct val="50000"/>
            </a:pPr>
            <a:endParaRPr lang="en-US" dirty="0" smtClean="0">
              <a:latin typeface="Arial" panose="020B0604020202020204" pitchFamily="34" charset="0"/>
            </a:endParaRPr>
          </a:p>
          <a:p>
            <a:pPr marL="925195" lvl="1" indent="-288925">
              <a:buSzPct val="50000"/>
            </a:pPr>
            <a:r>
              <a:rPr lang="en-US" dirty="0" smtClean="0">
                <a:latin typeface="Arial" panose="020B0604020202020204" pitchFamily="34" charset="0"/>
              </a:rPr>
              <a:t>A. ROJA</a:t>
            </a:r>
            <a:endParaRPr lang="en-US" dirty="0" smtClean="0">
              <a:latin typeface="Arial" panose="020B0604020202020204" pitchFamily="34" charset="0"/>
            </a:endParaRPr>
          </a:p>
          <a:p>
            <a:pPr marL="925195" lvl="1" indent="-288925">
              <a:buSzPct val="50000"/>
            </a:pPr>
            <a:r>
              <a:rPr lang="en-US" dirty="0" smtClean="0">
                <a:latin typeface="Arial" panose="020B0604020202020204" pitchFamily="34" charset="0"/>
              </a:rPr>
              <a:t>B. DOJA</a:t>
            </a:r>
            <a:endParaRPr lang="en-US" dirty="0" smtClean="0">
              <a:latin typeface="Arial" panose="020B0604020202020204" pitchFamily="34" charset="0"/>
            </a:endParaRPr>
          </a:p>
          <a:p>
            <a:pPr marL="925195" lvl="1" indent="-288925">
              <a:buSzPct val="50000"/>
            </a:pPr>
            <a:r>
              <a:rPr lang="en-US" dirty="0" smtClean="0">
                <a:latin typeface="Arial" panose="020B0604020202020204" pitchFamily="34" charset="0"/>
              </a:rPr>
              <a:t>C. DER</a:t>
            </a:r>
            <a:endParaRPr lang="en-US" dirty="0" smtClean="0">
              <a:latin typeface="Arial" panose="020B0604020202020204" pitchFamily="34" charset="0"/>
            </a:endParaRPr>
          </a:p>
          <a:p>
            <a:pPr marL="925195" lvl="1" indent="-288925">
              <a:buSzPct val="50000"/>
            </a:pPr>
            <a:r>
              <a:rPr lang="en-US" dirty="0" smtClean="0">
                <a:latin typeface="Arial" panose="020B0604020202020204" pitchFamily="34" charset="0"/>
              </a:rPr>
              <a:t>D. None of the above</a:t>
            </a:r>
            <a:endParaRPr 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96518"/>
            <a:ext cx="7924800" cy="4219055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dirty="0" smtClean="0">
                <a:latin typeface="Arial" panose="020B0604020202020204" pitchFamily="34" charset="0"/>
              </a:rPr>
              <a:t>Step 1: Redistribute R and S (same as the previous example)</a:t>
            </a:r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solution… OJSO</a:t>
            </a:r>
            <a:endParaRPr lang="en-US" dirty="0"/>
          </a:p>
        </p:txBody>
      </p:sp>
      <p:pic>
        <p:nvPicPr>
          <p:cNvPr id="5" name="Picture 4" descr="f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792492"/>
            <a:ext cx="4920584" cy="3381097"/>
          </a:xfrm>
          <a:prstGeom prst="rect">
            <a:avLst/>
          </a:prstGeom>
        </p:spPr>
      </p:pic>
      <p:pic>
        <p:nvPicPr>
          <p:cNvPr id="7" name="Picture 6" descr="f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911" y="2947427"/>
            <a:ext cx="4288925" cy="2498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49" y="1696518"/>
            <a:ext cx="9163051" cy="4219055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dirty="0" smtClean="0">
                <a:latin typeface="Arial" panose="020B0604020202020204" pitchFamily="34" charset="0"/>
              </a:rPr>
              <a:t>Step 2: (a) Outer Join R and S, but the results are divided into J</a:t>
            </a:r>
            <a:r>
              <a:rPr lang="en-US" baseline="-25000" dirty="0" smtClean="0">
                <a:latin typeface="Arial" panose="020B0604020202020204" pitchFamily="34" charset="0"/>
              </a:rPr>
              <a:t>2redis</a:t>
            </a:r>
            <a:r>
              <a:rPr lang="en-US" dirty="0" smtClean="0">
                <a:latin typeface="Arial" panose="020B0604020202020204" pitchFamily="34" charset="0"/>
              </a:rPr>
              <a:t> and </a:t>
            </a:r>
            <a:r>
              <a:rPr lang="en-US" dirty="0" err="1" smtClean="0">
                <a:latin typeface="Arial" panose="020B0604020202020204" pitchFamily="34" charset="0"/>
              </a:rPr>
              <a:t>J</a:t>
            </a:r>
            <a:r>
              <a:rPr lang="en-US" baseline="-25000" dirty="0" err="1" smtClean="0">
                <a:latin typeface="Arial" panose="020B0604020202020204" pitchFamily="34" charset="0"/>
              </a:rPr>
              <a:t>local</a:t>
            </a:r>
            <a:endParaRPr lang="en-US" baseline="-25000" dirty="0" smtClean="0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solution… OJSO</a:t>
            </a:r>
            <a:endParaRPr lang="en-US" dirty="0"/>
          </a:p>
        </p:txBody>
      </p:sp>
      <p:pic>
        <p:nvPicPr>
          <p:cNvPr id="8" name="Picture 7" descr="f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9199" y="2287523"/>
            <a:ext cx="5646630" cy="4130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49" y="1696518"/>
            <a:ext cx="9163051" cy="4219055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dirty="0" smtClean="0">
                <a:latin typeface="Arial" panose="020B0604020202020204" pitchFamily="34" charset="0"/>
              </a:rPr>
              <a:t>Step 2: (</a:t>
            </a:r>
            <a:r>
              <a:rPr lang="en-US" dirty="0" err="1" smtClean="0">
                <a:latin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</a:rPr>
              <a:t>) Redistribute J</a:t>
            </a:r>
            <a:r>
              <a:rPr lang="en-US" baseline="-25000" dirty="0" smtClean="0">
                <a:latin typeface="Arial" panose="020B0604020202020204" pitchFamily="34" charset="0"/>
              </a:rPr>
              <a:t>2redis</a:t>
            </a:r>
            <a:r>
              <a:rPr lang="en-US" dirty="0" smtClean="0">
                <a:latin typeface="Arial" panose="020B0604020202020204" pitchFamily="34" charset="0"/>
              </a:rPr>
              <a:t> and T; and do an outer join</a:t>
            </a:r>
            <a:endParaRPr lang="en-US" baseline="-25000" dirty="0" smtClean="0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solution… OJSO</a:t>
            </a:r>
            <a:endParaRPr lang="en-US" dirty="0"/>
          </a:p>
        </p:txBody>
      </p:sp>
      <p:pic>
        <p:nvPicPr>
          <p:cNvPr id="5" name="Picture 4" descr="f1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801" y="2162812"/>
            <a:ext cx="5857533" cy="4695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49" y="1696518"/>
            <a:ext cx="9163051" cy="4219055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dirty="0" smtClean="0">
                <a:latin typeface="Arial" panose="020B0604020202020204" pitchFamily="34" charset="0"/>
              </a:rPr>
              <a:t>Step 3: Union the final results in each processor</a:t>
            </a:r>
            <a:endParaRPr lang="en-US" baseline="-25000" dirty="0" smtClean="0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solution… OJSO</a:t>
            </a:r>
            <a:endParaRPr lang="en-US" dirty="0"/>
          </a:p>
        </p:txBody>
      </p:sp>
      <p:pic>
        <p:nvPicPr>
          <p:cNvPr id="7" name="Picture 6" descr="f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85" y="2484563"/>
            <a:ext cx="7724116" cy="3566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49" y="1696518"/>
            <a:ext cx="8494547" cy="4219055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dirty="0" smtClean="0">
                <a:latin typeface="Arial" panose="020B0604020202020204" pitchFamily="34" charset="0"/>
              </a:rPr>
              <a:t>Do not redistribute the dangling records from the previous outer join</a:t>
            </a:r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OJSO Conclusion…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935655"/>
            <a:ext cx="7924800" cy="3979918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sz="2000" dirty="0" smtClean="0">
                <a:latin typeface="Arial" panose="020B0604020202020204" pitchFamily="34" charset="0"/>
              </a:rPr>
              <a:t>Parallel Outer Join </a:t>
            </a:r>
            <a:r>
              <a:rPr lang="en-US" dirty="0" smtClean="0">
                <a:latin typeface="Arial" panose="020B0604020202020204" pitchFamily="34" charset="0"/>
              </a:rPr>
              <a:t>processing methods</a:t>
            </a:r>
            <a:endParaRPr lang="en-US" sz="2000" dirty="0" smtClean="0">
              <a:latin typeface="Arial" panose="020B0604020202020204" pitchFamily="34" charset="0"/>
            </a:endParaRPr>
          </a:p>
          <a:p>
            <a:pPr marL="925195" lvl="1" indent="-288925">
              <a:buSzPct val="50000"/>
            </a:pPr>
            <a:r>
              <a:rPr lang="en-US" b="1" dirty="0" smtClean="0">
                <a:latin typeface="Arial" panose="020B0604020202020204" pitchFamily="34" charset="0"/>
              </a:rPr>
              <a:t>ROJA</a:t>
            </a:r>
            <a:r>
              <a:rPr lang="en-US" dirty="0" smtClean="0">
                <a:latin typeface="Arial" panose="020B0604020202020204" pitchFamily="34" charset="0"/>
              </a:rPr>
              <a:t> (Redistribution Outer Join Algorithm)</a:t>
            </a:r>
            <a:endParaRPr lang="en-US" b="1" dirty="0" smtClean="0">
              <a:latin typeface="Arial" panose="020B0604020202020204" pitchFamily="34" charset="0"/>
            </a:endParaRPr>
          </a:p>
          <a:p>
            <a:pPr marL="925195" lvl="1" indent="-288925">
              <a:buSzPct val="50000"/>
            </a:pPr>
            <a:r>
              <a:rPr lang="en-US" b="1" dirty="0" smtClean="0">
                <a:latin typeface="Arial" panose="020B0604020202020204" pitchFamily="34" charset="0"/>
              </a:rPr>
              <a:t>DOJA</a:t>
            </a:r>
            <a:r>
              <a:rPr lang="en-US" dirty="0" smtClean="0">
                <a:latin typeface="Arial" panose="020B0604020202020204" pitchFamily="34" charset="0"/>
              </a:rPr>
              <a:t> (Duplication Outer Join Algorithm)</a:t>
            </a:r>
            <a:endParaRPr lang="en-US" b="1" dirty="0" smtClean="0">
              <a:latin typeface="Arial" panose="020B0604020202020204" pitchFamily="34" charset="0"/>
            </a:endParaRPr>
          </a:p>
          <a:p>
            <a:pPr marL="925195" lvl="1" indent="-288925">
              <a:buSzPct val="50000"/>
            </a:pPr>
            <a:r>
              <a:rPr lang="en-US" b="1" dirty="0" smtClean="0">
                <a:latin typeface="Arial" panose="020B0604020202020204" pitchFamily="34" charset="0"/>
              </a:rPr>
              <a:t>DER</a:t>
            </a:r>
            <a:r>
              <a:rPr lang="en-US" dirty="0" smtClean="0">
                <a:latin typeface="Arial" panose="020B0604020202020204" pitchFamily="34" charset="0"/>
              </a:rPr>
              <a:t> (Duplication &amp; Efficient Redistribution)</a:t>
            </a:r>
            <a:endParaRPr lang="en-US" b="1" dirty="0" smtClean="0">
              <a:latin typeface="Arial" panose="020B0604020202020204" pitchFamily="34" charset="0"/>
            </a:endParaRPr>
          </a:p>
          <a:p>
            <a:pPr marL="1460500" lvl="2" indent="-288925">
              <a:buSzPct val="50000"/>
            </a:pPr>
            <a:endParaRPr lang="en-US" dirty="0" smtClean="0">
              <a:latin typeface="Arial" panose="020B0604020202020204" pitchFamily="34" charset="0"/>
            </a:endParaRPr>
          </a:p>
          <a:p>
            <a:pPr marL="288925" lvl="0" indent="-288925">
              <a:buSzPct val="50000"/>
            </a:pPr>
            <a:r>
              <a:rPr lang="en-US" dirty="0" smtClean="0">
                <a:solidFill>
                  <a:srgbClr val="393938"/>
                </a:solidFill>
                <a:latin typeface="Arial" panose="020B0604020202020204" pitchFamily="34" charset="0"/>
              </a:rPr>
              <a:t>Load Balancing</a:t>
            </a:r>
            <a:endParaRPr lang="en-US" dirty="0" smtClean="0">
              <a:solidFill>
                <a:srgbClr val="393938"/>
              </a:solidFill>
              <a:latin typeface="Arial" panose="020B0604020202020204" pitchFamily="34" charset="0"/>
            </a:endParaRPr>
          </a:p>
          <a:p>
            <a:pPr marL="925195" lvl="1" indent="-288925">
              <a:buSzPct val="50000"/>
            </a:pPr>
            <a:r>
              <a:rPr lang="en-US" b="1" dirty="0" smtClean="0">
                <a:solidFill>
                  <a:srgbClr val="393938"/>
                </a:solidFill>
                <a:latin typeface="Arial" panose="020B0604020202020204" pitchFamily="34" charset="0"/>
              </a:rPr>
              <a:t>OJSO</a:t>
            </a:r>
            <a:r>
              <a:rPr lang="en-US" dirty="0" smtClean="0">
                <a:solidFill>
                  <a:srgbClr val="393938"/>
                </a:solidFill>
                <a:latin typeface="Arial" panose="020B0604020202020204" pitchFamily="34" charset="0"/>
              </a:rPr>
              <a:t> (Outer Join Skew Optimization)</a:t>
            </a:r>
            <a:endParaRPr lang="en-US" b="1" dirty="0" smtClean="0">
              <a:solidFill>
                <a:srgbClr val="393938"/>
              </a:solidFill>
              <a:latin typeface="Arial" panose="020B0604020202020204" pitchFamily="34" charset="0"/>
            </a:endParaRPr>
          </a:p>
          <a:p>
            <a:pPr marL="288925" lvl="0" indent="-288925">
              <a:buSzPct val="50000"/>
            </a:pPr>
            <a:endParaRPr lang="en-US" dirty="0" smtClean="0">
              <a:solidFill>
                <a:srgbClr val="393938"/>
              </a:solidFill>
              <a:latin typeface="Arial" panose="020B0604020202020204" pitchFamily="34" charset="0"/>
            </a:endParaRPr>
          </a:p>
          <a:p>
            <a:pPr marL="1460500" lvl="2" indent="-288925">
              <a:buSzPct val="50000"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AU" sz="2000" dirty="0" err="1" smtClean="0">
                <a:solidFill>
                  <a:srgbClr val="000000"/>
                </a:solidFill>
              </a:rPr>
              <a:t>Xu</a:t>
            </a:r>
            <a:r>
              <a:rPr lang="en-AU" sz="2000" dirty="0" smtClean="0">
                <a:solidFill>
                  <a:srgbClr val="000000"/>
                </a:solidFill>
              </a:rPr>
              <a:t>, Y. &amp; </a:t>
            </a:r>
            <a:r>
              <a:rPr lang="en-AU" sz="2000" dirty="0" err="1" smtClean="0">
                <a:solidFill>
                  <a:srgbClr val="000000"/>
                </a:solidFill>
              </a:rPr>
              <a:t>Kostamaa</a:t>
            </a:r>
            <a:r>
              <a:rPr lang="en-AU" sz="2000" dirty="0" smtClean="0">
                <a:solidFill>
                  <a:srgbClr val="000000"/>
                </a:solidFill>
              </a:rPr>
              <a:t>, P. (2010). A new algorithm for small-large table outer joins in parallel DBMS. In </a:t>
            </a:r>
            <a:r>
              <a:rPr lang="en-AU" sz="2000" i="1" dirty="0" smtClean="0">
                <a:solidFill>
                  <a:srgbClr val="000000"/>
                </a:solidFill>
              </a:rPr>
              <a:t>Proceedings of the 26</a:t>
            </a:r>
            <a:r>
              <a:rPr lang="en-AU" sz="2000" i="1" baseline="30000" dirty="0" smtClean="0">
                <a:solidFill>
                  <a:srgbClr val="000000"/>
                </a:solidFill>
              </a:rPr>
              <a:t>th</a:t>
            </a:r>
            <a:r>
              <a:rPr lang="en-AU" sz="2000" i="1" dirty="0" smtClean="0">
                <a:solidFill>
                  <a:srgbClr val="000000"/>
                </a:solidFill>
              </a:rPr>
              <a:t> Intl Conference on Data Engineering (ICDE’2010)</a:t>
            </a:r>
            <a:r>
              <a:rPr lang="en-AU" sz="2000" dirty="0" smtClean="0">
                <a:solidFill>
                  <a:srgbClr val="000000"/>
                </a:solidFill>
              </a:rPr>
              <a:t> (pp. 1018-1024), IEEE Comp Society Press.</a:t>
            </a:r>
            <a:endParaRPr lang="en-AU" sz="2000" dirty="0" smtClean="0">
              <a:solidFill>
                <a:srgbClr val="000000"/>
              </a:solidFill>
            </a:endParaRPr>
          </a:p>
          <a:p>
            <a:pPr lvl="0"/>
            <a:r>
              <a:rPr lang="en-AU" sz="2000" dirty="0" err="1" smtClean="0">
                <a:solidFill>
                  <a:srgbClr val="000000"/>
                </a:solidFill>
              </a:rPr>
              <a:t>Xu,Y</a:t>
            </a:r>
            <a:r>
              <a:rPr lang="en-AU" sz="2000" dirty="0" smtClean="0">
                <a:solidFill>
                  <a:srgbClr val="000000"/>
                </a:solidFill>
              </a:rPr>
              <a:t>. &amp; </a:t>
            </a:r>
            <a:r>
              <a:rPr lang="en-AU" sz="2000" dirty="0" err="1" smtClean="0">
                <a:solidFill>
                  <a:srgbClr val="000000"/>
                </a:solidFill>
              </a:rPr>
              <a:t>Kostamaa</a:t>
            </a:r>
            <a:r>
              <a:rPr lang="en-AU" sz="2000" dirty="0" smtClean="0">
                <a:solidFill>
                  <a:srgbClr val="000000"/>
                </a:solidFill>
              </a:rPr>
              <a:t>, P. (2009). Efficient Outer Join Data Skew Handling in Parallel DBMS. In </a:t>
            </a:r>
            <a:r>
              <a:rPr lang="en-AU" sz="2000" i="1" dirty="0" smtClean="0">
                <a:solidFill>
                  <a:srgbClr val="000000"/>
                </a:solidFill>
              </a:rPr>
              <a:t>Proceedings of the 35</a:t>
            </a:r>
            <a:r>
              <a:rPr lang="en-AU" sz="2000" i="1" baseline="30000" dirty="0" smtClean="0">
                <a:solidFill>
                  <a:srgbClr val="000000"/>
                </a:solidFill>
              </a:rPr>
              <a:t>th</a:t>
            </a:r>
            <a:r>
              <a:rPr lang="en-AU" sz="2000" i="1" dirty="0" smtClean="0">
                <a:solidFill>
                  <a:srgbClr val="000000"/>
                </a:solidFill>
              </a:rPr>
              <a:t> International Conference on Very Large Data Bases (VLDB’2009)</a:t>
            </a:r>
            <a:r>
              <a:rPr lang="en-AU" sz="2000" dirty="0" smtClean="0">
                <a:solidFill>
                  <a:srgbClr val="000000"/>
                </a:solidFill>
              </a:rPr>
              <a:t> (pp. 1390-1396), VLDB Endowment.</a:t>
            </a:r>
            <a:endParaRPr lang="en-AU" sz="2000" dirty="0" smtClean="0">
              <a:solidFill>
                <a:srgbClr val="000000"/>
              </a:solidFill>
            </a:endParaRPr>
          </a:p>
          <a:p>
            <a:endParaRPr lang="en-U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078" y="3713655"/>
            <a:ext cx="4282966" cy="1778000"/>
          </a:xfrm>
        </p:spPr>
        <p:txBody>
          <a:bodyPr>
            <a:normAutofit/>
          </a:bodyPr>
          <a:lstStyle/>
          <a:p>
            <a:pPr marL="925195" lvl="1" indent="-288925">
              <a:buSzPct val="50000"/>
            </a:pPr>
            <a:r>
              <a:rPr lang="en-US" b="1" dirty="0" smtClean="0">
                <a:latin typeface="Arial" panose="020B0604020202020204" pitchFamily="34" charset="0"/>
              </a:rPr>
              <a:t>Inner Join</a:t>
            </a:r>
            <a:endParaRPr lang="en-US" b="1" dirty="0" smtClean="0">
              <a:latin typeface="Arial" panose="020B0604020202020204" pitchFamily="34" charset="0"/>
            </a:endParaRPr>
          </a:p>
          <a:p>
            <a:pPr marL="1260475" indent="0">
              <a:buSzPct val="50000"/>
              <a:buNone/>
            </a:pPr>
            <a:r>
              <a:rPr lang="en-US" sz="2000" dirty="0" smtClean="0">
                <a:latin typeface="Arial" panose="020B0604020202020204" pitchFamily="34" charset="0"/>
              </a:rPr>
              <a:t>Select </a:t>
            </a:r>
            <a:r>
              <a:rPr lang="en-US" sz="2000" dirty="0" err="1" smtClean="0">
                <a:latin typeface="Arial" panose="020B0604020202020204" pitchFamily="34" charset="0"/>
              </a:rPr>
              <a:t>R.x</a:t>
            </a:r>
            <a:r>
              <a:rPr lang="en-US" sz="2000" dirty="0" smtClean="0">
                <a:latin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</a:rPr>
              <a:t>R.a</a:t>
            </a:r>
            <a:r>
              <a:rPr lang="en-US" sz="2000" dirty="0" smtClean="0">
                <a:latin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</a:rPr>
              <a:t>S.y</a:t>
            </a:r>
            <a:r>
              <a:rPr lang="en-US" sz="2000" dirty="0" smtClean="0">
                <a:latin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</a:rPr>
              <a:t>S.b</a:t>
            </a:r>
            <a:endParaRPr lang="en-US" sz="2000" dirty="0" smtClean="0">
              <a:latin typeface="Arial" panose="020B0604020202020204" pitchFamily="34" charset="0"/>
            </a:endParaRPr>
          </a:p>
          <a:p>
            <a:pPr marL="1260475" indent="0">
              <a:buSzPct val="50000"/>
              <a:buNone/>
            </a:pPr>
            <a:r>
              <a:rPr lang="en-US" dirty="0" smtClean="0">
                <a:latin typeface="Arial" panose="020B0604020202020204" pitchFamily="34" charset="0"/>
              </a:rPr>
              <a:t>From R, S</a:t>
            </a:r>
            <a:endParaRPr lang="en-US" dirty="0" smtClean="0">
              <a:latin typeface="Arial" panose="020B0604020202020204" pitchFamily="34" charset="0"/>
            </a:endParaRPr>
          </a:p>
          <a:p>
            <a:pPr marL="1260475" indent="0">
              <a:buSzPct val="50000"/>
              <a:buNone/>
            </a:pPr>
            <a:r>
              <a:rPr lang="en-US" sz="2000" dirty="0" smtClean="0">
                <a:latin typeface="Arial" panose="020B0604020202020204" pitchFamily="34" charset="0"/>
              </a:rPr>
              <a:t>Where </a:t>
            </a:r>
            <a:r>
              <a:rPr lang="en-US" sz="2000" dirty="0" err="1" smtClean="0">
                <a:latin typeface="Arial" panose="020B0604020202020204" pitchFamily="34" charset="0"/>
              </a:rPr>
              <a:t>R.a</a:t>
            </a:r>
            <a:r>
              <a:rPr lang="en-US" sz="2000" dirty="0" smtClean="0">
                <a:latin typeface="Arial" panose="020B0604020202020204" pitchFamily="34" charset="0"/>
              </a:rPr>
              <a:t> = </a:t>
            </a:r>
            <a:r>
              <a:rPr lang="en-US" sz="2000" dirty="0" err="1" smtClean="0">
                <a:latin typeface="Arial" panose="020B0604020202020204" pitchFamily="34" charset="0"/>
              </a:rPr>
              <a:t>S.b</a:t>
            </a:r>
            <a:r>
              <a:rPr lang="en-US" sz="2000" dirty="0" smtClean="0">
                <a:latin typeface="Arial" panose="020B0604020202020204" pitchFamily="34" charset="0"/>
              </a:rPr>
              <a:t>;</a:t>
            </a:r>
            <a:endParaRPr lang="en-US" sz="2000" dirty="0" smtClean="0">
              <a:latin typeface="Arial" panose="020B0604020202020204" pitchFamily="34" charset="0"/>
            </a:endParaRPr>
          </a:p>
          <a:p>
            <a:pPr marL="288925" indent="-288925">
              <a:buSzPct val="50000"/>
            </a:pPr>
            <a:endParaRPr lang="en-US" dirty="0" smtClean="0">
              <a:latin typeface="Arial" panose="020B0604020202020204" pitchFamily="34" charset="0"/>
            </a:endParaRPr>
          </a:p>
          <a:p>
            <a:pPr marL="925195" lvl="1" indent="-288925">
              <a:buSzPct val="50000"/>
              <a:buNone/>
            </a:pP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Queries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82120" y="1328816"/>
          <a:ext cx="10759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73"/>
                <a:gridCol w="541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44391" y="944565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38079" y="1328816"/>
          <a:ext cx="107591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73"/>
                <a:gridCol w="541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73952" y="959484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37969" y="1313897"/>
          <a:ext cx="204541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396"/>
                <a:gridCol w="513005"/>
                <a:gridCol w="513005"/>
                <a:gridCol w="5130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11931" y="959484"/>
            <a:ext cx="102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078" y="3713655"/>
            <a:ext cx="4282966" cy="1778000"/>
          </a:xfrm>
        </p:spPr>
        <p:txBody>
          <a:bodyPr>
            <a:normAutofit/>
          </a:bodyPr>
          <a:lstStyle/>
          <a:p>
            <a:pPr marL="925195" lvl="1" indent="-288925">
              <a:buSzPct val="50000"/>
            </a:pPr>
            <a:r>
              <a:rPr lang="en-US" b="1" dirty="0" smtClean="0">
                <a:latin typeface="Arial" panose="020B0604020202020204" pitchFamily="34" charset="0"/>
              </a:rPr>
              <a:t>Outer Join</a:t>
            </a:r>
            <a:endParaRPr lang="en-US" b="1" dirty="0" smtClean="0">
              <a:latin typeface="Arial" panose="020B0604020202020204" pitchFamily="34" charset="0"/>
            </a:endParaRPr>
          </a:p>
          <a:p>
            <a:pPr marL="1260475" indent="0">
              <a:buSzPct val="50000"/>
              <a:buNone/>
            </a:pPr>
            <a:r>
              <a:rPr lang="en-US" sz="2000" dirty="0" smtClean="0">
                <a:latin typeface="Arial" panose="020B0604020202020204" pitchFamily="34" charset="0"/>
              </a:rPr>
              <a:t>Select </a:t>
            </a:r>
            <a:r>
              <a:rPr lang="en-US" sz="2000" dirty="0" err="1" smtClean="0">
                <a:latin typeface="Arial" panose="020B0604020202020204" pitchFamily="34" charset="0"/>
              </a:rPr>
              <a:t>R.x</a:t>
            </a:r>
            <a:r>
              <a:rPr lang="en-US" sz="2000" dirty="0" smtClean="0">
                <a:latin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</a:rPr>
              <a:t>R.a</a:t>
            </a:r>
            <a:r>
              <a:rPr lang="en-US" sz="2000" dirty="0" smtClean="0">
                <a:latin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</a:rPr>
              <a:t>S.y</a:t>
            </a:r>
            <a:r>
              <a:rPr lang="en-US" sz="2000" dirty="0" smtClean="0">
                <a:latin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</a:rPr>
              <a:t>S.b</a:t>
            </a:r>
            <a:endParaRPr lang="en-US" sz="2000" dirty="0" smtClean="0">
              <a:latin typeface="Arial" panose="020B0604020202020204" pitchFamily="34" charset="0"/>
            </a:endParaRPr>
          </a:p>
          <a:p>
            <a:pPr marL="1260475" indent="0">
              <a:buSzPct val="50000"/>
              <a:buNone/>
            </a:pPr>
            <a:r>
              <a:rPr lang="en-US" dirty="0" smtClean="0">
                <a:latin typeface="Arial" panose="020B0604020202020204" pitchFamily="34" charset="0"/>
              </a:rPr>
              <a:t>From R left outer join S</a:t>
            </a:r>
            <a:endParaRPr lang="en-US" dirty="0" smtClean="0">
              <a:latin typeface="Arial" panose="020B0604020202020204" pitchFamily="34" charset="0"/>
            </a:endParaRPr>
          </a:p>
          <a:p>
            <a:pPr marL="1260475" indent="0">
              <a:buSzPct val="50000"/>
              <a:buNone/>
            </a:pPr>
            <a:r>
              <a:rPr lang="en-US" sz="2000" dirty="0" smtClean="0">
                <a:latin typeface="Arial" panose="020B0604020202020204" pitchFamily="34" charset="0"/>
              </a:rPr>
              <a:t>On </a:t>
            </a:r>
            <a:r>
              <a:rPr lang="en-US" sz="2000" dirty="0" err="1" smtClean="0">
                <a:latin typeface="Arial" panose="020B0604020202020204" pitchFamily="34" charset="0"/>
              </a:rPr>
              <a:t>R.a</a:t>
            </a:r>
            <a:r>
              <a:rPr lang="en-US" sz="2000" dirty="0" smtClean="0">
                <a:latin typeface="Arial" panose="020B0604020202020204" pitchFamily="34" charset="0"/>
              </a:rPr>
              <a:t> = </a:t>
            </a:r>
            <a:r>
              <a:rPr lang="en-US" sz="2000" dirty="0" err="1" smtClean="0">
                <a:latin typeface="Arial" panose="020B0604020202020204" pitchFamily="34" charset="0"/>
              </a:rPr>
              <a:t>S.b</a:t>
            </a:r>
            <a:r>
              <a:rPr lang="en-US" sz="2000" dirty="0" smtClean="0">
                <a:latin typeface="Arial" panose="020B0604020202020204" pitchFamily="34" charset="0"/>
              </a:rPr>
              <a:t>;</a:t>
            </a:r>
            <a:endParaRPr lang="en-US" sz="2000" dirty="0" smtClean="0">
              <a:latin typeface="Arial" panose="020B0604020202020204" pitchFamily="34" charset="0"/>
            </a:endParaRPr>
          </a:p>
          <a:p>
            <a:pPr marL="288925" indent="-288925">
              <a:buSzPct val="50000"/>
            </a:pPr>
            <a:endParaRPr lang="en-US" dirty="0" smtClean="0">
              <a:latin typeface="Arial" panose="020B0604020202020204" pitchFamily="34" charset="0"/>
            </a:endParaRPr>
          </a:p>
          <a:p>
            <a:pPr marL="925195" lvl="1" indent="-288925">
              <a:buSzPct val="50000"/>
              <a:buNone/>
            </a:pP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Queries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82120" y="1328816"/>
          <a:ext cx="10759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73"/>
                <a:gridCol w="541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44391" y="944565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38079" y="1328816"/>
          <a:ext cx="107591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73"/>
                <a:gridCol w="541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73952" y="959484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37969" y="1313897"/>
          <a:ext cx="20454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396"/>
                <a:gridCol w="513005"/>
                <a:gridCol w="513005"/>
                <a:gridCol w="5130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11931" y="959484"/>
            <a:ext cx="102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7550736" y="3879173"/>
            <a:ext cx="2355264" cy="55558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97" y="1663701"/>
            <a:ext cx="8750537" cy="4681624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b="1" dirty="0" smtClean="0">
                <a:solidFill>
                  <a:srgbClr val="A50021"/>
                </a:solidFill>
                <a:latin typeface="Arial" panose="020B0604020202020204" pitchFamily="34" charset="0"/>
              </a:rPr>
              <a:t>Exercise 1 </a:t>
            </a:r>
            <a:endParaRPr lang="en-US" dirty="0" smtClean="0">
              <a:latin typeface="Arial" panose="020B0604020202020204" pitchFamily="34" charset="0"/>
            </a:endParaRPr>
          </a:p>
          <a:p>
            <a:pPr marL="925195" lvl="1" indent="-288925">
              <a:buSzPct val="50000"/>
            </a:pPr>
            <a:r>
              <a:rPr lang="en-US" dirty="0" smtClean="0">
                <a:latin typeface="Arial" panose="020B0604020202020204" pitchFamily="34" charset="0"/>
              </a:rPr>
              <a:t>Identify the LEFT OUTER JOIN?</a:t>
            </a:r>
            <a:endParaRPr lang="en-US" dirty="0" smtClean="0">
              <a:latin typeface="Arial" panose="020B0604020202020204" pitchFamily="34" charset="0"/>
            </a:endParaRPr>
          </a:p>
          <a:p>
            <a:pPr marL="636270" lvl="1" indent="0">
              <a:buSzPct val="50000"/>
              <a:buNone/>
            </a:pPr>
            <a:endParaRPr lang="en-US" dirty="0" smtClean="0">
              <a:latin typeface="Arial" panose="020B0604020202020204" pitchFamily="34" charset="0"/>
            </a:endParaRPr>
          </a:p>
        </p:txBody>
      </p:sp>
      <p:pic>
        <p:nvPicPr>
          <p:cNvPr id="1026" name="Picture 2" descr="https://lh5.googleusercontent.com/BIVcapC2JqjcvsSb95kG-AfQuryW_RsDoWY4mXuOMqY6aoZvuXTKci-BJc2LjhyF4n6RC--yfHKyvQssOZioNKaYccleGOGYI02X47abItPgT7v3PIbg4fH1r94iaaoAPehHLCrkmV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6" b="22707"/>
          <a:stretch>
            <a:fillRect/>
          </a:stretch>
        </p:blipFill>
        <p:spPr bwMode="auto">
          <a:xfrm>
            <a:off x="495212" y="2604776"/>
            <a:ext cx="8958694" cy="301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D6pIkVZ_QnEtQDZ0XociAJzoyNsz6imVunDjvho_06veYGvlRVKYlsqhRwuqQxM2GKJyRfbv6wQlI40HOiGjKtbuxlr_djd4f9UpiLyFNEurf9Va-rNKZraS6f_Sq1dG04FLLrxZec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165" y="995296"/>
            <a:ext cx="6206247" cy="488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97668" y="5878058"/>
            <a:ext cx="86551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u="sng" dirty="0">
                <a:solidFill>
                  <a:srgbClr val="0000FF"/>
                </a:solidFill>
                <a:latin typeface="Arial" panose="020B0604020202020204" pitchFamily="34" charset="0"/>
                <a:hlinkClick r:id="rId2"/>
              </a:rPr>
              <a:t>https://www.codeproject.com/Articles/33052/Visual-Representation-of-SQL-Joins</a:t>
            </a:r>
            <a:r>
              <a:rPr lang="en-AU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A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935655"/>
            <a:ext cx="7924800" cy="3979918"/>
          </a:xfrm>
        </p:spPr>
        <p:txBody>
          <a:bodyPr>
            <a:normAutofit lnSpcReduction="10000"/>
          </a:bodyPr>
          <a:lstStyle/>
          <a:p>
            <a:pPr marL="288925" indent="-288925">
              <a:buSzPct val="50000"/>
            </a:pPr>
            <a:r>
              <a:rPr lang="en-US" sz="2000" dirty="0" smtClean="0">
                <a:latin typeface="Arial" panose="020B0604020202020204" pitchFamily="34" charset="0"/>
              </a:rPr>
              <a:t>Parallel Inner Join components</a:t>
            </a:r>
            <a:endParaRPr lang="en-US" sz="2000" dirty="0" smtClean="0">
              <a:latin typeface="Arial" panose="020B0604020202020204" pitchFamily="34" charset="0"/>
            </a:endParaRPr>
          </a:p>
          <a:p>
            <a:pPr marL="925195" lvl="1" indent="-288925">
              <a:buSzPct val="50000"/>
            </a:pPr>
            <a:r>
              <a:rPr lang="en-US" b="1" dirty="0" smtClean="0">
                <a:latin typeface="Arial" panose="020B0604020202020204" pitchFamily="34" charset="0"/>
              </a:rPr>
              <a:t>Data Partitioning</a:t>
            </a:r>
            <a:endParaRPr lang="en-US" b="1" dirty="0" smtClean="0">
              <a:latin typeface="Arial" panose="020B0604020202020204" pitchFamily="34" charset="0"/>
            </a:endParaRPr>
          </a:p>
          <a:p>
            <a:pPr marL="1460500" lvl="2" indent="-288925">
              <a:buSzPct val="50000"/>
            </a:pPr>
            <a:r>
              <a:rPr lang="en-US" dirty="0" smtClean="0">
                <a:latin typeface="Arial" panose="020B0604020202020204" pitchFamily="34" charset="0"/>
              </a:rPr>
              <a:t>Divide and Broadcast</a:t>
            </a:r>
            <a:endParaRPr lang="en-US" dirty="0" smtClean="0">
              <a:latin typeface="Arial" panose="020B0604020202020204" pitchFamily="34" charset="0"/>
            </a:endParaRPr>
          </a:p>
          <a:p>
            <a:pPr marL="1460500" lvl="2" indent="-288925">
              <a:buSzPct val="50000"/>
            </a:pPr>
            <a:r>
              <a:rPr lang="en-US" dirty="0" smtClean="0">
                <a:latin typeface="Arial" panose="020B0604020202020204" pitchFamily="34" charset="0"/>
              </a:rPr>
              <a:t>Disjoint Partitioning</a:t>
            </a:r>
            <a:endParaRPr lang="en-US" dirty="0" smtClean="0">
              <a:latin typeface="Arial" panose="020B0604020202020204" pitchFamily="34" charset="0"/>
            </a:endParaRPr>
          </a:p>
          <a:p>
            <a:pPr marL="925195" lvl="1" indent="-288925">
              <a:buSzPct val="50000"/>
            </a:pPr>
            <a:r>
              <a:rPr lang="en-US" b="1" dirty="0" smtClean="0">
                <a:latin typeface="Arial" panose="020B0604020202020204" pitchFamily="34" charset="0"/>
              </a:rPr>
              <a:t> Local Join</a:t>
            </a:r>
            <a:endParaRPr lang="en-US" b="1" dirty="0" smtClean="0">
              <a:latin typeface="Arial" panose="020B0604020202020204" pitchFamily="34" charset="0"/>
            </a:endParaRPr>
          </a:p>
          <a:p>
            <a:pPr marL="1460500" lvl="2" indent="-288925">
              <a:buSzPct val="50000"/>
            </a:pPr>
            <a:r>
              <a:rPr lang="en-US" dirty="0" smtClean="0">
                <a:latin typeface="Arial" panose="020B0604020202020204" pitchFamily="34" charset="0"/>
              </a:rPr>
              <a:t>Nested-Loop Join</a:t>
            </a:r>
            <a:endParaRPr lang="en-US" dirty="0" smtClean="0">
              <a:latin typeface="Arial" panose="020B0604020202020204" pitchFamily="34" charset="0"/>
            </a:endParaRPr>
          </a:p>
          <a:p>
            <a:pPr marL="1460500" lvl="2" indent="-288925">
              <a:buSzPct val="50000"/>
            </a:pPr>
            <a:r>
              <a:rPr lang="en-US" dirty="0" smtClean="0">
                <a:latin typeface="Arial" panose="020B0604020202020204" pitchFamily="34" charset="0"/>
              </a:rPr>
              <a:t>Sort-Merge Join</a:t>
            </a:r>
            <a:endParaRPr lang="en-US" dirty="0" smtClean="0">
              <a:latin typeface="Arial" panose="020B0604020202020204" pitchFamily="34" charset="0"/>
            </a:endParaRPr>
          </a:p>
          <a:p>
            <a:pPr marL="1460500" lvl="2" indent="-288925">
              <a:buSzPct val="50000"/>
            </a:pPr>
            <a:r>
              <a:rPr lang="en-US" dirty="0" smtClean="0">
                <a:latin typeface="Arial" panose="020B0604020202020204" pitchFamily="34" charset="0"/>
              </a:rPr>
              <a:t>Hash Join</a:t>
            </a:r>
            <a:endParaRPr lang="en-US" dirty="0" smtClean="0">
              <a:latin typeface="Arial" panose="020B0604020202020204" pitchFamily="34" charset="0"/>
            </a:endParaRPr>
          </a:p>
          <a:p>
            <a:pPr marL="1460500" lvl="2" indent="-288925">
              <a:buSzPct val="50000"/>
            </a:pPr>
            <a:endParaRPr lang="en-US" dirty="0" smtClean="0">
              <a:latin typeface="Arial" panose="020B0604020202020204" pitchFamily="34" charset="0"/>
            </a:endParaRPr>
          </a:p>
          <a:p>
            <a:pPr marL="288925" lvl="0" indent="-288925">
              <a:buSzPct val="50000"/>
            </a:pPr>
            <a:r>
              <a:rPr lang="en-US" dirty="0" smtClean="0">
                <a:solidFill>
                  <a:srgbClr val="393938"/>
                </a:solidFill>
                <a:latin typeface="Arial" panose="020B0604020202020204" pitchFamily="34" charset="0"/>
              </a:rPr>
              <a:t>Example of a Parallel Inner Join Algorithm</a:t>
            </a:r>
            <a:endParaRPr lang="en-US" dirty="0" smtClean="0">
              <a:solidFill>
                <a:srgbClr val="393938"/>
              </a:solidFill>
              <a:latin typeface="Arial" panose="020B0604020202020204" pitchFamily="34" charset="0"/>
            </a:endParaRPr>
          </a:p>
          <a:p>
            <a:pPr marL="925195" lvl="1" indent="-288925">
              <a:buSzPct val="50000"/>
            </a:pPr>
            <a:r>
              <a:rPr lang="en-US" b="1" dirty="0" smtClean="0">
                <a:solidFill>
                  <a:srgbClr val="393938"/>
                </a:solidFill>
                <a:latin typeface="Arial" panose="020B0604020202020204" pitchFamily="34" charset="0"/>
              </a:rPr>
              <a:t>Divide and Broadcast, plus Hash Join</a:t>
            </a:r>
            <a:endParaRPr lang="en-US" b="1" dirty="0" smtClean="0">
              <a:solidFill>
                <a:srgbClr val="393938"/>
              </a:solidFill>
              <a:latin typeface="Arial" panose="020B0604020202020204" pitchFamily="34" charset="0"/>
            </a:endParaRPr>
          </a:p>
          <a:p>
            <a:pPr marL="288925" lvl="0" indent="-288925">
              <a:buSzPct val="50000"/>
            </a:pPr>
            <a:endParaRPr lang="en-US" dirty="0" smtClean="0">
              <a:solidFill>
                <a:srgbClr val="393938"/>
              </a:solidFill>
              <a:latin typeface="Arial" panose="020B0604020202020204" pitchFamily="34" charset="0"/>
            </a:endParaRPr>
          </a:p>
          <a:p>
            <a:pPr marL="1460500" lvl="2" indent="-288925">
              <a:buSzPct val="50000"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Join Query Processing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935480"/>
            <a:ext cx="8305800" cy="3980180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sz="2000" dirty="0" smtClean="0">
                <a:latin typeface="Arial" panose="020B0604020202020204" pitchFamily="34" charset="0"/>
              </a:rPr>
              <a:t>Parallel Outer Join </a:t>
            </a:r>
            <a:r>
              <a:rPr lang="en-US" dirty="0" smtClean="0">
                <a:latin typeface="Arial" panose="020B0604020202020204" pitchFamily="34" charset="0"/>
              </a:rPr>
              <a:t>processing methods</a:t>
            </a:r>
            <a:endParaRPr lang="en-US" sz="2000" dirty="0" smtClean="0">
              <a:latin typeface="Arial" panose="020B0604020202020204" pitchFamily="34" charset="0"/>
            </a:endParaRPr>
          </a:p>
          <a:p>
            <a:pPr marL="925195" lvl="1" indent="-288925">
              <a:buSzPct val="50000"/>
            </a:pPr>
            <a:r>
              <a:rPr lang="en-US" b="1" dirty="0" smtClean="0">
                <a:latin typeface="Arial" panose="020B0604020202020204" pitchFamily="34" charset="0"/>
              </a:rPr>
              <a:t>ROJA</a:t>
            </a:r>
            <a:r>
              <a:rPr lang="en-US" dirty="0" smtClean="0">
                <a:latin typeface="Arial" panose="020B0604020202020204" pitchFamily="34" charset="0"/>
              </a:rPr>
              <a:t> (Redistribution Outer Join Algorithm)再分配外连接算法</a:t>
            </a:r>
            <a:endParaRPr lang="en-US" dirty="0" smtClean="0">
              <a:latin typeface="Arial" panose="020B0604020202020204" pitchFamily="34" charset="0"/>
            </a:endParaRPr>
          </a:p>
          <a:p>
            <a:pPr marL="925195" lvl="1" indent="-288925">
              <a:buSzPct val="50000"/>
            </a:pPr>
            <a:r>
              <a:rPr lang="en-US" b="1" dirty="0" smtClean="0">
                <a:latin typeface="Arial" panose="020B0604020202020204" pitchFamily="34" charset="0"/>
              </a:rPr>
              <a:t>DOJA</a:t>
            </a:r>
            <a:r>
              <a:rPr lang="en-US" dirty="0" smtClean="0">
                <a:latin typeface="Arial" panose="020B0604020202020204" pitchFamily="34" charset="0"/>
              </a:rPr>
              <a:t> (Duplication Outer Join Algorithm)复制外连接算法</a:t>
            </a:r>
            <a:endParaRPr lang="en-US" dirty="0" smtClean="0">
              <a:latin typeface="Arial" panose="020B0604020202020204" pitchFamily="34" charset="0"/>
            </a:endParaRPr>
          </a:p>
          <a:p>
            <a:pPr marL="925195" lvl="1" indent="-288925">
              <a:buSzPct val="50000"/>
            </a:pPr>
            <a:r>
              <a:rPr lang="en-US" b="1" dirty="0" smtClean="0">
                <a:latin typeface="Arial" panose="020B0604020202020204" pitchFamily="34" charset="0"/>
              </a:rPr>
              <a:t>DER</a:t>
            </a:r>
            <a:r>
              <a:rPr lang="en-US" dirty="0" smtClean="0">
                <a:latin typeface="Arial" panose="020B0604020202020204" pitchFamily="34" charset="0"/>
              </a:rPr>
              <a:t> (Duplication &amp; Efficient Redistribution)重复和高效的再分配</a:t>
            </a:r>
            <a:endParaRPr lang="en-US" dirty="0" smtClean="0">
              <a:latin typeface="Arial" panose="020B0604020202020204" pitchFamily="34" charset="0"/>
            </a:endParaRPr>
          </a:p>
          <a:p>
            <a:pPr marL="1460500" lvl="2" indent="-288925">
              <a:buSzPct val="50000"/>
            </a:pPr>
            <a:endParaRPr lang="en-US" dirty="0" smtClean="0">
              <a:latin typeface="Arial" panose="020B0604020202020204" pitchFamily="34" charset="0"/>
            </a:endParaRPr>
          </a:p>
          <a:p>
            <a:pPr marL="288925" lvl="0" indent="-288925">
              <a:buSzPct val="50000"/>
            </a:pPr>
            <a:r>
              <a:rPr lang="en-US" dirty="0" smtClean="0">
                <a:solidFill>
                  <a:srgbClr val="393938"/>
                </a:solidFill>
                <a:latin typeface="Arial" panose="020B0604020202020204" pitchFamily="34" charset="0"/>
              </a:rPr>
              <a:t>Load Balancing</a:t>
            </a:r>
            <a:endParaRPr lang="en-US" dirty="0" smtClean="0">
              <a:solidFill>
                <a:srgbClr val="393938"/>
              </a:solidFill>
              <a:latin typeface="Arial" panose="020B0604020202020204" pitchFamily="34" charset="0"/>
            </a:endParaRPr>
          </a:p>
          <a:p>
            <a:pPr marL="925195" lvl="1" indent="-288925">
              <a:buSzPct val="50000"/>
            </a:pPr>
            <a:r>
              <a:rPr lang="en-US" b="1" dirty="0" smtClean="0">
                <a:solidFill>
                  <a:srgbClr val="393938"/>
                </a:solidFill>
                <a:latin typeface="Arial" panose="020B0604020202020204" pitchFamily="34" charset="0"/>
              </a:rPr>
              <a:t>OJSO</a:t>
            </a:r>
            <a:r>
              <a:rPr lang="en-US" dirty="0" smtClean="0">
                <a:solidFill>
                  <a:srgbClr val="393938"/>
                </a:solidFill>
                <a:latin typeface="Arial" panose="020B0604020202020204" pitchFamily="34" charset="0"/>
              </a:rPr>
              <a:t> (Outer Join Skew Optimization)</a:t>
            </a:r>
            <a:endParaRPr lang="en-US" b="1" dirty="0" smtClean="0">
              <a:solidFill>
                <a:srgbClr val="393938"/>
              </a:solidFill>
              <a:latin typeface="Arial" panose="020B0604020202020204" pitchFamily="34" charset="0"/>
            </a:endParaRPr>
          </a:p>
          <a:p>
            <a:pPr marL="288925" lvl="0" indent="-288925">
              <a:buSzPct val="50000"/>
            </a:pPr>
            <a:endParaRPr lang="en-US" dirty="0" smtClean="0">
              <a:solidFill>
                <a:srgbClr val="393938"/>
              </a:solidFill>
              <a:latin typeface="Arial" panose="020B0604020202020204" pitchFamily="34" charset="0"/>
            </a:endParaRPr>
          </a:p>
          <a:p>
            <a:pPr marL="1460500" lvl="2" indent="-288925">
              <a:buSzPct val="50000"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Join Query Processing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ROJA</a:t>
            </a:r>
            <a:endParaRPr lang="en-US" b="1" dirty="0"/>
          </a:p>
        </p:txBody>
      </p:sp>
      <p:sp>
        <p:nvSpPr>
          <p:cNvPr id="4" name="Magnetic Disk 3"/>
          <p:cNvSpPr/>
          <p:nvPr/>
        </p:nvSpPr>
        <p:spPr>
          <a:xfrm>
            <a:off x="439704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Magnetic Disk 4"/>
          <p:cNvSpPr/>
          <p:nvPr/>
        </p:nvSpPr>
        <p:spPr>
          <a:xfrm>
            <a:off x="3582684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gnetic Disk 5"/>
          <p:cNvSpPr/>
          <p:nvPr/>
        </p:nvSpPr>
        <p:spPr>
          <a:xfrm>
            <a:off x="6739579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9163" y="3254965"/>
          <a:ext cx="2112385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477"/>
                <a:gridCol w="422477"/>
                <a:gridCol w="422477"/>
                <a:gridCol w="422477"/>
                <a:gridCol w="422477"/>
              </a:tblGrid>
              <a:tr h="3004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/>
                        <a:t>R</a:t>
                      </a:r>
                      <a:endParaRPr lang="en-US" sz="2000" b="1" i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/>
                        <a:t>S</a:t>
                      </a:r>
                      <a:endParaRPr lang="en-US" sz="2000" b="1" i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8965" y="3254965"/>
          <a:ext cx="2112385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477"/>
                <a:gridCol w="422477"/>
                <a:gridCol w="422477"/>
                <a:gridCol w="422477"/>
                <a:gridCol w="422477"/>
              </a:tblGrid>
              <a:tr h="3004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/>
                        <a:t>R</a:t>
                      </a:r>
                      <a:endParaRPr lang="en-US" sz="2000" b="1" i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/>
                        <a:t>S</a:t>
                      </a:r>
                      <a:endParaRPr lang="en-US" sz="2000" b="1" i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3" name="Group 46"/>
          <p:cNvGrpSpPr/>
          <p:nvPr/>
        </p:nvGrpSpPr>
        <p:grpSpPr>
          <a:xfrm>
            <a:off x="839162" y="4042416"/>
            <a:ext cx="850373" cy="387599"/>
            <a:chOff x="774611" y="4042415"/>
            <a:chExt cx="784960" cy="387599"/>
          </a:xfrm>
        </p:grpSpPr>
        <p:sp>
          <p:nvSpPr>
            <p:cNvPr id="13" name="TextBox 12"/>
            <p:cNvSpPr txBox="1"/>
            <p:nvPr/>
          </p:nvSpPr>
          <p:spPr>
            <a:xfrm>
              <a:off x="774611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0841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9" name="Group 51"/>
          <p:cNvGrpSpPr/>
          <p:nvPr/>
        </p:nvGrpSpPr>
        <p:grpSpPr>
          <a:xfrm>
            <a:off x="2110598" y="4840320"/>
            <a:ext cx="816969" cy="369332"/>
            <a:chOff x="1966561" y="4840320"/>
            <a:chExt cx="754125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2351956" y="4840320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66561" y="4840320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grpSp>
        <p:nvGrpSpPr>
          <p:cNvPr id="10" name="Group 50"/>
          <p:cNvGrpSpPr/>
          <p:nvPr/>
        </p:nvGrpSpPr>
        <p:grpSpPr>
          <a:xfrm>
            <a:off x="2119485" y="4450501"/>
            <a:ext cx="832064" cy="369332"/>
            <a:chOff x="1956447" y="4450501"/>
            <a:chExt cx="768059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956447" y="445050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55776" y="445050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  <a:endParaRPr lang="en-US" b="1" dirty="0"/>
            </a:p>
          </p:txBody>
        </p:sp>
      </p:grpSp>
      <p:grpSp>
        <p:nvGrpSpPr>
          <p:cNvPr id="24" name="Group 49"/>
          <p:cNvGrpSpPr/>
          <p:nvPr/>
        </p:nvGrpSpPr>
        <p:grpSpPr>
          <a:xfrm>
            <a:off x="2101431" y="4055674"/>
            <a:ext cx="816969" cy="374340"/>
            <a:chOff x="1939782" y="4055674"/>
            <a:chExt cx="754125" cy="374340"/>
          </a:xfrm>
        </p:grpSpPr>
        <p:sp>
          <p:nvSpPr>
            <p:cNvPr id="12" name="TextBox 11"/>
            <p:cNvSpPr txBox="1"/>
            <p:nvPr/>
          </p:nvSpPr>
          <p:spPr>
            <a:xfrm>
              <a:off x="1939782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25177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4111157" y="4042416"/>
            <a:ext cx="826724" cy="382591"/>
            <a:chOff x="3794914" y="4042415"/>
            <a:chExt cx="763130" cy="382591"/>
          </a:xfrm>
        </p:grpSpPr>
        <p:sp>
          <p:nvSpPr>
            <p:cNvPr id="20" name="TextBox 19"/>
            <p:cNvSpPr txBox="1"/>
            <p:nvPr/>
          </p:nvSpPr>
          <p:spPr>
            <a:xfrm>
              <a:off x="4189314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4914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48" name="Group 52"/>
          <p:cNvGrpSpPr/>
          <p:nvPr/>
        </p:nvGrpSpPr>
        <p:grpSpPr>
          <a:xfrm>
            <a:off x="2111466" y="5242587"/>
            <a:ext cx="822588" cy="376387"/>
            <a:chOff x="1957790" y="5242586"/>
            <a:chExt cx="759312" cy="376387"/>
          </a:xfrm>
        </p:grpSpPr>
        <p:sp>
          <p:nvSpPr>
            <p:cNvPr id="22" name="TextBox 21"/>
            <p:cNvSpPr txBox="1"/>
            <p:nvPr/>
          </p:nvSpPr>
          <p:spPr>
            <a:xfrm>
              <a:off x="2348372" y="5242586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57790" y="524964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</p:grpSp>
      <p:grpSp>
        <p:nvGrpSpPr>
          <p:cNvPr id="49" name="Group 55"/>
          <p:cNvGrpSpPr/>
          <p:nvPr/>
        </p:nvGrpSpPr>
        <p:grpSpPr>
          <a:xfrm>
            <a:off x="5384660" y="4859822"/>
            <a:ext cx="815490" cy="369332"/>
            <a:chOff x="4970455" y="4859822"/>
            <a:chExt cx="752760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4970455" y="485982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54485" y="485982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grpSp>
        <p:nvGrpSpPr>
          <p:cNvPr id="50" name="Group 56"/>
          <p:cNvGrpSpPr/>
          <p:nvPr/>
        </p:nvGrpSpPr>
        <p:grpSpPr>
          <a:xfrm>
            <a:off x="5393436" y="5229155"/>
            <a:ext cx="840617" cy="370317"/>
            <a:chOff x="4951080" y="5229154"/>
            <a:chExt cx="775954" cy="370317"/>
          </a:xfrm>
        </p:grpSpPr>
        <p:sp>
          <p:nvSpPr>
            <p:cNvPr id="27" name="TextBox 26"/>
            <p:cNvSpPr txBox="1"/>
            <p:nvPr/>
          </p:nvSpPr>
          <p:spPr>
            <a:xfrm>
              <a:off x="5358304" y="522915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  <a:endParaRPr 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51080" y="5230139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</p:grpSp>
      <p:grpSp>
        <p:nvGrpSpPr>
          <p:cNvPr id="51" name="Group 54"/>
          <p:cNvGrpSpPr/>
          <p:nvPr/>
        </p:nvGrpSpPr>
        <p:grpSpPr>
          <a:xfrm>
            <a:off x="5384660" y="4470004"/>
            <a:ext cx="825245" cy="370317"/>
            <a:chOff x="4970455" y="4470003"/>
            <a:chExt cx="761765" cy="370317"/>
          </a:xfrm>
        </p:grpSpPr>
        <p:sp>
          <p:nvSpPr>
            <p:cNvPr id="29" name="TextBox 28"/>
            <p:cNvSpPr txBox="1"/>
            <p:nvPr/>
          </p:nvSpPr>
          <p:spPr>
            <a:xfrm>
              <a:off x="5363490" y="4470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70455" y="4470988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  <a:endParaRPr lang="en-US" b="1" dirty="0"/>
            </a:p>
          </p:txBody>
        </p:sp>
      </p:grpSp>
      <p:grpSp>
        <p:nvGrpSpPr>
          <p:cNvPr id="52" name="Group 53"/>
          <p:cNvGrpSpPr/>
          <p:nvPr/>
        </p:nvGrpSpPr>
        <p:grpSpPr>
          <a:xfrm>
            <a:off x="5376107" y="4055674"/>
            <a:ext cx="829660" cy="374340"/>
            <a:chOff x="4962560" y="4055674"/>
            <a:chExt cx="765840" cy="374340"/>
          </a:xfrm>
        </p:grpSpPr>
        <p:sp>
          <p:nvSpPr>
            <p:cNvPr id="19" name="TextBox 18"/>
            <p:cNvSpPr txBox="1"/>
            <p:nvPr/>
          </p:nvSpPr>
          <p:spPr>
            <a:xfrm>
              <a:off x="4962560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59670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  <a:endParaRPr lang="en-US" b="1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7183423" y="3241294"/>
          <a:ext cx="2112385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477"/>
                <a:gridCol w="422477"/>
                <a:gridCol w="422477"/>
                <a:gridCol w="422477"/>
                <a:gridCol w="422477"/>
              </a:tblGrid>
              <a:tr h="3004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/>
                        <a:t>R</a:t>
                      </a:r>
                      <a:endParaRPr lang="en-US" sz="2000" b="1" i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/>
                        <a:t>S</a:t>
                      </a:r>
                      <a:endParaRPr lang="en-US" sz="2000" b="1" i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3" name="Group 48"/>
          <p:cNvGrpSpPr/>
          <p:nvPr/>
        </p:nvGrpSpPr>
        <p:grpSpPr>
          <a:xfrm>
            <a:off x="7205614" y="4028745"/>
            <a:ext cx="826724" cy="382591"/>
            <a:chOff x="6651336" y="4028744"/>
            <a:chExt cx="763130" cy="382591"/>
          </a:xfrm>
        </p:grpSpPr>
        <p:sp>
          <p:nvSpPr>
            <p:cNvPr id="34" name="TextBox 33"/>
            <p:cNvSpPr txBox="1"/>
            <p:nvPr/>
          </p:nvSpPr>
          <p:spPr>
            <a:xfrm>
              <a:off x="7045736" y="4042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  <a:endParaRPr lang="en-US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51336" y="402874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  <a:endParaRPr lang="en-US" b="1" dirty="0"/>
            </a:p>
          </p:txBody>
        </p:sp>
      </p:grpSp>
      <p:grpSp>
        <p:nvGrpSpPr>
          <p:cNvPr id="54" name="Group 59"/>
          <p:cNvGrpSpPr/>
          <p:nvPr/>
        </p:nvGrpSpPr>
        <p:grpSpPr>
          <a:xfrm>
            <a:off x="8489039" y="4846151"/>
            <a:ext cx="815490" cy="369332"/>
            <a:chOff x="7826877" y="4846151"/>
            <a:chExt cx="752760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7826877" y="484615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  <a:endParaRPr lang="en-US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10907" y="484615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  <a:endParaRPr lang="en-US" b="1" dirty="0"/>
            </a:p>
          </p:txBody>
        </p:sp>
      </p:grpSp>
      <p:grpSp>
        <p:nvGrpSpPr>
          <p:cNvPr id="55" name="Group 60"/>
          <p:cNvGrpSpPr/>
          <p:nvPr/>
        </p:nvGrpSpPr>
        <p:grpSpPr>
          <a:xfrm>
            <a:off x="8507737" y="5215484"/>
            <a:ext cx="840617" cy="370317"/>
            <a:chOff x="7807502" y="5215483"/>
            <a:chExt cx="775954" cy="370317"/>
          </a:xfrm>
        </p:grpSpPr>
        <p:sp>
          <p:nvSpPr>
            <p:cNvPr id="38" name="TextBox 37"/>
            <p:cNvSpPr txBox="1"/>
            <p:nvPr/>
          </p:nvSpPr>
          <p:spPr>
            <a:xfrm>
              <a:off x="8214726" y="521548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9</a:t>
              </a:r>
              <a:endParaRPr lang="en-US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07502" y="5216468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</a:t>
              </a:r>
              <a:endParaRPr lang="en-US" b="1" dirty="0"/>
            </a:p>
          </p:txBody>
        </p:sp>
      </p:grpSp>
      <p:grpSp>
        <p:nvGrpSpPr>
          <p:cNvPr id="56" name="Group 58"/>
          <p:cNvGrpSpPr/>
          <p:nvPr/>
        </p:nvGrpSpPr>
        <p:grpSpPr>
          <a:xfrm>
            <a:off x="8479118" y="4456333"/>
            <a:ext cx="825245" cy="370317"/>
            <a:chOff x="7826877" y="4456332"/>
            <a:chExt cx="761765" cy="370317"/>
          </a:xfrm>
        </p:grpSpPr>
        <p:sp>
          <p:nvSpPr>
            <p:cNvPr id="40" name="TextBox 39"/>
            <p:cNvSpPr txBox="1"/>
            <p:nvPr/>
          </p:nvSpPr>
          <p:spPr>
            <a:xfrm>
              <a:off x="8219912" y="445633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  <a:endParaRPr lang="en-US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26877" y="4457317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8497369" y="4023736"/>
            <a:ext cx="829660" cy="374340"/>
            <a:chOff x="7818982" y="4042003"/>
            <a:chExt cx="765840" cy="374340"/>
          </a:xfrm>
        </p:grpSpPr>
        <p:sp>
          <p:nvSpPr>
            <p:cNvPr id="33" name="TextBox 32"/>
            <p:cNvSpPr txBox="1"/>
            <p:nvPr/>
          </p:nvSpPr>
          <p:spPr>
            <a:xfrm>
              <a:off x="7818982" y="404701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16092" y="4042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72587" y="6084619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Processor 1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008749" y="6073123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Processor 2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081489" y="6064132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Processor 3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161187" y="1602606"/>
            <a:ext cx="5562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SELECT </a:t>
            </a:r>
            <a:r>
              <a:rPr lang="en-US" sz="2400" b="1" dirty="0" err="1" smtClean="0"/>
              <a:t>R.x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R.a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S.y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S.b</a:t>
            </a:r>
            <a:endParaRPr lang="en-US" sz="2400" b="1" dirty="0" smtClean="0"/>
          </a:p>
          <a:p>
            <a:r>
              <a:rPr lang="en-US" sz="2400" b="1" dirty="0" smtClean="0"/>
              <a:t>FROM R left outer join S on </a:t>
            </a:r>
            <a:r>
              <a:rPr lang="en-US" sz="2400" b="1" dirty="0" err="1" smtClean="0"/>
              <a:t>R.a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S.b</a:t>
            </a:r>
            <a:endParaRPr lang="en-US" sz="2400" b="1" dirty="0"/>
          </a:p>
        </p:txBody>
      </p:sp>
      <p:grpSp>
        <p:nvGrpSpPr>
          <p:cNvPr id="58" name="Group 63"/>
          <p:cNvGrpSpPr/>
          <p:nvPr/>
        </p:nvGrpSpPr>
        <p:grpSpPr>
          <a:xfrm>
            <a:off x="2090474" y="4050998"/>
            <a:ext cx="827926" cy="374009"/>
            <a:chOff x="1939782" y="3649727"/>
            <a:chExt cx="764239" cy="374009"/>
          </a:xfrm>
        </p:grpSpPr>
        <p:sp>
          <p:nvSpPr>
            <p:cNvPr id="62" name="TextBox 61"/>
            <p:cNvSpPr txBox="1"/>
            <p:nvPr/>
          </p:nvSpPr>
          <p:spPr>
            <a:xfrm>
              <a:off x="1939782" y="3649727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N</a:t>
              </a:r>
              <a:endParaRPr lang="en-US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35291" y="365440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N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8 -0.00232 L 0.33275 -0.002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5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-0.00231 L 0.31642 -0.0039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9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6108E-6 -5.66736E-7 L -0.63857 -5.66736E-7 " pathEditMode="relative" ptsTypes="AA">
                                      <p:cBhvr>
                                        <p:cTn id="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03562E-7 -3.79366E-7 L 0.32962 -0.06547 " pathEditMode="relative" ptsTypes="AA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2389E-6 3.77053E-6 L 0.32981 -0.06477 " pathEditMode="relative" ptsTypes="AA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3805E-6 5.84085E-6 L 0.30878 -0.05736 " pathEditMode="relative" ptsTypes="AA">
                                      <p:cBhvr>
                                        <p:cTn id="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6 L -0.3125 0.11435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25" y="571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8497E-6 -6.03747E-6 L -0.63857 -0.05182 " pathEditMode="relative" ptsTypes="AA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099E-6 4.02964E-6 L -0.63899 -0.0451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3 0.00023 L 0.64556 0.000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 -0.00857 L -0.32414 0.1734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" y="9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0717 L 0.31181 -0.0087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T-ppt">
  <a:themeElements>
    <a:clrScheme name="FIT Theme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aster with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FIT-ppt">
  <a:themeElements>
    <a:clrScheme name="FIT Theme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aster with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3976</Words>
  <Application>WPS Presentation</Application>
  <PresentationFormat>A4 Paper (210x297 mm)</PresentationFormat>
  <Paragraphs>1143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49" baseType="lpstr">
      <vt:lpstr>Arial</vt:lpstr>
      <vt:lpstr>SimSun</vt:lpstr>
      <vt:lpstr>Wingdings</vt:lpstr>
      <vt:lpstr>MS PGothic</vt:lpstr>
      <vt:lpstr>Arial</vt:lpstr>
      <vt:lpstr>Wingdings</vt:lpstr>
      <vt:lpstr>Helvetica</vt:lpstr>
      <vt:lpstr>Courier</vt:lpstr>
      <vt:lpstr>Wingdings</vt:lpstr>
      <vt:lpstr>微软雅黑</vt:lpstr>
      <vt:lpstr>Droid Sans Fallback</vt:lpstr>
      <vt:lpstr>Arial Unicode MS</vt:lpstr>
      <vt:lpstr>Calibri</vt:lpstr>
      <vt:lpstr>Pothana2000</vt:lpstr>
      <vt:lpstr>Times New Roman</vt:lpstr>
      <vt:lpstr>SimSun</vt:lpstr>
      <vt:lpstr>FIT-ppt</vt:lpstr>
      <vt:lpstr>Divider slide grey</vt:lpstr>
      <vt:lpstr>1_Divider slide grey</vt:lpstr>
      <vt:lpstr>1_FIT-ppt</vt:lpstr>
      <vt:lpstr>2_Divider slide grey</vt:lpstr>
      <vt:lpstr>FIT5148 (Volume III - Join)</vt:lpstr>
      <vt:lpstr>Join Queries</vt:lpstr>
      <vt:lpstr>Join Queries</vt:lpstr>
      <vt:lpstr>Join Queries</vt:lpstr>
      <vt:lpstr>PowerPoint 演示文稿</vt:lpstr>
      <vt:lpstr>PowerPoint 演示文稿</vt:lpstr>
      <vt:lpstr>Parallel Join Query Processing</vt:lpstr>
      <vt:lpstr>Parallel Join Query Processing</vt:lpstr>
      <vt:lpstr>1. ROJA</vt:lpstr>
      <vt:lpstr>2. DOJA</vt:lpstr>
      <vt:lpstr>2. DOJA</vt:lpstr>
      <vt:lpstr>3. DER</vt:lpstr>
      <vt:lpstr>3. DER</vt:lpstr>
      <vt:lpstr>Parallel Join Query Processing</vt:lpstr>
      <vt:lpstr>Another example…</vt:lpstr>
      <vt:lpstr>Another example…</vt:lpstr>
      <vt:lpstr>Another example…</vt:lpstr>
      <vt:lpstr>Another example…</vt:lpstr>
      <vt:lpstr>Another example…</vt:lpstr>
      <vt:lpstr>Conclusion…</vt:lpstr>
      <vt:lpstr>PowerPoint 演示文稿</vt:lpstr>
      <vt:lpstr>A better solution… OJSO</vt:lpstr>
      <vt:lpstr>A better solution… OJSO</vt:lpstr>
      <vt:lpstr>A better solution… OJSO</vt:lpstr>
      <vt:lpstr>A better solution… OJSO</vt:lpstr>
      <vt:lpstr>OJSO Conclusion…</vt:lpstr>
      <vt:lpstr>Summary…</vt:lpstr>
      <vt:lpstr>References</vt:lpstr>
    </vt:vector>
  </TitlesOfParts>
  <Company>Monash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FIT1004 Data Management</dc:title>
  <dc:creator>Maria Indrawan-Santiago</dc:creator>
  <cp:lastModifiedBy>arthur</cp:lastModifiedBy>
  <cp:revision>464</cp:revision>
  <cp:lastPrinted>2019-03-24T03:24:08Z</cp:lastPrinted>
  <dcterms:created xsi:type="dcterms:W3CDTF">2019-03-24T03:24:08Z</dcterms:created>
  <dcterms:modified xsi:type="dcterms:W3CDTF">2019-03-24T03:24:08Z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