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  <p:sldMasterId id="2147483710" r:id="rId2"/>
    <p:sldMasterId id="2147483722" r:id="rId3"/>
    <p:sldMasterId id="2147483723" r:id="rId4"/>
    <p:sldMasterId id="2147483726" r:id="rId5"/>
  </p:sldMasterIdLst>
  <p:notesMasterIdLst>
    <p:notesMasterId r:id="rId43"/>
  </p:notesMasterIdLst>
  <p:handoutMasterIdLst>
    <p:handoutMasterId r:id="rId44"/>
  </p:handoutMasterIdLst>
  <p:sldIdLst>
    <p:sldId id="256" r:id="rId6"/>
    <p:sldId id="295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34" r:id="rId15"/>
    <p:sldId id="335" r:id="rId16"/>
    <p:sldId id="336" r:id="rId17"/>
    <p:sldId id="337" r:id="rId18"/>
    <p:sldId id="296" r:id="rId19"/>
    <p:sldId id="297" r:id="rId20"/>
    <p:sldId id="330" r:id="rId21"/>
    <p:sldId id="331" r:id="rId22"/>
    <p:sldId id="332" r:id="rId23"/>
    <p:sldId id="333" r:id="rId24"/>
    <p:sldId id="338" r:id="rId25"/>
    <p:sldId id="298" r:id="rId26"/>
    <p:sldId id="324" r:id="rId27"/>
    <p:sldId id="325" r:id="rId28"/>
    <p:sldId id="326" r:id="rId29"/>
    <p:sldId id="327" r:id="rId30"/>
    <p:sldId id="299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39" r:id="rId39"/>
    <p:sldId id="328" r:id="rId40"/>
    <p:sldId id="306" r:id="rId41"/>
    <p:sldId id="329" r:id="rId42"/>
  </p:sldIdLst>
  <p:sldSz cx="9906000" cy="6858000" type="A4"/>
  <p:notesSz cx="7315200" cy="9601200"/>
  <p:custDataLst>
    <p:tags r:id="rId4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clrMru>
    <a:srgbClr val="F7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9" autoAdjust="0"/>
    <p:restoredTop sz="96629" autoAdjust="0"/>
  </p:normalViewPr>
  <p:slideViewPr>
    <p:cSldViewPr snapToGrid="0" snapToObjects="1">
      <p:cViewPr varScale="1">
        <p:scale>
          <a:sx n="85" d="100"/>
          <a:sy n="85" d="100"/>
        </p:scale>
        <p:origin x="1133" y="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14B5A0-21D5-B04F-9C4A-F950B079C015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8767F-26C7-F042-8B4A-E20DC5D4B6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62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C190C9A-782B-B84B-9B5E-47CFEB2A0A4B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8FF10C6-A43B-FA42-AD68-7C4A00CB0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1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F10C6-A43B-FA42-AD68-7C4A00CB06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9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10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37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11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29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12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2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13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14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2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5EFA21-AF44-0843-AB2B-939A795E57C2}" type="slidenum">
              <a:rPr lang="en-AU"/>
              <a:pPr/>
              <a:t>15</a:t>
            </a:fld>
            <a:endParaRPr lang="en-AU"/>
          </a:p>
        </p:txBody>
      </p:sp>
      <p:sp>
        <p:nvSpPr>
          <p:cNvPr id="463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23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16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83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17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15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18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1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19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1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45F52-48F6-CB41-AD18-2AA6065F3395}" type="slidenum">
              <a:rPr lang="en-AU"/>
              <a:pPr/>
              <a:t>2</a:t>
            </a:fld>
            <a:endParaRPr lang="en-AU"/>
          </a:p>
        </p:txBody>
      </p:sp>
      <p:sp>
        <p:nvSpPr>
          <p:cNvPr id="292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76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20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64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DB760-A8C1-DE49-A6FB-DAE064F16A81}" type="slidenum">
              <a:rPr lang="en-AU"/>
              <a:pPr/>
              <a:t>21</a:t>
            </a:fld>
            <a:endParaRPr lang="en-AU"/>
          </a:p>
        </p:txBody>
      </p:sp>
      <p:sp>
        <p:nvSpPr>
          <p:cNvPr id="465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54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22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23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76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24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98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25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2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26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1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27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02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28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76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29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6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3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78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30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7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31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076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32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53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33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34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272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35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19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1EDA5-0A90-A14F-88D3-5B9471CBE889}" type="slidenum">
              <a:rPr lang="en-AU"/>
              <a:pPr/>
              <a:t>36</a:t>
            </a:fld>
            <a:endParaRPr lang="en-AU"/>
          </a:p>
        </p:txBody>
      </p:sp>
      <p:sp>
        <p:nvSpPr>
          <p:cNvPr id="4720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13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37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41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4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5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26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6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05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7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64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8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84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9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1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28229" y="1412875"/>
            <a:ext cx="9089097" cy="2305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>
                <a:cs typeface="Arial" charset="0"/>
              </a:rPr>
              <a:t>    </a:t>
            </a:r>
          </a:p>
        </p:txBody>
      </p:sp>
      <p:pic>
        <p:nvPicPr>
          <p:cNvPr id="5" name="Picture 14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2" y="368302"/>
            <a:ext cx="4524771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28229" y="944562"/>
            <a:ext cx="9089097" cy="542924"/>
            <a:chOff x="249" y="595"/>
            <a:chExt cx="5285" cy="342"/>
          </a:xfrm>
        </p:grpSpPr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 rot="2700000">
              <a:off x="691" y="693"/>
              <a:ext cx="273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249" y="595"/>
              <a:ext cx="5285" cy="3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</a:pPr>
              <a:r>
                <a:rPr lang="en-US" sz="1800" b="1">
                  <a:solidFill>
                    <a:schemeClr val="bg1"/>
                  </a:solidFill>
                  <a:cs typeface="Arial" charset="0"/>
                </a:rPr>
                <a:t>Information Technology</a:t>
              </a: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52514" y="1557338"/>
            <a:ext cx="8464816" cy="1223962"/>
          </a:xfrm>
        </p:spPr>
        <p:txBody>
          <a:bodyPr tIns="45720"/>
          <a:lstStyle>
            <a:lvl1pPr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52514" y="2924175"/>
            <a:ext cx="8464816" cy="647700"/>
          </a:xfrm>
        </p:spPr>
        <p:txBody>
          <a:bodyPr tIns="45720"/>
          <a:lstStyle>
            <a:lvl1pPr marL="0" indent="0">
              <a:spcAft>
                <a:spcPct val="0"/>
              </a:spcAft>
              <a:buFont typeface="Wingdings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0" y="3684588"/>
            <a:ext cx="9101138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75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CF67DCB3-CDF8-A14F-974A-521CF21DE275}" type="datetime1">
              <a:rPr lang="en-AU" smtClean="0"/>
              <a:pPr/>
              <a:t>29/03/2019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83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5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7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v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47908" y="796934"/>
            <a:ext cx="8955613" cy="554839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p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3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4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10516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E9B4306-5867-3343-B29B-99438C7059D5}" type="datetime1">
              <a:rPr lang="en-AU" smtClean="0"/>
              <a:pPr/>
              <a:t>29/03/2019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1B45D8E-2A85-B54B-83BE-424E3F631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CFC1E69-0FC2-504E-B639-5F75BEC21B16}" type="datetime1">
              <a:rPr lang="en-AU" smtClean="0"/>
              <a:pPr/>
              <a:t>29/03/2019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10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71DA33D-CB18-B74D-99E3-D61E320CEA5D}" type="datetime1">
              <a:rPr lang="en-AU" smtClean="0"/>
              <a:pPr/>
              <a:t>29/03/2019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16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/>
              <a:pPr eaLnBrk="1" hangingPunct="1">
                <a:defRPr/>
              </a:pPr>
              <a:t>‹#›</a:t>
            </a:fld>
            <a:endParaRPr lang="en-US" sz="1200" dirty="0" smtClean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584814" y="6453190"/>
            <a:ext cx="34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FIT5148 Big Data Management and Processing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67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3" r:id="rId2"/>
    <p:sldLayoutId id="2147483706" r:id="rId3"/>
    <p:sldLayoutId id="2147483717" r:id="rId4"/>
    <p:sldLayoutId id="2147483708" r:id="rId5"/>
    <p:sldLayoutId id="2147483720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1700" indent="-309563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6688" indent="-331788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3076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Arial"/>
                <a:cs typeface="Arial"/>
              </a:rPr>
              <a:t>FIT5148 Big Data Management and Processing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/>
              <a:pPr eaLnBrk="1" hangingPunct="1">
                <a:defRPr/>
              </a:pPr>
              <a:t>‹#›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4" r:id="rId2"/>
    <p:sldLayoutId id="2147483715" r:id="rId3"/>
    <p:sldLayoutId id="214748371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rgbClr val="393938"/>
                </a:solidFill>
                <a:latin typeface="Arial"/>
                <a:cs typeface="Arial"/>
              </a:rPr>
              <a:t>FIT5148 Big Data Management and Processing</a:t>
            </a:r>
            <a:endParaRPr lang="en-US" sz="1200" dirty="0">
              <a:solidFill>
                <a:srgbClr val="393938"/>
              </a:solidFill>
              <a:latin typeface="Arial"/>
              <a:cs typeface="Arial"/>
            </a:endParaRP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 smtClean="0">
              <a:solidFill>
                <a:srgbClr val="3939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 dirty="0" smtClean="0">
              <a:solidFill>
                <a:srgbClr val="393938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84814" y="6453190"/>
            <a:ext cx="34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93938"/>
                </a:solidFill>
              </a:rPr>
              <a:t>FIT5148 Big Data Management and Processing</a:t>
            </a:r>
            <a:endParaRPr lang="en-US" sz="1200" dirty="0">
              <a:solidFill>
                <a:srgbClr val="393938"/>
              </a:solidFill>
            </a:endParaRPr>
          </a:p>
        </p:txBody>
      </p:sp>
      <p:grpSp>
        <p:nvGrpSpPr>
          <p:cNvPr id="3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673333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1700" indent="-309563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6688" indent="-331788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rgbClr val="393938"/>
                </a:solidFill>
                <a:latin typeface="Arial"/>
                <a:cs typeface="Arial"/>
              </a:rPr>
              <a:t>FIT5148</a:t>
            </a:r>
            <a:r>
              <a:rPr lang="en-US" sz="1200" baseline="0" dirty="0" smtClean="0">
                <a:solidFill>
                  <a:srgbClr val="393938"/>
                </a:solidFill>
                <a:latin typeface="Arial"/>
                <a:cs typeface="Arial"/>
              </a:rPr>
              <a:t> Big Data Management and Processing</a:t>
            </a:r>
            <a:endParaRPr lang="en-US" sz="1200" dirty="0">
              <a:solidFill>
                <a:srgbClr val="393938"/>
              </a:solidFill>
              <a:latin typeface="Arial"/>
              <a:cs typeface="Arial"/>
            </a:endParaRP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 smtClean="0">
              <a:solidFill>
                <a:srgbClr val="3939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745" y="1557338"/>
            <a:ext cx="8464816" cy="1223962"/>
          </a:xfrm>
        </p:spPr>
        <p:txBody>
          <a:bodyPr/>
          <a:lstStyle/>
          <a:p>
            <a:r>
              <a:rPr lang="en-US" dirty="0" smtClean="0"/>
              <a:t>FIT5148 (Volume IV – Sort and Group By)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7892" y="2943915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Week 4b – Parallel Group By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1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318" y="1279799"/>
          <a:ext cx="260181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06"/>
                <a:gridCol w="1300906"/>
              </a:tblGrid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Suburb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r>
                        <a:rPr lang="en-US" dirty="0" smtClean="0"/>
                        <a:t>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</a:t>
                      </a:r>
                      <a:r>
                        <a:rPr lang="en-US" dirty="0" smtClean="0"/>
                        <a:t>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Doncaster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r>
                        <a:rPr lang="en-US" dirty="0" smtClean="0"/>
                        <a:t>aniel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r>
                        <a:rPr lang="en-US" dirty="0" smtClean="0"/>
                        <a:t>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r>
                        <a:rPr lang="en-US" dirty="0" smtClean="0"/>
                        <a:t>arry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r>
                        <a:rPr lang="en-US" dirty="0" smtClean="0"/>
                        <a:t>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</a:t>
                      </a:r>
                      <a:r>
                        <a:rPr lang="en-US" dirty="0" smtClean="0"/>
                        <a:t>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</a:t>
                      </a:r>
                      <a:r>
                        <a:rPr lang="en-US" dirty="0" smtClean="0"/>
                        <a:t>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</a:t>
                      </a:r>
                      <a:r>
                        <a:rPr lang="en-US" dirty="0" smtClean="0"/>
                        <a:t>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eonard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dirty="0" smtClean="0"/>
                        <a:t>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83422" y="365399"/>
          <a:ext cx="2376715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60218"/>
                <a:gridCol w="1316497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Ben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Daniel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Garry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Jessica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Mary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83423" y="2618828"/>
          <a:ext cx="2376715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71680"/>
                <a:gridCol w="1305035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Eric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Kew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Katie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Leonard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83423" y="4773448"/>
          <a:ext cx="2385474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54163"/>
                <a:gridCol w="1331311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Doncaster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Harold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 bwMode="auto">
          <a:xfrm>
            <a:off x="3520966" y="3407103"/>
            <a:ext cx="1182414" cy="551794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68745" y="1862467"/>
            <a:ext cx="1919290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Hash Data Partitioning based on the </a:t>
            </a:r>
            <a:r>
              <a:rPr lang="en-US" b="1" dirty="0" smtClean="0"/>
              <a:t>Suburb</a:t>
            </a:r>
            <a:endParaRPr lang="en-US" b="1" dirty="0"/>
          </a:p>
        </p:txBody>
      </p:sp>
      <p:sp>
        <p:nvSpPr>
          <p:cNvPr id="20" name="Freeform 19"/>
          <p:cNvSpPr/>
          <p:nvPr/>
        </p:nvSpPr>
        <p:spPr bwMode="auto">
          <a:xfrm>
            <a:off x="4988035" y="-2920"/>
            <a:ext cx="3237770" cy="2465552"/>
          </a:xfrm>
          <a:custGeom>
            <a:avLst/>
            <a:gdLst>
              <a:gd name="connsiteX0" fmla="*/ 144517 w 3237770"/>
              <a:gd name="connsiteY0" fmla="*/ 677334 h 2465552"/>
              <a:gd name="connsiteX1" fmla="*/ 932793 w 3237770"/>
              <a:gd name="connsiteY1" fmla="*/ 213127 h 2465552"/>
              <a:gd name="connsiteX2" fmla="*/ 2894724 w 3237770"/>
              <a:gd name="connsiteY2" fmla="*/ 300713 h 2465552"/>
              <a:gd name="connsiteX3" fmla="*/ 2991068 w 3237770"/>
              <a:gd name="connsiteY3" fmla="*/ 2017403 h 2465552"/>
              <a:gd name="connsiteX4" fmla="*/ 1747344 w 3237770"/>
              <a:gd name="connsiteY4" fmla="*/ 2350230 h 2465552"/>
              <a:gd name="connsiteX5" fmla="*/ 258379 w 3237770"/>
              <a:gd name="connsiteY5" fmla="*/ 2175058 h 2465552"/>
              <a:gd name="connsiteX6" fmla="*/ 197068 w 3237770"/>
              <a:gd name="connsiteY6" fmla="*/ 607265 h 2465552"/>
              <a:gd name="connsiteX7" fmla="*/ 214586 w 3237770"/>
              <a:gd name="connsiteY7" fmla="*/ 572230 h 24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7770" h="2465552">
                <a:moveTo>
                  <a:pt x="144517" y="677334"/>
                </a:moveTo>
                <a:cubicBezTo>
                  <a:pt x="309471" y="476615"/>
                  <a:pt x="474425" y="275897"/>
                  <a:pt x="932793" y="213127"/>
                </a:cubicBezTo>
                <a:cubicBezTo>
                  <a:pt x="1391161" y="150357"/>
                  <a:pt x="2551678" y="0"/>
                  <a:pt x="2894724" y="300713"/>
                </a:cubicBezTo>
                <a:cubicBezTo>
                  <a:pt x="3237770" y="601426"/>
                  <a:pt x="3182298" y="1675817"/>
                  <a:pt x="2991068" y="2017403"/>
                </a:cubicBezTo>
                <a:cubicBezTo>
                  <a:pt x="2799838" y="2358989"/>
                  <a:pt x="2202792" y="2323954"/>
                  <a:pt x="1747344" y="2350230"/>
                </a:cubicBezTo>
                <a:cubicBezTo>
                  <a:pt x="1291896" y="2376506"/>
                  <a:pt x="516758" y="2465552"/>
                  <a:pt x="258379" y="2175058"/>
                </a:cubicBezTo>
                <a:cubicBezTo>
                  <a:pt x="0" y="1884564"/>
                  <a:pt x="204367" y="874403"/>
                  <a:pt x="197068" y="607265"/>
                </a:cubicBezTo>
                <a:cubicBezTo>
                  <a:pt x="189769" y="340127"/>
                  <a:pt x="202177" y="456178"/>
                  <a:pt x="214586" y="57223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68897" y="109513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Main-Memory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91779" y="426296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Disk</a:t>
            </a:r>
            <a:endParaRPr lang="en-US" b="1" dirty="0"/>
          </a:p>
        </p:txBody>
      </p:sp>
      <p:sp>
        <p:nvSpPr>
          <p:cNvPr id="24" name="Freeform 23"/>
          <p:cNvSpPr/>
          <p:nvPr/>
        </p:nvSpPr>
        <p:spPr bwMode="auto">
          <a:xfrm>
            <a:off x="5125253" y="2271403"/>
            <a:ext cx="3084494" cy="4771988"/>
          </a:xfrm>
          <a:custGeom>
            <a:avLst/>
            <a:gdLst>
              <a:gd name="connsiteX0" fmla="*/ 7299 w 3084494"/>
              <a:gd name="connsiteY0" fmla="*/ 741563 h 4771988"/>
              <a:gd name="connsiteX1" fmla="*/ 480264 w 3084494"/>
              <a:gd name="connsiteY1" fmla="*/ 294873 h 4771988"/>
              <a:gd name="connsiteX2" fmla="*/ 2249506 w 3084494"/>
              <a:gd name="connsiteY2" fmla="*/ 294873 h 4771988"/>
              <a:gd name="connsiteX3" fmla="*/ 2853850 w 3084494"/>
              <a:gd name="connsiteY3" fmla="*/ 2064114 h 4771988"/>
              <a:gd name="connsiteX4" fmla="*/ 2696195 w 3084494"/>
              <a:gd name="connsiteY4" fmla="*/ 3938459 h 4771988"/>
              <a:gd name="connsiteX5" fmla="*/ 524057 w 3084494"/>
              <a:gd name="connsiteY5" fmla="*/ 4236252 h 4771988"/>
              <a:gd name="connsiteX6" fmla="*/ 7299 w 3084494"/>
              <a:gd name="connsiteY6" fmla="*/ 741563 h 477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4494" h="4771988">
                <a:moveTo>
                  <a:pt x="7299" y="741563"/>
                </a:moveTo>
                <a:cubicBezTo>
                  <a:pt x="0" y="84667"/>
                  <a:pt x="106563" y="369321"/>
                  <a:pt x="480264" y="294873"/>
                </a:cubicBezTo>
                <a:cubicBezTo>
                  <a:pt x="853965" y="220425"/>
                  <a:pt x="1853908" y="0"/>
                  <a:pt x="2249506" y="294873"/>
                </a:cubicBezTo>
                <a:cubicBezTo>
                  <a:pt x="2645104" y="589746"/>
                  <a:pt x="2779402" y="1456850"/>
                  <a:pt x="2853850" y="2064114"/>
                </a:cubicBezTo>
                <a:cubicBezTo>
                  <a:pt x="2928298" y="2671378"/>
                  <a:pt x="3084494" y="3576436"/>
                  <a:pt x="2696195" y="3938459"/>
                </a:cubicBezTo>
                <a:cubicBezTo>
                  <a:pt x="2307896" y="4300482"/>
                  <a:pt x="970747" y="4771988"/>
                  <a:pt x="524057" y="4236252"/>
                </a:cubicBezTo>
                <a:cubicBezTo>
                  <a:pt x="77367" y="3700516"/>
                  <a:pt x="14598" y="1398459"/>
                  <a:pt x="7299" y="741563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95388" y="2618828"/>
          <a:ext cx="2376715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71680"/>
                <a:gridCol w="1305035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Eric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Kew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Katie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Leonard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5388" y="4773448"/>
          <a:ext cx="2385474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54163"/>
                <a:gridCol w="1331311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Doncaster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Harold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Freeform 19"/>
          <p:cNvSpPr/>
          <p:nvPr/>
        </p:nvSpPr>
        <p:spPr bwMode="auto">
          <a:xfrm>
            <a:off x="0" y="-2920"/>
            <a:ext cx="3237770" cy="2465552"/>
          </a:xfrm>
          <a:custGeom>
            <a:avLst/>
            <a:gdLst>
              <a:gd name="connsiteX0" fmla="*/ 144517 w 3237770"/>
              <a:gd name="connsiteY0" fmla="*/ 677334 h 2465552"/>
              <a:gd name="connsiteX1" fmla="*/ 932793 w 3237770"/>
              <a:gd name="connsiteY1" fmla="*/ 213127 h 2465552"/>
              <a:gd name="connsiteX2" fmla="*/ 2894724 w 3237770"/>
              <a:gd name="connsiteY2" fmla="*/ 300713 h 2465552"/>
              <a:gd name="connsiteX3" fmla="*/ 2991068 w 3237770"/>
              <a:gd name="connsiteY3" fmla="*/ 2017403 h 2465552"/>
              <a:gd name="connsiteX4" fmla="*/ 1747344 w 3237770"/>
              <a:gd name="connsiteY4" fmla="*/ 2350230 h 2465552"/>
              <a:gd name="connsiteX5" fmla="*/ 258379 w 3237770"/>
              <a:gd name="connsiteY5" fmla="*/ 2175058 h 2465552"/>
              <a:gd name="connsiteX6" fmla="*/ 197068 w 3237770"/>
              <a:gd name="connsiteY6" fmla="*/ 607265 h 2465552"/>
              <a:gd name="connsiteX7" fmla="*/ 214586 w 3237770"/>
              <a:gd name="connsiteY7" fmla="*/ 572230 h 24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7770" h="2465552">
                <a:moveTo>
                  <a:pt x="144517" y="677334"/>
                </a:moveTo>
                <a:cubicBezTo>
                  <a:pt x="309471" y="476615"/>
                  <a:pt x="474425" y="275897"/>
                  <a:pt x="932793" y="213127"/>
                </a:cubicBezTo>
                <a:cubicBezTo>
                  <a:pt x="1391161" y="150357"/>
                  <a:pt x="2551678" y="0"/>
                  <a:pt x="2894724" y="300713"/>
                </a:cubicBezTo>
                <a:cubicBezTo>
                  <a:pt x="3237770" y="601426"/>
                  <a:pt x="3182298" y="1675817"/>
                  <a:pt x="2991068" y="2017403"/>
                </a:cubicBezTo>
                <a:cubicBezTo>
                  <a:pt x="2799838" y="2358989"/>
                  <a:pt x="2202792" y="2323954"/>
                  <a:pt x="1747344" y="2350230"/>
                </a:cubicBezTo>
                <a:cubicBezTo>
                  <a:pt x="1291896" y="2376506"/>
                  <a:pt x="516758" y="2465552"/>
                  <a:pt x="258379" y="2175058"/>
                </a:cubicBezTo>
                <a:cubicBezTo>
                  <a:pt x="0" y="1884564"/>
                  <a:pt x="204367" y="874403"/>
                  <a:pt x="197068" y="607265"/>
                </a:cubicBezTo>
                <a:cubicBezTo>
                  <a:pt x="189769" y="340127"/>
                  <a:pt x="202177" y="456178"/>
                  <a:pt x="214586" y="572230"/>
                </a:cubicBezTo>
              </a:path>
            </a:pathLst>
          </a:custGeom>
          <a:solidFill>
            <a:schemeClr val="bg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80862" y="109513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Main-Memory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03744" y="426296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Still in Disk</a:t>
            </a:r>
            <a:endParaRPr lang="en-US" b="1" dirty="0"/>
          </a:p>
        </p:txBody>
      </p:sp>
      <p:sp>
        <p:nvSpPr>
          <p:cNvPr id="24" name="Freeform 23"/>
          <p:cNvSpPr/>
          <p:nvPr/>
        </p:nvSpPr>
        <p:spPr bwMode="auto">
          <a:xfrm>
            <a:off x="137218" y="2271403"/>
            <a:ext cx="3084494" cy="4771988"/>
          </a:xfrm>
          <a:custGeom>
            <a:avLst/>
            <a:gdLst>
              <a:gd name="connsiteX0" fmla="*/ 7299 w 3084494"/>
              <a:gd name="connsiteY0" fmla="*/ 741563 h 4771988"/>
              <a:gd name="connsiteX1" fmla="*/ 480264 w 3084494"/>
              <a:gd name="connsiteY1" fmla="*/ 294873 h 4771988"/>
              <a:gd name="connsiteX2" fmla="*/ 2249506 w 3084494"/>
              <a:gd name="connsiteY2" fmla="*/ 294873 h 4771988"/>
              <a:gd name="connsiteX3" fmla="*/ 2853850 w 3084494"/>
              <a:gd name="connsiteY3" fmla="*/ 2064114 h 4771988"/>
              <a:gd name="connsiteX4" fmla="*/ 2696195 w 3084494"/>
              <a:gd name="connsiteY4" fmla="*/ 3938459 h 4771988"/>
              <a:gd name="connsiteX5" fmla="*/ 524057 w 3084494"/>
              <a:gd name="connsiteY5" fmla="*/ 4236252 h 4771988"/>
              <a:gd name="connsiteX6" fmla="*/ 7299 w 3084494"/>
              <a:gd name="connsiteY6" fmla="*/ 741563 h 477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4494" h="4771988">
                <a:moveTo>
                  <a:pt x="7299" y="741563"/>
                </a:moveTo>
                <a:cubicBezTo>
                  <a:pt x="0" y="84667"/>
                  <a:pt x="106563" y="369321"/>
                  <a:pt x="480264" y="294873"/>
                </a:cubicBezTo>
                <a:cubicBezTo>
                  <a:pt x="853965" y="220425"/>
                  <a:pt x="1853908" y="0"/>
                  <a:pt x="2249506" y="294873"/>
                </a:cubicBezTo>
                <a:cubicBezTo>
                  <a:pt x="2645104" y="589746"/>
                  <a:pt x="2779402" y="1456850"/>
                  <a:pt x="2853850" y="2064114"/>
                </a:cubicBezTo>
                <a:cubicBezTo>
                  <a:pt x="2928298" y="2671378"/>
                  <a:pt x="3084494" y="3576436"/>
                  <a:pt x="2696195" y="3938459"/>
                </a:cubicBezTo>
                <a:cubicBezTo>
                  <a:pt x="2307896" y="4300482"/>
                  <a:pt x="970747" y="4771988"/>
                  <a:pt x="524057" y="4236252"/>
                </a:cubicBezTo>
                <a:cubicBezTo>
                  <a:pt x="77367" y="3700516"/>
                  <a:pt x="14598" y="1398459"/>
                  <a:pt x="7299" y="741563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7851" y="183931"/>
            <a:ext cx="191929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Hash Processing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973988" y="1874345"/>
          <a:ext cx="2253594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6323"/>
                <a:gridCol w="867271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159732" y="1095133"/>
            <a:ext cx="2067850" cy="645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Hash Table in Main-Memory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3485931" y="1740373"/>
            <a:ext cx="2942897" cy="9076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95387" y="365399"/>
          <a:ext cx="2376715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60218"/>
                <a:gridCol w="1316497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Ben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Daniel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Garry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Jessica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Mary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973988" y="4981945"/>
          <a:ext cx="2253594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6323"/>
                <a:gridCol w="867271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Magnetic Disk 30"/>
          <p:cNvSpPr/>
          <p:nvPr/>
        </p:nvSpPr>
        <p:spPr bwMode="auto">
          <a:xfrm>
            <a:off x="6661869" y="3923862"/>
            <a:ext cx="2724599" cy="2934138"/>
          </a:xfrm>
          <a:prstGeom prst="flowChartMagneticDisk">
            <a:avLst/>
          </a:prstGeom>
          <a:solidFill>
            <a:schemeClr val="accent1">
              <a:alpha val="15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59732" y="4127117"/>
            <a:ext cx="184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Query Results in Disk</a:t>
            </a:r>
            <a:endParaRPr lang="en-US" b="1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>
            <a:off x="7461194" y="3337384"/>
            <a:ext cx="907651" cy="15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95388" y="2618828"/>
          <a:ext cx="2376715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71680"/>
                <a:gridCol w="1305035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Eric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Kew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Katie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Leonard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5388" y="4773448"/>
          <a:ext cx="2385474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54163"/>
                <a:gridCol w="1331311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Doncaster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Harold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Freeform 19"/>
          <p:cNvSpPr/>
          <p:nvPr/>
        </p:nvSpPr>
        <p:spPr bwMode="auto">
          <a:xfrm>
            <a:off x="0" y="-2920"/>
            <a:ext cx="3237770" cy="2465552"/>
          </a:xfrm>
          <a:custGeom>
            <a:avLst/>
            <a:gdLst>
              <a:gd name="connsiteX0" fmla="*/ 144517 w 3237770"/>
              <a:gd name="connsiteY0" fmla="*/ 677334 h 2465552"/>
              <a:gd name="connsiteX1" fmla="*/ 932793 w 3237770"/>
              <a:gd name="connsiteY1" fmla="*/ 213127 h 2465552"/>
              <a:gd name="connsiteX2" fmla="*/ 2894724 w 3237770"/>
              <a:gd name="connsiteY2" fmla="*/ 300713 h 2465552"/>
              <a:gd name="connsiteX3" fmla="*/ 2991068 w 3237770"/>
              <a:gd name="connsiteY3" fmla="*/ 2017403 h 2465552"/>
              <a:gd name="connsiteX4" fmla="*/ 1747344 w 3237770"/>
              <a:gd name="connsiteY4" fmla="*/ 2350230 h 2465552"/>
              <a:gd name="connsiteX5" fmla="*/ 258379 w 3237770"/>
              <a:gd name="connsiteY5" fmla="*/ 2175058 h 2465552"/>
              <a:gd name="connsiteX6" fmla="*/ 197068 w 3237770"/>
              <a:gd name="connsiteY6" fmla="*/ 607265 h 2465552"/>
              <a:gd name="connsiteX7" fmla="*/ 214586 w 3237770"/>
              <a:gd name="connsiteY7" fmla="*/ 572230 h 24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7770" h="2465552">
                <a:moveTo>
                  <a:pt x="144517" y="677334"/>
                </a:moveTo>
                <a:cubicBezTo>
                  <a:pt x="309471" y="476615"/>
                  <a:pt x="474425" y="275897"/>
                  <a:pt x="932793" y="213127"/>
                </a:cubicBezTo>
                <a:cubicBezTo>
                  <a:pt x="1391161" y="150357"/>
                  <a:pt x="2551678" y="0"/>
                  <a:pt x="2894724" y="300713"/>
                </a:cubicBezTo>
                <a:cubicBezTo>
                  <a:pt x="3237770" y="601426"/>
                  <a:pt x="3182298" y="1675817"/>
                  <a:pt x="2991068" y="2017403"/>
                </a:cubicBezTo>
                <a:cubicBezTo>
                  <a:pt x="2799838" y="2358989"/>
                  <a:pt x="2202792" y="2323954"/>
                  <a:pt x="1747344" y="2350230"/>
                </a:cubicBezTo>
                <a:cubicBezTo>
                  <a:pt x="1291896" y="2376506"/>
                  <a:pt x="516758" y="2465552"/>
                  <a:pt x="258379" y="2175058"/>
                </a:cubicBezTo>
                <a:cubicBezTo>
                  <a:pt x="0" y="1884564"/>
                  <a:pt x="204367" y="874403"/>
                  <a:pt x="197068" y="607265"/>
                </a:cubicBezTo>
                <a:cubicBezTo>
                  <a:pt x="189769" y="340127"/>
                  <a:pt x="202177" y="456178"/>
                  <a:pt x="214586" y="572230"/>
                </a:cubicBezTo>
              </a:path>
            </a:pathLst>
          </a:custGeom>
          <a:solidFill>
            <a:schemeClr val="bg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80862" y="109513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Flush to Disk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306647" y="3554529"/>
            <a:ext cx="172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Load to Main-Memory</a:t>
            </a:r>
            <a:endParaRPr lang="en-US" b="1" dirty="0"/>
          </a:p>
        </p:txBody>
      </p:sp>
      <p:sp>
        <p:nvSpPr>
          <p:cNvPr id="24" name="Freeform 23"/>
          <p:cNvSpPr/>
          <p:nvPr/>
        </p:nvSpPr>
        <p:spPr bwMode="auto">
          <a:xfrm>
            <a:off x="153276" y="2317823"/>
            <a:ext cx="3084494" cy="2314471"/>
          </a:xfrm>
          <a:custGeom>
            <a:avLst/>
            <a:gdLst>
              <a:gd name="connsiteX0" fmla="*/ 7299 w 3084494"/>
              <a:gd name="connsiteY0" fmla="*/ 741563 h 4771988"/>
              <a:gd name="connsiteX1" fmla="*/ 480264 w 3084494"/>
              <a:gd name="connsiteY1" fmla="*/ 294873 h 4771988"/>
              <a:gd name="connsiteX2" fmla="*/ 2249506 w 3084494"/>
              <a:gd name="connsiteY2" fmla="*/ 294873 h 4771988"/>
              <a:gd name="connsiteX3" fmla="*/ 2853850 w 3084494"/>
              <a:gd name="connsiteY3" fmla="*/ 2064114 h 4771988"/>
              <a:gd name="connsiteX4" fmla="*/ 2696195 w 3084494"/>
              <a:gd name="connsiteY4" fmla="*/ 3938459 h 4771988"/>
              <a:gd name="connsiteX5" fmla="*/ 524057 w 3084494"/>
              <a:gd name="connsiteY5" fmla="*/ 4236252 h 4771988"/>
              <a:gd name="connsiteX6" fmla="*/ 7299 w 3084494"/>
              <a:gd name="connsiteY6" fmla="*/ 741563 h 477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4494" h="4771988">
                <a:moveTo>
                  <a:pt x="7299" y="741563"/>
                </a:moveTo>
                <a:cubicBezTo>
                  <a:pt x="0" y="84667"/>
                  <a:pt x="106563" y="369321"/>
                  <a:pt x="480264" y="294873"/>
                </a:cubicBezTo>
                <a:cubicBezTo>
                  <a:pt x="853965" y="220425"/>
                  <a:pt x="1853908" y="0"/>
                  <a:pt x="2249506" y="294873"/>
                </a:cubicBezTo>
                <a:cubicBezTo>
                  <a:pt x="2645104" y="589746"/>
                  <a:pt x="2779402" y="1456850"/>
                  <a:pt x="2853850" y="2064114"/>
                </a:cubicBezTo>
                <a:cubicBezTo>
                  <a:pt x="2928298" y="2671378"/>
                  <a:pt x="3084494" y="3576436"/>
                  <a:pt x="2696195" y="3938459"/>
                </a:cubicBezTo>
                <a:cubicBezTo>
                  <a:pt x="2307896" y="4300482"/>
                  <a:pt x="970747" y="4771988"/>
                  <a:pt x="524057" y="4236252"/>
                </a:cubicBezTo>
                <a:cubicBezTo>
                  <a:pt x="77367" y="3700516"/>
                  <a:pt x="14598" y="1398459"/>
                  <a:pt x="7299" y="741563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7851" y="183931"/>
            <a:ext cx="191929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Hash Processing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973988" y="963143"/>
          <a:ext cx="2253594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6323"/>
                <a:gridCol w="867271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Kew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159732" y="183931"/>
            <a:ext cx="2067850" cy="645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Hash Table in Main-Memory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3237770" y="2648024"/>
            <a:ext cx="3191058" cy="8116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95387" y="365399"/>
          <a:ext cx="2376715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60218"/>
                <a:gridCol w="1316497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BFBFBF"/>
                          </a:solidFill>
                        </a:rPr>
                        <a:t>Ben</a:t>
                      </a:r>
                      <a:endParaRPr lang="en-US" b="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BFBFBF"/>
                          </a:solidFill>
                        </a:rPr>
                        <a:t>Hawthorn</a:t>
                      </a:r>
                      <a:endParaRPr lang="en-US" b="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Daniel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Caulfield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Garry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Hawthorn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Jessica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Caulfield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Mary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Hawthorn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174164" y="4235270"/>
          <a:ext cx="2253594" cy="2194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6323"/>
                <a:gridCol w="867271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359908" y="3380442"/>
            <a:ext cx="184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Query Results in Disk</a:t>
            </a:r>
            <a:endParaRPr lang="en-US" b="1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>
            <a:off x="7771314" y="2647231"/>
            <a:ext cx="907651" cy="15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Freeform 18"/>
          <p:cNvSpPr/>
          <p:nvPr/>
        </p:nvSpPr>
        <p:spPr bwMode="auto">
          <a:xfrm>
            <a:off x="0" y="4447628"/>
            <a:ext cx="3237770" cy="2465552"/>
          </a:xfrm>
          <a:custGeom>
            <a:avLst/>
            <a:gdLst>
              <a:gd name="connsiteX0" fmla="*/ 144517 w 3237770"/>
              <a:gd name="connsiteY0" fmla="*/ 677334 h 2465552"/>
              <a:gd name="connsiteX1" fmla="*/ 932793 w 3237770"/>
              <a:gd name="connsiteY1" fmla="*/ 213127 h 2465552"/>
              <a:gd name="connsiteX2" fmla="*/ 2894724 w 3237770"/>
              <a:gd name="connsiteY2" fmla="*/ 300713 h 2465552"/>
              <a:gd name="connsiteX3" fmla="*/ 2991068 w 3237770"/>
              <a:gd name="connsiteY3" fmla="*/ 2017403 h 2465552"/>
              <a:gd name="connsiteX4" fmla="*/ 1747344 w 3237770"/>
              <a:gd name="connsiteY4" fmla="*/ 2350230 h 2465552"/>
              <a:gd name="connsiteX5" fmla="*/ 258379 w 3237770"/>
              <a:gd name="connsiteY5" fmla="*/ 2175058 h 2465552"/>
              <a:gd name="connsiteX6" fmla="*/ 197068 w 3237770"/>
              <a:gd name="connsiteY6" fmla="*/ 607265 h 2465552"/>
              <a:gd name="connsiteX7" fmla="*/ 214586 w 3237770"/>
              <a:gd name="connsiteY7" fmla="*/ 572230 h 24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7770" h="2465552">
                <a:moveTo>
                  <a:pt x="144517" y="677334"/>
                </a:moveTo>
                <a:cubicBezTo>
                  <a:pt x="309471" y="476615"/>
                  <a:pt x="474425" y="275897"/>
                  <a:pt x="932793" y="213127"/>
                </a:cubicBezTo>
                <a:cubicBezTo>
                  <a:pt x="1391161" y="150357"/>
                  <a:pt x="2551678" y="0"/>
                  <a:pt x="2894724" y="300713"/>
                </a:cubicBezTo>
                <a:cubicBezTo>
                  <a:pt x="3237770" y="601426"/>
                  <a:pt x="3182298" y="1675817"/>
                  <a:pt x="2991068" y="2017403"/>
                </a:cubicBezTo>
                <a:cubicBezTo>
                  <a:pt x="2799838" y="2358989"/>
                  <a:pt x="2202792" y="2323954"/>
                  <a:pt x="1747344" y="2350230"/>
                </a:cubicBezTo>
                <a:cubicBezTo>
                  <a:pt x="1291896" y="2376506"/>
                  <a:pt x="516758" y="2465552"/>
                  <a:pt x="258379" y="2175058"/>
                </a:cubicBezTo>
                <a:cubicBezTo>
                  <a:pt x="0" y="1884564"/>
                  <a:pt x="204367" y="874403"/>
                  <a:pt x="197068" y="607265"/>
                </a:cubicBezTo>
                <a:cubicBezTo>
                  <a:pt x="189769" y="340127"/>
                  <a:pt x="202177" y="456178"/>
                  <a:pt x="214586" y="57223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06647" y="546537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Still in Disk</a:t>
            </a:r>
            <a:endParaRPr lang="en-US" b="1" dirty="0"/>
          </a:p>
        </p:txBody>
      </p:sp>
      <p:sp>
        <p:nvSpPr>
          <p:cNvPr id="31" name="Magnetic Disk 30"/>
          <p:cNvSpPr/>
          <p:nvPr/>
        </p:nvSpPr>
        <p:spPr bwMode="auto">
          <a:xfrm>
            <a:off x="6973988" y="3177186"/>
            <a:ext cx="2724599" cy="3425061"/>
          </a:xfrm>
          <a:prstGeom prst="flowChartMagneticDisk">
            <a:avLst/>
          </a:prstGeom>
          <a:solidFill>
            <a:schemeClr val="accent1">
              <a:alpha val="15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95388" y="2618828"/>
          <a:ext cx="2376715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71680"/>
                <a:gridCol w="1305035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BFBFBF"/>
                          </a:solidFill>
                        </a:rPr>
                        <a:t>Eric</a:t>
                      </a:r>
                      <a:endParaRPr lang="en-US" b="0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BFBFBF"/>
                          </a:solidFill>
                        </a:rPr>
                        <a:t>Kew</a:t>
                      </a:r>
                      <a:endParaRPr lang="en-US" b="0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Fred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Richmond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Katie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Malvern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Leonard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BFBFBF"/>
                          </a:solidFill>
                        </a:rPr>
                        <a:t>Balwyn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5388" y="4773448"/>
          <a:ext cx="2385474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54163"/>
                <a:gridCol w="1331311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Doncaster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Harold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Freeform 19"/>
          <p:cNvSpPr/>
          <p:nvPr/>
        </p:nvSpPr>
        <p:spPr bwMode="auto">
          <a:xfrm>
            <a:off x="0" y="-2920"/>
            <a:ext cx="3237770" cy="2465552"/>
          </a:xfrm>
          <a:custGeom>
            <a:avLst/>
            <a:gdLst>
              <a:gd name="connsiteX0" fmla="*/ 144517 w 3237770"/>
              <a:gd name="connsiteY0" fmla="*/ 677334 h 2465552"/>
              <a:gd name="connsiteX1" fmla="*/ 932793 w 3237770"/>
              <a:gd name="connsiteY1" fmla="*/ 213127 h 2465552"/>
              <a:gd name="connsiteX2" fmla="*/ 2894724 w 3237770"/>
              <a:gd name="connsiteY2" fmla="*/ 300713 h 2465552"/>
              <a:gd name="connsiteX3" fmla="*/ 2991068 w 3237770"/>
              <a:gd name="connsiteY3" fmla="*/ 2017403 h 2465552"/>
              <a:gd name="connsiteX4" fmla="*/ 1747344 w 3237770"/>
              <a:gd name="connsiteY4" fmla="*/ 2350230 h 2465552"/>
              <a:gd name="connsiteX5" fmla="*/ 258379 w 3237770"/>
              <a:gd name="connsiteY5" fmla="*/ 2175058 h 2465552"/>
              <a:gd name="connsiteX6" fmla="*/ 197068 w 3237770"/>
              <a:gd name="connsiteY6" fmla="*/ 607265 h 2465552"/>
              <a:gd name="connsiteX7" fmla="*/ 214586 w 3237770"/>
              <a:gd name="connsiteY7" fmla="*/ 572230 h 24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7770" h="2465552">
                <a:moveTo>
                  <a:pt x="144517" y="677334"/>
                </a:moveTo>
                <a:cubicBezTo>
                  <a:pt x="309471" y="476615"/>
                  <a:pt x="474425" y="275897"/>
                  <a:pt x="932793" y="213127"/>
                </a:cubicBezTo>
                <a:cubicBezTo>
                  <a:pt x="1391161" y="150357"/>
                  <a:pt x="2551678" y="0"/>
                  <a:pt x="2894724" y="300713"/>
                </a:cubicBezTo>
                <a:cubicBezTo>
                  <a:pt x="3237770" y="601426"/>
                  <a:pt x="3182298" y="1675817"/>
                  <a:pt x="2991068" y="2017403"/>
                </a:cubicBezTo>
                <a:cubicBezTo>
                  <a:pt x="2799838" y="2358989"/>
                  <a:pt x="2202792" y="2323954"/>
                  <a:pt x="1747344" y="2350230"/>
                </a:cubicBezTo>
                <a:cubicBezTo>
                  <a:pt x="1291896" y="2376506"/>
                  <a:pt x="516758" y="2465552"/>
                  <a:pt x="258379" y="2175058"/>
                </a:cubicBezTo>
                <a:cubicBezTo>
                  <a:pt x="0" y="1884564"/>
                  <a:pt x="204367" y="874403"/>
                  <a:pt x="197068" y="607265"/>
                </a:cubicBezTo>
                <a:cubicBezTo>
                  <a:pt x="189769" y="340127"/>
                  <a:pt x="202177" y="456178"/>
                  <a:pt x="214586" y="572230"/>
                </a:cubicBezTo>
              </a:path>
            </a:pathLst>
          </a:custGeom>
          <a:solidFill>
            <a:schemeClr val="bg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7770" y="5631793"/>
            <a:ext cx="172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Load to Main-Memory</a:t>
            </a:r>
            <a:endParaRPr lang="en-US" b="1" dirty="0"/>
          </a:p>
        </p:txBody>
      </p:sp>
      <p:sp>
        <p:nvSpPr>
          <p:cNvPr id="24" name="Freeform 23"/>
          <p:cNvSpPr/>
          <p:nvPr/>
        </p:nvSpPr>
        <p:spPr bwMode="auto">
          <a:xfrm>
            <a:off x="153276" y="2317823"/>
            <a:ext cx="3084494" cy="2314471"/>
          </a:xfrm>
          <a:custGeom>
            <a:avLst/>
            <a:gdLst>
              <a:gd name="connsiteX0" fmla="*/ 7299 w 3084494"/>
              <a:gd name="connsiteY0" fmla="*/ 741563 h 4771988"/>
              <a:gd name="connsiteX1" fmla="*/ 480264 w 3084494"/>
              <a:gd name="connsiteY1" fmla="*/ 294873 h 4771988"/>
              <a:gd name="connsiteX2" fmla="*/ 2249506 w 3084494"/>
              <a:gd name="connsiteY2" fmla="*/ 294873 h 4771988"/>
              <a:gd name="connsiteX3" fmla="*/ 2853850 w 3084494"/>
              <a:gd name="connsiteY3" fmla="*/ 2064114 h 4771988"/>
              <a:gd name="connsiteX4" fmla="*/ 2696195 w 3084494"/>
              <a:gd name="connsiteY4" fmla="*/ 3938459 h 4771988"/>
              <a:gd name="connsiteX5" fmla="*/ 524057 w 3084494"/>
              <a:gd name="connsiteY5" fmla="*/ 4236252 h 4771988"/>
              <a:gd name="connsiteX6" fmla="*/ 7299 w 3084494"/>
              <a:gd name="connsiteY6" fmla="*/ 741563 h 477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4494" h="4771988">
                <a:moveTo>
                  <a:pt x="7299" y="741563"/>
                </a:moveTo>
                <a:cubicBezTo>
                  <a:pt x="0" y="84667"/>
                  <a:pt x="106563" y="369321"/>
                  <a:pt x="480264" y="294873"/>
                </a:cubicBezTo>
                <a:cubicBezTo>
                  <a:pt x="853965" y="220425"/>
                  <a:pt x="1853908" y="0"/>
                  <a:pt x="2249506" y="294873"/>
                </a:cubicBezTo>
                <a:cubicBezTo>
                  <a:pt x="2645104" y="589746"/>
                  <a:pt x="2779402" y="1456850"/>
                  <a:pt x="2853850" y="2064114"/>
                </a:cubicBezTo>
                <a:cubicBezTo>
                  <a:pt x="2928298" y="2671378"/>
                  <a:pt x="3084494" y="3576436"/>
                  <a:pt x="2696195" y="3938459"/>
                </a:cubicBezTo>
                <a:cubicBezTo>
                  <a:pt x="2307896" y="4300482"/>
                  <a:pt x="970747" y="4771988"/>
                  <a:pt x="524057" y="4236252"/>
                </a:cubicBezTo>
                <a:cubicBezTo>
                  <a:pt x="77367" y="3700516"/>
                  <a:pt x="14598" y="1398459"/>
                  <a:pt x="7299" y="741563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7851" y="183931"/>
            <a:ext cx="191929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Hash Processing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973988" y="963143"/>
          <a:ext cx="2253594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6323"/>
                <a:gridCol w="867271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Doncaster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159732" y="183931"/>
            <a:ext cx="2067850" cy="645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Hash Table in Main-Memory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3002474" y="1566062"/>
            <a:ext cx="3703122" cy="349992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95387" y="365399"/>
          <a:ext cx="2376715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60218"/>
                <a:gridCol w="1316497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BFBFBF"/>
                          </a:solidFill>
                        </a:rPr>
                        <a:t>Ben</a:t>
                      </a:r>
                      <a:endParaRPr lang="en-US" b="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BFBFBF"/>
                          </a:solidFill>
                        </a:rPr>
                        <a:t>Hawthorn</a:t>
                      </a:r>
                      <a:endParaRPr lang="en-US" b="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Daniel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Caulfield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Garry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Hawthorn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Jessica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Caulfield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Mary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Hawthorn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5703054" y="3150651"/>
          <a:ext cx="2253594" cy="3291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6323"/>
                <a:gridCol w="867271"/>
              </a:tblGrid>
              <a:tr h="35309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Doncaster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173380" y="4309128"/>
            <a:ext cx="184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Query Results in Disk</a:t>
            </a:r>
            <a:endParaRPr lang="en-US" b="1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>
            <a:off x="7539209" y="2415128"/>
            <a:ext cx="907654" cy="46579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Freeform 18"/>
          <p:cNvSpPr/>
          <p:nvPr/>
        </p:nvSpPr>
        <p:spPr bwMode="auto">
          <a:xfrm>
            <a:off x="0" y="4447628"/>
            <a:ext cx="3237770" cy="2465552"/>
          </a:xfrm>
          <a:custGeom>
            <a:avLst/>
            <a:gdLst>
              <a:gd name="connsiteX0" fmla="*/ 144517 w 3237770"/>
              <a:gd name="connsiteY0" fmla="*/ 677334 h 2465552"/>
              <a:gd name="connsiteX1" fmla="*/ 932793 w 3237770"/>
              <a:gd name="connsiteY1" fmla="*/ 213127 h 2465552"/>
              <a:gd name="connsiteX2" fmla="*/ 2894724 w 3237770"/>
              <a:gd name="connsiteY2" fmla="*/ 300713 h 2465552"/>
              <a:gd name="connsiteX3" fmla="*/ 2991068 w 3237770"/>
              <a:gd name="connsiteY3" fmla="*/ 2017403 h 2465552"/>
              <a:gd name="connsiteX4" fmla="*/ 1747344 w 3237770"/>
              <a:gd name="connsiteY4" fmla="*/ 2350230 h 2465552"/>
              <a:gd name="connsiteX5" fmla="*/ 258379 w 3237770"/>
              <a:gd name="connsiteY5" fmla="*/ 2175058 h 2465552"/>
              <a:gd name="connsiteX6" fmla="*/ 197068 w 3237770"/>
              <a:gd name="connsiteY6" fmla="*/ 607265 h 2465552"/>
              <a:gd name="connsiteX7" fmla="*/ 214586 w 3237770"/>
              <a:gd name="connsiteY7" fmla="*/ 572230 h 24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7770" h="2465552">
                <a:moveTo>
                  <a:pt x="144517" y="677334"/>
                </a:moveTo>
                <a:cubicBezTo>
                  <a:pt x="309471" y="476615"/>
                  <a:pt x="474425" y="275897"/>
                  <a:pt x="932793" y="213127"/>
                </a:cubicBezTo>
                <a:cubicBezTo>
                  <a:pt x="1391161" y="150357"/>
                  <a:pt x="2551678" y="0"/>
                  <a:pt x="2894724" y="300713"/>
                </a:cubicBezTo>
                <a:cubicBezTo>
                  <a:pt x="3237770" y="601426"/>
                  <a:pt x="3182298" y="1675817"/>
                  <a:pt x="2991068" y="2017403"/>
                </a:cubicBezTo>
                <a:cubicBezTo>
                  <a:pt x="2799838" y="2358989"/>
                  <a:pt x="2202792" y="2323954"/>
                  <a:pt x="1747344" y="2350230"/>
                </a:cubicBezTo>
                <a:cubicBezTo>
                  <a:pt x="1291896" y="2376506"/>
                  <a:pt x="516758" y="2465552"/>
                  <a:pt x="258379" y="2175058"/>
                </a:cubicBezTo>
                <a:cubicBezTo>
                  <a:pt x="0" y="1884564"/>
                  <a:pt x="204367" y="874403"/>
                  <a:pt x="197068" y="607265"/>
                </a:cubicBezTo>
                <a:cubicBezTo>
                  <a:pt x="189769" y="340127"/>
                  <a:pt x="202177" y="456178"/>
                  <a:pt x="214586" y="57223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80862" y="109513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Flush to Disk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80862" y="264802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Flush to Disk</a:t>
            </a:r>
            <a:endParaRPr lang="en-US" b="1" dirty="0"/>
          </a:p>
        </p:txBody>
      </p:sp>
      <p:sp>
        <p:nvSpPr>
          <p:cNvPr id="37" name="Magnetic Disk 36"/>
          <p:cNvSpPr/>
          <p:nvPr/>
        </p:nvSpPr>
        <p:spPr bwMode="auto">
          <a:xfrm>
            <a:off x="5501335" y="2618828"/>
            <a:ext cx="2724599" cy="4294352"/>
          </a:xfrm>
          <a:prstGeom prst="flowChartMagneticDisk">
            <a:avLst/>
          </a:prstGeom>
          <a:solidFill>
            <a:schemeClr val="accent1">
              <a:alpha val="15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676836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Parallel </a:t>
            </a:r>
            <a:r>
              <a:rPr lang="en-US" sz="3600" b="1" dirty="0" err="1">
                <a:latin typeface="Helvetica" charset="0"/>
              </a:rPr>
              <a:t>GroupBy</a:t>
            </a:r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8420100" cy="445135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Traditional methods (Merge-All and Hierarchical Merging)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Two-phase method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Redistribution method</a:t>
            </a: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854" name="Picture 6" descr="f4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1" y="4068922"/>
            <a:ext cx="4622800" cy="2676525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Traditional Methods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1: local aggregate in each processor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2: global aggregation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May use a Merge-All or Hierarchical method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Need to pay a special attention to some aggregate functions (AVG) when performing a local aggregate process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4.4.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Parallel GroupBy (cont’d)</a:t>
            </a:r>
            <a:endParaRPr lang="en-US"/>
          </a:p>
        </p:txBody>
      </p:sp>
      <p:pic>
        <p:nvPicPr>
          <p:cNvPr id="462856" name="Picture 8" descr="f4-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21" y="4097496"/>
            <a:ext cx="4504134" cy="259715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1" y="472966"/>
            <a:ext cx="4383799" cy="481943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Traditional</a:t>
            </a:r>
            <a:r>
              <a:rPr lang="en-US" sz="2000" b="1" dirty="0" smtClean="0">
                <a:solidFill>
                  <a:srgbClr val="A50021"/>
                </a:solidFill>
                <a:latin typeface="Arial" charset="0"/>
              </a:rPr>
              <a:t> Method: Merge All</a:t>
            </a:r>
            <a:endParaRPr lang="en-US" sz="20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197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r>
                        <a:rPr lang="en-US" b="0" dirty="0" smtClean="0"/>
                        <a:t>dam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dirty="0" smtClean="0"/>
                        <a:t>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r>
                        <a:rPr lang="en-US" dirty="0" smtClean="0"/>
                        <a:t>ennis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r>
                        <a:rPr lang="en-US" dirty="0" smtClean="0"/>
                        <a:t>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01225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US" b="0" dirty="0" smtClean="0"/>
                        <a:t>red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r>
                        <a:rPr lang="en-US" dirty="0" smtClean="0"/>
                        <a:t>eorge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r>
                        <a:rPr lang="en-US" dirty="0" smtClean="0"/>
                        <a:t>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</a:t>
                      </a:r>
                      <a:r>
                        <a:rPr lang="en-US" dirty="0" smtClean="0"/>
                        <a:t>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</a:t>
                      </a:r>
                      <a:r>
                        <a:rPr lang="en-US" dirty="0" smtClean="0"/>
                        <a:t>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28594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elly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Balwyn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esley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dirty="0" smtClean="0"/>
                        <a:t>egan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</a:t>
                      </a:r>
                      <a:r>
                        <a:rPr lang="en-US" dirty="0" smtClean="0"/>
                        <a:t>aomi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</a:t>
                      </a:r>
                      <a:r>
                        <a:rPr lang="en-US" dirty="0" smtClean="0"/>
                        <a:t>scar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9089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eter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Q</a:t>
                      </a:r>
                      <a:r>
                        <a:rPr lang="en-US" dirty="0" err="1" smtClean="0"/>
                        <a:t>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dirty="0" smtClean="0"/>
                        <a:t>oger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</a:t>
                      </a:r>
                      <a:r>
                        <a:rPr lang="en-US" dirty="0" smtClean="0"/>
                        <a:t>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r>
                        <a:rPr lang="en-US" dirty="0" smtClean="0"/>
                        <a:t>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32432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60539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559728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3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021421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4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3698" y="3181866"/>
            <a:ext cx="2628866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Data Placement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5" name="Picture 6" descr="f4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00" b="10848"/>
          <a:stretch>
            <a:fillRect/>
          </a:stretch>
        </p:blipFill>
        <p:spPr bwMode="auto">
          <a:xfrm>
            <a:off x="6974747" y="0"/>
            <a:ext cx="2931253" cy="2012021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1" y="472966"/>
            <a:ext cx="4383799" cy="481943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Traditional Method: Merge All</a:t>
            </a:r>
            <a:endParaRPr lang="en-US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197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01225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Fred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28594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Kelly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Balwyn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Naomi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9089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32432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60539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559728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3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021421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4</a:t>
            </a:r>
            <a:endParaRPr lang="en-US" b="1" dirty="0"/>
          </a:p>
        </p:txBody>
      </p:sp>
      <p:sp>
        <p:nvSpPr>
          <p:cNvPr id="14" name="Up Arrow 13"/>
          <p:cNvSpPr/>
          <p:nvPr/>
        </p:nvSpPr>
        <p:spPr bwMode="auto">
          <a:xfrm>
            <a:off x="844608" y="333904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>
            <a:off x="3397065" y="333904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Up Arrow 15"/>
          <p:cNvSpPr/>
          <p:nvPr/>
        </p:nvSpPr>
        <p:spPr bwMode="auto">
          <a:xfrm>
            <a:off x="5945629" y="333904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Up Arrow 16"/>
          <p:cNvSpPr/>
          <p:nvPr/>
        </p:nvSpPr>
        <p:spPr bwMode="auto">
          <a:xfrm>
            <a:off x="8468297" y="333904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0597" y="1143000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79610"/>
                <a:gridCol w="9353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601225" y="1143000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97809"/>
                <a:gridCol w="717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128594" y="1143000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57889"/>
                <a:gridCol w="757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Balwyn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9089" y="1143000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60911"/>
                <a:gridCol w="9540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02168" y="2997200"/>
            <a:ext cx="3024613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Local Aggregation Phase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32431" y="472966"/>
            <a:ext cx="4383799" cy="48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8925" marR="0" lvl="0" indent="-288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charset="0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Traditional Method: Merge All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  <a:p>
            <a:pPr marL="758825" marR="0" lvl="1" indent="-279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2432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60539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559728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3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021421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4</a:t>
            </a:r>
            <a:endParaRPr lang="en-US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0597" y="4309241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79610"/>
                <a:gridCol w="9353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601225" y="4309241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97809"/>
                <a:gridCol w="717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128594" y="4309241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57889"/>
                <a:gridCol w="757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Balwyn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9089" y="4309241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60911"/>
                <a:gridCol w="9540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6188" y="889451"/>
          <a:ext cx="2215006" cy="296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97127"/>
                <a:gridCol w="9178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677848" y="2758062"/>
            <a:ext cx="2377543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Global Aggregation Phase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 flipH="1" flipV="1">
            <a:off x="607605" y="1410658"/>
            <a:ext cx="3135587" cy="266158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 flipH="1" flipV="1">
            <a:off x="2024169" y="2663914"/>
            <a:ext cx="2776847" cy="4094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rot="16200000" flipV="1">
            <a:off x="4045482" y="2416741"/>
            <a:ext cx="2361689" cy="13189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10800000">
            <a:off x="4402255" y="2257974"/>
            <a:ext cx="3822091" cy="19990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6" name="Picture 6" descr="f4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00" b="10848"/>
          <a:stretch>
            <a:fillRect/>
          </a:stretch>
        </p:blipFill>
        <p:spPr bwMode="auto">
          <a:xfrm>
            <a:off x="6974747" y="0"/>
            <a:ext cx="2931253" cy="2012021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32431" y="472966"/>
            <a:ext cx="4383799" cy="48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8925" marR="0" lvl="0" indent="-288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charset="0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Traditional Method: Merge All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  <a:p>
            <a:pPr marL="758825" marR="0" lvl="1" indent="-279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6188" y="3854054"/>
          <a:ext cx="2215006" cy="296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97127"/>
                <a:gridCol w="9178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516866" y="4481067"/>
            <a:ext cx="2377543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Global Aggregation Phase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56" name="Picture 6" descr="f4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00" b="10848"/>
          <a:stretch>
            <a:fillRect/>
          </a:stretch>
        </p:blipFill>
        <p:spPr bwMode="auto">
          <a:xfrm>
            <a:off x="6974747" y="0"/>
            <a:ext cx="2931253" cy="2012021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506188" y="954909"/>
          <a:ext cx="2215006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97127"/>
                <a:gridCol w="9178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Up Arrow 24"/>
          <p:cNvSpPr/>
          <p:nvPr/>
        </p:nvSpPr>
        <p:spPr bwMode="auto">
          <a:xfrm>
            <a:off x="4399597" y="3285884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4659" y="1827355"/>
            <a:ext cx="154441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Final results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3" name="Picture 3" descr="Wiley-2pages-cover"/>
          <p:cNvPicPr>
            <a:picLocks noChangeAspect="1" noChangeArrowheads="1"/>
          </p:cNvPicPr>
          <p:nvPr/>
        </p:nvPicPr>
        <p:blipFill>
          <a:blip r:embed="rId3"/>
          <a:srcRect l="43008" t="3598" r="2896" b="3963"/>
          <a:stretch>
            <a:fillRect/>
          </a:stretch>
        </p:blipFill>
        <p:spPr bwMode="auto">
          <a:xfrm>
            <a:off x="493581" y="1068389"/>
            <a:ext cx="4497255" cy="5221287"/>
          </a:xfrm>
          <a:prstGeom prst="rect">
            <a:avLst/>
          </a:prstGeom>
          <a:noFill/>
        </p:spPr>
      </p:pic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5118100" y="1066800"/>
            <a:ext cx="461420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AU" sz="3600" b="1" dirty="0">
                <a:latin typeface="Tahoma" charset="0"/>
              </a:rPr>
              <a:t>Chapter 4</a:t>
            </a:r>
            <a:br>
              <a:rPr lang="en-AU" sz="3600" b="1" dirty="0">
                <a:latin typeface="Tahoma" charset="0"/>
              </a:rPr>
            </a:br>
            <a:r>
              <a:rPr lang="en-AU" sz="3600" b="1" dirty="0">
                <a:latin typeface="Tahoma" charset="0"/>
              </a:rPr>
              <a:t>Parallel Sort and </a:t>
            </a:r>
            <a:r>
              <a:rPr lang="en-AU" sz="3600" b="1" dirty="0" err="1">
                <a:latin typeface="Tahoma" charset="0"/>
              </a:rPr>
              <a:t>GroupBy</a:t>
            </a:r>
            <a:endParaRPr lang="en-AU" sz="4400" b="1" dirty="0">
              <a:latin typeface="Tahoma" charset="0"/>
            </a:endParaRPr>
          </a:p>
        </p:txBody>
      </p:sp>
      <p:sp>
        <p:nvSpPr>
          <p:cNvPr id="291846" name="Rectangle 6"/>
          <p:cNvSpPr>
            <a:spLocks noGrp="1" noChangeArrowheads="1"/>
          </p:cNvSpPr>
          <p:nvPr/>
        </p:nvSpPr>
        <p:spPr bwMode="auto">
          <a:xfrm>
            <a:off x="5202370" y="4140200"/>
            <a:ext cx="470363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4.1	Sorting, Duplicate Removal and Aggregate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4.2	Serial External Sorting Method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4.3	Algorithms for Parallel External Sort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latin typeface="Arial" charset="0"/>
              </a:rPr>
              <a:t>4.4	Parallel Algorithms for </a:t>
            </a:r>
            <a:r>
              <a:rPr lang="en-AU" sz="1400" dirty="0" err="1">
                <a:latin typeface="Arial" charset="0"/>
              </a:rPr>
              <a:t>GroupBy</a:t>
            </a:r>
            <a:r>
              <a:rPr lang="en-AU" sz="1400" dirty="0">
                <a:latin typeface="Arial" charset="0"/>
              </a:rPr>
              <a:t> Queries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4.5	Cost Models for Parallel Sort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4.6	Cost Models for Parallel </a:t>
            </a:r>
            <a:r>
              <a:rPr lang="en-AU" sz="1400" dirty="0" err="1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GroupBy</a:t>
            </a:r>
            <a:endParaRPr lang="en-AU" sz="1400" dirty="0">
              <a:solidFill>
                <a:schemeClr val="bg1">
                  <a:lumMod val="85000"/>
                </a:schemeClr>
              </a:solidFill>
              <a:latin typeface="Arial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4.7	Summary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4.8	Bibliographical Notes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4.9	Exercises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Exercise 6 (FLUX Quiz)</a:t>
            </a:r>
            <a:endParaRPr lang="en-US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The limitations of the Traditional Approach (Merge All) to process a Group By query are:</a:t>
            </a: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A. Global aggregation is carried out by one processor</a:t>
            </a: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B. Network bottleneck when sending the local aggregation results to the coordinator</a:t>
            </a: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C. No parallelism in the global aggregation phase</a:t>
            </a: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D. All of the above</a:t>
            </a: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E. Some of the above</a:t>
            </a: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904" name="Picture 8" descr="f4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19" y="3948369"/>
            <a:ext cx="5986595" cy="2803525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Two-Phase Method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1: local aggregate in each processor. Each processor groups local records according to the groupby attribute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2: global aggregation where all temp results from each processor are redistributed and then final aggregate is performed in each processor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4.4.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Parallel GroupBy (cont’d)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2" y="472966"/>
            <a:ext cx="3381266" cy="481943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 smtClean="0">
                <a:solidFill>
                  <a:srgbClr val="A50021"/>
                </a:solidFill>
                <a:latin typeface="Arial" charset="0"/>
              </a:rPr>
              <a:t>Two-Phase Method</a:t>
            </a:r>
            <a:endParaRPr lang="en-US" sz="20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197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r>
                        <a:rPr lang="en-US" b="0" dirty="0" smtClean="0"/>
                        <a:t>dam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dirty="0" smtClean="0"/>
                        <a:t>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r>
                        <a:rPr lang="en-US" dirty="0" smtClean="0"/>
                        <a:t>ennis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r>
                        <a:rPr lang="en-US" dirty="0" smtClean="0"/>
                        <a:t>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01225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US" b="0" dirty="0" smtClean="0"/>
                        <a:t>red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r>
                        <a:rPr lang="en-US" dirty="0" smtClean="0"/>
                        <a:t>eorge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r>
                        <a:rPr lang="en-US" dirty="0" smtClean="0"/>
                        <a:t>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</a:t>
                      </a:r>
                      <a:r>
                        <a:rPr lang="en-US" dirty="0" smtClean="0"/>
                        <a:t>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</a:t>
                      </a:r>
                      <a:r>
                        <a:rPr lang="en-US" dirty="0" smtClean="0"/>
                        <a:t>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28594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elly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Balwyn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esley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dirty="0" smtClean="0"/>
                        <a:t>egan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</a:t>
                      </a:r>
                      <a:r>
                        <a:rPr lang="en-US" dirty="0" smtClean="0"/>
                        <a:t>aomi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</a:t>
                      </a:r>
                      <a:r>
                        <a:rPr lang="en-US" dirty="0" smtClean="0"/>
                        <a:t>scar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9089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eter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Q</a:t>
                      </a:r>
                      <a:r>
                        <a:rPr lang="en-US" dirty="0" err="1" smtClean="0"/>
                        <a:t>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dirty="0" smtClean="0"/>
                        <a:t>oger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</a:t>
                      </a:r>
                      <a:r>
                        <a:rPr lang="en-US" dirty="0" smtClean="0"/>
                        <a:t>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r>
                        <a:rPr lang="en-US" dirty="0" smtClean="0"/>
                        <a:t>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32432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60539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559728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3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021421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4</a:t>
            </a:r>
            <a:endParaRPr lang="en-US" b="1" dirty="0"/>
          </a:p>
        </p:txBody>
      </p:sp>
      <p:pic>
        <p:nvPicPr>
          <p:cNvPr id="13" name="Picture 8" descr="f4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26045" b="11524"/>
          <a:stretch>
            <a:fillRect/>
          </a:stretch>
        </p:blipFill>
        <p:spPr bwMode="auto">
          <a:xfrm>
            <a:off x="7452775" y="0"/>
            <a:ext cx="2453225" cy="167816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813698" y="3181866"/>
            <a:ext cx="2628866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Data Placement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2" y="472966"/>
            <a:ext cx="3381266" cy="481943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 smtClean="0">
                <a:solidFill>
                  <a:srgbClr val="A50021"/>
                </a:solidFill>
                <a:latin typeface="Arial" charset="0"/>
              </a:rPr>
              <a:t>Two-Phase Method</a:t>
            </a:r>
            <a:endParaRPr lang="en-US" sz="20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197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01225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Fred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28594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Kelly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Balwyn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Naomi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9089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32432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60539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559728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3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021421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4</a:t>
            </a:r>
            <a:endParaRPr lang="en-US" b="1" dirty="0"/>
          </a:p>
        </p:txBody>
      </p:sp>
      <p:sp>
        <p:nvSpPr>
          <p:cNvPr id="14" name="Up Arrow 13"/>
          <p:cNvSpPr/>
          <p:nvPr/>
        </p:nvSpPr>
        <p:spPr bwMode="auto">
          <a:xfrm>
            <a:off x="844608" y="333904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>
            <a:off x="3397065" y="333904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Up Arrow 15"/>
          <p:cNvSpPr/>
          <p:nvPr/>
        </p:nvSpPr>
        <p:spPr bwMode="auto">
          <a:xfrm>
            <a:off x="5945629" y="333904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Up Arrow 16"/>
          <p:cNvSpPr/>
          <p:nvPr/>
        </p:nvSpPr>
        <p:spPr bwMode="auto">
          <a:xfrm>
            <a:off x="8468297" y="333904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0597" y="1143000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79610"/>
                <a:gridCol w="9353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601225" y="1143000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97809"/>
                <a:gridCol w="717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128594" y="1143000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57889"/>
                <a:gridCol w="757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Balwyn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9089" y="1143000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60911"/>
                <a:gridCol w="9540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02168" y="2997200"/>
            <a:ext cx="3024613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Local Aggregation Phase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2" y="472966"/>
            <a:ext cx="3381266" cy="481943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 smtClean="0">
                <a:solidFill>
                  <a:srgbClr val="A50021"/>
                </a:solidFill>
                <a:latin typeface="Arial" charset="0"/>
              </a:rPr>
              <a:t>Two-Phase Method</a:t>
            </a:r>
            <a:endParaRPr lang="en-US" sz="20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2432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60539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559728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3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021421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4</a:t>
            </a:r>
            <a:endParaRPr lang="en-US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0597" y="4309241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79610"/>
                <a:gridCol w="9353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601225" y="4309241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97809"/>
                <a:gridCol w="717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128594" y="4309241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57889"/>
                <a:gridCol w="757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Balwyn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9089" y="4309241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60911"/>
                <a:gridCol w="9540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00597" y="954909"/>
          <a:ext cx="2215006" cy="2595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97127"/>
                <a:gridCol w="9178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601225" y="9549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32844"/>
                <a:gridCol w="682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128594" y="954909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01682"/>
                <a:gridCol w="713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Malvern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Malvern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Malvern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629089" y="954909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74773"/>
                <a:gridCol w="8402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Richmond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319767" y="2904458"/>
            <a:ext cx="3373349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Distribute Local Aggregation Results Phase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8197" y="4309241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 flipH="1" flipV="1">
            <a:off x="-553394" y="2762083"/>
            <a:ext cx="2945160" cy="1491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110102" y="902724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2560620" y="4257054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5400000" flipH="1" flipV="1">
            <a:off x="1959029" y="2709896"/>
            <a:ext cx="2945160" cy="1491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2622525" y="850537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10102" y="1311894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128594" y="4309241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6" name="Straight Arrow Connector 45"/>
          <p:cNvCxnSpPr>
            <a:endCxn id="44" idx="6"/>
          </p:cNvCxnSpPr>
          <p:nvPr/>
        </p:nvCxnSpPr>
        <p:spPr bwMode="auto">
          <a:xfrm rot="10800000">
            <a:off x="1301275" y="1516480"/>
            <a:ext cx="4137828" cy="27405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110102" y="1658259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520014" y="4309242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1" name="Straight Arrow Connector 50"/>
          <p:cNvCxnSpPr>
            <a:endCxn id="49" idx="6"/>
          </p:cNvCxnSpPr>
          <p:nvPr/>
        </p:nvCxnSpPr>
        <p:spPr bwMode="auto">
          <a:xfrm rot="10800000">
            <a:off x="1301275" y="1862844"/>
            <a:ext cx="6720146" cy="23942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2" y="472966"/>
            <a:ext cx="3381266" cy="481943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 smtClean="0">
                <a:solidFill>
                  <a:srgbClr val="A50021"/>
                </a:solidFill>
                <a:latin typeface="Arial" charset="0"/>
              </a:rPr>
              <a:t>Two-Phase Method</a:t>
            </a:r>
            <a:endParaRPr lang="en-US" sz="20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2432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64235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559728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3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021421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4</a:t>
            </a:r>
            <a:endParaRPr lang="en-US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10102" y="3697189"/>
          <a:ext cx="2215006" cy="2595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97127"/>
                <a:gridCol w="9178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510730" y="443886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32844"/>
                <a:gridCol w="682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038099" y="5180549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01682"/>
                <a:gridCol w="713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Malvern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Malvern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Malvern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538594" y="4809709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74773"/>
                <a:gridCol w="8402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Richmond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8197" y="1287517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/>
                <a:gridCol w="1019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601225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/>
                <a:gridCol w="1019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128594" y="1287517"/>
          <a:ext cx="2215006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/>
                <a:gridCol w="1019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Malvern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629089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9808"/>
                <a:gridCol w="805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Richmond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Up Arrow 47"/>
          <p:cNvSpPr/>
          <p:nvPr/>
        </p:nvSpPr>
        <p:spPr bwMode="auto">
          <a:xfrm>
            <a:off x="844608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Up Arrow 51"/>
          <p:cNvSpPr/>
          <p:nvPr/>
        </p:nvSpPr>
        <p:spPr bwMode="auto">
          <a:xfrm>
            <a:off x="3397065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Up Arrow 52"/>
          <p:cNvSpPr/>
          <p:nvPr/>
        </p:nvSpPr>
        <p:spPr bwMode="auto">
          <a:xfrm>
            <a:off x="5945629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8468297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75435" y="699220"/>
            <a:ext cx="154441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Final results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17374" y="3906345"/>
            <a:ext cx="3148672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Global Aggregation Phase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7" name="Freeform 56"/>
          <p:cNvSpPr/>
          <p:nvPr/>
        </p:nvSpPr>
        <p:spPr bwMode="auto">
          <a:xfrm>
            <a:off x="26276" y="1068552"/>
            <a:ext cx="9844690" cy="1918138"/>
          </a:xfrm>
          <a:custGeom>
            <a:avLst/>
            <a:gdLst>
              <a:gd name="connsiteX0" fmla="*/ 96345 w 9844690"/>
              <a:gd name="connsiteY0" fmla="*/ 35034 h 1918138"/>
              <a:gd name="connsiteX1" fmla="*/ 148896 w 9844690"/>
              <a:gd name="connsiteY1" fmla="*/ 35034 h 1918138"/>
              <a:gd name="connsiteX2" fmla="*/ 6726621 w 9844690"/>
              <a:gd name="connsiteY2" fmla="*/ 0 h 1918138"/>
              <a:gd name="connsiteX3" fmla="*/ 9774621 w 9844690"/>
              <a:gd name="connsiteY3" fmla="*/ 140138 h 1918138"/>
              <a:gd name="connsiteX4" fmla="*/ 9844690 w 9844690"/>
              <a:gd name="connsiteY4" fmla="*/ 639379 h 1918138"/>
              <a:gd name="connsiteX5" fmla="*/ 9669517 w 9844690"/>
              <a:gd name="connsiteY5" fmla="*/ 1217448 h 1918138"/>
              <a:gd name="connsiteX6" fmla="*/ 3091793 w 9844690"/>
              <a:gd name="connsiteY6" fmla="*/ 1383862 h 1918138"/>
              <a:gd name="connsiteX7" fmla="*/ 1585310 w 9844690"/>
              <a:gd name="connsiteY7" fmla="*/ 1918138 h 1918138"/>
              <a:gd name="connsiteX8" fmla="*/ 148896 w 9844690"/>
              <a:gd name="connsiteY8" fmla="*/ 1821793 h 1918138"/>
              <a:gd name="connsiteX9" fmla="*/ 0 w 9844690"/>
              <a:gd name="connsiteY9" fmla="*/ 709448 h 1918138"/>
              <a:gd name="connsiteX10" fmla="*/ 96345 w 9844690"/>
              <a:gd name="connsiteY10" fmla="*/ 35034 h 191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44690" h="1918138">
                <a:moveTo>
                  <a:pt x="96345" y="35034"/>
                </a:moveTo>
                <a:cubicBezTo>
                  <a:pt x="569354" y="12510"/>
                  <a:pt x="586778" y="10708"/>
                  <a:pt x="148896" y="35034"/>
                </a:cubicBezTo>
                <a:lnTo>
                  <a:pt x="6726621" y="0"/>
                </a:lnTo>
                <a:lnTo>
                  <a:pt x="9774621" y="140138"/>
                </a:lnTo>
                <a:lnTo>
                  <a:pt x="9844690" y="639379"/>
                </a:lnTo>
                <a:lnTo>
                  <a:pt x="9669517" y="1217448"/>
                </a:lnTo>
                <a:lnTo>
                  <a:pt x="3091793" y="1383862"/>
                </a:lnTo>
                <a:lnTo>
                  <a:pt x="1585310" y="1918138"/>
                </a:lnTo>
                <a:lnTo>
                  <a:pt x="148896" y="1821793"/>
                </a:lnTo>
                <a:lnTo>
                  <a:pt x="0" y="709448"/>
                </a:lnTo>
                <a:lnTo>
                  <a:pt x="96345" y="35034"/>
                </a:ln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Redistribution Method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1 (Partitioning phase): redistribute raw records to all processors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2 (Aggregation phase): each processor performs a local aggregation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4.4.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Parallel GroupBy (cont’d)</a:t>
            </a:r>
            <a:endParaRPr lang="en-US"/>
          </a:p>
        </p:txBody>
      </p:sp>
      <p:pic>
        <p:nvPicPr>
          <p:cNvPr id="466950" name="Picture 6" descr="f4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4114801"/>
            <a:ext cx="6521450" cy="1871663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2" y="472966"/>
            <a:ext cx="3381266" cy="481943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Redistribution Method</a:t>
            </a:r>
            <a:endParaRPr lang="en-US" sz="20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197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r>
                        <a:rPr lang="en-US" b="0" dirty="0" smtClean="0"/>
                        <a:t>dam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dirty="0" smtClean="0"/>
                        <a:t>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r>
                        <a:rPr lang="en-US" dirty="0" smtClean="0"/>
                        <a:t>ennis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r>
                        <a:rPr lang="en-US" dirty="0" smtClean="0"/>
                        <a:t>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01225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US" b="0" dirty="0" smtClean="0"/>
                        <a:t>red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r>
                        <a:rPr lang="en-US" dirty="0" smtClean="0"/>
                        <a:t>eorge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r>
                        <a:rPr lang="en-US" dirty="0" smtClean="0"/>
                        <a:t>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</a:t>
                      </a:r>
                      <a:r>
                        <a:rPr lang="en-US" dirty="0" smtClean="0"/>
                        <a:t>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</a:t>
                      </a:r>
                      <a:r>
                        <a:rPr lang="en-US" dirty="0" smtClean="0"/>
                        <a:t>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28594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elly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Balwyn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esley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dirty="0" smtClean="0"/>
                        <a:t>egan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</a:t>
                      </a:r>
                      <a:r>
                        <a:rPr lang="en-US" dirty="0" smtClean="0"/>
                        <a:t>aomi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</a:t>
                      </a:r>
                      <a:r>
                        <a:rPr lang="en-US" dirty="0" smtClean="0"/>
                        <a:t>scar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9089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eter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Q</a:t>
                      </a:r>
                      <a:r>
                        <a:rPr lang="en-US" dirty="0" err="1" smtClean="0"/>
                        <a:t>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dirty="0" smtClean="0"/>
                        <a:t>oger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</a:t>
                      </a:r>
                      <a:r>
                        <a:rPr lang="en-US" dirty="0" smtClean="0"/>
                        <a:t>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r>
                        <a:rPr lang="en-US" dirty="0" smtClean="0"/>
                        <a:t>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32432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60539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559728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3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021421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4</a:t>
            </a:r>
            <a:endParaRPr lang="en-US" b="1" dirty="0"/>
          </a:p>
        </p:txBody>
      </p:sp>
      <p:pic>
        <p:nvPicPr>
          <p:cNvPr id="35" name="Picture 6" descr="f4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r="26351" b="18482"/>
          <a:stretch>
            <a:fillRect/>
          </a:stretch>
        </p:blipFill>
        <p:spPr bwMode="auto">
          <a:xfrm>
            <a:off x="6630276" y="24745"/>
            <a:ext cx="3275724" cy="1291019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813698" y="3181866"/>
            <a:ext cx="2628866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Data Placement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2" y="472966"/>
            <a:ext cx="3381266" cy="481943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Redistribution Method</a:t>
            </a:r>
            <a:endParaRPr lang="en-US" sz="20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197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01225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Fred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28594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Kelly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Balwyn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Naomi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9089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197" y="954514"/>
          <a:ext cx="2215006" cy="296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Kelly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Balwyn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01225" y="2067034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Fred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28594" y="2808714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Dennis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Malvern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9089" y="2438269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George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Richmond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Naomi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 bwMode="auto">
          <a:xfrm>
            <a:off x="963448" y="4548209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63448" y="938415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963448" y="1347585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963448" y="1756755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489434" y="2067034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625058" y="4548209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034689" y="4548209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468297" y="4496024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2" name="Straight Arrow Connector 21"/>
          <p:cNvCxnSpPr>
            <a:endCxn id="15" idx="3"/>
          </p:cNvCxnSpPr>
          <p:nvPr/>
        </p:nvCxnSpPr>
        <p:spPr bwMode="auto">
          <a:xfrm rot="5400000" flipH="1" flipV="1">
            <a:off x="-579604" y="2830714"/>
            <a:ext cx="3260546" cy="1744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5400000" flipH="1" flipV="1">
            <a:off x="3165928" y="3491459"/>
            <a:ext cx="2131927" cy="1014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>
            <a:off x="1979448" y="1550496"/>
            <a:ext cx="4309242" cy="30576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1979447" y="1942109"/>
            <a:ext cx="6488850" cy="26061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32432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60539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2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559728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021421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4</a:t>
            </a:r>
            <a:endParaRPr lang="en-US" b="1" dirty="0"/>
          </a:p>
        </p:txBody>
      </p:sp>
      <p:pic>
        <p:nvPicPr>
          <p:cNvPr id="32" name="Picture 6" descr="f4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r="26351" b="18482"/>
          <a:stretch>
            <a:fillRect/>
          </a:stretch>
        </p:blipFill>
        <p:spPr bwMode="auto">
          <a:xfrm>
            <a:off x="6630276" y="24745"/>
            <a:ext cx="3275724" cy="1291019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625058" y="1181164"/>
            <a:ext cx="2409631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Partitioning Phase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2" y="472966"/>
            <a:ext cx="3381266" cy="481943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Redistribution Method</a:t>
            </a:r>
            <a:endParaRPr lang="en-US" sz="20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197" y="3339047"/>
          <a:ext cx="2215006" cy="296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Kelly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Balwyn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01225" y="4451567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Fred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28594" y="5193247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Dennis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Malvern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9089" y="4822802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George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Richmond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Naomi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32432" y="6466050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60539" y="6466050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2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559728" y="6466050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021421" y="6466050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4</a:t>
            </a:r>
            <a:endParaRPr lang="en-US" b="1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8197" y="1287517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/>
                <a:gridCol w="1019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601225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/>
                <a:gridCol w="1019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128594" y="1287517"/>
          <a:ext cx="2215006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/>
                <a:gridCol w="1019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Malvern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629089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9808"/>
                <a:gridCol w="805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Richmond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Up Arrow 37"/>
          <p:cNvSpPr/>
          <p:nvPr/>
        </p:nvSpPr>
        <p:spPr bwMode="auto">
          <a:xfrm>
            <a:off x="844608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Up Arrow 38"/>
          <p:cNvSpPr/>
          <p:nvPr/>
        </p:nvSpPr>
        <p:spPr bwMode="auto">
          <a:xfrm>
            <a:off x="3397065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Up Arrow 39"/>
          <p:cNvSpPr/>
          <p:nvPr/>
        </p:nvSpPr>
        <p:spPr bwMode="auto">
          <a:xfrm>
            <a:off x="5945629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Up Arrow 40"/>
          <p:cNvSpPr/>
          <p:nvPr/>
        </p:nvSpPr>
        <p:spPr bwMode="auto">
          <a:xfrm>
            <a:off x="8468297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26276" y="1068552"/>
            <a:ext cx="9844690" cy="1918138"/>
          </a:xfrm>
          <a:custGeom>
            <a:avLst/>
            <a:gdLst>
              <a:gd name="connsiteX0" fmla="*/ 96345 w 9844690"/>
              <a:gd name="connsiteY0" fmla="*/ 35034 h 1918138"/>
              <a:gd name="connsiteX1" fmla="*/ 148896 w 9844690"/>
              <a:gd name="connsiteY1" fmla="*/ 35034 h 1918138"/>
              <a:gd name="connsiteX2" fmla="*/ 6726621 w 9844690"/>
              <a:gd name="connsiteY2" fmla="*/ 0 h 1918138"/>
              <a:gd name="connsiteX3" fmla="*/ 9774621 w 9844690"/>
              <a:gd name="connsiteY3" fmla="*/ 140138 h 1918138"/>
              <a:gd name="connsiteX4" fmla="*/ 9844690 w 9844690"/>
              <a:gd name="connsiteY4" fmla="*/ 639379 h 1918138"/>
              <a:gd name="connsiteX5" fmla="*/ 9669517 w 9844690"/>
              <a:gd name="connsiteY5" fmla="*/ 1217448 h 1918138"/>
              <a:gd name="connsiteX6" fmla="*/ 3091793 w 9844690"/>
              <a:gd name="connsiteY6" fmla="*/ 1383862 h 1918138"/>
              <a:gd name="connsiteX7" fmla="*/ 1585310 w 9844690"/>
              <a:gd name="connsiteY7" fmla="*/ 1918138 h 1918138"/>
              <a:gd name="connsiteX8" fmla="*/ 148896 w 9844690"/>
              <a:gd name="connsiteY8" fmla="*/ 1821793 h 1918138"/>
              <a:gd name="connsiteX9" fmla="*/ 0 w 9844690"/>
              <a:gd name="connsiteY9" fmla="*/ 709448 h 1918138"/>
              <a:gd name="connsiteX10" fmla="*/ 96345 w 9844690"/>
              <a:gd name="connsiteY10" fmla="*/ 35034 h 191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44690" h="1918138">
                <a:moveTo>
                  <a:pt x="96345" y="35034"/>
                </a:moveTo>
                <a:cubicBezTo>
                  <a:pt x="569354" y="12510"/>
                  <a:pt x="586778" y="10708"/>
                  <a:pt x="148896" y="35034"/>
                </a:cubicBezTo>
                <a:lnTo>
                  <a:pt x="6726621" y="0"/>
                </a:lnTo>
                <a:lnTo>
                  <a:pt x="9774621" y="140138"/>
                </a:lnTo>
                <a:lnTo>
                  <a:pt x="9844690" y="639379"/>
                </a:lnTo>
                <a:lnTo>
                  <a:pt x="9669517" y="1217448"/>
                </a:lnTo>
                <a:lnTo>
                  <a:pt x="3091793" y="1383862"/>
                </a:lnTo>
                <a:lnTo>
                  <a:pt x="1585310" y="1918138"/>
                </a:lnTo>
                <a:lnTo>
                  <a:pt x="148896" y="1821793"/>
                </a:lnTo>
                <a:lnTo>
                  <a:pt x="0" y="709448"/>
                </a:lnTo>
                <a:lnTo>
                  <a:pt x="96345" y="35034"/>
                </a:ln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75435" y="699220"/>
            <a:ext cx="154441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Final results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82540" y="3924597"/>
            <a:ext cx="242244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Aggregation Phase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52" y="1279799"/>
            <a:ext cx="2890783" cy="1147598"/>
          </a:xfrm>
        </p:spPr>
        <p:txBody>
          <a:bodyPr/>
          <a:lstStyle/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sz="2000" dirty="0" smtClean="0">
                <a:latin typeface="Arial" charset="0"/>
              </a:rPr>
              <a:t>Select Suburb, Count(*)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 smtClean="0">
                <a:latin typeface="Arial" charset="0"/>
              </a:rPr>
              <a:t>From Student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 smtClean="0">
                <a:latin typeface="Arial" charset="0"/>
              </a:rPr>
              <a:t>Group By Suburb;</a:t>
            </a:r>
            <a:endParaRPr lang="en-US" sz="2000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9835" y="1279799"/>
          <a:ext cx="260181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06"/>
                <a:gridCol w="1300906"/>
              </a:tblGrid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Suburb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r>
                        <a:rPr lang="en-US" dirty="0" smtClean="0"/>
                        <a:t>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dirty="0" smtClean="0"/>
                        <a:t>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Doncaster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r>
                        <a:rPr lang="en-US" dirty="0" smtClean="0"/>
                        <a:t>aniel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r>
                        <a:rPr lang="en-US" dirty="0" smtClean="0"/>
                        <a:t>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r>
                        <a:rPr lang="en-US" dirty="0" smtClean="0"/>
                        <a:t>arry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r>
                        <a:rPr lang="en-US" dirty="0" smtClean="0"/>
                        <a:t>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</a:t>
                      </a:r>
                      <a:r>
                        <a:rPr lang="en-US" dirty="0" smtClean="0"/>
                        <a:t>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</a:t>
                      </a:r>
                      <a:r>
                        <a:rPr lang="en-US" dirty="0" smtClean="0"/>
                        <a:t>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</a:t>
                      </a:r>
                      <a:r>
                        <a:rPr lang="en-US" dirty="0" smtClean="0"/>
                        <a:t>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eonard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dirty="0" smtClean="0"/>
                        <a:t>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59177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4.1. </a:t>
            </a: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GroupBy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, and Serial </a:t>
            </a: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GroupBy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2" y="472966"/>
            <a:ext cx="3381266" cy="481943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Redistribution Method</a:t>
            </a:r>
            <a:endParaRPr lang="en-US" sz="20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197" y="3339047"/>
          <a:ext cx="2215006" cy="296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Kelly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Balwyn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01225" y="4451567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Fred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28594" y="5193247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Dennis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Malvern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9089" y="4822802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George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Richmond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Naomi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32432" y="6466050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60539" y="6466050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2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559728" y="6466050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021421" y="6466050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4</a:t>
            </a:r>
            <a:endParaRPr lang="en-US" b="1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8197" y="1287517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/>
                <a:gridCol w="1019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601225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/>
                <a:gridCol w="1019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128594" y="1287517"/>
          <a:ext cx="2215006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/>
                <a:gridCol w="1019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Malvern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629089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9808"/>
                <a:gridCol w="805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Richmond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Up Arrow 37"/>
          <p:cNvSpPr/>
          <p:nvPr/>
        </p:nvSpPr>
        <p:spPr bwMode="auto">
          <a:xfrm>
            <a:off x="844608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Up Arrow 38"/>
          <p:cNvSpPr/>
          <p:nvPr/>
        </p:nvSpPr>
        <p:spPr bwMode="auto">
          <a:xfrm>
            <a:off x="3397065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Up Arrow 39"/>
          <p:cNvSpPr/>
          <p:nvPr/>
        </p:nvSpPr>
        <p:spPr bwMode="auto">
          <a:xfrm>
            <a:off x="5945629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Up Arrow 40"/>
          <p:cNvSpPr/>
          <p:nvPr/>
        </p:nvSpPr>
        <p:spPr bwMode="auto">
          <a:xfrm>
            <a:off x="8468297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97065" y="3977149"/>
            <a:ext cx="308325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What is the problem here?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52552" y="3188138"/>
            <a:ext cx="10142482" cy="3337034"/>
          </a:xfrm>
          <a:custGeom>
            <a:avLst/>
            <a:gdLst>
              <a:gd name="connsiteX0" fmla="*/ 43793 w 10387786"/>
              <a:gd name="connsiteY0" fmla="*/ 0 h 3337034"/>
              <a:gd name="connsiteX1" fmla="*/ 218965 w 10387786"/>
              <a:gd name="connsiteY1" fmla="*/ 0 h 3337034"/>
              <a:gd name="connsiteX2" fmla="*/ 2277241 w 10387786"/>
              <a:gd name="connsiteY2" fmla="*/ 35034 h 3337034"/>
              <a:gd name="connsiteX3" fmla="*/ 5202620 w 10387786"/>
              <a:gd name="connsiteY3" fmla="*/ 1147379 h 3337034"/>
              <a:gd name="connsiteX4" fmla="*/ 9748345 w 10387786"/>
              <a:gd name="connsiteY4" fmla="*/ 1497724 h 3337034"/>
              <a:gd name="connsiteX5" fmla="*/ 9774620 w 10387786"/>
              <a:gd name="connsiteY5" fmla="*/ 3337034 h 3337034"/>
              <a:gd name="connsiteX6" fmla="*/ 0 w 10387786"/>
              <a:gd name="connsiteY6" fmla="*/ 3302000 h 3337034"/>
              <a:gd name="connsiteX7" fmla="*/ 43793 w 10387786"/>
              <a:gd name="connsiteY7" fmla="*/ 0 h 333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7786" h="3337034">
                <a:moveTo>
                  <a:pt x="43793" y="0"/>
                </a:moveTo>
                <a:lnTo>
                  <a:pt x="218965" y="0"/>
                </a:lnTo>
                <a:lnTo>
                  <a:pt x="2277241" y="35034"/>
                </a:lnTo>
                <a:cubicBezTo>
                  <a:pt x="3250869" y="409733"/>
                  <a:pt x="4159380" y="1147379"/>
                  <a:pt x="5202620" y="1147379"/>
                </a:cubicBezTo>
                <a:lnTo>
                  <a:pt x="9748345" y="1497724"/>
                </a:lnTo>
                <a:cubicBezTo>
                  <a:pt x="9760022" y="2110779"/>
                  <a:pt x="10387786" y="3337034"/>
                  <a:pt x="9774620" y="3337034"/>
                </a:cubicBezTo>
                <a:lnTo>
                  <a:pt x="0" y="3302000"/>
                </a:lnTo>
                <a:lnTo>
                  <a:pt x="43793" y="0"/>
                </a:ln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217300" y="0"/>
            <a:ext cx="6021527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1535" y="472966"/>
            <a:ext cx="4866534" cy="481943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Redistribution </a:t>
            </a:r>
            <a:r>
              <a:rPr lang="en-US" sz="2000" b="1" dirty="0" smtClean="0">
                <a:solidFill>
                  <a:srgbClr val="A50021"/>
                </a:solidFill>
                <a:latin typeface="Arial" charset="0"/>
              </a:rPr>
              <a:t>Method (Task Stealing)</a:t>
            </a:r>
            <a:endParaRPr lang="en-US" sz="20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197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01225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Fred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28594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Kelly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Balwyn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Naomi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9089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197" y="769094"/>
          <a:ext cx="2215006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Kelly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Balwyn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01225" y="2067034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Fred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28594" y="2808714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Dennis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Malvern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9089" y="2438269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George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Richmond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Naomi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32432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559728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021421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4</a:t>
            </a:r>
            <a:endParaRPr lang="en-US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8197" y="3179554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Freeform 33"/>
          <p:cNvSpPr/>
          <p:nvPr/>
        </p:nvSpPr>
        <p:spPr bwMode="auto">
          <a:xfrm>
            <a:off x="17517" y="769093"/>
            <a:ext cx="2399862" cy="2225041"/>
          </a:xfrm>
          <a:custGeom>
            <a:avLst/>
            <a:gdLst>
              <a:gd name="connsiteX0" fmla="*/ 140138 w 2399862"/>
              <a:gd name="connsiteY0" fmla="*/ 0 h 3503449"/>
              <a:gd name="connsiteX1" fmla="*/ 227724 w 2399862"/>
              <a:gd name="connsiteY1" fmla="*/ 0 h 3503449"/>
              <a:gd name="connsiteX2" fmla="*/ 2321035 w 2399862"/>
              <a:gd name="connsiteY2" fmla="*/ 192690 h 3503449"/>
              <a:gd name="connsiteX3" fmla="*/ 2399862 w 2399862"/>
              <a:gd name="connsiteY3" fmla="*/ 2084552 h 3503449"/>
              <a:gd name="connsiteX4" fmla="*/ 2294759 w 2399862"/>
              <a:gd name="connsiteY4" fmla="*/ 3450897 h 3503449"/>
              <a:gd name="connsiteX5" fmla="*/ 499242 w 2399862"/>
              <a:gd name="connsiteY5" fmla="*/ 3503449 h 3503449"/>
              <a:gd name="connsiteX6" fmla="*/ 0 w 2399862"/>
              <a:gd name="connsiteY6" fmla="*/ 3240690 h 3503449"/>
              <a:gd name="connsiteX7" fmla="*/ 140138 w 2399862"/>
              <a:gd name="connsiteY7" fmla="*/ 0 h 350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9862" h="3503449">
                <a:moveTo>
                  <a:pt x="140138" y="0"/>
                </a:moveTo>
                <a:lnTo>
                  <a:pt x="227724" y="0"/>
                </a:lnTo>
                <a:lnTo>
                  <a:pt x="2321035" y="192690"/>
                </a:lnTo>
                <a:lnTo>
                  <a:pt x="2399862" y="2084552"/>
                </a:lnTo>
                <a:lnTo>
                  <a:pt x="2294759" y="3450897"/>
                </a:lnTo>
                <a:lnTo>
                  <a:pt x="499242" y="3503449"/>
                </a:lnTo>
                <a:lnTo>
                  <a:pt x="0" y="3240690"/>
                </a:lnTo>
                <a:lnTo>
                  <a:pt x="140138" y="0"/>
                </a:ln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20290" y="407275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20290" y="1143000"/>
            <a:ext cx="34431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Create 5 buckets, instead of 4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35034" y="3109310"/>
            <a:ext cx="2242207" cy="937173"/>
          </a:xfrm>
          <a:custGeom>
            <a:avLst/>
            <a:gdLst>
              <a:gd name="connsiteX0" fmla="*/ 96345 w 2242207"/>
              <a:gd name="connsiteY0" fmla="*/ 0 h 937173"/>
              <a:gd name="connsiteX1" fmla="*/ 560552 w 2242207"/>
              <a:gd name="connsiteY1" fmla="*/ 26276 h 937173"/>
              <a:gd name="connsiteX2" fmla="*/ 2198414 w 2242207"/>
              <a:gd name="connsiteY2" fmla="*/ 105104 h 937173"/>
              <a:gd name="connsiteX3" fmla="*/ 2242207 w 2242207"/>
              <a:gd name="connsiteY3" fmla="*/ 744483 h 937173"/>
              <a:gd name="connsiteX4" fmla="*/ 1813035 w 2242207"/>
              <a:gd name="connsiteY4" fmla="*/ 937173 h 937173"/>
              <a:gd name="connsiteX5" fmla="*/ 175173 w 2242207"/>
              <a:gd name="connsiteY5" fmla="*/ 875862 h 937173"/>
              <a:gd name="connsiteX6" fmla="*/ 0 w 2242207"/>
              <a:gd name="connsiteY6" fmla="*/ 490483 h 937173"/>
              <a:gd name="connsiteX7" fmla="*/ 96345 w 2242207"/>
              <a:gd name="connsiteY7" fmla="*/ 0 h 93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2207" h="937173">
                <a:moveTo>
                  <a:pt x="96345" y="0"/>
                </a:moveTo>
                <a:lnTo>
                  <a:pt x="560552" y="26276"/>
                </a:lnTo>
                <a:lnTo>
                  <a:pt x="2198414" y="105104"/>
                </a:lnTo>
                <a:lnTo>
                  <a:pt x="2242207" y="744483"/>
                </a:lnTo>
                <a:lnTo>
                  <a:pt x="1813035" y="937173"/>
                </a:lnTo>
                <a:lnTo>
                  <a:pt x="175173" y="875862"/>
                </a:lnTo>
                <a:lnTo>
                  <a:pt x="0" y="490483"/>
                </a:lnTo>
                <a:lnTo>
                  <a:pt x="96345" y="0"/>
                </a:ln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217300" y="0"/>
            <a:ext cx="6021527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1535" y="472966"/>
            <a:ext cx="4866534" cy="481943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Redistribution </a:t>
            </a:r>
            <a:r>
              <a:rPr lang="en-US" sz="2000" b="1" dirty="0" smtClean="0">
                <a:solidFill>
                  <a:srgbClr val="A50021"/>
                </a:solidFill>
                <a:latin typeface="Arial" charset="0"/>
              </a:rPr>
              <a:t>Method (Task Stealing)</a:t>
            </a:r>
            <a:endParaRPr lang="en-US" sz="20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0102" y="3039241"/>
          <a:ext cx="2215006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Kelly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Balwyn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01225" y="4407251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Fred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28594" y="3850991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Dennis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Malvern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9089" y="4778486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George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Richmond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Naomi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32432" y="6421734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559728" y="6421734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021421" y="6421734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4</a:t>
            </a:r>
            <a:endParaRPr lang="en-US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128594" y="5520166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920290" y="6412976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35971" y="5150834"/>
            <a:ext cx="16300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Task stealing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5101393" y="5475803"/>
            <a:ext cx="2242207" cy="937173"/>
          </a:xfrm>
          <a:custGeom>
            <a:avLst/>
            <a:gdLst>
              <a:gd name="connsiteX0" fmla="*/ 96345 w 2242207"/>
              <a:gd name="connsiteY0" fmla="*/ 0 h 937173"/>
              <a:gd name="connsiteX1" fmla="*/ 560552 w 2242207"/>
              <a:gd name="connsiteY1" fmla="*/ 26276 h 937173"/>
              <a:gd name="connsiteX2" fmla="*/ 2198414 w 2242207"/>
              <a:gd name="connsiteY2" fmla="*/ 105104 h 937173"/>
              <a:gd name="connsiteX3" fmla="*/ 2242207 w 2242207"/>
              <a:gd name="connsiteY3" fmla="*/ 744483 h 937173"/>
              <a:gd name="connsiteX4" fmla="*/ 1813035 w 2242207"/>
              <a:gd name="connsiteY4" fmla="*/ 937173 h 937173"/>
              <a:gd name="connsiteX5" fmla="*/ 175173 w 2242207"/>
              <a:gd name="connsiteY5" fmla="*/ 875862 h 937173"/>
              <a:gd name="connsiteX6" fmla="*/ 0 w 2242207"/>
              <a:gd name="connsiteY6" fmla="*/ 490483 h 937173"/>
              <a:gd name="connsiteX7" fmla="*/ 96345 w 2242207"/>
              <a:gd name="connsiteY7" fmla="*/ 0 h 93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2207" h="937173">
                <a:moveTo>
                  <a:pt x="96345" y="0"/>
                </a:moveTo>
                <a:lnTo>
                  <a:pt x="560552" y="26276"/>
                </a:lnTo>
                <a:lnTo>
                  <a:pt x="2198414" y="105104"/>
                </a:lnTo>
                <a:lnTo>
                  <a:pt x="2242207" y="744483"/>
                </a:lnTo>
                <a:lnTo>
                  <a:pt x="1813035" y="937173"/>
                </a:lnTo>
                <a:lnTo>
                  <a:pt x="175173" y="875862"/>
                </a:lnTo>
                <a:lnTo>
                  <a:pt x="0" y="490483"/>
                </a:lnTo>
                <a:lnTo>
                  <a:pt x="96345" y="0"/>
                </a:ln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10102" y="5520166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Peter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Elwood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Harold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Elwood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Freeform 22"/>
          <p:cNvSpPr/>
          <p:nvPr/>
        </p:nvSpPr>
        <p:spPr bwMode="auto">
          <a:xfrm>
            <a:off x="0" y="5475803"/>
            <a:ext cx="2242207" cy="937173"/>
          </a:xfrm>
          <a:custGeom>
            <a:avLst/>
            <a:gdLst>
              <a:gd name="connsiteX0" fmla="*/ 96345 w 2242207"/>
              <a:gd name="connsiteY0" fmla="*/ 0 h 937173"/>
              <a:gd name="connsiteX1" fmla="*/ 560552 w 2242207"/>
              <a:gd name="connsiteY1" fmla="*/ 26276 h 937173"/>
              <a:gd name="connsiteX2" fmla="*/ 2198414 w 2242207"/>
              <a:gd name="connsiteY2" fmla="*/ 105104 h 937173"/>
              <a:gd name="connsiteX3" fmla="*/ 2242207 w 2242207"/>
              <a:gd name="connsiteY3" fmla="*/ 744483 h 937173"/>
              <a:gd name="connsiteX4" fmla="*/ 1813035 w 2242207"/>
              <a:gd name="connsiteY4" fmla="*/ 937173 h 937173"/>
              <a:gd name="connsiteX5" fmla="*/ 175173 w 2242207"/>
              <a:gd name="connsiteY5" fmla="*/ 875862 h 937173"/>
              <a:gd name="connsiteX6" fmla="*/ 0 w 2242207"/>
              <a:gd name="connsiteY6" fmla="*/ 490483 h 937173"/>
              <a:gd name="connsiteX7" fmla="*/ 96345 w 2242207"/>
              <a:gd name="connsiteY7" fmla="*/ 0 h 93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2207" h="937173">
                <a:moveTo>
                  <a:pt x="96345" y="0"/>
                </a:moveTo>
                <a:lnTo>
                  <a:pt x="560552" y="26276"/>
                </a:lnTo>
                <a:lnTo>
                  <a:pt x="2198414" y="105104"/>
                </a:lnTo>
                <a:lnTo>
                  <a:pt x="2242207" y="744483"/>
                </a:lnTo>
                <a:lnTo>
                  <a:pt x="1813035" y="937173"/>
                </a:lnTo>
                <a:lnTo>
                  <a:pt x="175173" y="875862"/>
                </a:lnTo>
                <a:lnTo>
                  <a:pt x="0" y="490483"/>
                </a:lnTo>
                <a:lnTo>
                  <a:pt x="96345" y="0"/>
                </a:ln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8" name="Curved Connector 27"/>
          <p:cNvCxnSpPr/>
          <p:nvPr/>
        </p:nvCxnSpPr>
        <p:spPr bwMode="auto">
          <a:xfrm flipV="1">
            <a:off x="1735880" y="5631793"/>
            <a:ext cx="3392714" cy="28251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217300" y="0"/>
            <a:ext cx="6021527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1535" y="472966"/>
            <a:ext cx="4866534" cy="481943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Redistribution </a:t>
            </a:r>
            <a:r>
              <a:rPr lang="en-US" sz="2000" b="1" dirty="0" smtClean="0">
                <a:solidFill>
                  <a:srgbClr val="A50021"/>
                </a:solidFill>
                <a:latin typeface="Arial" charset="0"/>
              </a:rPr>
              <a:t>Method (Task Stealing)</a:t>
            </a:r>
            <a:endParaRPr lang="en-US" sz="20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0102" y="4038314"/>
          <a:ext cx="2215006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Kelly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Balwyn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01225" y="4407251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Fred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28594" y="3850991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Dennis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Malvern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9089" y="4778486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George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Richmond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Naomi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32432" y="6421734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559728" y="6421734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021421" y="6421734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4</a:t>
            </a:r>
            <a:endParaRPr lang="en-US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128594" y="5520166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/>
                <a:gridCol w="1250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920290" y="6412976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Processor 2</a:t>
            </a:r>
            <a:endParaRPr lang="en-US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8197" y="1287517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/>
                <a:gridCol w="1019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Clayton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601225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/>
                <a:gridCol w="1019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629089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9808"/>
                <a:gridCol w="805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Richmond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Up Arrow 26"/>
          <p:cNvSpPr/>
          <p:nvPr/>
        </p:nvSpPr>
        <p:spPr bwMode="auto">
          <a:xfrm>
            <a:off x="844608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>
            <a:off x="3397065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Up Arrow 31"/>
          <p:cNvSpPr/>
          <p:nvPr/>
        </p:nvSpPr>
        <p:spPr bwMode="auto">
          <a:xfrm>
            <a:off x="5945629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Up Arrow 33"/>
          <p:cNvSpPr/>
          <p:nvPr/>
        </p:nvSpPr>
        <p:spPr bwMode="auto">
          <a:xfrm>
            <a:off x="8468297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5128594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/>
                <a:gridCol w="1019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Malvern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Elwood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Exercise 7 (FLUX Quiz)</a:t>
            </a:r>
            <a:endParaRPr lang="en-US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The Redistribution Method has a load balancing option, through the Task Stealing method. The Two-Phase Method does not have a load balancing problem.</a:t>
            </a: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A. TRUE</a:t>
            </a: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B. FALSE</a:t>
            </a: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Homework Exercises</a:t>
            </a:r>
            <a:endParaRPr lang="en-US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1. Show how Load Balancing through Task Stealing be achieved in the Two Phase Method (using the same sample data as above).</a:t>
            </a: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80276" y="3792483"/>
            <a:ext cx="9236232" cy="1296276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 smtClean="0">
                <a:latin typeface="Helvetica" charset="0"/>
              </a:rPr>
              <a:t>4.7.</a:t>
            </a:r>
            <a:r>
              <a:rPr lang="en-US" sz="3600" b="1" dirty="0" smtClean="0">
                <a:latin typeface="Helvetica" charset="0"/>
              </a:rPr>
              <a:t> </a:t>
            </a:r>
            <a:r>
              <a:rPr lang="en-US" sz="3600" dirty="0" smtClean="0">
                <a:solidFill>
                  <a:srgbClr val="393938"/>
                </a:solidFill>
                <a:latin typeface="Helvetica" charset="0"/>
              </a:rPr>
              <a:t>Summary</a:t>
            </a:r>
            <a:endParaRPr lang="en-US" dirty="0"/>
          </a:p>
        </p:txBody>
      </p:sp>
      <p:sp>
        <p:nvSpPr>
          <p:cNvPr id="4710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dirty="0">
                <a:latin typeface="Arial" charset="0"/>
              </a:rPr>
              <a:t>Parallel </a:t>
            </a:r>
            <a:r>
              <a:rPr lang="en-US" sz="2000" dirty="0" err="1">
                <a:latin typeface="Arial" charset="0"/>
              </a:rPr>
              <a:t>groupby</a:t>
            </a:r>
            <a:r>
              <a:rPr lang="en-US" sz="2000" dirty="0">
                <a:latin typeface="Arial" charset="0"/>
              </a:rPr>
              <a:t> algorithms</a:t>
            </a:r>
          </a:p>
          <a:p>
            <a:pPr marL="758825" lvl="1" indent="-279400">
              <a:lnSpc>
                <a:spcPct val="90000"/>
              </a:lnSpc>
              <a:buSzPct val="50000"/>
            </a:pPr>
            <a:r>
              <a:rPr lang="en-US" sz="1600" dirty="0">
                <a:latin typeface="Arial" charset="0"/>
              </a:rPr>
              <a:t>Traditional methods (merge-all and hierarchical methods)</a:t>
            </a:r>
          </a:p>
          <a:p>
            <a:pPr marL="758825" lvl="1" indent="-279400">
              <a:lnSpc>
                <a:spcPct val="90000"/>
              </a:lnSpc>
              <a:buSzPct val="50000"/>
            </a:pPr>
            <a:r>
              <a:rPr lang="en-US" sz="1600" dirty="0">
                <a:latin typeface="Arial" charset="0"/>
              </a:rPr>
              <a:t>Two-phase method</a:t>
            </a:r>
          </a:p>
          <a:p>
            <a:pPr marL="758825" lvl="1" indent="-279400">
              <a:lnSpc>
                <a:spcPct val="90000"/>
              </a:lnSpc>
              <a:buSzPct val="50000"/>
            </a:pPr>
            <a:r>
              <a:rPr lang="en-US" sz="1600" dirty="0">
                <a:latin typeface="Arial" charset="0"/>
              </a:rPr>
              <a:t>Redistribution method</a:t>
            </a:r>
          </a:p>
          <a:p>
            <a:pPr marL="758825" lvl="1" indent="-279400">
              <a:lnSpc>
                <a:spcPct val="90000"/>
              </a:lnSpc>
              <a:buSzPct val="50000"/>
            </a:pPr>
            <a:endParaRPr lang="en-US" sz="1600" dirty="0">
              <a:latin typeface="Arial" charset="0"/>
            </a:endParaRPr>
          </a:p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b="1" dirty="0">
                <a:solidFill>
                  <a:srgbClr val="008000"/>
                </a:solidFill>
                <a:latin typeface="Arial" charset="0"/>
              </a:rPr>
              <a:t>Two-phase </a:t>
            </a:r>
            <a:r>
              <a:rPr lang="en-US" sz="2000" dirty="0">
                <a:latin typeface="Arial" charset="0"/>
              </a:rPr>
              <a:t>and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</a:rPr>
              <a:t>Redistribution</a:t>
            </a:r>
            <a:r>
              <a:rPr lang="en-US" sz="2000" b="1" dirty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methods perform better than the traditional and hierarchical merging methods</a:t>
            </a:r>
          </a:p>
          <a:p>
            <a:pPr marL="288925" indent="-288925">
              <a:lnSpc>
                <a:spcPct val="90000"/>
              </a:lnSpc>
              <a:buSzPct val="50000"/>
            </a:pPr>
            <a:endParaRPr lang="en-US" sz="2000" dirty="0">
              <a:latin typeface="Arial" charset="0"/>
            </a:endParaRPr>
          </a:p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b="1" dirty="0">
                <a:solidFill>
                  <a:srgbClr val="008000"/>
                </a:solidFill>
                <a:latin typeface="Arial" charset="0"/>
              </a:rPr>
              <a:t>Two-phase method </a:t>
            </a:r>
            <a:r>
              <a:rPr lang="en-US" sz="2000" dirty="0">
                <a:latin typeface="Arial" charset="0"/>
              </a:rPr>
              <a:t>works well when the number of groups is small, whereas the </a:t>
            </a:r>
            <a:r>
              <a:rPr lang="en-US" sz="2000" b="1" dirty="0">
                <a:solidFill>
                  <a:srgbClr val="000090"/>
                </a:solidFill>
                <a:latin typeface="Arial" charset="0"/>
              </a:rPr>
              <a:t>Redistribution method </a:t>
            </a:r>
            <a:r>
              <a:rPr lang="en-US" sz="2000" dirty="0">
                <a:latin typeface="Arial" charset="0"/>
              </a:rPr>
              <a:t>works well when the number of groups is large</a:t>
            </a:r>
          </a:p>
          <a:p>
            <a:pPr marL="758825" lvl="1" indent="-279400">
              <a:lnSpc>
                <a:spcPct val="90000"/>
              </a:lnSpc>
              <a:buSzPct val="50000"/>
              <a:buFont typeface="Wingdings" charset="0"/>
              <a:buNone/>
            </a:pPr>
            <a:endParaRPr lang="en-US" sz="1600" dirty="0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4689" y="4904093"/>
            <a:ext cx="95391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Why??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6" name="Picture 8" descr="f4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26045" b="11524"/>
          <a:stretch>
            <a:fillRect/>
          </a:stretch>
        </p:blipFill>
        <p:spPr bwMode="auto">
          <a:xfrm>
            <a:off x="1593258" y="5219405"/>
            <a:ext cx="2453225" cy="167816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4-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r="26351" b="18482"/>
          <a:stretch>
            <a:fillRect/>
          </a:stretch>
        </p:blipFill>
        <p:spPr bwMode="auto">
          <a:xfrm>
            <a:off x="5298965" y="5351517"/>
            <a:ext cx="3275724" cy="1291019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8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Homework Exercises</a:t>
            </a:r>
            <a:endParaRPr lang="en-US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1. Show how Load Balancing through Task Stealing be achieved in the Two Phase Method (using the same sample data as above) – EASY </a:t>
            </a: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2. Why is the Two-Phase Method good when the number of groups is small, whereas the Redistribution Method good when the number of groups is large? – MORE CHALLENGING</a:t>
            </a: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3. In what scenario may super linear speed up be achieved? – MORE CHALLENGING</a:t>
            </a: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(Hints: See slides #8-#13 </a:t>
            </a:r>
            <a:r>
              <a:rPr lang="en-US" sz="1600" dirty="0" err="1" smtClean="0">
                <a:latin typeface="Arial" charset="0"/>
                <a:sym typeface="Wingdings"/>
              </a:rPr>
              <a:t></a:t>
            </a:r>
            <a:r>
              <a:rPr lang="en-US" sz="1600" dirty="0" smtClean="0">
                <a:latin typeface="Arial" charset="0"/>
                <a:sym typeface="Wingdings"/>
              </a:rPr>
              <a:t> the hash table cannot fit into main-memory)</a:t>
            </a: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810490" y="1688733"/>
            <a:ext cx="1038753" cy="203132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Hash the record using a certain hash function</a:t>
            </a:r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52" y="1279799"/>
            <a:ext cx="2890783" cy="1147598"/>
          </a:xfrm>
        </p:spPr>
        <p:txBody>
          <a:bodyPr/>
          <a:lstStyle/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sz="2000" dirty="0" smtClean="0">
                <a:latin typeface="Arial" charset="0"/>
              </a:rPr>
              <a:t>Select Suburb, Count(*)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 smtClean="0">
                <a:latin typeface="Arial" charset="0"/>
              </a:rPr>
              <a:t>From Student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 smtClean="0">
                <a:latin typeface="Arial" charset="0"/>
              </a:rPr>
              <a:t>Group By Suburb;</a:t>
            </a:r>
            <a:endParaRPr lang="en-US" sz="2000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9835" y="1279799"/>
          <a:ext cx="260181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06"/>
                <a:gridCol w="1300906"/>
              </a:tblGrid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Suburb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r>
                        <a:rPr lang="en-US" dirty="0" smtClean="0"/>
                        <a:t>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dirty="0" smtClean="0"/>
                        <a:t>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Doncaster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r>
                        <a:rPr lang="en-US" dirty="0" smtClean="0"/>
                        <a:t>aniel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r>
                        <a:rPr lang="en-US" dirty="0" smtClean="0"/>
                        <a:t>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r>
                        <a:rPr lang="en-US" dirty="0" smtClean="0"/>
                        <a:t>arry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r>
                        <a:rPr lang="en-US" dirty="0" smtClean="0"/>
                        <a:t>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</a:t>
                      </a:r>
                      <a:r>
                        <a:rPr lang="en-US" dirty="0" smtClean="0"/>
                        <a:t>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</a:t>
                      </a:r>
                      <a:r>
                        <a:rPr lang="en-US" dirty="0" smtClean="0"/>
                        <a:t>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</a:t>
                      </a:r>
                      <a:r>
                        <a:rPr lang="en-US" dirty="0" smtClean="0"/>
                        <a:t>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eonard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dirty="0" smtClean="0"/>
                        <a:t>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73988" y="1874345"/>
          <a:ext cx="2601813" cy="3291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8219"/>
                <a:gridCol w="1386323"/>
                <a:gridCol w="867271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07586" y="14644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Hash Table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9052" y="2427397"/>
            <a:ext cx="259239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Processing Steps:</a:t>
            </a:r>
          </a:p>
          <a:p>
            <a:pPr marL="342900" indent="-342900">
              <a:buAutoNum type="arabicPeriod"/>
            </a:pPr>
            <a:r>
              <a:rPr lang="en-US" dirty="0" smtClean="0"/>
              <a:t>Read the first student record, and hash the suburb to the hash table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H="1">
            <a:off x="4815031" y="2660412"/>
            <a:ext cx="2860830" cy="12075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155700" y="69079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4.1. Serial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GroupBy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 Processing (cont’d)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52" y="1279799"/>
            <a:ext cx="2890783" cy="1147598"/>
          </a:xfrm>
        </p:spPr>
        <p:txBody>
          <a:bodyPr/>
          <a:lstStyle/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sz="2000" dirty="0" smtClean="0">
                <a:latin typeface="Arial" charset="0"/>
              </a:rPr>
              <a:t>Select Suburb, Count(*)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 smtClean="0">
                <a:latin typeface="Arial" charset="0"/>
              </a:rPr>
              <a:t>From Student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 smtClean="0">
                <a:latin typeface="Arial" charset="0"/>
              </a:rPr>
              <a:t>Group By Suburb;</a:t>
            </a:r>
            <a:endParaRPr lang="en-US" sz="2000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9835" y="1279799"/>
          <a:ext cx="260181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06"/>
                <a:gridCol w="1300906"/>
              </a:tblGrid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Suburb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r>
                        <a:rPr lang="en-US" dirty="0" smtClean="0"/>
                        <a:t>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dirty="0" smtClean="0"/>
                        <a:t>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Doncaster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r>
                        <a:rPr lang="en-US" dirty="0" smtClean="0"/>
                        <a:t>aniel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r>
                        <a:rPr lang="en-US" dirty="0" smtClean="0"/>
                        <a:t>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r>
                        <a:rPr lang="en-US" dirty="0" smtClean="0"/>
                        <a:t>arry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r>
                        <a:rPr lang="en-US" dirty="0" smtClean="0"/>
                        <a:t>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</a:t>
                      </a:r>
                      <a:r>
                        <a:rPr lang="en-US" dirty="0" smtClean="0"/>
                        <a:t>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</a:t>
                      </a:r>
                      <a:r>
                        <a:rPr lang="en-US" dirty="0" smtClean="0"/>
                        <a:t>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</a:t>
                      </a:r>
                      <a:r>
                        <a:rPr lang="en-US" dirty="0" smtClean="0"/>
                        <a:t>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eonard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dirty="0" smtClean="0"/>
                        <a:t>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73988" y="1874345"/>
          <a:ext cx="2601813" cy="3291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6978"/>
                <a:gridCol w="1377564"/>
                <a:gridCol w="867271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07586" y="14644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Hash Table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9052" y="2427397"/>
            <a:ext cx="259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Processing Steps: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D9D9D9"/>
                </a:solidFill>
              </a:rPr>
              <a:t>Read the first student record, and hash the suburb to the hash table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Read the second record and hash it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5641649" y="2023241"/>
            <a:ext cx="1207593" cy="1226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155700" y="69079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4.1. Serial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GroupBy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 Processing (cont’d)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52" y="1279799"/>
            <a:ext cx="2890783" cy="1147598"/>
          </a:xfrm>
        </p:spPr>
        <p:txBody>
          <a:bodyPr/>
          <a:lstStyle/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sz="2000" dirty="0" smtClean="0">
                <a:latin typeface="Arial" charset="0"/>
              </a:rPr>
              <a:t>Select Suburb, Count(*)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 smtClean="0">
                <a:latin typeface="Arial" charset="0"/>
              </a:rPr>
              <a:t>From Student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 smtClean="0">
                <a:latin typeface="Arial" charset="0"/>
              </a:rPr>
              <a:t>Group By Suburb;</a:t>
            </a:r>
            <a:endParaRPr lang="en-US" sz="2000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9835" y="1279799"/>
          <a:ext cx="260181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06"/>
                <a:gridCol w="1300906"/>
              </a:tblGrid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Suburb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r>
                        <a:rPr lang="en-US" dirty="0" smtClean="0"/>
                        <a:t>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dirty="0" smtClean="0"/>
                        <a:t>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Doncaster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r>
                        <a:rPr lang="en-US" dirty="0" smtClean="0"/>
                        <a:t>aniel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r>
                        <a:rPr lang="en-US" dirty="0" smtClean="0"/>
                        <a:t>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r>
                        <a:rPr lang="en-US" dirty="0" smtClean="0"/>
                        <a:t>arry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r>
                        <a:rPr lang="en-US" dirty="0" smtClean="0"/>
                        <a:t>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</a:t>
                      </a:r>
                      <a:r>
                        <a:rPr lang="en-US" dirty="0" smtClean="0"/>
                        <a:t>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</a:t>
                      </a:r>
                      <a:r>
                        <a:rPr lang="en-US" dirty="0" smtClean="0"/>
                        <a:t>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</a:t>
                      </a:r>
                      <a:r>
                        <a:rPr lang="en-US" dirty="0" smtClean="0"/>
                        <a:t>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eonard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dirty="0" smtClean="0"/>
                        <a:t>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73988" y="1874345"/>
          <a:ext cx="2601813" cy="3291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6978"/>
                <a:gridCol w="1377564"/>
                <a:gridCol w="867271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Doncaster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07586" y="14644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Hash Table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9052" y="2427397"/>
            <a:ext cx="25923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Processing Steps: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D9D9D9"/>
                </a:solidFill>
              </a:rPr>
              <a:t>Read the first student record, and hash the suburb to the hash table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D9D9D9"/>
                </a:solidFill>
              </a:rPr>
              <a:t>Read the second record and hash it</a:t>
            </a:r>
          </a:p>
          <a:p>
            <a:pPr marL="342900" indent="-342900">
              <a:buAutoNum type="arabicPeriod"/>
            </a:pPr>
            <a:r>
              <a:rPr lang="en-US" dirty="0" smtClean="0"/>
              <a:t>Read the subsequent records one-by-one and hash them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55700" y="69079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4.1. Serial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GroupBy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 Processing (cont’d)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gnetic Disk 17"/>
          <p:cNvSpPr/>
          <p:nvPr/>
        </p:nvSpPr>
        <p:spPr bwMode="auto">
          <a:xfrm>
            <a:off x="3240690" y="1833793"/>
            <a:ext cx="2724599" cy="4647586"/>
          </a:xfrm>
          <a:prstGeom prst="flowChartMagneticDisk">
            <a:avLst/>
          </a:prstGeom>
          <a:solidFill>
            <a:schemeClr val="accent1">
              <a:alpha val="15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52" y="1279799"/>
            <a:ext cx="2890783" cy="1147598"/>
          </a:xfrm>
        </p:spPr>
        <p:txBody>
          <a:bodyPr/>
          <a:lstStyle/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sz="2000" dirty="0" smtClean="0">
                <a:latin typeface="Arial" charset="0"/>
              </a:rPr>
              <a:t>Select Suburb, Count(*)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 smtClean="0">
                <a:latin typeface="Arial" charset="0"/>
              </a:rPr>
              <a:t>From Student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 smtClean="0">
                <a:latin typeface="Arial" charset="0"/>
              </a:rPr>
              <a:t>Group By Suburb;</a:t>
            </a:r>
            <a:endParaRPr lang="en-US" sz="2000" dirty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7175" y="1187462"/>
            <a:ext cx="178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Hash Table in Main-Memory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9052" y="2427397"/>
            <a:ext cx="2592396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Processing Steps: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D9D9D9"/>
                </a:solidFill>
              </a:rPr>
              <a:t>Read the first student record, and hash the suburb to the hash table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D9D9D9"/>
                </a:solidFill>
              </a:rPr>
              <a:t>Read the second record and hash it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D9D9D9"/>
                </a:solidFill>
              </a:rPr>
              <a:t>Read the subsequent records one-by-one and hash them</a:t>
            </a:r>
          </a:p>
          <a:p>
            <a:pPr marL="342900" indent="-342900">
              <a:buAutoNum type="arabicPeriod"/>
            </a:pPr>
            <a:r>
              <a:rPr lang="en-US" dirty="0" smtClean="0"/>
              <a:t>Read the Hash Table, and store this in disk as the query results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73988" y="1874345"/>
          <a:ext cx="2601813" cy="3291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6978"/>
                <a:gridCol w="1377564"/>
                <a:gridCol w="867271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Doncaster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55700" y="69079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4.1. Serial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GroupBy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 Processing (cont’d)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7715" y="2104231"/>
            <a:ext cx="184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Query Results in Disk</a:t>
            </a:r>
            <a:endParaRPr lang="en-US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595095" y="3012966"/>
          <a:ext cx="2244835" cy="3291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7564"/>
                <a:gridCol w="867271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Doncaster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 bwMode="auto">
          <a:xfrm rot="10800000" flipV="1">
            <a:off x="5965289" y="1547353"/>
            <a:ext cx="1561887" cy="73342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52" y="1279799"/>
            <a:ext cx="2890783" cy="1147598"/>
          </a:xfrm>
        </p:spPr>
        <p:txBody>
          <a:bodyPr/>
          <a:lstStyle/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sz="2000" dirty="0" smtClean="0">
                <a:latin typeface="Arial" charset="0"/>
              </a:rPr>
              <a:t>Select Suburb, Count(*)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 smtClean="0">
                <a:latin typeface="Arial" charset="0"/>
              </a:rPr>
              <a:t>From Student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 smtClean="0">
                <a:latin typeface="Arial" charset="0"/>
              </a:rPr>
              <a:t>Group By Suburb;</a:t>
            </a:r>
            <a:endParaRPr lang="en-US" sz="2000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9835" y="1279799"/>
          <a:ext cx="260181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06"/>
                <a:gridCol w="1300906"/>
              </a:tblGrid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Suburb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r>
                        <a:rPr lang="en-US" dirty="0" smtClean="0"/>
                        <a:t>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Doncaster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Daniel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Garry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Harold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Jessica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Katie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eonard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dirty="0" smtClean="0"/>
                        <a:t>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07586" y="14644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Hash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56828" y="2427397"/>
            <a:ext cx="4414344" cy="31393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work, if we assume that the main-memory can hold the entire Hash Table. </a:t>
            </a:r>
          </a:p>
          <a:p>
            <a:endParaRPr lang="en-US" dirty="0" smtClean="0"/>
          </a:p>
          <a:p>
            <a:r>
              <a:rPr lang="en-US" dirty="0" smtClean="0"/>
              <a:t>How about if the Hash Table is so big that it cannot fit into the main-memory.</a:t>
            </a:r>
          </a:p>
          <a:p>
            <a:endParaRPr lang="en-US" dirty="0" smtClean="0"/>
          </a:p>
          <a:p>
            <a:r>
              <a:rPr lang="en-US" dirty="0" smtClean="0"/>
              <a:t>For example, how about if the main-memory can only hold 4 hash records at a time? How does the Group By processing work?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973988" y="1874345"/>
          <a:ext cx="2601813" cy="3291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6978"/>
                <a:gridCol w="1377564"/>
                <a:gridCol w="867271"/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Hawthorn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Doncaster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155700" y="69079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4.1. Serial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GroupBy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 Processing (cont’d)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318" y="1279799"/>
          <a:ext cx="260181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06"/>
                <a:gridCol w="1300906"/>
              </a:tblGrid>
              <a:tr h="311224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Suburb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r>
                        <a:rPr lang="en-US" dirty="0" smtClean="0"/>
                        <a:t>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dirty="0" smtClean="0"/>
                        <a:t>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Doncaster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r>
                        <a:rPr lang="en-US" dirty="0" smtClean="0"/>
                        <a:t>aniel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r>
                        <a:rPr lang="en-US" dirty="0" smtClean="0"/>
                        <a:t>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Kew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Richmond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r>
                        <a:rPr lang="en-US" dirty="0" smtClean="0"/>
                        <a:t>arry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r>
                        <a:rPr lang="en-US" dirty="0" smtClean="0"/>
                        <a:t>arold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Elwood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</a:t>
                      </a:r>
                      <a:r>
                        <a:rPr lang="en-US" dirty="0" smtClean="0"/>
                        <a:t>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Clayton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</a:t>
                      </a:r>
                      <a:r>
                        <a:rPr lang="en-US" dirty="0" smtClean="0"/>
                        <a:t>essica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Caulfield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</a:t>
                      </a:r>
                      <a:r>
                        <a:rPr lang="en-US" dirty="0" smtClean="0"/>
                        <a:t>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Malvern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eonard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Balwyn</a:t>
                      </a:r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dirty="0" smtClean="0"/>
                        <a:t>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Hawthorn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73988" y="1874345"/>
          <a:ext cx="2601813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8219"/>
                <a:gridCol w="1386323"/>
                <a:gridCol w="867271"/>
              </a:tblGrid>
              <a:tr h="311224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07586" y="14644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Hash Table</a:t>
            </a:r>
            <a:endParaRPr lang="en-US" b="1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155700" y="69079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4.1. Serial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GroupBy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 Processing (cont’d)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790057" y="3921670"/>
            <a:ext cx="2932012" cy="218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50000"/>
              <a:buFont typeface="Wingding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Assume that the main-memory can hold 4 records in the hash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table.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50000"/>
              <a:buFont typeface="Wingdings" charset="0"/>
              <a:buNone/>
              <a:tabLst/>
              <a:defRPr/>
            </a:pPr>
            <a:endParaRPr lang="en-US" sz="1600" kern="0" baseline="0" dirty="0" smtClean="0">
              <a:latin typeface="Arial" charset="0"/>
              <a:ea typeface="ＭＳ Ｐゴシック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50000"/>
              <a:buFont typeface="Wingdings" charset="0"/>
              <a:buNone/>
              <a:tabLst/>
              <a:defRPr/>
            </a:pP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It needs a bigger hash table, but it doesn’t have.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3.3.3.11"/>
  <p:tag name="PPTVERSION" val="14"/>
  <p:tag name="TPOS" val="6"/>
</p:tagLst>
</file>

<file path=ppt/theme/theme1.xml><?xml version="1.0" encoding="utf-8"?>
<a:theme xmlns:a="http://schemas.openxmlformats.org/drawingml/2006/main" name="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8863</TotalTime>
  <Words>2573</Words>
  <Application>Microsoft Office PowerPoint</Application>
  <PresentationFormat>A4 Paper (210x297 mm)</PresentationFormat>
  <Paragraphs>1629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ＭＳ Ｐゴシック</vt:lpstr>
      <vt:lpstr>Arial</vt:lpstr>
      <vt:lpstr>Calibri</vt:lpstr>
      <vt:lpstr>Helvetica</vt:lpstr>
      <vt:lpstr>Tahoma</vt:lpstr>
      <vt:lpstr>Wingdings</vt:lpstr>
      <vt:lpstr>FIT-ppt</vt:lpstr>
      <vt:lpstr>Divider slide grey</vt:lpstr>
      <vt:lpstr>1_Divider slide grey</vt:lpstr>
      <vt:lpstr>1_FIT-ppt</vt:lpstr>
      <vt:lpstr>2_Divider slide grey</vt:lpstr>
      <vt:lpstr>FIT5148 (Volume IV – Sort and Group By)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4.4. Parallel GroupBy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PowerPoint Presentation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PowerPoint Presentation</vt:lpstr>
      <vt:lpstr>PowerPoint Presentation</vt:lpstr>
      <vt:lpstr>4.7. Summary</vt:lpstr>
      <vt:lpstr>PowerPoint Presentation</vt:lpstr>
    </vt:vector>
  </TitlesOfParts>
  <Company>Monash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FIT1004 Data Management</dc:title>
  <dc:creator>Maria Indrawan-Santiago</dc:creator>
  <cp:lastModifiedBy>Psangat Sangat</cp:lastModifiedBy>
  <cp:revision>480</cp:revision>
  <cp:lastPrinted>2019-03-28T23:04:32Z</cp:lastPrinted>
  <dcterms:created xsi:type="dcterms:W3CDTF">2018-03-29T08:13:13Z</dcterms:created>
  <dcterms:modified xsi:type="dcterms:W3CDTF">2019-03-28T23:05:02Z</dcterms:modified>
</cp:coreProperties>
</file>