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  <p:sldMasterId id="2147483660" r:id="rId4"/>
    <p:sldMasterId id="2147483661" r:id="rId5"/>
    <p:sldMasterId id="2147483662" r:id="rId6"/>
  </p:sldMasterIdLst>
  <p:notesMasterIdLst>
    <p:notesMasterId r:id="rId8"/>
  </p:notesMasterIdLst>
  <p:handoutMasterIdLst>
    <p:handoutMasterId r:id="rId38"/>
  </p:handoutMasterIdLst>
  <p:sldIdLst>
    <p:sldId id="256" r:id="rId7"/>
    <p:sldId id="335" r:id="rId9"/>
    <p:sldId id="333" r:id="rId10"/>
    <p:sldId id="340" r:id="rId11"/>
    <p:sldId id="295" r:id="rId12"/>
    <p:sldId id="327" r:id="rId13"/>
    <p:sldId id="328" r:id="rId14"/>
    <p:sldId id="331" r:id="rId15"/>
    <p:sldId id="329" r:id="rId16"/>
    <p:sldId id="330" r:id="rId17"/>
    <p:sldId id="336" r:id="rId18"/>
    <p:sldId id="296" r:id="rId19"/>
    <p:sldId id="298" r:id="rId20"/>
    <p:sldId id="299" r:id="rId21"/>
    <p:sldId id="324" r:id="rId22"/>
    <p:sldId id="341" r:id="rId23"/>
    <p:sldId id="300" r:id="rId24"/>
    <p:sldId id="301" r:id="rId25"/>
    <p:sldId id="302" r:id="rId26"/>
    <p:sldId id="303" r:id="rId27"/>
    <p:sldId id="304" r:id="rId28"/>
    <p:sldId id="337" r:id="rId29"/>
    <p:sldId id="338" r:id="rId30"/>
    <p:sldId id="339" r:id="rId31"/>
    <p:sldId id="305" r:id="rId32"/>
    <p:sldId id="306" r:id="rId33"/>
    <p:sldId id="307" r:id="rId34"/>
    <p:sldId id="308" r:id="rId35"/>
    <p:sldId id="325" r:id="rId36"/>
    <p:sldId id="326" r:id="rId3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æµè²æ ·å¼ 3 - å¼ºè°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74970" autoAdjust="0"/>
  </p:normalViewPr>
  <p:slideViewPr>
    <p:cSldViewPr snapToGrid="0" snapToObjects="1">
      <p:cViewPr varScale="1">
        <p:scale>
          <a:sx n="67" d="100"/>
          <a:sy n="67" d="100"/>
        </p:scale>
        <p:origin x="1704" y="4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4B5A0-21D5-B04F-9C4A-F950B079C01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767F-26C7-F042-8B4A-E20DC5D4B6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0C9A-782B-B84B-9B5E-47CFEB2A0A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10C6-A43B-FA42-AD68-7C4A00CB06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75484-3E35-2B4F-AD5A-9DD68667BA95}" type="slidenum">
              <a:rPr lang="en-AU">
                <a:latin typeface="Times New Roman" panose="02020603050405020304" pitchFamily="-101" charset="0"/>
              </a:rPr>
            </a:fld>
            <a:endParaRPr lang="en-AU">
              <a:latin typeface="Times New Roman" panose="02020603050405020304" pitchFamily="-10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</a:rPr>
              <a:t>快速排序是一种分而治之的算法，它依赖于分区操作：对数组进行分区时，选择一个名为pivot的元素。</a:t>
            </a:r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  <a:p>
            <a:pPr eaLnBrk="1" hangingPunct="1"/>
            <a:r>
              <a:rPr 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</a:rPr>
              <a:t>小于</a:t>
            </a:r>
            <a:r>
              <a:rPr 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  <a:sym typeface="+mn-ea"/>
              </a:rPr>
              <a:t>pivot</a:t>
            </a:r>
            <a:r>
              <a:rPr 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</a:rPr>
              <a:t>的所有元素都在它之前移动，所有更大的元素在它之后移动。</a:t>
            </a:r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  <a:p>
            <a:pPr eaLnBrk="1" hangingPunct="1"/>
            <a:r>
              <a:rPr 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</a:rPr>
              <a:t>然后递归地对较小和较大的子列表进行排序。</a:t>
            </a:r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  <a:p>
            <a:pPr eaLnBrk="1" hangingPunct="1"/>
            <a:r>
              <a:rPr lang="en-US" alt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</a:rPr>
              <a:t>快速排序</a:t>
            </a:r>
            <a:r>
              <a:rPr lang="en-US">
                <a:latin typeface="Times New Roman" panose="02020603050405020304" pitchFamily="-101" charset="0"/>
                <a:ea typeface="MS PGothic" pitchFamily="-101" charset="-128"/>
                <a:cs typeface="MS PGothic" pitchFamily="-101" charset="-128"/>
              </a:rPr>
              <a:t>中最复杂的问题是选择一个好的枢轴元素; 一直选择不好的枢轴会导致性能急剧下降</a:t>
            </a:r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75484-3E35-2B4F-AD5A-9DD68667BA95}" type="slidenum">
              <a:rPr lang="en-AU">
                <a:latin typeface="Times New Roman" panose="02020603050405020304" pitchFamily="-101" charset="0"/>
              </a:rPr>
            </a:fld>
            <a:endParaRPr lang="en-AU">
              <a:latin typeface="Times New Roman" panose="02020603050405020304" pitchFamily="-10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EB9AA3C-7D13-C745-9CF6-4E0D2394CDA5}" type="slidenum">
              <a:rPr lang="en-AU"/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F7F616-741B-0048-B749-BB78E8429B78}" type="slidenum">
              <a:rPr lang="en-AU"/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DF7A8E-22EE-EE43-9D02-E8B597BBA2D2}" type="slidenum">
              <a:rPr lang="en-AU"/>
            </a:fld>
            <a:endParaRPr lang="en-AU"/>
          </a:p>
        </p:txBody>
      </p:sp>
      <p:sp>
        <p:nvSpPr>
          <p:cNvPr id="388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F05764-23BB-A346-AC5F-6A32D336A40A}" type="slidenum">
              <a:rPr lang="en-AU"/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F05764-23BB-A346-AC5F-6A32D336A40A}" type="slidenum">
              <a:rPr lang="en-AU"/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F644C2-5B4B-BF4F-B148-6353102F586B}" type="slidenum">
              <a:rPr lang="en-AU"/>
            </a:fld>
            <a:endParaRPr lang="en-AU"/>
          </a:p>
        </p:txBody>
      </p:sp>
      <p:sp>
        <p:nvSpPr>
          <p:cNvPr id="476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1CC61F-47A1-024D-B160-48980247D7C3}" type="slidenum">
              <a:rPr lang="en-AU"/>
            </a:fld>
            <a:endParaRPr lang="en-AU"/>
          </a:p>
        </p:txBody>
      </p:sp>
      <p:sp>
        <p:nvSpPr>
          <p:cNvPr id="41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CBE237-1A4D-1B4C-8628-5815A3E47C2A}" type="slidenum">
              <a:rPr lang="en-AU"/>
            </a:fld>
            <a:endParaRPr lang="en-AU"/>
          </a:p>
        </p:txBody>
      </p:sp>
      <p:sp>
        <p:nvSpPr>
          <p:cNvPr id="41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DEDB0C-ECD3-0E43-8774-4CE949B80B85}" type="slidenum">
              <a:rPr lang="en-AU"/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825B7F-3FB5-5742-B6DF-0A85F7BBBD09}" type="slidenum">
              <a:rPr lang="en-AU"/>
            </a:fld>
            <a:endParaRPr lang="en-AU"/>
          </a:p>
        </p:txBody>
      </p:sp>
      <p:sp>
        <p:nvSpPr>
          <p:cNvPr id="447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AB9C18-EBDD-8E4A-B630-D3467AE7F63B}" type="slidenum">
              <a:rPr lang="en-AU"/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AB9C18-EBDD-8E4A-B630-D3467AE7F63B}" type="slidenum">
              <a:rPr lang="en-AU"/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AB9C18-EBDD-8E4A-B630-D3467AE7F63B}" type="slidenum">
              <a:rPr lang="en-AU"/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AB9C18-EBDD-8E4A-B630-D3467AE7F63B}" type="slidenum">
              <a:rPr lang="en-AU"/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277BC8-8607-FF48-834E-4F58BB7BE0F9}" type="slidenum">
              <a:rPr lang="en-AU"/>
            </a:fld>
            <a:endParaRPr lang="en-AU"/>
          </a:p>
        </p:txBody>
      </p:sp>
      <p:sp>
        <p:nvSpPr>
          <p:cNvPr id="451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6C7C16-5972-AD44-9337-EB1EDFD909D1}" type="slidenum">
              <a:rPr lang="en-AU"/>
            </a:fld>
            <a:endParaRPr lang="en-AU"/>
          </a:p>
        </p:txBody>
      </p:sp>
      <p:sp>
        <p:nvSpPr>
          <p:cNvPr id="455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FD1204-4003-FA4B-AD7E-EB891D6CA95B}" type="slidenum">
              <a:rPr lang="en-AU"/>
            </a:fld>
            <a:endParaRPr lang="en-AU"/>
          </a:p>
        </p:txBody>
      </p:sp>
      <p:sp>
        <p:nvSpPr>
          <p:cNvPr id="457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B2B4D9-2C2E-A946-B5CA-05998350FB97}" type="slidenum">
              <a:rPr lang="en-AU"/>
            </a:fld>
            <a:endParaRPr lang="en-AU"/>
          </a:p>
        </p:txBody>
      </p:sp>
      <p:sp>
        <p:nvSpPr>
          <p:cNvPr id="46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F05764-23BB-A346-AC5F-6A32D336A40A}" type="slidenum">
              <a:rPr lang="en-AU"/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F05764-23BB-A346-AC5F-6A32D336A40A}" type="slidenum">
              <a:rPr lang="en-AU"/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F05764-23BB-A346-AC5F-6A32D336A40A}" type="slidenum">
              <a:rPr lang="en-AU"/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F05764-23BB-A346-AC5F-6A32D336A40A}" type="slidenum">
              <a:rPr lang="en-AU"/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645F52-48F6-CB41-AD18-2AA6065F3395}" type="slidenum">
              <a:rPr lang="en-AU"/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16D03-B78F-5140-9B2D-0B1256703010}" type="slidenum">
              <a:rPr lang="en-AU">
                <a:latin typeface="Times New Roman" panose="02020603050405020304" pitchFamily="-101" charset="0"/>
              </a:rPr>
            </a:fld>
            <a:endParaRPr lang="en-AU">
              <a:latin typeface="Times New Roman" panose="02020603050405020304" pitchFamily="-101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C536-0D37-234C-9045-5EF48936D44D}" type="slidenum">
              <a:rPr lang="en-AU">
                <a:latin typeface="Times New Roman" panose="02020603050405020304" pitchFamily="-101" charset="0"/>
              </a:rPr>
            </a:fld>
            <a:endParaRPr lang="en-AU">
              <a:latin typeface="Times New Roman" panose="02020603050405020304" pitchFamily="-10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C536-0D37-234C-9045-5EF48936D44D}" type="slidenum">
              <a:rPr lang="en-AU">
                <a:latin typeface="Times New Roman" panose="02020603050405020304" pitchFamily="-101" charset="0"/>
              </a:rPr>
            </a:fld>
            <a:endParaRPr lang="en-AU">
              <a:latin typeface="Times New Roman" panose="02020603050405020304" pitchFamily="-10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need 6 passes to complete the sorting. The answer is in the learning resources.</a:t>
            </a:r>
            <a:endParaRPr lang="en-US" b="0" dirty="0" smtClean="0">
              <a:effectLst/>
            </a:endParaRPr>
          </a:p>
          <a:p>
            <a:br>
              <a:rPr lang="en-US" dirty="0" smtClean="0"/>
            </a:br>
            <a:endParaRPr lang="en-US" dirty="0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53784-78CE-724D-BC72-D17F2F803575}" type="slidenum">
              <a:rPr lang="en-AU">
                <a:latin typeface="Times New Roman" panose="02020603050405020304" pitchFamily="-101" charset="0"/>
              </a:rPr>
            </a:fld>
            <a:endParaRPr lang="en-AU">
              <a:latin typeface="Times New Roman" panose="02020603050405020304" pitchFamily="-101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br>
              <a:rPr lang="en-US" dirty="0" smtClean="0"/>
            </a:br>
            <a:endParaRPr lang="en-US" dirty="0">
              <a:latin typeface="Times New Roman" panose="02020603050405020304" pitchFamily="-101" charset="0"/>
              <a:ea typeface="MS PGothic" pitchFamily="-101" charset="-128"/>
              <a:cs typeface="MS PGothic" pitchFamily="-10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panose="020B0604020202020204" pitchFamily="34" charset="0"/>
              </a:rPr>
              <a:t>    </a:t>
            </a:r>
            <a:endParaRPr lang="en-US" sz="1800">
              <a:cs typeface="Arial" panose="020B0604020202020204" pitchFamily="34" charset="0"/>
            </a:endParaRP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37"/>
          <p:cNvGrpSpPr/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panose="020B0604020202020204" pitchFamily="34" charset="0"/>
                </a:rPr>
                <a:t>Information Technology</a:t>
              </a:r>
              <a:endParaRPr lang="en-US" sz="18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  <a:endParaRPr lang="en-AU" dirty="0" smtClean="0"/>
          </a:p>
          <a:p>
            <a:pPr lvl="1"/>
            <a:r>
              <a:rPr lang="en-AU" dirty="0" smtClean="0"/>
              <a:t>Second level</a:t>
            </a:r>
            <a:endParaRPr lang="en-AU" dirty="0" smtClean="0"/>
          </a:p>
          <a:p>
            <a:pPr lvl="2"/>
            <a:r>
              <a:rPr lang="en-AU" dirty="0" smtClean="0"/>
              <a:t>Third level</a:t>
            </a:r>
            <a:endParaRPr lang="en-AU" dirty="0" smtClean="0"/>
          </a:p>
          <a:p>
            <a:pPr lvl="3"/>
            <a:r>
              <a:rPr lang="en-AU" dirty="0" smtClean="0"/>
              <a:t>Fourth level</a:t>
            </a:r>
            <a:endParaRPr lang="en-AU" dirty="0" smtClean="0"/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  <a:endParaRPr lang="en-AU" dirty="0" smtClean="0"/>
          </a:p>
          <a:p>
            <a:pPr lvl="1"/>
            <a:r>
              <a:rPr lang="en-AU" dirty="0" smtClean="0"/>
              <a:t>Second level</a:t>
            </a:r>
            <a:endParaRPr lang="en-AU" dirty="0" smtClean="0"/>
          </a:p>
          <a:p>
            <a:pPr lvl="2"/>
            <a:r>
              <a:rPr lang="en-AU" dirty="0" smtClean="0"/>
              <a:t>Third level</a:t>
            </a:r>
            <a:endParaRPr lang="en-AU" dirty="0" smtClean="0"/>
          </a:p>
          <a:p>
            <a:pPr lvl="3"/>
            <a:r>
              <a:rPr lang="en-AU" dirty="0" smtClean="0"/>
              <a:t>Fourth level</a:t>
            </a:r>
            <a:endParaRPr lang="en-AU" dirty="0" smtClean="0"/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91440" bIns="45720" numCol="1" anchor="t" anchorCtr="0" compatLnSpc="1"/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</a:fld>
            <a:endParaRPr lang="en-US" sz="1200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FIT5148 Big Data Management and Processing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265430" indent="-265430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901700" indent="-30988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332105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9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6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6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/>
              <a:t>Click to edit Master title style</a:t>
            </a:r>
            <a:endParaRPr lang="en-AU"/>
          </a:p>
        </p:txBody>
      </p:sp>
      <p:grpSp>
        <p:nvGrpSpPr>
          <p:cNvPr id="3076" name="Group 7"/>
          <p:cNvGrpSpPr/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FIT5148 Big Data Management and Processing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</a:fld>
            <a:endParaRPr 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/>
              <a:t>Click to edit Master title style</a:t>
            </a:r>
            <a:endParaRPr lang="en-AU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 panose="020B0604020202020204"/>
                <a:cs typeface="Arial" panose="020B0604020202020204"/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91440" bIns="45720" numCol="1" anchor="t" anchorCtr="0" compatLnSpc="1"/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</a:fld>
            <a:endParaRPr lang="en-US" sz="1200" dirty="0" smtClean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93938"/>
                </a:solidFill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</a:endParaRP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265430" indent="-265430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901700" indent="-30988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332105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9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6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6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/>
              <a:t>Click to edit Master title style</a:t>
            </a:r>
            <a:endParaRPr lang="en-AU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 panose="020B0604020202020204"/>
                <a:cs typeface="Arial" panose="020B0604020202020204"/>
              </a:rPr>
              <a:t>FIT5148</a:t>
            </a:r>
            <a:r>
              <a:rPr lang="en-US" sz="1200" baseline="0" dirty="0" smtClean="0">
                <a:solidFill>
                  <a:srgbClr val="393938"/>
                </a:solidFill>
                <a:latin typeface="Arial" panose="020B0604020202020204"/>
                <a:cs typeface="Arial" panose="020B0604020202020204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MS PGothic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 smtClean="0"/>
              <a:t>FIT5148 (Volume IV – Sort and Group By)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260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FF"/>
                </a:solidFill>
              </a:rPr>
              <a:t>Week 4a </a:t>
            </a:r>
            <a:r>
              <a:rPr lang="en-US" dirty="0" smtClean="0">
                <a:solidFill>
                  <a:srgbClr val="FFFFFF"/>
                </a:solidFill>
              </a:rPr>
              <a:t>– Parallel Sort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2667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Quick Sort</a:t>
            </a:r>
            <a:endParaRPr lang="en-US" sz="2000" b="1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Quick Sort is a divide and conquer algorithm which relies on a partition operation: to partition an array an element called a </a:t>
            </a:r>
            <a:r>
              <a:rPr lang="en-US" sz="1600" i="1" smtClean="0">
                <a:latin typeface="Arial" panose="020B0604020202020204" pitchFamily="34" charset="0"/>
              </a:rPr>
              <a:t>pivot </a:t>
            </a:r>
            <a:r>
              <a:rPr lang="en-US" sz="1600" smtClean="0">
                <a:latin typeface="Arial" panose="020B0604020202020204" pitchFamily="34" charset="0"/>
              </a:rPr>
              <a:t>is selected.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All elements smaller than the pivot are moved before it and all greater elements are moved after it.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The lesser and greater sublists are then recursively sorted.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The most complex issue in Quick Sort is choosing a good pivot element; consistently poor choices of pivots can result in drastically slower performance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Example: 6 5 3 1 8 7 2 4</a:t>
            </a:r>
            <a:endParaRPr lang="en-US" sz="1600" smtClean="0">
              <a:latin typeface="Arial" panose="020B0604020202020204" pitchFamily="34" charset="0"/>
            </a:endParaRPr>
          </a:p>
        </p:txBody>
      </p:sp>
      <p:pic>
        <p:nvPicPr>
          <p:cNvPr id="120837" name="Picture 6" descr="Quicksort-example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30850" y="4267200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</a:t>
            </a:r>
            <a:r>
              <a:rPr lang="en-US" sz="2400" dirty="0" smtClean="0">
                <a:latin typeface="Helvetica" charset="0"/>
              </a:rPr>
              <a:t>(cont’d)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2667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Quick Sort</a:t>
            </a:r>
            <a:endParaRPr lang="en-US" sz="2000" b="1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Quick Sort is a divide and conquer algorithm which relies on a partition operation: to partition an array an element called a </a:t>
            </a:r>
            <a:r>
              <a:rPr lang="en-US" sz="1600" i="1" smtClean="0">
                <a:latin typeface="Arial" panose="020B0604020202020204" pitchFamily="34" charset="0"/>
              </a:rPr>
              <a:t>pivot </a:t>
            </a:r>
            <a:r>
              <a:rPr lang="en-US" sz="1600" smtClean="0">
                <a:latin typeface="Arial" panose="020B0604020202020204" pitchFamily="34" charset="0"/>
              </a:rPr>
              <a:t>is selected.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All elements smaller than the pivot are moved before it and all greater elements are moved after it.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The lesser and greater sublists are then recursively sorted.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The most complex issue in Quick Sort is choosing a good pivot element; consistently poor choices of pivots can result in drastically slower performance</a:t>
            </a:r>
            <a:endParaRPr lang="en-US" sz="160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anose="020B0604020202020204" pitchFamily="34" charset="0"/>
              </a:rPr>
              <a:t>Example: 6 5 3 1 8 7 2 4</a:t>
            </a:r>
            <a:endParaRPr lang="en-US" sz="1600" smtClean="0">
              <a:latin typeface="Arial" panose="020B0604020202020204" pitchFamily="34" charset="0"/>
            </a:endParaRPr>
          </a:p>
        </p:txBody>
      </p:sp>
      <p:pic>
        <p:nvPicPr>
          <p:cNvPr id="120837" name="Picture 6" descr="Quicksort-example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30850" y="4267200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</a:t>
            </a:r>
            <a:r>
              <a:rPr lang="en-US" sz="2400" dirty="0" smtClean="0">
                <a:latin typeface="Helvetica" charset="0"/>
              </a:rPr>
              <a:t>(cont’d)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78171" y="6066629"/>
            <a:ext cx="41709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Homework: Work out step-by-step this Quick Sort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Helvetica" charset="0"/>
              </a:rPr>
              <a:t>4.2.</a:t>
            </a:r>
            <a:r>
              <a:rPr lang="en-US" sz="3600" b="1" dirty="0" smtClean="0">
                <a:latin typeface="Helvetica" charset="0"/>
              </a:rPr>
              <a:t> Serial External Sorting 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33845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dirty="0">
                <a:latin typeface="Arial" panose="020B0604020202020204" pitchFamily="34" charset="0"/>
              </a:rPr>
              <a:t>Sorting is expressed by the ORDER BY clause in SQL</a:t>
            </a:r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SzPct val="50000"/>
              <a:buNone/>
            </a:pP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排序由SQL中的ORDER BY子句表示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r>
              <a:rPr lang="en-US" sz="2000" dirty="0">
                <a:latin typeface="Arial" panose="020B0604020202020204" pitchFamily="34" charset="0"/>
              </a:rPr>
              <a:t>Duplicate remove is identified by the keyword DISTINCT in SQL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293895" name="Picture 7" descr="q4-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1000" y="3078481"/>
            <a:ext cx="2559050" cy="936625"/>
          </a:xfrm>
          <a:prstGeom prst="rect">
            <a:avLst/>
          </a:prstGeom>
          <a:noFill/>
        </p:spPr>
      </p:pic>
      <p:pic>
        <p:nvPicPr>
          <p:cNvPr id="293897" name="Picture 9" descr="q4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90" y="3197226"/>
            <a:ext cx="3467100" cy="817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30" name="Picture 6" descr="f4-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2169" y="2893028"/>
            <a:ext cx="5824935" cy="3268662"/>
          </a:xfrm>
          <a:prstGeom prst="rect">
            <a:avLst/>
          </a:prstGeom>
          <a:noFill/>
        </p:spPr>
      </p:pic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</a:t>
            </a:r>
            <a:r>
              <a:rPr lang="en-US" sz="2400" b="1" dirty="0" smtClean="0">
                <a:latin typeface="Helvetica" charset="0"/>
              </a:rPr>
              <a:t>Sorting (cont’d)</a:t>
            </a:r>
            <a:endParaRPr lang="en-US" sz="24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2133600"/>
            <a:ext cx="8076981" cy="3033986"/>
          </a:xfrm>
        </p:spPr>
        <p:txBody>
          <a:bodyPr>
            <a:normAutofit lnSpcReduction="20000"/>
          </a:bodyPr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panose="020B0604020202020204" pitchFamily="34" charset="0"/>
              </a:rPr>
              <a:t>External sorting assumes that the data does not fit into main memory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panose="020B0604020202020204" pitchFamily="34" charset="0"/>
              </a:rPr>
              <a:t>Most common external sorting is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sort-merge </a:t>
            </a:r>
            <a:r>
              <a:rPr lang="en-US" altLang="en-US" sz="2000" b="1" dirty="0">
                <a:solidFill>
                  <a:srgbClr val="00B050"/>
                </a:solidFill>
                <a:latin typeface="Arial" panose="020B0604020202020204" pitchFamily="34" charset="0"/>
              </a:rPr>
              <a:t>（归并排序）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panose="020B0604020202020204" pitchFamily="34" charset="0"/>
              </a:rPr>
              <a:t>Break the file up into 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	unsorted </a:t>
            </a:r>
            <a:r>
              <a:rPr lang="en-US" sz="2000" dirty="0" err="1">
                <a:latin typeface="Arial" panose="020B0604020202020204" pitchFamily="34" charset="0"/>
              </a:rPr>
              <a:t>subfiles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	sort the </a:t>
            </a:r>
            <a:r>
              <a:rPr lang="en-US" sz="2000" dirty="0" err="1">
                <a:latin typeface="Arial" panose="020B0604020202020204" pitchFamily="34" charset="0"/>
              </a:rPr>
              <a:t>subfiles</a:t>
            </a:r>
            <a:r>
              <a:rPr lang="en-US" sz="2000" dirty="0">
                <a:latin typeface="Arial" panose="020B0604020202020204" pitchFamily="34" charset="0"/>
              </a:rPr>
              <a:t>, and 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	then merge the </a:t>
            </a:r>
            <a:r>
              <a:rPr lang="en-US" sz="2000" dirty="0" err="1">
                <a:latin typeface="Arial" panose="020B0604020202020204" pitchFamily="34" charset="0"/>
              </a:rPr>
              <a:t>subfiles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	into larger and larger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	sorted </a:t>
            </a:r>
            <a:r>
              <a:rPr lang="en-US" sz="2000" dirty="0" err="1">
                <a:latin typeface="Arial" panose="020B0604020202020204" pitchFamily="34" charset="0"/>
              </a:rPr>
              <a:t>subfiles</a:t>
            </a:r>
            <a:r>
              <a:rPr lang="en-US" sz="2000" dirty="0">
                <a:latin typeface="Arial" panose="020B0604020202020204" pitchFamily="34" charset="0"/>
              </a:rPr>
              <a:t> until the </a:t>
            </a:r>
            <a:endParaRPr lang="en-US" sz="2000" dirty="0">
              <a:latin typeface="Arial" panose="020B0604020202020204" pitchFamily="34" charset="0"/>
            </a:endParaRPr>
          </a:p>
          <a:p>
            <a:pPr marL="288925" indent="-288925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	entire file is sorted 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7375" y="1273175"/>
            <a:ext cx="8988425" cy="4943475"/>
          </a:xfrm>
        </p:spPr>
        <p:txBody>
          <a:bodyPr>
            <a:normAutofit lnSpcReduction="10000"/>
          </a:bodyPr>
          <a:lstStyle/>
          <a:p>
            <a:pPr marL="288925" indent="-288925">
              <a:buSzPct val="50000"/>
            </a:pPr>
            <a:r>
              <a:rPr lang="en-US" sz="2000" b="1" dirty="0">
                <a:latin typeface="Arial" panose="020B0604020202020204" pitchFamily="34" charset="0"/>
              </a:rPr>
              <a:t>Example</a:t>
            </a:r>
            <a:endParaRPr lang="en-US" sz="20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File size to be sorted = 108 pages, number of buffer</a:t>
            </a:r>
            <a:r>
              <a:rPr lang="en-US" sz="1600" dirty="0" smtClean="0">
                <a:latin typeface="Arial" panose="020B0604020202020204" pitchFamily="34" charset="0"/>
              </a:rPr>
              <a:t> (or memory size) = </a:t>
            </a:r>
            <a:r>
              <a:rPr lang="en-US" sz="1600" dirty="0">
                <a:latin typeface="Arial" panose="020B0604020202020204" pitchFamily="34" charset="0"/>
              </a:rPr>
              <a:t>5 pages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Number of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r>
              <a:rPr lang="en-US" sz="1600" dirty="0">
                <a:latin typeface="Arial" panose="020B0604020202020204" pitchFamily="34" charset="0"/>
              </a:rPr>
              <a:t> = 108/5 = 22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r>
              <a:rPr lang="en-US" sz="1600" dirty="0">
                <a:latin typeface="Arial" panose="020B0604020202020204" pitchFamily="34" charset="0"/>
              </a:rPr>
              <a:t> (the last </a:t>
            </a:r>
            <a:r>
              <a:rPr lang="en-US" sz="1600" dirty="0" err="1">
                <a:latin typeface="Arial" panose="020B0604020202020204" pitchFamily="34" charset="0"/>
              </a:rPr>
              <a:t>subfile</a:t>
            </a:r>
            <a:r>
              <a:rPr lang="en-US" sz="1600" dirty="0">
                <a:latin typeface="Arial" panose="020B0604020202020204" pitchFamily="34" charset="0"/>
              </a:rPr>
              <a:t> is only 3 pages long).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b="1" dirty="0" smtClean="0">
                <a:latin typeface="Arial" panose="020B0604020202020204" pitchFamily="34" charset="0"/>
              </a:rPr>
              <a:t>Pass </a:t>
            </a:r>
            <a:r>
              <a:rPr lang="en-US" sz="1600" b="1" dirty="0">
                <a:latin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(sorting phase): For each </a:t>
            </a:r>
            <a:r>
              <a:rPr lang="en-US" sz="1600" dirty="0" err="1" smtClean="0">
                <a:latin typeface="Arial" panose="020B0604020202020204" pitchFamily="34" charset="0"/>
              </a:rPr>
              <a:t>subfile</a:t>
            </a:r>
            <a:r>
              <a:rPr lang="en-US" sz="1600" dirty="0" smtClean="0">
                <a:latin typeface="Arial" panose="020B0604020202020204" pitchFamily="34" charset="0"/>
              </a:rPr>
              <a:t>,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read from disk</a:t>
            </a:r>
            <a:r>
              <a:rPr lang="en-US" sz="1600" dirty="0" smtClean="0">
                <a:latin typeface="Arial" panose="020B0604020202020204" pitchFamily="34" charset="0"/>
              </a:rPr>
              <a:t>,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sort in main-memory</a:t>
            </a:r>
            <a:r>
              <a:rPr lang="en-US" sz="1600" dirty="0" smtClean="0">
                <a:latin typeface="Arial" panose="020B0604020202020204" pitchFamily="34" charset="0"/>
              </a:rPr>
              <a:t>, and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write to disk </a:t>
            </a:r>
            <a:r>
              <a:rPr lang="en-US" sz="1600" dirty="0" smtClean="0">
                <a:latin typeface="Arial" panose="020B0604020202020204" pitchFamily="34" charset="0"/>
              </a:rPr>
              <a:t>(Note: sorting the data in main-memory can use any fast in-memory sorting method, like Quick Sort)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Merging phase: </a:t>
            </a: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</a:rPr>
              <a:t>We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use </a:t>
            </a:r>
            <a:r>
              <a:rPr lang="en-US" sz="1600" b="1" i="1" dirty="0">
                <a:solidFill>
                  <a:srgbClr val="800000"/>
                </a:solidFill>
                <a:latin typeface="Arial" panose="020B0604020202020204" pitchFamily="34" charset="0"/>
              </a:rPr>
              <a:t>B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-1 buffers (4 buffers) for input and 1 buffer for output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b="1" dirty="0">
                <a:latin typeface="Arial" panose="020B0604020202020204" pitchFamily="34" charset="0"/>
              </a:rPr>
              <a:t>Pass 1</a:t>
            </a:r>
            <a:r>
              <a:rPr lang="en-US" sz="1600" dirty="0">
                <a:latin typeface="Arial" panose="020B0604020202020204" pitchFamily="34" charset="0"/>
              </a:rPr>
              <a:t>:</a:t>
            </a:r>
            <a:r>
              <a:rPr lang="en-US" sz="1600" dirty="0" smtClean="0">
                <a:latin typeface="Arial" panose="020B0604020202020204" pitchFamily="34" charset="0"/>
              </a:rPr>
              <a:t> Read </a:t>
            </a:r>
            <a:r>
              <a:rPr lang="en-US" sz="1600" dirty="0">
                <a:latin typeface="Arial" panose="020B0604020202020204" pitchFamily="34" charset="0"/>
              </a:rPr>
              <a:t>4 sorted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r>
              <a:rPr lang="en-US" sz="1600" dirty="0">
                <a:latin typeface="Arial" panose="020B0604020202020204" pitchFamily="34" charset="0"/>
              </a:rPr>
              <a:t> and perform 4-way merging (apply a need </a:t>
            </a:r>
            <a:r>
              <a:rPr lang="en-US" sz="1600" i="1" dirty="0" err="1">
                <a:latin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</a:rPr>
              <a:t>-way algorithm). Repeat the 4-way merging until all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r>
              <a:rPr lang="en-US" sz="1600" dirty="0">
                <a:latin typeface="Arial" panose="020B0604020202020204" pitchFamily="34" charset="0"/>
              </a:rPr>
              <a:t> are processed. Result = 6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r>
              <a:rPr lang="en-US" sz="1600" dirty="0">
                <a:latin typeface="Arial" panose="020B0604020202020204" pitchFamily="34" charset="0"/>
              </a:rPr>
              <a:t> with 20 pages each (except the last one which has 8 pages) </a:t>
            </a:r>
            <a:r>
              <a:rPr lang="" altLang="en-US" sz="1600" dirty="0">
                <a:latin typeface="Arial" panose="020B0604020202020204" pitchFamily="34" charset="0"/>
              </a:rPr>
              <a:t>每4个subfile 合并为一个subfile。最终得到6个subfile。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b="1" dirty="0">
                <a:latin typeface="Arial" panose="020B0604020202020204" pitchFamily="34" charset="0"/>
              </a:rPr>
              <a:t>Pass 2</a:t>
            </a:r>
            <a:r>
              <a:rPr lang="en-US" sz="1600" dirty="0">
                <a:latin typeface="Arial" panose="020B0604020202020204" pitchFamily="34" charset="0"/>
              </a:rPr>
              <a:t>: Repeat 4-way merging of the 6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r>
              <a:rPr lang="en-US" sz="1600" dirty="0">
                <a:latin typeface="Arial" panose="020B0604020202020204" pitchFamily="34" charset="0"/>
              </a:rPr>
              <a:t> like pass 1 above. Result = 2 </a:t>
            </a:r>
            <a:r>
              <a:rPr lang="en-US" sz="1600" dirty="0" err="1">
                <a:latin typeface="Arial" panose="020B0604020202020204" pitchFamily="34" charset="0"/>
              </a:rPr>
              <a:t>subfiles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b="1" dirty="0">
                <a:latin typeface="Arial" panose="020B0604020202020204" pitchFamily="34" charset="0"/>
              </a:rPr>
              <a:t>Pass 3</a:t>
            </a:r>
            <a:r>
              <a:rPr lang="en-US" sz="1600" dirty="0">
                <a:latin typeface="Arial" panose="020B0604020202020204" pitchFamily="34" charset="0"/>
              </a:rPr>
              <a:t>: Merge the last 2 </a:t>
            </a:r>
            <a:r>
              <a:rPr lang="en-US" sz="1600" dirty="0" err="1" smtClean="0">
                <a:latin typeface="Arial" panose="020B0604020202020204" pitchFamily="34" charset="0"/>
              </a:rPr>
              <a:t>subfiles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Summary: 108 pages and 5 buffer pages require 4 passes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</a:t>
            </a:r>
            <a:r>
              <a:rPr lang="en-US" b="1" dirty="0">
                <a:solidFill>
                  <a:srgbClr val="A50021"/>
                </a:solidFill>
                <a:latin typeface="Arial" panose="020B0604020202020204" pitchFamily="34" charset="0"/>
              </a:rPr>
              <a:t>3</a:t>
            </a: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 (FLUX Quiz)</a:t>
            </a:r>
            <a:endParaRPr lang="en-US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There are 150 data pages to be sorted. The machine that we have has a limited memory, and can only take 8 pages at a time. How many passes will it take to sort the 150 data pages?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479425" lvl="1" indent="0">
              <a:buSzPct val="50000"/>
              <a:buNone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A. 2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B. 3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C.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D. 5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479425" lvl="1" indent="0">
              <a:buSzPct val="50000"/>
              <a:buNone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479425" lvl="1" indent="0">
              <a:buSzPct val="50000"/>
              <a:buNone/>
            </a:pPr>
            <a:r>
              <a:rPr lang="" altLang="en-US" sz="1600" dirty="0" smtClean="0">
                <a:latin typeface="Arial" panose="020B0604020202020204" pitchFamily="34" charset="0"/>
              </a:rPr>
              <a:t>pass0--19 subfile</a:t>
            </a:r>
            <a:endParaRPr lang="" altLang="en-US" sz="1600" dirty="0" smtClean="0">
              <a:latin typeface="Arial" panose="020B0604020202020204" pitchFamily="34" charset="0"/>
            </a:endParaRPr>
          </a:p>
          <a:p>
            <a:pPr marL="479425" lvl="1" indent="0">
              <a:buSzPct val="50000"/>
              <a:buNone/>
            </a:pPr>
            <a:r>
              <a:rPr lang="" altLang="en-US" sz="1600" dirty="0" smtClean="0">
                <a:latin typeface="Arial" panose="020B0604020202020204" pitchFamily="34" charset="0"/>
              </a:rPr>
              <a:t>pass1-- 3 subfile</a:t>
            </a:r>
            <a:endParaRPr lang="" altLang="en-US" sz="1600" dirty="0" smtClean="0">
              <a:latin typeface="Arial" panose="020B0604020202020204" pitchFamily="34" charset="0"/>
            </a:endParaRPr>
          </a:p>
          <a:p>
            <a:pPr marL="479425" lvl="1" indent="0">
              <a:buSzPct val="50000"/>
              <a:buNone/>
            </a:pPr>
            <a:r>
              <a:rPr lang="" altLang="en-US" sz="1600" dirty="0" smtClean="0">
                <a:latin typeface="Arial" panose="020B0604020202020204" pitchFamily="34" charset="0"/>
              </a:rPr>
              <a:t>pass2 -- 1subfile.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3</a:t>
            </a:r>
            <a:endParaRPr lang="en-US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There are 150 data pages to be sorted. The machine that we have has a limited memory, and can only take 8 pages at a time.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How many passes will it take to sort the 150 data pages?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Solution: 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File size to be sorted = 150 pages, number of buffer (or memory size) = 8 pages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Number of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subfiles</a:t>
            </a:r>
            <a:r>
              <a:rPr lang="en-US" sz="1600" dirty="0">
                <a:latin typeface="Arial" panose="020B0604020202020204" pitchFamily="34" charset="0"/>
                <a:ea typeface="+mn-ea"/>
              </a:rPr>
              <a:t> = 150/8 = 19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subfiles</a:t>
            </a:r>
            <a:r>
              <a:rPr lang="en-US" sz="1600" dirty="0">
                <a:latin typeface="Arial" panose="020B0604020202020204" pitchFamily="34" charset="0"/>
                <a:ea typeface="+mn-ea"/>
              </a:rPr>
              <a:t>.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Pass 0 (sorting phase): For each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</a:t>
            </a:r>
            <a:r>
              <a:rPr lang="en-US" sz="1600" dirty="0">
                <a:latin typeface="Arial" panose="020B0604020202020204" pitchFamily="34" charset="0"/>
                <a:ea typeface="+mn-ea"/>
              </a:rPr>
              <a:t>, read from disk, sort in main-memory, and write to disk 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Merging phase: We use 7 buffers for input and 1 buffer for output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Pass 1: Read 7 sorted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subfiles</a:t>
            </a:r>
            <a:r>
              <a:rPr lang="en-US" sz="1600" dirty="0">
                <a:latin typeface="Arial" panose="020B0604020202020204" pitchFamily="34" charset="0"/>
                <a:ea typeface="+mn-ea"/>
              </a:rPr>
              <a:t> and perform 7-way merging. Repeat the 7-way merging until all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subfiles</a:t>
            </a:r>
            <a:r>
              <a:rPr lang="en-US" sz="1600" dirty="0">
                <a:latin typeface="Arial" panose="020B0604020202020204" pitchFamily="34" charset="0"/>
                <a:ea typeface="+mn-ea"/>
              </a:rPr>
              <a:t> are processed. Result = 3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subfiles</a:t>
            </a:r>
            <a:r>
              <a:rPr lang="en-US" sz="1600" dirty="0">
                <a:latin typeface="Arial" panose="020B0604020202020204" pitchFamily="34" charset="0"/>
                <a:ea typeface="+mn-ea"/>
              </a:rPr>
              <a:t> 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Pass 2: Merge the 3 </a:t>
            </a:r>
            <a:r>
              <a:rPr lang="en-US" sz="1600" dirty="0" err="1">
                <a:latin typeface="Arial" panose="020B0604020202020204" pitchFamily="34" charset="0"/>
                <a:ea typeface="+mn-ea"/>
              </a:rPr>
              <a:t>subfiles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r>
              <a:rPr lang="en-US" sz="1600" dirty="0">
                <a:latin typeface="Arial" panose="020B0604020202020204" pitchFamily="34" charset="0"/>
                <a:ea typeface="+mn-ea"/>
              </a:rPr>
              <a:t>Summary: 150 pages and 8 buffer pages require 3 passes</a:t>
            </a: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br>
              <a:rPr lang="en-US" sz="1600" dirty="0">
                <a:latin typeface="Arial" panose="020B0604020202020204" pitchFamily="34" charset="0"/>
                <a:ea typeface="+mn-ea"/>
              </a:rPr>
            </a:br>
            <a:endParaRPr lang="en-US" sz="1600" dirty="0">
              <a:latin typeface="Arial" panose="020B0604020202020204" pitchFamily="34" charset="0"/>
              <a:ea typeface="+mn-ea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latin typeface="Arial" panose="020B0604020202020204" pitchFamily="34" charset="0"/>
              </a:rPr>
              <a:t>Example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Buffer size plays an important role in external sort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>
                <a:latin typeface="Helvetica" charset="0"/>
              </a:rPr>
              <a:t>4.2.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Serial External Sorting (cont’d)</a:t>
            </a:r>
            <a:endParaRPr lang="en-US"/>
          </a:p>
        </p:txBody>
      </p:sp>
      <p:pic>
        <p:nvPicPr>
          <p:cNvPr id="475141" name="Picture 5" descr="t4-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200" y="3200401"/>
            <a:ext cx="6108700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75057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Parallel External Sort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panose="020B0604020202020204" pitchFamily="34" charset="0"/>
              </a:rPr>
              <a:t>Parallel Merge-All Sort</a:t>
            </a:r>
            <a:endParaRPr lang="en-US" sz="200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panose="020B0604020202020204" pitchFamily="34" charset="0"/>
              </a:rPr>
              <a:t>Parallel Binary-Merge Sort</a:t>
            </a:r>
            <a:endParaRPr lang="en-US" sz="200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panose="020B0604020202020204" pitchFamily="34" charset="0"/>
              </a:rPr>
              <a:t>Parallel Redistribution Binary-Merge Sort</a:t>
            </a:r>
            <a:endParaRPr lang="en-US" sz="200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panose="020B0604020202020204" pitchFamily="34" charset="0"/>
              </a:rPr>
              <a:t>Parallel Redistribution Merge-All Sort</a:t>
            </a:r>
            <a:endParaRPr lang="en-US" sz="2000">
              <a:latin typeface="Arial" panose="020B0604020202020204" pitchFamily="34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panose="020B0604020202020204" pitchFamily="34" charset="0"/>
              </a:rPr>
              <a:t>Parallel Partitioned Sort</a:t>
            </a:r>
            <a:endParaRPr 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1" name="Picture 5" descr="f4-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57952" y="2232081"/>
            <a:ext cx="5548048" cy="4160837"/>
          </a:xfrm>
          <a:prstGeom prst="rect">
            <a:avLst/>
          </a:prstGeom>
          <a:noFill/>
        </p:spPr>
      </p:pic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Parallel Merge-All Sort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A traditional approach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Two phases: local sort and final merge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Load balanced in local sort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Problems with merging:</a:t>
            </a:r>
            <a:endParaRPr lang="en-US" sz="1600">
              <a:latin typeface="Arial" panose="020B0604020202020204" pitchFamily="34" charset="0"/>
            </a:endParaRPr>
          </a:p>
          <a:p>
            <a:pPr marL="957580" lvl="2" indent="0">
              <a:buSzPct val="50000"/>
              <a:buFont typeface="Wingdings" panose="05000000000000000000" pitchFamily="2" charset="2"/>
              <a:buNone/>
            </a:pPr>
            <a:r>
              <a:rPr lang="en-US" sz="1400">
                <a:latin typeface="Arial" panose="020B0604020202020204" pitchFamily="34" charset="0"/>
              </a:rPr>
              <a:t>Heavy load on one processor</a:t>
            </a:r>
            <a:endParaRPr lang="en-US" sz="1400">
              <a:latin typeface="Arial" panose="020B0604020202020204" pitchFamily="34" charset="0"/>
            </a:endParaRPr>
          </a:p>
          <a:p>
            <a:pPr marL="957580" lvl="2" indent="0">
              <a:buSzPct val="50000"/>
              <a:buFont typeface="Wingdings" panose="05000000000000000000" pitchFamily="2" charset="2"/>
              <a:buNone/>
            </a:pPr>
            <a:r>
              <a:rPr lang="en-US" sz="1400">
                <a:latin typeface="Arial" panose="020B0604020202020204" pitchFamily="34" charset="0"/>
              </a:rPr>
              <a:t>Network contention</a:t>
            </a:r>
            <a:endParaRPr lang="en-US" sz="14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>
                <a:latin typeface="Helvetica" charset="0"/>
              </a:rPr>
              <a:t>4.3.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External Sort (cont’d)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1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42988"/>
            <a:ext cx="4614202" cy="1293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ctr"/>
            <a:r>
              <a:rPr lang="en-AU" sz="3600" b="1" dirty="0">
                <a:latin typeface="Tahoma" charset="0"/>
              </a:rPr>
              <a:t>Chapter 5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Join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5.1	Join Operations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5.2	Serial Join Algorithms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5.3	Parallel Join Algorithms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5.4	Cost Models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5.5	Parallel Join Optimization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5.6	Summary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5.7	Bibliographical Notes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5.8	Exercises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5758" y="2816761"/>
            <a:ext cx="5250155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Last Week</a:t>
            </a:r>
            <a:endParaRPr lang="en-AU" sz="8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70" name="Picture 6" descr="f4-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75654" y="1021255"/>
            <a:ext cx="5730346" cy="5334000"/>
          </a:xfrm>
          <a:prstGeom prst="rect">
            <a:avLst/>
          </a:prstGeom>
          <a:noFill/>
        </p:spPr>
      </p:pic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Parallel Binary-Merge Sort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Local sort similar to traditional method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Merging in pairs only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Merging work is now spread to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  <a:buFont typeface="Wingdings" panose="05000000000000000000" pitchFamily="2" charset="2"/>
              <a:buNone/>
            </a:pPr>
            <a:r>
              <a:rPr lang="en-US" sz="1600">
                <a:latin typeface="Arial" panose="020B0604020202020204" pitchFamily="34" charset="0"/>
              </a:rPr>
              <a:t>	pipeline of processors,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  <a:buFont typeface="Wingdings" panose="05000000000000000000" pitchFamily="2" charset="2"/>
              <a:buNone/>
            </a:pPr>
            <a:r>
              <a:rPr lang="en-US" sz="1600">
                <a:latin typeface="Arial" panose="020B0604020202020204" pitchFamily="34" charset="0"/>
              </a:rPr>
              <a:t>	but merging is still heavy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B050"/>
                </a:solidFill>
                <a:latin typeface="Arial" panose="020B0604020202020204" pitchFamily="34" charset="0"/>
              </a:rPr>
              <a:t>合并工作现在已经扩展到</a:t>
            </a:r>
            <a:r>
              <a:rPr lang="" altLang="en-US" sz="1600">
                <a:solidFill>
                  <a:srgbClr val="00B050"/>
                </a:solidFill>
                <a:latin typeface="Arial" panose="020B0604020202020204" pitchFamily="34" charset="0"/>
              </a:rPr>
              <a:t>所有</a:t>
            </a:r>
            <a:r>
              <a:rPr lang="en-US" sz="1600">
                <a:solidFill>
                  <a:srgbClr val="00B050"/>
                </a:solidFill>
                <a:latin typeface="Arial" panose="020B0604020202020204" pitchFamily="34" charset="0"/>
              </a:rPr>
              <a:t>处理器</a:t>
            </a:r>
            <a:endParaRPr lang="en-US" sz="160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758825" lvl="1" indent="-279400">
              <a:buSzPct val="50000"/>
              <a:buFont typeface="Wingdings" panose="05000000000000000000" pitchFamily="2" charset="2"/>
              <a:buNone/>
            </a:pPr>
            <a:r>
              <a:rPr lang="en-US" sz="1600">
                <a:solidFill>
                  <a:srgbClr val="00B050"/>
                </a:solidFill>
                <a:latin typeface="Arial" panose="020B0604020202020204" pitchFamily="34" charset="0"/>
              </a:rPr>
              <a:t>，但合并</a:t>
            </a:r>
            <a:r>
              <a:rPr lang="" altLang="en-US" sz="1600">
                <a:solidFill>
                  <a:srgbClr val="00B050"/>
                </a:solidFill>
                <a:latin typeface="Arial" panose="020B0604020202020204" pitchFamily="34" charset="0"/>
              </a:rPr>
              <a:t>任务</a:t>
            </a:r>
            <a:r>
              <a:rPr lang="en-US" sz="1600">
                <a:solidFill>
                  <a:srgbClr val="00B050"/>
                </a:solidFill>
                <a:latin typeface="Arial" panose="020B0604020202020204" pitchFamily="34" charset="0"/>
              </a:rPr>
              <a:t>仍然很重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0439" y="2382345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252483"/>
            <a:ext cx="7997059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panose="020B0604020202020204" pitchFamily="34" charset="0"/>
              </a:rPr>
              <a:t>Parallel Binary-Merge Sort</a:t>
            </a:r>
            <a:endParaRPr lang="en-US" sz="20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Binary merging vs. </a:t>
            </a:r>
            <a:r>
              <a:rPr lang="en-US" sz="1600" i="1" dirty="0" err="1">
                <a:latin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</a:rPr>
              <a:t>-way merging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In </a:t>
            </a:r>
            <a:r>
              <a:rPr lang="en-US" sz="1600" i="1" dirty="0" err="1">
                <a:latin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</a:rPr>
              <a:t>-way merging, the </a:t>
            </a:r>
            <a:r>
              <a:rPr lang="en-US" sz="1600" b="1" dirty="0">
                <a:solidFill>
                  <a:srgbClr val="000090"/>
                </a:solidFill>
                <a:latin typeface="Arial" panose="020B0604020202020204" pitchFamily="34" charset="0"/>
              </a:rPr>
              <a:t>searching for the smallest value among </a:t>
            </a:r>
            <a:r>
              <a:rPr lang="en-US" sz="1600" b="1" i="1" dirty="0" err="1">
                <a:solidFill>
                  <a:srgbClr val="000090"/>
                </a:solidFill>
                <a:latin typeface="Arial" panose="020B0604020202020204" pitchFamily="34" charset="0"/>
              </a:rPr>
              <a:t>k</a:t>
            </a:r>
            <a:r>
              <a:rPr lang="en-US" sz="1600" b="1" dirty="0">
                <a:solidFill>
                  <a:srgbClr val="000090"/>
                </a:solidFill>
                <a:latin typeface="Arial" panose="020B0604020202020204" pitchFamily="34" charset="0"/>
              </a:rPr>
              <a:t> partitions </a:t>
            </a:r>
            <a:r>
              <a:rPr lang="en-US" sz="1600" dirty="0">
                <a:latin typeface="Arial" panose="020B0604020202020204" pitchFamily="34" charset="0"/>
              </a:rPr>
              <a:t>is done at the same time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In binary merging, it is </a:t>
            </a:r>
            <a:r>
              <a:rPr lang="en-US" sz="1600" dirty="0" err="1">
                <a:latin typeface="Arial" panose="020B0604020202020204" pitchFamily="34" charset="0"/>
              </a:rPr>
              <a:t>pairwise</a:t>
            </a:r>
            <a:r>
              <a:rPr lang="en-US" sz="1600" dirty="0">
                <a:latin typeface="Arial" panose="020B0604020202020204" pitchFamily="34" charset="0"/>
              </a:rPr>
              <a:t>, but can be time consuming if the list is long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System requirements: </a:t>
            </a:r>
            <a:r>
              <a:rPr lang="en-US" sz="1600" b="1" i="1" dirty="0" err="1">
                <a:solidFill>
                  <a:srgbClr val="008000"/>
                </a:solidFill>
                <a:latin typeface="Arial" panose="020B0604020202020204" pitchFamily="34" charset="0"/>
              </a:rPr>
              <a:t>k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</a:rPr>
              <a:t>-way merging requires </a:t>
            </a:r>
            <a:r>
              <a:rPr lang="en-US" sz="1600" b="1" i="1" dirty="0" err="1">
                <a:solidFill>
                  <a:srgbClr val="008000"/>
                </a:solidFill>
                <a:latin typeface="Arial" panose="020B0604020202020204" pitchFamily="34" charset="0"/>
              </a:rPr>
              <a:t>k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</a:rPr>
              <a:t> files open simultaneously</a:t>
            </a:r>
            <a:r>
              <a:rPr lang="en-US" sz="1600" dirty="0">
                <a:latin typeface="Arial" panose="020B0604020202020204" pitchFamily="34" charset="0"/>
              </a:rPr>
              <a:t>, but the pipeline process in binary merging requires extra overheads</a:t>
            </a:r>
            <a:r>
              <a:rPr lang="" altLang="en-US" sz="1600" dirty="0">
                <a:latin typeface="Arial" panose="020B0604020202020204" pitchFamily="34" charset="0"/>
              </a:rPr>
              <a:t>、</a:t>
            </a:r>
            <a:endParaRPr lang="" altLang="en-US" sz="1600" dirty="0">
              <a:latin typeface="Arial" panose="020B0604020202020204" pitchFamily="34" charset="0"/>
            </a:endParaRPr>
          </a:p>
          <a:p>
            <a:pPr marL="479425" lvl="1" indent="0">
              <a:buSzPct val="50000"/>
              <a:buNone/>
            </a:pPr>
            <a:r>
              <a:rPr lang="" altLang="en-US" sz="1600" dirty="0">
                <a:latin typeface="Arial" panose="020B0604020202020204" pitchFamily="34" charset="0"/>
              </a:rPr>
              <a:t>k-way合并需要同时打开k个文件，但二进制合并中的管道进程需要额外的开销</a:t>
            </a:r>
            <a:endParaRPr lang="" altLang="en-US" sz="1600" dirty="0">
              <a:latin typeface="Arial" panose="020B0604020202020204" pitchFamily="34" charset="0"/>
            </a:endParaRP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1603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5961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15432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9790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1016001" y="5367282"/>
            <a:ext cx="1278754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103" y="3915103"/>
            <a:ext cx="18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k</a:t>
            </a:r>
            <a:r>
              <a:rPr lang="en-US" b="1" dirty="0" smtClean="0"/>
              <a:t>-way merging: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1856828" y="4431862"/>
            <a:ext cx="4799724" cy="60434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6966" y="424000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for the smallest value among the </a:t>
            </a:r>
            <a:r>
              <a:rPr lang="en-US" i="1" dirty="0" err="1" smtClean="0"/>
              <a:t>k</a:t>
            </a:r>
            <a:r>
              <a:rPr lang="en-US" dirty="0" smtClean="0"/>
              <a:t> values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493172" y="3915103"/>
            <a:ext cx="1594069" cy="648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80128" y="3730437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1603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5961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15432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9790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1016001" y="3682577"/>
            <a:ext cx="1278754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103" y="2230398"/>
            <a:ext cx="18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k</a:t>
            </a:r>
            <a:r>
              <a:rPr lang="en-US" b="1" dirty="0" smtClean="0"/>
              <a:t>-way merging: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76966" y="3077238"/>
            <a:ext cx="2224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for the smallest value among the </a:t>
            </a:r>
            <a:r>
              <a:rPr lang="en-US" i="1" dirty="0" err="1" smtClean="0"/>
              <a:t>k</a:t>
            </a:r>
            <a:r>
              <a:rPr lang="en-US" dirty="0" smtClean="0"/>
              <a:t> values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</p:cNvCxnSpPr>
          <p:nvPr/>
        </p:nvCxnSpPr>
        <p:spPr bwMode="auto">
          <a:xfrm>
            <a:off x="4493172" y="2230398"/>
            <a:ext cx="429172" cy="648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80128" y="204573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006" y="1676400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1900621" y="2707569"/>
            <a:ext cx="4869793" cy="1016000"/>
          </a:xfrm>
          <a:custGeom>
            <a:avLst/>
            <a:gdLst>
              <a:gd name="connsiteX0" fmla="*/ 8758 w 4869793"/>
              <a:gd name="connsiteY0" fmla="*/ 0 h 1016000"/>
              <a:gd name="connsiteX1" fmla="*/ 3407103 w 4869793"/>
              <a:gd name="connsiteY1" fmla="*/ 26276 h 1016000"/>
              <a:gd name="connsiteX2" fmla="*/ 3923862 w 4869793"/>
              <a:gd name="connsiteY2" fmla="*/ 464207 h 1016000"/>
              <a:gd name="connsiteX3" fmla="*/ 4869793 w 4869793"/>
              <a:gd name="connsiteY3" fmla="*/ 569310 h 1016000"/>
              <a:gd name="connsiteX4" fmla="*/ 4790965 w 4869793"/>
              <a:gd name="connsiteY4" fmla="*/ 1016000 h 1016000"/>
              <a:gd name="connsiteX5" fmla="*/ 3862551 w 4869793"/>
              <a:gd name="connsiteY5" fmla="*/ 1007241 h 1016000"/>
              <a:gd name="connsiteX6" fmla="*/ 3459655 w 4869793"/>
              <a:gd name="connsiteY6" fmla="*/ 613103 h 1016000"/>
              <a:gd name="connsiteX7" fmla="*/ 3468413 w 4869793"/>
              <a:gd name="connsiteY7" fmla="*/ 613103 h 1016000"/>
              <a:gd name="connsiteX8" fmla="*/ 0 w 4869793"/>
              <a:gd name="connsiteY8" fmla="*/ 604345 h 1016000"/>
              <a:gd name="connsiteX9" fmla="*/ 8758 w 4869793"/>
              <a:gd name="connsiteY9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9793" h="1016000">
                <a:moveTo>
                  <a:pt x="8758" y="0"/>
                </a:moveTo>
                <a:lnTo>
                  <a:pt x="3407103" y="26276"/>
                </a:lnTo>
                <a:lnTo>
                  <a:pt x="3923862" y="464207"/>
                </a:lnTo>
                <a:cubicBezTo>
                  <a:pt x="4239136" y="499565"/>
                  <a:pt x="4552542" y="569310"/>
                  <a:pt x="4869793" y="569310"/>
                </a:cubicBezTo>
                <a:lnTo>
                  <a:pt x="4790965" y="1016000"/>
                </a:lnTo>
                <a:lnTo>
                  <a:pt x="3862551" y="1007241"/>
                </a:lnTo>
                <a:cubicBezTo>
                  <a:pt x="3728252" y="875862"/>
                  <a:pt x="3592502" y="745950"/>
                  <a:pt x="3459655" y="613103"/>
                </a:cubicBezTo>
                <a:cubicBezTo>
                  <a:pt x="3457591" y="611039"/>
                  <a:pt x="3465494" y="613103"/>
                  <a:pt x="3468413" y="613103"/>
                </a:cubicBezTo>
                <a:lnTo>
                  <a:pt x="0" y="604345"/>
                </a:lnTo>
                <a:lnTo>
                  <a:pt x="8758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0673" y="5099407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so 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941" y="1252483"/>
            <a:ext cx="6306645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panose="020B0604020202020204" pitchFamily="34" charset="0"/>
              </a:rPr>
              <a:t>Parallel Binary-Merge Sort</a:t>
            </a:r>
            <a:endParaRPr lang="en-US" sz="20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Binary merging vs. </a:t>
            </a:r>
            <a:r>
              <a:rPr lang="en-US" sz="1600" i="1" dirty="0" err="1">
                <a:latin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</a:rPr>
              <a:t>-way merging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In </a:t>
            </a:r>
            <a:r>
              <a:rPr lang="en-US" sz="1600" b="1" dirty="0">
                <a:solidFill>
                  <a:srgbClr val="000090"/>
                </a:solidFill>
                <a:latin typeface="Arial" panose="020B0604020202020204" pitchFamily="34" charset="0"/>
              </a:rPr>
              <a:t>binary merging</a:t>
            </a:r>
            <a:r>
              <a:rPr lang="en-US" sz="1600" dirty="0">
                <a:latin typeface="Arial" panose="020B0604020202020204" pitchFamily="34" charset="0"/>
              </a:rPr>
              <a:t>, it is pairwise, but can be time consuming if the list is long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System requirements:</a:t>
            </a:r>
            <a:r>
              <a:rPr lang="en-US" sz="1600" dirty="0" smtClean="0">
                <a:latin typeface="Arial" panose="020B0604020202020204" pitchFamily="34" charset="0"/>
              </a:rPr>
              <a:t> the </a:t>
            </a:r>
            <a:r>
              <a:rPr lang="en-US" sz="1600" dirty="0">
                <a:latin typeface="Arial" panose="020B0604020202020204" pitchFamily="34" charset="0"/>
              </a:rPr>
              <a:t>pipeline process in binary merging requires extra overheads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69732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5801764" y="5132184"/>
            <a:ext cx="280349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75534" y="3380093"/>
            <a:ext cx="19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merging: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534" y="391510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two values only, but lists are longer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H="1">
            <a:off x="8276933" y="2951692"/>
            <a:ext cx="648064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47070" y="254736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575421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 bwMode="auto">
          <a:xfrm>
            <a:off x="7350568" y="3429058"/>
            <a:ext cx="2110827" cy="60434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941" y="1252483"/>
            <a:ext cx="6306645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panose="020B0604020202020204" pitchFamily="34" charset="0"/>
              </a:rPr>
              <a:t>Parallel Binary-Merge Sort</a:t>
            </a:r>
            <a:endParaRPr lang="en-US" sz="20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Binary merging vs. </a:t>
            </a:r>
            <a:r>
              <a:rPr lang="en-US" sz="1600" i="1" dirty="0" err="1">
                <a:latin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</a:rPr>
              <a:t>-way merging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In </a:t>
            </a:r>
            <a:r>
              <a:rPr lang="en-US" sz="1600" b="1" dirty="0">
                <a:solidFill>
                  <a:srgbClr val="000090"/>
                </a:solidFill>
                <a:latin typeface="Arial" panose="020B0604020202020204" pitchFamily="34" charset="0"/>
              </a:rPr>
              <a:t>binary merging</a:t>
            </a:r>
            <a:r>
              <a:rPr lang="en-US" sz="1600" dirty="0">
                <a:latin typeface="Arial" panose="020B0604020202020204" pitchFamily="34" charset="0"/>
              </a:rPr>
              <a:t>, it is </a:t>
            </a:r>
            <a:r>
              <a:rPr lang="en-US" sz="1600" dirty="0" err="1">
                <a:latin typeface="Arial" panose="020B0604020202020204" pitchFamily="34" charset="0"/>
              </a:rPr>
              <a:t>pairwise</a:t>
            </a:r>
            <a:r>
              <a:rPr lang="en-US" sz="1600" dirty="0">
                <a:latin typeface="Arial" panose="020B0604020202020204" pitchFamily="34" charset="0"/>
              </a:rPr>
              <a:t>, but can be time consuming if the list is long</a:t>
            </a:r>
            <a:endParaRPr lang="en-US" sz="1600" dirty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panose="020B0604020202020204" pitchFamily="34" charset="0"/>
              </a:rPr>
              <a:t>System requirements:</a:t>
            </a:r>
            <a:r>
              <a:rPr lang="en-US" sz="1600" dirty="0" smtClean="0">
                <a:latin typeface="Arial" panose="020B0604020202020204" pitchFamily="34" charset="0"/>
              </a:rPr>
              <a:t> the </a:t>
            </a:r>
            <a:r>
              <a:rPr lang="en-US" sz="1600" dirty="0">
                <a:latin typeface="Arial" panose="020B0604020202020204" pitchFamily="34" charset="0"/>
              </a:rPr>
              <a:t>pipeline process in binary merging requires extra overheads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69732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5801764" y="5132184"/>
            <a:ext cx="280349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75534" y="3380093"/>
            <a:ext cx="19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merging: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534" y="3915103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two values only, but lists are longer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so on…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H="1">
            <a:off x="8276933" y="2951692"/>
            <a:ext cx="648064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47070" y="254736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575421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42948" y="2178030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>
            <a:off x="7418552" y="3450897"/>
            <a:ext cx="1865586" cy="849586"/>
          </a:xfrm>
          <a:custGeom>
            <a:avLst/>
            <a:gdLst>
              <a:gd name="connsiteX0" fmla="*/ 0 w 1865586"/>
              <a:gd name="connsiteY0" fmla="*/ 0 h 849586"/>
              <a:gd name="connsiteX1" fmla="*/ 893379 w 1865586"/>
              <a:gd name="connsiteY1" fmla="*/ 17517 h 849586"/>
              <a:gd name="connsiteX2" fmla="*/ 1086069 w 1865586"/>
              <a:gd name="connsiteY2" fmla="*/ 481724 h 849586"/>
              <a:gd name="connsiteX3" fmla="*/ 1865586 w 1865586"/>
              <a:gd name="connsiteY3" fmla="*/ 578069 h 849586"/>
              <a:gd name="connsiteX4" fmla="*/ 1839310 w 1865586"/>
              <a:gd name="connsiteY4" fmla="*/ 840827 h 849586"/>
              <a:gd name="connsiteX5" fmla="*/ 989724 w 1865586"/>
              <a:gd name="connsiteY5" fmla="*/ 849586 h 849586"/>
              <a:gd name="connsiteX6" fmla="*/ 726965 w 1865586"/>
              <a:gd name="connsiteY6" fmla="*/ 560551 h 849586"/>
              <a:gd name="connsiteX7" fmla="*/ 17517 w 1865586"/>
              <a:gd name="connsiteY7" fmla="*/ 385379 h 849586"/>
              <a:gd name="connsiteX8" fmla="*/ 0 w 1865586"/>
              <a:gd name="connsiteY8" fmla="*/ 0 h 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586" h="849586">
                <a:moveTo>
                  <a:pt x="0" y="0"/>
                </a:moveTo>
                <a:lnTo>
                  <a:pt x="893379" y="17517"/>
                </a:lnTo>
                <a:lnTo>
                  <a:pt x="1086069" y="481724"/>
                </a:lnTo>
                <a:lnTo>
                  <a:pt x="1865586" y="578069"/>
                </a:lnTo>
                <a:lnTo>
                  <a:pt x="1839310" y="840827"/>
                </a:lnTo>
                <a:lnTo>
                  <a:pt x="989724" y="849586"/>
                </a:lnTo>
                <a:cubicBezTo>
                  <a:pt x="725034" y="549604"/>
                  <a:pt x="726965" y="419412"/>
                  <a:pt x="726965" y="560551"/>
                </a:cubicBezTo>
                <a:lnTo>
                  <a:pt x="17517" y="38537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6" name="Picture 6" descr="f4-6"/>
          <p:cNvPicPr>
            <a:picLocks noChangeAspect="1" noChangeArrowheads="1"/>
          </p:cNvPicPr>
          <p:nvPr/>
        </p:nvPicPr>
        <p:blipFill>
          <a:blip r:embed="rId1"/>
          <a:srcRect r="5120"/>
          <a:stretch>
            <a:fillRect/>
          </a:stretch>
        </p:blipFill>
        <p:spPr bwMode="auto">
          <a:xfrm>
            <a:off x="3664362" y="228600"/>
            <a:ext cx="6119018" cy="6629400"/>
          </a:xfrm>
          <a:prstGeom prst="rect">
            <a:avLst/>
          </a:prstGeom>
          <a:noFill/>
        </p:spPr>
      </p:pic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Parallel Redistribution Binary-Merge Sort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Parallelism at all levels in the pipeline hierarchy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Step 1: local sort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Step 2: redistribute the results of local sort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Step 3: merge using the same pool of processors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Benefit: merging becomes lighter than without redistribution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Problem: height of the tree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Parallel Redistribution Merge-All Sort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Reduce the height of the tree, and still maintain parallelism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Like parallel merge-all sort, but with redistribution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The advantage is true parallelism in merging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Skew problem in the merging</a:t>
            </a:r>
            <a:endParaRPr lang="en-US" sz="1600">
              <a:latin typeface="Arial" panose="020B0604020202020204" pitchFamily="34" charset="0"/>
            </a:endParaRPr>
          </a:p>
        </p:txBody>
      </p:sp>
      <p:pic>
        <p:nvPicPr>
          <p:cNvPr id="454661" name="Picture 5" descr="f4-7"/>
          <p:cNvPicPr>
            <a:picLocks noChangeAspect="1" noChangeArrowheads="1"/>
          </p:cNvPicPr>
          <p:nvPr/>
        </p:nvPicPr>
        <p:blipFill>
          <a:blip r:embed="rId1"/>
          <a:srcRect r="2740"/>
          <a:stretch>
            <a:fillRect/>
          </a:stretch>
        </p:blipFill>
        <p:spPr bwMode="auto">
          <a:xfrm>
            <a:off x="4044950" y="1524000"/>
            <a:ext cx="5861050" cy="471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9" name="Picture 5" descr="f4-8"/>
          <p:cNvPicPr>
            <a:picLocks noChangeAspect="1" noChangeArrowheads="1"/>
          </p:cNvPicPr>
          <p:nvPr/>
        </p:nvPicPr>
        <p:blipFill>
          <a:blip r:embed="rId1"/>
          <a:srcRect r="2901"/>
          <a:stretch>
            <a:fillRect/>
          </a:stretch>
        </p:blipFill>
        <p:spPr bwMode="auto">
          <a:xfrm>
            <a:off x="4380311" y="1371600"/>
            <a:ext cx="5525689" cy="4838700"/>
          </a:xfrm>
          <a:prstGeom prst="rect">
            <a:avLst/>
          </a:prstGeom>
          <a:noFill/>
        </p:spPr>
      </p:pic>
      <p:sp>
        <p:nvSpPr>
          <p:cNvPr id="456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Parallel Partitioned Sort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Two stages: Partitioning stage and Independent local work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Partitioning (or range redistribution) may raise load skew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Local search is done after the partitioning, not before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No merging is necessary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Main problem: </a:t>
            </a:r>
            <a:r>
              <a:rPr lang="en-US" sz="1600" b="1">
                <a:solidFill>
                  <a:srgbClr val="086108"/>
                </a:solidFill>
                <a:latin typeface="Arial" panose="020B0604020202020204" pitchFamily="34" charset="0"/>
              </a:rPr>
              <a:t>Skew</a:t>
            </a:r>
            <a:r>
              <a:rPr lang="en-US" sz="1600">
                <a:latin typeface="Arial" panose="020B0604020202020204" pitchFamily="34" charset="0"/>
              </a:rPr>
              <a:t> produced by the partitioning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5" name="Picture 5" descr="f4-9"/>
          <p:cNvPicPr>
            <a:picLocks noChangeAspect="1" noChangeArrowheads="1"/>
          </p:cNvPicPr>
          <p:nvPr/>
        </p:nvPicPr>
        <p:blipFill>
          <a:blip r:embed="rId1"/>
          <a:srcRect r="641"/>
          <a:stretch>
            <a:fillRect/>
          </a:stretch>
        </p:blipFill>
        <p:spPr bwMode="auto">
          <a:xfrm>
            <a:off x="4044950" y="2590801"/>
            <a:ext cx="5861050" cy="2765425"/>
          </a:xfrm>
          <a:prstGeom prst="rect">
            <a:avLst/>
          </a:prstGeom>
          <a:noFill/>
        </p:spPr>
      </p:pic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panose="020B0604020202020204" pitchFamily="34" charset="0"/>
              </a:rPr>
              <a:t>Parallel Partitioned Sort</a:t>
            </a:r>
            <a:endParaRPr lang="en-US" sz="20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Bucket tuning: produce more buckets than the available processors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Bucket tuning does not work in parallel sort, because in parallel sort, the order of processor is important</a:t>
            </a:r>
            <a:endParaRPr lang="en-US" sz="160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panose="020B0604020202020204" pitchFamily="34" charset="0"/>
              </a:rPr>
              <a:t>Bucket tuning for load balancing will later be used in parallel join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4 (Home Work)</a:t>
            </a:r>
            <a:endParaRPr lang="en-US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/>
              <a:t>Given a data set </a:t>
            </a:r>
            <a:r>
              <a:rPr lang="en-US" sz="1600" i="1" dirty="0" smtClean="0"/>
              <a:t>D </a:t>
            </a:r>
            <a:r>
              <a:rPr lang="en-US" sz="1600" dirty="0" smtClean="0"/>
              <a:t>=</a:t>
            </a:r>
            <a:r>
              <a:rPr lang="en-US" sz="1600" i="1" dirty="0" smtClean="0"/>
              <a:t> </a:t>
            </a:r>
            <a:r>
              <a:rPr lang="en-US" sz="1600" dirty="0" smtClean="0"/>
              <a:t>{55; 30; 68; 39; 1; 4; 49; 90; 34; 76; 82; 56; 31; 25; 78; 56; 38; 32; 88; 9; 44; 98; 11; 70; 66; 89; 99; 22; 23; 26} and four processors, show step by step how the </a:t>
            </a:r>
            <a:r>
              <a:rPr lang="en-US" sz="1600" b="1" dirty="0" smtClean="0"/>
              <a:t>Parallel Partitioned Sort </a:t>
            </a:r>
            <a:r>
              <a:rPr lang="en-US" sz="1600" dirty="0" smtClean="0"/>
              <a:t>works. </a:t>
            </a:r>
            <a:endParaRPr lang="en-US" sz="1600" dirty="0" smtClean="0"/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3600" b="1" dirty="0" smtClean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1 (FLUX Quiz)</a:t>
            </a:r>
            <a:endParaRPr lang="en-US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Parallel Join algorithms for Inner Join consists of two major phases: Data Partitioning, and Local Join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A. TRUE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B. FALSE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smtClean="0">
                <a:solidFill>
                  <a:srgbClr val="A50021"/>
                </a:solidFill>
                <a:latin typeface="Arial" panose="020B0604020202020204" pitchFamily="34" charset="0"/>
              </a:rPr>
              <a:t>Exercise 5 </a:t>
            </a: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(Difficult)</a:t>
            </a:r>
            <a:endParaRPr lang="en-US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/>
              <a:t>Given the same dataset as in the previous question, and 4 processors, show how </a:t>
            </a:r>
            <a:r>
              <a:rPr lang="en-US" sz="1600" b="1" dirty="0" smtClean="0"/>
              <a:t>Load Balancing</a:t>
            </a:r>
            <a:r>
              <a:rPr lang="en-US" sz="1600" dirty="0" smtClean="0"/>
              <a:t> is achieved in the </a:t>
            </a:r>
            <a:r>
              <a:rPr lang="en-US" sz="1600" b="1" dirty="0" smtClean="0"/>
              <a:t>Parallel Partitioned Sort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3600" b="1" dirty="0" smtClean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Exercise 2 (FLUX Quiz)</a:t>
            </a:r>
            <a:endParaRPr lang="en-US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Parallel Join algorithms for Outer Join queries are: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A. ROJA and DOJA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B. DER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C. OJSO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E. only A and B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F. A. B and C are correct.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1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66800"/>
            <a:ext cx="4614202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ctr"/>
            <a:r>
              <a:rPr lang="en-AU" sz="3600" b="1" dirty="0">
                <a:latin typeface="Tahoma" charset="0"/>
              </a:rPr>
              <a:t>Chapter 4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Sort and </a:t>
            </a:r>
            <a:r>
              <a:rPr lang="en-AU" sz="3600" b="1" dirty="0" err="1">
                <a:latin typeface="Tahoma" charset="0"/>
              </a:rPr>
              <a:t>GroupBy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4.1	Sorting, Duplicate Removal and Aggregate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4.2	Serial External Sorting Method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4.3	Algorithms for Parallel External Sort</a:t>
            </a: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4.4	Parallel Algorithms for </a:t>
            </a:r>
            <a:r>
              <a:rPr lang="en-AU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GroupBy</a:t>
            </a: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Queries</a:t>
            </a:r>
            <a:endParaRPr lang="en-AU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panose="020B0604020202020204" pitchFamily="34" charset="0"/>
              </a:rPr>
              <a:t>4.5	Cost Models for Parallel Sort</a:t>
            </a:r>
            <a:endParaRPr lang="en-AU" sz="1400" dirty="0">
              <a:solidFill>
                <a:srgbClr val="D9D9D9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panose="020B0604020202020204" pitchFamily="34" charset="0"/>
              </a:rPr>
              <a:t>4.6	Cost Models for Parallel </a:t>
            </a:r>
            <a:r>
              <a:rPr lang="en-AU" sz="1400" dirty="0" err="1">
                <a:solidFill>
                  <a:srgbClr val="D9D9D9"/>
                </a:solidFill>
                <a:latin typeface="Arial" panose="020B0604020202020204" pitchFamily="34" charset="0"/>
              </a:rPr>
              <a:t>GroupBy</a:t>
            </a:r>
            <a:endParaRPr lang="en-AU" sz="1400" dirty="0">
              <a:solidFill>
                <a:srgbClr val="D9D9D9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panose="020B0604020202020204" pitchFamily="34" charset="0"/>
              </a:rPr>
              <a:t>4.7	Summary</a:t>
            </a:r>
            <a:endParaRPr lang="en-AU" sz="1400" dirty="0">
              <a:solidFill>
                <a:srgbClr val="D9D9D9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panose="020B0604020202020204" pitchFamily="34" charset="0"/>
              </a:rPr>
              <a:t>4.8	Bibliographical Notes</a:t>
            </a:r>
            <a:endParaRPr lang="en-AU" sz="1400" dirty="0">
              <a:solidFill>
                <a:srgbClr val="D9D9D9"/>
              </a:solidFill>
              <a:latin typeface="Arial" panose="020B0604020202020204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panose="020B0604020202020204" pitchFamily="34" charset="0"/>
              </a:rPr>
              <a:t>4.9	Exercises</a:t>
            </a:r>
            <a:endParaRPr lang="en-AU" sz="1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3384550"/>
          </a:xfrm>
        </p:spPr>
        <p:txBody>
          <a:bodyPr/>
          <a:lstStyle/>
          <a:p>
            <a:pPr marL="288925" indent="-288925" eaLnBrk="1" hangingPunct="1">
              <a:buSzPct val="50000"/>
            </a:pPr>
            <a:r>
              <a:rPr lang="en-US" sz="2000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Serial Sorting – </a:t>
            </a:r>
            <a:r>
              <a:rPr 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INTERNAL</a:t>
            </a:r>
            <a:endParaRPr lang="en-US" sz="2000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859155" lvl="1" indent="-288925" eaLnBrk="1" hangingPunct="1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The data to be sorted fits entirely into the main memory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288925" indent="-288925" eaLnBrk="1" hangingPunct="1">
              <a:buSzPct val="50000"/>
            </a:pPr>
            <a:endParaRPr lang="en-US" sz="2000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288925" indent="-288925" eaLnBrk="1" hangingPunct="1">
              <a:buSzPct val="50000"/>
            </a:pPr>
            <a:r>
              <a:rPr lang="en-US" sz="2000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Serial Sorting - </a:t>
            </a:r>
            <a:r>
              <a:rPr 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EXTERNAL</a:t>
            </a:r>
            <a:endParaRPr lang="en-US" sz="2000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859155" lvl="1" indent="-288925" eaLnBrk="1" hangingPunct="1"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The data to be sorted DOES NOT fit entirely into the main memory</a:t>
            </a: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3600" b="1" dirty="0">
                <a:latin typeface="Helvetica" charset="0"/>
              </a:rPr>
              <a:t>Sorting</a:t>
            </a:r>
            <a:r>
              <a:rPr lang="en-US" sz="3600" b="1" dirty="0" smtClean="0">
                <a:latin typeface="Helvetica" charset="0"/>
              </a:rPr>
              <a:t>, and Serial Sorting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599"/>
            <a:ext cx="7924800" cy="2985247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Bubble Sort</a:t>
            </a:r>
            <a:r>
              <a:rPr lang="en-US" alt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冒泡排序</a:t>
            </a:r>
            <a:endParaRPr lang="en-US" sz="2000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Based on swapping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It compares the first two elements, and if the first is greater than the second, it swaps them. 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It continues doing this for each pair of adjacent elements to the end of the data set. 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It then starts again with the first two elements, repeating until no swaps have occurred on the last pass. 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Example: 6 5 3 1 8 7 2 4</a:t>
            </a: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Serial </a:t>
            </a:r>
            <a:r>
              <a:rPr lang="en-US" sz="2400" dirty="0">
                <a:latin typeface="Helvetica" charset="0"/>
              </a:rPr>
              <a:t>Sorting (cont’d)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2738" y="2050594"/>
            <a:ext cx="2583493" cy="3668703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Bubble Sort</a:t>
            </a:r>
            <a:endParaRPr lang="en-US" sz="2000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 eaLnBrk="1" hangingPunct="1">
              <a:lnSpc>
                <a:spcPct val="90000"/>
              </a:lnSpc>
              <a:buSzPct val="5000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6 5</a:t>
            </a:r>
            <a:r>
              <a:rPr lang="en-US" sz="1600" dirty="0" smtClean="0">
                <a:latin typeface="Arial" panose="020B0604020202020204" pitchFamily="34" charset="0"/>
              </a:rPr>
              <a:t> 3 1 8 7 2 4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6 3</a:t>
            </a:r>
            <a:r>
              <a:rPr lang="en-US" sz="1600" dirty="0">
                <a:latin typeface="Arial" panose="020B0604020202020204" pitchFamily="34" charset="0"/>
              </a:rPr>
              <a:t> 1 8 7 2 4</a:t>
            </a:r>
            <a:endParaRPr lang="en-US" sz="1600" dirty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5 3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6 1</a:t>
            </a:r>
            <a:r>
              <a:rPr lang="en-US" sz="1600" dirty="0">
                <a:latin typeface="Arial" panose="020B0604020202020204" pitchFamily="34" charset="0"/>
              </a:rPr>
              <a:t> 8 7 2 </a:t>
            </a:r>
            <a:r>
              <a:rPr lang="en-US" sz="1600" dirty="0" smtClean="0">
                <a:latin typeface="Arial" panose="020B0604020202020204" pitchFamily="34" charset="0"/>
              </a:rPr>
              <a:t>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5 3 1 </a:t>
            </a:r>
            <a:r>
              <a:rPr lang="en-US" sz="1600" b="1" dirty="0" smtClean="0">
                <a:latin typeface="Arial" panose="020B0604020202020204" pitchFamily="34" charset="0"/>
              </a:rPr>
              <a:t>6 </a:t>
            </a:r>
            <a:r>
              <a:rPr lang="en-US" sz="1600" b="1" dirty="0">
                <a:latin typeface="Arial" panose="020B0604020202020204" pitchFamily="34" charset="0"/>
              </a:rPr>
              <a:t>8</a:t>
            </a:r>
            <a:r>
              <a:rPr lang="en-US" sz="1600" dirty="0">
                <a:latin typeface="Arial" panose="020B0604020202020204" pitchFamily="34" charset="0"/>
              </a:rPr>
              <a:t> 7 2 4</a:t>
            </a:r>
            <a:endParaRPr lang="en-US" sz="1600" dirty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5 3 1 6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8 7</a:t>
            </a:r>
            <a:r>
              <a:rPr lang="en-US" sz="1600" dirty="0">
                <a:latin typeface="Arial" panose="020B0604020202020204" pitchFamily="34" charset="0"/>
              </a:rPr>
              <a:t> 2 </a:t>
            </a:r>
            <a:r>
              <a:rPr lang="en-US" sz="1600" dirty="0" smtClean="0">
                <a:latin typeface="Arial" panose="020B0604020202020204" pitchFamily="34" charset="0"/>
              </a:rPr>
              <a:t>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5 3 1 6 7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8 2</a:t>
            </a:r>
            <a:r>
              <a:rPr lang="en-US" sz="1600" dirty="0" smtClean="0">
                <a:latin typeface="Arial" panose="020B0604020202020204" pitchFamily="34" charset="0"/>
              </a:rPr>
              <a:t>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5 3 1 6 7 2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8 4</a:t>
            </a:r>
            <a:endParaRPr lang="en-US" sz="16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5 3 1 6 7 2 4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endParaRPr lang="en-US" sz="1600" dirty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endParaRPr lang="en-US" sz="1600" dirty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pic>
        <p:nvPicPr>
          <p:cNvPr id="116741" name="Picture 5" descr="Bubble-sort-example-300px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51452" y="814135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</a:t>
            </a:r>
            <a:r>
              <a:rPr lang="en-US" sz="2400" dirty="0" smtClean="0">
                <a:latin typeface="Helvetica" charset="0"/>
              </a:rPr>
              <a:t>(cont’d)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2794" y="2050594"/>
            <a:ext cx="2583493" cy="36687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265430" indent="-265430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901700" indent="-30988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332105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8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90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62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4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6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288925" indent="-288925">
              <a:lnSpc>
                <a:spcPct val="90000"/>
              </a:lnSpc>
              <a:buSzPct val="50000"/>
            </a:pPr>
            <a:endParaRPr lang="en-US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5 3</a:t>
            </a:r>
            <a:r>
              <a:rPr lang="en-US" sz="1600" dirty="0">
                <a:latin typeface="Arial" panose="020B0604020202020204" pitchFamily="34" charset="0"/>
              </a:rPr>
              <a:t> 1 6 7 2 4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3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</a:rPr>
              <a:t> 6 7 2 4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3 1 </a:t>
            </a:r>
            <a:r>
              <a:rPr lang="en-US" sz="1600" b="1" dirty="0" smtClean="0">
                <a:latin typeface="Arial" panose="020B0604020202020204" pitchFamily="34" charset="0"/>
              </a:rPr>
              <a:t>5 </a:t>
            </a:r>
            <a:r>
              <a:rPr lang="en-US" sz="1600" b="1" dirty="0">
                <a:latin typeface="Arial" panose="020B0604020202020204" pitchFamily="34" charset="0"/>
              </a:rPr>
              <a:t>6</a:t>
            </a:r>
            <a:r>
              <a:rPr lang="en-US" sz="1600" dirty="0">
                <a:latin typeface="Arial" panose="020B0604020202020204" pitchFamily="34" charset="0"/>
              </a:rPr>
              <a:t> 7 2 4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3 1 5 </a:t>
            </a:r>
            <a:r>
              <a:rPr lang="en-US" sz="1600" b="1" dirty="0">
                <a:latin typeface="Arial" panose="020B0604020202020204" pitchFamily="34" charset="0"/>
              </a:rPr>
              <a:t>6 7</a:t>
            </a:r>
            <a:r>
              <a:rPr lang="en-US" sz="1600" dirty="0">
                <a:latin typeface="Arial" panose="020B0604020202020204" pitchFamily="34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3 1 5 6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7 2</a:t>
            </a:r>
            <a:r>
              <a:rPr lang="en-US" sz="1600" dirty="0">
                <a:latin typeface="Arial" panose="020B0604020202020204" pitchFamily="34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3 1 5 6 2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7 4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3 1 5 6 2 4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0307" y="2057400"/>
            <a:ext cx="2583493" cy="36687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265430" indent="-265430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901700" indent="-30988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332105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8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90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62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4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6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3 1</a:t>
            </a:r>
            <a:r>
              <a:rPr lang="en-US" sz="1600" dirty="0">
                <a:latin typeface="Arial" panose="020B0604020202020204" pitchFamily="34" charset="0"/>
              </a:rPr>
              <a:t> 5 6 2 4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dirty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</a:t>
            </a:r>
            <a:r>
              <a:rPr lang="en-US" sz="1600" b="1" dirty="0" smtClean="0">
                <a:latin typeface="Arial" panose="020B0604020202020204" pitchFamily="34" charset="0"/>
              </a:rPr>
              <a:t>3 </a:t>
            </a:r>
            <a:r>
              <a:rPr lang="en-US" sz="1600" b="1" dirty="0"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6 2 4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dirty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1 3 </a:t>
            </a:r>
            <a:r>
              <a:rPr lang="en-US" sz="1600" b="1" dirty="0">
                <a:latin typeface="Arial" panose="020B0604020202020204" pitchFamily="34" charset="0"/>
              </a:rPr>
              <a:t>5 6</a:t>
            </a:r>
            <a:r>
              <a:rPr lang="en-US" sz="1600" dirty="0">
                <a:latin typeface="Arial" panose="020B0604020202020204" pitchFamily="34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dirty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1 3 5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6 2</a:t>
            </a:r>
            <a:r>
              <a:rPr lang="en-US" sz="1600" dirty="0">
                <a:latin typeface="Arial" panose="020B0604020202020204" pitchFamily="34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dirty="0"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1 3 5 2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6 4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1 3 5 2 </a:t>
            </a:r>
            <a:r>
              <a:rPr lang="en-US" sz="1600" dirty="0" smtClean="0">
                <a:latin typeface="Arial" panose="020B0604020202020204" pitchFamily="34" charset="0"/>
              </a:rPr>
              <a:t>4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5918" y="2050594"/>
            <a:ext cx="2583493" cy="36687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265430" indent="-265430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901700" indent="-30988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332105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8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90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62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4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6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anose="020B0604020202020204" pitchFamily="34" charset="0"/>
              </a:rPr>
              <a:t>1 3</a:t>
            </a:r>
            <a:r>
              <a:rPr lang="en-US" sz="1600" dirty="0">
                <a:latin typeface="Arial" panose="020B0604020202020204" pitchFamily="34" charset="0"/>
              </a:rPr>
              <a:t> 5 2 4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</a:t>
            </a:r>
            <a:r>
              <a:rPr lang="en-US" sz="1600" b="1" dirty="0" smtClean="0">
                <a:latin typeface="Arial" panose="020B0604020202020204" pitchFamily="34" charset="0"/>
              </a:rPr>
              <a:t>3 5</a:t>
            </a:r>
            <a:r>
              <a:rPr lang="en-US" sz="1600" dirty="0" smtClean="0">
                <a:latin typeface="Arial" panose="020B0604020202020204" pitchFamily="34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1 3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5 2</a:t>
            </a:r>
            <a:r>
              <a:rPr lang="en-US" sz="1600" dirty="0">
                <a:latin typeface="Arial" panose="020B0604020202020204" pitchFamily="34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1 3 2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1 3 2 4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33292" y="2050594"/>
            <a:ext cx="2583493" cy="36687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265430" indent="-265430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901700" indent="-30988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332105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8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90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62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4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6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anose="020B0604020202020204" pitchFamily="34" charset="0"/>
              </a:rPr>
              <a:t>1 3</a:t>
            </a:r>
            <a:r>
              <a:rPr lang="en-US" sz="1600" dirty="0">
                <a:latin typeface="Arial" panose="020B0604020202020204" pitchFamily="34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3 2</a:t>
            </a:r>
            <a:r>
              <a:rPr lang="en-US" sz="1600" dirty="0">
                <a:latin typeface="Arial" panose="020B0604020202020204" pitchFamily="34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1 2 </a:t>
            </a:r>
            <a:r>
              <a:rPr lang="en-US" sz="1600" b="1" dirty="0" smtClean="0">
                <a:latin typeface="Arial" panose="020B0604020202020204" pitchFamily="34" charset="0"/>
              </a:rPr>
              <a:t>3 4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1 2 3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94153" y="4814635"/>
            <a:ext cx="2583493" cy="16786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265430" indent="-265430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901700" indent="-30988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332105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8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90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62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4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6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anose="020B0604020202020204" pitchFamily="34" charset="0"/>
              </a:rPr>
              <a:t>1 2</a:t>
            </a:r>
            <a:r>
              <a:rPr lang="en-US" sz="1600" dirty="0">
                <a:latin typeface="Arial" panose="020B0604020202020204" pitchFamily="34" charset="0"/>
              </a:rPr>
              <a:t> 3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anose="020B0604020202020204" pitchFamily="34" charset="0"/>
              </a:rPr>
              <a:t>1 </a:t>
            </a:r>
            <a:r>
              <a:rPr lang="en-US" sz="1600" b="1" dirty="0">
                <a:latin typeface="Arial" panose="020B0604020202020204" pitchFamily="34" charset="0"/>
              </a:rPr>
              <a:t>2 3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1 2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3 4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16328" y="4814635"/>
            <a:ext cx="2583493" cy="16786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marL="265430" indent="-265430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charset="0"/>
                <a:cs typeface="+mn-cs"/>
              </a:defRPr>
            </a:lvl1pPr>
            <a:lvl2pPr marL="901700" indent="-30988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332105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8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90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62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4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6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anose="020B0604020202020204" pitchFamily="34" charset="0"/>
              </a:rPr>
              <a:t>1 2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3 4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3 4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Finished</a:t>
            </a:r>
            <a:endParaRPr lang="en-US" sz="1600" b="1" dirty="0" smtClean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9" name="Picture 5" descr="Insertion-sort-example-300px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8205" y="574231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624330"/>
            <a:ext cx="8959850" cy="4365625"/>
          </a:xfrm>
        </p:spPr>
        <p:txBody>
          <a:bodyPr>
            <a:normAutofit fontScale="90000" lnSpcReduction="10000"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Insertion Sort </a:t>
            </a:r>
            <a:r>
              <a:rPr lang="en-US" altLang="en-US" sz="2000" b="1" dirty="0" smtClean="0">
                <a:latin typeface="Arial" panose="020B0604020202020204" pitchFamily="34" charset="0"/>
                <a:ea typeface="MS PGothic" pitchFamily="-101" charset="-128"/>
                <a:cs typeface="MS PGothic" pitchFamily="-101" charset="-128"/>
              </a:rPr>
              <a:t>插入排序</a:t>
            </a:r>
            <a:endParaRPr lang="en-US" sz="2000" b="1" dirty="0" smtClean="0">
              <a:latin typeface="Arial" panose="020B0604020202020204" pitchFamily="34" charset="0"/>
              <a:ea typeface="MS PGothic" pitchFamily="-101" charset="-128"/>
              <a:cs typeface="MS PGothic" pitchFamily="-101" charset="-128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Based on inserting a new value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It works by taking elements from the list one by one and inserting them in their correct position into a new sorted list. In arrays, the new list and the remaining elements can share the array's space, but insertion is expensive, requiring shifting all following elements over by one.要求将所有后续元素移动一个。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Example: 6 5 3 1 8 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endParaRPr lang="en-US" sz="1600" dirty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sz="1600" dirty="0" smtClean="0">
                <a:latin typeface="Arial" panose="020B0604020202020204" pitchFamily="34" charset="0"/>
              </a:rPr>
              <a:t> 5 3 1 8 7 2 4	Take out 6, </a:t>
            </a:r>
            <a:r>
              <a:rPr lang="en-US" sz="1600" dirty="0">
                <a:latin typeface="Arial" panose="020B0604020202020204" pitchFamily="34" charset="0"/>
              </a:rPr>
              <a:t>and insert it in the previous list</a:t>
            </a:r>
            <a:r>
              <a:rPr lang="en-US" sz="1600" dirty="0" smtClean="0"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en-US" sz="1600" dirty="0" smtClean="0">
                <a:latin typeface="Arial" panose="020B0604020202020204" pitchFamily="34" charset="0"/>
              </a:rPr>
              <a:t> 5 3 1 8 7 2 4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6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sz="1600" dirty="0" smtClean="0">
                <a:latin typeface="Arial" panose="020B0604020202020204" pitchFamily="34" charset="0"/>
              </a:rPr>
              <a:t> 3 1 8 7 2 4	Take out 5, and </a:t>
            </a:r>
            <a:r>
              <a:rPr lang="en-US" sz="1600" dirty="0">
                <a:latin typeface="Arial" panose="020B0604020202020204" pitchFamily="34" charset="0"/>
              </a:rPr>
              <a:t>insert it in the previous list</a:t>
            </a:r>
            <a:r>
              <a:rPr lang="en-US" sz="1600" dirty="0" smtClean="0">
                <a:latin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5 6</a:t>
            </a:r>
            <a:r>
              <a:rPr lang="en-US" sz="1600" dirty="0" smtClean="0">
                <a:latin typeface="Arial" panose="020B0604020202020204" pitchFamily="34" charset="0"/>
              </a:rPr>
              <a:t> 3 1 8 7 2 4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5 6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</a:rPr>
              <a:t> 1 8 7 2 4	Take out 3, and insert it in the previous list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3 5 6 </a:t>
            </a:r>
            <a:r>
              <a:rPr lang="en-US" sz="1600" dirty="0" smtClean="0">
                <a:latin typeface="Arial" panose="020B0604020202020204" pitchFamily="34" charset="0"/>
              </a:rPr>
              <a:t>1 8 7 2 4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3 5 6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</a:rPr>
              <a:t> 8 7 2 4	Take out 1, and </a:t>
            </a:r>
            <a:r>
              <a:rPr lang="en-US" sz="1600" dirty="0">
                <a:latin typeface="Arial" panose="020B0604020202020204" pitchFamily="34" charset="0"/>
              </a:rPr>
              <a:t>insert it in the previous </a:t>
            </a:r>
            <a:r>
              <a:rPr lang="en-US" sz="1600" dirty="0" smtClean="0">
                <a:latin typeface="Arial" panose="020B0604020202020204" pitchFamily="34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1 3 5 6 </a:t>
            </a:r>
            <a:r>
              <a:rPr lang="en-US" sz="1600" dirty="0" smtClean="0">
                <a:latin typeface="Arial" panose="020B0604020202020204" pitchFamily="34" charset="0"/>
              </a:rPr>
              <a:t>8 7 2 4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1 3 5 6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n-US" sz="1600" dirty="0" smtClean="0">
                <a:latin typeface="Arial" panose="020B0604020202020204" pitchFamily="34" charset="0"/>
              </a:rPr>
              <a:t> 7 2 4	Take out 8, and </a:t>
            </a:r>
            <a:r>
              <a:rPr lang="en-US" sz="1600" dirty="0">
                <a:latin typeface="Arial" panose="020B0604020202020204" pitchFamily="34" charset="0"/>
              </a:rPr>
              <a:t>insert it in the previous </a:t>
            </a:r>
            <a:r>
              <a:rPr lang="en-US" sz="1600" dirty="0" smtClean="0">
                <a:latin typeface="Arial" panose="020B0604020202020204" pitchFamily="34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1 3 5 6 8 </a:t>
            </a:r>
            <a:r>
              <a:rPr lang="en-US" sz="1600" dirty="0" smtClean="0">
                <a:latin typeface="Arial" panose="020B0604020202020204" pitchFamily="34" charset="0"/>
              </a:rPr>
              <a:t>7 2 4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1 3 5 6 8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sz="1600" dirty="0" smtClean="0">
                <a:latin typeface="Arial" panose="020B0604020202020204" pitchFamily="34" charset="0"/>
              </a:rPr>
              <a:t> 2 4 	Take out 7, and </a:t>
            </a:r>
            <a:r>
              <a:rPr lang="en-US" sz="1600" dirty="0">
                <a:latin typeface="Arial" panose="020B0604020202020204" pitchFamily="34" charset="0"/>
              </a:rPr>
              <a:t>insert it in the previous </a:t>
            </a:r>
            <a:r>
              <a:rPr lang="en-US" sz="1600" dirty="0" smtClean="0">
                <a:latin typeface="Arial" panose="020B0604020202020204" pitchFamily="34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1 3 5 6 7 8 </a:t>
            </a:r>
            <a:r>
              <a:rPr lang="en-US" sz="1600" dirty="0" smtClean="0">
                <a:latin typeface="Arial" panose="020B0604020202020204" pitchFamily="34" charset="0"/>
              </a:rPr>
              <a:t>2 4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1 3 5 6 7 8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</a:rPr>
              <a:t> 4	Take out 2, and </a:t>
            </a:r>
            <a:r>
              <a:rPr lang="en-US" sz="1600" dirty="0">
                <a:latin typeface="Arial" panose="020B0604020202020204" pitchFamily="34" charset="0"/>
              </a:rPr>
              <a:t>insert it in the previous </a:t>
            </a:r>
            <a:r>
              <a:rPr lang="en-US" sz="1600" dirty="0" smtClean="0">
                <a:latin typeface="Arial" panose="020B0604020202020204" pitchFamily="34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1 2 3 5 6 7 8 </a:t>
            </a:r>
            <a:r>
              <a:rPr lang="en-US" sz="1600" dirty="0" smtClean="0">
                <a:latin typeface="Arial" panose="020B0604020202020204" pitchFamily="34" charset="0"/>
              </a:rPr>
              <a:t>4</a:t>
            </a:r>
            <a:endParaRPr lang="en-US" sz="1600" dirty="0" smtClean="0">
              <a:latin typeface="Arial" panose="020B0604020202020204" pitchFamily="34" charset="0"/>
            </a:endParaRPr>
          </a:p>
          <a:p>
            <a:pPr marL="859155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anose="020B0604020202020204" pitchFamily="34" charset="0"/>
              </a:rPr>
              <a:t>1 2 3 5 6 7 8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sz="1600" dirty="0" smtClean="0">
                <a:latin typeface="Arial" panose="020B0604020202020204" pitchFamily="34" charset="0"/>
              </a:rPr>
              <a:t>	Take out 4, and </a:t>
            </a:r>
            <a:r>
              <a:rPr lang="en-US" sz="1600" dirty="0">
                <a:latin typeface="Arial" panose="020B0604020202020204" pitchFamily="34" charset="0"/>
              </a:rPr>
              <a:t>insert it in the previous </a:t>
            </a:r>
            <a:r>
              <a:rPr lang="en-US" sz="1600" dirty="0" smtClean="0">
                <a:latin typeface="Arial" panose="020B0604020202020204" pitchFamily="34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1 2 3 4 5 6 7 8</a:t>
            </a:r>
            <a:endParaRPr lang="en-US" sz="16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70230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anose="020B0604020202020204" pitchFamily="34" charset="0"/>
              </a:rPr>
              <a:t>								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Finished</a:t>
            </a:r>
            <a:endParaRPr lang="en-US" sz="1600" b="1" dirty="0" smtClean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859155" lvl="1" indent="-288925" eaLnBrk="1" hangingPunct="1">
              <a:lnSpc>
                <a:spcPct val="90000"/>
              </a:lnSpc>
              <a:buSzPct val="50000"/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b="1" dirty="0" smtClean="0">
                <a:latin typeface="Helvetica" charset="0"/>
              </a:rPr>
              <a:t>Internal Serial Sorting (cont’d)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10250</Words>
  <Application>WPS Presentation</Application>
  <PresentationFormat>A4 Paper (210x297 mm)</PresentationFormat>
  <Paragraphs>504</Paragraphs>
  <Slides>30</Slides>
  <Notes>30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SimSun</vt:lpstr>
      <vt:lpstr>Wingdings</vt:lpstr>
      <vt:lpstr>MS PGothic</vt:lpstr>
      <vt:lpstr>Arial</vt:lpstr>
      <vt:lpstr>Wingdings</vt:lpstr>
      <vt:lpstr>Helvetica</vt:lpstr>
      <vt:lpstr>Tahoma</vt:lpstr>
      <vt:lpstr>MS PGothic</vt:lpstr>
      <vt:lpstr>Times New Roman</vt:lpstr>
      <vt:lpstr>微软雅黑</vt:lpstr>
      <vt:lpstr>Droid Sans Fallback</vt:lpstr>
      <vt:lpstr>Arial Unicode MS</vt:lpstr>
      <vt:lpstr>Calibri</vt:lpstr>
      <vt:lpstr>Gubbi</vt:lpstr>
      <vt:lpstr>SimSun</vt:lpstr>
      <vt:lpstr>Webdings</vt:lpstr>
      <vt:lpstr>FIT-ppt</vt:lpstr>
      <vt:lpstr>Divider slide grey</vt:lpstr>
      <vt:lpstr>1_Divider slide grey</vt:lpstr>
      <vt:lpstr>1_FIT-ppt</vt:lpstr>
      <vt:lpstr>2_Divider slide grey</vt:lpstr>
      <vt:lpstr>FIT5148 (Volume IV – Sort and Group By)</vt:lpstr>
      <vt:lpstr>PowerPoint 演示文稿</vt:lpstr>
      <vt:lpstr>Revision</vt:lpstr>
      <vt:lpstr>Revision</vt:lpstr>
      <vt:lpstr>PowerPoint 演示文稿</vt:lpstr>
      <vt:lpstr>4.1. Sorting, and Serial Sorting</vt:lpstr>
      <vt:lpstr>4.1. Internal Serial Sorting (cont’d)</vt:lpstr>
      <vt:lpstr>4.1. Internal Serial Sorting (cont’d)</vt:lpstr>
      <vt:lpstr>4.1. Internal Serial Sorting (cont’d)</vt:lpstr>
      <vt:lpstr>4.1. Internal Serial Sorting (cont’d)</vt:lpstr>
      <vt:lpstr>4.1. Internal Serial Sorting (cont’d)</vt:lpstr>
      <vt:lpstr>4.2. Serial External Sorting </vt:lpstr>
      <vt:lpstr>4.2. Serial External Sorting (cont’d)</vt:lpstr>
      <vt:lpstr>4.2. Serial External Sorting (cont’d)</vt:lpstr>
      <vt:lpstr>4.2. Serial External Sorting (cont’d)</vt:lpstr>
      <vt:lpstr>4.2. Serial External Sorting (cont’d)</vt:lpstr>
      <vt:lpstr>4.2. Serial External Sorting (cont’d)</vt:lpstr>
      <vt:lpstr>4.3. Parallel External Sort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PowerPoint 演示文稿</vt:lpstr>
      <vt:lpstr>PowerPoint 演示文稿</vt:lpstr>
      <vt:lpstr>PowerPoint 演示文稿</vt:lpstr>
      <vt:lpstr>PowerPoint 演示文稿</vt:lpstr>
      <vt:lpstr>4.2. Serial External Sorting (cont’d)</vt:lpstr>
      <vt:lpstr>4.2. Serial External Sorting (cont’d)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arthur</cp:lastModifiedBy>
  <cp:revision>461</cp:revision>
  <cp:lastPrinted>2019-04-01T06:49:39Z</cp:lastPrinted>
  <dcterms:created xsi:type="dcterms:W3CDTF">2019-04-01T06:49:39Z</dcterms:created>
  <dcterms:modified xsi:type="dcterms:W3CDTF">2019-04-01T06:49:39Z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