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3"/>
    <p:sldMasterId id="2147483656" r:id="rId4"/>
  </p:sldMasterIdLst>
  <p:notesMasterIdLst>
    <p:notesMasterId r:id="rId6"/>
  </p:notesMasterIdLst>
  <p:sldIdLst>
    <p:sldId id="256" r:id="rId5"/>
    <p:sldId id="257" r:id="rId7"/>
    <p:sldId id="298" r:id="rId8"/>
    <p:sldId id="306" r:id="rId9"/>
    <p:sldId id="299" r:id="rId10"/>
    <p:sldId id="300" r:id="rId11"/>
    <p:sldId id="301" r:id="rId12"/>
    <p:sldId id="258" r:id="rId13"/>
    <p:sldId id="259" r:id="rId14"/>
    <p:sldId id="260" r:id="rId15"/>
    <p:sldId id="297"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7" r:id="rId31"/>
    <p:sldId id="279" r:id="rId32"/>
    <p:sldId id="280" r:id="rId33"/>
    <p:sldId id="275" r:id="rId34"/>
    <p:sldId id="276" r:id="rId35"/>
    <p:sldId id="295" r:id="rId36"/>
  </p:sldIdLst>
  <p:sldSz cx="9144000" cy="5143500" type="screen16x9"/>
  <p:notesSz cx="6858000" cy="9144000"/>
  <p:embeddedFontLst>
    <p:embeddedFont>
      <p:font typeface="Arial Narrow" panose="020B0606020202030204" pitchFamily="34" charset="0"/>
      <p:regular r:id="rId40"/>
      <p:bold r:id="rId41"/>
      <p:italic r:id="rId42"/>
      <p:boldItalic r:id="rId43"/>
    </p:embeddedFont>
    <p:embeddedFont>
      <p:font typeface="Calibri" panose="020F050202020403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641" autoAdjust="0"/>
  </p:normalViewPr>
  <p:slideViewPr>
    <p:cSldViewPr snapToGrid="0">
      <p:cViewPr varScale="1">
        <p:scale>
          <a:sx n="75" d="100"/>
          <a:sy n="75" d="100"/>
        </p:scale>
        <p:origin x="1666" y="58"/>
      </p:cViewPr>
      <p:guideLst>
        <p:guide orient="horz" pos="902"/>
        <p:guide orient="horz" pos="2992"/>
        <p:guide orient="horz" pos="223"/>
        <p:guide orient="horz" pos="676"/>
        <p:guide orient="horz" pos="1278"/>
        <p:guide orient="horz" pos="1457"/>
        <p:guide orient="horz" pos="1570"/>
        <p:guide orient="horz" pos="1749"/>
        <p:guide orient="horz" pos="2504"/>
        <p:guide orient="horz" pos="1153"/>
        <p:guide orient="horz" pos="332"/>
        <p:guide orient="horz" pos="2016"/>
        <p:guide orient="horz" pos="524"/>
        <p:guide pos="235"/>
        <p:guide pos="2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7" Type="http://schemas.openxmlformats.org/officeDocument/2006/relationships/font" Target="fonts/font8.fntdata"/><Relationship Id="rId46" Type="http://schemas.openxmlformats.org/officeDocument/2006/relationships/font" Target="fonts/font7.fntdata"/><Relationship Id="rId45" Type="http://schemas.openxmlformats.org/officeDocument/2006/relationships/font" Target="fonts/font6.fntdata"/><Relationship Id="rId44" Type="http://schemas.openxmlformats.org/officeDocument/2006/relationships/font" Target="fonts/font5.fntdata"/><Relationship Id="rId43" Type="http://schemas.openxmlformats.org/officeDocument/2006/relationships/font" Target="fonts/font4.fntdata"/><Relationship Id="rId42" Type="http://schemas.openxmlformats.org/officeDocument/2006/relationships/font" Target="fonts/font3.fntdata"/><Relationship Id="rId41" Type="http://schemas.openxmlformats.org/officeDocument/2006/relationships/font" Target="fonts/font2.fntdata"/><Relationship Id="rId40" Type="http://schemas.openxmlformats.org/officeDocument/2006/relationships/font" Target="fonts/font1.fntdata"/><Relationship Id="rId4" Type="http://schemas.openxmlformats.org/officeDocument/2006/relationships/slideMaster" Target="slideMasters/slideMaster3.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nicholasjohnson.com/mongo/course/workbook/"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mailto:davey@aol.com" TargetMode="External"/><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http://nicholasjohnson.com/mongo/course/workbook/</a:t>
            </a:r>
            <a:endParaRPr lang="en-GB" u="sng">
              <a:solidFill>
                <a:schemeClr val="hlink"/>
              </a:solidFill>
            </a:endParaRPr>
          </a:p>
          <a:p>
            <a:pPr marL="0" lvl="0" indent="0" algn="l" rtl="0">
              <a:spcBef>
                <a:spcPts val="0"/>
              </a:spcBef>
              <a:spcAft>
                <a:spcPts val="0"/>
              </a:spcAft>
              <a:buNone/>
            </a:pPr>
          </a:p>
          <a:p>
            <a:pPr marL="0" lvl="0" indent="0" algn="l" rtl="0">
              <a:spcBef>
                <a:spcPts val="0"/>
              </a:spcBef>
              <a:spcAft>
                <a:spcPts val="0"/>
              </a:spcAft>
              <a:buNone/>
            </a:pPr>
            <a:r>
              <a:rPr lang="en-GB"/>
              <a:t>Welcome to FIT5148 Distributed databasesz and bigdata.</a:t>
            </a:r>
            <a:endParaRPr lang="en-GB"/>
          </a:p>
          <a:p>
            <a:pPr marL="0" lvl="0" indent="0" algn="l" rtl="0">
              <a:spcBef>
                <a:spcPts val="0"/>
              </a:spcBef>
              <a:spcAft>
                <a:spcPts val="0"/>
              </a:spcAft>
              <a:buNone/>
            </a:pPr>
          </a:p>
          <a:p>
            <a:pPr marL="0" lvl="0" indent="0" algn="l" rtl="0">
              <a:spcBef>
                <a:spcPts val="0"/>
              </a:spcBef>
              <a:spcAft>
                <a:spcPts val="0"/>
              </a:spcAft>
              <a:buNone/>
            </a:pPr>
            <a:r>
              <a:rPr lang="en-GB"/>
              <a:t>For last 3 weeks we worked on handling volume side of big data and learnt how to write parallel algorithms. </a:t>
            </a:r>
            <a:endParaRPr lang="en-GB"/>
          </a:p>
          <a:p>
            <a:pPr marL="0" lvl="0" indent="0" algn="l" rtl="0">
              <a:spcBef>
                <a:spcPts val="0"/>
              </a:spcBef>
              <a:spcAft>
                <a:spcPts val="0"/>
              </a:spcAft>
              <a:buNone/>
            </a:pPr>
          </a:p>
          <a:p>
            <a:pPr marL="0" lvl="0" indent="0" algn="l" rtl="0">
              <a:spcBef>
                <a:spcPts val="0"/>
              </a:spcBef>
              <a:spcAft>
                <a:spcPts val="0"/>
              </a:spcAft>
              <a:buNone/>
            </a:pPr>
            <a:r>
              <a:rPr lang="en-GB"/>
              <a:t>This week we move on to the variety side of things. </a:t>
            </a:r>
            <a:endParaRPr lang="en-GB"/>
          </a:p>
          <a:p>
            <a:pPr marL="0" lvl="0" indent="0" algn="l" rtl="0">
              <a:spcBef>
                <a:spcPts val="0"/>
              </a:spcBef>
              <a:spcAft>
                <a:spcPts val="0"/>
              </a:spcAft>
              <a:buNone/>
            </a:pPr>
          </a:p>
          <a:p>
            <a:pPr marL="0" lvl="0" indent="0" algn="l" rtl="0">
              <a:spcBef>
                <a:spcPts val="0"/>
              </a:spcBef>
              <a:spcAft>
                <a:spcPts val="0"/>
              </a:spcAft>
              <a:buNone/>
            </a:pPr>
            <a:r>
              <a:rPr lang="en-GB"/>
              <a:t>We will learn about mongodb and how it can handle unstructured data. </a:t>
            </a:r>
            <a:endParaRPr lang="en-GB"/>
          </a:p>
        </p:txBody>
      </p:sp>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MongoDB is a free and open-source cross-platform document-oriented database program. </a:t>
            </a:r>
            <a:endParaRPr lang="en-GB"/>
          </a:p>
          <a:p>
            <a:pPr marL="0" lvl="0" indent="0" algn="l" rtl="0">
              <a:spcBef>
                <a:spcPts val="0"/>
              </a:spcBef>
              <a:spcAft>
                <a:spcPts val="0"/>
              </a:spcAft>
              <a:buNone/>
            </a:pPr>
          </a:p>
          <a:p>
            <a:pPr marL="0" lvl="0" indent="0" algn="l" rtl="0">
              <a:spcBef>
                <a:spcPts val="0"/>
              </a:spcBef>
              <a:spcAft>
                <a:spcPts val="0"/>
              </a:spcAft>
              <a:buNone/>
            </a:pPr>
            <a:r>
              <a:rPr lang="en-GB"/>
              <a:t>It is classified as a NoSQL Not Only SQL database program.</a:t>
            </a:r>
            <a:endParaRPr lang="en-GB"/>
          </a:p>
          <a:p>
            <a:pPr marL="0" lvl="0" indent="0" algn="l" rtl="0">
              <a:spcBef>
                <a:spcPts val="0"/>
              </a:spcBef>
              <a:spcAft>
                <a:spcPts val="0"/>
              </a:spcAft>
              <a:buNone/>
            </a:pPr>
          </a:p>
          <a:p>
            <a:pPr marL="0" lvl="0" indent="0" algn="l" rtl="0">
              <a:spcBef>
                <a:spcPts val="0"/>
              </a:spcBef>
              <a:spcAft>
                <a:spcPts val="0"/>
              </a:spcAft>
              <a:buNone/>
            </a:pPr>
            <a:r>
              <a:rPr lang="en-GB"/>
              <a:t>MongoDB uses JSON-like documents with schemata which is known as Binary JSON or BSOn for short. </a:t>
            </a:r>
            <a:endParaRPr lang="en-GB"/>
          </a:p>
          <a:p>
            <a:pPr marL="0" lvl="0" indent="0" algn="l" rtl="0">
              <a:spcBef>
                <a:spcPts val="0"/>
              </a:spcBef>
              <a:spcAft>
                <a:spcPts val="0"/>
              </a:spcAft>
              <a:buNone/>
            </a:pPr>
          </a:p>
          <a:p>
            <a:pPr marL="0" lvl="0" indent="0" algn="l" rtl="0">
              <a:spcBef>
                <a:spcPts val="0"/>
              </a:spcBef>
              <a:spcAft>
                <a:spcPts val="0"/>
              </a:spcAft>
              <a:buNone/>
            </a:pPr>
            <a:r>
              <a:rPr lang="en-GB"/>
              <a:t>MongoDB is developed by MongoDB Inc., and is published under a combination of the GNU Affero General Public License and the Apache License.</a:t>
            </a:r>
            <a:endParaRPr lang="en-GB"/>
          </a:p>
          <a:p>
            <a:pPr marL="0" lvl="0" indent="0" algn="l" rtl="0">
              <a:spcBef>
                <a:spcPts val="0"/>
              </a:spcBef>
              <a:spcAft>
                <a:spcPts val="0"/>
              </a:spcAft>
              <a:buNone/>
            </a:pPr>
          </a:p>
          <a:p>
            <a:pPr marL="0" lvl="0" indent="0" algn="l" rtl="0">
              <a:spcBef>
                <a:spcPts val="0"/>
              </a:spcBef>
              <a:spcAft>
                <a:spcPts val="0"/>
              </a:spcAft>
              <a:buNone/>
            </a:pPr>
            <a:r>
              <a:rPr lang="en-GB"/>
              <a:t>You all must be familiar with the concepts of relations in the databases. </a:t>
            </a:r>
            <a:endParaRPr lang="en-GB"/>
          </a:p>
          <a:p>
            <a:pPr marL="0" lvl="0" indent="0" algn="l" rtl="0">
              <a:spcBef>
                <a:spcPts val="0"/>
              </a:spcBef>
              <a:spcAft>
                <a:spcPts val="0"/>
              </a:spcAft>
              <a:buNone/>
            </a:pPr>
          </a:p>
          <a:p>
            <a:pPr marL="0" lvl="0" indent="0" algn="l" rtl="0">
              <a:spcBef>
                <a:spcPts val="0"/>
              </a:spcBef>
              <a:spcAft>
                <a:spcPts val="0"/>
              </a:spcAft>
              <a:buNone/>
            </a:pPr>
            <a:r>
              <a:rPr lang="en-GB"/>
              <a:t>In Relational databases such as oracle or mysql we have a database, database could have one or more tables and each table will have one or many rows. Each table will have a schema, They will have certain number of attributes or columns and the changing the schema is not really an easy task.</a:t>
            </a:r>
            <a:endParaRPr lang="en-GB"/>
          </a:p>
          <a:p>
            <a:pPr marL="0" lvl="0" indent="0" algn="l" rtl="0">
              <a:spcBef>
                <a:spcPts val="0"/>
              </a:spcBef>
              <a:spcAft>
                <a:spcPts val="0"/>
              </a:spcAft>
              <a:buNone/>
            </a:pPr>
          </a:p>
          <a:p>
            <a:pPr marL="0" lvl="0" indent="0" algn="l" rtl="0">
              <a:spcBef>
                <a:spcPts val="0"/>
              </a:spcBef>
              <a:spcAft>
                <a:spcPts val="0"/>
              </a:spcAft>
              <a:buNone/>
            </a:pPr>
            <a:r>
              <a:rPr lang="en-GB"/>
              <a:t>In document based database or MongoDB in our case, We have database but tables are replaced by collections and rows are replaced by documents. Schema is at document level, Each document in the collection can have same schema or different schema.</a:t>
            </a:r>
            <a:endParaRPr lang="en-GB"/>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4164850a0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why are we learning mongodb. The first reason is flexible schema. The schema is document level so every single record can have different schema. If the requirements change and you all of a sudden need to have 15 fields added, easy to adapt.</a:t>
            </a:r>
            <a:endParaRPr lang="en-GB"/>
          </a:p>
          <a:p>
            <a:pPr marL="0" lvl="0" indent="0" algn="l" rtl="0">
              <a:spcBef>
                <a:spcPts val="0"/>
              </a:spcBef>
              <a:spcAft>
                <a:spcPts val="0"/>
              </a:spcAft>
              <a:buNone/>
            </a:pPr>
          </a:p>
          <a:p>
            <a:pPr marL="0" lvl="0" indent="0" algn="l" rtl="0">
              <a:spcBef>
                <a:spcPts val="0"/>
              </a:spcBef>
              <a:spcAft>
                <a:spcPts val="0"/>
              </a:spcAft>
              <a:buNone/>
            </a:pPr>
            <a:r>
              <a:rPr lang="en-GB"/>
              <a:t>Well, we can store and retrieve unstructured data easily using MongoDB. </a:t>
            </a:r>
            <a:endParaRPr lang="en-GB"/>
          </a:p>
          <a:p>
            <a:pPr marL="0" lvl="0" indent="0" algn="l" rtl="0">
              <a:spcBef>
                <a:spcPts val="0"/>
              </a:spcBef>
              <a:spcAft>
                <a:spcPts val="0"/>
              </a:spcAft>
              <a:buNone/>
            </a:pPr>
          </a:p>
          <a:p>
            <a:pPr marL="0" lvl="0" indent="0" algn="l" rtl="0">
              <a:spcBef>
                <a:spcPts val="0"/>
              </a:spcBef>
              <a:spcAft>
                <a:spcPts val="0"/>
              </a:spcAft>
              <a:buNone/>
            </a:pPr>
            <a:r>
              <a:rPr lang="en-GB"/>
              <a:t>Unstructured data is information that either does not have a pre-defined data model or is not organized in a pre-defined manner. </a:t>
            </a:r>
            <a:endParaRPr lang="en-GB"/>
          </a:p>
          <a:p>
            <a:pPr marL="0" lvl="0" indent="0" algn="l" rtl="0">
              <a:spcBef>
                <a:spcPts val="0"/>
              </a:spcBef>
              <a:spcAft>
                <a:spcPts val="0"/>
              </a:spcAft>
              <a:buNone/>
            </a:pPr>
          </a:p>
          <a:p>
            <a:pPr marL="0" lvl="0" indent="0" algn="l" rtl="0">
              <a:spcBef>
                <a:spcPts val="0"/>
              </a:spcBef>
              <a:spcAft>
                <a:spcPts val="0"/>
              </a:spcAft>
              <a:buNone/>
            </a:pPr>
            <a:r>
              <a:rPr lang="en-GB"/>
              <a:t>Unstructured information is typically text-heavy, but may contain data such as dates, numbers, and facts as well. </a:t>
            </a:r>
            <a:endParaRPr lang="en-GB"/>
          </a:p>
          <a:p>
            <a:pPr marL="0" lvl="0" indent="0" algn="l" rtl="0">
              <a:spcBef>
                <a:spcPts val="0"/>
              </a:spcBef>
              <a:spcAft>
                <a:spcPts val="0"/>
              </a:spcAft>
              <a:buNone/>
            </a:pPr>
          </a:p>
          <a:p>
            <a:pPr marL="0" lvl="0" indent="0" algn="l" rtl="0">
              <a:spcBef>
                <a:spcPts val="0"/>
              </a:spcBef>
              <a:spcAft>
                <a:spcPts val="0"/>
              </a:spcAft>
              <a:buNone/>
            </a:pPr>
            <a:r>
              <a:rPr lang="en-GB"/>
              <a:t>The data strcture is just JSON. </a:t>
            </a:r>
            <a:endParaRPr lang="en-GB"/>
          </a:p>
          <a:p>
            <a:pPr marL="0" lvl="0" indent="0" algn="l" rtl="0">
              <a:spcBef>
                <a:spcPts val="0"/>
              </a:spcBef>
              <a:spcAft>
                <a:spcPts val="0"/>
              </a:spcAft>
              <a:buNone/>
            </a:pPr>
          </a:p>
          <a:p>
            <a:pPr marL="0" lvl="0" indent="0" algn="l" rtl="0">
              <a:spcBef>
                <a:spcPts val="0"/>
              </a:spcBef>
              <a:spcAft>
                <a:spcPts val="0"/>
              </a:spcAft>
              <a:buNone/>
            </a:pPr>
            <a:r>
              <a:rPr lang="en-GB"/>
              <a:t>Not every document in a collection needs the same fields. Super flexible.</a:t>
            </a:r>
            <a:endParaRPr lang="en-GB"/>
          </a:p>
          <a:p>
            <a:pPr marL="0" lvl="0" indent="0" algn="l" rtl="0">
              <a:spcBef>
                <a:spcPts val="0"/>
              </a:spcBef>
              <a:spcAft>
                <a:spcPts val="0"/>
              </a:spcAft>
              <a:buNone/>
            </a:pPr>
          </a:p>
          <a:p>
            <a:pPr marL="0" lvl="0" indent="0" algn="l" rtl="0">
              <a:spcBef>
                <a:spcPts val="0"/>
              </a:spcBef>
              <a:spcAft>
                <a:spcPts val="0"/>
              </a:spcAft>
              <a:buNone/>
            </a:pPr>
            <a:r>
              <a:rPr lang="en-GB"/>
              <a:t>Denormalized data, we will learn about different modelling techniques later on. So bascically, we can group related content in a single document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t>Clean and simple API - Mongo is simple and easy to talk to.</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
        <p:nvSpPr>
          <p:cNvPr id="95" name="Google Shape;95;g4164850a0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g4164850a0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Some of the reasons why we might not like MONGODB.</a:t>
            </a:r>
            <a:endParaRPr dirty="0"/>
          </a:p>
          <a:p>
            <a:pPr marL="457200" lvl="0" indent="-298450" algn="l" rtl="0">
              <a:spcBef>
                <a:spcPts val="0"/>
              </a:spcBef>
              <a:spcAft>
                <a:spcPts val="0"/>
              </a:spcAft>
              <a:buSzPts val="1100"/>
              <a:buChar char="-"/>
            </a:pPr>
            <a:endParaRPr dirty="0"/>
          </a:p>
          <a:p>
            <a:pPr marL="457200" lvl="0" indent="-298450" algn="l" rtl="0">
              <a:spcBef>
                <a:spcPts val="0"/>
              </a:spcBef>
              <a:spcAft>
                <a:spcPts val="0"/>
              </a:spcAft>
              <a:buSzPts val="1100"/>
              <a:buChar char="-"/>
            </a:pPr>
            <a:r>
              <a:rPr lang="en-GB" dirty="0" err="1"/>
              <a:t>Denormalized</a:t>
            </a:r>
            <a:r>
              <a:rPr lang="en-GB" dirty="0"/>
              <a:t> data means no joins. If your data is highly relational, Mongo is not your baby. Your data is organised into collections. If you need data from more than collection, you need to hit the database more than once.</a:t>
            </a:r>
            <a:endParaRPr dirty="0"/>
          </a:p>
          <a:p>
            <a:pPr marL="457200" lvl="0" indent="-298450" algn="l" rtl="0">
              <a:spcBef>
                <a:spcPts val="0"/>
              </a:spcBef>
              <a:spcAft>
                <a:spcPts val="0"/>
              </a:spcAft>
              <a:buSzPts val="1100"/>
              <a:buChar char="-"/>
            </a:pPr>
            <a:r>
              <a:rPr lang="en-GB" dirty="0"/>
              <a:t>Flexible schema means no built in data validation. Your data is validated at the application tier. The database is dumb and will store whatever your application gives it, even junk and typos.</a:t>
            </a:r>
            <a:endParaRPr dirty="0"/>
          </a:p>
          <a:p>
            <a:pPr marL="457200" lvl="0" indent="-298450" algn="l" rtl="0">
              <a:spcBef>
                <a:spcPts val="0"/>
              </a:spcBef>
              <a:spcAft>
                <a:spcPts val="0"/>
              </a:spcAft>
              <a:buSzPts val="1100"/>
              <a:buChar char="-"/>
            </a:pPr>
            <a:r>
              <a:rPr lang="en-GB" dirty="0"/>
              <a:t>Bugs - Mongo is new and there are still issues in the tracker. Not bad bugs, but occasionally things don't work as you might expect.</a:t>
            </a:r>
            <a:endParaRPr dirty="0"/>
          </a:p>
          <a:p>
            <a:pPr marL="457200" lvl="0" indent="-298450" algn="l" rtl="0">
              <a:spcBef>
                <a:spcPts val="0"/>
              </a:spcBef>
              <a:spcAft>
                <a:spcPts val="0"/>
              </a:spcAft>
              <a:buSzPts val="1100"/>
              <a:buChar char="-"/>
            </a:pPr>
            <a:r>
              <a:rPr lang="en-GB" dirty="0"/>
              <a:t>No transactions - A SQL database allows you to bundle multiple writes into a transaction. If one write fails the whole transaction is rolled back. Mongo lacks this feature, writes are small and atomic. If you need a transaction you must build it yourself.</a:t>
            </a:r>
            <a:endParaRPr dirty="0"/>
          </a:p>
          <a:p>
            <a:pPr marL="457200" lvl="0" indent="-298450" algn="l" rtl="0">
              <a:spcBef>
                <a:spcPts val="0"/>
              </a:spcBef>
              <a:spcAft>
                <a:spcPts val="0"/>
              </a:spcAft>
              <a:buSzPts val="1100"/>
              <a:buChar char="-"/>
            </a:pPr>
            <a:r>
              <a:rPr lang="en-GB" dirty="0"/>
              <a:t>Theoretical data loss - Mongo scales using a technique called </a:t>
            </a:r>
            <a:r>
              <a:rPr lang="en-GB" dirty="0" err="1"/>
              <a:t>sharding</a:t>
            </a:r>
            <a:r>
              <a:rPr lang="en-GB" dirty="0"/>
              <a:t> (We don't learn anything about </a:t>
            </a:r>
            <a:r>
              <a:rPr lang="en-GB" dirty="0" err="1"/>
              <a:t>sharding</a:t>
            </a:r>
            <a:r>
              <a:rPr lang="en-GB" dirty="0"/>
              <a:t> in this unit. Its advance level </a:t>
            </a:r>
            <a:r>
              <a:rPr lang="en-GB" dirty="0" err="1"/>
              <a:t>mongodb</a:t>
            </a:r>
            <a:r>
              <a:rPr lang="en-GB" dirty="0"/>
              <a:t> lets say). It creates slaves that mirror data written to the master. If the master goes down before data is mirrored you may lose recent commits depending on your settings.</a:t>
            </a:r>
            <a:endParaRPr dirty="0"/>
          </a:p>
          <a:p>
            <a:pPr marL="0" lvl="0" indent="0" algn="l" rtl="0">
              <a:spcBef>
                <a:spcPts val="0"/>
              </a:spcBef>
              <a:spcAft>
                <a:spcPts val="0"/>
              </a:spcAft>
              <a:buClr>
                <a:schemeClr val="dk1"/>
              </a:buClr>
              <a:buSzPts val="1100"/>
              <a:buFont typeface="Arial" panose="020B0604020202020204"/>
              <a:buNone/>
            </a:pPr>
            <a:endParaRPr dirty="0"/>
          </a:p>
          <a:p>
            <a:pPr marL="0" lvl="0" indent="0" algn="l" rtl="0">
              <a:spcBef>
                <a:spcPts val="0"/>
              </a:spcBef>
              <a:spcAft>
                <a:spcPts val="0"/>
              </a:spcAft>
              <a:buNone/>
            </a:pPr>
            <a:r>
              <a:rPr dirty="0"/>
              <a:t>我们可能不喜欢MONGODB的一些原因。</a:t>
            </a:r>
            <a:endParaRPr dirty="0"/>
          </a:p>
          <a:p>
            <a:pPr marL="0" lvl="0" indent="0" algn="l" rtl="0">
              <a:spcBef>
                <a:spcPts val="0"/>
              </a:spcBef>
              <a:spcAft>
                <a:spcPts val="0"/>
              </a:spcAft>
              <a:buNone/>
            </a:pPr>
            <a:endParaRPr dirty="0"/>
          </a:p>
          <a:p>
            <a:pPr marL="0" lvl="0" indent="0" algn="l" rtl="0">
              <a:spcBef>
                <a:spcPts val="0"/>
              </a:spcBef>
              <a:spcAft>
                <a:spcPts val="0"/>
              </a:spcAft>
              <a:buNone/>
            </a:pPr>
            <a:r>
              <a:rPr dirty="0"/>
              <a:t>非规范化数据意味着没有连接。如果您的数据是高度相关的，那么Mongo不是您的宝贝。您的数据被组织成集合。如果您需要来自多个集合的数据，则需要多次访问数据库。</a:t>
            </a:r>
            <a:endParaRPr dirty="0"/>
          </a:p>
          <a:p>
            <a:pPr marL="0" lvl="0" indent="0" algn="l" rtl="0">
              <a:spcBef>
                <a:spcPts val="0"/>
              </a:spcBef>
              <a:spcAft>
                <a:spcPts val="0"/>
              </a:spcAft>
              <a:buNone/>
            </a:pPr>
            <a:r>
              <a:rPr dirty="0"/>
              <a:t>灵活的架构意味着没有内置的数据验证。您的数据在应用程序层验证。数据库是愚蠢的，将存储您的应用程序提供的任何内容，甚至是垃圾和拼写错误。</a:t>
            </a:r>
            <a:endParaRPr dirty="0"/>
          </a:p>
          <a:p>
            <a:pPr marL="0" lvl="0" indent="0" algn="l" rtl="0">
              <a:spcBef>
                <a:spcPts val="0"/>
              </a:spcBef>
              <a:spcAft>
                <a:spcPts val="0"/>
              </a:spcAft>
              <a:buNone/>
            </a:pPr>
            <a:r>
              <a:rPr dirty="0"/>
              <a:t>错误 -  Mongo是新的，跟踪器中仍然存在问题。不错的错误，但偶尔事情不会像你期望的那样工作。</a:t>
            </a:r>
            <a:endParaRPr dirty="0"/>
          </a:p>
          <a:p>
            <a:pPr marL="0" lvl="0" indent="0" algn="l" rtl="0">
              <a:spcBef>
                <a:spcPts val="0"/>
              </a:spcBef>
              <a:spcAft>
                <a:spcPts val="0"/>
              </a:spcAft>
              <a:buNone/>
            </a:pPr>
            <a:r>
              <a:rPr dirty="0"/>
              <a:t>无事务 -  SQL数据库允许您将多个写入捆绑到事务中。如果一次写入失败，则回滚整个事务。 Mongo缺少这个功能，写入很小且是原子的。如果您需要交易，您必须自己构建。</a:t>
            </a:r>
            <a:endParaRPr dirty="0"/>
          </a:p>
          <a:p>
            <a:pPr marL="0" lvl="0" indent="0" algn="l" rtl="0">
              <a:spcBef>
                <a:spcPts val="0"/>
              </a:spcBef>
              <a:spcAft>
                <a:spcPts val="0"/>
              </a:spcAft>
              <a:buNone/>
            </a:pPr>
            <a:r>
              <a:rPr dirty="0"/>
              <a:t>理论数据丢失 -  Mongo使用一种称为分片的技术进行扩展（我们在这个单元中没有学习任何关于分片的知识。它的高级mongodb可以说）。它创建了镜像写入主服务器的数据的从属服务器。如果主数据在镜像数据之前关闭，则可能会丢失最近的提交，具体取决于您的设置。</a:t>
            </a:r>
            <a:endParaRPr dirty="0"/>
          </a:p>
        </p:txBody>
      </p:sp>
      <p:sp>
        <p:nvSpPr>
          <p:cNvPr id="101" name="Google Shape;101;g4164850a0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4164850a0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Here is when you should use MONGODB.</a:t>
            </a:r>
            <a:endParaRPr lang="en-GB"/>
          </a:p>
          <a:p>
            <a:pPr marL="457200" lvl="0" indent="-298450" algn="l" rtl="0">
              <a:spcBef>
                <a:spcPts val="0"/>
              </a:spcBef>
              <a:spcAft>
                <a:spcPts val="0"/>
              </a:spcAft>
              <a:buSzPts val="1100"/>
              <a:buChar char="-"/>
            </a:pPr>
            <a:r>
              <a:rPr lang="en-GB"/>
              <a:t>Mongo represents data as a tree. If your data is tree shaped, or can be made tree shaped, Mongo is great. </a:t>
            </a:r>
            <a:endParaRPr lang="en-GB"/>
          </a:p>
          <a:p>
            <a:pPr marL="914400" lvl="1" indent="-298450" algn="l" rtl="0">
              <a:spcBef>
                <a:spcPts val="0"/>
              </a:spcBef>
              <a:spcAft>
                <a:spcPts val="0"/>
              </a:spcAft>
              <a:buSzPts val="1100"/>
              <a:buChar char="-"/>
            </a:pPr>
            <a:r>
              <a:rPr lang="en-GB">
                <a:solidFill>
                  <a:schemeClr val="dk1"/>
                </a:solidFill>
              </a:rPr>
              <a:t>If you have big customer data to store, and each customer record contains lists of communications, subscriptions, etc, the data is tree shaped, and Mongo would again be a good choice.</a:t>
            </a:r>
            <a:endParaRPr>
              <a:solidFill>
                <a:schemeClr val="dk1"/>
              </a:solidFill>
            </a:endParaRPr>
          </a:p>
          <a:p>
            <a:pPr marL="914400" lvl="1" indent="-298450" algn="l" rtl="0">
              <a:spcBef>
                <a:spcPts val="0"/>
              </a:spcBef>
              <a:spcAft>
                <a:spcPts val="0"/>
              </a:spcAft>
              <a:buSzPts val="1100"/>
              <a:buChar char="-"/>
            </a:pPr>
            <a:r>
              <a:rPr lang="en-GB"/>
              <a:t>If your data is a web or a network which can't be flattened out, you likely have relational data, and Mongo is perhaps not for you this time.</a:t>
            </a:r>
            <a:endParaRPr lang="en-GB"/>
          </a:p>
          <a:p>
            <a:pPr marL="457200" lvl="0" indent="-298450" algn="l" rtl="0">
              <a:spcBef>
                <a:spcPts val="0"/>
              </a:spcBef>
              <a:spcAft>
                <a:spcPts val="0"/>
              </a:spcAft>
              <a:buSzPts val="1100"/>
              <a:buChar char="-"/>
            </a:pPr>
            <a:r>
              <a:rPr lang="en-GB"/>
              <a:t>If you have unstructured data to store which can be represented as a series of nested lists Mongo will make your life more enjoyable.</a:t>
            </a:r>
            <a:endParaRPr lang="en-GB"/>
          </a:p>
          <a:p>
            <a:pPr marL="457200" lvl="0" indent="-298450" algn="l" rtl="0">
              <a:spcBef>
                <a:spcPts val="0"/>
              </a:spcBef>
              <a:spcAft>
                <a:spcPts val="0"/>
              </a:spcAft>
              <a:buSzPts val="1100"/>
              <a:buChar char="-"/>
            </a:pPr>
            <a:r>
              <a:rPr lang="en-GB"/>
              <a:t>Say you have a webpage full of widgets, and each of those widgets can contain arbitrary information. This is a semi-structured tree and Mongo might be a very good choice.</a:t>
            </a:r>
            <a:endParaRPr lang="en-GB"/>
          </a:p>
          <a:p>
            <a:pPr marL="457200" lvl="0" indent="-298450" algn="l" rtl="0">
              <a:spcBef>
                <a:spcPts val="0"/>
              </a:spcBef>
              <a:spcAft>
                <a:spcPts val="0"/>
              </a:spcAft>
              <a:buSzPts val="1100"/>
              <a:buChar char="-"/>
            </a:pPr>
            <a:r>
              <a:rPr lang="en-GB"/>
              <a:t>If you have big data and you want to query it in interesting and complex ways, pulling useful aggregated data out the other side in surprisingly short timeframes, Mongo is perfect.</a:t>
            </a:r>
            <a:endParaRPr lang="en-GB"/>
          </a:p>
          <a:p>
            <a:pPr marL="457200" lvl="0" indent="-298450" algn="l" rtl="0">
              <a:spcBef>
                <a:spcPts val="0"/>
              </a:spcBef>
              <a:spcAft>
                <a:spcPts val="0"/>
              </a:spcAft>
              <a:buSzPts val="1100"/>
              <a:buChar char="-"/>
            </a:pPr>
            <a:r>
              <a:rPr lang="en-GB"/>
              <a:t>On the other hand, if your data looks like a web: comments, purchases, kittens, customers, sharks, exploding hats, etc, all linking to each other in a web, then you have relational data, and you may wish to stick with a relational database like Postgres, MySQL or MS SQL Server.</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r>
              <a:t>这是你应该使用MONGODB的时候。</a:t>
            </a:r>
          </a:p>
          <a:p>
            <a:pPr marL="0" lvl="0" indent="0" algn="l" rtl="0">
              <a:spcBef>
                <a:spcPts val="0"/>
              </a:spcBef>
              <a:spcAft>
                <a:spcPts val="0"/>
              </a:spcAft>
              <a:buNone/>
            </a:pPr>
            <a:r>
              <a:t>Mongo将数据表示为树。如果您的数据是树形的，或者可以树形，Mongo很棒。</a:t>
            </a:r>
          </a:p>
          <a:p>
            <a:pPr marL="0" lvl="0" indent="0" algn="l" rtl="0">
              <a:spcBef>
                <a:spcPts val="0"/>
              </a:spcBef>
              <a:spcAft>
                <a:spcPts val="0"/>
              </a:spcAft>
              <a:buNone/>
            </a:pPr>
            <a:r>
              <a:t>如果您要存储大量客户数据，并且每个客户记录包含通信，订阅等列表，则数据是树形的，Mongo将再次成为一个不错的选择。</a:t>
            </a:r>
          </a:p>
          <a:p>
            <a:pPr marL="0" lvl="0" indent="0" algn="l" rtl="0">
              <a:spcBef>
                <a:spcPts val="0"/>
              </a:spcBef>
              <a:spcAft>
                <a:spcPts val="0"/>
              </a:spcAft>
              <a:buNone/>
            </a:pPr>
            <a:r>
              <a:t>如果您的数据是无法展示的网络或网络，您可能拥有关系数据，而Mongo可能不适合您。</a:t>
            </a:r>
          </a:p>
          <a:p>
            <a:pPr marL="0" lvl="0" indent="0" algn="l" rtl="0">
              <a:spcBef>
                <a:spcPts val="0"/>
              </a:spcBef>
              <a:spcAft>
                <a:spcPts val="0"/>
              </a:spcAft>
              <a:buNone/>
            </a:pPr>
            <a:r>
              <a:t>如果您有要存储的非结构化数据，可以表示为一系列嵌套列表，Mongo将使您的生活更加愉快。</a:t>
            </a:r>
          </a:p>
          <a:p>
            <a:pPr marL="0" lvl="0" indent="0" algn="l" rtl="0">
              <a:spcBef>
                <a:spcPts val="0"/>
              </a:spcBef>
              <a:spcAft>
                <a:spcPts val="0"/>
              </a:spcAft>
              <a:buNone/>
            </a:pPr>
            <a:r>
              <a:t>假设您有一个装满小部件的网页，每个小部件都可以包含任意信息。这是一个半结构化的树，Mongo可能是一个非常好的选择。</a:t>
            </a:r>
          </a:p>
          <a:p>
            <a:pPr marL="0" lvl="0" indent="0" algn="l" rtl="0">
              <a:spcBef>
                <a:spcPts val="0"/>
              </a:spcBef>
              <a:spcAft>
                <a:spcPts val="0"/>
              </a:spcAft>
              <a:buNone/>
            </a:pPr>
            <a:r>
              <a:t>如果你有大数据并且想要以有趣和复杂的方式查询它，那么在极短的时间范围内将有用的聚合数据从另一方拉出来，Mongo是完美的。</a:t>
            </a:r>
          </a:p>
          <a:p>
            <a:pPr marL="0" lvl="0" indent="0" algn="l" rtl="0">
              <a:spcBef>
                <a:spcPts val="0"/>
              </a:spcBef>
              <a:spcAft>
                <a:spcPts val="0"/>
              </a:spcAft>
              <a:buNone/>
            </a:pPr>
            <a:r>
              <a:t>另一方面，如果你的数据看起来像一个网站：评论，购买，小猫，客户，鲨鱼，爆炸帽等，所有在网络上相互链接，那么你有关系数据，你可能希望坚持一个关系数据库，如Postgres，MySQL或MS SQL Server。</a:t>
            </a:r>
          </a:p>
        </p:txBody>
      </p:sp>
      <p:sp>
        <p:nvSpPr>
          <p:cNvPr id="107" name="Google Shape;107;g4164850a0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g4164850a0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very basic architecture of mongodb.</a:t>
            </a:r>
            <a:endParaRPr lang="en-GB"/>
          </a:p>
          <a:p>
            <a:pPr marL="0" lvl="0" indent="0" algn="l" rtl="0">
              <a:spcBef>
                <a:spcPts val="0"/>
              </a:spcBef>
              <a:spcAft>
                <a:spcPts val="0"/>
              </a:spcAft>
              <a:buNone/>
            </a:pPr>
          </a:p>
          <a:p>
            <a:pPr marL="0" lvl="0" indent="0" algn="l" rtl="0">
              <a:spcBef>
                <a:spcPts val="0"/>
              </a:spcBef>
              <a:spcAft>
                <a:spcPts val="0"/>
              </a:spcAft>
              <a:buNone/>
            </a:pPr>
            <a:r>
              <a:rPr lang="en-GB"/>
              <a:t>Basically we have a server that can run in the terminal or run as  a service. In our VM, mongdb server runs as a service at the start up. </a:t>
            </a:r>
            <a:endParaRPr lang="en-GB"/>
          </a:p>
          <a:p>
            <a:pPr marL="0" lvl="0" indent="0" algn="l" rtl="0">
              <a:spcBef>
                <a:spcPts val="0"/>
              </a:spcBef>
              <a:spcAft>
                <a:spcPts val="0"/>
              </a:spcAft>
              <a:buNone/>
            </a:pPr>
          </a:p>
          <a:p>
            <a:pPr marL="0" lvl="0" indent="0" algn="l" rtl="0">
              <a:spcBef>
                <a:spcPts val="0"/>
              </a:spcBef>
              <a:spcAft>
                <a:spcPts val="0"/>
              </a:spcAft>
              <a:buNone/>
            </a:pPr>
            <a:r>
              <a:rPr lang="en-GB"/>
              <a:t>There are three different ways we can connect to the mongodb database.</a:t>
            </a:r>
            <a:endParaRPr lang="en-GB"/>
          </a:p>
          <a:p>
            <a:pPr marL="0" lvl="0" indent="0" algn="l" rtl="0">
              <a:spcBef>
                <a:spcPts val="0"/>
              </a:spcBef>
              <a:spcAft>
                <a:spcPts val="0"/>
              </a:spcAft>
              <a:buNone/>
            </a:pPr>
          </a:p>
          <a:p>
            <a:pPr marL="0" lvl="0" indent="0" algn="l" rtl="0">
              <a:spcBef>
                <a:spcPts val="0"/>
              </a:spcBef>
              <a:spcAft>
                <a:spcPts val="0"/>
              </a:spcAft>
              <a:buNone/>
            </a:pPr>
            <a:r>
              <a:rPr lang="en-GB"/>
              <a:t>The first one is mongo shell. It's a terminal or command line type interface. Basically it is used to write mongo query directly. If you are familiar with SQL developer for Oracle, it can be considered as such from mongo db but will far less features obviously.</a:t>
            </a:r>
            <a:endParaRPr lang="en-GB"/>
          </a:p>
          <a:p>
            <a:pPr marL="0" lvl="0" indent="0" algn="l" rtl="0">
              <a:spcBef>
                <a:spcPts val="0"/>
              </a:spcBef>
              <a:spcAft>
                <a:spcPts val="0"/>
              </a:spcAft>
              <a:buNone/>
            </a:pPr>
          </a:p>
          <a:p>
            <a:pPr marL="0" lvl="0" indent="0" algn="l" rtl="0">
              <a:spcBef>
                <a:spcPts val="0"/>
              </a:spcBef>
              <a:spcAft>
                <a:spcPts val="0"/>
              </a:spcAft>
              <a:buNone/>
            </a:pPr>
            <a:r>
              <a:rPr lang="en-GB"/>
              <a:t>The second one is python mongo db connector known as pymongo. PyMongo is a Python distribution containing tools for working with MongoDB, and is the recommended way to work with MongoDB from Python.</a:t>
            </a:r>
            <a:endParaRPr lang="en-GB"/>
          </a:p>
          <a:p>
            <a:pPr marL="0" lvl="0" indent="0" algn="l" rtl="0">
              <a:spcBef>
                <a:spcPts val="0"/>
              </a:spcBef>
              <a:spcAft>
                <a:spcPts val="0"/>
              </a:spcAft>
              <a:buNone/>
            </a:pPr>
          </a:p>
          <a:p>
            <a:pPr marL="0" lvl="0" indent="0" algn="l" rtl="0">
              <a:spcBef>
                <a:spcPts val="0"/>
              </a:spcBef>
              <a:spcAft>
                <a:spcPts val="0"/>
              </a:spcAft>
              <a:buNone/>
            </a:pPr>
            <a:r>
              <a:rPr lang="en-GB"/>
              <a:t>Then we have mongo_spark that can help you connect frameworks such as apache spark directly to the  mongodb.</a:t>
            </a:r>
            <a:endParaRPr lang="en-GB"/>
          </a:p>
          <a:p>
            <a:pPr marL="0" lvl="0" indent="0" algn="l" rtl="0">
              <a:spcBef>
                <a:spcPts val="0"/>
              </a:spcBef>
              <a:spcAft>
                <a:spcPts val="0"/>
              </a:spcAft>
              <a:buNone/>
            </a:pPr>
          </a:p>
          <a:p>
            <a:pPr marL="0" lvl="0" indent="0" algn="l" rtl="0">
              <a:spcBef>
                <a:spcPts val="0"/>
              </a:spcBef>
              <a:spcAft>
                <a:spcPts val="0"/>
              </a:spcAft>
              <a:buNone/>
            </a:pPr>
            <a:r>
              <a:rPr lang="en-GB"/>
              <a:t>We will learn the first two approaches in this unit.</a:t>
            </a:r>
            <a:endParaRPr lang="en-GB"/>
          </a:p>
          <a:p>
            <a:pPr marL="0" lvl="0" indent="0" algn="l" rtl="0">
              <a:spcBef>
                <a:spcPts val="0"/>
              </a:spcBef>
              <a:spcAft>
                <a:spcPts val="0"/>
              </a:spcAft>
              <a:buNone/>
            </a:pPr>
          </a:p>
        </p:txBody>
      </p:sp>
      <p:sp>
        <p:nvSpPr>
          <p:cNvPr id="113" name="Google Shape;113;g4164850a0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g4164850a0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Todays </a:t>
            </a:r>
            <a:r>
              <a:rPr lang="en-GB" dirty="0" smtClean="0"/>
              <a:t>lecture is </a:t>
            </a:r>
            <a:r>
              <a:rPr lang="en-GB" dirty="0"/>
              <a:t>going to be more like do and learn. Hope all of you are in front of the computer and be able to do these with me. If not you can just watch how it is done.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(Open  up a VM and start demonstrating the students.)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err="1"/>
              <a:t>Mongod</a:t>
            </a:r>
            <a:r>
              <a:rPr lang="en-GB" dirty="0"/>
              <a:t>: Talk about permission errors.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19" name="Google Shape;119;g4164850a0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g4295d96750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Todays meetup is going to be more like do and learn. Hope all of you are in front of the computer and be able to do these with me. If not you can just watch how it is done.</a:t>
            </a:r>
            <a:endParaRPr lang="en-GB"/>
          </a:p>
          <a:p>
            <a:pPr marL="0" lvl="0" indent="0" algn="l" rtl="0">
              <a:spcBef>
                <a:spcPts val="0"/>
              </a:spcBef>
              <a:spcAft>
                <a:spcPts val="0"/>
              </a:spcAft>
              <a:buNone/>
            </a:pPr>
          </a:p>
          <a:p>
            <a:pPr marL="0" lvl="0" indent="0" algn="l" rtl="0">
              <a:spcBef>
                <a:spcPts val="0"/>
              </a:spcBef>
              <a:spcAft>
                <a:spcPts val="0"/>
              </a:spcAft>
              <a:buNone/>
            </a:pPr>
            <a:r>
              <a:rPr lang="en-GB"/>
              <a:t>(Open  up a VM and start demonstrating the students.)</a:t>
            </a:r>
            <a:endParaRPr lang="en-GB"/>
          </a:p>
          <a:p>
            <a:pPr marL="0" lvl="0" indent="0" algn="l" rtl="0">
              <a:spcBef>
                <a:spcPts val="0"/>
              </a:spcBef>
              <a:spcAft>
                <a:spcPts val="0"/>
              </a:spcAft>
              <a:buNone/>
            </a:pPr>
          </a:p>
          <a:p>
            <a:pPr marL="0" lvl="0" indent="0" algn="l" rtl="0">
              <a:spcBef>
                <a:spcPts val="0"/>
              </a:spcBef>
              <a:spcAft>
                <a:spcPts val="0"/>
              </a:spcAft>
              <a:buNone/>
            </a:pPr>
            <a:r>
              <a:rPr lang="en-GB"/>
              <a:t>Mongod: Talk about permission errors.</a:t>
            </a:r>
            <a:endParaRPr lang="en-GB"/>
          </a:p>
          <a:p>
            <a:pPr marL="0" lvl="0" indent="0" algn="l" rtl="0">
              <a:spcBef>
                <a:spcPts val="0"/>
              </a:spcBef>
              <a:spcAft>
                <a:spcPts val="0"/>
              </a:spcAft>
              <a:buNone/>
            </a:pPr>
          </a:p>
          <a:p>
            <a:pPr marL="0" lvl="0" indent="0" algn="l" rtl="0">
              <a:spcBef>
                <a:spcPts val="0"/>
              </a:spcBef>
              <a:spcAft>
                <a:spcPts val="0"/>
              </a:spcAft>
              <a:buNone/>
            </a:pPr>
          </a:p>
        </p:txBody>
      </p:sp>
      <p:sp>
        <p:nvSpPr>
          <p:cNvPr id="127" name="Google Shape;127;g4295d96750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g4164850a0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g4164850a0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g4164850a0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4" name="Google Shape;144;g4164850a0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
        <p:cNvGrpSpPr/>
        <p:nvPr/>
      </p:nvGrpSpPr>
      <p:grpSpPr>
        <a:xfrm>
          <a:off x="0" y="0"/>
          <a:ext cx="0" cy="0"/>
          <a:chOff x="0" y="0"/>
          <a:chExt cx="0" cy="0"/>
        </a:xfrm>
      </p:grpSpPr>
      <p:sp>
        <p:nvSpPr>
          <p:cNvPr id="150" name="Google Shape;150;g4164850a0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We can switch to a database in Mongo with the use command.</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Clr>
                <a:schemeClr val="dk1"/>
              </a:buClr>
              <a:buSzPts val="1100"/>
              <a:buFont typeface="Arial" panose="020B0604020202020204"/>
              <a:buNone/>
            </a:pPr>
            <a:r>
              <a:rPr lang="en-GB"/>
              <a:t>use petshop</a:t>
            </a:r>
            <a:endParaRPr lang="en-GB"/>
          </a:p>
          <a:p>
            <a:pPr marL="0" lvl="0" indent="0" algn="l" rtl="0">
              <a:spcBef>
                <a:spcPts val="0"/>
              </a:spcBef>
              <a:spcAft>
                <a:spcPts val="0"/>
              </a:spcAft>
              <a:buClr>
                <a:schemeClr val="dk1"/>
              </a:buClr>
              <a:buSzPts val="1100"/>
              <a:buFont typeface="Arial" panose="020B0604020202020204"/>
              <a:buNone/>
            </a:pPr>
            <a:r>
              <a:rPr lang="en-GB"/>
              <a:t>This will switch to writing to the petshop database. It doesn't matter if the database doesn't exist yet. It will be brought into existence when you first write a document to it.</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Clr>
                <a:schemeClr val="dk1"/>
              </a:buClr>
              <a:buSzPts val="1100"/>
              <a:buFont typeface="Arial" panose="020B0604020202020204"/>
              <a:buNone/>
            </a:pPr>
            <a:r>
              <a:rPr lang="en-GB"/>
              <a:t>Show dbs</a:t>
            </a:r>
            <a:endParaRPr lang="en-GB"/>
          </a:p>
          <a:p>
            <a:pPr marL="0" lvl="0" indent="0" algn="l" rtl="0">
              <a:spcBef>
                <a:spcPts val="0"/>
              </a:spcBef>
              <a:spcAft>
                <a:spcPts val="0"/>
              </a:spcAft>
              <a:buClr>
                <a:schemeClr val="dk1"/>
              </a:buClr>
              <a:buSzPts val="1100"/>
              <a:buFont typeface="Arial" panose="020B0604020202020204"/>
              <a:buNone/>
            </a:pPr>
            <a:r>
              <a:rPr lang="en-GB"/>
              <a:t>No database yet.</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Clr>
                <a:schemeClr val="dk1"/>
              </a:buClr>
              <a:buSzPts val="1100"/>
              <a:buFont typeface="Arial" panose="020B0604020202020204"/>
              <a:buNone/>
            </a:pPr>
            <a:r>
              <a:rPr lang="en-GB"/>
              <a:t>You can find which database you are using simply by typing db. </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Clr>
                <a:schemeClr val="dk1"/>
              </a:buClr>
              <a:buSzPts val="1100"/>
              <a:buFont typeface="Arial" panose="020B0604020202020204"/>
              <a:buNone/>
            </a:pPr>
            <a:r>
              <a:rPr lang="en-GB"/>
              <a:t>You can drop the current database and everything in it using db.dropDatabase.</a:t>
            </a:r>
            <a:endParaRPr lang="en-GB"/>
          </a:p>
          <a:p>
            <a:pPr marL="0" lvl="0" indent="0" algn="l" rtl="0">
              <a:spcBef>
                <a:spcPts val="0"/>
              </a:spcBef>
              <a:spcAft>
                <a:spcPts val="0"/>
              </a:spcAft>
              <a:buNone/>
            </a:pPr>
          </a:p>
        </p:txBody>
      </p:sp>
      <p:sp>
        <p:nvSpPr>
          <p:cNvPr id="151" name="Google Shape;151;g4164850a0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55600" indent="-355600"/>
            <a:r>
              <a:rPr lang="en-US" dirty="0" smtClean="0"/>
              <a:t>NoSQL = </a:t>
            </a:r>
            <a:r>
              <a:rPr lang="en-US" b="1" dirty="0" smtClean="0">
                <a:solidFill>
                  <a:srgbClr val="008000"/>
                </a:solidFill>
              </a:rPr>
              <a:t>no-SQL </a:t>
            </a:r>
            <a:r>
              <a:rPr lang="en-US" dirty="0" smtClean="0"/>
              <a:t>or </a:t>
            </a:r>
            <a:r>
              <a:rPr lang="en-US" b="1" dirty="0" smtClean="0">
                <a:solidFill>
                  <a:srgbClr val="008000"/>
                </a:solidFill>
              </a:rPr>
              <a:t>Not Only SQL</a:t>
            </a:r>
            <a:r>
              <a:rPr lang="en-US" b="1" dirty="0" smtClean="0"/>
              <a:t>. </a:t>
            </a:r>
            <a:r>
              <a:rPr lang="en-US" dirty="0" smtClean="0"/>
              <a:t>Non-relational data storage systems.</a:t>
            </a:r>
            <a:endParaRPr lang="en-US" b="1" dirty="0" smtClean="0">
              <a:solidFill>
                <a:srgbClr val="008000"/>
              </a:solidFill>
            </a:endParaRPr>
          </a:p>
          <a:p>
            <a:pPr marL="355600" indent="-355600"/>
            <a:r>
              <a:rPr lang="en-US" dirty="0" smtClean="0"/>
              <a:t>NoSQL movement was probably inspired by </a:t>
            </a:r>
            <a:r>
              <a:rPr lang="en-US" b="1" dirty="0" smtClean="0">
                <a:solidFill>
                  <a:srgbClr val="FF6600"/>
                </a:solidFill>
              </a:rPr>
              <a:t>Google’s Big Table </a:t>
            </a:r>
            <a:r>
              <a:rPr lang="en-US" dirty="0" smtClean="0"/>
              <a:t>or even </a:t>
            </a:r>
            <a:r>
              <a:rPr lang="en-US" b="1" dirty="0" smtClean="0">
                <a:solidFill>
                  <a:srgbClr val="FF6600"/>
                </a:solidFill>
              </a:rPr>
              <a:t>Amazon’s S3</a:t>
            </a:r>
            <a:r>
              <a:rPr lang="en-US" dirty="0" smtClean="0"/>
              <a:t>. </a:t>
            </a:r>
            <a:endParaRPr lang="en-US" dirty="0" smtClean="0"/>
          </a:p>
          <a:p>
            <a:pPr marL="355600" indent="-355600"/>
            <a:r>
              <a:rPr lang="en-US" dirty="0" smtClean="0"/>
              <a:t>Explosion of social media sites (Facebook, Twitter) with large data needs</a:t>
            </a:r>
            <a:endParaRPr lang="en-US" dirty="0" smtClean="0"/>
          </a:p>
          <a:p>
            <a:pPr marL="355600" indent="-355600"/>
            <a:r>
              <a:rPr lang="en-US" dirty="0" smtClean="0"/>
              <a:t>NoSQL feature: shared-nothing horizontal scaling – replicating and partitioning data over many servers.</a:t>
            </a:r>
            <a:endParaRPr lang="en-US" dirty="0" smtClean="0"/>
          </a:p>
          <a:p>
            <a:pPr marL="355600" indent="-355600"/>
            <a:r>
              <a:rPr lang="en-US" dirty="0" smtClean="0"/>
              <a:t>However, NoSQL does not provide ACID properties, but </a:t>
            </a:r>
            <a:r>
              <a:rPr lang="en-US" b="1" dirty="0" smtClean="0">
                <a:solidFill>
                  <a:srgbClr val="0000FF"/>
                </a:solidFill>
              </a:rPr>
              <a:t>BASE </a:t>
            </a:r>
            <a:r>
              <a:rPr lang="en-US" dirty="0" smtClean="0"/>
              <a:t>(Basically Available, Soft state, Eventually consistent !!!)</a:t>
            </a:r>
            <a:endParaRPr lang="en-US" dirty="0" smtClean="0"/>
          </a:p>
          <a:p>
            <a:pPr marL="355600" indent="-355600"/>
            <a:r>
              <a:rPr lang="en-US" dirty="0" smtClean="0"/>
              <a:t>The idea is to give up ACID to achieve much higher performance and scalability.</a:t>
            </a:r>
            <a:endParaRPr lang="en-US" dirty="0" smtClean="0"/>
          </a:p>
          <a:p>
            <a:pPr marL="0" lvl="0" indent="0" algn="l" rtl="0">
              <a:spcBef>
                <a:spcPts val="0"/>
              </a:spcBef>
              <a:spcAft>
                <a:spcPts val="0"/>
              </a:spcAft>
              <a:buNone/>
            </a:pPr>
            <a:endParaRPr dirty="0"/>
          </a:p>
          <a:p>
            <a:pPr marL="0" lvl="0" indent="0" algn="l" rtl="0">
              <a:spcBef>
                <a:spcPts val="0"/>
              </a:spcBef>
              <a:spcAft>
                <a:spcPts val="0"/>
              </a:spcAft>
              <a:buNone/>
            </a:pPr>
            <a:r>
              <a:rPr lang="en-GB" dirty="0"/>
              <a:t>It is classified as a NoSQL Not Only SQL database program.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uses JSON-like documents with schemata which is known as Binary JSON or </a:t>
            </a:r>
            <a:r>
              <a:rPr lang="en-GB" dirty="0" err="1"/>
              <a:t>BSOn</a:t>
            </a:r>
            <a:r>
              <a:rPr lang="en-GB" dirty="0"/>
              <a:t> for short.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is developed by MongoDB Inc., and is published under a combination of the GNU </a:t>
            </a:r>
            <a:r>
              <a:rPr lang="en-GB" dirty="0" err="1"/>
              <a:t>Affero</a:t>
            </a:r>
            <a:r>
              <a:rPr lang="en-GB" dirty="0"/>
              <a:t> General Public License and the Apache License.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You all must be familiar with the concepts of relations in the databases.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Relational databases such as oracle or </a:t>
            </a:r>
            <a:r>
              <a:rPr lang="en-GB" dirty="0" err="1"/>
              <a:t>mysql</a:t>
            </a:r>
            <a:r>
              <a:rPr lang="en-GB" dirty="0"/>
              <a:t> we have a database, database could have one or more tables and each table will have one or many rows. Each table will have a schema, They will have certain number of attributes or columns and the changing the schema is not really an easy task.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document based database or MongoDB in our case, We have database but tables are replaced by collections and rows are replaced by documents. Schema is at document level, Each document in the collection can have same schema or different schema.</a:t>
            </a:r>
            <a:endParaRPr dirty="0"/>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
        <p:cNvGrpSpPr/>
        <p:nvPr/>
      </p:nvGrpSpPr>
      <p:grpSpPr>
        <a:xfrm>
          <a:off x="0" y="0"/>
          <a:ext cx="0" cy="0"/>
          <a:chOff x="0" y="0"/>
          <a:chExt cx="0" cy="0"/>
        </a:xfrm>
      </p:grpSpPr>
      <p:sp>
        <p:nvSpPr>
          <p:cNvPr id="156" name="Google Shape;156;g4164850a0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222222"/>
                </a:solidFill>
              </a:rPr>
              <a:t>Collections are sets of (usually) related documents. Your database can have as many collections as you like.</a:t>
            </a:r>
            <a:endParaRPr sz="1200">
              <a:solidFill>
                <a:srgbClr val="222222"/>
              </a:solidFill>
            </a:endParaRPr>
          </a:p>
          <a:p>
            <a:pPr marL="0" lvl="0" indent="0" algn="l" rtl="0">
              <a:spcBef>
                <a:spcPts val="0"/>
              </a:spcBef>
              <a:spcAft>
                <a:spcPts val="0"/>
              </a:spcAft>
              <a:buNone/>
            </a:pPr>
            <a:r>
              <a:rPr lang="en-GB" sz="1200">
                <a:solidFill>
                  <a:srgbClr val="222222"/>
                </a:solidFill>
              </a:rPr>
              <a:t>Because Mongo has no joins, a Mongo query can pull data from only one collection at a time. You will need to take this into account when deciding how to arrange your data.</a:t>
            </a:r>
            <a:endParaRPr sz="1200">
              <a:solidFill>
                <a:srgbClr val="222222"/>
              </a:solidFill>
            </a:endParaRPr>
          </a:p>
          <a:p>
            <a:pPr marL="0" lvl="0" indent="0" algn="l" rtl="0">
              <a:spcBef>
                <a:spcPts val="0"/>
              </a:spcBef>
              <a:spcAft>
                <a:spcPts val="0"/>
              </a:spcAft>
              <a:buNone/>
            </a:pPr>
            <a:r>
              <a:rPr lang="en-GB" sz="1200">
                <a:solidFill>
                  <a:srgbClr val="222222"/>
                </a:solidFill>
              </a:rPr>
              <a:t>You can create a collection using the createCollection command.</a:t>
            </a:r>
            <a:endParaRPr sz="1200">
              <a:solidFill>
                <a:srgbClr val="222222"/>
              </a:solidFill>
            </a:endParaRPr>
          </a:p>
          <a:p>
            <a:pPr marL="914400" lvl="1" indent="-342900" algn="l" rtl="0">
              <a:lnSpc>
                <a:spcPct val="90000"/>
              </a:lnSpc>
              <a:spcBef>
                <a:spcPts val="50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USE petshop</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1"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db.createCollection('mammals')</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sz="1200">
                <a:solidFill>
                  <a:srgbClr val="222222"/>
                </a:solidFill>
              </a:rPr>
              <a:t>Collections will also be created automatically. If you write a document to a collection that doesn't exist that collection will be brought into being for you.</a:t>
            </a:r>
            <a:endParaRPr sz="1200">
              <a:solidFill>
                <a:srgbClr val="222222"/>
              </a:solidFill>
            </a:endParaRPr>
          </a:p>
          <a:p>
            <a:pPr marL="0" lvl="0" indent="0" algn="l" rtl="0">
              <a:spcBef>
                <a:spcPts val="0"/>
              </a:spcBef>
              <a:spcAft>
                <a:spcPts val="0"/>
              </a:spcAft>
              <a:buNone/>
            </a:pPr>
            <a:r>
              <a:rPr lang="en-GB" sz="1200">
                <a:solidFill>
                  <a:srgbClr val="222222"/>
                </a:solidFill>
              </a:rPr>
              <a:t>View your databases and collections using the show command, like this:</a:t>
            </a:r>
            <a:endParaRPr sz="1200">
              <a:solidFill>
                <a:srgbClr val="222222"/>
              </a:solidFill>
            </a:endParaRPr>
          </a:p>
          <a:p>
            <a:pPr marL="0" lvl="0" indent="0" algn="l" rtl="0">
              <a:spcBef>
                <a:spcPts val="0"/>
              </a:spcBef>
              <a:spcAft>
                <a:spcPts val="0"/>
              </a:spcAft>
              <a:buNone/>
            </a:pPr>
            <a:r>
              <a:rPr lang="en-GB" sz="1200">
                <a:solidFill>
                  <a:srgbClr val="222222"/>
                </a:solidFill>
              </a:rPr>
              <a:t>show dbs</a:t>
            </a:r>
            <a:endParaRPr sz="1200">
              <a:solidFill>
                <a:srgbClr val="222222"/>
              </a:solidFill>
            </a:endParaRPr>
          </a:p>
          <a:p>
            <a:pPr marL="0" lvl="0" indent="0" algn="l" rtl="0">
              <a:spcBef>
                <a:spcPts val="0"/>
              </a:spcBef>
              <a:spcAft>
                <a:spcPts val="0"/>
              </a:spcAft>
              <a:buNone/>
            </a:pPr>
            <a:r>
              <a:rPr lang="en-GB" sz="1200">
                <a:solidFill>
                  <a:srgbClr val="222222"/>
                </a:solidFill>
              </a:rPr>
              <a:t>show collections</a:t>
            </a:r>
            <a:endParaRPr sz="1200">
              <a:solidFill>
                <a:srgbClr val="222222"/>
              </a:solidFill>
            </a:endParaRPr>
          </a:p>
          <a:p>
            <a:pPr marL="0" lvl="0" indent="0" algn="l" rtl="0">
              <a:spcBef>
                <a:spcPts val="0"/>
              </a:spcBef>
              <a:spcAft>
                <a:spcPts val="0"/>
              </a:spcAft>
              <a:buClr>
                <a:schemeClr val="dk1"/>
              </a:buClr>
              <a:buSzPts val="1100"/>
              <a:buFont typeface="Arial" panose="020B0604020202020204"/>
              <a:buNone/>
            </a:pPr>
            <a:endParaRPr sz="1200">
              <a:solidFill>
                <a:srgbClr val="222222"/>
              </a:solidFill>
            </a:endParaRPr>
          </a:p>
          <a:p>
            <a:pPr marL="0" lvl="0" indent="0" algn="l" rtl="0">
              <a:spcBef>
                <a:spcPts val="0"/>
              </a:spcBef>
              <a:spcAft>
                <a:spcPts val="0"/>
              </a:spcAft>
              <a:buNone/>
            </a:pPr>
          </a:p>
        </p:txBody>
      </p:sp>
      <p:sp>
        <p:nvSpPr>
          <p:cNvPr id="157" name="Google Shape;157;g4164850a0e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g4164850a0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222222"/>
                </a:solidFill>
              </a:rPr>
              <a:t>In the beginning we discussed a bit on Documents. </a:t>
            </a:r>
            <a:endParaRPr sz="1200">
              <a:solidFill>
                <a:srgbClr val="222222"/>
              </a:solidFill>
            </a:endParaRPr>
          </a:p>
          <a:p>
            <a:pPr marL="0" lvl="0" indent="0" algn="l" rtl="0">
              <a:spcBef>
                <a:spcPts val="0"/>
              </a:spcBef>
              <a:spcAft>
                <a:spcPts val="0"/>
              </a:spcAft>
              <a:buNone/>
            </a:pPr>
            <a:endParaRPr sz="1200">
              <a:solidFill>
                <a:srgbClr val="222222"/>
              </a:solidFill>
            </a:endParaRPr>
          </a:p>
          <a:p>
            <a:pPr marL="0" lvl="0" indent="0" algn="l" rtl="0">
              <a:spcBef>
                <a:spcPts val="0"/>
              </a:spcBef>
              <a:spcAft>
                <a:spcPts val="0"/>
              </a:spcAft>
              <a:buNone/>
            </a:pPr>
            <a:r>
              <a:rPr lang="en-GB" sz="1200">
                <a:solidFill>
                  <a:srgbClr val="222222"/>
                </a:solidFill>
              </a:rPr>
              <a:t>Documents are JSON objects that live inside a collection. </a:t>
            </a:r>
            <a:endParaRPr sz="1200">
              <a:solidFill>
                <a:srgbClr val="222222"/>
              </a:solidFill>
            </a:endParaRPr>
          </a:p>
          <a:p>
            <a:pPr marL="0" lvl="0" indent="0" algn="l" rtl="0">
              <a:spcBef>
                <a:spcPts val="0"/>
              </a:spcBef>
              <a:spcAft>
                <a:spcPts val="0"/>
              </a:spcAft>
              <a:buNone/>
            </a:pPr>
            <a:endParaRPr sz="1200">
              <a:solidFill>
                <a:srgbClr val="222222"/>
              </a:solidFill>
            </a:endParaRPr>
          </a:p>
          <a:p>
            <a:pPr marL="0" lvl="0" indent="0" algn="l" rtl="0">
              <a:spcBef>
                <a:spcPts val="0"/>
              </a:spcBef>
              <a:spcAft>
                <a:spcPts val="0"/>
              </a:spcAft>
              <a:buNone/>
            </a:pPr>
            <a:r>
              <a:rPr lang="en-GB" sz="1200">
                <a:solidFill>
                  <a:srgbClr val="222222"/>
                </a:solidFill>
              </a:rPr>
              <a:t>They can be any valid JSON format, with the caveat that they can't contain functions.</a:t>
            </a:r>
            <a:endParaRPr sz="1200">
              <a:solidFill>
                <a:srgbClr val="222222"/>
              </a:solidFill>
            </a:endParaRPr>
          </a:p>
          <a:p>
            <a:pPr marL="0" lvl="0" indent="0" algn="l" rtl="0">
              <a:spcBef>
                <a:spcPts val="0"/>
              </a:spcBef>
              <a:spcAft>
                <a:spcPts val="0"/>
              </a:spcAft>
              <a:buClr>
                <a:schemeClr val="dk1"/>
              </a:buClr>
              <a:buSzPts val="1100"/>
              <a:buFont typeface="Arial" panose="020B0604020202020204"/>
              <a:buNone/>
            </a:pPr>
            <a:endParaRPr sz="1200">
              <a:solidFill>
                <a:srgbClr val="222222"/>
              </a:solidFill>
            </a:endParaRPr>
          </a:p>
          <a:p>
            <a:pPr marL="0" lvl="0" indent="0" algn="l" rtl="0">
              <a:spcBef>
                <a:spcPts val="0"/>
              </a:spcBef>
              <a:spcAft>
                <a:spcPts val="0"/>
              </a:spcAft>
              <a:buNone/>
            </a:pPr>
            <a:r>
              <a:rPr lang="en-GB" sz="1200">
                <a:solidFill>
                  <a:srgbClr val="222222"/>
                </a:solidFill>
              </a:rPr>
              <a:t>The size limit for a document is 16Mb which is more than enough for most use cases.</a:t>
            </a:r>
            <a:endParaRPr sz="1200">
              <a:solidFill>
                <a:srgbClr val="222222"/>
              </a:solidFill>
            </a:endParaRPr>
          </a:p>
          <a:p>
            <a:pPr marL="0" lvl="0" indent="0" algn="l" rtl="0">
              <a:spcBef>
                <a:spcPts val="0"/>
              </a:spcBef>
              <a:spcAft>
                <a:spcPts val="0"/>
              </a:spcAft>
              <a:buNone/>
            </a:pPr>
            <a:endParaRPr sz="1200">
              <a:solidFill>
                <a:srgbClr val="222222"/>
              </a:solidFill>
            </a:endParaRPr>
          </a:p>
          <a:p>
            <a:pPr marL="0" lvl="0" indent="0" algn="l" rtl="0">
              <a:spcBef>
                <a:spcPts val="0"/>
              </a:spcBef>
              <a:spcAft>
                <a:spcPts val="0"/>
              </a:spcAft>
              <a:buClr>
                <a:schemeClr val="dk1"/>
              </a:buClr>
              <a:buSzPts val="1100"/>
              <a:buFont typeface="Arial" panose="020B0604020202020204"/>
              <a:buNone/>
            </a:pPr>
            <a:r>
              <a:rPr lang="en-GB" sz="1200">
                <a:solidFill>
                  <a:srgbClr val="222222"/>
                </a:solidFill>
              </a:rPr>
              <a:t>You can create a document by inserting it into a collection. Now lets see how we can insert a document into a collection.</a:t>
            </a:r>
            <a:endParaRPr sz="1200">
              <a:solidFill>
                <a:srgbClr val="222222"/>
              </a:solidFill>
            </a:endParaRPr>
          </a:p>
          <a:p>
            <a:pPr marL="0" lvl="0" indent="0" algn="l" rtl="0">
              <a:spcBef>
                <a:spcPts val="0"/>
              </a:spcBef>
              <a:spcAft>
                <a:spcPts val="0"/>
              </a:spcAft>
              <a:buNone/>
            </a:pPr>
          </a:p>
        </p:txBody>
      </p:sp>
      <p:sp>
        <p:nvSpPr>
          <p:cNvPr id="163" name="Google Shape;163;g4164850a0e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g416d63b72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222222"/>
                </a:solidFill>
              </a:rPr>
              <a:t>Id is of type objectidentifier which is automatically inserted or added by mongodb if it is not explicitly provided.</a:t>
            </a:r>
            <a:endParaRPr sz="1200">
              <a:solidFill>
                <a:srgbClr val="222222"/>
              </a:solidFill>
            </a:endParaRPr>
          </a:p>
          <a:p>
            <a:pPr marL="0" lvl="0" indent="0" algn="l" rtl="0">
              <a:spcBef>
                <a:spcPts val="0"/>
              </a:spcBef>
              <a:spcAft>
                <a:spcPts val="0"/>
              </a:spcAft>
              <a:buNone/>
            </a:pPr>
            <a:endParaRPr sz="1200">
              <a:solidFill>
                <a:srgbClr val="222222"/>
              </a:solidFill>
            </a:endParaRPr>
          </a:p>
          <a:p>
            <a:pPr marL="0" lvl="0" indent="0" algn="l" rtl="0">
              <a:spcBef>
                <a:spcPts val="0"/>
              </a:spcBef>
              <a:spcAft>
                <a:spcPts val="0"/>
              </a:spcAft>
              <a:buNone/>
            </a:pPr>
            <a:r>
              <a:rPr lang="en-GB" sz="1200">
                <a:solidFill>
                  <a:srgbClr val="222222"/>
                </a:solidFill>
              </a:rPr>
              <a:t>Let's say we didn't create a collection using creatCollection Command. We directly try to insert it into the database. Lets see what happens</a:t>
            </a:r>
            <a:endParaRPr sz="1200">
              <a:solidFill>
                <a:srgbClr val="222222"/>
              </a:solidFill>
            </a:endParaRPr>
          </a:p>
          <a:p>
            <a:pPr marL="0" lvl="0" indent="0" algn="l" rtl="0">
              <a:spcBef>
                <a:spcPts val="0"/>
              </a:spcBef>
              <a:spcAft>
                <a:spcPts val="0"/>
              </a:spcAft>
              <a:buNone/>
            </a:pPr>
          </a:p>
          <a:p>
            <a:pPr marL="0" lvl="0" indent="0" algn="l" rtl="0">
              <a:spcBef>
                <a:spcPts val="0"/>
              </a:spcBef>
              <a:spcAft>
                <a:spcPts val="0"/>
              </a:spcAft>
              <a:buNone/>
            </a:pPr>
            <a:r>
              <a:rPr lang="en-GB"/>
              <a:t>db.mammal.insertMany([{"name": "Baboon"},{"name":"Opossum"}],{"ordered": false})</a:t>
            </a:r>
            <a:endParaRPr lang="en-GB"/>
          </a:p>
          <a:p>
            <a:pPr marL="0" lvl="0" indent="0" algn="l" rtl="0">
              <a:spcBef>
                <a:spcPts val="0"/>
              </a:spcBef>
              <a:spcAft>
                <a:spcPts val="0"/>
              </a:spcAft>
              <a:buNone/>
            </a:pPr>
          </a:p>
          <a:p>
            <a:pPr marL="0" lvl="0" indent="0" algn="l" rtl="0">
              <a:spcBef>
                <a:spcPts val="0"/>
              </a:spcBef>
              <a:spcAft>
                <a:spcPts val="0"/>
              </a:spcAft>
              <a:buNone/>
            </a:pPr>
            <a:r>
              <a:rPr lang="en-GB"/>
              <a:t>So we didn't create the collect explicitly but it was created when we inserted the document into the collection. That is the beauty of MongoDB.</a:t>
            </a:r>
            <a:endParaRPr lang="en-GB"/>
          </a:p>
        </p:txBody>
      </p:sp>
      <p:sp>
        <p:nvSpPr>
          <p:cNvPr id="169" name="Google Shape;169;g416d63b72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3"/>
        <p:cNvGrpSpPr/>
        <p:nvPr/>
      </p:nvGrpSpPr>
      <p:grpSpPr>
        <a:xfrm>
          <a:off x="0" y="0"/>
          <a:ext cx="0" cy="0"/>
          <a:chOff x="0" y="0"/>
          <a:chExt cx="0" cy="0"/>
        </a:xfrm>
      </p:grpSpPr>
      <p:sp>
        <p:nvSpPr>
          <p:cNvPr id="174" name="Google Shape;174;g416d63b72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Finding a document</a:t>
            </a:r>
            <a:endParaRPr lang="en-GB"/>
          </a:p>
          <a:p>
            <a:pPr marL="0" lvl="0" indent="0" algn="l" rtl="0">
              <a:spcBef>
                <a:spcPts val="0"/>
              </a:spcBef>
              <a:spcAft>
                <a:spcPts val="0"/>
              </a:spcAft>
              <a:buClr>
                <a:schemeClr val="dk1"/>
              </a:buClr>
              <a:buSzPts val="1100"/>
              <a:buFont typeface="Arial" panose="020B0604020202020204"/>
              <a:buNone/>
            </a:pPr>
            <a:r>
              <a:rPr lang="en-GB"/>
              <a:t>You can find a document or documents matching a particular pattern using the find function.</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r>
              <a:rPr lang="en-GB"/>
              <a:t>If you want to find all the mammals in the mammals collection, you can do this easily.</a:t>
            </a:r>
            <a:endParaRPr lang="en-GB"/>
          </a:p>
          <a:p>
            <a:pPr marL="0" lvl="0" indent="0" algn="l" rtl="0">
              <a:spcBef>
                <a:spcPts val="0"/>
              </a:spcBef>
              <a:spcAft>
                <a:spcPts val="0"/>
              </a:spcAft>
              <a:buNone/>
            </a:pPr>
            <a:endParaRPr sz="1200">
              <a:solidFill>
                <a:srgbClr val="222222"/>
              </a:solidFill>
            </a:endParaRPr>
          </a:p>
          <a:p>
            <a:pPr marL="0" lvl="0" indent="0" algn="l" rtl="0">
              <a:spcBef>
                <a:spcPts val="0"/>
              </a:spcBef>
              <a:spcAft>
                <a:spcPts val="0"/>
              </a:spcAft>
              <a:buNone/>
            </a:pPr>
            <a:r>
              <a:rPr lang="en-GB" sz="1200">
                <a:solidFill>
                  <a:srgbClr val="222222"/>
                </a:solidFill>
              </a:rPr>
              <a:t>You can use find with no arguments to list documents in a collection.</a:t>
            </a:r>
            <a:endParaRPr lang="en-GB" sz="1200">
              <a:solidFill>
                <a:srgbClr val="222222"/>
              </a:solidFill>
            </a:endParaRPr>
          </a:p>
          <a:p>
            <a:pPr marL="0" lvl="0" indent="0" algn="l" rtl="0">
              <a:spcBef>
                <a:spcPts val="0"/>
              </a:spcBef>
              <a:spcAft>
                <a:spcPts val="0"/>
              </a:spcAft>
              <a:buNone/>
            </a:pPr>
          </a:p>
          <a:p>
            <a:pPr marL="0" lvl="0" indent="0" algn="l" rtl="0">
              <a:spcBef>
                <a:spcPts val="0"/>
              </a:spcBef>
              <a:spcAft>
                <a:spcPts val="0"/>
              </a:spcAft>
              <a:buNone/>
            </a:pPr>
            <a:r>
              <a:rPr lang="en-GB"/>
              <a:t>db.mammals.find()</a:t>
            </a:r>
            <a:endParaRPr lang="en-GB"/>
          </a:p>
          <a:p>
            <a:pPr marL="0" lvl="0" indent="0" algn="l" rtl="0">
              <a:spcBef>
                <a:spcPts val="0"/>
              </a:spcBef>
              <a:spcAft>
                <a:spcPts val="0"/>
              </a:spcAft>
              <a:buNone/>
            </a:pPr>
          </a:p>
          <a:p>
            <a:pPr marL="0" lvl="0" indent="0" algn="l" rtl="0">
              <a:spcBef>
                <a:spcPts val="0"/>
              </a:spcBef>
              <a:spcAft>
                <a:spcPts val="0"/>
              </a:spcAft>
              <a:buNone/>
            </a:pPr>
            <a:r>
              <a:rPr lang="en-GB" sz="1200">
                <a:solidFill>
                  <a:srgbClr val="222222"/>
                </a:solidFill>
              </a:rPr>
              <a:t>This will list all of the codes, 20 at a time.</a:t>
            </a:r>
            <a:endParaRPr sz="1200">
              <a:solidFill>
                <a:srgbClr val="222222"/>
              </a:solidFill>
            </a:endParaRPr>
          </a:p>
          <a:p>
            <a:pPr marL="0" lvl="0" indent="0" algn="l" rtl="0">
              <a:spcBef>
                <a:spcPts val="0"/>
              </a:spcBef>
              <a:spcAft>
                <a:spcPts val="0"/>
              </a:spcAft>
              <a:buNone/>
            </a:pPr>
            <a:endParaRPr sz="1200">
              <a:solidFill>
                <a:srgbClr val="222222"/>
              </a:solidFill>
            </a:endParaRPr>
          </a:p>
          <a:p>
            <a:pPr marL="0" lvl="0" indent="0" algn="l" rtl="0">
              <a:spcBef>
                <a:spcPts val="0"/>
              </a:spcBef>
              <a:spcAft>
                <a:spcPts val="0"/>
              </a:spcAft>
              <a:buNone/>
            </a:pPr>
            <a:r>
              <a:rPr lang="en-GB" sz="1200">
                <a:solidFill>
                  <a:srgbClr val="222222"/>
                </a:solidFill>
              </a:rPr>
              <a:t>You can get the same result by passing an empty object, like so:</a:t>
            </a:r>
            <a:endParaRPr sz="1200">
              <a:solidFill>
                <a:srgbClr val="222222"/>
              </a:solidFill>
            </a:endParaRPr>
          </a:p>
          <a:p>
            <a:pPr marL="0" lvl="0" indent="0" algn="l" rtl="0">
              <a:spcBef>
                <a:spcPts val="0"/>
              </a:spcBef>
              <a:spcAft>
                <a:spcPts val="0"/>
              </a:spcAft>
              <a:buNone/>
            </a:pPr>
          </a:p>
          <a:p>
            <a:pPr marL="0" lvl="0" indent="0" algn="l" rtl="0">
              <a:spcBef>
                <a:spcPts val="0"/>
              </a:spcBef>
              <a:spcAft>
                <a:spcPts val="0"/>
              </a:spcAft>
              <a:buNone/>
            </a:pPr>
            <a:r>
              <a:rPr lang="en-GB"/>
              <a:t>db.mammals.find({})</a:t>
            </a:r>
            <a:endParaRPr lang="en-GB"/>
          </a:p>
          <a:p>
            <a:pPr marL="0" lvl="0" indent="0" algn="l" rtl="0">
              <a:spcBef>
                <a:spcPts val="0"/>
              </a:spcBef>
              <a:spcAft>
                <a:spcPts val="0"/>
              </a:spcAft>
              <a:buNone/>
            </a:pPr>
          </a:p>
          <a:p>
            <a:pPr marL="0" lvl="0" indent="0" algn="l" rtl="0">
              <a:spcBef>
                <a:spcPts val="0"/>
              </a:spcBef>
              <a:spcAft>
                <a:spcPts val="0"/>
              </a:spcAft>
              <a:buNone/>
            </a:pPr>
            <a:r>
              <a:rPr lang="en-GB"/>
              <a:t>The argument for the function is a JSON document.</a:t>
            </a:r>
            <a:endParaRPr lang="en-GB"/>
          </a:p>
          <a:p>
            <a:pPr marL="0" lvl="0" indent="0" algn="l" rtl="0">
              <a:spcBef>
                <a:spcPts val="0"/>
              </a:spcBef>
              <a:spcAft>
                <a:spcPts val="0"/>
              </a:spcAft>
              <a:buNone/>
            </a:pPr>
          </a:p>
          <a:p>
            <a:pPr marL="0" lvl="0" indent="0" algn="l" rtl="0">
              <a:spcBef>
                <a:spcPts val="0"/>
              </a:spcBef>
              <a:spcAft>
                <a:spcPts val="0"/>
              </a:spcAft>
              <a:buNone/>
            </a:pPr>
            <a:r>
              <a:rPr lang="en-GB"/>
              <a:t>The return will be a single or many JSON documents.</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
        <p:nvSpPr>
          <p:cNvPr id="175" name="Google Shape;175;g416d63b72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g416d63b72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200">
                <a:solidFill>
                  <a:srgbClr val="222222"/>
                </a:solidFill>
              </a:rPr>
              <a:t>Mongo comes with a set of convenience functions for performing common operations. Find is one such function. It allows us to find documents by providing a partial match, or an expression.</a:t>
            </a:r>
            <a:endParaRPr sz="1200">
              <a:solidFill>
                <a:srgbClr val="222222"/>
              </a:solidFill>
            </a:endParaRPr>
          </a:p>
          <a:p>
            <a:pPr marL="0" lvl="0" indent="0" algn="l" rtl="0">
              <a:lnSpc>
                <a:spcPct val="115000"/>
              </a:lnSpc>
              <a:spcBef>
                <a:spcPts val="1800"/>
              </a:spcBef>
              <a:spcAft>
                <a:spcPts val="0"/>
              </a:spcAft>
              <a:buClr>
                <a:schemeClr val="dk1"/>
              </a:buClr>
              <a:buSzPts val="1100"/>
              <a:buFont typeface="Arial" panose="020B0604020202020204"/>
              <a:buNone/>
            </a:pPr>
            <a:r>
              <a:rPr lang="en-GB" sz="2000">
                <a:solidFill>
                  <a:srgbClr val="090909"/>
                </a:solidFill>
              </a:rPr>
              <a:t>Uses</a:t>
            </a:r>
            <a:endParaRPr sz="2000">
              <a:solidFill>
                <a:srgbClr val="090909"/>
              </a:solidFill>
            </a:endParaRPr>
          </a:p>
          <a:p>
            <a:pPr marL="0" lvl="0" indent="0" algn="l" rtl="0">
              <a:lnSpc>
                <a:spcPct val="115000"/>
              </a:lnSpc>
              <a:spcBef>
                <a:spcPts val="400"/>
              </a:spcBef>
              <a:spcAft>
                <a:spcPts val="0"/>
              </a:spcAft>
              <a:buClr>
                <a:schemeClr val="dk1"/>
              </a:buClr>
              <a:buSzPts val="1100"/>
              <a:buFont typeface="Arial" panose="020B0604020202020204"/>
              <a:buNone/>
            </a:pPr>
            <a:r>
              <a:rPr lang="en-GB" sz="1200">
                <a:solidFill>
                  <a:srgbClr val="222222"/>
                </a:solidFill>
              </a:rPr>
              <a:t>You </a:t>
            </a:r>
            <a:r>
              <a:rPr lang="en-GB" sz="1200" b="1">
                <a:solidFill>
                  <a:srgbClr val="222222"/>
                </a:solidFill>
              </a:rPr>
              <a:t>can</a:t>
            </a:r>
            <a:r>
              <a:rPr lang="en-GB" sz="1200">
                <a:solidFill>
                  <a:srgbClr val="222222"/>
                </a:solidFill>
              </a:rPr>
              <a:t> use find function to:</a:t>
            </a:r>
            <a:endParaRPr sz="1200">
              <a:solidFill>
                <a:srgbClr val="222222"/>
              </a:solidFill>
            </a:endParaRPr>
          </a:p>
          <a:p>
            <a:pPr marL="457200" lvl="0" indent="-304800" algn="l" rtl="0">
              <a:lnSpc>
                <a:spcPct val="115000"/>
              </a:lnSpc>
              <a:spcBef>
                <a:spcPts val="0"/>
              </a:spcBef>
              <a:spcAft>
                <a:spcPts val="0"/>
              </a:spcAft>
              <a:buClr>
                <a:srgbClr val="222222"/>
              </a:buClr>
              <a:buSzPts val="1200"/>
              <a:buChar char="●"/>
            </a:pPr>
            <a:r>
              <a:rPr lang="en-GB" sz="1200">
                <a:solidFill>
                  <a:srgbClr val="222222"/>
                </a:solidFill>
              </a:rPr>
              <a:t>Find a document by id:</a:t>
            </a:r>
            <a:endParaRPr sz="1200">
              <a:solidFill>
                <a:srgbClr val="222222"/>
              </a:solidFill>
            </a:endParaRPr>
          </a:p>
          <a:p>
            <a:pPr marL="457200" lvl="0" indent="0" algn="l" rtl="0">
              <a:lnSpc>
                <a:spcPct val="115000"/>
              </a:lnSpc>
              <a:spcBef>
                <a:spcPts val="0"/>
              </a:spcBef>
              <a:spcAft>
                <a:spcPts val="0"/>
              </a:spcAft>
              <a:buNone/>
            </a:pPr>
            <a:r>
              <a:rPr lang="en-GB" sz="1200">
                <a:solidFill>
                  <a:srgbClr val="222222"/>
                </a:solidFill>
              </a:rPr>
              <a:t>Assuming you know the object ID of a document. You can pull that document by id like so: db.mammals.find({ObjectId("557afc91c0b20703009f7e")}).</a:t>
            </a:r>
            <a:endParaRPr sz="1200">
              <a:solidFill>
                <a:srgbClr val="222222"/>
              </a:solidFill>
            </a:endParaRPr>
          </a:p>
          <a:p>
            <a:pPr marL="457200" lvl="0" indent="0" algn="l" rtl="0">
              <a:lnSpc>
                <a:spcPct val="115000"/>
              </a:lnSpc>
              <a:spcBef>
                <a:spcPts val="0"/>
              </a:spcBef>
              <a:spcAft>
                <a:spcPts val="0"/>
              </a:spcAft>
              <a:buNone/>
            </a:pPr>
            <a:r>
              <a:rPr lang="en-GB" sz="1200">
                <a:solidFill>
                  <a:srgbClr val="222222"/>
                </a:solidFill>
              </a:rPr>
              <a:t>The _id field of any collection is automatically indexed. IDs are 12 byte BSON objects, not Strings which is why we need the ObjectId function.</a:t>
            </a:r>
            <a:endParaRPr sz="1200">
              <a:solidFill>
                <a:srgbClr val="222222"/>
              </a:solidFill>
            </a:endParaRPr>
          </a:p>
          <a:p>
            <a:pPr marL="457200" lvl="0" indent="0" algn="l" rtl="0">
              <a:lnSpc>
                <a:spcPct val="115000"/>
              </a:lnSpc>
              <a:spcBef>
                <a:spcPts val="0"/>
              </a:spcBef>
              <a:spcAft>
                <a:spcPts val="0"/>
              </a:spcAft>
              <a:buNone/>
            </a:pPr>
            <a:endParaRPr sz="1200">
              <a:solidFill>
                <a:srgbClr val="222222"/>
              </a:solidFill>
            </a:endParaRPr>
          </a:p>
          <a:p>
            <a:pPr marL="457200" lvl="0" indent="-304800" algn="l" rtl="0">
              <a:lnSpc>
                <a:spcPct val="115000"/>
              </a:lnSpc>
              <a:spcBef>
                <a:spcPts val="0"/>
              </a:spcBef>
              <a:spcAft>
                <a:spcPts val="0"/>
              </a:spcAft>
              <a:buClr>
                <a:srgbClr val="222222"/>
              </a:buClr>
              <a:buSzPts val="1200"/>
              <a:buChar char="●"/>
            </a:pPr>
            <a:r>
              <a:rPr lang="en-GB" sz="1200">
                <a:solidFill>
                  <a:srgbClr val="222222"/>
                </a:solidFill>
              </a:rPr>
              <a:t>Finding by partial match</a:t>
            </a:r>
            <a:endParaRPr sz="1200">
              <a:solidFill>
                <a:srgbClr val="222222"/>
              </a:solidFill>
            </a:endParaRPr>
          </a:p>
          <a:p>
            <a:pPr marL="457200" lvl="0" indent="-304800" algn="l" rtl="0">
              <a:lnSpc>
                <a:spcPct val="115000"/>
              </a:lnSpc>
              <a:spcBef>
                <a:spcPts val="0"/>
              </a:spcBef>
              <a:spcAft>
                <a:spcPts val="0"/>
              </a:spcAft>
              <a:buClr>
                <a:srgbClr val="222222"/>
              </a:buClr>
              <a:buSzPts val="1200"/>
              <a:buChar char="●"/>
            </a:pPr>
            <a:r>
              <a:rPr lang="en-GB" sz="1200">
                <a:solidFill>
                  <a:srgbClr val="222222"/>
                </a:solidFill>
              </a:rPr>
              <a:t>Say you have a list of users and you want to find by name, you might do: db.people.find({name: "dave"})</a:t>
            </a:r>
            <a:endParaRPr sz="1200">
              <a:solidFill>
                <a:srgbClr val="222222"/>
              </a:solidFill>
            </a:endParaRPr>
          </a:p>
          <a:p>
            <a:pPr marL="457200" lvl="0" indent="0" algn="l" rtl="0">
              <a:lnSpc>
                <a:spcPct val="115000"/>
              </a:lnSpc>
              <a:spcBef>
                <a:spcPts val="0"/>
              </a:spcBef>
              <a:spcAft>
                <a:spcPts val="0"/>
              </a:spcAft>
              <a:buNone/>
            </a:pPr>
            <a:r>
              <a:rPr lang="en-GB" sz="1200">
                <a:solidFill>
                  <a:srgbClr val="222222"/>
                </a:solidFill>
              </a:rPr>
              <a:t>You can match on more than one field:</a:t>
            </a:r>
            <a:endParaRPr sz="1200">
              <a:solidFill>
                <a:srgbClr val="222222"/>
              </a:solidFill>
            </a:endParaRPr>
          </a:p>
          <a:p>
            <a:pPr marL="457200" lvl="0" indent="0" algn="l" rtl="0">
              <a:lnSpc>
                <a:spcPct val="115000"/>
              </a:lnSpc>
              <a:spcBef>
                <a:spcPts val="0"/>
              </a:spcBef>
              <a:spcAft>
                <a:spcPts val="0"/>
              </a:spcAft>
              <a:buNone/>
            </a:pPr>
            <a:r>
              <a:rPr lang="en-GB" sz="1200">
                <a:solidFill>
                  <a:srgbClr val="222222"/>
                </a:solidFill>
              </a:rPr>
              <a:t>db.people.find({</a:t>
            </a:r>
            <a:endParaRPr sz="1200">
              <a:solidFill>
                <a:srgbClr val="222222"/>
              </a:solidFill>
            </a:endParaRPr>
          </a:p>
          <a:p>
            <a:pPr marL="457200" lvl="0" indent="0" algn="l" rtl="0">
              <a:lnSpc>
                <a:spcPct val="115000"/>
              </a:lnSpc>
              <a:spcBef>
                <a:spcPts val="0"/>
              </a:spcBef>
              <a:spcAft>
                <a:spcPts val="0"/>
              </a:spcAft>
              <a:buNone/>
            </a:pPr>
            <a:r>
              <a:rPr lang="en-GB" sz="1200">
                <a:solidFill>
                  <a:srgbClr val="222222"/>
                </a:solidFill>
              </a:rPr>
              <a:t> name: "dave", email: "</a:t>
            </a:r>
            <a:r>
              <a:rPr lang="en-GB" sz="1200" u="sng">
                <a:solidFill>
                  <a:schemeClr val="hlink"/>
                </a:solidFill>
                <a:hlinkClick r:id="rId3"/>
              </a:rPr>
              <a:t>davey@aol.com</a:t>
            </a:r>
            <a:r>
              <a:rPr lang="en-GB" sz="1200">
                <a:solidFill>
                  <a:srgbClr val="222222"/>
                </a:solidFill>
              </a:rPr>
              <a:t>"})</a:t>
            </a:r>
            <a:endParaRPr sz="1200">
              <a:solidFill>
                <a:srgbClr val="222222"/>
              </a:solidFill>
            </a:endParaRPr>
          </a:p>
          <a:p>
            <a:pPr marL="457200" lvl="0" indent="0" algn="l" rtl="0">
              <a:lnSpc>
                <a:spcPct val="115000"/>
              </a:lnSpc>
              <a:spcBef>
                <a:spcPts val="0"/>
              </a:spcBef>
              <a:spcAft>
                <a:spcPts val="0"/>
              </a:spcAft>
              <a:buNone/>
            </a:pPr>
            <a:r>
              <a:rPr lang="en-GB" sz="1200">
                <a:solidFill>
                  <a:srgbClr val="222222"/>
                </a:solidFill>
              </a:rPr>
              <a:t>You can match on numbers:</a:t>
            </a:r>
            <a:endParaRPr sz="1200">
              <a:solidFill>
                <a:srgbClr val="222222"/>
              </a:solidFill>
            </a:endParaRPr>
          </a:p>
          <a:p>
            <a:pPr marL="457200" lvl="0" indent="0" algn="l" rtl="0">
              <a:lnSpc>
                <a:spcPct val="115000"/>
              </a:lnSpc>
              <a:spcBef>
                <a:spcPts val="0"/>
              </a:spcBef>
              <a:spcAft>
                <a:spcPts val="0"/>
              </a:spcAft>
              <a:buNone/>
            </a:pPr>
            <a:r>
              <a:rPr lang="en-GB" sz="1200">
                <a:solidFill>
                  <a:srgbClr val="222222"/>
                </a:solidFill>
              </a:rPr>
              <a:t>db.people.find({ name: "dave", age: 69,  email: "</a:t>
            </a:r>
            <a:r>
              <a:rPr lang="en-GB" sz="1200" u="sng">
                <a:solidFill>
                  <a:schemeClr val="hlink"/>
                </a:solidFill>
                <a:hlinkClick r:id="rId3"/>
              </a:rPr>
              <a:t>davey@aol.com</a:t>
            </a:r>
            <a:r>
              <a:rPr lang="en-GB" sz="1200">
                <a:solidFill>
                  <a:srgbClr val="222222"/>
                </a:solidFill>
              </a:rPr>
              <a:t>" })</a:t>
            </a:r>
            <a:endParaRPr sz="1200">
              <a:solidFill>
                <a:srgbClr val="222222"/>
              </a:solidFill>
            </a:endParaRPr>
          </a:p>
          <a:p>
            <a:pPr marL="0" lvl="0" indent="0" algn="l" rtl="0">
              <a:lnSpc>
                <a:spcPct val="115000"/>
              </a:lnSpc>
              <a:spcBef>
                <a:spcPts val="1800"/>
              </a:spcBef>
              <a:spcAft>
                <a:spcPts val="0"/>
              </a:spcAft>
              <a:buClr>
                <a:schemeClr val="dk1"/>
              </a:buClr>
              <a:buSzPts val="1100"/>
              <a:buFont typeface="Arial" panose="020B0604020202020204"/>
              <a:buNone/>
            </a:pPr>
            <a:r>
              <a:rPr lang="en-GB" sz="2000">
                <a:solidFill>
                  <a:srgbClr val="090909"/>
                </a:solidFill>
              </a:rPr>
              <a:t>Limitations</a:t>
            </a:r>
            <a:endParaRPr sz="2000">
              <a:solidFill>
                <a:srgbClr val="090909"/>
              </a:solidFill>
            </a:endParaRPr>
          </a:p>
          <a:p>
            <a:pPr marL="0" lvl="0" indent="0" algn="l" rtl="0">
              <a:lnSpc>
                <a:spcPct val="115000"/>
              </a:lnSpc>
              <a:spcBef>
                <a:spcPts val="1800"/>
              </a:spcBef>
              <a:spcAft>
                <a:spcPts val="0"/>
              </a:spcAft>
              <a:buClr>
                <a:schemeClr val="dk1"/>
              </a:buClr>
              <a:buSzPts val="1100"/>
              <a:buFont typeface="Arial" panose="020B0604020202020204"/>
              <a:buNone/>
            </a:pPr>
            <a:r>
              <a:rPr lang="en-GB" sz="1200">
                <a:solidFill>
                  <a:srgbClr val="090909"/>
                </a:solidFill>
              </a:rPr>
              <a:t>Well the limitations of find are</a:t>
            </a:r>
            <a:endParaRPr sz="1200">
              <a:solidFill>
                <a:srgbClr val="090909"/>
              </a:solidFill>
            </a:endParaRPr>
          </a:p>
          <a:p>
            <a:pPr marL="0" lvl="0" indent="0" algn="l" rtl="0">
              <a:lnSpc>
                <a:spcPct val="115000"/>
              </a:lnSpc>
              <a:spcBef>
                <a:spcPts val="400"/>
              </a:spcBef>
              <a:spcAft>
                <a:spcPts val="0"/>
              </a:spcAft>
              <a:buClr>
                <a:schemeClr val="dk1"/>
              </a:buClr>
              <a:buSzPts val="1100"/>
              <a:buFont typeface="Arial" panose="020B0604020202020204"/>
              <a:buNone/>
            </a:pPr>
            <a:r>
              <a:rPr lang="en-GB" sz="1200">
                <a:solidFill>
                  <a:srgbClr val="222222"/>
                </a:solidFill>
              </a:rPr>
              <a:t>You </a:t>
            </a:r>
            <a:r>
              <a:rPr lang="en-GB" sz="1200" b="1">
                <a:solidFill>
                  <a:srgbClr val="222222"/>
                </a:solidFill>
              </a:rPr>
              <a:t>can't</a:t>
            </a:r>
            <a:r>
              <a:rPr lang="en-GB" sz="1200">
                <a:solidFill>
                  <a:srgbClr val="222222"/>
                </a:solidFill>
              </a:rPr>
              <a:t> use find to chain complex operators. You can do a few simple things like counting, but if you want to real power you need the </a:t>
            </a:r>
            <a:r>
              <a:rPr lang="en-GB" sz="1200" i="1">
                <a:solidFill>
                  <a:srgbClr val="222222"/>
                </a:solidFill>
              </a:rPr>
              <a:t>aggregate pipeline</a:t>
            </a:r>
            <a:r>
              <a:rPr lang="en-GB" sz="1200">
                <a:solidFill>
                  <a:srgbClr val="222222"/>
                </a:solidFill>
              </a:rPr>
              <a:t>, which is actually not at all scary and is quite easy to use.</a:t>
            </a:r>
            <a:endParaRPr sz="1200">
              <a:solidFill>
                <a:srgbClr val="222222"/>
              </a:solidFill>
            </a:endParaRPr>
          </a:p>
          <a:p>
            <a:pPr marL="0" lvl="0" indent="0" algn="l" rtl="0">
              <a:spcBef>
                <a:spcPts val="0"/>
              </a:spcBef>
              <a:spcAft>
                <a:spcPts val="0"/>
              </a:spcAft>
              <a:buClr>
                <a:schemeClr val="dk1"/>
              </a:buClr>
              <a:buSzPts val="1100"/>
              <a:buFont typeface="Arial" panose="020B0604020202020204"/>
              <a:buNone/>
            </a:pPr>
            <a:r>
              <a:rPr lang="en-GB" sz="1200">
                <a:solidFill>
                  <a:srgbClr val="222222"/>
                </a:solidFill>
              </a:rPr>
              <a:t>The Aggregate pipeline allows us to chain operations together and pipe a set of documents from one operation to the next.</a:t>
            </a:r>
            <a:endParaRPr sz="1200">
              <a:solidFill>
                <a:srgbClr val="222222"/>
              </a:solidFill>
            </a:endParaRPr>
          </a:p>
          <a:p>
            <a:pPr marL="0" lvl="0" indent="0" algn="l" rtl="0">
              <a:spcBef>
                <a:spcPts val="0"/>
              </a:spcBef>
              <a:spcAft>
                <a:spcPts val="0"/>
              </a:spcAft>
              <a:buNone/>
            </a:pPr>
            <a:endParaRPr sz="1200">
              <a:solidFill>
                <a:srgbClr val="222222"/>
              </a:solidFill>
            </a:endParaRPr>
          </a:p>
        </p:txBody>
      </p:sp>
      <p:sp>
        <p:nvSpPr>
          <p:cNvPr id="181" name="Google Shape;181;g416d63b72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g416d63b72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16d63b72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Finding Nested documents</a:t>
            </a:r>
            <a:endParaRPr lang="en-GB"/>
          </a:p>
          <a:p>
            <a:pPr marL="0" lvl="0" indent="0" algn="l" rtl="0">
              <a:spcBef>
                <a:spcPts val="0"/>
              </a:spcBef>
              <a:spcAft>
                <a:spcPts val="0"/>
              </a:spcAft>
              <a:buNone/>
            </a:pPr>
            <a:r>
              <a:rPr lang="en-GB"/>
              <a:t>Nested documents can be searched using dot notation.</a:t>
            </a:r>
            <a:endParaRPr lang="en-GB"/>
          </a:p>
          <a:p>
            <a:pPr marL="0" lvl="0" indent="0" algn="l" rtl="0">
              <a:spcBef>
                <a:spcPts val="0"/>
              </a:spcBef>
              <a:spcAft>
                <a:spcPts val="0"/>
              </a:spcAft>
              <a:buClr>
                <a:schemeClr val="dk1"/>
              </a:buClr>
              <a:buSzPts val="1100"/>
              <a:buFont typeface="Arial" panose="020B0604020202020204"/>
              <a:buNone/>
            </a:pPr>
            <a:r>
              <a:rPr lang="en-GB"/>
              <a:t>ind people with the last name Morgan.</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Clr>
                <a:schemeClr val="dk1"/>
              </a:buClr>
              <a:buSzPts val="1100"/>
              <a:buFont typeface="Arial" panose="020B0604020202020204"/>
              <a:buNone/>
            </a:pPr>
            <a:r>
              <a:rPr lang="en-GB"/>
              <a:t>We can use operators like this:</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Clr>
                <a:schemeClr val="dk1"/>
              </a:buClr>
              <a:buSzPts val="1100"/>
              <a:buFont typeface="Arial" panose="020B0604020202020204"/>
              <a:buNone/>
            </a:pPr>
            <a:r>
              <a:rPr lang="en-GB"/>
              <a:t>$gt - Greater than</a:t>
            </a:r>
            <a:endParaRPr lang="en-GB"/>
          </a:p>
          <a:p>
            <a:pPr marL="0" lvl="0" indent="0" algn="l" rtl="0">
              <a:spcBef>
                <a:spcPts val="0"/>
              </a:spcBef>
              <a:spcAft>
                <a:spcPts val="0"/>
              </a:spcAft>
              <a:buClr>
                <a:schemeClr val="dk1"/>
              </a:buClr>
              <a:buSzPts val="1100"/>
              <a:buFont typeface="Arial" panose="020B0604020202020204"/>
              <a:buNone/>
            </a:pPr>
            <a:r>
              <a:rPr lang="en-GB"/>
              <a:t>$lt - Less than</a:t>
            </a:r>
            <a:endParaRPr lang="en-GB"/>
          </a:p>
          <a:p>
            <a:pPr marL="0" lvl="0" indent="0" algn="l" rtl="0">
              <a:spcBef>
                <a:spcPts val="0"/>
              </a:spcBef>
              <a:spcAft>
                <a:spcPts val="0"/>
              </a:spcAft>
              <a:buNone/>
            </a:pPr>
            <a:r>
              <a:rPr lang="en-GB"/>
              <a:t>$exists - The field exists</a:t>
            </a:r>
            <a:endParaRPr lang="en-GB"/>
          </a:p>
          <a:p>
            <a:pPr marL="0" lvl="0" indent="0" algn="l" rtl="0">
              <a:spcBef>
                <a:spcPts val="0"/>
              </a:spcBef>
              <a:spcAft>
                <a:spcPts val="0"/>
              </a:spcAft>
              <a:buNone/>
            </a:pPr>
          </a:p>
          <a:p>
            <a:pPr marL="0" lvl="0" indent="0" algn="l" rtl="0">
              <a:spcBef>
                <a:spcPts val="0"/>
              </a:spcBef>
              <a:spcAft>
                <a:spcPts val="0"/>
              </a:spcAft>
              <a:buNone/>
            </a:pPr>
            <a:r>
              <a:rPr lang="en-GB"/>
              <a:t>You can see the full list of operations in the link</a:t>
            </a:r>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416d63b72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16d63b72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
        <p:cNvGrpSpPr/>
        <p:nvPr/>
      </p:nvGrpSpPr>
      <p:grpSpPr>
        <a:xfrm>
          <a:off x="0" y="0"/>
          <a:ext cx="0" cy="0"/>
          <a:chOff x="0" y="0"/>
          <a:chExt cx="0" cy="0"/>
        </a:xfrm>
      </p:grpSpPr>
      <p:sp>
        <p:nvSpPr>
          <p:cNvPr id="216" name="Google Shape;216;g426504a9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26504a9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Find pets whose name starts with H?</a:t>
            </a:r>
            <a:endParaRPr lang="en-GB"/>
          </a:p>
          <a:p>
            <a:pPr marL="0" lvl="0" indent="0" algn="l" rtl="0">
              <a:spcBef>
                <a:spcPts val="0"/>
              </a:spcBef>
              <a:spcAft>
                <a:spcPts val="0"/>
              </a:spcAft>
              <a:buNone/>
            </a:pPr>
            <a:r>
              <a:rPr lang="en-GB"/>
              <a:t>db.pets.find({"name": {"$regex": "^H"}})</a:t>
            </a:r>
            <a:endParaRPr lang="en-GB"/>
          </a:p>
          <a:p>
            <a:pPr marL="0" lvl="0" indent="0" algn="l" rtl="0">
              <a:spcBef>
                <a:spcPts val="0"/>
              </a:spcBef>
              <a:spcAft>
                <a:spcPts val="0"/>
              </a:spcAft>
              <a:buNone/>
            </a:pPr>
          </a:p>
          <a:p>
            <a:pPr marL="0" lvl="0" indent="0" algn="l" rtl="0">
              <a:spcBef>
                <a:spcPts val="0"/>
              </a:spcBef>
              <a:spcAft>
                <a:spcPts val="0"/>
              </a:spcAft>
              <a:buNone/>
            </a:pPr>
            <a:r>
              <a:rPr lang="en-GB"/>
              <a:t>1 represents display 0 represents no display. In case of id only 0 works. </a:t>
            </a:r>
            <a:endParaRPr lang="en-GB"/>
          </a:p>
          <a:p>
            <a:pPr marL="0" lvl="0" indent="0" algn="l" rtl="0">
              <a:spcBef>
                <a:spcPts val="0"/>
              </a:spcBef>
              <a:spcAft>
                <a:spcPts val="0"/>
              </a:spcAft>
              <a:buNone/>
            </a:pPr>
            <a:r>
              <a:rPr lang="en-GB"/>
              <a:t>db.pets.find({"name": {"$regex": "^H"}},{"_id":0})</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t> If you try other fields it wont work</a:t>
            </a:r>
            <a:endParaRPr lang="en-GB"/>
          </a:p>
          <a:p>
            <a:pPr marL="0" lvl="0" indent="0" algn="l" rtl="0">
              <a:spcBef>
                <a:spcPts val="0"/>
              </a:spcBef>
              <a:spcAft>
                <a:spcPts val="0"/>
              </a:spcAft>
              <a:buClr>
                <a:schemeClr val="dk1"/>
              </a:buClr>
              <a:buSzPts val="1100"/>
              <a:buFont typeface="Arial" panose="020B0604020202020204"/>
              <a:buNone/>
            </a:pPr>
            <a:r>
              <a:rPr lang="en-GB"/>
              <a:t>db.pets.find({"name": {"$regex": "^H"}},{"name": 0, "species": 1})</a:t>
            </a:r>
            <a:endParaRPr lang="en-GB"/>
          </a:p>
          <a:p>
            <a:pPr marL="0" lvl="0" indent="0" algn="l" rtl="0">
              <a:spcBef>
                <a:spcPts val="0"/>
              </a:spcBef>
              <a:spcAft>
                <a:spcPts val="0"/>
              </a:spcAft>
              <a:buClr>
                <a:schemeClr val="dk1"/>
              </a:buClr>
              <a:buSzPts val="1100"/>
              <a:buFont typeface="Arial" panose="020B0604020202020204"/>
              <a:buNone/>
            </a:pPr>
            <a:r>
              <a:rPr lang="en-GB"/>
              <a:t>Error: error: {</a:t>
            </a:r>
            <a:endParaRPr lang="en-GB"/>
          </a:p>
          <a:p>
            <a:pPr marL="0" lvl="0" indent="0" algn="l" rtl="0">
              <a:spcBef>
                <a:spcPts val="0"/>
              </a:spcBef>
              <a:spcAft>
                <a:spcPts val="0"/>
              </a:spcAft>
              <a:buClr>
                <a:schemeClr val="dk1"/>
              </a:buClr>
              <a:buSzPts val="1100"/>
              <a:buFont typeface="Arial" panose="020B0604020202020204"/>
              <a:buNone/>
            </a:pPr>
            <a:r>
              <a:rPr lang="en-GB"/>
              <a:t>    "ok" : 0,</a:t>
            </a:r>
            <a:endParaRPr lang="en-GB"/>
          </a:p>
          <a:p>
            <a:pPr marL="0" lvl="0" indent="0" algn="l" rtl="0">
              <a:spcBef>
                <a:spcPts val="0"/>
              </a:spcBef>
              <a:spcAft>
                <a:spcPts val="0"/>
              </a:spcAft>
              <a:buClr>
                <a:schemeClr val="dk1"/>
              </a:buClr>
              <a:buSzPts val="1100"/>
              <a:buFont typeface="Arial" panose="020B0604020202020204"/>
              <a:buNone/>
            </a:pPr>
            <a:r>
              <a:rPr lang="en-GB"/>
              <a:t>    "errmsg" : "Projection cannot have a mix of inclusion and exclusion.",</a:t>
            </a:r>
            <a:endParaRPr lang="en-GB"/>
          </a:p>
          <a:p>
            <a:pPr marL="0" lvl="0" indent="0" algn="l" rtl="0">
              <a:spcBef>
                <a:spcPts val="0"/>
              </a:spcBef>
              <a:spcAft>
                <a:spcPts val="0"/>
              </a:spcAft>
              <a:buClr>
                <a:schemeClr val="dk1"/>
              </a:buClr>
              <a:buSzPts val="1100"/>
              <a:buFont typeface="Arial" panose="020B0604020202020204"/>
              <a:buNone/>
            </a:pPr>
            <a:r>
              <a:rPr lang="en-GB"/>
              <a:t>    "code" : 2,</a:t>
            </a:r>
            <a:endParaRPr lang="en-GB"/>
          </a:p>
          <a:p>
            <a:pPr marL="0" lvl="0" indent="0" algn="l" rtl="0">
              <a:spcBef>
                <a:spcPts val="0"/>
              </a:spcBef>
              <a:spcAft>
                <a:spcPts val="0"/>
              </a:spcAft>
              <a:buClr>
                <a:schemeClr val="dk1"/>
              </a:buClr>
              <a:buSzPts val="1100"/>
              <a:buFont typeface="Arial" panose="020B0604020202020204"/>
              <a:buNone/>
            </a:pPr>
            <a:r>
              <a:rPr lang="en-GB"/>
              <a:t>    "codeName" : "BadValue"</a:t>
            </a:r>
            <a:endParaRPr lang="en-GB"/>
          </a:p>
          <a:p>
            <a:pPr marL="0" lvl="0" indent="0" algn="l" rtl="0">
              <a:spcBef>
                <a:spcPts val="0"/>
              </a:spcBef>
              <a:spcAft>
                <a:spcPts val="0"/>
              </a:spcAft>
              <a:buNone/>
            </a:pPr>
            <a:r>
              <a:rPr lang="en-GB"/>
              <a:t>}</a:t>
            </a:r>
            <a:endParaRPr lang="en-GB"/>
          </a:p>
          <a:p>
            <a:pPr marL="0" lvl="0" indent="0" algn="l" rtl="0">
              <a:spcBef>
                <a:spcPts val="0"/>
              </a:spcBef>
              <a:spcAft>
                <a:spcPts val="0"/>
              </a:spcAft>
              <a:buNone/>
            </a:pPr>
          </a:p>
          <a:p>
            <a:pPr marL="0" lvl="0" indent="0" algn="l" rtl="0">
              <a:spcBef>
                <a:spcPts val="0"/>
              </a:spcBef>
              <a:spcAft>
                <a:spcPts val="0"/>
              </a:spcAft>
              <a:buNone/>
            </a:pPr>
            <a:r>
              <a:rPr lang="en-GB"/>
              <a:t>db.pets.find({"name": {"$regex": "^H"}},{"species": 1})</a:t>
            </a:r>
            <a:endParaRPr lang="en-GB"/>
          </a:p>
          <a:p>
            <a:pPr marL="0" lvl="0" indent="0" algn="l" rtl="0">
              <a:spcBef>
                <a:spcPts val="0"/>
              </a:spcBef>
              <a:spcAft>
                <a:spcPts val="0"/>
              </a:spcAft>
              <a:buNone/>
            </a:pPr>
          </a:p>
          <a:p>
            <a:pPr marL="0" lvl="0" indent="0" algn="l" rtl="0">
              <a:spcBef>
                <a:spcPts val="0"/>
              </a:spcBef>
              <a:spcAft>
                <a:spcPts val="0"/>
              </a:spcAft>
              <a:buNone/>
            </a:pPr>
            <a:r>
              <a:rPr lang="en-GB"/>
              <a:t>db.pets.find({"name": {"$regex": "^H"}},{"species": 1,"_id":0})</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416d63b72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16d63b72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g416d63b72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16d63b72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db.pets.insertMany</a:t>
            </a:r>
            <a:r>
              <a:rPr lang="en-GB" dirty="0"/>
              <a:t>([{"name": "Henry", "species": "piranha"}, {"name": "Henry", "species": "Naked Mole Rat"}])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panose="020B0604020202020204"/>
              <a:buNone/>
            </a:pPr>
            <a:r>
              <a:rPr lang="en-GB" dirty="0" err="1"/>
              <a:t>db.pets.find</a:t>
            </a:r>
            <a:r>
              <a:rPr lang="en-GB" dirty="0"/>
              <a:t>({"</a:t>
            </a:r>
            <a:r>
              <a:rPr lang="en-GB" dirty="0" err="1"/>
              <a:t>name":"Mikey","species":"Gerbil</a:t>
            </a:r>
            <a:r>
              <a:rPr lang="en-GB" dirty="0"/>
              <a: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panose="020B0604020202020204"/>
              <a:buNone/>
            </a:pPr>
            <a:r>
              <a:rPr lang="en-GB" dirty="0"/>
              <a:t>{ "_id" : </a:t>
            </a:r>
            <a:r>
              <a:rPr lang="en-GB" dirty="0" err="1"/>
              <a:t>ObjectId</a:t>
            </a:r>
            <a:r>
              <a:rPr lang="en-GB" dirty="0"/>
              <a:t>("5ba1dc907d594c3d55ce62bf"), "name" : "Mikey", "species" : "Gerbil" }</a:t>
            </a:r>
            <a:endParaRPr dirty="0"/>
          </a:p>
          <a:p>
            <a:pPr marL="0" lvl="0" indent="0" algn="l" rtl="0">
              <a:spcBef>
                <a:spcPts val="0"/>
              </a:spcBef>
              <a:spcAft>
                <a:spcPts val="0"/>
              </a:spcAft>
              <a:buClr>
                <a:schemeClr val="dk1"/>
              </a:buClr>
              <a:buSzPts val="1100"/>
              <a:buFont typeface="Arial" panose="020B0604020202020204"/>
              <a:buNone/>
            </a:pPr>
            <a:endParaRPr dirty="0"/>
          </a:p>
          <a:p>
            <a:pPr marL="0" lvl="0" indent="0" algn="l" rtl="0">
              <a:spcBef>
                <a:spcPts val="0"/>
              </a:spcBef>
              <a:spcAft>
                <a:spcPts val="0"/>
              </a:spcAft>
              <a:buNone/>
            </a:pPr>
            <a:r>
              <a:rPr lang="en-GB" dirty="0" err="1"/>
              <a:t>db.pets.find</a:t>
            </a:r>
            <a:r>
              <a:rPr lang="en-GB" dirty="0"/>
              <a:t>({"</a:t>
            </a:r>
            <a:r>
              <a:rPr lang="en-GB" dirty="0" err="1"/>
              <a:t>species":"Gerbil</a:t>
            </a:r>
            <a:r>
              <a:rPr lang="en-GB" dirty="0"/>
              <a: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panose="020B0604020202020204"/>
              <a:buNone/>
            </a:pPr>
            <a:r>
              <a:rPr lang="en-GB" dirty="0"/>
              <a:t>&gt; </a:t>
            </a:r>
            <a:r>
              <a:rPr lang="en-GB" dirty="0" err="1"/>
              <a:t>db.pets.find</a:t>
            </a:r>
            <a:r>
              <a:rPr lang="en-GB" dirty="0"/>
              <a:t>({"</a:t>
            </a:r>
            <a:r>
              <a:rPr lang="en-GB" dirty="0" err="1"/>
              <a:t>name":"Mikey</a:t>
            </a:r>
            <a:r>
              <a:rPr lang="en-GB" dirty="0"/>
              <a: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panose="020B0604020202020204"/>
              <a:buNone/>
            </a:pPr>
            <a:r>
              <a:rPr lang="en-GB" dirty="0"/>
              <a:t>You can use regular expression to do these kind of searches as follows</a:t>
            </a:r>
            <a:endParaRPr dirty="0"/>
          </a:p>
          <a:p>
            <a:pPr marL="0" lvl="0" indent="0" algn="l" rtl="0">
              <a:spcBef>
                <a:spcPts val="0"/>
              </a:spcBef>
              <a:spcAft>
                <a:spcPts val="0"/>
              </a:spcAft>
              <a:buClr>
                <a:schemeClr val="dk1"/>
              </a:buClr>
              <a:buSzPts val="1100"/>
              <a:buFont typeface="Arial" panose="020B0604020202020204"/>
              <a:buNone/>
            </a:pPr>
            <a:r>
              <a:rPr lang="en-GB" dirty="0"/>
              <a:t> </a:t>
            </a:r>
            <a:r>
              <a:rPr lang="en-GB" dirty="0" err="1"/>
              <a:t>db.pets.find</a:t>
            </a:r>
            <a:r>
              <a:rPr lang="en-GB" dirty="0"/>
              <a:t>({"species": /dog/})</a:t>
            </a:r>
            <a:endParaRPr dirty="0"/>
          </a:p>
          <a:p>
            <a:pPr marL="0" lvl="0" indent="0" algn="l" rtl="0">
              <a:spcBef>
                <a:spcPts val="0"/>
              </a:spcBef>
              <a:spcAft>
                <a:spcPts val="0"/>
              </a:spcAft>
              <a:buClr>
                <a:schemeClr val="dk1"/>
              </a:buClr>
              <a:buSzPts val="1100"/>
              <a:buFont typeface="Arial" panose="020B0604020202020204"/>
              <a:buNone/>
            </a:pPr>
            <a:endParaRPr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55600" indent="-355600"/>
            <a:r>
              <a:rPr lang="en-US" dirty="0" smtClean="0"/>
              <a:t>NoSQL = </a:t>
            </a:r>
            <a:r>
              <a:rPr lang="en-US" b="1" dirty="0" smtClean="0">
                <a:solidFill>
                  <a:srgbClr val="008000"/>
                </a:solidFill>
              </a:rPr>
              <a:t>no-SQL </a:t>
            </a:r>
            <a:r>
              <a:rPr lang="en-US" dirty="0" smtClean="0"/>
              <a:t>or </a:t>
            </a:r>
            <a:r>
              <a:rPr lang="en-US" b="1" dirty="0" smtClean="0">
                <a:solidFill>
                  <a:srgbClr val="008000"/>
                </a:solidFill>
              </a:rPr>
              <a:t>Not Only SQL</a:t>
            </a:r>
            <a:r>
              <a:rPr lang="en-US" b="1" dirty="0" smtClean="0"/>
              <a:t>. </a:t>
            </a:r>
            <a:r>
              <a:rPr lang="en-US" dirty="0" smtClean="0"/>
              <a:t>Non-relational data storage systems.</a:t>
            </a:r>
            <a:endParaRPr lang="en-US" b="1" dirty="0" smtClean="0">
              <a:solidFill>
                <a:srgbClr val="008000"/>
              </a:solidFill>
            </a:endParaRPr>
          </a:p>
          <a:p>
            <a:pPr marL="355600" indent="-355600"/>
            <a:r>
              <a:rPr lang="en-US" dirty="0" smtClean="0"/>
              <a:t>NoSQL movement was probably inspired by </a:t>
            </a:r>
            <a:r>
              <a:rPr lang="en-US" b="1" dirty="0" smtClean="0">
                <a:solidFill>
                  <a:srgbClr val="FF6600"/>
                </a:solidFill>
              </a:rPr>
              <a:t>Google’s Big Table </a:t>
            </a:r>
            <a:r>
              <a:rPr lang="en-US" dirty="0" smtClean="0"/>
              <a:t>or even </a:t>
            </a:r>
            <a:r>
              <a:rPr lang="en-US" b="1" dirty="0" smtClean="0">
                <a:solidFill>
                  <a:srgbClr val="FF6600"/>
                </a:solidFill>
              </a:rPr>
              <a:t>Amazon’s S3</a:t>
            </a:r>
            <a:r>
              <a:rPr lang="en-US" dirty="0" smtClean="0"/>
              <a:t>. </a:t>
            </a:r>
            <a:endParaRPr lang="en-US" dirty="0" smtClean="0"/>
          </a:p>
          <a:p>
            <a:pPr marL="355600" indent="-355600"/>
            <a:r>
              <a:rPr lang="en-US" dirty="0" smtClean="0"/>
              <a:t>Explosion of social media sites (Facebook, Twitter) with large data needs</a:t>
            </a:r>
            <a:endParaRPr lang="en-US" dirty="0" smtClean="0"/>
          </a:p>
          <a:p>
            <a:pPr marL="355600" indent="-355600"/>
            <a:r>
              <a:rPr lang="en-US" dirty="0" smtClean="0"/>
              <a:t>NoSQL feature: shared-nothing horizontal scaling – replicating and partitioning data over many servers.</a:t>
            </a:r>
            <a:endParaRPr lang="en-US" dirty="0" smtClean="0"/>
          </a:p>
          <a:p>
            <a:pPr marL="355600" indent="-355600"/>
            <a:r>
              <a:rPr lang="en-US" dirty="0" smtClean="0"/>
              <a:t>However, NoSQL does not provide ACID properties, but </a:t>
            </a:r>
            <a:r>
              <a:rPr lang="en-US" b="1" dirty="0" smtClean="0">
                <a:solidFill>
                  <a:srgbClr val="0000FF"/>
                </a:solidFill>
              </a:rPr>
              <a:t>BASE </a:t>
            </a:r>
            <a:r>
              <a:rPr lang="en-US" dirty="0" smtClean="0"/>
              <a:t>(Basically Available, Soft state, Eventually consistent !!!)</a:t>
            </a:r>
            <a:endParaRPr lang="en-US" dirty="0" smtClean="0"/>
          </a:p>
          <a:p>
            <a:pPr marL="355600" indent="-355600"/>
            <a:r>
              <a:rPr lang="en-US" dirty="0" smtClean="0"/>
              <a:t>The idea is to give up ACID to achieve much higher performance and scalability.</a:t>
            </a:r>
            <a:endParaRPr lang="en-US" dirty="0" smtClean="0"/>
          </a:p>
          <a:p>
            <a:pPr marL="0" lvl="0" indent="0" algn="l" rtl="0">
              <a:spcBef>
                <a:spcPts val="0"/>
              </a:spcBef>
              <a:spcAft>
                <a:spcPts val="0"/>
              </a:spcAft>
              <a:buNone/>
            </a:pPr>
            <a:endParaRPr dirty="0"/>
          </a:p>
          <a:p>
            <a:pPr marL="0" lvl="0" indent="0" algn="l" rtl="0">
              <a:spcBef>
                <a:spcPts val="0"/>
              </a:spcBef>
              <a:spcAft>
                <a:spcPts val="0"/>
              </a:spcAft>
              <a:buNone/>
            </a:pPr>
            <a:r>
              <a:rPr lang="en-GB" dirty="0"/>
              <a:t>It is classified as a NoSQL Not Only SQL database program.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uses JSON-like documents with schemata which is known as Binary JSON or </a:t>
            </a:r>
            <a:r>
              <a:rPr lang="en-GB" dirty="0" err="1"/>
              <a:t>BSOn</a:t>
            </a:r>
            <a:r>
              <a:rPr lang="en-GB" dirty="0"/>
              <a:t> for short.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is developed by MongoDB Inc., and is published under a combination of the GNU </a:t>
            </a:r>
            <a:r>
              <a:rPr lang="en-GB" dirty="0" err="1"/>
              <a:t>Affero</a:t>
            </a:r>
            <a:r>
              <a:rPr lang="en-GB" dirty="0"/>
              <a:t> General Public License and the Apache License.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You all must be familiar with the concepts of relations in the databases.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Relational databases such as oracle or </a:t>
            </a:r>
            <a:r>
              <a:rPr lang="en-GB" dirty="0" err="1"/>
              <a:t>mysql</a:t>
            </a:r>
            <a:r>
              <a:rPr lang="en-GB" dirty="0"/>
              <a:t> we have a database, database could have one or more tables and each table will have one or many rows. Each table will have a schema, They will have certain number of attributes or columns and the changing the schema is not really an easy task.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document based database or MongoDB in our case, We have database but tables are replaced by collections and rows are replaced by documents. Schema is at document level, Each document in the collection can have same schema or different schema.</a:t>
            </a:r>
            <a:endParaRPr dirty="0"/>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8"/>
        <p:cNvGrpSpPr/>
        <p:nvPr/>
      </p:nvGrpSpPr>
      <p:grpSpPr>
        <a:xfrm>
          <a:off x="0" y="0"/>
          <a:ext cx="0" cy="0"/>
          <a:chOff x="0" y="0"/>
          <a:chExt cx="0" cy="0"/>
        </a:xfrm>
      </p:grpSpPr>
      <p:sp>
        <p:nvSpPr>
          <p:cNvPr id="319" name="Google Shape;31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0" name="Google Shape;32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55600" indent="-355600"/>
            <a:r>
              <a:rPr lang="en-US" dirty="0" smtClean="0"/>
              <a:t>NoSQL = </a:t>
            </a:r>
            <a:r>
              <a:rPr lang="en-US" b="1" dirty="0" smtClean="0">
                <a:solidFill>
                  <a:srgbClr val="008000"/>
                </a:solidFill>
              </a:rPr>
              <a:t>no-SQL </a:t>
            </a:r>
            <a:r>
              <a:rPr lang="en-US" dirty="0" smtClean="0"/>
              <a:t>or </a:t>
            </a:r>
            <a:r>
              <a:rPr lang="en-US" b="1" dirty="0" smtClean="0">
                <a:solidFill>
                  <a:srgbClr val="008000"/>
                </a:solidFill>
              </a:rPr>
              <a:t>Not Only SQL</a:t>
            </a:r>
            <a:r>
              <a:rPr lang="en-US" b="1" dirty="0" smtClean="0"/>
              <a:t>. </a:t>
            </a:r>
            <a:r>
              <a:rPr lang="en-US" dirty="0" smtClean="0"/>
              <a:t>Non-relational data storage systems.</a:t>
            </a:r>
            <a:endParaRPr lang="en-US" b="1" dirty="0" smtClean="0">
              <a:solidFill>
                <a:srgbClr val="008000"/>
              </a:solidFill>
            </a:endParaRPr>
          </a:p>
          <a:p>
            <a:pPr marL="355600" indent="-355600"/>
            <a:r>
              <a:rPr lang="en-US" dirty="0" smtClean="0"/>
              <a:t>NoSQL movement was probably inspired by </a:t>
            </a:r>
            <a:r>
              <a:rPr lang="en-US" b="1" dirty="0" smtClean="0">
                <a:solidFill>
                  <a:srgbClr val="FF6600"/>
                </a:solidFill>
              </a:rPr>
              <a:t>Google’s Big Table </a:t>
            </a:r>
            <a:r>
              <a:rPr lang="en-US" dirty="0" smtClean="0"/>
              <a:t>or even </a:t>
            </a:r>
            <a:r>
              <a:rPr lang="en-US" b="1" dirty="0" smtClean="0">
                <a:solidFill>
                  <a:srgbClr val="FF6600"/>
                </a:solidFill>
              </a:rPr>
              <a:t>Amazon’s S3</a:t>
            </a:r>
            <a:r>
              <a:rPr lang="en-US" dirty="0" smtClean="0"/>
              <a:t>. </a:t>
            </a:r>
            <a:endParaRPr lang="en-US" dirty="0" smtClean="0"/>
          </a:p>
          <a:p>
            <a:pPr marL="355600" indent="-355600"/>
            <a:r>
              <a:rPr lang="en-US" dirty="0" smtClean="0"/>
              <a:t>Explosion of social media sites (Facebook, Twitter) with large data needs</a:t>
            </a:r>
            <a:endParaRPr lang="en-US" dirty="0" smtClean="0"/>
          </a:p>
          <a:p>
            <a:pPr marL="355600" indent="-355600"/>
            <a:r>
              <a:rPr lang="en-US" dirty="0" smtClean="0"/>
              <a:t>NoSQL feature: shared-nothing horizontal scaling – replicating and partitioning data over many servers.</a:t>
            </a:r>
            <a:endParaRPr lang="en-US" dirty="0" smtClean="0"/>
          </a:p>
          <a:p>
            <a:pPr marL="355600" indent="-355600"/>
            <a:r>
              <a:rPr lang="en-US" dirty="0" smtClean="0"/>
              <a:t>However, NoSQL does not provide ACID properties, but </a:t>
            </a:r>
            <a:r>
              <a:rPr lang="en-US" b="1" dirty="0" smtClean="0">
                <a:solidFill>
                  <a:srgbClr val="0000FF"/>
                </a:solidFill>
              </a:rPr>
              <a:t>BASE </a:t>
            </a:r>
            <a:r>
              <a:rPr lang="en-US" dirty="0" smtClean="0"/>
              <a:t>(Basically Available, Soft state, Eventually consistent !!!)</a:t>
            </a:r>
            <a:endParaRPr lang="en-US" dirty="0" smtClean="0"/>
          </a:p>
          <a:p>
            <a:pPr marL="355600" indent="-355600"/>
            <a:r>
              <a:rPr lang="en-US" dirty="0" smtClean="0"/>
              <a:t>The idea is to give up ACID to achieve much higher performance and scalability.</a:t>
            </a:r>
            <a:endParaRPr lang="en-US" dirty="0" smtClean="0"/>
          </a:p>
          <a:p>
            <a:pPr marL="0" lvl="0" indent="0" algn="l" rtl="0">
              <a:spcBef>
                <a:spcPts val="0"/>
              </a:spcBef>
              <a:spcAft>
                <a:spcPts val="0"/>
              </a:spcAft>
              <a:buNone/>
            </a:pPr>
            <a:endParaRPr dirty="0"/>
          </a:p>
          <a:p>
            <a:pPr marL="0" lvl="0" indent="0" algn="l" rtl="0">
              <a:spcBef>
                <a:spcPts val="0"/>
              </a:spcBef>
              <a:spcAft>
                <a:spcPts val="0"/>
              </a:spcAft>
              <a:buNone/>
            </a:pPr>
            <a:r>
              <a:rPr lang="en-GB" dirty="0"/>
              <a:t>It is classified as a NoSQL Not Only SQL database program.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uses JSON-like documents with schemata which is known as Binary JSON or </a:t>
            </a:r>
            <a:r>
              <a:rPr lang="en-GB" dirty="0" err="1"/>
              <a:t>BSOn</a:t>
            </a:r>
            <a:r>
              <a:rPr lang="en-GB" dirty="0"/>
              <a:t> for short.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is developed by MongoDB Inc., and is published under a combination of the GNU </a:t>
            </a:r>
            <a:r>
              <a:rPr lang="en-GB" dirty="0" err="1"/>
              <a:t>Affero</a:t>
            </a:r>
            <a:r>
              <a:rPr lang="en-GB" dirty="0"/>
              <a:t> General Public License and the Apache License.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You all must be familiar with the concepts of relations in the databases.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Relational databases such as oracle or </a:t>
            </a:r>
            <a:r>
              <a:rPr lang="en-GB" dirty="0" err="1"/>
              <a:t>mysql</a:t>
            </a:r>
            <a:r>
              <a:rPr lang="en-GB" dirty="0"/>
              <a:t> we have a database, database could have one or more tables and each table will have one or many rows. Each table will have a schema, They will have certain number of attributes or columns and the changing the schema is not really an easy task.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document based database or MongoDB in our case, We have database but tables are replaced by collections and rows are replaced by documents. Schema is at document level, Each document in the collection can have same schema or different schema.</a:t>
            </a:r>
            <a:endParaRPr dirty="0"/>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55600" indent="-355600"/>
            <a:r>
              <a:rPr lang="en-US" dirty="0" smtClean="0"/>
              <a:t>NoSQL = </a:t>
            </a:r>
            <a:r>
              <a:rPr lang="en-US" b="1" dirty="0" smtClean="0">
                <a:solidFill>
                  <a:srgbClr val="008000"/>
                </a:solidFill>
              </a:rPr>
              <a:t>no-SQL </a:t>
            </a:r>
            <a:r>
              <a:rPr lang="en-US" dirty="0" smtClean="0"/>
              <a:t>or </a:t>
            </a:r>
            <a:r>
              <a:rPr lang="en-US" b="1" dirty="0" smtClean="0">
                <a:solidFill>
                  <a:srgbClr val="008000"/>
                </a:solidFill>
              </a:rPr>
              <a:t>Not Only SQL</a:t>
            </a:r>
            <a:r>
              <a:rPr lang="en-US" b="1" dirty="0" smtClean="0"/>
              <a:t>. </a:t>
            </a:r>
            <a:r>
              <a:rPr lang="en-US" dirty="0" smtClean="0"/>
              <a:t>Non-relational data storage systems.</a:t>
            </a:r>
            <a:endParaRPr lang="en-US" b="1" dirty="0" smtClean="0">
              <a:solidFill>
                <a:srgbClr val="008000"/>
              </a:solidFill>
            </a:endParaRPr>
          </a:p>
          <a:p>
            <a:pPr marL="355600" indent="-355600"/>
            <a:r>
              <a:rPr lang="en-US" dirty="0" smtClean="0"/>
              <a:t>NoSQL movement was probably inspired by </a:t>
            </a:r>
            <a:r>
              <a:rPr lang="en-US" b="1" dirty="0" smtClean="0">
                <a:solidFill>
                  <a:srgbClr val="FF6600"/>
                </a:solidFill>
              </a:rPr>
              <a:t>Google’s Big Table </a:t>
            </a:r>
            <a:r>
              <a:rPr lang="en-US" dirty="0" smtClean="0"/>
              <a:t>or even </a:t>
            </a:r>
            <a:r>
              <a:rPr lang="en-US" b="1" dirty="0" smtClean="0">
                <a:solidFill>
                  <a:srgbClr val="FF6600"/>
                </a:solidFill>
              </a:rPr>
              <a:t>Amazon’s S3</a:t>
            </a:r>
            <a:r>
              <a:rPr lang="en-US" dirty="0" smtClean="0"/>
              <a:t>. </a:t>
            </a:r>
            <a:endParaRPr lang="en-US" dirty="0" smtClean="0"/>
          </a:p>
          <a:p>
            <a:pPr marL="355600" indent="-355600"/>
            <a:r>
              <a:rPr lang="en-US" dirty="0" smtClean="0"/>
              <a:t>Explosion of social media sites (Facebook, Twitter) with large data needs</a:t>
            </a:r>
            <a:endParaRPr lang="en-US" dirty="0" smtClean="0"/>
          </a:p>
          <a:p>
            <a:pPr marL="355600" indent="-355600"/>
            <a:r>
              <a:rPr lang="en-US" dirty="0" smtClean="0"/>
              <a:t>NoSQL feature: shared-nothing horizontal scaling – replicating and partitioning data over many servers.</a:t>
            </a:r>
            <a:endParaRPr lang="en-US" dirty="0" smtClean="0"/>
          </a:p>
          <a:p>
            <a:pPr marL="355600" indent="-355600"/>
            <a:r>
              <a:rPr lang="en-US" dirty="0" smtClean="0"/>
              <a:t>However, NoSQL does not provide ACID properties, but </a:t>
            </a:r>
            <a:r>
              <a:rPr lang="en-US" b="1" dirty="0" smtClean="0">
                <a:solidFill>
                  <a:srgbClr val="0000FF"/>
                </a:solidFill>
              </a:rPr>
              <a:t>BASE </a:t>
            </a:r>
            <a:r>
              <a:rPr lang="en-US" dirty="0" smtClean="0"/>
              <a:t>(Basically Available, Soft state, Eventually consistent !!!)</a:t>
            </a:r>
            <a:endParaRPr lang="en-US" dirty="0" smtClean="0"/>
          </a:p>
          <a:p>
            <a:pPr marL="355600" indent="-355600"/>
            <a:r>
              <a:rPr lang="en-US" dirty="0" smtClean="0"/>
              <a:t>The idea is to give up ACID to achieve much higher performance and scalability.</a:t>
            </a:r>
            <a:endParaRPr lang="en-US" dirty="0" smtClean="0"/>
          </a:p>
          <a:p>
            <a:pPr marL="0" lvl="0" indent="0" algn="l" rtl="0">
              <a:spcBef>
                <a:spcPts val="0"/>
              </a:spcBef>
              <a:spcAft>
                <a:spcPts val="0"/>
              </a:spcAft>
              <a:buNone/>
            </a:pPr>
            <a:endParaRPr dirty="0"/>
          </a:p>
          <a:p>
            <a:pPr marL="0" lvl="0" indent="0" algn="l" rtl="0">
              <a:spcBef>
                <a:spcPts val="0"/>
              </a:spcBef>
              <a:spcAft>
                <a:spcPts val="0"/>
              </a:spcAft>
              <a:buNone/>
            </a:pPr>
            <a:r>
              <a:rPr lang="en-GB" dirty="0"/>
              <a:t>It is classified as a NoSQL Not Only SQL database program.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uses JSON-like documents with schemata which is known as Binary JSON or </a:t>
            </a:r>
            <a:r>
              <a:rPr lang="en-GB" dirty="0" err="1"/>
              <a:t>BSOn</a:t>
            </a:r>
            <a:r>
              <a:rPr lang="en-GB" dirty="0"/>
              <a:t> for short.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is developed by MongoDB Inc., and is published under a combination of the GNU </a:t>
            </a:r>
            <a:r>
              <a:rPr lang="en-GB" dirty="0" err="1"/>
              <a:t>Affero</a:t>
            </a:r>
            <a:r>
              <a:rPr lang="en-GB" dirty="0"/>
              <a:t> General Public License and the Apache License.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You all must be familiar with the concepts of relations in the databases.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Relational databases such as oracle or </a:t>
            </a:r>
            <a:r>
              <a:rPr lang="en-GB" dirty="0" err="1"/>
              <a:t>mysql</a:t>
            </a:r>
            <a:r>
              <a:rPr lang="en-GB" dirty="0"/>
              <a:t> we have a database, database could have one or more tables and each table will have one or many rows. Each table will have a schema, They will have certain number of attributes or columns and the changing the schema is not really an easy task.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document based database or MongoDB in our case, We have database but tables are replaced by collections and rows are replaced by documents. Schema is at document level, Each document in the collection can have same schema or different schema.</a:t>
            </a:r>
            <a:endParaRPr dirty="0"/>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55600" indent="-355600"/>
            <a:r>
              <a:rPr lang="en-US" dirty="0" smtClean="0"/>
              <a:t>NoSQL = </a:t>
            </a:r>
            <a:r>
              <a:rPr lang="en-US" b="1" dirty="0" smtClean="0">
                <a:solidFill>
                  <a:srgbClr val="008000"/>
                </a:solidFill>
              </a:rPr>
              <a:t>no-SQL </a:t>
            </a:r>
            <a:r>
              <a:rPr lang="en-US" dirty="0" smtClean="0"/>
              <a:t>or </a:t>
            </a:r>
            <a:r>
              <a:rPr lang="en-US" b="1" dirty="0" smtClean="0">
                <a:solidFill>
                  <a:srgbClr val="008000"/>
                </a:solidFill>
              </a:rPr>
              <a:t>Not Only SQL</a:t>
            </a:r>
            <a:r>
              <a:rPr lang="en-US" b="1" dirty="0" smtClean="0"/>
              <a:t>. </a:t>
            </a:r>
            <a:r>
              <a:rPr lang="en-US" dirty="0" smtClean="0"/>
              <a:t>Non-relational data storage systems.</a:t>
            </a:r>
            <a:endParaRPr lang="en-US" b="1" dirty="0" smtClean="0">
              <a:solidFill>
                <a:srgbClr val="008000"/>
              </a:solidFill>
            </a:endParaRPr>
          </a:p>
          <a:p>
            <a:pPr marL="355600" indent="-355600"/>
            <a:r>
              <a:rPr lang="en-US" dirty="0" smtClean="0"/>
              <a:t>NoSQL movement was probably inspired by </a:t>
            </a:r>
            <a:r>
              <a:rPr lang="en-US" b="1" dirty="0" smtClean="0">
                <a:solidFill>
                  <a:srgbClr val="FF6600"/>
                </a:solidFill>
              </a:rPr>
              <a:t>Google’s Big Table </a:t>
            </a:r>
            <a:r>
              <a:rPr lang="en-US" dirty="0" smtClean="0"/>
              <a:t>or even </a:t>
            </a:r>
            <a:r>
              <a:rPr lang="en-US" b="1" dirty="0" smtClean="0">
                <a:solidFill>
                  <a:srgbClr val="FF6600"/>
                </a:solidFill>
              </a:rPr>
              <a:t>Amazon’s S3</a:t>
            </a:r>
            <a:r>
              <a:rPr lang="en-US" dirty="0" smtClean="0"/>
              <a:t>. </a:t>
            </a:r>
            <a:endParaRPr lang="en-US" dirty="0" smtClean="0"/>
          </a:p>
          <a:p>
            <a:pPr marL="355600" indent="-355600"/>
            <a:r>
              <a:rPr lang="en-US" dirty="0" smtClean="0"/>
              <a:t>Explosion of social media sites (Facebook, Twitter) with large data needs</a:t>
            </a:r>
            <a:endParaRPr lang="en-US" dirty="0" smtClean="0"/>
          </a:p>
          <a:p>
            <a:pPr marL="355600" indent="-355600"/>
            <a:r>
              <a:rPr lang="en-US" dirty="0" smtClean="0"/>
              <a:t>NoSQL feature: shared-nothing horizontal scaling – replicating and partitioning data over many servers.</a:t>
            </a:r>
            <a:endParaRPr lang="en-US" dirty="0" smtClean="0"/>
          </a:p>
          <a:p>
            <a:pPr marL="355600" indent="-355600"/>
            <a:r>
              <a:rPr lang="en-US" dirty="0" smtClean="0"/>
              <a:t>However, NoSQL does not provide ACID properties, but </a:t>
            </a:r>
            <a:r>
              <a:rPr lang="en-US" b="1" dirty="0" smtClean="0">
                <a:solidFill>
                  <a:srgbClr val="0000FF"/>
                </a:solidFill>
              </a:rPr>
              <a:t>BASE </a:t>
            </a:r>
            <a:r>
              <a:rPr lang="en-US" dirty="0" smtClean="0"/>
              <a:t>(Basically Available, Soft state, Eventually consistent !!!)</a:t>
            </a:r>
            <a:endParaRPr lang="en-US" dirty="0" smtClean="0"/>
          </a:p>
          <a:p>
            <a:pPr marL="355600" indent="-355600"/>
            <a:r>
              <a:rPr lang="en-US" dirty="0" smtClean="0"/>
              <a:t>The idea is to give up ACID to achieve much higher performance and scalability.</a:t>
            </a:r>
            <a:endParaRPr lang="en-US" dirty="0" smtClean="0"/>
          </a:p>
          <a:p>
            <a:pPr marL="0" lvl="0" indent="0" algn="l" rtl="0">
              <a:spcBef>
                <a:spcPts val="0"/>
              </a:spcBef>
              <a:spcAft>
                <a:spcPts val="0"/>
              </a:spcAft>
              <a:buNone/>
            </a:pPr>
            <a:endParaRPr dirty="0"/>
          </a:p>
          <a:p>
            <a:pPr marL="0" lvl="0" indent="0" algn="l" rtl="0">
              <a:spcBef>
                <a:spcPts val="0"/>
              </a:spcBef>
              <a:spcAft>
                <a:spcPts val="0"/>
              </a:spcAft>
              <a:buNone/>
            </a:pPr>
            <a:r>
              <a:rPr lang="en-GB" dirty="0"/>
              <a:t>It is classified as a NoSQL Not Only SQL database program.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uses JSON-like documents with schemata which is known as Binary JSON or </a:t>
            </a:r>
            <a:r>
              <a:rPr lang="en-GB" dirty="0" err="1"/>
              <a:t>BSOn</a:t>
            </a:r>
            <a:r>
              <a:rPr lang="en-GB" dirty="0"/>
              <a:t> for short.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is developed by MongoDB Inc., and is published under a combination of the GNU </a:t>
            </a:r>
            <a:r>
              <a:rPr lang="en-GB" dirty="0" err="1"/>
              <a:t>Affero</a:t>
            </a:r>
            <a:r>
              <a:rPr lang="en-GB" dirty="0"/>
              <a:t> General Public License and the Apache License.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You all must be familiar with the concepts of relations in the databases.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Relational databases such as oracle or </a:t>
            </a:r>
            <a:r>
              <a:rPr lang="en-GB" dirty="0" err="1"/>
              <a:t>mysql</a:t>
            </a:r>
            <a:r>
              <a:rPr lang="en-GB" dirty="0"/>
              <a:t> we have a database, database could have one or more tables and each table will have one or many rows. Each table will have a schema, They will have certain number of attributes or columns and the changing the schema is not really an easy task.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document based database or MongoDB in our case, We have database but tables are replaced by collections and rows are replaced by documents. Schema is at document level, Each document in the collection can have same schema or different schema.</a:t>
            </a:r>
            <a:endParaRPr dirty="0"/>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g4164850a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a simple example of how relational data model may be pictured in JSON or DOCument data model.</a:t>
            </a:r>
            <a:endParaRPr lang="en-GB"/>
          </a:p>
          <a:p>
            <a:pPr marL="0" lvl="0" indent="0" algn="l" rtl="0">
              <a:spcBef>
                <a:spcPts val="0"/>
              </a:spcBef>
              <a:spcAft>
                <a:spcPts val="0"/>
              </a:spcAft>
              <a:buNone/>
            </a:pPr>
          </a:p>
          <a:p>
            <a:pPr marL="0" lvl="0" indent="0" algn="l" rtl="0">
              <a:spcBef>
                <a:spcPts val="0"/>
              </a:spcBef>
              <a:spcAft>
                <a:spcPts val="0"/>
              </a:spcAft>
              <a:buNone/>
            </a:pPr>
            <a:r>
              <a:rPr lang="en-GB"/>
              <a:t>We have three tables here student, unit and enrolment. Obviously, enrolment has information on students and units.</a:t>
            </a:r>
            <a:endParaRPr lang="en-GB"/>
          </a:p>
          <a:p>
            <a:pPr marL="0" lvl="0" indent="0" algn="l" rtl="0">
              <a:spcBef>
                <a:spcPts val="0"/>
              </a:spcBef>
              <a:spcAft>
                <a:spcPts val="0"/>
              </a:spcAft>
              <a:buNone/>
            </a:pPr>
          </a:p>
          <a:p>
            <a:pPr marL="0" lvl="0" indent="0" algn="l" rtl="0">
              <a:spcBef>
                <a:spcPts val="0"/>
              </a:spcBef>
              <a:spcAft>
                <a:spcPts val="0"/>
              </a:spcAft>
              <a:buNone/>
            </a:pPr>
            <a:r>
              <a:rPr lang="en-GB"/>
              <a:t>These three tables can be represented in the JSON data modeling the following way.</a:t>
            </a:r>
            <a:endParaRPr lang="en-GB"/>
          </a:p>
          <a:p>
            <a:pPr marL="0" lvl="0" indent="0" algn="l" rtl="0">
              <a:spcBef>
                <a:spcPts val="0"/>
              </a:spcBef>
              <a:spcAft>
                <a:spcPts val="0"/>
              </a:spcAft>
              <a:buNone/>
            </a:pPr>
          </a:p>
          <a:p>
            <a:pPr marL="0" lvl="0" indent="0" algn="l" rtl="0">
              <a:spcBef>
                <a:spcPts val="0"/>
              </a:spcBef>
              <a:spcAft>
                <a:spcPts val="0"/>
              </a:spcAft>
              <a:buNone/>
            </a:pPr>
            <a:r>
              <a:rPr lang="en-GB"/>
              <a:t>Enrollment is the root which can consist of 0 or many items so it will be represented as array, [] square brackets.</a:t>
            </a:r>
            <a:endParaRPr lang="en-GB"/>
          </a:p>
          <a:p>
            <a:pPr marL="0" lvl="0" indent="0" algn="l" rtl="0">
              <a:spcBef>
                <a:spcPts val="0"/>
              </a:spcBef>
              <a:spcAft>
                <a:spcPts val="0"/>
              </a:spcAft>
              <a:buNone/>
            </a:pPr>
          </a:p>
          <a:p>
            <a:pPr marL="0" lvl="0" indent="0" algn="l" rtl="0">
              <a:spcBef>
                <a:spcPts val="0"/>
              </a:spcBef>
              <a:spcAft>
                <a:spcPts val="0"/>
              </a:spcAft>
              <a:buNone/>
            </a:pPr>
            <a:r>
              <a:rPr lang="en-GB"/>
              <a:t>Enrollment has student id, name is represented as a document {} curly braces as it can have first and last name</a:t>
            </a:r>
            <a:endParaRPr lang="en-GB"/>
          </a:p>
          <a:p>
            <a:pPr marL="0" lvl="0" indent="0" algn="l" rtl="0">
              <a:spcBef>
                <a:spcPts val="0"/>
              </a:spcBef>
              <a:spcAft>
                <a:spcPts val="0"/>
              </a:spcAft>
              <a:buNone/>
            </a:pPr>
          </a:p>
          <a:p>
            <a:pPr marL="0" lvl="0" indent="0" algn="l" rtl="0">
              <a:spcBef>
                <a:spcPts val="0"/>
              </a:spcBef>
              <a:spcAft>
                <a:spcPts val="0"/>
              </a:spcAft>
              <a:buNone/>
            </a:pPr>
            <a:r>
              <a:rPr lang="en-GB"/>
              <a:t>course is a string and result is again an array as it can have 0 to many results, [] square brackets.</a:t>
            </a:r>
            <a:endParaRPr lang="en-GB"/>
          </a:p>
        </p:txBody>
      </p:sp>
      <p:sp>
        <p:nvSpPr>
          <p:cNvPr id="73" name="Google Shape;73;g4164850a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
        <p:cNvGrpSpPr/>
        <p:nvPr/>
      </p:nvGrpSpPr>
      <p:grpSpPr>
        <a:xfrm>
          <a:off x="0" y="0"/>
          <a:ext cx="0" cy="0"/>
          <a:chOff x="0" y="0"/>
          <a:chExt cx="0" cy="0"/>
        </a:xfrm>
      </p:grpSpPr>
      <p:sp>
        <p:nvSpPr>
          <p:cNvPr id="80" name="Google Shape;80;g4164850a0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Terminologies that are used in Document data model as objects, members, pair, value, array, elements.</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In the example </a:t>
            </a:r>
            <a:endParaRPr lang="en-GB"/>
          </a:p>
          <a:p>
            <a:pPr marL="0" lvl="0" indent="0" algn="l" rtl="0">
              <a:spcBef>
                <a:spcPts val="0"/>
              </a:spcBef>
              <a:spcAft>
                <a:spcPts val="0"/>
              </a:spcAft>
              <a:buNone/>
            </a:pPr>
            <a:r>
              <a:rPr lang="en-GB"/>
              <a:t>The object NAME has members (two pairs).</a:t>
            </a:r>
            <a:endParaRPr lang="en-GB"/>
          </a:p>
          <a:p>
            <a:pPr marL="0" lvl="0" indent="0" algn="l" rtl="0">
              <a:spcBef>
                <a:spcPts val="0"/>
              </a:spcBef>
              <a:spcAft>
                <a:spcPts val="0"/>
              </a:spcAft>
              <a:buNone/>
            </a:pPr>
            <a:r>
              <a:rPr lang="en-GB"/>
              <a:t>The object ENROLMENT is an ARRAY.</a:t>
            </a:r>
            <a:endParaRPr lang="en-GB"/>
          </a:p>
          <a:p>
            <a:pPr marL="0" lvl="0" indent="0" algn="l" rtl="0">
              <a:spcBef>
                <a:spcPts val="0"/>
              </a:spcBef>
              <a:spcAft>
                <a:spcPts val="0"/>
              </a:spcAft>
              <a:buNone/>
            </a:pPr>
            <a:r>
              <a:rPr lang="en-GB"/>
              <a:t>The elements of this ARRAY are STUDENT objects</a:t>
            </a:r>
            <a:endParaRPr lang="en-GB"/>
          </a:p>
          <a:p>
            <a:pPr marL="0" lvl="0" indent="0" algn="l" rtl="0">
              <a:spcBef>
                <a:spcPts val="0"/>
              </a:spcBef>
              <a:spcAft>
                <a:spcPts val="0"/>
              </a:spcAft>
              <a:buNone/>
            </a:pPr>
            <a:r>
              <a:rPr lang="en-GB"/>
              <a:t>The object SID is a pair of a string “SID” and a value “123”.</a:t>
            </a:r>
            <a:endParaRPr lang="en-GB"/>
          </a:p>
          <a:p>
            <a:pPr marL="0" lvl="0" indent="0" algn="l" rtl="0">
              <a:spcBef>
                <a:spcPts val="0"/>
              </a:spcBef>
              <a:spcAft>
                <a:spcPts val="0"/>
              </a:spcAft>
              <a:buNone/>
            </a:pPr>
            <a:r>
              <a:rPr lang="en-GB"/>
              <a:t>JSON.org</a:t>
            </a:r>
            <a:endParaRPr lang="en-GB"/>
          </a:p>
          <a:p>
            <a:pPr marL="0" lvl="0" indent="0" algn="l" rtl="0">
              <a:spcBef>
                <a:spcPts val="0"/>
              </a:spcBef>
              <a:spcAft>
                <a:spcPts val="0"/>
              </a:spcAft>
              <a:buNone/>
            </a:pPr>
          </a:p>
          <a:p>
            <a:pPr marL="0" lvl="0" indent="0" algn="l" rtl="0">
              <a:spcBef>
                <a:spcPts val="0"/>
              </a:spcBef>
              <a:spcAft>
                <a:spcPts val="0"/>
              </a:spcAft>
              <a:buNone/>
            </a:pPr>
          </a:p>
        </p:txBody>
      </p:sp>
      <p:sp>
        <p:nvSpPr>
          <p:cNvPr id="81" name="Google Shape;81;g4164850a0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g4164850a0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JSON objects are unordered lists, They are accessed by its name. That means, List 1 {a,b,c,d} = List 2 {b,c,a,d}</a:t>
            </a:r>
            <a:endParaRPr lang="en-GB"/>
          </a:p>
          <a:p>
            <a:pPr marL="0" lvl="0" indent="0" algn="l" rtl="0">
              <a:spcBef>
                <a:spcPts val="0"/>
              </a:spcBef>
              <a:spcAft>
                <a:spcPts val="0"/>
              </a:spcAft>
              <a:buNone/>
            </a:pPr>
          </a:p>
          <a:p>
            <a:pPr marL="0" lvl="0" indent="0" algn="l" rtl="0">
              <a:spcBef>
                <a:spcPts val="0"/>
              </a:spcBef>
              <a:spcAft>
                <a:spcPts val="0"/>
              </a:spcAft>
              <a:buNone/>
            </a:pPr>
            <a:r>
              <a:rPr lang="en-GB"/>
              <a:t>Array on the other hand is the ordered list. They are accessed by the position and as any other language it starts with position 0. Orders matters in arrays so List 1 {a,b,c,d} != List 2 {b,c,a,d}</a:t>
            </a:r>
            <a:endParaRPr lang="en-GB"/>
          </a:p>
          <a:p>
            <a:pPr marL="0" lvl="0" indent="0" algn="l" rtl="0">
              <a:spcBef>
                <a:spcPts val="0"/>
              </a:spcBef>
              <a:spcAft>
                <a:spcPts val="0"/>
              </a:spcAft>
              <a:buNone/>
            </a:pPr>
          </a:p>
          <a:p>
            <a:pPr marL="0" lvl="0" indent="0" algn="l" rtl="0">
              <a:spcBef>
                <a:spcPts val="0"/>
              </a:spcBef>
              <a:spcAft>
                <a:spcPts val="0"/>
              </a:spcAft>
              <a:buNone/>
            </a:pPr>
            <a:r>
              <a:rPr lang="en-GB"/>
              <a:t>Number of different types of data are allowed in JSON, strings, numbers. Objects, arrays. booleans , null but bson provides more data types such as date, float etc.</a:t>
            </a:r>
            <a:endParaRPr lang="en-GB"/>
          </a:p>
        </p:txBody>
      </p:sp>
      <p:sp>
        <p:nvSpPr>
          <p:cNvPr id="88" name="Google Shape;88;g4164850a0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
        <p:cNvGrpSpPr/>
        <p:nvPr/>
      </p:nvGrpSpPr>
      <p:grpSpPr>
        <a:xfrm>
          <a:off x="0" y="0"/>
          <a:ext cx="0" cy="0"/>
          <a:chOff x="0" y="0"/>
          <a:chExt cx="0" cy="0"/>
        </a:xfrm>
      </p:grpSpPr>
      <p:sp>
        <p:nvSpPr>
          <p:cNvPr id="8" name="Google Shape;8;p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fld>
            <a:endParaRPr lang="en-GB"/>
          </a:p>
        </p:txBody>
      </p:sp>
      <p:sp>
        <p:nvSpPr>
          <p:cNvPr id="9" name="Google Shape;9;p2"/>
          <p:cNvSpPr txBox="1">
            <a:spLocks noGrp="1"/>
          </p:cNvSpPr>
          <p:nvPr>
            <p:ph type="body" idx="1"/>
          </p:nvPr>
        </p:nvSpPr>
        <p:spPr>
          <a:xfrm>
            <a:off x="276543" y="1884363"/>
            <a:ext cx="6088696" cy="487362"/>
          </a:xfrm>
          <a:prstGeom prst="rect">
            <a:avLst/>
          </a:prstGeom>
          <a:noFill/>
          <a:ln>
            <a:noFill/>
          </a:ln>
        </p:spPr>
        <p:txBody>
          <a:bodyPr spcFirstLastPara="1" wrap="square" lIns="91425" tIns="45700" rIns="91425" bIns="45700" anchor="t" anchorCtr="0"/>
          <a:lstStyle>
            <a:lvl1pPr marL="457200" marR="0" lvl="0" indent="-228600" algn="l" rtl="0">
              <a:spcBef>
                <a:spcPts val="600"/>
              </a:spcBef>
              <a:spcAft>
                <a:spcPts val="0"/>
              </a:spcAft>
              <a:buClr>
                <a:schemeClr val="dk1"/>
              </a:buClr>
              <a:buSzPts val="3000"/>
              <a:buFont typeface="Arial" panose="020B0604020202020204"/>
              <a:buNone/>
              <a:defRPr sz="30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10" name="Google Shape;10;p2"/>
          <p:cNvSpPr txBox="1">
            <a:spLocks noGrp="1"/>
          </p:cNvSpPr>
          <p:nvPr>
            <p:ph type="body" idx="2"/>
          </p:nvPr>
        </p:nvSpPr>
        <p:spPr>
          <a:xfrm>
            <a:off x="276542" y="2646680"/>
            <a:ext cx="6088697" cy="487363"/>
          </a:xfrm>
          <a:prstGeom prst="rect">
            <a:avLst/>
          </a:prstGeom>
          <a:noFill/>
          <a:ln>
            <a:noFill/>
          </a:ln>
        </p:spPr>
        <p:txBody>
          <a:bodyPr spcFirstLastPara="1" wrap="square" lIns="91425" tIns="45700" rIns="91425" bIns="45700" anchor="t" anchorCtr="0"/>
          <a:lstStyle>
            <a:lvl1pPr marL="457200" marR="0" lvl="0" indent="-228600" algn="l" rtl="0">
              <a:spcBef>
                <a:spcPts val="360"/>
              </a:spcBef>
              <a:spcAft>
                <a:spcPts val="0"/>
              </a:spcAft>
              <a:buClr>
                <a:srgbClr val="000000"/>
              </a:buClr>
              <a:buSzPts val="1800"/>
              <a:buFont typeface="Arial" panose="020B0604020202020204"/>
              <a:buNone/>
              <a:defRPr sz="1800" b="0" i="0" u="none" strike="noStrike" cap="none">
                <a:solidFill>
                  <a:srgbClr val="000000"/>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8"/>
        <p:cNvGrpSpPr/>
        <p:nvPr/>
      </p:nvGrpSpPr>
      <p:grpSpPr>
        <a:xfrm>
          <a:off x="0" y="0"/>
          <a:ext cx="0" cy="0"/>
          <a:chOff x="0" y="0"/>
          <a:chExt cx="0" cy="0"/>
        </a:xfrm>
      </p:grpSpPr>
      <p:sp>
        <p:nvSpPr>
          <p:cNvPr id="49" name="Google Shape;49;p13"/>
          <p:cNvSpPr txBox="1"/>
          <p:nvPr/>
        </p:nvSpPr>
        <p:spPr>
          <a:xfrm>
            <a:off x="7596606" y="4608512"/>
            <a:ext cx="12123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2400">
                <a:solidFill>
                  <a:srgbClr val="7F7F7F"/>
                </a:solidFill>
                <a:latin typeface="Arial Narrow"/>
                <a:ea typeface="Arial Narrow"/>
                <a:cs typeface="Arial Narrow"/>
                <a:sym typeface="Arial Narrow"/>
              </a:rPr>
            </a:fld>
            <a:endParaRPr sz="2400">
              <a:solidFill>
                <a:srgbClr val="7F7F7F"/>
              </a:solidFill>
              <a:latin typeface="Arial Narrow"/>
              <a:ea typeface="Arial Narrow"/>
              <a:cs typeface="Arial Narrow"/>
              <a:sym typeface="Arial Narrow"/>
            </a:endParaRPr>
          </a:p>
        </p:txBody>
      </p:sp>
      <p:sp>
        <p:nvSpPr>
          <p:cNvPr id="50" name="Google Shape;50;p13"/>
          <p:cNvSpPr txBox="1">
            <a:spLocks noGrp="1"/>
          </p:cNvSpPr>
          <p:nvPr>
            <p:ph type="body" idx="1"/>
          </p:nvPr>
        </p:nvSpPr>
        <p:spPr>
          <a:xfrm>
            <a:off x="269558" y="222409"/>
            <a:ext cx="5308200" cy="7377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51" name="Google Shape;51;p13"/>
          <p:cNvSpPr>
            <a:spLocks noGrp="1"/>
          </p:cNvSpPr>
          <p:nvPr>
            <p:ph type="pic" idx="2"/>
          </p:nvPr>
        </p:nvSpPr>
        <p:spPr>
          <a:xfrm>
            <a:off x="3090492" y="1301750"/>
            <a:ext cx="5511900" cy="29991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9pPr>
          </a:lstStyle>
          <a:p/>
        </p:txBody>
      </p:sp>
      <p:sp>
        <p:nvSpPr>
          <p:cNvPr id="52" name="Google Shape;52;p13"/>
          <p:cNvSpPr txBox="1">
            <a:spLocks noGrp="1"/>
          </p:cNvSpPr>
          <p:nvPr>
            <p:ph type="body" idx="3"/>
          </p:nvPr>
        </p:nvSpPr>
        <p:spPr>
          <a:xfrm>
            <a:off x="261414" y="1301750"/>
            <a:ext cx="2484600" cy="2999100"/>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3"/>
        <p:cNvGrpSpPr/>
        <p:nvPr/>
      </p:nvGrpSpPr>
      <p:grpSpPr>
        <a:xfrm>
          <a:off x="0" y="0"/>
          <a:ext cx="0" cy="0"/>
          <a:chOff x="0" y="0"/>
          <a:chExt cx="0" cy="0"/>
        </a:xfrm>
      </p:grpSpPr>
      <p:sp>
        <p:nvSpPr>
          <p:cNvPr id="54" name="Google Shape;54;p14"/>
          <p:cNvSpPr txBox="1"/>
          <p:nvPr/>
        </p:nvSpPr>
        <p:spPr>
          <a:xfrm>
            <a:off x="7596606" y="4608512"/>
            <a:ext cx="12123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2400">
                <a:solidFill>
                  <a:srgbClr val="7F7F7F"/>
                </a:solidFill>
                <a:latin typeface="Arial Narrow"/>
                <a:ea typeface="Arial Narrow"/>
                <a:cs typeface="Arial Narrow"/>
                <a:sym typeface="Arial Narrow"/>
              </a:rPr>
            </a:fld>
            <a:endParaRPr sz="2400">
              <a:solidFill>
                <a:srgbClr val="7F7F7F"/>
              </a:solidFill>
              <a:latin typeface="Arial Narrow"/>
              <a:ea typeface="Arial Narrow"/>
              <a:cs typeface="Arial Narrow"/>
              <a:sym typeface="Arial Narrow"/>
            </a:endParaRPr>
          </a:p>
        </p:txBody>
      </p:sp>
      <p:sp>
        <p:nvSpPr>
          <p:cNvPr id="55" name="Google Shape;55;p14"/>
          <p:cNvSpPr txBox="1">
            <a:spLocks noGrp="1"/>
          </p:cNvSpPr>
          <p:nvPr>
            <p:ph type="body" idx="1"/>
          </p:nvPr>
        </p:nvSpPr>
        <p:spPr>
          <a:xfrm>
            <a:off x="269558" y="222409"/>
            <a:ext cx="5308200" cy="7377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56" name="Google Shape;56;p14"/>
          <p:cNvSpPr>
            <a:spLocks noGrp="1"/>
          </p:cNvSpPr>
          <p:nvPr>
            <p:ph type="pic" idx="2"/>
          </p:nvPr>
        </p:nvSpPr>
        <p:spPr>
          <a:xfrm>
            <a:off x="377508" y="1438312"/>
            <a:ext cx="8288700" cy="30639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262110" y="999825"/>
            <a:ext cx="8319621" cy="3225701"/>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15" name="Google Shape;15;p4"/>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fld>
            <a:endParaRPr sz="2400">
              <a:solidFill>
                <a:schemeClr val="dk1"/>
              </a:solidFill>
              <a:latin typeface="Arial Narrow"/>
              <a:ea typeface="Arial Narrow"/>
              <a:cs typeface="Arial Narrow"/>
              <a:sym typeface="Arial Narrow"/>
            </a:endParaRPr>
          </a:p>
        </p:txBody>
      </p:sp>
      <p:sp>
        <p:nvSpPr>
          <p:cNvPr id="16" name="Google Shape;16;p4"/>
          <p:cNvSpPr txBox="1">
            <a:spLocks noGrp="1"/>
          </p:cNvSpPr>
          <p:nvPr>
            <p:ph type="body" idx="2"/>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5"/>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fld>
            <a:endParaRPr sz="2400">
              <a:solidFill>
                <a:schemeClr val="dk1"/>
              </a:solidFill>
              <a:latin typeface="Arial Narrow"/>
              <a:ea typeface="Arial Narrow"/>
              <a:cs typeface="Arial Narrow"/>
              <a:sym typeface="Arial Narrow"/>
            </a:endParaRPr>
          </a:p>
        </p:txBody>
      </p:sp>
      <p:sp>
        <p:nvSpPr>
          <p:cNvPr id="19" name="Google Shape;19;p5"/>
          <p:cNvSpPr txBox="1">
            <a:spLocks noGrp="1"/>
          </p:cNvSpPr>
          <p:nvPr>
            <p:ph type="body" idx="1"/>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0"/>
        <p:cNvGrpSpPr/>
        <p:nvPr/>
      </p:nvGrpSpPr>
      <p:grpSpPr>
        <a:xfrm>
          <a:off x="0" y="0"/>
          <a:ext cx="0" cy="0"/>
          <a:chOff x="0" y="0"/>
          <a:chExt cx="0" cy="0"/>
        </a:xfrm>
      </p:grpSpPr>
      <p:sp>
        <p:nvSpPr>
          <p:cNvPr id="21" name="Google Shape;21;p6"/>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fld>
            <a:endParaRPr sz="2400">
              <a:solidFill>
                <a:schemeClr val="dk1"/>
              </a:solidFill>
              <a:latin typeface="Arial Narrow"/>
              <a:ea typeface="Arial Narrow"/>
              <a:cs typeface="Arial Narrow"/>
              <a:sym typeface="Arial Narrow"/>
            </a:endParaRPr>
          </a:p>
        </p:txBody>
      </p:sp>
      <p:sp>
        <p:nvSpPr>
          <p:cNvPr id="22" name="Google Shape;22;p6"/>
          <p:cNvSpPr txBox="1">
            <a:spLocks noGrp="1"/>
          </p:cNvSpPr>
          <p:nvPr>
            <p:ph type="body" idx="1"/>
          </p:nvPr>
        </p:nvSpPr>
        <p:spPr>
          <a:xfrm>
            <a:off x="256066" y="1005931"/>
            <a:ext cx="4038600" cy="3089329"/>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23" name="Google Shape;23;p6"/>
          <p:cNvSpPr txBox="1">
            <a:spLocks noGrp="1"/>
          </p:cNvSpPr>
          <p:nvPr>
            <p:ph type="body" idx="2"/>
          </p:nvPr>
        </p:nvSpPr>
        <p:spPr>
          <a:xfrm>
            <a:off x="4553746" y="1005931"/>
            <a:ext cx="4038600" cy="3089329"/>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24" name="Google Shape;24;p6"/>
          <p:cNvSpPr txBox="1">
            <a:spLocks noGrp="1"/>
          </p:cNvSpPr>
          <p:nvPr>
            <p:ph type="body" idx="3"/>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5"/>
        <p:cNvGrpSpPr/>
        <p:nvPr/>
      </p:nvGrpSpPr>
      <p:grpSpPr>
        <a:xfrm>
          <a:off x="0" y="0"/>
          <a:ext cx="0" cy="0"/>
          <a:chOff x="0" y="0"/>
          <a:chExt cx="0" cy="0"/>
        </a:xfrm>
      </p:grpSpPr>
      <p:sp>
        <p:nvSpPr>
          <p:cNvPr id="26" name="Google Shape;26;p7"/>
          <p:cNvSpPr>
            <a:spLocks noGrp="1"/>
          </p:cNvSpPr>
          <p:nvPr>
            <p:ph type="pic" idx="2"/>
          </p:nvPr>
        </p:nvSpPr>
        <p:spPr>
          <a:xfrm>
            <a:off x="3197172" y="996950"/>
            <a:ext cx="5511828" cy="2998993"/>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9pPr>
          </a:lstStyle>
          <a:p/>
        </p:txBody>
      </p:sp>
      <p:sp>
        <p:nvSpPr>
          <p:cNvPr id="27" name="Google Shape;27;p7"/>
          <p:cNvSpPr txBox="1">
            <a:spLocks noGrp="1"/>
          </p:cNvSpPr>
          <p:nvPr>
            <p:ph type="body" idx="1"/>
          </p:nvPr>
        </p:nvSpPr>
        <p:spPr>
          <a:xfrm>
            <a:off x="261414" y="996950"/>
            <a:ext cx="2484666" cy="2998993"/>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28" name="Google Shape;28;p7"/>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fld>
            <a:endParaRPr sz="2400">
              <a:solidFill>
                <a:schemeClr val="dk1"/>
              </a:solidFill>
              <a:latin typeface="Arial Narrow"/>
              <a:ea typeface="Arial Narrow"/>
              <a:cs typeface="Arial Narrow"/>
              <a:sym typeface="Arial Narrow"/>
            </a:endParaRPr>
          </a:p>
        </p:txBody>
      </p:sp>
      <p:sp>
        <p:nvSpPr>
          <p:cNvPr id="29" name="Google Shape;29;p7"/>
          <p:cNvSpPr txBox="1">
            <a:spLocks noGrp="1"/>
          </p:cNvSpPr>
          <p:nvPr>
            <p:ph type="body" idx="3"/>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0"/>
        <p:cNvGrpSpPr/>
        <p:nvPr/>
      </p:nvGrpSpPr>
      <p:grpSpPr>
        <a:xfrm>
          <a:off x="0" y="0"/>
          <a:ext cx="0" cy="0"/>
          <a:chOff x="0" y="0"/>
          <a:chExt cx="0" cy="0"/>
        </a:xfrm>
      </p:grpSpPr>
      <p:sp>
        <p:nvSpPr>
          <p:cNvPr id="31" name="Google Shape;31;p8"/>
          <p:cNvSpPr>
            <a:spLocks noGrp="1"/>
          </p:cNvSpPr>
          <p:nvPr>
            <p:ph type="pic" idx="2"/>
          </p:nvPr>
        </p:nvSpPr>
        <p:spPr>
          <a:xfrm>
            <a:off x="377508" y="1001432"/>
            <a:ext cx="8288662" cy="3063901"/>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9pPr>
          </a:lstStyle>
          <a:p/>
        </p:txBody>
      </p:sp>
      <p:sp>
        <p:nvSpPr>
          <p:cNvPr id="32" name="Google Shape;32;p8"/>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fld>
            <a:endParaRPr sz="2400">
              <a:solidFill>
                <a:schemeClr val="dk1"/>
              </a:solidFill>
              <a:latin typeface="Arial Narrow"/>
              <a:ea typeface="Arial Narrow"/>
              <a:cs typeface="Arial Narrow"/>
              <a:sym typeface="Arial Narrow"/>
            </a:endParaRPr>
          </a:p>
        </p:txBody>
      </p:sp>
      <p:sp>
        <p:nvSpPr>
          <p:cNvPr id="33" name="Google Shape;33;p8"/>
          <p:cNvSpPr txBox="1">
            <a:spLocks noGrp="1"/>
          </p:cNvSpPr>
          <p:nvPr>
            <p:ph type="body" idx="1"/>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6"/>
        <p:cNvGrpSpPr/>
        <p:nvPr/>
      </p:nvGrpSpPr>
      <p:grpSpPr>
        <a:xfrm>
          <a:off x="0" y="0"/>
          <a:ext cx="0" cy="0"/>
          <a:chOff x="0" y="0"/>
          <a:chExt cx="0" cy="0"/>
        </a:xfrm>
      </p:grpSpPr>
      <p:sp>
        <p:nvSpPr>
          <p:cNvPr id="37" name="Google Shape;37;p10"/>
          <p:cNvSpPr txBox="1"/>
          <p:nvPr/>
        </p:nvSpPr>
        <p:spPr>
          <a:xfrm>
            <a:off x="7596606" y="4608512"/>
            <a:ext cx="12123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2400">
                <a:solidFill>
                  <a:srgbClr val="7F7F7F"/>
                </a:solidFill>
                <a:latin typeface="Arial Narrow"/>
                <a:ea typeface="Arial Narrow"/>
                <a:cs typeface="Arial Narrow"/>
                <a:sym typeface="Arial Narrow"/>
              </a:rPr>
            </a:fld>
            <a:endParaRPr sz="2400">
              <a:solidFill>
                <a:srgbClr val="7F7F7F"/>
              </a:solidFill>
              <a:latin typeface="Arial Narrow"/>
              <a:ea typeface="Arial Narrow"/>
              <a:cs typeface="Arial Narrow"/>
              <a:sym typeface="Arial Narrow"/>
            </a:endParaRPr>
          </a:p>
        </p:txBody>
      </p:sp>
      <p:sp>
        <p:nvSpPr>
          <p:cNvPr id="38" name="Google Shape;38;p10"/>
          <p:cNvSpPr txBox="1">
            <a:spLocks noGrp="1"/>
          </p:cNvSpPr>
          <p:nvPr>
            <p:ph type="body" idx="1"/>
          </p:nvPr>
        </p:nvSpPr>
        <p:spPr>
          <a:xfrm>
            <a:off x="269558" y="222409"/>
            <a:ext cx="5308200" cy="7377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39" name="Google Shape;39;p10"/>
          <p:cNvSpPr txBox="1">
            <a:spLocks noGrp="1"/>
          </p:cNvSpPr>
          <p:nvPr>
            <p:ph type="body" idx="2"/>
          </p:nvPr>
        </p:nvSpPr>
        <p:spPr>
          <a:xfrm>
            <a:off x="254318" y="1319865"/>
            <a:ext cx="8319600" cy="3225600"/>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0"/>
        <p:cNvGrpSpPr/>
        <p:nvPr/>
      </p:nvGrpSpPr>
      <p:grpSpPr>
        <a:xfrm>
          <a:off x="0" y="0"/>
          <a:ext cx="0" cy="0"/>
          <a:chOff x="0" y="0"/>
          <a:chExt cx="0" cy="0"/>
        </a:xfrm>
      </p:grpSpPr>
      <p:sp>
        <p:nvSpPr>
          <p:cNvPr id="41" name="Google Shape;41;p11"/>
          <p:cNvSpPr txBox="1"/>
          <p:nvPr/>
        </p:nvSpPr>
        <p:spPr>
          <a:xfrm>
            <a:off x="7596606" y="4608512"/>
            <a:ext cx="12123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2400">
                <a:solidFill>
                  <a:srgbClr val="7F7F7F"/>
                </a:solidFill>
                <a:latin typeface="Arial Narrow"/>
                <a:ea typeface="Arial Narrow"/>
                <a:cs typeface="Arial Narrow"/>
                <a:sym typeface="Arial Narrow"/>
              </a:rPr>
            </a:fld>
            <a:endParaRPr sz="2400">
              <a:solidFill>
                <a:srgbClr val="7F7F7F"/>
              </a:solidFill>
              <a:latin typeface="Arial Narrow"/>
              <a:ea typeface="Arial Narrow"/>
              <a:cs typeface="Arial Narrow"/>
              <a:sym typeface="Arial Narrow"/>
            </a:endParaRPr>
          </a:p>
        </p:txBody>
      </p:sp>
      <p:sp>
        <p:nvSpPr>
          <p:cNvPr id="42" name="Google Shape;42;p11"/>
          <p:cNvSpPr txBox="1">
            <a:spLocks noGrp="1"/>
          </p:cNvSpPr>
          <p:nvPr>
            <p:ph type="body" idx="1"/>
          </p:nvPr>
        </p:nvSpPr>
        <p:spPr>
          <a:xfrm>
            <a:off x="269558" y="222409"/>
            <a:ext cx="5308200" cy="7377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3"/>
        <p:cNvGrpSpPr/>
        <p:nvPr/>
      </p:nvGrpSpPr>
      <p:grpSpPr>
        <a:xfrm>
          <a:off x="0" y="0"/>
          <a:ext cx="0" cy="0"/>
          <a:chOff x="0" y="0"/>
          <a:chExt cx="0" cy="0"/>
        </a:xfrm>
      </p:grpSpPr>
      <p:sp>
        <p:nvSpPr>
          <p:cNvPr id="44" name="Google Shape;44;p12"/>
          <p:cNvSpPr txBox="1"/>
          <p:nvPr/>
        </p:nvSpPr>
        <p:spPr>
          <a:xfrm>
            <a:off x="7596606" y="4608512"/>
            <a:ext cx="12123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2400">
                <a:solidFill>
                  <a:srgbClr val="7F7F7F"/>
                </a:solidFill>
                <a:latin typeface="Arial Narrow"/>
                <a:ea typeface="Arial Narrow"/>
                <a:cs typeface="Arial Narrow"/>
                <a:sym typeface="Arial Narrow"/>
              </a:rPr>
            </a:fld>
            <a:endParaRPr sz="2400">
              <a:solidFill>
                <a:srgbClr val="7F7F7F"/>
              </a:solidFill>
              <a:latin typeface="Arial Narrow"/>
              <a:ea typeface="Arial Narrow"/>
              <a:cs typeface="Arial Narrow"/>
              <a:sym typeface="Arial Narrow"/>
            </a:endParaRPr>
          </a:p>
        </p:txBody>
      </p:sp>
      <p:sp>
        <p:nvSpPr>
          <p:cNvPr id="45" name="Google Shape;45;p12"/>
          <p:cNvSpPr txBox="1">
            <a:spLocks noGrp="1"/>
          </p:cNvSpPr>
          <p:nvPr>
            <p:ph type="body" idx="1"/>
          </p:nvPr>
        </p:nvSpPr>
        <p:spPr>
          <a:xfrm>
            <a:off x="269558" y="222409"/>
            <a:ext cx="5308200" cy="7377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46" name="Google Shape;46;p12"/>
          <p:cNvSpPr txBox="1">
            <a:spLocks noGrp="1"/>
          </p:cNvSpPr>
          <p:nvPr>
            <p:ph type="body" idx="2"/>
          </p:nvPr>
        </p:nvSpPr>
        <p:spPr>
          <a:xfrm>
            <a:off x="256066" y="1305651"/>
            <a:ext cx="4038600" cy="3089400"/>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47" name="Google Shape;47;p12"/>
          <p:cNvSpPr txBox="1">
            <a:spLocks noGrp="1"/>
          </p:cNvSpPr>
          <p:nvPr>
            <p:ph type="body" idx="3"/>
          </p:nvPr>
        </p:nvSpPr>
        <p:spPr>
          <a:xfrm>
            <a:off x="4447066" y="1305651"/>
            <a:ext cx="4038600" cy="3089400"/>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2.jpeg"/><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image" Target="../media/image3.jpeg"/><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descr="PPT templates-1-widescreen-FINAL.jpg"/>
          <p:cNvPicPr preferRelativeResize="0"/>
          <p:nvPr/>
        </p:nvPicPr>
        <p:blipFill rotWithShape="1">
          <a:blip r:embed="rId2"/>
          <a:srcRect/>
          <a:stretch>
            <a:fillRect/>
          </a:stretch>
        </p:blipFill>
        <p:spPr>
          <a:xfrm>
            <a:off x="0" y="0"/>
            <a:ext cx="9135879" cy="514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
        <p:cNvGrpSpPr/>
        <p:nvPr/>
      </p:nvGrpSpPr>
      <p:grpSpPr>
        <a:xfrm>
          <a:off x="0" y="0"/>
          <a:ext cx="0" cy="0"/>
          <a:chOff x="0" y="0"/>
          <a:chExt cx="0" cy="0"/>
        </a:xfrm>
      </p:grpSpPr>
      <p:pic>
        <p:nvPicPr>
          <p:cNvPr id="12" name="Google Shape;12;p3" descr="PPT templates-1-widescreen-FINAL-4.jpg"/>
          <p:cNvPicPr preferRelativeResize="0"/>
          <p:nvPr/>
        </p:nvPicPr>
        <p:blipFill rotWithShape="1">
          <a:blip r:embed="rId6"/>
          <a:srcRect/>
          <a:stretch>
            <a:fillRect/>
          </a:stretch>
        </p:blipFill>
        <p:spPr>
          <a:xfrm>
            <a:off x="0" y="0"/>
            <a:ext cx="9135879" cy="514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pic>
        <p:nvPicPr>
          <p:cNvPr id="35" name="Google Shape;35;p9" descr="PPT templates-1-widescreen-FINAL-6.jpg"/>
          <p:cNvPicPr preferRelativeResize="0"/>
          <p:nvPr/>
        </p:nvPicPr>
        <p:blipFill rotWithShape="1">
          <a:blip r:embed="rId6"/>
          <a:srcRect/>
          <a:stretch>
            <a:fillRect/>
          </a:stretch>
        </p:blipFill>
        <p:spPr>
          <a:xfrm>
            <a:off x="0" y="0"/>
            <a:ext cx="9135880" cy="51434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hyperlink" Target="https://docs.mongodb.com/manual/reference/mongo-shell/" TargetMode="External"/><Relationship Id="rId2" Type="http://schemas.openxmlformats.org/officeDocument/2006/relationships/image" Target="../media/image15.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hyperlink" Target="mailto:davey@aol.com"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hyperlink" Target="http://docs.mongodb.org/manual/reference/operator/query/"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hyperlink" Target="https://docs.mongodb.com/manual/reference/operator/query/" TargetMode="External"/><Relationship Id="rId2" Type="http://schemas.openxmlformats.org/officeDocument/2006/relationships/hyperlink" Target="https://docs.mongodb.com/manual/crud/#read-operations" TargetMode="External"/><Relationship Id="rId1" Type="http://schemas.openxmlformats.org/officeDocument/2006/relationships/hyperlink" Target="http://nicholasjohnson.com/mongo/course/workboo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5"/>
          <p:cNvSpPr txBox="1">
            <a:spLocks noGrp="1"/>
          </p:cNvSpPr>
          <p:nvPr>
            <p:ph type="body" idx="1"/>
          </p:nvPr>
        </p:nvSpPr>
        <p:spPr>
          <a:xfrm>
            <a:off x="276543" y="1884363"/>
            <a:ext cx="6088696" cy="4873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panose="020B0604020202020204"/>
              <a:buNone/>
            </a:pPr>
            <a:r>
              <a:rPr lang="en-GB" sz="2700"/>
              <a:t>FIT5148 - Distributed Databases and Big Data</a:t>
            </a:r>
            <a:endParaRPr sz="2700"/>
          </a:p>
          <a:p>
            <a:pPr marL="0" marR="0" lvl="0" indent="0" algn="l" rtl="0">
              <a:spcBef>
                <a:spcPts val="0"/>
              </a:spcBef>
              <a:spcAft>
                <a:spcPts val="0"/>
              </a:spcAft>
              <a:buClr>
                <a:schemeClr val="dk1"/>
              </a:buClr>
              <a:buSzPts val="3000"/>
              <a:buFont typeface="Arial" panose="020B0604020202020204"/>
              <a:buNone/>
            </a:pPr>
          </a:p>
        </p:txBody>
      </p:sp>
      <p:sp>
        <p:nvSpPr>
          <p:cNvPr id="62" name="Google Shape;62;p15"/>
          <p:cNvSpPr txBox="1">
            <a:spLocks noGrp="1"/>
          </p:cNvSpPr>
          <p:nvPr>
            <p:ph type="body" idx="2"/>
          </p:nvPr>
        </p:nvSpPr>
        <p:spPr>
          <a:xfrm>
            <a:off x="276542" y="2646680"/>
            <a:ext cx="6088697" cy="4873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800"/>
              <a:buFont typeface="Arial" panose="020B0604020202020204"/>
              <a:buNone/>
            </a:pPr>
            <a:r>
              <a:rPr lang="en-GB" dirty="0" smtClean="0"/>
              <a:t>Week 06 - Document Database (MongoDB) </a:t>
            </a:r>
            <a:endParaRPr sz="1800" b="0" i="0" u="none" strike="noStrike" cap="none" dirty="0">
              <a:solidFill>
                <a:srgbClr val="000000"/>
              </a:solidFill>
              <a:latin typeface="Arial Narrow"/>
              <a:ea typeface="Arial Narrow"/>
              <a:cs typeface="Arial Narrow"/>
              <a:sym typeface="Arial Narrow"/>
            </a:endParaRPr>
          </a:p>
        </p:txBody>
      </p:sp>
      <p:sp>
        <p:nvSpPr>
          <p:cNvPr id="63" name="Google Shape;63;p15"/>
          <p:cNvSpPr txBox="1"/>
          <p:nvPr/>
        </p:nvSpPr>
        <p:spPr>
          <a:xfrm>
            <a:off x="4689280" y="302472"/>
            <a:ext cx="1960068" cy="854080"/>
          </a:xfrm>
          <a:prstGeom prst="rect">
            <a:avLst/>
          </a:prstGeom>
          <a:noFill/>
          <a:ln>
            <a:noFill/>
          </a:ln>
        </p:spPr>
        <p:txBody>
          <a:bodyPr spcFirstLastPara="1" wrap="square" lIns="0" tIns="0" rIns="91425" bIns="0" anchor="t" anchorCtr="0">
            <a:noAutofit/>
          </a:bodyPr>
          <a:lstStyle/>
          <a:p>
            <a:pPr marL="0" marR="0" lvl="0" indent="0" algn="l" rtl="0">
              <a:spcBef>
                <a:spcPts val="0"/>
              </a:spcBef>
              <a:spcAft>
                <a:spcPts val="0"/>
              </a:spcAft>
              <a:buNone/>
            </a:pPr>
            <a:r>
              <a:rPr lang="en-GB" sz="1850">
                <a:solidFill>
                  <a:srgbClr val="006DAE"/>
                </a:solidFill>
                <a:latin typeface="Arial Narrow"/>
                <a:ea typeface="Arial Narrow"/>
                <a:cs typeface="Arial Narrow"/>
                <a:sym typeface="Arial Narrow"/>
              </a:rPr>
              <a:t>MONASH</a:t>
            </a:r>
            <a:br>
              <a:rPr lang="en-GB" sz="1850" baseline="30000">
                <a:solidFill>
                  <a:schemeClr val="dk1"/>
                </a:solidFill>
                <a:latin typeface="Arial Narrow"/>
                <a:ea typeface="Arial Narrow"/>
                <a:cs typeface="Arial Narrow"/>
                <a:sym typeface="Arial Narrow"/>
              </a:rPr>
            </a:br>
            <a:r>
              <a:rPr lang="en-GB" sz="1850">
                <a:solidFill>
                  <a:schemeClr val="dk1"/>
                </a:solidFill>
                <a:latin typeface="Arial Narrow"/>
                <a:ea typeface="Arial Narrow"/>
                <a:cs typeface="Arial Narrow"/>
                <a:sym typeface="Arial Narrow"/>
              </a:rPr>
              <a:t>INFORMATION</a:t>
            </a:r>
            <a:endParaRPr lang="en-GB" sz="185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GB" sz="1850">
                <a:solidFill>
                  <a:schemeClr val="dk1"/>
                </a:solidFill>
                <a:latin typeface="Arial Narrow"/>
                <a:ea typeface="Arial Narrow"/>
                <a:cs typeface="Arial Narrow"/>
                <a:sym typeface="Arial Narrow"/>
              </a:rPr>
              <a:t>TECHNOLOGY</a:t>
            </a:r>
            <a:endParaRPr sz="1850">
              <a:solidFill>
                <a:schemeClr val="dk1"/>
              </a:solidFill>
              <a:latin typeface="Arial Narrow"/>
              <a:ea typeface="Arial Narrow"/>
              <a:cs typeface="Arial Narrow"/>
              <a:sym typeface="Arial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262100" y="844550"/>
            <a:ext cx="5457000" cy="41403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rgbClr val="CC0000"/>
              </a:buClr>
              <a:buSzPts val="1800"/>
              <a:buChar char="▪"/>
            </a:pPr>
            <a:r>
              <a:rPr lang="en-GB" sz="1800">
                <a:solidFill>
                  <a:srgbClr val="CC0000"/>
                </a:solidFill>
              </a:rPr>
              <a:t>Document Data Model (JSON Data Model)</a:t>
            </a:r>
            <a:endParaRPr sz="1800">
              <a:solidFill>
                <a:srgbClr val="CC0000"/>
              </a:solidFill>
            </a:endParaRPr>
          </a:p>
          <a:p>
            <a:pPr marL="457200" marR="0" lvl="0" indent="-342900" algn="l" rtl="0">
              <a:spcBef>
                <a:spcPts val="0"/>
              </a:spcBef>
              <a:spcAft>
                <a:spcPts val="0"/>
              </a:spcAft>
              <a:buSzPts val="1800"/>
              <a:buChar char="▪"/>
            </a:pPr>
            <a:r>
              <a:rPr lang="en-GB" sz="1800" b="1"/>
              <a:t>JSON Object VS Array</a:t>
            </a:r>
            <a:endParaRPr sz="1800" b="1"/>
          </a:p>
          <a:p>
            <a:pPr marL="914400" lvl="1" indent="-342900" algn="l" rtl="0">
              <a:lnSpc>
                <a:spcPct val="115000"/>
              </a:lnSpc>
              <a:spcBef>
                <a:spcPts val="0"/>
              </a:spcBef>
              <a:spcAft>
                <a:spcPts val="0"/>
              </a:spcAft>
              <a:buSzPts val="1800"/>
              <a:buChar char="–"/>
            </a:pPr>
            <a:r>
              <a:rPr lang="en-GB" sz="1800"/>
              <a:t>Object:</a:t>
            </a:r>
            <a:endParaRPr sz="1800"/>
          </a:p>
          <a:p>
            <a:pPr marL="1371600" lvl="2" indent="-342900" algn="l" rtl="0">
              <a:lnSpc>
                <a:spcPct val="115000"/>
              </a:lnSpc>
              <a:spcBef>
                <a:spcPts val="0"/>
              </a:spcBef>
              <a:spcAft>
                <a:spcPts val="0"/>
              </a:spcAft>
              <a:buSzPts val="1800"/>
              <a:buChar char="▪"/>
            </a:pPr>
            <a:r>
              <a:rPr lang="en-GB" sz="1800"/>
              <a:t>Unordered list. </a:t>
            </a:r>
            <a:r>
              <a:rPr lang="en-US" altLang="en-GB" sz="1800"/>
              <a:t>无序</a:t>
            </a:r>
            <a:endParaRPr sz="1800"/>
          </a:p>
          <a:p>
            <a:pPr marL="1371600" lvl="2" indent="-342900" algn="l" rtl="0">
              <a:lnSpc>
                <a:spcPct val="115000"/>
              </a:lnSpc>
              <a:spcBef>
                <a:spcPts val="0"/>
              </a:spcBef>
              <a:spcAft>
                <a:spcPts val="0"/>
              </a:spcAft>
              <a:buSzPts val="1800"/>
              <a:buChar char="▪"/>
            </a:pPr>
            <a:r>
              <a:rPr lang="en-GB" sz="1800"/>
              <a:t>List 1 {a,b,c,d} = List 2 {b,c,a,d}</a:t>
            </a:r>
            <a:endParaRPr sz="1800"/>
          </a:p>
          <a:p>
            <a:pPr marL="1371600" lvl="2" indent="-342900" algn="l" rtl="0">
              <a:lnSpc>
                <a:spcPct val="115000"/>
              </a:lnSpc>
              <a:spcBef>
                <a:spcPts val="0"/>
              </a:spcBef>
              <a:spcAft>
                <a:spcPts val="0"/>
              </a:spcAft>
              <a:buSzPts val="1800"/>
              <a:buChar char="▪"/>
            </a:pPr>
            <a:r>
              <a:rPr lang="en-GB" sz="1800"/>
              <a:t>Accessed by its name.</a:t>
            </a:r>
            <a:endParaRPr sz="1800"/>
          </a:p>
          <a:p>
            <a:pPr marL="914400" lvl="0" indent="0" algn="l" rtl="0">
              <a:lnSpc>
                <a:spcPct val="115000"/>
              </a:lnSpc>
              <a:spcBef>
                <a:spcPts val="0"/>
              </a:spcBef>
              <a:spcAft>
                <a:spcPts val="0"/>
              </a:spcAft>
              <a:buNone/>
            </a:pPr>
            <a:endParaRPr sz="1800"/>
          </a:p>
          <a:p>
            <a:pPr marL="914400" lvl="1" indent="-342900" algn="l" rtl="0">
              <a:lnSpc>
                <a:spcPct val="115000"/>
              </a:lnSpc>
              <a:spcBef>
                <a:spcPts val="0"/>
              </a:spcBef>
              <a:spcAft>
                <a:spcPts val="0"/>
              </a:spcAft>
              <a:buSzPts val="1800"/>
              <a:buChar char="–"/>
            </a:pPr>
            <a:r>
              <a:rPr lang="en-GB" sz="1800"/>
              <a:t>Array:</a:t>
            </a:r>
            <a:endParaRPr sz="1800"/>
          </a:p>
          <a:p>
            <a:pPr marL="1371600" lvl="2" indent="-342900" algn="l" rtl="0">
              <a:lnSpc>
                <a:spcPct val="115000"/>
              </a:lnSpc>
              <a:spcBef>
                <a:spcPts val="0"/>
              </a:spcBef>
              <a:spcAft>
                <a:spcPts val="0"/>
              </a:spcAft>
              <a:buSzPts val="1800"/>
              <a:buChar char="▪"/>
            </a:pPr>
            <a:r>
              <a:rPr lang="en-GB" sz="1800"/>
              <a:t>Ordered list </a:t>
            </a:r>
            <a:r>
              <a:rPr lang="en-US" altLang="en-GB" sz="1800"/>
              <a:t>有序</a:t>
            </a:r>
            <a:endParaRPr sz="1800"/>
          </a:p>
          <a:p>
            <a:pPr marL="1371600" lvl="2" indent="-342900" algn="l" rtl="0">
              <a:lnSpc>
                <a:spcPct val="115000"/>
              </a:lnSpc>
              <a:spcBef>
                <a:spcPts val="0"/>
              </a:spcBef>
              <a:spcAft>
                <a:spcPts val="0"/>
              </a:spcAft>
              <a:buSzPts val="1800"/>
              <a:buChar char="▪"/>
            </a:pPr>
            <a:r>
              <a:rPr lang="en-GB" sz="1800"/>
              <a:t>List 1 {a,b,c,d} </a:t>
            </a:r>
            <a:r>
              <a:rPr lang="en-GB"/>
              <a:t>!=</a:t>
            </a:r>
            <a:r>
              <a:rPr lang="en-GB" sz="1800"/>
              <a:t> List 2 {b,c,a,d}</a:t>
            </a:r>
            <a:endParaRPr sz="1800"/>
          </a:p>
          <a:p>
            <a:pPr marL="1371600" lvl="2" indent="-342900" algn="l" rtl="0">
              <a:lnSpc>
                <a:spcPct val="115000"/>
              </a:lnSpc>
              <a:spcBef>
                <a:spcPts val="0"/>
              </a:spcBef>
              <a:spcAft>
                <a:spcPts val="0"/>
              </a:spcAft>
              <a:buSzPts val="1800"/>
              <a:buChar char="▪"/>
            </a:pPr>
            <a:r>
              <a:rPr lang="en-GB" sz="1800"/>
              <a:t>Can be accessed by its position.</a:t>
            </a:r>
            <a:endParaRPr sz="1800"/>
          </a:p>
          <a:p>
            <a:pPr marL="914400" lvl="0" indent="0" algn="l" rtl="0">
              <a:lnSpc>
                <a:spcPct val="115000"/>
              </a:lnSpc>
              <a:spcBef>
                <a:spcPts val="0"/>
              </a:spcBef>
              <a:spcAft>
                <a:spcPts val="0"/>
              </a:spcAft>
              <a:buNone/>
            </a:pPr>
            <a:endParaRPr sz="1800"/>
          </a:p>
          <a:p>
            <a:pPr marL="914400" lvl="1" indent="-342900" algn="l" rtl="0">
              <a:lnSpc>
                <a:spcPct val="115000"/>
              </a:lnSpc>
              <a:spcBef>
                <a:spcPts val="0"/>
              </a:spcBef>
              <a:spcAft>
                <a:spcPts val="0"/>
              </a:spcAft>
              <a:buSzPts val="1800"/>
              <a:buChar char="–"/>
            </a:pPr>
            <a:endParaRPr sz="1800"/>
          </a:p>
          <a:p>
            <a:pPr marL="342900" marR="0" lvl="0" indent="-190500" algn="l" rtl="0">
              <a:spcBef>
                <a:spcPts val="0"/>
              </a:spcBef>
              <a:spcAft>
                <a:spcPts val="0"/>
              </a:spcAft>
              <a:buClr>
                <a:schemeClr val="dk1"/>
              </a:buClr>
              <a:buSzPts val="1100"/>
              <a:buFont typeface="Arial" panose="020B0604020202020204"/>
              <a:buNone/>
            </a:pPr>
          </a:p>
          <a:p>
            <a:pPr marL="342900" marR="0" lvl="0" indent="-190500" algn="l" rtl="0">
              <a:spcBef>
                <a:spcPts val="0"/>
              </a:spcBef>
              <a:spcAft>
                <a:spcPts val="0"/>
              </a:spcAft>
              <a:buClr>
                <a:schemeClr val="dk1"/>
              </a:buClr>
              <a:buSzPts val="2400"/>
              <a:buFont typeface="Noto Sans Symbols" panose="020B0502040504020204"/>
              <a:buNone/>
            </a:pPr>
          </a:p>
        </p:txBody>
      </p:sp>
      <p:sp>
        <p:nvSpPr>
          <p:cNvPr id="91" name="Google Shape;91;p19"/>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Document Oriented Database</a:t>
            </a:r>
            <a:endParaRPr sz="2400" b="0" i="0" u="none" strike="noStrike" cap="none">
              <a:solidFill>
                <a:schemeClr val="dk1"/>
              </a:solidFill>
              <a:latin typeface="Arial Narrow"/>
              <a:ea typeface="Arial Narrow"/>
              <a:cs typeface="Arial Narrow"/>
              <a:sym typeface="Arial Narrow"/>
            </a:endParaRPr>
          </a:p>
        </p:txBody>
      </p:sp>
      <p:sp>
        <p:nvSpPr>
          <p:cNvPr id="92" name="Google Shape;92;p19"/>
          <p:cNvSpPr txBox="1">
            <a:spLocks noGrp="1"/>
          </p:cNvSpPr>
          <p:nvPr>
            <p:ph type="body" idx="1"/>
          </p:nvPr>
        </p:nvSpPr>
        <p:spPr>
          <a:xfrm>
            <a:off x="5137200" y="844550"/>
            <a:ext cx="3783300" cy="4140300"/>
          </a:xfrm>
          <a:prstGeom prst="rect">
            <a:avLst/>
          </a:prstGeom>
          <a:noFill/>
          <a:ln>
            <a:noFill/>
          </a:ln>
        </p:spPr>
        <p:txBody>
          <a:bodyPr spcFirstLastPara="1" wrap="square" lIns="91425" tIns="45700" rIns="91425" bIns="45700" anchor="t" anchorCtr="0">
            <a:noAutofit/>
          </a:bodyPr>
          <a:lstStyle/>
          <a:p>
            <a:pPr marL="457200" marR="0" lvl="0" indent="0" algn="l" rtl="0">
              <a:spcBef>
                <a:spcPts val="0"/>
              </a:spcBef>
              <a:spcAft>
                <a:spcPts val="0"/>
              </a:spcAft>
              <a:buNone/>
            </a:pPr>
            <a:endParaRPr sz="1800">
              <a:solidFill>
                <a:srgbClr val="CC0000"/>
              </a:solidFill>
            </a:endParaRPr>
          </a:p>
          <a:p>
            <a:pPr marL="457200" marR="0" lvl="0" indent="-342900" algn="l" rtl="0">
              <a:spcBef>
                <a:spcPts val="0"/>
              </a:spcBef>
              <a:spcAft>
                <a:spcPts val="0"/>
              </a:spcAft>
              <a:buSzPts val="1800"/>
              <a:buChar char="▪"/>
            </a:pPr>
            <a:r>
              <a:rPr lang="en-GB" sz="1800" b="1"/>
              <a:t>JSON Data Type</a:t>
            </a:r>
            <a:endParaRPr sz="1800" b="1"/>
          </a:p>
          <a:p>
            <a:pPr marL="914400" lvl="1" indent="-342900" algn="l" rtl="0">
              <a:lnSpc>
                <a:spcPct val="90000"/>
              </a:lnSpc>
              <a:spcBef>
                <a:spcPts val="0"/>
              </a:spcBef>
              <a:spcAft>
                <a:spcPts val="0"/>
              </a:spcAft>
              <a:buSzPts val="1800"/>
              <a:buChar char="–"/>
            </a:pPr>
            <a:r>
              <a:rPr lang="en-GB" sz="1800"/>
              <a:t>String</a:t>
            </a:r>
            <a:endParaRPr sz="1800"/>
          </a:p>
          <a:p>
            <a:pPr marL="914400" lvl="1" indent="-342900" algn="l" rtl="0">
              <a:lnSpc>
                <a:spcPct val="90000"/>
              </a:lnSpc>
              <a:spcBef>
                <a:spcPts val="0"/>
              </a:spcBef>
              <a:spcAft>
                <a:spcPts val="0"/>
              </a:spcAft>
              <a:buSzPts val="1800"/>
              <a:buChar char="–"/>
            </a:pPr>
            <a:r>
              <a:rPr lang="en-GB" sz="1800"/>
              <a:t>Number</a:t>
            </a:r>
            <a:endParaRPr sz="1800"/>
          </a:p>
          <a:p>
            <a:pPr marL="914400" lvl="1" indent="-342900" algn="l" rtl="0">
              <a:lnSpc>
                <a:spcPct val="90000"/>
              </a:lnSpc>
              <a:spcBef>
                <a:spcPts val="0"/>
              </a:spcBef>
              <a:spcAft>
                <a:spcPts val="0"/>
              </a:spcAft>
              <a:buSzPts val="1800"/>
              <a:buChar char="–"/>
            </a:pPr>
            <a:r>
              <a:rPr lang="en-GB" sz="1800"/>
              <a:t>Object</a:t>
            </a:r>
            <a:endParaRPr sz="1800"/>
          </a:p>
          <a:p>
            <a:pPr marL="914400" lvl="1" indent="-342900" algn="l" rtl="0">
              <a:lnSpc>
                <a:spcPct val="90000"/>
              </a:lnSpc>
              <a:spcBef>
                <a:spcPts val="0"/>
              </a:spcBef>
              <a:spcAft>
                <a:spcPts val="0"/>
              </a:spcAft>
              <a:buSzPts val="1800"/>
              <a:buChar char="–"/>
            </a:pPr>
            <a:r>
              <a:rPr lang="en-GB" sz="1800"/>
              <a:t>Array</a:t>
            </a:r>
            <a:endParaRPr sz="1800"/>
          </a:p>
          <a:p>
            <a:pPr marL="914400" lvl="1" indent="-342900" algn="l" rtl="0">
              <a:lnSpc>
                <a:spcPct val="90000"/>
              </a:lnSpc>
              <a:spcBef>
                <a:spcPts val="0"/>
              </a:spcBef>
              <a:spcAft>
                <a:spcPts val="0"/>
              </a:spcAft>
              <a:buSzPts val="1800"/>
              <a:buChar char="–"/>
            </a:pPr>
            <a:r>
              <a:rPr lang="en-GB" sz="1800"/>
              <a:t>True</a:t>
            </a:r>
            <a:endParaRPr sz="1800"/>
          </a:p>
          <a:p>
            <a:pPr marL="914400" lvl="1" indent="-342900" algn="l" rtl="0">
              <a:lnSpc>
                <a:spcPct val="90000"/>
              </a:lnSpc>
              <a:spcBef>
                <a:spcPts val="0"/>
              </a:spcBef>
              <a:spcAft>
                <a:spcPts val="0"/>
              </a:spcAft>
              <a:buSzPts val="1800"/>
              <a:buChar char="–"/>
            </a:pPr>
            <a:r>
              <a:rPr lang="en-GB" sz="1800"/>
              <a:t>False</a:t>
            </a:r>
            <a:endParaRPr sz="1800"/>
          </a:p>
          <a:p>
            <a:pPr marL="914400" lvl="1" indent="-342900" algn="l" rtl="0">
              <a:lnSpc>
                <a:spcPct val="90000"/>
              </a:lnSpc>
              <a:spcBef>
                <a:spcPts val="0"/>
              </a:spcBef>
              <a:spcAft>
                <a:spcPts val="0"/>
              </a:spcAft>
              <a:buSzPts val="1800"/>
              <a:buChar char="–"/>
            </a:pPr>
            <a:r>
              <a:rPr lang="en-GB" sz="1800"/>
              <a:t>NULL</a:t>
            </a:r>
            <a:endParaRPr sz="1800"/>
          </a:p>
          <a:p>
            <a:pPr marL="914400" lvl="1" indent="-342900" algn="l" rtl="0">
              <a:lnSpc>
                <a:spcPct val="90000"/>
              </a:lnSpc>
              <a:spcBef>
                <a:spcPts val="0"/>
              </a:spcBef>
              <a:spcAft>
                <a:spcPts val="0"/>
              </a:spcAft>
              <a:buSzPts val="1800"/>
              <a:buChar char="–"/>
            </a:pPr>
            <a:r>
              <a:rPr lang="en-GB" sz="1800"/>
              <a:t>BSON provides more data types, eg date, integer, float.</a:t>
            </a:r>
            <a:endParaRPr sz="1800"/>
          </a:p>
          <a:p>
            <a:pPr marL="914400" lvl="0" indent="0" algn="l" rtl="0">
              <a:lnSpc>
                <a:spcPct val="90000"/>
              </a:lnSpc>
              <a:spcBef>
                <a:spcPts val="500"/>
              </a:spcBef>
              <a:spcAft>
                <a:spcPts val="0"/>
              </a:spcAft>
              <a:buNone/>
            </a:pPr>
            <a:endParaRPr sz="1800"/>
          </a:p>
          <a:p>
            <a:pPr marL="914400" lvl="0" indent="0" algn="l" rtl="0">
              <a:lnSpc>
                <a:spcPct val="115000"/>
              </a:lnSpc>
              <a:spcBef>
                <a:spcPts val="0"/>
              </a:spcBef>
              <a:spcAft>
                <a:spcPts val="0"/>
              </a:spcAft>
              <a:buNone/>
            </a:pPr>
            <a:endParaRPr sz="1800"/>
          </a:p>
          <a:p>
            <a:pPr marL="342900" marR="0" lvl="0" indent="-190500" algn="l" rtl="0">
              <a:spcBef>
                <a:spcPts val="0"/>
              </a:spcBef>
              <a:spcAft>
                <a:spcPts val="0"/>
              </a:spcAft>
              <a:buClr>
                <a:schemeClr val="dk1"/>
              </a:buClr>
              <a:buSzPts val="1100"/>
              <a:buFont typeface="Arial" panose="020B0604020202020204"/>
              <a:buNone/>
            </a:pPr>
          </a:p>
          <a:p>
            <a:pPr marL="342900" marR="0" lvl="0" indent="-190500" algn="l" rtl="0">
              <a:spcBef>
                <a:spcPts val="0"/>
              </a:spcBef>
              <a:spcAft>
                <a:spcPts val="0"/>
              </a:spcAft>
              <a:buClr>
                <a:schemeClr val="dk1"/>
              </a:buClr>
              <a:buSzPts val="2400"/>
              <a:buFont typeface="Noto Sans Symbols" panose="020B0502040504020204"/>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a:spLocks noGrp="1"/>
          </p:cNvSpPr>
          <p:nvPr>
            <p:ph type="body" idx="1"/>
          </p:nvPr>
        </p:nvSpPr>
        <p:spPr>
          <a:xfrm>
            <a:off x="262110" y="999825"/>
            <a:ext cx="8319621" cy="3225701"/>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rgbClr val="222222"/>
              </a:buClr>
              <a:buSzPts val="1800"/>
              <a:buChar char="▪"/>
            </a:pPr>
            <a:r>
              <a:rPr lang="en-GB" sz="1800">
                <a:solidFill>
                  <a:srgbClr val="222222"/>
                </a:solidFill>
              </a:rPr>
              <a:t>A free and open-source cross-platform </a:t>
            </a:r>
            <a:r>
              <a:rPr lang="en-GB" sz="1800" b="1">
                <a:solidFill>
                  <a:srgbClr val="222222"/>
                </a:solidFill>
              </a:rPr>
              <a:t>document-oriented</a:t>
            </a:r>
            <a:r>
              <a:rPr lang="en-GB" sz="1800">
                <a:solidFill>
                  <a:srgbClr val="222222"/>
                </a:solidFill>
              </a:rPr>
              <a:t> database. </a:t>
            </a:r>
            <a:endParaRPr sz="1800">
              <a:solidFill>
                <a:srgbClr val="222222"/>
              </a:solidFill>
            </a:endParaRPr>
          </a:p>
          <a:p>
            <a:pPr marL="457200" marR="0" lvl="0" indent="-342900" algn="l" rtl="0">
              <a:spcBef>
                <a:spcPts val="0"/>
              </a:spcBef>
              <a:spcAft>
                <a:spcPts val="0"/>
              </a:spcAft>
              <a:buClr>
                <a:srgbClr val="222222"/>
              </a:buClr>
              <a:buSzPts val="1800"/>
              <a:buChar char="▪"/>
            </a:pPr>
            <a:r>
              <a:rPr lang="en-GB" sz="1800">
                <a:solidFill>
                  <a:srgbClr val="222222"/>
                </a:solidFill>
              </a:rPr>
              <a:t>A NoSQL database</a:t>
            </a:r>
            <a:endParaRPr sz="1800">
              <a:solidFill>
                <a:srgbClr val="222222"/>
              </a:solidFill>
            </a:endParaRPr>
          </a:p>
          <a:p>
            <a:pPr marL="457200" marR="0" lvl="0" indent="-342900" algn="l" rtl="0">
              <a:spcBef>
                <a:spcPts val="0"/>
              </a:spcBef>
              <a:spcAft>
                <a:spcPts val="0"/>
              </a:spcAft>
              <a:buClr>
                <a:srgbClr val="222222"/>
              </a:buClr>
              <a:buSzPts val="1800"/>
              <a:buChar char="▪"/>
            </a:pPr>
            <a:r>
              <a:rPr lang="en-GB" sz="1800">
                <a:solidFill>
                  <a:srgbClr val="222222"/>
                </a:solidFill>
              </a:rPr>
              <a:t>Uses </a:t>
            </a:r>
            <a:r>
              <a:rPr lang="en-GB" sz="1800" b="1">
                <a:solidFill>
                  <a:srgbClr val="222222"/>
                </a:solidFill>
              </a:rPr>
              <a:t>JSON-like documents</a:t>
            </a:r>
            <a:r>
              <a:rPr lang="en-GB" sz="1800">
                <a:solidFill>
                  <a:srgbClr val="222222"/>
                </a:solidFill>
              </a:rPr>
              <a:t> </a:t>
            </a:r>
            <a:r>
              <a:rPr lang="en-GB" sz="1800" b="1">
                <a:solidFill>
                  <a:srgbClr val="222222"/>
                </a:solidFill>
              </a:rPr>
              <a:t>(BSON - Binary JSON)</a:t>
            </a:r>
            <a:r>
              <a:rPr lang="en-GB" sz="1800">
                <a:solidFill>
                  <a:srgbClr val="222222"/>
                </a:solidFill>
              </a:rPr>
              <a:t> with schemata. </a:t>
            </a:r>
            <a:endParaRPr sz="1800">
              <a:solidFill>
                <a:srgbClr val="222222"/>
              </a:solidFill>
            </a:endParaRPr>
          </a:p>
          <a:p>
            <a:pPr marL="457200" marR="0" lvl="0" indent="-342900" algn="l" rtl="0">
              <a:spcBef>
                <a:spcPts val="0"/>
              </a:spcBef>
              <a:spcAft>
                <a:spcPts val="0"/>
              </a:spcAft>
              <a:buClr>
                <a:srgbClr val="222222"/>
              </a:buClr>
              <a:buSzPts val="1800"/>
              <a:buChar char="▪"/>
            </a:pPr>
            <a:r>
              <a:rPr lang="en-GB" sz="1800">
                <a:solidFill>
                  <a:srgbClr val="222222"/>
                </a:solidFill>
              </a:rPr>
              <a:t>Developed by MongoDB Inc.</a:t>
            </a:r>
            <a:endParaRPr sz="1800">
              <a:solidFill>
                <a:srgbClr val="222222"/>
              </a:solidFill>
            </a:endParaRPr>
          </a:p>
          <a:p>
            <a:pPr marL="457200" marR="0" lvl="0" indent="-342900" algn="l" rtl="0">
              <a:spcBef>
                <a:spcPts val="0"/>
              </a:spcBef>
              <a:spcAft>
                <a:spcPts val="0"/>
              </a:spcAft>
              <a:buClr>
                <a:srgbClr val="222222"/>
              </a:buClr>
              <a:buSzPts val="1800"/>
              <a:buChar char="▪"/>
            </a:pPr>
            <a:r>
              <a:rPr lang="en-GB" sz="1800">
                <a:solidFill>
                  <a:srgbClr val="222222"/>
                </a:solidFill>
              </a:rPr>
              <a:t>Published under a combination of the GNU Affero General Public License and the Apache License.</a:t>
            </a:r>
            <a:endParaRPr sz="1800">
              <a:solidFill>
                <a:srgbClr val="222222"/>
              </a:solidFill>
            </a:endParaRPr>
          </a:p>
          <a:p>
            <a:pPr marL="0" marR="0" lvl="0" indent="0" algn="l" rtl="0">
              <a:spcBef>
                <a:spcPts val="0"/>
              </a:spcBef>
              <a:spcAft>
                <a:spcPts val="0"/>
              </a:spcAft>
              <a:buNone/>
            </a:pPr>
            <a:endParaRPr sz="1800">
              <a:solidFill>
                <a:srgbClr val="222222"/>
              </a:solidFill>
            </a:endParaRPr>
          </a:p>
        </p:txBody>
      </p:sp>
      <p:sp>
        <p:nvSpPr>
          <p:cNvPr id="69" name="Google Shape;69;p16"/>
          <p:cNvSpPr txBox="1">
            <a:spLocks noGrp="1"/>
          </p:cNvSpPr>
          <p:nvPr>
            <p:ph type="body" idx="2"/>
          </p:nvPr>
        </p:nvSpPr>
        <p:spPr>
          <a:xfrm>
            <a:off x="279082" y="119856"/>
            <a:ext cx="8641398" cy="4694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MongoDB</a:t>
            </a:r>
            <a:endParaRPr sz="2400" b="0" i="0" u="none" strike="noStrike" cap="none">
              <a:solidFill>
                <a:schemeClr val="dk1"/>
              </a:solidFill>
              <a:latin typeface="Arial Narrow"/>
              <a:ea typeface="Arial Narrow"/>
              <a:cs typeface="Arial Narrow"/>
              <a:sym typeface="Arial Narrow"/>
            </a:endParaRPr>
          </a:p>
        </p:txBody>
      </p:sp>
      <p:pic>
        <p:nvPicPr>
          <p:cNvPr id="70" name="Google Shape;70;p16"/>
          <p:cNvPicPr preferRelativeResize="0"/>
          <p:nvPr/>
        </p:nvPicPr>
        <p:blipFill>
          <a:blip r:embed="rId1"/>
          <a:stretch>
            <a:fillRect/>
          </a:stretch>
        </p:blipFill>
        <p:spPr>
          <a:xfrm>
            <a:off x="5736743" y="2776550"/>
            <a:ext cx="2719620" cy="154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body" idx="1"/>
          </p:nvPr>
        </p:nvSpPr>
        <p:spPr>
          <a:xfrm>
            <a:off x="262110" y="999825"/>
            <a:ext cx="8319600" cy="32256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Flexible Schema. If your requirements change, you can adapt.</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Unstructured data - you can store and retrieve unstructured data easily. It's just JSON. Not every document in a collection needs the same fields.</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Denormalized data - Group related content in a single document.</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Clean and simple API - Mongo is nice to talk to.</a:t>
            </a:r>
            <a:endParaRPr sz="18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p>
        </p:txBody>
      </p:sp>
      <p:sp>
        <p:nvSpPr>
          <p:cNvPr id="98" name="Google Shape;98;p20"/>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Here is why MongoDB is great</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279082" y="1038736"/>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Denormalized data means no joins. </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Flexible schema means no built in data validation. </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Bugs - Mongo is new and there are still issues in the tracker. </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No transactions</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Theoretical data loss</a:t>
            </a:r>
            <a:endParaRPr sz="1800"/>
          </a:p>
        </p:txBody>
      </p:sp>
      <p:sp>
        <p:nvSpPr>
          <p:cNvPr id="104" name="Google Shape;104;p21"/>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Here is why you might not like MongoDB</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body" idx="1"/>
          </p:nvPr>
        </p:nvSpPr>
        <p:spPr>
          <a:xfrm>
            <a:off x="262100" y="999825"/>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Mongo represents data as a tree. If your data is tree shaped, or can be made tree shaped, Mongo is great.</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Unstructured data</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Semi-structured </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If you have big customer data to store, and each customer record contains lists of communications, subscriptions, etc, the data is tree shaped, and Mongo would again be a good choice.</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If you have big data and you want to query it in interesting and complex ways, pulling useful aggregated data out the other side in surprisingly short timeframes, Mongo is perfect.</a:t>
            </a:r>
            <a:endParaRPr sz="1800">
              <a:solidFill>
                <a:srgbClr val="222222"/>
              </a:solidFill>
            </a:endParaRPr>
          </a:p>
          <a:p>
            <a:pPr marL="457200" lvl="0" indent="0" algn="l" rtl="0">
              <a:lnSpc>
                <a:spcPct val="115000"/>
              </a:lnSpc>
              <a:spcBef>
                <a:spcPts val="0"/>
              </a:spcBef>
              <a:spcAft>
                <a:spcPts val="0"/>
              </a:spcAft>
              <a:buNone/>
            </a:pPr>
            <a:endParaRPr sz="18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10" name="Google Shape;110;p2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When should you use MongoDB</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MongoDB Architecture</a:t>
            </a:r>
            <a:endParaRPr sz="2400" b="0" i="0" u="none" strike="noStrike" cap="none">
              <a:solidFill>
                <a:schemeClr val="dk1"/>
              </a:solidFill>
              <a:latin typeface="Arial Narrow"/>
              <a:ea typeface="Arial Narrow"/>
              <a:cs typeface="Arial Narrow"/>
              <a:sym typeface="Arial Narrow"/>
            </a:endParaRPr>
          </a:p>
        </p:txBody>
      </p:sp>
      <p:pic>
        <p:nvPicPr>
          <p:cNvPr id="116" name="Google Shape;116;p23"/>
          <p:cNvPicPr preferRelativeResize="0"/>
          <p:nvPr/>
        </p:nvPicPr>
        <p:blipFill>
          <a:blip r:embed="rId1"/>
          <a:stretch>
            <a:fillRect/>
          </a:stretch>
        </p:blipFill>
        <p:spPr>
          <a:xfrm>
            <a:off x="1530898" y="759412"/>
            <a:ext cx="6082200" cy="3560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body" idx="1"/>
          </p:nvPr>
        </p:nvSpPr>
        <p:spPr>
          <a:xfrm>
            <a:off x="262100" y="999825"/>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SzPts val="1800"/>
              <a:buChar char="▪"/>
            </a:pPr>
            <a:r>
              <a:rPr lang="en-GB" sz="1800"/>
              <a:t>Run the MongoDB server </a:t>
            </a:r>
            <a:r>
              <a:rPr lang="en-GB" sz="1800" b="1"/>
              <a:t>(you don’t need to do this in the VM)</a:t>
            </a:r>
            <a:endParaRPr sz="1800" b="1"/>
          </a:p>
          <a:p>
            <a:pPr marL="914400" lvl="1" indent="-342900" algn="l" rtl="0">
              <a:lnSpc>
                <a:spcPct val="90000"/>
              </a:lnSpc>
              <a:spcBef>
                <a:spcPts val="0"/>
              </a:spcBef>
              <a:spcAft>
                <a:spcPts val="0"/>
              </a:spcAft>
              <a:buSzPts val="1800"/>
              <a:buFont typeface="Courier New" panose="02070309020205020404"/>
              <a:buChar char="–"/>
            </a:pPr>
            <a:r>
              <a:rPr lang="en-GB" sz="1800" b="1">
                <a:latin typeface="Courier New" panose="02070309020205020404"/>
                <a:ea typeface="Courier New" panose="02070309020205020404"/>
                <a:cs typeface="Courier New" panose="02070309020205020404"/>
                <a:sym typeface="Courier New" panose="02070309020205020404"/>
              </a:rPr>
              <a:t>mongod</a:t>
            </a:r>
            <a:endParaRPr sz="1800" b="1">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90000"/>
              </a:lnSpc>
              <a:spcBef>
                <a:spcPts val="500"/>
              </a:spcBef>
              <a:spcAft>
                <a:spcPts val="0"/>
              </a:spcAft>
              <a:buNone/>
            </a:pPr>
            <a:endParaRPr sz="1800" b="1"/>
          </a:p>
          <a:p>
            <a:pPr marL="0" lvl="0" indent="0" algn="l" rtl="0">
              <a:lnSpc>
                <a:spcPct val="90000"/>
              </a:lnSpc>
              <a:spcBef>
                <a:spcPts val="500"/>
              </a:spcBef>
              <a:spcAft>
                <a:spcPts val="0"/>
              </a:spcAft>
              <a:buNone/>
            </a:pPr>
            <a:endParaRPr sz="1800" b="1"/>
          </a:p>
          <a:p>
            <a:pPr marL="0" lvl="0" indent="0" algn="l" rtl="0">
              <a:lnSpc>
                <a:spcPct val="90000"/>
              </a:lnSpc>
              <a:spcBef>
                <a:spcPts val="500"/>
              </a:spcBef>
              <a:spcAft>
                <a:spcPts val="0"/>
              </a:spcAft>
              <a:buNone/>
            </a:pPr>
            <a:endParaRPr sz="1800" b="1"/>
          </a:p>
          <a:p>
            <a:pPr marL="457200" lvl="0" indent="-342900" algn="l" rtl="0">
              <a:lnSpc>
                <a:spcPct val="90000"/>
              </a:lnSpc>
              <a:spcBef>
                <a:spcPts val="500"/>
              </a:spcBef>
              <a:spcAft>
                <a:spcPts val="0"/>
              </a:spcAft>
              <a:buSzPts val="1800"/>
              <a:buChar char="▪"/>
            </a:pPr>
            <a:r>
              <a:rPr lang="en-GB" sz="1800"/>
              <a:t>MongoImport </a:t>
            </a:r>
            <a:r>
              <a:rPr lang="en-GB" sz="1800" b="1"/>
              <a:t>(do this in terminal or command line)</a:t>
            </a:r>
            <a:endParaRPr sz="1800" b="1"/>
          </a:p>
          <a:p>
            <a:pPr marL="914400" lvl="1" indent="-342900" algn="l" rtl="0">
              <a:lnSpc>
                <a:spcPct val="90000"/>
              </a:lnSpc>
              <a:spcBef>
                <a:spcPts val="0"/>
              </a:spcBef>
              <a:spcAft>
                <a:spcPts val="0"/>
              </a:spcAft>
              <a:buSzPts val="1800"/>
              <a:buFont typeface="Courier New" panose="02070309020205020404"/>
              <a:buChar char="–"/>
            </a:pPr>
            <a:r>
              <a:rPr lang="en-GB" sz="1800" b="1">
                <a:latin typeface="Courier New" panose="02070309020205020404"/>
                <a:ea typeface="Courier New" panose="02070309020205020404"/>
                <a:cs typeface="Courier New" panose="02070309020205020404"/>
                <a:sym typeface="Courier New" panose="02070309020205020404"/>
              </a:rPr>
              <a:t>mongoImport</a:t>
            </a:r>
            <a:endParaRPr sz="1800" b="1">
              <a:latin typeface="Courier New" panose="02070309020205020404"/>
              <a:ea typeface="Courier New" panose="02070309020205020404"/>
              <a:cs typeface="Courier New" panose="02070309020205020404"/>
              <a:sym typeface="Courier New" panose="02070309020205020404"/>
            </a:endParaRPr>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22" name="Google Shape;122;p24"/>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 Import</a:t>
            </a:r>
            <a:endParaRPr sz="2400" b="0" i="0" u="none" strike="noStrike" cap="none">
              <a:solidFill>
                <a:schemeClr val="dk1"/>
              </a:solidFill>
              <a:latin typeface="Arial Narrow"/>
              <a:ea typeface="Arial Narrow"/>
              <a:cs typeface="Arial Narrow"/>
              <a:sym typeface="Arial Narrow"/>
            </a:endParaRPr>
          </a:p>
        </p:txBody>
      </p:sp>
      <p:pic>
        <p:nvPicPr>
          <p:cNvPr id="123" name="Google Shape;123;p24"/>
          <p:cNvPicPr preferRelativeResize="0"/>
          <p:nvPr/>
        </p:nvPicPr>
        <p:blipFill>
          <a:blip r:embed="rId1"/>
          <a:stretch>
            <a:fillRect/>
          </a:stretch>
        </p:blipFill>
        <p:spPr>
          <a:xfrm>
            <a:off x="2525800" y="1431937"/>
            <a:ext cx="5366126" cy="990176"/>
          </a:xfrm>
          <a:prstGeom prst="rect">
            <a:avLst/>
          </a:prstGeom>
          <a:noFill/>
          <a:ln>
            <a:noFill/>
          </a:ln>
        </p:spPr>
      </p:pic>
      <p:pic>
        <p:nvPicPr>
          <p:cNvPr id="124" name="Google Shape;124;p24"/>
          <p:cNvPicPr preferRelativeResize="0"/>
          <p:nvPr/>
        </p:nvPicPr>
        <p:blipFill>
          <a:blip r:embed="rId2"/>
          <a:stretch>
            <a:fillRect/>
          </a:stretch>
        </p:blipFill>
        <p:spPr>
          <a:xfrm>
            <a:off x="2525800" y="3366075"/>
            <a:ext cx="5366126" cy="535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body" idx="1"/>
          </p:nvPr>
        </p:nvSpPr>
        <p:spPr>
          <a:xfrm>
            <a:off x="262100" y="999825"/>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SzPts val="1800"/>
              <a:buChar char="▪"/>
            </a:pPr>
            <a:r>
              <a:rPr lang="en-GB" sz="1800"/>
              <a:t>Run the MongoDB server </a:t>
            </a:r>
            <a:r>
              <a:rPr lang="en-GB" sz="1800" b="1"/>
              <a:t>(you don’t need to do this in the VM)</a:t>
            </a:r>
            <a:endParaRPr sz="1800" b="1"/>
          </a:p>
          <a:p>
            <a:pPr marL="914400" lvl="1" indent="-342900" algn="l" rtl="0">
              <a:lnSpc>
                <a:spcPct val="90000"/>
              </a:lnSpc>
              <a:spcBef>
                <a:spcPts val="0"/>
              </a:spcBef>
              <a:spcAft>
                <a:spcPts val="0"/>
              </a:spcAft>
              <a:buSzPts val="1800"/>
              <a:buFont typeface="Courier New" panose="02070309020205020404"/>
              <a:buChar char="–"/>
            </a:pPr>
            <a:r>
              <a:rPr lang="en-GB" sz="1800" b="1">
                <a:latin typeface="Courier New" panose="02070309020205020404"/>
                <a:ea typeface="Courier New" panose="02070309020205020404"/>
                <a:cs typeface="Courier New" panose="02070309020205020404"/>
                <a:sym typeface="Courier New" panose="02070309020205020404"/>
              </a:rPr>
              <a:t>mongod</a:t>
            </a:r>
            <a:endParaRPr sz="1800" b="1">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90000"/>
              </a:lnSpc>
              <a:spcBef>
                <a:spcPts val="500"/>
              </a:spcBef>
              <a:spcAft>
                <a:spcPts val="0"/>
              </a:spcAft>
              <a:buNone/>
            </a:pPr>
            <a:endParaRPr sz="1800" b="1"/>
          </a:p>
          <a:p>
            <a:pPr marL="0" lvl="0" indent="0" algn="l" rtl="0">
              <a:lnSpc>
                <a:spcPct val="90000"/>
              </a:lnSpc>
              <a:spcBef>
                <a:spcPts val="500"/>
              </a:spcBef>
              <a:spcAft>
                <a:spcPts val="0"/>
              </a:spcAft>
              <a:buNone/>
            </a:pPr>
            <a:endParaRPr sz="1800" b="1"/>
          </a:p>
          <a:p>
            <a:pPr marL="0" lvl="0" indent="0" algn="l" rtl="0">
              <a:lnSpc>
                <a:spcPct val="90000"/>
              </a:lnSpc>
              <a:spcBef>
                <a:spcPts val="500"/>
              </a:spcBef>
              <a:spcAft>
                <a:spcPts val="0"/>
              </a:spcAft>
              <a:buNone/>
            </a:pPr>
            <a:endParaRPr sz="1800" b="1"/>
          </a:p>
          <a:p>
            <a:pPr marL="457200" lvl="0" indent="-342900" algn="l" rtl="0">
              <a:lnSpc>
                <a:spcPct val="90000"/>
              </a:lnSpc>
              <a:spcBef>
                <a:spcPts val="500"/>
              </a:spcBef>
              <a:spcAft>
                <a:spcPts val="0"/>
              </a:spcAft>
              <a:buSzPts val="1800"/>
              <a:buChar char="▪"/>
            </a:pPr>
            <a:r>
              <a:rPr lang="en-GB" sz="1800"/>
              <a:t>Run the Mongo Shell</a:t>
            </a:r>
            <a:endParaRPr sz="1800"/>
          </a:p>
          <a:p>
            <a:pPr marL="914400" lvl="1" indent="-342900" algn="l" rtl="0">
              <a:lnSpc>
                <a:spcPct val="90000"/>
              </a:lnSpc>
              <a:spcBef>
                <a:spcPts val="0"/>
              </a:spcBef>
              <a:spcAft>
                <a:spcPts val="0"/>
              </a:spcAft>
              <a:buSzPts val="1800"/>
              <a:buFont typeface="Courier New" panose="02070309020205020404"/>
              <a:buChar char="–"/>
            </a:pPr>
            <a:r>
              <a:rPr lang="en-GB" sz="1800" b="1">
                <a:latin typeface="Courier New" panose="02070309020205020404"/>
                <a:ea typeface="Courier New" panose="02070309020205020404"/>
                <a:cs typeface="Courier New" panose="02070309020205020404"/>
                <a:sym typeface="Courier New" panose="02070309020205020404"/>
              </a:rPr>
              <a:t>mongo</a:t>
            </a:r>
            <a:endParaRPr sz="1800" b="1">
              <a:latin typeface="Courier New" panose="02070309020205020404"/>
              <a:ea typeface="Courier New" panose="02070309020205020404"/>
              <a:cs typeface="Courier New" panose="02070309020205020404"/>
              <a:sym typeface="Courier New" panose="02070309020205020404"/>
            </a:endParaRPr>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30" name="Google Shape;130;p25"/>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pic>
        <p:nvPicPr>
          <p:cNvPr id="131" name="Google Shape;131;p25"/>
          <p:cNvPicPr preferRelativeResize="0"/>
          <p:nvPr/>
        </p:nvPicPr>
        <p:blipFill>
          <a:blip r:embed="rId1"/>
          <a:stretch>
            <a:fillRect/>
          </a:stretch>
        </p:blipFill>
        <p:spPr>
          <a:xfrm>
            <a:off x="2525800" y="1431937"/>
            <a:ext cx="5366126" cy="990176"/>
          </a:xfrm>
          <a:prstGeom prst="rect">
            <a:avLst/>
          </a:prstGeom>
          <a:noFill/>
          <a:ln>
            <a:noFill/>
          </a:ln>
        </p:spPr>
      </p:pic>
      <p:pic>
        <p:nvPicPr>
          <p:cNvPr id="132" name="Google Shape;132;p25"/>
          <p:cNvPicPr preferRelativeResize="0"/>
          <p:nvPr/>
        </p:nvPicPr>
        <p:blipFill>
          <a:blip r:embed="rId2"/>
          <a:stretch>
            <a:fillRect/>
          </a:stretch>
        </p:blipFill>
        <p:spPr>
          <a:xfrm>
            <a:off x="2525800" y="3091686"/>
            <a:ext cx="5366125" cy="1110389"/>
          </a:xfrm>
          <a:prstGeom prst="rect">
            <a:avLst/>
          </a:prstGeom>
          <a:noFill/>
          <a:ln>
            <a:noFill/>
          </a:ln>
        </p:spPr>
      </p:pic>
      <p:sp>
        <p:nvSpPr>
          <p:cNvPr id="133" name="Google Shape;133;p25"/>
          <p:cNvSpPr txBox="1"/>
          <p:nvPr/>
        </p:nvSpPr>
        <p:spPr>
          <a:xfrm>
            <a:off x="5443925" y="4111650"/>
            <a:ext cx="3555300" cy="3168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500"/>
              </a:spcBef>
              <a:spcAft>
                <a:spcPts val="0"/>
              </a:spcAft>
              <a:buNone/>
            </a:pPr>
            <a:r>
              <a:rPr lang="en-GB" sz="1000" u="sng">
                <a:solidFill>
                  <a:schemeClr val="hlink"/>
                </a:solidFill>
                <a:hlinkClick r:id="rId3"/>
              </a:rPr>
              <a:t>https://docs.mongodb.com/manual/reference/mongo-shell/</a:t>
            </a:r>
            <a:r>
              <a:rPr lang="en-GB" sz="1000">
                <a:solidFill>
                  <a:schemeClr val="dk1"/>
                </a:solidFill>
              </a:rPr>
              <a:t> </a:t>
            </a:r>
            <a:endParaRPr sz="10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body" idx="1"/>
          </p:nvPr>
        </p:nvSpPr>
        <p:spPr>
          <a:xfrm>
            <a:off x="262100" y="999825"/>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SzPts val="1800"/>
              <a:buChar char="▪"/>
            </a:pPr>
            <a:r>
              <a:rPr lang="en-GB" sz="1800"/>
              <a:t>List existing databases</a:t>
            </a:r>
            <a:endParaRPr sz="1800" b="1"/>
          </a:p>
          <a:p>
            <a:pPr marL="914400" lvl="1" indent="-342900" algn="l" rtl="0">
              <a:lnSpc>
                <a:spcPct val="90000"/>
              </a:lnSpc>
              <a:spcBef>
                <a:spcPts val="0"/>
              </a:spcBef>
              <a:spcAft>
                <a:spcPts val="0"/>
              </a:spcAft>
              <a:buSzPts val="1800"/>
              <a:buFont typeface="Courier New" panose="02070309020205020404"/>
              <a:buChar char="–"/>
            </a:pPr>
            <a:r>
              <a:rPr lang="en-GB" sz="1800" b="1">
                <a:latin typeface="Courier New" panose="02070309020205020404"/>
                <a:ea typeface="Courier New" panose="02070309020205020404"/>
                <a:cs typeface="Courier New" panose="02070309020205020404"/>
                <a:sym typeface="Courier New" panose="02070309020205020404"/>
              </a:rPr>
              <a:t>show dbs</a:t>
            </a:r>
            <a:endParaRPr sz="1800" b="1">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90000"/>
              </a:lnSpc>
              <a:spcBef>
                <a:spcPts val="500"/>
              </a:spcBef>
              <a:spcAft>
                <a:spcPts val="0"/>
              </a:spcAft>
              <a:buNone/>
            </a:pPr>
            <a:endParaRPr sz="1800" b="1"/>
          </a:p>
          <a:p>
            <a:pPr marL="0" lvl="0" indent="0" algn="l" rtl="0">
              <a:lnSpc>
                <a:spcPct val="90000"/>
              </a:lnSpc>
              <a:spcBef>
                <a:spcPts val="500"/>
              </a:spcBef>
              <a:spcAft>
                <a:spcPts val="0"/>
              </a:spcAft>
              <a:buNone/>
            </a:pPr>
            <a:endParaRPr sz="1800" b="1"/>
          </a:p>
          <a:p>
            <a:pPr marL="0" lvl="0" indent="0" algn="l" rtl="0">
              <a:lnSpc>
                <a:spcPct val="90000"/>
              </a:lnSpc>
              <a:spcBef>
                <a:spcPts val="500"/>
              </a:spcBef>
              <a:spcAft>
                <a:spcPts val="0"/>
              </a:spcAft>
              <a:buNone/>
            </a:pPr>
            <a:endParaRPr sz="1800" b="1"/>
          </a:p>
          <a:p>
            <a:pPr marL="457200" lvl="0" indent="-342900" algn="l" rtl="0">
              <a:lnSpc>
                <a:spcPct val="90000"/>
              </a:lnSpc>
              <a:spcBef>
                <a:spcPts val="500"/>
              </a:spcBef>
              <a:spcAft>
                <a:spcPts val="0"/>
              </a:spcAft>
              <a:buSzPts val="1800"/>
              <a:buChar char="▪"/>
            </a:pPr>
            <a:r>
              <a:rPr lang="en-GB" sz="1800"/>
              <a:t>List existing collections</a:t>
            </a:r>
            <a:endParaRPr sz="1800" b="1"/>
          </a:p>
          <a:p>
            <a:pPr marL="914400" lvl="1" indent="-342900" algn="l" rtl="0">
              <a:lnSpc>
                <a:spcPct val="90000"/>
              </a:lnSpc>
              <a:spcBef>
                <a:spcPts val="0"/>
              </a:spcBef>
              <a:spcAft>
                <a:spcPts val="0"/>
              </a:spcAft>
              <a:buSzPts val="1800"/>
              <a:buFont typeface="Courier New" panose="02070309020205020404"/>
              <a:buChar char="–"/>
            </a:pPr>
            <a:r>
              <a:rPr lang="en-GB" sz="1800" b="1">
                <a:latin typeface="Courier New" panose="02070309020205020404"/>
                <a:ea typeface="Courier New" panose="02070309020205020404"/>
                <a:cs typeface="Courier New" panose="02070309020205020404"/>
                <a:sym typeface="Courier New" panose="02070309020205020404"/>
              </a:rPr>
              <a:t>show collections</a:t>
            </a:r>
            <a:endParaRPr sz="1800" b="1">
              <a:latin typeface="Courier New" panose="02070309020205020404"/>
              <a:ea typeface="Courier New" panose="02070309020205020404"/>
              <a:cs typeface="Courier New" panose="02070309020205020404"/>
              <a:sym typeface="Courier New" panose="02070309020205020404"/>
            </a:endParaRPr>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39" name="Google Shape;139;p26"/>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pic>
        <p:nvPicPr>
          <p:cNvPr id="140" name="Google Shape;140;p26"/>
          <p:cNvPicPr preferRelativeResize="0"/>
          <p:nvPr/>
        </p:nvPicPr>
        <p:blipFill rotWithShape="1">
          <a:blip r:embed="rId1"/>
          <a:srcRect r="19942"/>
          <a:stretch>
            <a:fillRect/>
          </a:stretch>
        </p:blipFill>
        <p:spPr>
          <a:xfrm>
            <a:off x="1258975" y="1716563"/>
            <a:ext cx="5792501" cy="621375"/>
          </a:xfrm>
          <a:prstGeom prst="rect">
            <a:avLst/>
          </a:prstGeom>
          <a:noFill/>
          <a:ln>
            <a:noFill/>
          </a:ln>
        </p:spPr>
      </p:pic>
      <p:pic>
        <p:nvPicPr>
          <p:cNvPr id="141" name="Google Shape;141;p26"/>
          <p:cNvPicPr preferRelativeResize="0"/>
          <p:nvPr/>
        </p:nvPicPr>
        <p:blipFill rotWithShape="1">
          <a:blip r:embed="rId2"/>
          <a:srcRect r="19942" b="35249"/>
          <a:stretch>
            <a:fillRect/>
          </a:stretch>
        </p:blipFill>
        <p:spPr>
          <a:xfrm>
            <a:off x="1258975" y="3352950"/>
            <a:ext cx="5792499" cy="876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body" idx="1"/>
          </p:nvPr>
        </p:nvSpPr>
        <p:spPr>
          <a:xfrm>
            <a:off x="262100" y="930600"/>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SzPts val="1800"/>
              <a:buChar char="▪"/>
            </a:pPr>
            <a:r>
              <a:rPr lang="en-GB" sz="1800"/>
              <a:t>List contents of a collection</a:t>
            </a:r>
            <a:endParaRPr sz="1800" b="1"/>
          </a:p>
          <a:p>
            <a:pPr marL="914400" lvl="0" indent="0" algn="l" rtl="0">
              <a:lnSpc>
                <a:spcPct val="90000"/>
              </a:lnSpc>
              <a:spcBef>
                <a:spcPts val="500"/>
              </a:spcBef>
              <a:spcAft>
                <a:spcPts val="0"/>
              </a:spcAft>
              <a:buNone/>
            </a:pPr>
            <a:endParaRPr sz="1800" b="1"/>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47" name="Google Shape;147;p27"/>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pic>
        <p:nvPicPr>
          <p:cNvPr id="148" name="Google Shape;148;p27"/>
          <p:cNvPicPr preferRelativeResize="0"/>
          <p:nvPr/>
        </p:nvPicPr>
        <p:blipFill rotWithShape="1">
          <a:blip r:embed="rId1"/>
          <a:srcRect r="3185"/>
          <a:stretch>
            <a:fillRect/>
          </a:stretch>
        </p:blipFill>
        <p:spPr>
          <a:xfrm>
            <a:off x="1638288" y="1350750"/>
            <a:ext cx="5567226" cy="301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6"/>
          <p:cNvSpPr txBox="1">
            <a:spLocks noGrp="1"/>
          </p:cNvSpPr>
          <p:nvPr>
            <p:ph type="body" idx="2"/>
          </p:nvPr>
        </p:nvSpPr>
        <p:spPr>
          <a:xfrm>
            <a:off x="279082" y="119856"/>
            <a:ext cx="8641398" cy="469424"/>
          </a:xfrm>
          <a:prstGeom prst="rect">
            <a:avLst/>
          </a:prstGeom>
          <a:noFill/>
          <a:ln>
            <a:noFill/>
          </a:ln>
        </p:spPr>
        <p:txBody>
          <a:bodyPr spcFirstLastPara="1" wrap="square" lIns="91425" tIns="45700" rIns="91425" bIns="45700" anchor="t" anchorCtr="0">
            <a:noAutofit/>
          </a:bodyPr>
          <a:lstStyle/>
          <a:p>
            <a:pPr marL="0" indent="0">
              <a:spcBef>
                <a:spcPts val="0"/>
              </a:spcBef>
            </a:pPr>
            <a:r>
              <a:rPr lang="en-GB" dirty="0" smtClean="0"/>
              <a:t>Recall - </a:t>
            </a:r>
            <a:r>
              <a:rPr lang="en-US" dirty="0" smtClean="0"/>
              <a:t>NoSQL</a:t>
            </a:r>
            <a:endParaRPr lang="en-US" dirty="0"/>
          </a:p>
          <a:p>
            <a:pPr marL="0" marR="0" lvl="0" indent="0" algn="l" rtl="0">
              <a:spcBef>
                <a:spcPts val="0"/>
              </a:spcBef>
              <a:spcAft>
                <a:spcPts val="0"/>
              </a:spcAft>
              <a:buClr>
                <a:schemeClr val="dk1"/>
              </a:buClr>
              <a:buSzPts val="2400"/>
              <a:buFont typeface="Arial" panose="020B0604020202020204"/>
              <a:buNone/>
            </a:pPr>
            <a:endParaRPr sz="2400" b="0" i="0" u="none" strike="noStrike" cap="none" dirty="0">
              <a:solidFill>
                <a:schemeClr val="dk1"/>
              </a:solidFill>
              <a:latin typeface="Arial Narrow"/>
              <a:ea typeface="Arial Narrow"/>
              <a:cs typeface="Arial Narrow"/>
              <a:sym typeface="Arial Narrow"/>
            </a:endParaRPr>
          </a:p>
        </p:txBody>
      </p:sp>
      <p:pic>
        <p:nvPicPr>
          <p:cNvPr id="5" name="Picture 4" descr="01_Opening-Image_full.jpeg"/>
          <p:cNvPicPr>
            <a:picLocks noChangeAspect="1"/>
          </p:cNvPicPr>
          <p:nvPr/>
        </p:nvPicPr>
        <p:blipFill>
          <a:blip r:embed="rId1"/>
          <a:stretch>
            <a:fillRect/>
          </a:stretch>
        </p:blipFill>
        <p:spPr>
          <a:xfrm>
            <a:off x="5856051" y="726462"/>
            <a:ext cx="3200400" cy="1842629"/>
          </a:xfrm>
          <a:prstGeom prst="rect">
            <a:avLst/>
          </a:prstGeom>
        </p:spPr>
      </p:pic>
      <p:sp>
        <p:nvSpPr>
          <p:cNvPr id="9" name="Google Shape;68;p16"/>
          <p:cNvSpPr txBox="1"/>
          <p:nvPr/>
        </p:nvSpPr>
        <p:spPr>
          <a:xfrm>
            <a:off x="262110" y="2295728"/>
            <a:ext cx="8319621" cy="192979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100000"/>
              </a:lnSpc>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a:pPr marL="355600" indent="-355600"/>
            <a:r>
              <a:rPr lang="en-US" sz="1800" smtClean="0"/>
              <a:t>Definition: “Next generation databases mostly addressing some of the points: being </a:t>
            </a:r>
            <a:r>
              <a:rPr lang="en-US" sz="1800" b="1" smtClean="0">
                <a:solidFill>
                  <a:srgbClr val="000090"/>
                </a:solidFill>
              </a:rPr>
              <a:t>non-relational</a:t>
            </a:r>
            <a:r>
              <a:rPr lang="en-US" sz="1800" smtClean="0"/>
              <a:t>, </a:t>
            </a:r>
            <a:r>
              <a:rPr lang="en-US" sz="1800" b="1" smtClean="0">
                <a:solidFill>
                  <a:srgbClr val="000090"/>
                </a:solidFill>
              </a:rPr>
              <a:t>distributed</a:t>
            </a:r>
            <a:r>
              <a:rPr lang="en-US" sz="1800" smtClean="0"/>
              <a:t>, </a:t>
            </a:r>
            <a:r>
              <a:rPr lang="en-US" sz="1800" b="1" smtClean="0">
                <a:solidFill>
                  <a:srgbClr val="000090"/>
                </a:solidFill>
              </a:rPr>
              <a:t>open-source</a:t>
            </a:r>
            <a:r>
              <a:rPr lang="en-US" sz="1800" smtClean="0"/>
              <a:t>, and </a:t>
            </a:r>
            <a:r>
              <a:rPr lang="en-US" sz="1800" b="1" smtClean="0">
                <a:solidFill>
                  <a:srgbClr val="000090"/>
                </a:solidFill>
              </a:rPr>
              <a:t>horizontal scalable</a:t>
            </a:r>
            <a:r>
              <a:rPr lang="en-US" sz="1800" smtClean="0"/>
              <a:t>. The original intention has been modern web-scale databases. The movement began early 2009 and is growing rapidly. Often more characteristics apply as: </a:t>
            </a:r>
            <a:r>
              <a:rPr lang="en-US" sz="1800" b="1" smtClean="0">
                <a:solidFill>
                  <a:srgbClr val="008000"/>
                </a:solidFill>
              </a:rPr>
              <a:t>schema-free</a:t>
            </a:r>
            <a:r>
              <a:rPr lang="en-US" sz="1800" smtClean="0"/>
              <a:t>, </a:t>
            </a:r>
            <a:r>
              <a:rPr lang="en-US" sz="1800" b="1" smtClean="0">
                <a:solidFill>
                  <a:srgbClr val="008000"/>
                </a:solidFill>
              </a:rPr>
              <a:t>easy replication support</a:t>
            </a:r>
            <a:r>
              <a:rPr lang="en-US" sz="1800" smtClean="0"/>
              <a:t>, </a:t>
            </a:r>
            <a:r>
              <a:rPr lang="en-US" sz="1800" b="1" smtClean="0">
                <a:solidFill>
                  <a:srgbClr val="008000"/>
                </a:solidFill>
              </a:rPr>
              <a:t>simple API</a:t>
            </a:r>
            <a:r>
              <a:rPr lang="en-US" sz="1800" smtClean="0"/>
              <a:t>, </a:t>
            </a:r>
            <a:r>
              <a:rPr lang="en-US" sz="1800" b="1" smtClean="0">
                <a:solidFill>
                  <a:srgbClr val="008000"/>
                </a:solidFill>
              </a:rPr>
              <a:t>eventually consistent</a:t>
            </a:r>
            <a:r>
              <a:rPr lang="en-US" sz="1800" smtClean="0"/>
              <a:t>/BASE (not ACID), a </a:t>
            </a:r>
            <a:r>
              <a:rPr lang="en-US" sz="1800" b="1" smtClean="0">
                <a:solidFill>
                  <a:srgbClr val="008000"/>
                </a:solidFill>
              </a:rPr>
              <a:t>huge data amount</a:t>
            </a:r>
            <a:r>
              <a:rPr lang="en-US" sz="1800" smtClean="0"/>
              <a:t>, and more.”</a:t>
            </a:r>
            <a:endParaRPr lang="en-US" sz="1800" smtClean="0"/>
          </a:p>
          <a:p>
            <a:pPr marL="0" indent="0">
              <a:spcBef>
                <a:spcPts val="0"/>
              </a:spcBef>
              <a:buFont typeface="Noto Sans Symbols" panose="020B0502040504020204"/>
              <a:buNone/>
            </a:pPr>
            <a:endParaRPr lang="en-US" sz="1800" dirty="0">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body" idx="1"/>
          </p:nvPr>
        </p:nvSpPr>
        <p:spPr>
          <a:xfrm>
            <a:off x="262100" y="930600"/>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SzPts val="1800"/>
              <a:buChar char="▪"/>
            </a:pPr>
            <a:r>
              <a:rPr lang="en-GB" sz="1800"/>
              <a:t>Creating a database</a:t>
            </a:r>
            <a:endParaRPr sz="1800"/>
          </a:p>
          <a:p>
            <a:pPr marL="914400" lvl="1" indent="-342900" algn="l" rtl="0">
              <a:lnSpc>
                <a:spcPct val="90000"/>
              </a:lnSpc>
              <a:spcBef>
                <a:spcPts val="0"/>
              </a:spcBef>
              <a:spcAft>
                <a:spcPts val="0"/>
              </a:spcAft>
              <a:buSzPts val="1800"/>
              <a:buChar char="–"/>
            </a:pPr>
            <a:r>
              <a:rPr lang="en-GB" sz="1800">
                <a:solidFill>
                  <a:srgbClr val="222222"/>
                </a:solidFill>
              </a:rPr>
              <a:t>We can switch to a database in Mongo with the use command.</a:t>
            </a:r>
            <a:endParaRPr sz="1800">
              <a:solidFill>
                <a:srgbClr val="222222"/>
              </a:solidFill>
            </a:endParaRPr>
          </a:p>
          <a:p>
            <a:pPr marL="914400" lvl="1"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USE petshop</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457200" lvl="0" indent="-342900" algn="l" rtl="0">
              <a:lnSpc>
                <a:spcPct val="90000"/>
              </a:lnSpc>
              <a:spcBef>
                <a:spcPts val="0"/>
              </a:spcBef>
              <a:spcAft>
                <a:spcPts val="0"/>
              </a:spcAft>
              <a:buClr>
                <a:srgbClr val="222222"/>
              </a:buClr>
              <a:buSzPts val="1800"/>
              <a:buChar char="▪"/>
            </a:pPr>
            <a:r>
              <a:rPr lang="en-GB" sz="1800">
                <a:solidFill>
                  <a:srgbClr val="222222"/>
                </a:solidFill>
              </a:rPr>
              <a:t>Dropping the database</a:t>
            </a:r>
            <a:endParaRPr sz="1800">
              <a:solidFill>
                <a:srgbClr val="222222"/>
              </a:solidFill>
            </a:endParaRPr>
          </a:p>
          <a:p>
            <a:pPr marL="914400" lvl="1"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db.dropDatabase()</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b="1"/>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54" name="Google Shape;154;p28"/>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body" idx="1"/>
          </p:nvPr>
        </p:nvSpPr>
        <p:spPr>
          <a:xfrm>
            <a:off x="262100" y="930600"/>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Clr>
                <a:srgbClr val="CC0000"/>
              </a:buClr>
              <a:buSzPts val="1800"/>
              <a:buChar char="▪"/>
            </a:pPr>
            <a:r>
              <a:rPr lang="en-GB" sz="1800" b="1">
                <a:solidFill>
                  <a:srgbClr val="CC0000"/>
                </a:solidFill>
              </a:rPr>
              <a:t>Collections</a:t>
            </a:r>
            <a:endParaRPr sz="1800" b="1">
              <a:solidFill>
                <a:srgbClr val="CC0000"/>
              </a:solidFill>
            </a:endParaRPr>
          </a:p>
          <a:p>
            <a:pPr marL="914400" lvl="1" indent="-342900" algn="l" rtl="0">
              <a:lnSpc>
                <a:spcPct val="90000"/>
              </a:lnSpc>
              <a:spcBef>
                <a:spcPts val="0"/>
              </a:spcBef>
              <a:spcAft>
                <a:spcPts val="0"/>
              </a:spcAft>
              <a:buSzPts val="1800"/>
              <a:buChar char="–"/>
            </a:pPr>
            <a:r>
              <a:rPr lang="en-GB" sz="1800">
                <a:solidFill>
                  <a:srgbClr val="222222"/>
                </a:solidFill>
              </a:rPr>
              <a:t>Collections are sets of (usually) related documents.</a:t>
            </a:r>
            <a:endParaRPr sz="1800">
              <a:solidFill>
                <a:srgbClr val="222222"/>
              </a:solidFill>
            </a:endParaRPr>
          </a:p>
          <a:p>
            <a:pPr marL="914400" lvl="1" indent="-342900" algn="l" rtl="0">
              <a:lnSpc>
                <a:spcPct val="90000"/>
              </a:lnSpc>
              <a:spcBef>
                <a:spcPts val="0"/>
              </a:spcBef>
              <a:spcAft>
                <a:spcPts val="0"/>
              </a:spcAft>
              <a:buClr>
                <a:srgbClr val="222222"/>
              </a:buClr>
              <a:buSzPts val="1800"/>
              <a:buChar char="–"/>
            </a:pPr>
            <a:r>
              <a:rPr lang="en-GB" sz="1800">
                <a:solidFill>
                  <a:srgbClr val="222222"/>
                </a:solidFill>
              </a:rPr>
              <a:t>A database can have many collections.</a:t>
            </a:r>
            <a:endParaRPr sz="1800">
              <a:solidFill>
                <a:srgbClr val="222222"/>
              </a:solidFill>
            </a:endParaRPr>
          </a:p>
          <a:p>
            <a:pPr marL="914400" lvl="1" indent="-342900" algn="l" rtl="0">
              <a:lnSpc>
                <a:spcPct val="90000"/>
              </a:lnSpc>
              <a:spcBef>
                <a:spcPts val="0"/>
              </a:spcBef>
              <a:spcAft>
                <a:spcPts val="0"/>
              </a:spcAft>
              <a:buClr>
                <a:srgbClr val="222222"/>
              </a:buClr>
              <a:buSzPts val="1800"/>
              <a:buChar char="–"/>
            </a:pPr>
            <a:r>
              <a:rPr lang="en-GB" sz="1800">
                <a:solidFill>
                  <a:srgbClr val="222222"/>
                </a:solidFill>
              </a:rPr>
              <a:t>Create a collection using the </a:t>
            </a: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createCollection </a:t>
            </a:r>
            <a:r>
              <a:rPr lang="en-GB" sz="1800">
                <a:solidFill>
                  <a:srgbClr val="222222"/>
                </a:solidFill>
              </a:rPr>
              <a:t>command.</a:t>
            </a:r>
            <a:endParaRPr sz="1800">
              <a:solidFill>
                <a:srgbClr val="222222"/>
              </a:solidFill>
            </a:endParaRPr>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USE petshop</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db.createCollection('mammals')</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457200" lvl="0" indent="-342900" algn="l" rtl="0">
              <a:lnSpc>
                <a:spcPct val="90000"/>
              </a:lnSpc>
              <a:spcBef>
                <a:spcPts val="0"/>
              </a:spcBef>
              <a:spcAft>
                <a:spcPts val="0"/>
              </a:spcAft>
              <a:buClr>
                <a:srgbClr val="222222"/>
              </a:buClr>
              <a:buSzPts val="1800"/>
              <a:buChar char="▪"/>
            </a:pPr>
            <a:r>
              <a:rPr lang="en-GB" sz="1800">
                <a:solidFill>
                  <a:srgbClr val="222222"/>
                </a:solidFill>
              </a:rPr>
              <a:t>View the database and collections</a:t>
            </a:r>
            <a:endParaRPr sz="1800">
              <a:solidFill>
                <a:srgbClr val="222222"/>
              </a:solidFill>
            </a:endParaRPr>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show dbs</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show collections</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b="1"/>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60" name="Google Shape;160;p29"/>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body" idx="1"/>
          </p:nvPr>
        </p:nvSpPr>
        <p:spPr>
          <a:xfrm>
            <a:off x="262100" y="930600"/>
            <a:ext cx="8319600" cy="22161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lvl="1" indent="-342900" algn="l" rtl="0">
              <a:lnSpc>
                <a:spcPct val="90000"/>
              </a:lnSpc>
              <a:spcBef>
                <a:spcPts val="0"/>
              </a:spcBef>
              <a:spcAft>
                <a:spcPts val="0"/>
              </a:spcAft>
              <a:buSzPts val="1800"/>
              <a:buChar char="–"/>
            </a:pPr>
            <a:r>
              <a:rPr lang="en-GB" sz="1800">
                <a:solidFill>
                  <a:srgbClr val="222222"/>
                </a:solidFill>
              </a:rPr>
              <a:t>Documents are JSON objects that live inside a collection.</a:t>
            </a:r>
            <a:endParaRPr sz="1800">
              <a:solidFill>
                <a:srgbClr val="222222"/>
              </a:solidFill>
            </a:endParaRPr>
          </a:p>
          <a:p>
            <a:pPr marL="914400" lvl="1" indent="-342900" algn="l" rtl="0">
              <a:lnSpc>
                <a:spcPct val="90000"/>
              </a:lnSpc>
              <a:spcBef>
                <a:spcPts val="0"/>
              </a:spcBef>
              <a:spcAft>
                <a:spcPts val="0"/>
              </a:spcAft>
              <a:buClr>
                <a:srgbClr val="222222"/>
              </a:buClr>
              <a:buSzPts val="1800"/>
              <a:buChar char="–"/>
            </a:pPr>
            <a:r>
              <a:rPr lang="en-GB" sz="1800">
                <a:solidFill>
                  <a:srgbClr val="222222"/>
                </a:solidFill>
              </a:rPr>
              <a:t>They can be any valid JSON format, with the caveat that they can't contain functions.</a:t>
            </a:r>
            <a:endParaRPr sz="1800">
              <a:solidFill>
                <a:srgbClr val="222222"/>
              </a:solidFill>
            </a:endParaRPr>
          </a:p>
          <a:p>
            <a:pPr marL="914400" lvl="1" indent="-342900" algn="l" rtl="0">
              <a:lnSpc>
                <a:spcPct val="90000"/>
              </a:lnSpc>
              <a:spcBef>
                <a:spcPts val="0"/>
              </a:spcBef>
              <a:spcAft>
                <a:spcPts val="0"/>
              </a:spcAft>
              <a:buClr>
                <a:srgbClr val="222222"/>
              </a:buClr>
              <a:buSzPts val="1800"/>
              <a:buChar char="–"/>
            </a:pPr>
            <a:r>
              <a:rPr lang="en-GB" sz="1800">
                <a:solidFill>
                  <a:srgbClr val="222222"/>
                </a:solidFill>
              </a:rPr>
              <a:t>The size limit for a document is 16Mb which is more than ample for most use cases.</a:t>
            </a:r>
            <a:endParaRPr sz="1800">
              <a:solidFill>
                <a:srgbClr val="222222"/>
              </a:solidFill>
            </a:endParaRPr>
          </a:p>
          <a:p>
            <a:pPr marL="914400" lvl="1" indent="-342900" algn="l" rtl="0">
              <a:lnSpc>
                <a:spcPct val="90000"/>
              </a:lnSpc>
              <a:spcBef>
                <a:spcPts val="0"/>
              </a:spcBef>
              <a:spcAft>
                <a:spcPts val="0"/>
              </a:spcAft>
              <a:buClr>
                <a:srgbClr val="222222"/>
              </a:buClr>
              <a:buSzPts val="1800"/>
              <a:buChar char="–"/>
            </a:pPr>
            <a:r>
              <a:rPr lang="en-GB" sz="1800">
                <a:solidFill>
                  <a:srgbClr val="222222"/>
                </a:solidFill>
              </a:rPr>
              <a:t>Create a document by inserting it into a collection</a:t>
            </a:r>
            <a:endParaRPr sz="1800">
              <a:solidFill>
                <a:srgbClr val="222222"/>
              </a:solidFill>
            </a:endParaRPr>
          </a:p>
          <a:p>
            <a:pPr marL="13716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457200" marR="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b="1"/>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66" name="Google Shape;166;p30"/>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body" idx="1"/>
          </p:nvPr>
        </p:nvSpPr>
        <p:spPr>
          <a:xfrm>
            <a:off x="262100" y="930600"/>
            <a:ext cx="8319600" cy="26064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lvl="1" indent="-342900" algn="l" rtl="0">
              <a:lnSpc>
                <a:spcPct val="90000"/>
              </a:lnSpc>
              <a:spcBef>
                <a:spcPts val="0"/>
              </a:spcBef>
              <a:spcAft>
                <a:spcPts val="0"/>
              </a:spcAft>
              <a:buClr>
                <a:srgbClr val="CC0000"/>
              </a:buClr>
              <a:buSzPts val="1800"/>
              <a:buChar char="–"/>
            </a:pPr>
            <a:r>
              <a:rPr lang="en-GB" sz="1800">
                <a:solidFill>
                  <a:srgbClr val="CC0000"/>
                </a:solidFill>
              </a:rPr>
              <a:t>Insert Document (ONE)</a:t>
            </a:r>
            <a:endParaRPr sz="1800">
              <a:solidFill>
                <a:srgbClr val="CC0000"/>
              </a:solidFill>
            </a:endParaRPr>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db.mammals.insert({</a:t>
            </a:r>
            <a:r>
              <a:rPr lang="en-GB">
                <a:solidFill>
                  <a:srgbClr val="222222"/>
                </a:solidFill>
                <a:latin typeface="Courier New" panose="02070309020205020404"/>
                <a:ea typeface="Courier New" panose="02070309020205020404"/>
                <a:cs typeface="Courier New" panose="02070309020205020404"/>
                <a:sym typeface="Courier New" panose="02070309020205020404"/>
              </a:rPr>
              <a:t>"</a:t>
            </a: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name</a:t>
            </a:r>
            <a:r>
              <a:rPr lang="en-GB">
                <a:solidFill>
                  <a:srgbClr val="222222"/>
                </a:solidFill>
                <a:latin typeface="Courier New" panose="02070309020205020404"/>
                <a:ea typeface="Courier New" panose="02070309020205020404"/>
                <a:cs typeface="Courier New" panose="02070309020205020404"/>
                <a:sym typeface="Courier New" panose="02070309020205020404"/>
              </a:rPr>
              <a:t>"</a:t>
            </a: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 "Polar Bear"})</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db.mammals.insert({</a:t>
            </a:r>
            <a:r>
              <a:rPr lang="en-GB">
                <a:solidFill>
                  <a:srgbClr val="222222"/>
                </a:solidFill>
                <a:latin typeface="Courier New" panose="02070309020205020404"/>
                <a:ea typeface="Courier New" panose="02070309020205020404"/>
                <a:cs typeface="Courier New" panose="02070309020205020404"/>
                <a:sym typeface="Courier New" panose="02070309020205020404"/>
              </a:rPr>
              <a:t>"</a:t>
            </a: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name</a:t>
            </a:r>
            <a:r>
              <a:rPr lang="en-GB">
                <a:solidFill>
                  <a:srgbClr val="222222"/>
                </a:solidFill>
                <a:latin typeface="Courier New" panose="02070309020205020404"/>
                <a:ea typeface="Courier New" panose="02070309020205020404"/>
                <a:cs typeface="Courier New" panose="02070309020205020404"/>
                <a:sym typeface="Courier New" panose="02070309020205020404"/>
              </a:rPr>
              <a:t>"</a:t>
            </a: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 "Star Nosed Mole"})</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marR="0" lvl="1" indent="-342900" algn="l" rtl="0">
              <a:lnSpc>
                <a:spcPct val="90000"/>
              </a:lnSpc>
              <a:spcBef>
                <a:spcPts val="0"/>
              </a:spcBef>
              <a:spcAft>
                <a:spcPts val="0"/>
              </a:spcAft>
              <a:buClr>
                <a:srgbClr val="CC0000"/>
              </a:buClr>
              <a:buSzPts val="1800"/>
              <a:buChar char="–"/>
            </a:pPr>
            <a:r>
              <a:rPr lang="en-GB" sz="1800">
                <a:solidFill>
                  <a:srgbClr val="CC0000"/>
                </a:solidFill>
              </a:rPr>
              <a:t>Insert Document(MANY)</a:t>
            </a:r>
            <a:endParaRPr sz="1800">
              <a:solidFill>
                <a:srgbClr val="CC0000"/>
              </a:solidFill>
            </a:endParaRPr>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a:solidFill>
                  <a:srgbClr val="222222"/>
                </a:solidFill>
                <a:latin typeface="Courier New" panose="02070309020205020404"/>
                <a:ea typeface="Courier New" panose="02070309020205020404"/>
                <a:cs typeface="Courier New" panose="02070309020205020404"/>
                <a:sym typeface="Courier New" panose="02070309020205020404"/>
              </a:rPr>
              <a:t>db.mammals.insertMany([{"name": "Baboon"},{"name":"Opossum"}],{"ordered": false})</a:t>
            </a: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457200" lvl="0" indent="0" algn="l" rtl="0">
              <a:lnSpc>
                <a:spcPct val="90000"/>
              </a:lnSpc>
              <a:spcBef>
                <a:spcPts val="500"/>
              </a:spcBef>
              <a:spcAft>
                <a:spcPts val="0"/>
              </a:spcAft>
              <a:buNone/>
            </a:pPr>
            <a:endParaRPr sz="1800"/>
          </a:p>
          <a:p>
            <a:pPr marL="457200" lvl="0" indent="-342900" algn="l" rtl="0">
              <a:lnSpc>
                <a:spcPct val="90000"/>
              </a:lnSpc>
              <a:spcBef>
                <a:spcPts val="500"/>
              </a:spcBef>
              <a:spcAft>
                <a:spcPts val="0"/>
              </a:spcAft>
              <a:buSzPts val="1800"/>
              <a:buFont typeface="Arial" panose="020B0604020202020204"/>
              <a:buChar char="▪"/>
            </a:pPr>
            <a:r>
              <a:rPr lang="en-GB" sz="1800"/>
              <a:t>Inserted as a collection of array elements. </a:t>
            </a:r>
            <a:endParaRPr sz="1800"/>
          </a:p>
          <a:p>
            <a:pPr marL="457200" lvl="0" indent="-342900" algn="l" rtl="0">
              <a:lnSpc>
                <a:spcPct val="90000"/>
              </a:lnSpc>
              <a:spcBef>
                <a:spcPts val="0"/>
              </a:spcBef>
              <a:spcAft>
                <a:spcPts val="0"/>
              </a:spcAft>
              <a:buSzPts val="1800"/>
              <a:buFont typeface="Arial" panose="020B0604020202020204"/>
              <a:buChar char="▪"/>
            </a:pPr>
            <a:r>
              <a:rPr lang="en-GB" sz="1800"/>
              <a:t>Each of the element is a document.</a:t>
            </a:r>
            <a:endParaRPr sz="1800"/>
          </a:p>
          <a:p>
            <a:pPr marL="13716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457200" marR="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b="1"/>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72" name="Google Shape;172;p31"/>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body" idx="1"/>
          </p:nvPr>
        </p:nvSpPr>
        <p:spPr>
          <a:xfrm>
            <a:off x="262100" y="930600"/>
            <a:ext cx="8319600" cy="26064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lvl="1" indent="-342900" algn="l" rtl="0">
              <a:lnSpc>
                <a:spcPct val="90000"/>
              </a:lnSpc>
              <a:spcBef>
                <a:spcPts val="0"/>
              </a:spcBef>
              <a:spcAft>
                <a:spcPts val="0"/>
              </a:spcAft>
              <a:buClr>
                <a:srgbClr val="CC0000"/>
              </a:buClr>
              <a:buSzPts val="1800"/>
              <a:buChar char="–"/>
            </a:pPr>
            <a:r>
              <a:rPr lang="en-GB" sz="1800" b="1">
                <a:solidFill>
                  <a:srgbClr val="CC0000"/>
                </a:solidFill>
              </a:rPr>
              <a:t>Finding documents</a:t>
            </a:r>
            <a:endParaRPr sz="1800" b="1">
              <a:solidFill>
                <a:srgbClr val="CC0000"/>
              </a:solidFill>
            </a:endParaRPr>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a:solidFill>
                  <a:srgbClr val="222222"/>
                </a:solidFill>
              </a:rPr>
              <a:t>We can find a document or documents matching a particular pattern using the find function.</a:t>
            </a: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lvl="3"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db.mammals.</a:t>
            </a:r>
            <a:r>
              <a:rPr lang="en-GB">
                <a:solidFill>
                  <a:srgbClr val="222222"/>
                </a:solidFill>
                <a:latin typeface="Courier New" panose="02070309020205020404"/>
                <a:ea typeface="Courier New" panose="02070309020205020404"/>
                <a:cs typeface="Courier New" panose="02070309020205020404"/>
                <a:sym typeface="Courier New" panose="02070309020205020404"/>
              </a:rPr>
              <a:t>find</a:t>
            </a: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lvl="3"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db.mammals.</a:t>
            </a:r>
            <a:r>
              <a:rPr lang="en-GB">
                <a:solidFill>
                  <a:srgbClr val="222222"/>
                </a:solidFill>
                <a:latin typeface="Courier New" panose="02070309020205020404"/>
                <a:ea typeface="Courier New" panose="02070309020205020404"/>
                <a:cs typeface="Courier New" panose="02070309020205020404"/>
                <a:sym typeface="Courier New" panose="02070309020205020404"/>
              </a:rPr>
              <a:t>find</a:t>
            </a: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1371600" lvl="0" indent="0" algn="l" rtl="0">
              <a:lnSpc>
                <a:spcPct val="90000"/>
              </a:lnSpc>
              <a:spcBef>
                <a:spcPts val="500"/>
              </a:spcBef>
              <a:spcAft>
                <a:spcPts val="0"/>
              </a:spcAft>
              <a:buNone/>
            </a:pPr>
          </a:p>
          <a:p>
            <a:pPr marL="1371600" lvl="2" indent="-342900" algn="l" rtl="0">
              <a:lnSpc>
                <a:spcPct val="90000"/>
              </a:lnSpc>
              <a:spcBef>
                <a:spcPts val="500"/>
              </a:spcBef>
              <a:spcAft>
                <a:spcPts val="0"/>
              </a:spcAft>
              <a:buClr>
                <a:srgbClr val="222222"/>
              </a:buClr>
              <a:buSzPts val="1800"/>
              <a:buFont typeface="Courier New" panose="02070309020205020404"/>
              <a:buChar char="▪"/>
            </a:pPr>
            <a:r>
              <a:rPr lang="en-GB"/>
              <a:t>The argument for the function is a JSON document.</a:t>
            </a:r>
            <a:endParaRPr lang="en-GB"/>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a:t>The return will be a single or many JSON documents.</a:t>
            </a:r>
            <a:endParaRPr lang="en-GB"/>
          </a:p>
          <a:p>
            <a:pPr marL="13716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marR="0" lvl="0" indent="0" algn="l" rtl="0">
              <a:lnSpc>
                <a:spcPct val="90000"/>
              </a:lnSpc>
              <a:spcBef>
                <a:spcPts val="500"/>
              </a:spcBef>
              <a:spcAft>
                <a:spcPts val="0"/>
              </a:spcAft>
              <a:buNone/>
            </a:pPr>
            <a:endParaRPr sz="1800"/>
          </a:p>
          <a:p>
            <a:pPr marL="13716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457200" marR="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b="1"/>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78" name="Google Shape;178;p3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body" idx="1"/>
          </p:nvPr>
        </p:nvSpPr>
        <p:spPr>
          <a:xfrm>
            <a:off x="262100" y="930600"/>
            <a:ext cx="8319600" cy="3315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lvl="1" indent="-342900" algn="l" rtl="0">
              <a:lnSpc>
                <a:spcPct val="90000"/>
              </a:lnSpc>
              <a:spcBef>
                <a:spcPts val="0"/>
              </a:spcBef>
              <a:spcAft>
                <a:spcPts val="0"/>
              </a:spcAft>
              <a:buClr>
                <a:srgbClr val="CC0000"/>
              </a:buClr>
              <a:buSzPts val="1800"/>
              <a:buChar char="–"/>
            </a:pPr>
            <a:r>
              <a:rPr lang="en-GB" sz="1800" b="1">
                <a:solidFill>
                  <a:srgbClr val="CC0000"/>
                </a:solidFill>
              </a:rPr>
              <a:t>Finding documents</a:t>
            </a:r>
            <a:endParaRPr b="1">
              <a:solidFill>
                <a:srgbClr val="222222"/>
              </a:solidFill>
            </a:endParaRPr>
          </a:p>
          <a:p>
            <a:pPr marL="1371600" lvl="2" indent="-342900" algn="l" rtl="0">
              <a:lnSpc>
                <a:spcPct val="90000"/>
              </a:lnSpc>
              <a:spcBef>
                <a:spcPts val="0"/>
              </a:spcBef>
              <a:spcAft>
                <a:spcPts val="0"/>
              </a:spcAft>
              <a:buClr>
                <a:srgbClr val="222222"/>
              </a:buClr>
              <a:buSzPts val="1800"/>
              <a:buChar char="▪"/>
            </a:pPr>
            <a:r>
              <a:rPr lang="en-GB">
                <a:solidFill>
                  <a:srgbClr val="222222"/>
                </a:solidFill>
              </a:rPr>
              <a:t>Find a document by id</a:t>
            </a:r>
            <a:endParaRPr>
              <a:solidFill>
                <a:srgbClr val="222222"/>
              </a:solidFill>
            </a:endParaRPr>
          </a:p>
          <a:p>
            <a:pPr marL="1828800" lvl="3" indent="-330200" algn="l" rtl="0">
              <a:lnSpc>
                <a:spcPct val="90000"/>
              </a:lnSpc>
              <a:spcBef>
                <a:spcPts val="0"/>
              </a:spcBef>
              <a:spcAft>
                <a:spcPts val="0"/>
              </a:spcAft>
              <a:buClr>
                <a:srgbClr val="222222"/>
              </a:buClr>
              <a:buSzPts val="1600"/>
              <a:buFont typeface="Courier New" panose="02070309020205020404"/>
              <a:buChar char="–"/>
            </a:pPr>
            <a:r>
              <a:rPr lang="en-GB">
                <a:solidFill>
                  <a:srgbClr val="222222"/>
                </a:solidFill>
                <a:latin typeface="Courier New" panose="02070309020205020404"/>
                <a:ea typeface="Courier New" panose="02070309020205020404"/>
                <a:cs typeface="Courier New" panose="02070309020205020404"/>
                <a:sym typeface="Courier New" panose="02070309020205020404"/>
              </a:rPr>
              <a:t>db.mammals.find({ObjectId("557afc91c0b20703009f")})</a:t>
            </a: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1371600" lvl="2" indent="-342900" algn="l" rtl="0">
              <a:lnSpc>
                <a:spcPct val="90000"/>
              </a:lnSpc>
              <a:spcBef>
                <a:spcPts val="0"/>
              </a:spcBef>
              <a:spcAft>
                <a:spcPts val="0"/>
              </a:spcAft>
              <a:buClr>
                <a:srgbClr val="222222"/>
              </a:buClr>
              <a:buSzPts val="1800"/>
              <a:buChar char="▪"/>
            </a:pPr>
            <a:r>
              <a:rPr lang="en-GB">
                <a:solidFill>
                  <a:srgbClr val="222222"/>
                </a:solidFill>
              </a:rPr>
              <a:t>Finding by partial match</a:t>
            </a:r>
            <a:endParaRPr>
              <a:solidFill>
                <a:srgbClr val="222222"/>
              </a:solidFill>
            </a:endParaRPr>
          </a:p>
          <a:p>
            <a:pPr marL="1828800" lvl="3" indent="-330200" algn="l" rtl="0">
              <a:lnSpc>
                <a:spcPct val="90000"/>
              </a:lnSpc>
              <a:spcBef>
                <a:spcPts val="0"/>
              </a:spcBef>
              <a:spcAft>
                <a:spcPts val="0"/>
              </a:spcAft>
              <a:buClr>
                <a:srgbClr val="222222"/>
              </a:buClr>
              <a:buSzPts val="1600"/>
              <a:buFont typeface="Courier New" panose="02070309020205020404"/>
              <a:buChar char="–"/>
            </a:pPr>
            <a:r>
              <a:rPr lang="en-GB">
                <a:solidFill>
                  <a:srgbClr val="222222"/>
                </a:solidFill>
                <a:latin typeface="Courier New" panose="02070309020205020404"/>
                <a:ea typeface="Courier New" panose="02070309020205020404"/>
                <a:cs typeface="Courier New" panose="02070309020205020404"/>
                <a:sym typeface="Courier New" panose="02070309020205020404"/>
              </a:rPr>
              <a:t>db.mammals.find({"name": "Polar Bear"})</a:t>
            </a: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lvl="3" indent="-330200" algn="l" rtl="0">
              <a:lnSpc>
                <a:spcPct val="90000"/>
              </a:lnSpc>
              <a:spcBef>
                <a:spcPts val="0"/>
              </a:spcBef>
              <a:spcAft>
                <a:spcPts val="0"/>
              </a:spcAft>
              <a:buClr>
                <a:srgbClr val="222222"/>
              </a:buClr>
              <a:buSzPts val="1600"/>
              <a:buFont typeface="Courier New" panose="02070309020205020404"/>
              <a:buChar char="–"/>
            </a:pPr>
            <a:r>
              <a:rPr lang="en-GB">
                <a:solidFill>
                  <a:srgbClr val="222222"/>
                </a:solidFill>
                <a:latin typeface="Courier New" panose="02070309020205020404"/>
                <a:ea typeface="Courier New" panose="02070309020205020404"/>
                <a:cs typeface="Courier New" panose="02070309020205020404"/>
                <a:sym typeface="Courier New" panose="02070309020205020404"/>
              </a:rPr>
              <a:t>db.people.find({"name": "dave","email": "davey@aol.com"})</a:t>
            </a: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lvl="3" indent="-330200" algn="l" rtl="0">
              <a:lnSpc>
                <a:spcPct val="90000"/>
              </a:lnSpc>
              <a:spcBef>
                <a:spcPts val="0"/>
              </a:spcBef>
              <a:spcAft>
                <a:spcPts val="0"/>
              </a:spcAft>
              <a:buClr>
                <a:srgbClr val="222222"/>
              </a:buClr>
              <a:buSzPts val="1600"/>
              <a:buFont typeface="Courier New" panose="02070309020205020404"/>
              <a:buChar char="–"/>
            </a:pPr>
            <a:r>
              <a:rPr lang="en-GB">
                <a:solidFill>
                  <a:srgbClr val="222222"/>
                </a:solidFill>
                <a:latin typeface="Courier New" panose="02070309020205020404"/>
                <a:ea typeface="Courier New" panose="02070309020205020404"/>
                <a:cs typeface="Courier New" panose="02070309020205020404"/>
                <a:sym typeface="Courier New" panose="02070309020205020404"/>
              </a:rPr>
              <a:t>db.people.find({"name": "dave","age": 69, "email": "</a:t>
            </a:r>
            <a:r>
              <a:rPr lang="en-GB" u="sng">
                <a:solidFill>
                  <a:schemeClr val="hlink"/>
                </a:solidFill>
                <a:latin typeface="Courier New" panose="02070309020205020404"/>
                <a:ea typeface="Courier New" panose="02070309020205020404"/>
                <a:cs typeface="Courier New" panose="02070309020205020404"/>
                <a:sym typeface="Courier New" panose="02070309020205020404"/>
                <a:hlinkClick r:id="rId1"/>
              </a:rPr>
              <a:t>davey@aol.com</a:t>
            </a:r>
            <a:r>
              <a:rPr lang="en-GB">
                <a:solidFill>
                  <a:srgbClr val="222222"/>
                </a:solidFill>
                <a:latin typeface="Courier New" panose="02070309020205020404"/>
                <a:ea typeface="Courier New" panose="02070309020205020404"/>
                <a:cs typeface="Courier New" panose="02070309020205020404"/>
                <a:sym typeface="Courier New" panose="02070309020205020404"/>
              </a:rPr>
              <a:t>"})</a:t>
            </a: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22860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22860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13716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marR="0" lvl="0" indent="0" algn="l" rtl="0">
              <a:lnSpc>
                <a:spcPct val="90000"/>
              </a:lnSpc>
              <a:spcBef>
                <a:spcPts val="500"/>
              </a:spcBef>
              <a:spcAft>
                <a:spcPts val="0"/>
              </a:spcAft>
              <a:buNone/>
            </a:pPr>
            <a:endParaRPr sz="1800"/>
          </a:p>
          <a:p>
            <a:pPr marL="13716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457200" marR="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b="1"/>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84" name="Google Shape;184;p33"/>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body" idx="1"/>
          </p:nvPr>
        </p:nvSpPr>
        <p:spPr>
          <a:xfrm>
            <a:off x="262110" y="999825"/>
            <a:ext cx="8319600" cy="32256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lvl="1" indent="-342900" algn="l" rtl="0">
              <a:lnSpc>
                <a:spcPct val="115000"/>
              </a:lnSpc>
              <a:spcBef>
                <a:spcPts val="0"/>
              </a:spcBef>
              <a:spcAft>
                <a:spcPts val="0"/>
              </a:spcAft>
              <a:buClr>
                <a:srgbClr val="CC0000"/>
              </a:buClr>
              <a:buSzPts val="1800"/>
              <a:buChar char="–"/>
            </a:pPr>
            <a:r>
              <a:rPr lang="en-GB" sz="1800" b="1">
                <a:solidFill>
                  <a:srgbClr val="CC0000"/>
                </a:solidFill>
              </a:rPr>
              <a:t>Finding Nested documents</a:t>
            </a:r>
            <a:endParaRPr sz="1800" b="1">
              <a:solidFill>
                <a:srgbClr val="CC0000"/>
              </a:solidFill>
            </a:endParaRPr>
          </a:p>
          <a:p>
            <a:pPr marL="1371600" lvl="2" indent="-342900" algn="l" rtl="0">
              <a:lnSpc>
                <a:spcPct val="115000"/>
              </a:lnSpc>
              <a:spcBef>
                <a:spcPts val="0"/>
              </a:spcBef>
              <a:spcAft>
                <a:spcPts val="0"/>
              </a:spcAft>
              <a:buClr>
                <a:srgbClr val="000000"/>
              </a:buClr>
              <a:buSzPts val="1800"/>
              <a:buChar char="▪"/>
            </a:pPr>
            <a:r>
              <a:rPr lang="en-GB">
                <a:solidFill>
                  <a:srgbClr val="000000"/>
                </a:solidFill>
              </a:rPr>
              <a:t>Find people with the last name Morgan.</a:t>
            </a:r>
            <a:endParaRPr>
              <a:solidFill>
                <a:srgbClr val="000000"/>
              </a:solidFill>
            </a:endParaRPr>
          </a:p>
          <a:p>
            <a:pPr marL="1828800" lvl="3" indent="-330200" algn="l" rtl="0">
              <a:lnSpc>
                <a:spcPct val="115000"/>
              </a:lnSpc>
              <a:spcBef>
                <a:spcPts val="0"/>
              </a:spcBef>
              <a:spcAft>
                <a:spcPts val="0"/>
              </a:spcAft>
              <a:buClr>
                <a:srgbClr val="000000"/>
              </a:buClr>
              <a:buSzPts val="1600"/>
              <a:buFont typeface="Courier New" panose="02070309020205020404"/>
              <a:buChar char="–"/>
            </a:pPr>
            <a:r>
              <a:rPr lang="en-GB">
                <a:solidFill>
                  <a:srgbClr val="000000"/>
                </a:solidFill>
                <a:latin typeface="Courier New" panose="02070309020205020404"/>
                <a:ea typeface="Courier New" panose="02070309020205020404"/>
                <a:cs typeface="Courier New" panose="02070309020205020404"/>
                <a:sym typeface="Courier New" panose="02070309020205020404"/>
              </a:rPr>
              <a:t>db.people.find({“name.last”: “Morgan”})</a:t>
            </a:r>
            <a:endParaRPr>
              <a:solidFill>
                <a:srgbClr val="000000"/>
              </a:solidFill>
              <a:latin typeface="Courier New" panose="02070309020205020404"/>
              <a:ea typeface="Courier New" panose="02070309020205020404"/>
              <a:cs typeface="Courier New" panose="02070309020205020404"/>
              <a:sym typeface="Courier New" panose="02070309020205020404"/>
            </a:endParaRPr>
          </a:p>
          <a:p>
            <a:pPr marL="914400" lvl="1" indent="-342900" algn="l" rtl="0">
              <a:lnSpc>
                <a:spcPct val="115000"/>
              </a:lnSpc>
              <a:spcBef>
                <a:spcPts val="0"/>
              </a:spcBef>
              <a:spcAft>
                <a:spcPts val="0"/>
              </a:spcAft>
              <a:buClr>
                <a:srgbClr val="CC0000"/>
              </a:buClr>
              <a:buSzPts val="1800"/>
              <a:buChar char="–"/>
            </a:pPr>
            <a:r>
              <a:rPr lang="en-GB" sz="1800" b="1">
                <a:solidFill>
                  <a:srgbClr val="CC0000"/>
                </a:solidFill>
              </a:rPr>
              <a:t>Operators - comparison</a:t>
            </a:r>
            <a:endParaRPr sz="1800" b="1">
              <a:solidFill>
                <a:srgbClr val="CC0000"/>
              </a:solidFill>
            </a:endParaRPr>
          </a:p>
          <a:p>
            <a:pPr marL="1371600" lvl="2" indent="-342900" algn="l" rtl="0">
              <a:lnSpc>
                <a:spcPct val="115000"/>
              </a:lnSpc>
              <a:spcBef>
                <a:spcPts val="0"/>
              </a:spcBef>
              <a:spcAft>
                <a:spcPts val="0"/>
              </a:spcAft>
              <a:buClr>
                <a:srgbClr val="000000"/>
              </a:buClr>
              <a:buSzPts val="1800"/>
              <a:buChar char="▪"/>
            </a:pPr>
            <a:r>
              <a:rPr lang="en-GB">
                <a:solidFill>
                  <a:srgbClr val="000000"/>
                </a:solidFill>
              </a:rPr>
              <a:t>Find people with age more than 20</a:t>
            </a:r>
            <a:endParaRPr>
              <a:solidFill>
                <a:srgbClr val="000000"/>
              </a:solidFill>
            </a:endParaRPr>
          </a:p>
          <a:p>
            <a:pPr marL="1828800" lvl="3" indent="-330200" algn="l" rtl="0">
              <a:lnSpc>
                <a:spcPct val="115000"/>
              </a:lnSpc>
              <a:spcBef>
                <a:spcPts val="0"/>
              </a:spcBef>
              <a:spcAft>
                <a:spcPts val="0"/>
              </a:spcAft>
              <a:buClr>
                <a:srgbClr val="000000"/>
              </a:buClr>
              <a:buSzPts val="1600"/>
              <a:buChar char="–"/>
            </a:pPr>
            <a:r>
              <a:rPr lang="en-GB">
                <a:latin typeface="Courier New" panose="02070309020205020404"/>
                <a:ea typeface="Courier New" panose="02070309020205020404"/>
                <a:cs typeface="Courier New" panose="02070309020205020404"/>
                <a:sym typeface="Courier New" panose="02070309020205020404"/>
              </a:rPr>
              <a:t>db.people.find({“age”: {“$gt”: 20}})</a:t>
            </a:r>
            <a:endParaRPr>
              <a:latin typeface="Courier New" panose="02070309020205020404"/>
              <a:ea typeface="Courier New" panose="02070309020205020404"/>
              <a:cs typeface="Courier New" panose="02070309020205020404"/>
              <a:sym typeface="Courier New" panose="02070309020205020404"/>
            </a:endParaRPr>
          </a:p>
          <a:p>
            <a:pPr marL="1371600" lvl="2" indent="-342900" algn="l" rtl="0">
              <a:lnSpc>
                <a:spcPct val="115000"/>
              </a:lnSpc>
              <a:spcBef>
                <a:spcPts val="0"/>
              </a:spcBef>
              <a:spcAft>
                <a:spcPts val="0"/>
              </a:spcAft>
              <a:buSzPts val="1800"/>
              <a:buFont typeface="Arial" panose="020B0604020202020204"/>
              <a:buChar char="▪"/>
            </a:pPr>
            <a:r>
              <a:rPr lang="en-GB"/>
              <a:t>Find people with height less than 175 cms and age more than 20</a:t>
            </a:r>
            <a:endParaRPr lang="en-GB"/>
          </a:p>
          <a:p>
            <a:pPr marL="1828800" lvl="3" indent="-330200" algn="l" rtl="0">
              <a:lnSpc>
                <a:spcPct val="115000"/>
              </a:lnSpc>
              <a:spcBef>
                <a:spcPts val="0"/>
              </a:spcBef>
              <a:spcAft>
                <a:spcPts val="0"/>
              </a:spcAft>
              <a:buSzPts val="1600"/>
              <a:buChar char="–"/>
            </a:pPr>
            <a:r>
              <a:rPr lang="en-GB">
                <a:latin typeface="Courier New" panose="02070309020205020404"/>
                <a:ea typeface="Courier New" panose="02070309020205020404"/>
                <a:cs typeface="Courier New" panose="02070309020205020404"/>
                <a:sym typeface="Courier New" panose="02070309020205020404"/>
              </a:rPr>
              <a:t>db.people.find({“height”:{“$lt”:175}, “age”: {“$gt”: 20}})</a:t>
            </a:r>
            <a:endParaRPr lang="en-GB">
              <a:latin typeface="Courier New" panose="02070309020205020404"/>
              <a:ea typeface="Courier New" panose="02070309020205020404"/>
              <a:cs typeface="Courier New" panose="02070309020205020404"/>
              <a:sym typeface="Courier New" panose="02070309020205020404"/>
            </a:endParaRPr>
          </a:p>
          <a:p>
            <a:pPr marL="914400" marR="0" lvl="0" indent="0" algn="l" rtl="0">
              <a:lnSpc>
                <a:spcPct val="115000"/>
              </a:lnSpc>
              <a:spcBef>
                <a:spcPts val="0"/>
              </a:spcBef>
              <a:spcAft>
                <a:spcPts val="0"/>
              </a:spcAft>
              <a:buNone/>
            </a:pPr>
            <a:r>
              <a:rPr lang="en-GB" sz="1400" u="sng">
                <a:solidFill>
                  <a:schemeClr val="hlink"/>
                </a:solidFill>
                <a:latin typeface="Courier New" panose="02070309020205020404"/>
                <a:ea typeface="Courier New" panose="02070309020205020404"/>
                <a:cs typeface="Courier New" panose="02070309020205020404"/>
                <a:sym typeface="Courier New" panose="02070309020205020404"/>
                <a:hlinkClick r:id="rId1"/>
              </a:rPr>
              <a:t>http://docs.mongodb.org/manual/reference/operator/query/</a:t>
            </a:r>
            <a:r>
              <a:rPr lang="en-GB" sz="1400">
                <a:solidFill>
                  <a:srgbClr val="222222"/>
                </a:solidFill>
                <a:latin typeface="Courier New" panose="02070309020205020404"/>
                <a:ea typeface="Courier New" panose="02070309020205020404"/>
                <a:cs typeface="Courier New" panose="02070309020205020404"/>
                <a:sym typeface="Courier New" panose="02070309020205020404"/>
              </a:rPr>
              <a:t> </a:t>
            </a:r>
            <a:endParaRPr sz="1400">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480"/>
              </a:spcBef>
              <a:spcAft>
                <a:spcPts val="0"/>
              </a:spcAft>
              <a:buNone/>
            </a:pPr>
          </a:p>
          <a:p>
            <a:pPr marL="0" lvl="0" indent="0" algn="l" rtl="0">
              <a:spcBef>
                <a:spcPts val="480"/>
              </a:spcBef>
              <a:spcAft>
                <a:spcPts val="0"/>
              </a:spcAft>
              <a:buNone/>
            </a:pPr>
          </a:p>
        </p:txBody>
      </p:sp>
      <p:sp>
        <p:nvSpPr>
          <p:cNvPr id="202" name="Google Shape;202;p36"/>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body" idx="1"/>
          </p:nvPr>
        </p:nvSpPr>
        <p:spPr>
          <a:xfrm>
            <a:off x="51150" y="784800"/>
            <a:ext cx="9092700" cy="36390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marR="0" lvl="1" indent="-342900" algn="l" rtl="0">
              <a:lnSpc>
                <a:spcPct val="115000"/>
              </a:lnSpc>
              <a:spcBef>
                <a:spcPts val="0"/>
              </a:spcBef>
              <a:spcAft>
                <a:spcPts val="0"/>
              </a:spcAft>
              <a:buClr>
                <a:srgbClr val="CC0000"/>
              </a:buClr>
              <a:buSzPts val="1800"/>
              <a:buFont typeface="Arial" panose="020B0604020202020204"/>
              <a:buChar char="–"/>
            </a:pPr>
            <a:r>
              <a:rPr lang="en-GB" sz="1800" b="1">
                <a:solidFill>
                  <a:srgbClr val="CC0000"/>
                </a:solidFill>
              </a:rPr>
              <a:t>Querying Missing or NULL fields</a:t>
            </a:r>
            <a:endParaRPr lang="en-GB" sz="1800" b="1">
              <a:solidFill>
                <a:srgbClr val="CC0000"/>
              </a:solidFill>
            </a:endParaRPr>
          </a:p>
          <a:p>
            <a:pPr marL="1371600" marR="0" lvl="2" indent="-342900" algn="l" rtl="0">
              <a:lnSpc>
                <a:spcPct val="90000"/>
              </a:lnSpc>
              <a:spcBef>
                <a:spcPts val="0"/>
              </a:spcBef>
              <a:spcAft>
                <a:spcPts val="0"/>
              </a:spcAft>
              <a:buClr>
                <a:schemeClr val="dk1"/>
              </a:buClr>
              <a:buSzPts val="1800"/>
              <a:buFont typeface="Noto Sans Symbols" panose="020B0502040504020204"/>
              <a:buChar char="▪"/>
            </a:pPr>
            <a:r>
              <a:rPr lang="en-GB"/>
              <a:t>Value of </a:t>
            </a:r>
            <a:r>
              <a:rPr lang="en-GB" b="1"/>
              <a:t>null</a:t>
            </a:r>
            <a:endParaRPr b="1"/>
          </a:p>
          <a:p>
            <a:pPr marL="1828800" marR="0" lvl="3" indent="-330200" algn="l" rtl="0">
              <a:lnSpc>
                <a:spcPct val="90000"/>
              </a:lnSpc>
              <a:spcBef>
                <a:spcPts val="0"/>
              </a:spcBef>
              <a:spcAft>
                <a:spcPts val="0"/>
              </a:spcAft>
              <a:buSzPts val="1600"/>
              <a:buChar char="–"/>
            </a:pPr>
            <a:r>
              <a:rPr lang="en-GB"/>
              <a:t>Find people who have null value as their age</a:t>
            </a:r>
            <a:endParaRPr lang="en-GB"/>
          </a:p>
          <a:p>
            <a:pPr marL="2286000" lvl="4" indent="-342900" algn="l" rtl="0">
              <a:lnSpc>
                <a:spcPct val="115000"/>
              </a:lnSpc>
              <a:spcBef>
                <a:spcPts val="0"/>
              </a:spcBef>
              <a:spcAft>
                <a:spcPts val="0"/>
              </a:spcAft>
              <a:buSzPts val="1800"/>
              <a:buChar char="»"/>
            </a:pPr>
            <a:r>
              <a:rPr lang="en-GB" sz="1600">
                <a:latin typeface="Courier New" panose="02070309020205020404"/>
                <a:ea typeface="Courier New" panose="02070309020205020404"/>
                <a:cs typeface="Courier New" panose="02070309020205020404"/>
                <a:sym typeface="Courier New" panose="02070309020205020404"/>
              </a:rPr>
              <a:t>db.people.find({“age”: null})</a:t>
            </a:r>
            <a:endParaRPr sz="1600">
              <a:latin typeface="Courier New" panose="02070309020205020404"/>
              <a:ea typeface="Courier New" panose="02070309020205020404"/>
              <a:cs typeface="Courier New" panose="02070309020205020404"/>
              <a:sym typeface="Courier New" panose="02070309020205020404"/>
            </a:endParaRPr>
          </a:p>
          <a:p>
            <a:pPr marL="1371600" lvl="2" indent="-342900" algn="l" rtl="0">
              <a:lnSpc>
                <a:spcPct val="115000"/>
              </a:lnSpc>
              <a:spcBef>
                <a:spcPts val="0"/>
              </a:spcBef>
              <a:spcAft>
                <a:spcPts val="0"/>
              </a:spcAft>
              <a:buSzPts val="1800"/>
              <a:buFont typeface="Arial" panose="020B0604020202020204"/>
              <a:buChar char="▪"/>
            </a:pPr>
            <a:r>
              <a:rPr lang="en-GB" b="1"/>
              <a:t>$exists</a:t>
            </a:r>
            <a:endParaRPr b="1"/>
          </a:p>
          <a:p>
            <a:pPr marL="1828800" lvl="3" indent="-330200" algn="l" rtl="0">
              <a:lnSpc>
                <a:spcPct val="115000"/>
              </a:lnSpc>
              <a:spcBef>
                <a:spcPts val="0"/>
              </a:spcBef>
              <a:spcAft>
                <a:spcPts val="0"/>
              </a:spcAft>
              <a:buSzPts val="1600"/>
              <a:buChar char="–"/>
            </a:pPr>
            <a:r>
              <a:rPr lang="en-GB"/>
              <a:t>Find people without any age.</a:t>
            </a:r>
            <a:endParaRPr lang="en-GB"/>
          </a:p>
          <a:p>
            <a:pPr marL="2286000" lvl="4" indent="-342900" algn="l" rtl="0">
              <a:lnSpc>
                <a:spcPct val="115000"/>
              </a:lnSpc>
              <a:spcBef>
                <a:spcPts val="0"/>
              </a:spcBef>
              <a:spcAft>
                <a:spcPts val="0"/>
              </a:spcAft>
              <a:buSzPts val="1800"/>
              <a:buChar char="»"/>
            </a:pPr>
            <a:r>
              <a:rPr lang="en-GB" sz="1600">
                <a:latin typeface="Courier New" panose="02070309020205020404"/>
                <a:ea typeface="Courier New" panose="02070309020205020404"/>
                <a:cs typeface="Courier New" panose="02070309020205020404"/>
                <a:sym typeface="Courier New" panose="02070309020205020404"/>
              </a:rPr>
              <a:t>db.people.find({“age”: {“$exists”:false}})</a:t>
            </a:r>
            <a:endParaRPr lang="en-GB" sz="1600">
              <a:latin typeface="Courier New" panose="02070309020205020404"/>
              <a:ea typeface="Courier New" panose="02070309020205020404"/>
              <a:cs typeface="Courier New" panose="02070309020205020404"/>
              <a:sym typeface="Courier New" panose="02070309020205020404"/>
            </a:endParaRPr>
          </a:p>
          <a:p>
            <a:pPr marL="914400" marR="0" lvl="0" indent="0" algn="l" rtl="0">
              <a:lnSpc>
                <a:spcPct val="115000"/>
              </a:lnSpc>
              <a:spcBef>
                <a:spcPts val="0"/>
              </a:spcBef>
              <a:spcAft>
                <a:spcPts val="0"/>
              </a:spcAft>
              <a:buNone/>
            </a:pPr>
            <a:endParaRPr sz="1400">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480"/>
              </a:spcBef>
              <a:spcAft>
                <a:spcPts val="0"/>
              </a:spcAft>
              <a:buNone/>
            </a:pPr>
          </a:p>
          <a:p>
            <a:pPr marL="0" lvl="0" indent="0" algn="l" rtl="0">
              <a:spcBef>
                <a:spcPts val="480"/>
              </a:spcBef>
              <a:spcAft>
                <a:spcPts val="0"/>
              </a:spcAft>
              <a:buNone/>
            </a:pPr>
          </a:p>
        </p:txBody>
      </p:sp>
      <p:sp>
        <p:nvSpPr>
          <p:cNvPr id="214" name="Google Shape;214;p38"/>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a:spLocks noGrp="1"/>
          </p:cNvSpPr>
          <p:nvPr>
            <p:ph type="body" idx="1"/>
          </p:nvPr>
        </p:nvSpPr>
        <p:spPr>
          <a:xfrm>
            <a:off x="51150" y="784800"/>
            <a:ext cx="9092700" cy="36390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marR="0" lvl="1" indent="-342900" algn="l" rtl="0">
              <a:lnSpc>
                <a:spcPct val="115000"/>
              </a:lnSpc>
              <a:spcBef>
                <a:spcPts val="0"/>
              </a:spcBef>
              <a:spcAft>
                <a:spcPts val="0"/>
              </a:spcAft>
              <a:buClr>
                <a:srgbClr val="CC0000"/>
              </a:buClr>
              <a:buSzPts val="1800"/>
              <a:buFont typeface="Arial" panose="020B0604020202020204"/>
              <a:buChar char="–"/>
            </a:pPr>
            <a:r>
              <a:rPr lang="en-GB" sz="1800" b="1">
                <a:solidFill>
                  <a:srgbClr val="CC0000"/>
                </a:solidFill>
              </a:rPr>
              <a:t>Searching Text</a:t>
            </a:r>
            <a:endParaRPr lang="en-GB" sz="1800" b="1">
              <a:solidFill>
                <a:srgbClr val="CC0000"/>
              </a:solidFill>
            </a:endParaRPr>
          </a:p>
          <a:p>
            <a:pPr marL="1371600" marR="0" lvl="2" indent="-342900" algn="l" rtl="0">
              <a:lnSpc>
                <a:spcPct val="90000"/>
              </a:lnSpc>
              <a:spcBef>
                <a:spcPts val="0"/>
              </a:spcBef>
              <a:spcAft>
                <a:spcPts val="0"/>
              </a:spcAft>
              <a:buClr>
                <a:schemeClr val="dk1"/>
              </a:buClr>
              <a:buSzPts val="1800"/>
              <a:buFont typeface="Noto Sans Symbols" panose="020B0502040504020204"/>
              <a:buChar char="▪"/>
            </a:pPr>
            <a:r>
              <a:rPr lang="en-GB"/>
              <a:t>MongoDB uses PCRE(PERL Compatible Regular Expression)</a:t>
            </a:r>
            <a:endParaRPr b="1"/>
          </a:p>
          <a:p>
            <a:pPr marL="1828800" marR="0" lvl="3" indent="-330200" algn="l" rtl="0">
              <a:lnSpc>
                <a:spcPct val="90000"/>
              </a:lnSpc>
              <a:spcBef>
                <a:spcPts val="0"/>
              </a:spcBef>
              <a:spcAft>
                <a:spcPts val="0"/>
              </a:spcAft>
              <a:buSzPts val="1600"/>
              <a:buChar char="–"/>
            </a:pPr>
            <a:r>
              <a:rPr lang="en-GB"/>
              <a:t>Find people whose surname starts with letter “B”.</a:t>
            </a:r>
            <a:endParaRPr lang="en-GB"/>
          </a:p>
          <a:p>
            <a:pPr marL="2286000" lvl="4" indent="-342900" algn="l" rtl="0">
              <a:lnSpc>
                <a:spcPct val="115000"/>
              </a:lnSpc>
              <a:spcBef>
                <a:spcPts val="0"/>
              </a:spcBef>
              <a:spcAft>
                <a:spcPts val="0"/>
              </a:spcAft>
              <a:buSzPts val="1800"/>
              <a:buChar char="»"/>
            </a:pPr>
            <a:r>
              <a:rPr lang="en-GB" sz="1600">
                <a:latin typeface="Courier New" panose="02070309020205020404"/>
                <a:ea typeface="Courier New" panose="02070309020205020404"/>
                <a:cs typeface="Courier New" panose="02070309020205020404"/>
                <a:sym typeface="Courier New" panose="02070309020205020404"/>
              </a:rPr>
              <a:t>db.people.find({“name.last”: {“$regex”: “^B”}})</a:t>
            </a:r>
            <a:endParaRPr sz="1600">
              <a:latin typeface="Courier New" panose="02070309020205020404"/>
              <a:ea typeface="Courier New" panose="02070309020205020404"/>
              <a:cs typeface="Courier New" panose="02070309020205020404"/>
              <a:sym typeface="Courier New" panose="02070309020205020404"/>
            </a:endParaRPr>
          </a:p>
          <a:p>
            <a:pPr marL="914400" lvl="1" indent="-342900" algn="l" rtl="0">
              <a:lnSpc>
                <a:spcPct val="115000"/>
              </a:lnSpc>
              <a:spcBef>
                <a:spcPts val="0"/>
              </a:spcBef>
              <a:spcAft>
                <a:spcPts val="0"/>
              </a:spcAft>
              <a:buClr>
                <a:srgbClr val="CC0000"/>
              </a:buClr>
              <a:buSzPts val="1800"/>
              <a:buFont typeface="Arial" panose="020B0604020202020204"/>
              <a:buChar char="–"/>
            </a:pPr>
            <a:r>
              <a:rPr lang="en-GB" sz="1800" b="1">
                <a:solidFill>
                  <a:srgbClr val="CC0000"/>
                </a:solidFill>
              </a:rPr>
              <a:t>Limiting Fields in the Query Output</a:t>
            </a:r>
            <a:endParaRPr sz="1800" b="1">
              <a:solidFill>
                <a:srgbClr val="CC0000"/>
              </a:solidFill>
            </a:endParaRPr>
          </a:p>
          <a:p>
            <a:pPr marL="1828800" lvl="3" indent="-330200" algn="l" rtl="0">
              <a:lnSpc>
                <a:spcPct val="115000"/>
              </a:lnSpc>
              <a:spcBef>
                <a:spcPts val="0"/>
              </a:spcBef>
              <a:spcAft>
                <a:spcPts val="0"/>
              </a:spcAft>
              <a:buSzPts val="1600"/>
              <a:buChar char="–"/>
            </a:pPr>
            <a:r>
              <a:rPr lang="en-GB"/>
              <a:t>Find people whose age is 25 and display only their last name.</a:t>
            </a:r>
            <a:endParaRPr lang="en-GB"/>
          </a:p>
          <a:p>
            <a:pPr marL="2286000" lvl="4" indent="-342900" algn="l" rtl="0">
              <a:lnSpc>
                <a:spcPct val="115000"/>
              </a:lnSpc>
              <a:spcBef>
                <a:spcPts val="0"/>
              </a:spcBef>
              <a:spcAft>
                <a:spcPts val="0"/>
              </a:spcAft>
              <a:buSzPts val="1800"/>
              <a:buChar char="»"/>
            </a:pPr>
            <a:r>
              <a:rPr lang="en-GB" sz="1600">
                <a:latin typeface="Courier New" panose="02070309020205020404"/>
                <a:ea typeface="Courier New" panose="02070309020205020404"/>
                <a:cs typeface="Courier New" panose="02070309020205020404"/>
                <a:sym typeface="Courier New" panose="02070309020205020404"/>
              </a:rPr>
              <a:t>db.people.find({“age”:25},{“name.last”:1, “_id”:0})</a:t>
            </a:r>
            <a:endParaRPr sz="14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1" indent="-342900" algn="l" rtl="0">
              <a:lnSpc>
                <a:spcPct val="115000"/>
              </a:lnSpc>
              <a:spcBef>
                <a:spcPts val="0"/>
              </a:spcBef>
              <a:spcAft>
                <a:spcPts val="0"/>
              </a:spcAft>
              <a:buClr>
                <a:srgbClr val="CC0000"/>
              </a:buClr>
              <a:buSzPts val="1800"/>
              <a:buChar char="–"/>
            </a:pPr>
            <a:r>
              <a:rPr lang="en-GB" sz="1800" b="1">
                <a:solidFill>
                  <a:srgbClr val="CC0000"/>
                </a:solidFill>
              </a:rPr>
              <a:t>Limiting number of documents returned.</a:t>
            </a:r>
            <a:endParaRPr sz="1800" b="1">
              <a:solidFill>
                <a:srgbClr val="CC0000"/>
              </a:solidFill>
            </a:endParaRPr>
          </a:p>
          <a:p>
            <a:pPr marL="1828800" lvl="3" indent="-330200" algn="l" rtl="0">
              <a:lnSpc>
                <a:spcPct val="115000"/>
              </a:lnSpc>
              <a:spcBef>
                <a:spcPts val="0"/>
              </a:spcBef>
              <a:spcAft>
                <a:spcPts val="0"/>
              </a:spcAft>
              <a:buSzPts val="1600"/>
              <a:buChar char="–"/>
            </a:pPr>
            <a:r>
              <a:rPr lang="en-GB"/>
              <a:t>Find 10 people whose age is 25.</a:t>
            </a:r>
            <a:endParaRPr lang="en-GB"/>
          </a:p>
          <a:p>
            <a:pPr marL="2286000" lvl="4" indent="-342900" algn="l" rtl="0">
              <a:lnSpc>
                <a:spcPct val="115000"/>
              </a:lnSpc>
              <a:spcBef>
                <a:spcPts val="0"/>
              </a:spcBef>
              <a:spcAft>
                <a:spcPts val="0"/>
              </a:spcAft>
              <a:buSzPts val="1800"/>
              <a:buChar char="»"/>
            </a:pPr>
            <a:r>
              <a:rPr lang="en-GB">
                <a:latin typeface="Courier New" panose="02070309020205020404"/>
                <a:ea typeface="Courier New" panose="02070309020205020404"/>
                <a:cs typeface="Courier New" panose="02070309020205020404"/>
                <a:sym typeface="Courier New" panose="02070309020205020404"/>
              </a:rPr>
              <a:t>db.people.find({“age”:25}).limit(10)</a:t>
            </a:r>
            <a:endParaRPr sz="1400">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lvl="0" indent="0" algn="l" rtl="0">
              <a:lnSpc>
                <a:spcPct val="115000"/>
              </a:lnSpc>
              <a:spcBef>
                <a:spcPts val="0"/>
              </a:spcBef>
              <a:spcAft>
                <a:spcPts val="0"/>
              </a:spcAft>
              <a:buNone/>
            </a:pPr>
          </a:p>
          <a:p>
            <a:pPr marL="0" lvl="0" indent="0" algn="l" rtl="0">
              <a:spcBef>
                <a:spcPts val="480"/>
              </a:spcBef>
              <a:spcAft>
                <a:spcPts val="0"/>
              </a:spcAft>
              <a:buNone/>
            </a:pPr>
          </a:p>
          <a:p>
            <a:pPr marL="0" lvl="0" indent="0" algn="l" rtl="0">
              <a:spcBef>
                <a:spcPts val="480"/>
              </a:spcBef>
              <a:spcAft>
                <a:spcPts val="0"/>
              </a:spcAft>
              <a:buNone/>
            </a:pPr>
          </a:p>
        </p:txBody>
      </p:sp>
      <p:sp>
        <p:nvSpPr>
          <p:cNvPr id="220" name="Google Shape;220;p39"/>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body" idx="1"/>
          </p:nvPr>
        </p:nvSpPr>
        <p:spPr>
          <a:xfrm>
            <a:off x="262110" y="999825"/>
            <a:ext cx="8319600" cy="3225600"/>
          </a:xfrm>
          <a:prstGeom prst="rect">
            <a:avLst/>
          </a:prstGeom>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Clr>
                <a:srgbClr val="CC0000"/>
              </a:buClr>
              <a:buSzPts val="1800"/>
              <a:buChar char="▪"/>
            </a:pPr>
            <a:r>
              <a:rPr lang="en-GB" sz="1800" b="1" dirty="0">
                <a:solidFill>
                  <a:srgbClr val="CC0000"/>
                </a:solidFill>
              </a:rPr>
              <a:t>Documents</a:t>
            </a:r>
            <a:endParaRPr sz="1800" b="1" dirty="0">
              <a:solidFill>
                <a:srgbClr val="CC0000"/>
              </a:solidFill>
            </a:endParaRPr>
          </a:p>
          <a:p>
            <a:pPr marL="914400" lvl="1" indent="-342900" algn="l" rtl="0">
              <a:lnSpc>
                <a:spcPct val="90000"/>
              </a:lnSpc>
              <a:spcBef>
                <a:spcPts val="0"/>
              </a:spcBef>
              <a:spcAft>
                <a:spcPts val="0"/>
              </a:spcAft>
              <a:buClr>
                <a:srgbClr val="CC0000"/>
              </a:buClr>
              <a:buSzPts val="1800"/>
              <a:buChar char="–"/>
            </a:pPr>
            <a:r>
              <a:rPr lang="en-GB" sz="1800" b="1" dirty="0">
                <a:solidFill>
                  <a:srgbClr val="CC0000"/>
                </a:solidFill>
              </a:rPr>
              <a:t>Finding documents</a:t>
            </a:r>
            <a:endParaRPr sz="1800" b="1" dirty="0">
              <a:solidFill>
                <a:srgbClr val="CC0000"/>
              </a:solidFill>
            </a:endParaRPr>
          </a:p>
          <a:p>
            <a:pPr marL="1371600" lvl="2" indent="-342900" algn="l" rtl="0">
              <a:lnSpc>
                <a:spcPct val="90000"/>
              </a:lnSpc>
              <a:spcBef>
                <a:spcPts val="0"/>
              </a:spcBef>
              <a:spcAft>
                <a:spcPts val="0"/>
              </a:spcAft>
              <a:buClr>
                <a:srgbClr val="000000"/>
              </a:buClr>
              <a:buSzPts val="1800"/>
              <a:buChar char="▪"/>
            </a:pPr>
            <a:r>
              <a:rPr lang="en-GB" b="1" dirty="0"/>
              <a:t>Exercise: </a:t>
            </a:r>
            <a:r>
              <a:rPr lang="en-GB" sz="1800" dirty="0">
                <a:solidFill>
                  <a:srgbClr val="222222"/>
                </a:solidFill>
              </a:rPr>
              <a:t>Paste the following into your terminal to create a </a:t>
            </a:r>
            <a:r>
              <a:rPr lang="en-GB" sz="1800" dirty="0" err="1">
                <a:solidFill>
                  <a:srgbClr val="222222"/>
                </a:solidFill>
              </a:rPr>
              <a:t>petshop</a:t>
            </a:r>
            <a:r>
              <a:rPr lang="en-GB" sz="1800" dirty="0">
                <a:solidFill>
                  <a:srgbClr val="222222"/>
                </a:solidFill>
              </a:rPr>
              <a:t> with some pets in it.</a:t>
            </a:r>
            <a:endParaRPr sz="1800" dirty="0">
              <a:solidFill>
                <a:srgbClr val="222222"/>
              </a:solidFill>
            </a:endParaRPr>
          </a:p>
          <a:p>
            <a:pPr marL="1828800" marR="0" lvl="1" indent="-317500" algn="l" rtl="0">
              <a:lnSpc>
                <a:spcPct val="115000"/>
              </a:lnSpc>
              <a:spcBef>
                <a:spcPts val="0"/>
              </a:spcBef>
              <a:spcAft>
                <a:spcPts val="0"/>
              </a:spcAft>
              <a:buClr>
                <a:srgbClr val="222222"/>
              </a:buClr>
              <a:buSzPts val="1400"/>
              <a:buFont typeface="Courier New" panose="02070309020205020404"/>
              <a:buChar char="–"/>
            </a:pP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use </a:t>
            </a:r>
            <a:r>
              <a:rPr lang="en-GB" sz="1400" dirty="0" err="1">
                <a:solidFill>
                  <a:srgbClr val="222222"/>
                </a:solidFill>
                <a:latin typeface="Courier New" panose="02070309020205020404"/>
                <a:ea typeface="Courier New" panose="02070309020205020404"/>
                <a:cs typeface="Courier New" panose="02070309020205020404"/>
                <a:sym typeface="Courier New" panose="02070309020205020404"/>
              </a:rPr>
              <a:t>petshop</a:t>
            </a:r>
            <a:endParaRPr sz="14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marR="0" lvl="1" indent="-317500" algn="l" rtl="0">
              <a:lnSpc>
                <a:spcPct val="115000"/>
              </a:lnSpc>
              <a:spcBef>
                <a:spcPts val="0"/>
              </a:spcBef>
              <a:spcAft>
                <a:spcPts val="0"/>
              </a:spcAft>
              <a:buClr>
                <a:srgbClr val="222222"/>
              </a:buClr>
              <a:buSzPts val="1400"/>
              <a:buFont typeface="Courier New" panose="02070309020205020404"/>
              <a:buChar char="–"/>
            </a:pPr>
            <a:r>
              <a:rPr lang="en-GB" sz="1400" dirty="0" err="1">
                <a:solidFill>
                  <a:srgbClr val="222222"/>
                </a:solidFill>
                <a:latin typeface="Courier New" panose="02070309020205020404"/>
                <a:ea typeface="Courier New" panose="02070309020205020404"/>
                <a:cs typeface="Courier New" panose="02070309020205020404"/>
                <a:sym typeface="Courier New" panose="02070309020205020404"/>
              </a:rPr>
              <a:t>db.pets.insertMany</a:t>
            </a: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([{name: "Mikey", species: "Gerbil"},</a:t>
            </a:r>
            <a:endParaRPr sz="14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marR="0" lvl="0" indent="0" algn="l" rtl="0">
              <a:lnSpc>
                <a:spcPct val="115000"/>
              </a:lnSpc>
              <a:spcBef>
                <a:spcPts val="0"/>
              </a:spcBef>
              <a:spcAft>
                <a:spcPts val="0"/>
              </a:spcAft>
              <a:buNone/>
            </a:pP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{name: "Davey </a:t>
            </a:r>
            <a:r>
              <a:rPr lang="en-GB" sz="1400" dirty="0" err="1">
                <a:solidFill>
                  <a:srgbClr val="222222"/>
                </a:solidFill>
                <a:latin typeface="Courier New" panose="02070309020205020404"/>
                <a:ea typeface="Courier New" panose="02070309020205020404"/>
                <a:cs typeface="Courier New" panose="02070309020205020404"/>
                <a:sym typeface="Courier New" panose="02070309020205020404"/>
              </a:rPr>
              <a:t>Bungooligan</a:t>
            </a: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 species: "Piranha"},</a:t>
            </a:r>
            <a:endParaRPr sz="14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marR="0" lvl="0" indent="0" algn="l" rtl="0">
              <a:lnSpc>
                <a:spcPct val="115000"/>
              </a:lnSpc>
              <a:spcBef>
                <a:spcPts val="0"/>
              </a:spcBef>
              <a:spcAft>
                <a:spcPts val="0"/>
              </a:spcAft>
              <a:buNone/>
            </a:pP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{name: "Suzy B", species: "Cat"},</a:t>
            </a:r>
            <a:endParaRPr sz="14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marR="0" lvl="0" indent="0" algn="l" rtl="0">
              <a:lnSpc>
                <a:spcPct val="115000"/>
              </a:lnSpc>
              <a:spcBef>
                <a:spcPts val="0"/>
              </a:spcBef>
              <a:spcAft>
                <a:spcPts val="0"/>
              </a:spcAft>
              <a:buNone/>
            </a:pP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{name: "Mikey", species: "Hotdog"},</a:t>
            </a:r>
            <a:endParaRPr sz="14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marR="0" lvl="0" indent="0" algn="l" rtl="0">
              <a:lnSpc>
                <a:spcPct val="115000"/>
              </a:lnSpc>
              <a:spcBef>
                <a:spcPts val="0"/>
              </a:spcBef>
              <a:spcAft>
                <a:spcPts val="0"/>
              </a:spcAft>
              <a:buNone/>
            </a:pP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{name: "Terrence", species: "</a:t>
            </a:r>
            <a:r>
              <a:rPr lang="en-GB" sz="1400" dirty="0" err="1">
                <a:solidFill>
                  <a:srgbClr val="222222"/>
                </a:solidFill>
                <a:latin typeface="Courier New" panose="02070309020205020404"/>
                <a:ea typeface="Courier New" panose="02070309020205020404"/>
                <a:cs typeface="Courier New" panose="02070309020205020404"/>
                <a:sym typeface="Courier New" panose="02070309020205020404"/>
              </a:rPr>
              <a:t>Sausagedog</a:t>
            </a: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a:t>
            </a:r>
            <a:endParaRPr sz="14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marR="0" lvl="0" indent="0" algn="l" rtl="0">
              <a:lnSpc>
                <a:spcPct val="115000"/>
              </a:lnSpc>
              <a:spcBef>
                <a:spcPts val="0"/>
              </a:spcBef>
              <a:spcAft>
                <a:spcPts val="0"/>
              </a:spcAft>
              <a:buNone/>
            </a:pP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{name: "Philomena Jones", species: "Cat"}])</a:t>
            </a:r>
            <a:endParaRPr sz="14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115000"/>
              </a:lnSpc>
              <a:spcBef>
                <a:spcPts val="0"/>
              </a:spcBef>
              <a:spcAft>
                <a:spcPts val="0"/>
              </a:spcAft>
              <a:buNone/>
            </a:pPr>
            <a:endParaRPr sz="18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480"/>
              </a:spcBef>
              <a:spcAft>
                <a:spcPts val="0"/>
              </a:spcAft>
              <a:buNone/>
            </a:pPr>
            <a:endParaRPr dirty="0"/>
          </a:p>
          <a:p>
            <a:pPr marL="0" lvl="0" indent="0" algn="l" rtl="0">
              <a:spcBef>
                <a:spcPts val="480"/>
              </a:spcBef>
              <a:spcAft>
                <a:spcPts val="0"/>
              </a:spcAft>
              <a:buNone/>
            </a:pPr>
            <a:endParaRPr dirty="0"/>
          </a:p>
        </p:txBody>
      </p:sp>
      <p:sp>
        <p:nvSpPr>
          <p:cNvPr id="190" name="Google Shape;190;p34"/>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6"/>
          <p:cNvSpPr txBox="1">
            <a:spLocks noGrp="1"/>
          </p:cNvSpPr>
          <p:nvPr>
            <p:ph type="body" idx="2"/>
          </p:nvPr>
        </p:nvSpPr>
        <p:spPr>
          <a:xfrm>
            <a:off x="279082" y="119856"/>
            <a:ext cx="8641398" cy="469424"/>
          </a:xfrm>
          <a:prstGeom prst="rect">
            <a:avLst/>
          </a:prstGeom>
          <a:noFill/>
          <a:ln>
            <a:noFill/>
          </a:ln>
        </p:spPr>
        <p:txBody>
          <a:bodyPr spcFirstLastPara="1" wrap="square" lIns="91425" tIns="45700" rIns="91425" bIns="45700" anchor="t" anchorCtr="0">
            <a:noAutofit/>
          </a:bodyPr>
          <a:lstStyle/>
          <a:p>
            <a:pPr marL="0" indent="0">
              <a:spcBef>
                <a:spcPts val="0"/>
              </a:spcBef>
            </a:pPr>
            <a:r>
              <a:rPr lang="en-GB" dirty="0" smtClean="0"/>
              <a:t>Recall - </a:t>
            </a:r>
            <a:r>
              <a:rPr lang="en-US" dirty="0" smtClean="0"/>
              <a:t>NoSQL Data Models</a:t>
            </a:r>
            <a:endParaRPr sz="2400" b="0" i="0" u="none" strike="noStrike" cap="none" dirty="0">
              <a:solidFill>
                <a:schemeClr val="dk1"/>
              </a:solidFill>
              <a:latin typeface="Arial Narrow"/>
              <a:ea typeface="Arial Narrow"/>
              <a:cs typeface="Arial Narrow"/>
              <a:sym typeface="Arial Narrow"/>
            </a:endParaRPr>
          </a:p>
        </p:txBody>
      </p:sp>
      <p:pic>
        <p:nvPicPr>
          <p:cNvPr id="5" name="Picture 4" descr="01_Opening-Image_full.jpeg"/>
          <p:cNvPicPr>
            <a:picLocks noChangeAspect="1"/>
          </p:cNvPicPr>
          <p:nvPr/>
        </p:nvPicPr>
        <p:blipFill>
          <a:blip r:embed="rId1"/>
          <a:stretch>
            <a:fillRect/>
          </a:stretch>
        </p:blipFill>
        <p:spPr>
          <a:xfrm>
            <a:off x="5856051" y="726462"/>
            <a:ext cx="3200400" cy="1842629"/>
          </a:xfrm>
          <a:prstGeom prst="rect">
            <a:avLst/>
          </a:prstGeom>
        </p:spPr>
      </p:pic>
      <p:sp>
        <p:nvSpPr>
          <p:cNvPr id="9" name="Google Shape;68;p16"/>
          <p:cNvSpPr txBox="1"/>
          <p:nvPr/>
        </p:nvSpPr>
        <p:spPr>
          <a:xfrm>
            <a:off x="262110" y="2295728"/>
            <a:ext cx="8319621" cy="192979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100000"/>
              </a:lnSpc>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a:pPr marL="355600" indent="-355600"/>
            <a:r>
              <a:rPr lang="en-US" sz="1800" smtClean="0"/>
              <a:t>Definition: “Next generation databases mostly addressing some of the points: being </a:t>
            </a:r>
            <a:r>
              <a:rPr lang="en-US" sz="1800" b="1" smtClean="0">
                <a:solidFill>
                  <a:srgbClr val="000090"/>
                </a:solidFill>
              </a:rPr>
              <a:t>non-relational</a:t>
            </a:r>
            <a:r>
              <a:rPr lang="en-US" sz="1800" smtClean="0"/>
              <a:t>, </a:t>
            </a:r>
            <a:r>
              <a:rPr lang="en-US" sz="1800" b="1" smtClean="0">
                <a:solidFill>
                  <a:srgbClr val="000090"/>
                </a:solidFill>
              </a:rPr>
              <a:t>distributed</a:t>
            </a:r>
            <a:r>
              <a:rPr lang="en-US" sz="1800" smtClean="0"/>
              <a:t>, </a:t>
            </a:r>
            <a:r>
              <a:rPr lang="en-US" sz="1800" b="1" smtClean="0">
                <a:solidFill>
                  <a:srgbClr val="000090"/>
                </a:solidFill>
              </a:rPr>
              <a:t>open-source</a:t>
            </a:r>
            <a:r>
              <a:rPr lang="en-US" sz="1800" smtClean="0"/>
              <a:t>, and </a:t>
            </a:r>
            <a:r>
              <a:rPr lang="en-US" sz="1800" b="1" smtClean="0">
                <a:solidFill>
                  <a:srgbClr val="000090"/>
                </a:solidFill>
              </a:rPr>
              <a:t>horizontal scalable</a:t>
            </a:r>
            <a:r>
              <a:rPr lang="en-US" sz="1800" smtClean="0"/>
              <a:t>. The original intention has been modern web-scale databases. The movement began early 2009 and is growing rapidly. Often more characteristics apply as: </a:t>
            </a:r>
            <a:r>
              <a:rPr lang="en-US" sz="1800" b="1" smtClean="0">
                <a:solidFill>
                  <a:srgbClr val="008000"/>
                </a:solidFill>
              </a:rPr>
              <a:t>schema-free</a:t>
            </a:r>
            <a:r>
              <a:rPr lang="en-US" sz="1800" smtClean="0"/>
              <a:t>, </a:t>
            </a:r>
            <a:r>
              <a:rPr lang="en-US" sz="1800" b="1" smtClean="0">
                <a:solidFill>
                  <a:srgbClr val="008000"/>
                </a:solidFill>
              </a:rPr>
              <a:t>easy replication support</a:t>
            </a:r>
            <a:r>
              <a:rPr lang="en-US" sz="1800" smtClean="0"/>
              <a:t>, </a:t>
            </a:r>
            <a:r>
              <a:rPr lang="en-US" sz="1800" b="1" smtClean="0">
                <a:solidFill>
                  <a:srgbClr val="008000"/>
                </a:solidFill>
              </a:rPr>
              <a:t>simple API</a:t>
            </a:r>
            <a:r>
              <a:rPr lang="en-US" sz="1800" smtClean="0"/>
              <a:t>, </a:t>
            </a:r>
            <a:r>
              <a:rPr lang="en-US" sz="1800" b="1" smtClean="0">
                <a:solidFill>
                  <a:srgbClr val="008000"/>
                </a:solidFill>
              </a:rPr>
              <a:t>eventually consistent</a:t>
            </a:r>
            <a:r>
              <a:rPr lang="en-US" sz="1800" smtClean="0"/>
              <a:t>/BASE (not ACID), a </a:t>
            </a:r>
            <a:r>
              <a:rPr lang="en-US" sz="1800" b="1" smtClean="0">
                <a:solidFill>
                  <a:srgbClr val="008000"/>
                </a:solidFill>
              </a:rPr>
              <a:t>huge data amount</a:t>
            </a:r>
            <a:r>
              <a:rPr lang="en-US" sz="1800" smtClean="0"/>
              <a:t>, and more.”</a:t>
            </a:r>
            <a:endParaRPr lang="en-US" sz="1800" smtClean="0"/>
          </a:p>
          <a:p>
            <a:pPr marL="0" indent="0">
              <a:spcBef>
                <a:spcPts val="0"/>
              </a:spcBef>
              <a:buFont typeface="Noto Sans Symbols" panose="020B0502040504020204"/>
              <a:buNone/>
            </a:pPr>
            <a:endParaRPr lang="en-US" sz="1800" dirty="0">
              <a:solidFill>
                <a:srgbClr val="222222"/>
              </a:solidFill>
            </a:endParaRPr>
          </a:p>
        </p:txBody>
      </p:sp>
      <p:sp>
        <p:nvSpPr>
          <p:cNvPr id="2" name="Rectangle 1"/>
          <p:cNvSpPr/>
          <p:nvPr/>
        </p:nvSpPr>
        <p:spPr>
          <a:xfrm>
            <a:off x="489626" y="1073172"/>
            <a:ext cx="4572000" cy="830997"/>
          </a:xfrm>
          <a:prstGeom prst="rect">
            <a:avLst/>
          </a:prstGeom>
        </p:spPr>
        <p:txBody>
          <a:bodyPr>
            <a:spAutoFit/>
          </a:bodyPr>
          <a:lstStyle/>
          <a:p>
            <a:pPr marL="457200" indent="-457200">
              <a:buFont typeface="+mj-lt"/>
              <a:buAutoNum type="arabicPeriod"/>
            </a:pPr>
            <a:r>
              <a:rPr lang="en-US" sz="1600" b="1" dirty="0">
                <a:solidFill>
                  <a:srgbClr val="000090"/>
                </a:solidFill>
              </a:rPr>
              <a:t>Key-value store</a:t>
            </a:r>
            <a:endParaRPr lang="en-US" sz="1600" b="1" dirty="0">
              <a:solidFill>
                <a:srgbClr val="000090"/>
              </a:solidFill>
            </a:endParaRPr>
          </a:p>
          <a:p>
            <a:pPr marL="457200" indent="-457200">
              <a:buFont typeface="+mj-lt"/>
              <a:buAutoNum type="arabicPeriod"/>
            </a:pPr>
            <a:r>
              <a:rPr lang="en-US" sz="1600" b="1" dirty="0">
                <a:solidFill>
                  <a:srgbClr val="000090"/>
                </a:solidFill>
              </a:rPr>
              <a:t>Document-oriented database</a:t>
            </a:r>
            <a:endParaRPr lang="en-US" sz="1600" b="1" dirty="0">
              <a:solidFill>
                <a:srgbClr val="000090"/>
              </a:solidFill>
            </a:endParaRPr>
          </a:p>
          <a:p>
            <a:pPr marL="457200" indent="-457200">
              <a:buFont typeface="+mj-lt"/>
              <a:buAutoNum type="arabicPeriod"/>
            </a:pPr>
            <a:r>
              <a:rPr lang="en-US" sz="1600" b="1" dirty="0">
                <a:solidFill>
                  <a:srgbClr val="000090"/>
                </a:solidFill>
              </a:rPr>
              <a:t>Column data store</a:t>
            </a:r>
            <a:endParaRPr lang="en-US" sz="1600" b="1" dirty="0">
              <a:solidFill>
                <a:srgbClr val="00009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body" idx="1"/>
          </p:nvPr>
        </p:nvSpPr>
        <p:spPr>
          <a:xfrm>
            <a:off x="279082" y="857585"/>
            <a:ext cx="8319600" cy="32256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dirty="0">
                <a:solidFill>
                  <a:srgbClr val="CC0000"/>
                </a:solidFill>
              </a:rPr>
              <a:t>Documents</a:t>
            </a:r>
            <a:endParaRPr sz="1800" b="1" dirty="0">
              <a:solidFill>
                <a:srgbClr val="CC0000"/>
              </a:solidFill>
            </a:endParaRPr>
          </a:p>
          <a:p>
            <a:pPr marL="914400" lvl="1" indent="-342900" algn="l" rtl="0">
              <a:lnSpc>
                <a:spcPct val="115000"/>
              </a:lnSpc>
              <a:spcBef>
                <a:spcPts val="0"/>
              </a:spcBef>
              <a:spcAft>
                <a:spcPts val="0"/>
              </a:spcAft>
              <a:buClr>
                <a:srgbClr val="CC0000"/>
              </a:buClr>
              <a:buSzPts val="1800"/>
              <a:buChar char="–"/>
            </a:pPr>
            <a:r>
              <a:rPr lang="en-GB" sz="1800" b="1" dirty="0">
                <a:solidFill>
                  <a:srgbClr val="CC0000"/>
                </a:solidFill>
              </a:rPr>
              <a:t>Finding </a:t>
            </a:r>
            <a:r>
              <a:rPr lang="en-GB" sz="1800" b="1" dirty="0" smtClean="0">
                <a:solidFill>
                  <a:srgbClr val="CC0000"/>
                </a:solidFill>
              </a:rPr>
              <a:t>documents (Flux Exercise)</a:t>
            </a:r>
            <a:endParaRPr sz="1800" b="1" dirty="0">
              <a:solidFill>
                <a:srgbClr val="CC0000"/>
              </a:solidFill>
            </a:endParaRPr>
          </a:p>
          <a:p>
            <a:pPr marL="1371600" lvl="2" indent="-342900" algn="l" rtl="0">
              <a:lnSpc>
                <a:spcPct val="115000"/>
              </a:lnSpc>
              <a:spcBef>
                <a:spcPts val="0"/>
              </a:spcBef>
              <a:spcAft>
                <a:spcPts val="0"/>
              </a:spcAft>
              <a:buClr>
                <a:srgbClr val="222222"/>
              </a:buClr>
              <a:buSzPts val="1800"/>
              <a:buChar char="▪"/>
            </a:pPr>
            <a:r>
              <a:rPr lang="en-GB" sz="1800" dirty="0"/>
              <a:t>Tasks: </a:t>
            </a:r>
            <a:endParaRPr sz="1800" dirty="0"/>
          </a:p>
          <a:p>
            <a:pPr marL="1828800" lvl="3" indent="-342900" algn="l" rtl="0">
              <a:lnSpc>
                <a:spcPct val="115000"/>
              </a:lnSpc>
              <a:spcBef>
                <a:spcPts val="0"/>
              </a:spcBef>
              <a:spcAft>
                <a:spcPts val="0"/>
              </a:spcAft>
              <a:buClr>
                <a:srgbClr val="222222"/>
              </a:buClr>
              <a:buSzPts val="1800"/>
              <a:buChar char="–"/>
            </a:pPr>
            <a:r>
              <a:rPr lang="en-GB" sz="1800" dirty="0">
                <a:solidFill>
                  <a:srgbClr val="222222"/>
                </a:solidFill>
              </a:rPr>
              <a:t>Add another piranha, and a naked mole rat called Henry.</a:t>
            </a:r>
            <a:endParaRPr sz="1800" dirty="0">
              <a:solidFill>
                <a:srgbClr val="222222"/>
              </a:solidFill>
            </a:endParaRPr>
          </a:p>
          <a:p>
            <a:pPr marL="1828800" lvl="3" indent="-342900" algn="l" rtl="0">
              <a:lnSpc>
                <a:spcPct val="115000"/>
              </a:lnSpc>
              <a:spcBef>
                <a:spcPts val="0"/>
              </a:spcBef>
              <a:spcAft>
                <a:spcPts val="0"/>
              </a:spcAft>
              <a:buClr>
                <a:srgbClr val="222222"/>
              </a:buClr>
              <a:buSzPts val="1800"/>
              <a:buChar char="–"/>
            </a:pPr>
            <a:r>
              <a:rPr lang="en-GB" sz="1800" dirty="0">
                <a:solidFill>
                  <a:srgbClr val="222222"/>
                </a:solidFill>
              </a:rPr>
              <a:t>Use find to list all the pets. </a:t>
            </a:r>
            <a:endParaRPr lang="en-GB" sz="1800" dirty="0" smtClean="0">
              <a:solidFill>
                <a:srgbClr val="222222"/>
              </a:solidFill>
            </a:endParaRPr>
          </a:p>
          <a:p>
            <a:pPr marL="1828800" lvl="3" indent="-342900" algn="l" rtl="0">
              <a:lnSpc>
                <a:spcPct val="115000"/>
              </a:lnSpc>
              <a:spcBef>
                <a:spcPts val="0"/>
              </a:spcBef>
              <a:spcAft>
                <a:spcPts val="0"/>
              </a:spcAft>
              <a:buClr>
                <a:srgbClr val="222222"/>
              </a:buClr>
              <a:buSzPts val="1800"/>
              <a:buChar char="–"/>
            </a:pPr>
            <a:r>
              <a:rPr lang="en-GB" sz="1800" dirty="0" smtClean="0">
                <a:solidFill>
                  <a:srgbClr val="222222"/>
                </a:solidFill>
              </a:rPr>
              <a:t>Find </a:t>
            </a:r>
            <a:r>
              <a:rPr lang="en-GB" sz="1800" dirty="0">
                <a:solidFill>
                  <a:srgbClr val="222222"/>
                </a:solidFill>
              </a:rPr>
              <a:t>the ID of Mikey the Gerbil.</a:t>
            </a:r>
            <a:endParaRPr sz="1800" dirty="0">
              <a:solidFill>
                <a:srgbClr val="222222"/>
              </a:solidFill>
            </a:endParaRPr>
          </a:p>
          <a:p>
            <a:pPr marL="1828800" lvl="3" indent="-342900" algn="l" rtl="0">
              <a:lnSpc>
                <a:spcPct val="115000"/>
              </a:lnSpc>
              <a:spcBef>
                <a:spcPts val="0"/>
              </a:spcBef>
              <a:spcAft>
                <a:spcPts val="0"/>
              </a:spcAft>
              <a:buClr>
                <a:srgbClr val="222222"/>
              </a:buClr>
              <a:buSzPts val="1800"/>
              <a:buChar char="–"/>
            </a:pPr>
            <a:r>
              <a:rPr lang="en-GB" sz="1800" dirty="0" smtClean="0">
                <a:solidFill>
                  <a:srgbClr val="222222"/>
                </a:solidFill>
              </a:rPr>
              <a:t>Find all </a:t>
            </a:r>
            <a:r>
              <a:rPr lang="en-GB" sz="1800" dirty="0">
                <a:solidFill>
                  <a:srgbClr val="222222"/>
                </a:solidFill>
              </a:rPr>
              <a:t>the gerbils.</a:t>
            </a:r>
            <a:endParaRPr sz="1800" dirty="0">
              <a:solidFill>
                <a:srgbClr val="222222"/>
              </a:solidFill>
            </a:endParaRPr>
          </a:p>
          <a:p>
            <a:pPr marL="1828800" lvl="3" indent="-342900" algn="l" rtl="0">
              <a:lnSpc>
                <a:spcPct val="115000"/>
              </a:lnSpc>
              <a:spcBef>
                <a:spcPts val="0"/>
              </a:spcBef>
              <a:spcAft>
                <a:spcPts val="0"/>
              </a:spcAft>
              <a:buClr>
                <a:srgbClr val="222222"/>
              </a:buClr>
              <a:buSzPts val="1800"/>
              <a:buChar char="–"/>
            </a:pPr>
            <a:r>
              <a:rPr lang="en-GB" sz="1800" dirty="0">
                <a:solidFill>
                  <a:srgbClr val="222222"/>
                </a:solidFill>
              </a:rPr>
              <a:t>Find all the creatures named Mikey.</a:t>
            </a:r>
            <a:endParaRPr sz="1800" dirty="0">
              <a:solidFill>
                <a:srgbClr val="222222"/>
              </a:solidFill>
            </a:endParaRPr>
          </a:p>
          <a:p>
            <a:pPr marL="1828800" lvl="3" indent="-342900" algn="l" rtl="0">
              <a:lnSpc>
                <a:spcPct val="115000"/>
              </a:lnSpc>
              <a:spcBef>
                <a:spcPts val="0"/>
              </a:spcBef>
              <a:spcAft>
                <a:spcPts val="0"/>
              </a:spcAft>
              <a:buClr>
                <a:srgbClr val="222222"/>
              </a:buClr>
              <a:buSzPts val="1800"/>
              <a:buChar char="–"/>
            </a:pPr>
            <a:r>
              <a:rPr lang="en-GB" sz="1800" dirty="0">
                <a:solidFill>
                  <a:srgbClr val="222222"/>
                </a:solidFill>
              </a:rPr>
              <a:t>Find all the creatures named Mikey who are gerbils.</a:t>
            </a:r>
            <a:endParaRPr sz="1800" dirty="0">
              <a:solidFill>
                <a:srgbClr val="222222"/>
              </a:solidFill>
            </a:endParaRPr>
          </a:p>
          <a:p>
            <a:pPr marL="1828800" lvl="3" indent="-342900" algn="l" rtl="0">
              <a:lnSpc>
                <a:spcPct val="115000"/>
              </a:lnSpc>
              <a:spcBef>
                <a:spcPts val="0"/>
              </a:spcBef>
              <a:spcAft>
                <a:spcPts val="0"/>
              </a:spcAft>
              <a:buClr>
                <a:srgbClr val="222222"/>
              </a:buClr>
              <a:buSzPts val="1800"/>
              <a:buChar char="–"/>
            </a:pPr>
            <a:r>
              <a:rPr lang="en-GB" sz="1800" dirty="0">
                <a:solidFill>
                  <a:srgbClr val="222222"/>
                </a:solidFill>
              </a:rPr>
              <a:t>Find all the creatures with the string "dog" in their species.</a:t>
            </a:r>
            <a:endParaRPr sz="1800" dirty="0">
              <a:solidFill>
                <a:srgbClr val="222222"/>
              </a:solidFill>
            </a:endParaRPr>
          </a:p>
          <a:p>
            <a:pPr marL="457200" lvl="0" indent="0" algn="l" rtl="0">
              <a:lnSpc>
                <a:spcPct val="115000"/>
              </a:lnSpc>
              <a:spcBef>
                <a:spcPts val="0"/>
              </a:spcBef>
              <a:spcAft>
                <a:spcPts val="0"/>
              </a:spcAft>
              <a:buNone/>
            </a:pPr>
            <a:endParaRPr sz="1800" dirty="0">
              <a:solidFill>
                <a:srgbClr val="222222"/>
              </a:solidFill>
            </a:endParaRPr>
          </a:p>
          <a:p>
            <a:pPr marL="914400" marR="0" lvl="0" indent="0" algn="l" rtl="0">
              <a:lnSpc>
                <a:spcPct val="115000"/>
              </a:lnSpc>
              <a:spcBef>
                <a:spcPts val="0"/>
              </a:spcBef>
              <a:spcAft>
                <a:spcPts val="0"/>
              </a:spcAft>
              <a:buNone/>
            </a:pPr>
            <a:endParaRPr sz="14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endParaRPr sz="18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480"/>
              </a:spcBef>
              <a:spcAft>
                <a:spcPts val="0"/>
              </a:spcAft>
              <a:buNone/>
            </a:pPr>
            <a:endParaRPr dirty="0"/>
          </a:p>
          <a:p>
            <a:pPr marL="0" lvl="0" indent="0" algn="l" rtl="0">
              <a:spcBef>
                <a:spcPts val="480"/>
              </a:spcBef>
              <a:spcAft>
                <a:spcPts val="0"/>
              </a:spcAft>
              <a:buNone/>
            </a:pPr>
            <a:endParaRPr dirty="0"/>
          </a:p>
        </p:txBody>
      </p:sp>
      <p:sp>
        <p:nvSpPr>
          <p:cNvPr id="196" name="Google Shape;196;p35"/>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4"/>
          <p:cNvSpPr txBox="1">
            <a:spLocks noGrp="1"/>
          </p:cNvSpPr>
          <p:nvPr>
            <p:ph type="body" idx="1"/>
          </p:nvPr>
        </p:nvSpPr>
        <p:spPr>
          <a:xfrm>
            <a:off x="269558" y="222409"/>
            <a:ext cx="5308282" cy="73771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panose="020B0604020202020204"/>
              <a:buNone/>
            </a:pPr>
            <a:r>
              <a:rPr lang="en-GB"/>
              <a:t>References</a:t>
            </a:r>
            <a:endParaRPr sz="2400" b="0" i="0" u="none" strike="noStrike" cap="none">
              <a:solidFill>
                <a:schemeClr val="dk1"/>
              </a:solidFill>
              <a:latin typeface="Arial Narrow"/>
              <a:ea typeface="Arial Narrow"/>
              <a:cs typeface="Arial Narrow"/>
              <a:sym typeface="Arial Narrow"/>
            </a:endParaRPr>
          </a:p>
        </p:txBody>
      </p:sp>
      <p:sp>
        <p:nvSpPr>
          <p:cNvPr id="323" name="Google Shape;323;p54"/>
          <p:cNvSpPr txBox="1">
            <a:spLocks noGrp="1"/>
          </p:cNvSpPr>
          <p:nvPr>
            <p:ph type="body" idx="2"/>
          </p:nvPr>
        </p:nvSpPr>
        <p:spPr>
          <a:xfrm>
            <a:off x="254318" y="1319865"/>
            <a:ext cx="8319621" cy="3225701"/>
          </a:xfrm>
          <a:prstGeom prst="rect">
            <a:avLst/>
          </a:prstGeom>
          <a:noFill/>
          <a:ln>
            <a:noFill/>
          </a:ln>
        </p:spPr>
        <p:txBody>
          <a:bodyPr spcFirstLastPara="1" wrap="square" lIns="91425" tIns="45700" rIns="91425" bIns="45700" anchor="t" anchorCtr="0">
            <a:noAutofit/>
          </a:bodyPr>
          <a:lstStyle/>
          <a:p>
            <a:pPr marL="457200" lvl="0" indent="-342900" algn="l" rtl="0">
              <a:spcBef>
                <a:spcPts val="0"/>
              </a:spcBef>
              <a:spcAft>
                <a:spcPts val="0"/>
              </a:spcAft>
              <a:buSzPts val="1800"/>
              <a:buChar char="▪"/>
            </a:pPr>
            <a:r>
              <a:rPr lang="en-GB" sz="1800" u="sng" dirty="0">
                <a:solidFill>
                  <a:schemeClr val="hlink"/>
                </a:solidFill>
                <a:hlinkClick r:id="rId1"/>
              </a:rPr>
              <a:t>http://nicholasjohnson.com/mongo/course/workbook/</a:t>
            </a:r>
            <a:endParaRPr sz="1800" dirty="0"/>
          </a:p>
          <a:p>
            <a:pPr marL="457200" lvl="0" indent="-342900" algn="l" rtl="0">
              <a:spcBef>
                <a:spcPts val="0"/>
              </a:spcBef>
              <a:spcAft>
                <a:spcPts val="0"/>
              </a:spcAft>
              <a:buSzPts val="1800"/>
              <a:buChar char="▪"/>
            </a:pPr>
            <a:r>
              <a:rPr lang="en-GB" sz="1800" u="sng" smtClean="0">
                <a:solidFill>
                  <a:schemeClr val="hlink"/>
                </a:solidFill>
                <a:hlinkClick r:id="rId2"/>
              </a:rPr>
              <a:t>https</a:t>
            </a:r>
            <a:r>
              <a:rPr lang="en-GB" sz="1800" u="sng" dirty="0">
                <a:solidFill>
                  <a:schemeClr val="hlink"/>
                </a:solidFill>
                <a:hlinkClick r:id="rId2"/>
              </a:rPr>
              <a:t>://docs.mongodb.com/manual/crud/#read-operations</a:t>
            </a:r>
            <a:endParaRPr sz="1800" dirty="0"/>
          </a:p>
          <a:p>
            <a:pPr marL="457200" lvl="0" indent="-342900" algn="l" rtl="0">
              <a:spcBef>
                <a:spcPts val="0"/>
              </a:spcBef>
              <a:spcAft>
                <a:spcPts val="0"/>
              </a:spcAft>
              <a:buSzPts val="1800"/>
              <a:buChar char="▪"/>
            </a:pPr>
            <a:r>
              <a:rPr lang="en-GB" sz="1800" u="sng" dirty="0">
                <a:solidFill>
                  <a:schemeClr val="hlink"/>
                </a:solidFill>
                <a:hlinkClick r:id="rId3"/>
              </a:rPr>
              <a:t>https://docs.mongodb.com/manual/reference/operator/query/</a:t>
            </a:r>
            <a:r>
              <a:rPr lang="en-GB" sz="1800" dirty="0"/>
              <a:t> </a:t>
            </a:r>
            <a:endParaRPr sz="1800" dirty="0"/>
          </a:p>
          <a:p>
            <a:pPr marL="45720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457200" lvl="0" indent="0" algn="l" rtl="0">
              <a:spcBef>
                <a:spcPts val="0"/>
              </a:spcBef>
              <a:spcAft>
                <a:spcPts val="0"/>
              </a:spcAft>
              <a:buNone/>
            </a:pPr>
            <a:endParaRPr sz="1400" dirty="0"/>
          </a:p>
          <a:p>
            <a:pPr marL="457200" lvl="0" indent="0" algn="l" rtl="0">
              <a:spcBef>
                <a:spcPts val="0"/>
              </a:spcBef>
              <a:spcAft>
                <a:spcPts val="0"/>
              </a:spcAft>
              <a:buNone/>
            </a:pPr>
            <a:endParaRPr sz="1400" dirty="0"/>
          </a:p>
          <a:p>
            <a:pPr marL="457200" lvl="0" indent="0" algn="l" rtl="0">
              <a:spcBef>
                <a:spcPts val="0"/>
              </a:spcBef>
              <a:spcAft>
                <a:spcPts val="0"/>
              </a:spcAft>
              <a:buNone/>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AU"/>
          </a:p>
        </p:txBody>
      </p:sp>
      <p:sp>
        <p:nvSpPr>
          <p:cNvPr id="3" name="Rectangle 2"/>
          <p:cNvSpPr/>
          <p:nvPr/>
        </p:nvSpPr>
        <p:spPr bwMode="auto">
          <a:xfrm>
            <a:off x="428497" y="1012847"/>
            <a:ext cx="8410703" cy="3244193"/>
          </a:xfrm>
          <a:prstGeom prst="rect">
            <a:avLst/>
          </a:prstGeom>
          <a:solidFill>
            <a:schemeClr val="accent1">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US" sz="14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p:txBody>
      </p:sp>
      <p:sp>
        <p:nvSpPr>
          <p:cNvPr id="4" name="Rectangle 3"/>
          <p:cNvSpPr txBox="1">
            <a:spLocks noChangeArrowheads="1"/>
          </p:cNvSpPr>
          <p:nvPr/>
        </p:nvSpPr>
        <p:spPr>
          <a:xfrm>
            <a:off x="428497" y="1086069"/>
            <a:ext cx="7536943" cy="2510571"/>
          </a:xfrm>
          <a:prstGeom prst="rect">
            <a:avLst/>
          </a:prstGeom>
          <a:noFill/>
          <a:ln>
            <a:noFill/>
          </a:ln>
        </p:spPr>
        <p:txBody>
          <a:bodyPr spcFirstLastPara="1" wrap="square" lIns="91425" tIns="45700" rIns="91425" bIns="45700" anchor="t" anchorCtr="0">
            <a:normAutofit fontScale="62500" lnSpcReduction="20000"/>
          </a:bodyPr>
          <a:lstStyle>
            <a:defPPr marR="0" lvl="0" algn="l" rtl="0">
              <a:lnSpc>
                <a:spcPct val="100000"/>
              </a:lnSpc>
              <a:spcBef>
                <a:spcPts val="0"/>
              </a:spcBef>
              <a:spcAft>
                <a:spcPts val="0"/>
              </a:spcAft>
            </a:defPPr>
            <a:lvl1pPr marL="457200" marR="0" lvl="0" indent="-228600" algn="l" rtl="0">
              <a:lnSpc>
                <a:spcPct val="100000"/>
              </a:lnSpc>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a:pPr marL="288925" indent="-288925">
              <a:buSzPct val="50000"/>
            </a:pPr>
            <a:r>
              <a:rPr lang="en-US" sz="2900" b="1" dirty="0" smtClean="0">
                <a:solidFill>
                  <a:srgbClr val="A50021"/>
                </a:solidFill>
                <a:latin typeface="Arial" panose="020B0604020202020204" pitchFamily="34" charset="0"/>
              </a:rPr>
              <a:t>Exercise 1 (FLUX Quiz)</a:t>
            </a:r>
            <a:endParaRPr lang="en-US" sz="2900" dirty="0" smtClean="0">
              <a:latin typeface="Arial" panose="020B0604020202020204" pitchFamily="34" charset="0"/>
            </a:endParaRPr>
          </a:p>
          <a:p>
            <a:pPr marL="925195" lvl="1" indent="-288925">
              <a:buSzPct val="50000"/>
            </a:pPr>
            <a:endParaRPr lang="en-US" dirty="0" smtClean="0">
              <a:latin typeface="Arial" panose="020B0604020202020204" pitchFamily="34" charset="0"/>
            </a:endParaRPr>
          </a:p>
          <a:p>
            <a:pPr marL="925195" lvl="1" indent="-288925">
              <a:buSzPct val="50000"/>
            </a:pPr>
            <a:r>
              <a:rPr lang="en-US" dirty="0" smtClean="0">
                <a:latin typeface="Arial" panose="020B0604020202020204" pitchFamily="34" charset="0"/>
              </a:rPr>
              <a:t>MongoDB is an example of a:</a:t>
            </a:r>
            <a:endParaRPr lang="en-US" dirty="0" smtClean="0">
              <a:latin typeface="Arial" panose="020B0604020202020204" pitchFamily="34" charset="0"/>
            </a:endParaRPr>
          </a:p>
          <a:p>
            <a:pPr marL="925195" lvl="1" indent="-288925">
              <a:buSzPct val="50000"/>
            </a:pPr>
            <a:endParaRPr lang="en-US" dirty="0" smtClean="0">
              <a:latin typeface="Arial" panose="020B0604020202020204" pitchFamily="34" charset="0"/>
            </a:endParaRPr>
          </a:p>
          <a:p>
            <a:pPr marL="925195" lvl="1" indent="-288925">
              <a:buSzPct val="50000"/>
            </a:pPr>
            <a:r>
              <a:rPr lang="en-US" dirty="0" smtClean="0">
                <a:latin typeface="Arial" panose="020B0604020202020204" pitchFamily="34" charset="0"/>
              </a:rPr>
              <a:t>A. Column data store</a:t>
            </a:r>
            <a:endParaRPr lang="en-US" baseline="30000" dirty="0" smtClean="0">
              <a:latin typeface="Arial" panose="020B0604020202020204" pitchFamily="34" charset="0"/>
            </a:endParaRPr>
          </a:p>
          <a:p>
            <a:pPr marL="925195" lvl="1" indent="-288925">
              <a:buSzPct val="50000"/>
            </a:pPr>
            <a:r>
              <a:rPr lang="en-US" dirty="0" smtClean="0">
                <a:latin typeface="Arial" panose="020B0604020202020204" pitchFamily="34" charset="0"/>
              </a:rPr>
              <a:t>B. Key-value store</a:t>
            </a:r>
            <a:endParaRPr lang="en-US" dirty="0" smtClean="0">
              <a:latin typeface="Arial" panose="020B0604020202020204" pitchFamily="34" charset="0"/>
            </a:endParaRPr>
          </a:p>
          <a:p>
            <a:pPr marL="925195" lvl="1" indent="-288925">
              <a:buSzPct val="50000"/>
            </a:pPr>
            <a:r>
              <a:rPr lang="en-US" dirty="0" smtClean="0">
                <a:solidFill>
                  <a:srgbClr val="FF0000"/>
                </a:solidFill>
                <a:latin typeface="Arial" panose="020B0604020202020204" pitchFamily="34" charset="0"/>
              </a:rPr>
              <a:t>C.</a:t>
            </a:r>
            <a:r>
              <a:rPr lang="en-US" dirty="0" smtClean="0">
                <a:latin typeface="Arial" panose="020B0604020202020204" pitchFamily="34" charset="0"/>
              </a:rPr>
              <a:t> Document-oriented database</a:t>
            </a:r>
            <a:endParaRPr lang="en-US" dirty="0" smtClean="0">
              <a:latin typeface="Arial" panose="020B0604020202020204" pitchFamily="34" charset="0"/>
            </a:endParaRPr>
          </a:p>
          <a:p>
            <a:pPr marL="925195" lvl="1" indent="-288925">
              <a:buSzPct val="50000"/>
            </a:pPr>
            <a:r>
              <a:rPr lang="en-US" dirty="0" smtClean="0">
                <a:latin typeface="Arial" panose="020B0604020202020204" pitchFamily="34" charset="0"/>
              </a:rPr>
              <a:t>D. Relational DBMS</a:t>
            </a:r>
            <a:endParaRPr lang="en-US" dirty="0" smtClean="0">
              <a:latin typeface="Arial" panose="020B0604020202020204" pitchFamily="34" charset="0"/>
            </a:endParaRPr>
          </a:p>
          <a:p>
            <a:pPr marL="925195" lvl="1" indent="-288925">
              <a:buSzPct val="50000"/>
              <a:buFont typeface="Arial" panose="020B0604020202020204"/>
              <a:buNone/>
            </a:pPr>
            <a:endParaRPr lang="en-US" dirty="0" smtClean="0">
              <a:latin typeface="Arial" panose="020B0604020202020204" pitchFamily="34" charset="0"/>
            </a:endParaRPr>
          </a:p>
          <a:p>
            <a:pPr marL="925195" lvl="1" indent="-288925">
              <a:buSzPct val="50000"/>
            </a:pPr>
            <a:endParaRPr lang="en-US" dirty="0" smtClean="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6"/>
          <p:cNvSpPr txBox="1">
            <a:spLocks noGrp="1"/>
          </p:cNvSpPr>
          <p:nvPr>
            <p:ph type="body" idx="2"/>
          </p:nvPr>
        </p:nvSpPr>
        <p:spPr>
          <a:xfrm>
            <a:off x="279082" y="119856"/>
            <a:ext cx="8641398" cy="469424"/>
          </a:xfrm>
          <a:prstGeom prst="rect">
            <a:avLst/>
          </a:prstGeom>
          <a:noFill/>
          <a:ln>
            <a:noFill/>
          </a:ln>
        </p:spPr>
        <p:txBody>
          <a:bodyPr spcFirstLastPara="1" wrap="square" lIns="91425" tIns="45700" rIns="91425" bIns="45700" anchor="t" anchorCtr="0">
            <a:noAutofit/>
          </a:bodyPr>
          <a:lstStyle/>
          <a:p>
            <a:pPr marL="0" indent="0">
              <a:spcBef>
                <a:spcPts val="0"/>
              </a:spcBef>
            </a:pPr>
            <a:r>
              <a:rPr lang="en-GB" dirty="0" smtClean="0"/>
              <a:t>Recall - </a:t>
            </a:r>
            <a:r>
              <a:rPr lang="en-US" dirty="0" smtClean="0"/>
              <a:t>NoSQL Data Models</a:t>
            </a:r>
            <a:endParaRPr sz="2400" b="0" i="0" u="none" strike="noStrike" cap="none" dirty="0">
              <a:solidFill>
                <a:schemeClr val="dk1"/>
              </a:solidFill>
              <a:latin typeface="Arial Narrow"/>
              <a:ea typeface="Arial Narrow"/>
              <a:cs typeface="Arial Narrow"/>
              <a:sym typeface="Arial Narrow"/>
            </a:endParaRPr>
          </a:p>
        </p:txBody>
      </p:sp>
      <p:sp>
        <p:nvSpPr>
          <p:cNvPr id="2" name="Rectangle 1"/>
          <p:cNvSpPr/>
          <p:nvPr/>
        </p:nvSpPr>
        <p:spPr>
          <a:xfrm>
            <a:off x="489625" y="1073172"/>
            <a:ext cx="4704945" cy="1661993"/>
          </a:xfrm>
          <a:prstGeom prst="rect">
            <a:avLst/>
          </a:prstGeom>
        </p:spPr>
        <p:txBody>
          <a:bodyPr wrap="square">
            <a:spAutoFit/>
          </a:bodyPr>
          <a:lstStyle/>
          <a:p>
            <a:pPr marL="457200" indent="-457200">
              <a:buFont typeface="+mj-lt"/>
              <a:buAutoNum type="arabicPeriod"/>
            </a:pPr>
            <a:r>
              <a:rPr lang="en-US" sz="1600" b="1" dirty="0" smtClean="0">
                <a:solidFill>
                  <a:srgbClr val="000090"/>
                </a:solidFill>
              </a:rPr>
              <a:t>Document-oriented database</a:t>
            </a:r>
            <a:endParaRPr lang="en-US" sz="1600" b="1" dirty="0" smtClean="0">
              <a:solidFill>
                <a:srgbClr val="000090"/>
              </a:solidFill>
            </a:endParaRPr>
          </a:p>
          <a:p>
            <a:pPr marL="285750" lvl="1" indent="-285750">
              <a:buFontTx/>
              <a:buChar char="-"/>
            </a:pPr>
            <a:r>
              <a:rPr lang="en-US" dirty="0" smtClean="0"/>
              <a:t>Each </a:t>
            </a:r>
            <a:r>
              <a:rPr lang="en-US" dirty="0"/>
              <a:t>item is stored as a document (normally JSON document, but could be </a:t>
            </a:r>
            <a:r>
              <a:rPr lang="en-US" dirty="0" smtClean="0"/>
              <a:t>XML)</a:t>
            </a:r>
            <a:endParaRPr lang="en-US" dirty="0" smtClean="0"/>
          </a:p>
          <a:p>
            <a:pPr marL="285750" lvl="1" indent="-285750">
              <a:buFontTx/>
              <a:buChar char="-"/>
            </a:pPr>
            <a:r>
              <a:rPr lang="en-US" dirty="0" smtClean="0"/>
              <a:t>Practically </a:t>
            </a:r>
            <a:r>
              <a:rPr lang="en-US" dirty="0"/>
              <a:t>any "document" containing metadata can be managed in this fashion, and common examples include XML, YAML, JSON, and BSON.</a:t>
            </a:r>
            <a:endParaRPr lang="en-US" dirty="0"/>
          </a:p>
          <a:p>
            <a:pPr marL="457200" indent="-457200">
              <a:buFont typeface="+mj-lt"/>
              <a:buAutoNum type="arabicPeriod"/>
            </a:pPr>
            <a:endParaRPr lang="en-US" sz="1600" b="1" dirty="0">
              <a:solidFill>
                <a:srgbClr val="000090"/>
              </a:solidFill>
            </a:endParaRPr>
          </a:p>
        </p:txBody>
      </p:sp>
      <p:pic>
        <p:nvPicPr>
          <p:cNvPr id="6" name="Picture 5"/>
          <p:cNvPicPr>
            <a:picLocks noChangeAspect="1"/>
          </p:cNvPicPr>
          <p:nvPr/>
        </p:nvPicPr>
        <p:blipFill>
          <a:blip r:embed="rId1"/>
          <a:stretch>
            <a:fillRect/>
          </a:stretch>
        </p:blipFill>
        <p:spPr>
          <a:xfrm>
            <a:off x="5317787" y="743726"/>
            <a:ext cx="2285326" cy="4315467"/>
          </a:xfrm>
          <a:prstGeom prst="rect">
            <a:avLst/>
          </a:prstGeom>
        </p:spPr>
      </p:pic>
      <p:sp>
        <p:nvSpPr>
          <p:cNvPr id="7" name="TextBox 6"/>
          <p:cNvSpPr txBox="1"/>
          <p:nvPr/>
        </p:nvSpPr>
        <p:spPr>
          <a:xfrm>
            <a:off x="5761171" y="782022"/>
            <a:ext cx="3095719" cy="276999"/>
          </a:xfrm>
          <a:prstGeom prst="rect">
            <a:avLst/>
          </a:prstGeom>
          <a:noFill/>
        </p:spPr>
        <p:txBody>
          <a:bodyPr wrap="none" rtlCol="0">
            <a:spAutoFit/>
          </a:bodyPr>
          <a:lstStyle/>
          <a:p>
            <a:r>
              <a:rPr lang="en-AU" sz="1200" dirty="0" smtClean="0">
                <a:solidFill>
                  <a:srgbClr val="0070C0"/>
                </a:solidFill>
              </a:rPr>
              <a:t>JSONObject represented by curly brackets</a:t>
            </a:r>
            <a:endParaRPr lang="en-AU" sz="1200" dirty="0">
              <a:solidFill>
                <a:srgbClr val="0070C0"/>
              </a:solidFill>
            </a:endParaRPr>
          </a:p>
        </p:txBody>
      </p:sp>
      <p:sp>
        <p:nvSpPr>
          <p:cNvPr id="8" name="TextBox 7"/>
          <p:cNvSpPr txBox="1"/>
          <p:nvPr/>
        </p:nvSpPr>
        <p:spPr>
          <a:xfrm>
            <a:off x="6998861" y="1804536"/>
            <a:ext cx="2145139" cy="523220"/>
          </a:xfrm>
          <a:prstGeom prst="rect">
            <a:avLst/>
          </a:prstGeom>
          <a:noFill/>
        </p:spPr>
        <p:txBody>
          <a:bodyPr wrap="none" rtlCol="0">
            <a:spAutoFit/>
          </a:bodyPr>
          <a:lstStyle/>
          <a:p>
            <a:r>
              <a:rPr lang="en-AU" sz="1400" dirty="0" smtClean="0">
                <a:solidFill>
                  <a:srgbClr val="C00000"/>
                </a:solidFill>
              </a:rPr>
              <a:t>JSONArray represented </a:t>
            </a:r>
            <a:endParaRPr lang="en-AU" sz="1400" dirty="0" smtClean="0">
              <a:solidFill>
                <a:srgbClr val="C00000"/>
              </a:solidFill>
            </a:endParaRPr>
          </a:p>
          <a:p>
            <a:r>
              <a:rPr lang="en-AU" sz="1400" dirty="0" smtClean="0">
                <a:solidFill>
                  <a:srgbClr val="C00000"/>
                </a:solidFill>
              </a:rPr>
              <a:t>by square brackets</a:t>
            </a:r>
            <a:endParaRPr lang="en-AU" sz="1400" dirty="0">
              <a:solidFill>
                <a:srgbClr val="C00000"/>
              </a:solidFill>
            </a:endParaRPr>
          </a:p>
        </p:txBody>
      </p:sp>
      <p:sp>
        <p:nvSpPr>
          <p:cNvPr id="10" name="Content Placeholder 2"/>
          <p:cNvSpPr txBox="1"/>
          <p:nvPr/>
        </p:nvSpPr>
        <p:spPr>
          <a:xfrm>
            <a:off x="2309643" y="2901459"/>
            <a:ext cx="2228850" cy="991144"/>
          </a:xfrm>
          <a:prstGeom prst="rect">
            <a:avLst/>
          </a:prstGeom>
          <a:ln>
            <a:solidFill>
              <a:srgbClr val="660066"/>
            </a:solidFill>
          </a:ln>
        </p:spPr>
        <p:txBody>
          <a:bodyPr vert="horz" lIns="91440" tIns="45720" rIns="91440" bIns="45720" rtlCol="0">
            <a:normAutofit/>
          </a:bodyPr>
          <a:lstStyle/>
          <a:p>
            <a:pPr marL="355600" marR="0" lvl="1" indent="-355600" algn="l" defTabSz="914400" rtl="0" eaLnBrk="1" fontAlgn="auto" latinLnBrk="0" hangingPunct="1">
              <a:lnSpc>
                <a:spcPct val="100000"/>
              </a:lnSpc>
              <a:spcBef>
                <a:spcPts val="600"/>
              </a:spcBef>
              <a:spcAft>
                <a:spcPts val="0"/>
              </a:spcAft>
              <a:buClr>
                <a:schemeClr val="accent1">
                  <a:lumMod val="60000"/>
                  <a:lumOff val="40000"/>
                </a:schemeClr>
              </a:buClr>
              <a:buSzPct val="75000"/>
              <a:buFont typeface="Wingdings" panose="05000000000000000000" pitchFamily="2" charset="2"/>
              <a:buChar char="n"/>
              <a:defRPr/>
            </a:pPr>
            <a:r>
              <a:rPr kumimoji="0" lang="en-US" sz="1800" b="1" i="0" u="none" strike="noStrike" kern="1200" cap="none" spc="0" normalizeH="0" baseline="0" noProof="0" dirty="0" err="1" smtClean="0">
                <a:ln>
                  <a:noFill/>
                </a:ln>
                <a:effectLst/>
                <a:uLnTx/>
                <a:uFillTx/>
                <a:latin typeface="+mn-lt"/>
                <a:ea typeface="+mn-ea"/>
                <a:cs typeface="+mn-cs"/>
              </a:rPr>
              <a:t>MongoDB</a:t>
            </a:r>
            <a:endParaRPr kumimoji="0" lang="en-US" sz="1800" b="1" i="0" u="none" strike="noStrike" kern="1200" cap="none" spc="0" normalizeH="0" baseline="0" noProof="0" dirty="0" smtClean="0">
              <a:ln>
                <a:noFill/>
              </a:ln>
              <a:effectLst/>
              <a:uLnTx/>
              <a:uFillTx/>
              <a:latin typeface="+mn-lt"/>
              <a:ea typeface="+mn-ea"/>
              <a:cs typeface="+mn-cs"/>
            </a:endParaRPr>
          </a:p>
          <a:p>
            <a:pPr marL="355600" marR="0" lvl="1" indent="-355600" algn="l" defTabSz="914400" rtl="0" eaLnBrk="1" fontAlgn="auto" latinLnBrk="0" hangingPunct="1">
              <a:lnSpc>
                <a:spcPct val="100000"/>
              </a:lnSpc>
              <a:spcBef>
                <a:spcPts val="600"/>
              </a:spcBef>
              <a:spcAft>
                <a:spcPts val="0"/>
              </a:spcAft>
              <a:buClr>
                <a:schemeClr val="accent1">
                  <a:lumMod val="60000"/>
                  <a:lumOff val="40000"/>
                </a:schemeClr>
              </a:buClr>
              <a:buSzPct val="75000"/>
              <a:buFont typeface="Wingdings" panose="05000000000000000000" pitchFamily="2" charset="2"/>
              <a:buChar char="n"/>
              <a:defRPr/>
            </a:pPr>
            <a:r>
              <a:rPr kumimoji="0" lang="en-US" sz="1800" b="0" i="0" u="none" strike="noStrike" kern="1200" cap="none" spc="0" normalizeH="0" baseline="0" noProof="0" dirty="0" err="1" smtClean="0">
                <a:ln>
                  <a:noFill/>
                </a:ln>
                <a:effectLst/>
                <a:uLnTx/>
                <a:uFillTx/>
                <a:latin typeface="+mn-lt"/>
                <a:ea typeface="+mn-ea"/>
                <a:cs typeface="+mn-cs"/>
              </a:rPr>
              <a:t>CouchDB</a:t>
            </a:r>
            <a:endParaRPr kumimoji="0" lang="en-US" sz="1800" b="0" i="0" u="none" strike="noStrike" kern="1200" cap="none" spc="0" normalizeH="0" baseline="0" noProof="0" dirty="0" smtClean="0">
              <a:ln>
                <a:noFill/>
              </a:ln>
              <a:effectLst/>
              <a:uLnTx/>
              <a:uFillTx/>
              <a:latin typeface="+mn-lt"/>
              <a:ea typeface="+mn-ea"/>
              <a:cs typeface="+mn-cs"/>
            </a:endParaRPr>
          </a:p>
          <a:p>
            <a:pPr marL="722630" marR="0" lvl="1" indent="-355600" algn="l" defTabSz="914400" rtl="0" eaLnBrk="1" fontAlgn="auto" latinLnBrk="0" hangingPunct="1">
              <a:lnSpc>
                <a:spcPct val="100000"/>
              </a:lnSpc>
              <a:spcBef>
                <a:spcPts val="600"/>
              </a:spcBef>
              <a:spcAft>
                <a:spcPts val="0"/>
              </a:spcAft>
              <a:buClr>
                <a:schemeClr val="accent1">
                  <a:lumMod val="60000"/>
                  <a:lumOff val="40000"/>
                </a:schemeClr>
              </a:buClr>
              <a:buSzPct val="75000"/>
              <a:buFont typeface="Wingdings" panose="05000000000000000000" pitchFamily="2" charset="2"/>
              <a:buChar char="n"/>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722630" marR="0" lvl="1" indent="-355600" algn="l" defTabSz="914400" rtl="0" eaLnBrk="1" fontAlgn="auto" latinLnBrk="0" hangingPunct="1">
              <a:lnSpc>
                <a:spcPct val="100000"/>
              </a:lnSpc>
              <a:spcBef>
                <a:spcPts val="600"/>
              </a:spcBef>
              <a:spcAft>
                <a:spcPts val="0"/>
              </a:spcAft>
              <a:buClr>
                <a:schemeClr val="accent1">
                  <a:lumMod val="60000"/>
                  <a:lumOff val="40000"/>
                </a:schemeClr>
              </a:buClr>
              <a:buSzPct val="75000"/>
              <a:buFont typeface="Wingdings" panose="05000000000000000000" pitchFamily="2" charset="2"/>
              <a:buChar char="n"/>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355600" marR="0" lvl="0" indent="-355600" algn="l" defTabSz="914400" rtl="0" eaLnBrk="1" fontAlgn="auto" latinLnBrk="0" hangingPunct="1">
              <a:lnSpc>
                <a:spcPct val="100000"/>
              </a:lnSpc>
              <a:spcBef>
                <a:spcPts val="2000"/>
              </a:spcBef>
              <a:spcAft>
                <a:spcPts val="0"/>
              </a:spcAft>
              <a:buClr>
                <a:schemeClr val="accent1"/>
              </a:buClr>
              <a:buSzPct val="75000"/>
              <a:buFont typeface="Wingdings" panose="05000000000000000000" pitchFamily="2" charset="2"/>
              <a:buChar char="n"/>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6"/>
          <p:cNvSpPr txBox="1">
            <a:spLocks noGrp="1"/>
          </p:cNvSpPr>
          <p:nvPr>
            <p:ph type="body" idx="2"/>
          </p:nvPr>
        </p:nvSpPr>
        <p:spPr>
          <a:xfrm>
            <a:off x="279082" y="119856"/>
            <a:ext cx="8641398" cy="469424"/>
          </a:xfrm>
          <a:prstGeom prst="rect">
            <a:avLst/>
          </a:prstGeom>
          <a:noFill/>
          <a:ln>
            <a:noFill/>
          </a:ln>
        </p:spPr>
        <p:txBody>
          <a:bodyPr spcFirstLastPara="1" wrap="square" lIns="91425" tIns="45700" rIns="91425" bIns="45700" anchor="t" anchorCtr="0">
            <a:noAutofit/>
          </a:bodyPr>
          <a:lstStyle/>
          <a:p>
            <a:pPr marL="0" indent="0">
              <a:spcBef>
                <a:spcPts val="0"/>
              </a:spcBef>
            </a:pPr>
            <a:r>
              <a:rPr lang="en-GB" dirty="0" smtClean="0"/>
              <a:t>Recall - </a:t>
            </a:r>
            <a:r>
              <a:rPr lang="en-US" dirty="0" smtClean="0"/>
              <a:t>NoSQL Data Models</a:t>
            </a:r>
            <a:endParaRPr sz="2400" b="0" i="0" u="none" strike="noStrike" cap="none" dirty="0">
              <a:solidFill>
                <a:schemeClr val="dk1"/>
              </a:solidFill>
              <a:latin typeface="Arial Narrow"/>
              <a:ea typeface="Arial Narrow"/>
              <a:cs typeface="Arial Narrow"/>
              <a:sym typeface="Arial Narrow"/>
            </a:endParaRPr>
          </a:p>
        </p:txBody>
      </p:sp>
      <p:sp>
        <p:nvSpPr>
          <p:cNvPr id="2" name="Rectangle 1"/>
          <p:cNvSpPr/>
          <p:nvPr/>
        </p:nvSpPr>
        <p:spPr>
          <a:xfrm>
            <a:off x="489625" y="1073172"/>
            <a:ext cx="4704945" cy="2614930"/>
          </a:xfrm>
          <a:prstGeom prst="rect">
            <a:avLst/>
          </a:prstGeom>
        </p:spPr>
        <p:txBody>
          <a:bodyPr wrap="square">
            <a:spAutoFit/>
          </a:bodyPr>
          <a:lstStyle/>
          <a:p>
            <a:pPr marL="457200" indent="-457200">
              <a:buFont typeface="+mj-lt"/>
              <a:buAutoNum type="arabicPeriod"/>
            </a:pPr>
            <a:r>
              <a:rPr lang="en-US" sz="1600" b="1" dirty="0" smtClean="0">
                <a:solidFill>
                  <a:srgbClr val="000090"/>
                </a:solidFill>
              </a:rPr>
              <a:t>Document-oriented database</a:t>
            </a:r>
            <a:endParaRPr lang="en-US" sz="1600" b="1" dirty="0" smtClean="0">
              <a:solidFill>
                <a:srgbClr val="000090"/>
              </a:solidFill>
            </a:endParaRPr>
          </a:p>
          <a:p>
            <a:pPr lvl="1"/>
            <a:r>
              <a:rPr lang="en-US" b="1" dirty="0" smtClean="0">
                <a:solidFill>
                  <a:srgbClr val="008000"/>
                </a:solidFill>
              </a:rPr>
              <a:t>- MongoDB</a:t>
            </a:r>
            <a:endParaRPr lang="en-US" b="1" dirty="0">
              <a:solidFill>
                <a:srgbClr val="008000"/>
              </a:solidFill>
            </a:endParaRPr>
          </a:p>
          <a:p>
            <a:endParaRPr lang="en-US" b="1" dirty="0">
              <a:solidFill>
                <a:srgbClr val="000090"/>
              </a:solidFill>
            </a:endParaRPr>
          </a:p>
          <a:p>
            <a:pPr>
              <a:buNone/>
            </a:pPr>
            <a:r>
              <a:rPr lang="en-US" sz="1200" b="1" dirty="0">
                <a:solidFill>
                  <a:srgbClr val="000090"/>
                </a:solidFill>
              </a:rPr>
              <a:t>Case Study: Manufacturing Scientific Instruments制造科学仪器</a:t>
            </a:r>
            <a:endParaRPr lang="en-US" sz="1200" b="1" dirty="0">
              <a:solidFill>
                <a:srgbClr val="000090"/>
              </a:solidFill>
            </a:endParaRPr>
          </a:p>
          <a:p>
            <a:r>
              <a:rPr lang="en-US" sz="1200" dirty="0" smtClean="0">
                <a:solidFill>
                  <a:schemeClr val="accent4"/>
                </a:solidFill>
              </a:rPr>
              <a:t>- Each </a:t>
            </a:r>
            <a:r>
              <a:rPr lang="en-US" sz="1200" dirty="0">
                <a:solidFill>
                  <a:schemeClr val="accent4"/>
                </a:solidFill>
              </a:rPr>
              <a:t>instrument can run many different tests</a:t>
            </a:r>
            <a:endParaRPr lang="en-US" sz="1200" dirty="0">
              <a:solidFill>
                <a:schemeClr val="accent4"/>
              </a:solidFill>
            </a:endParaRPr>
          </a:p>
          <a:p>
            <a:r>
              <a:rPr lang="en-US" sz="1200" dirty="0" smtClean="0">
                <a:solidFill>
                  <a:schemeClr val="accent4"/>
                </a:solidFill>
              </a:rPr>
              <a:t>- Based </a:t>
            </a:r>
            <a:r>
              <a:rPr lang="en-US" sz="1200" dirty="0">
                <a:solidFill>
                  <a:schemeClr val="accent4"/>
                </a:solidFill>
              </a:rPr>
              <a:t>on the type of the test, different sensors in the instrument is triggered. It means that each test will produce different JSON record with different attributes.</a:t>
            </a:r>
            <a:endParaRPr lang="en-US" sz="1200" dirty="0">
              <a:solidFill>
                <a:schemeClr val="accent4"/>
              </a:solidFill>
            </a:endParaRPr>
          </a:p>
          <a:p>
            <a:endParaRPr lang="en-US" sz="1200" dirty="0"/>
          </a:p>
          <a:p>
            <a:endParaRPr lang="en-US" sz="1200" dirty="0"/>
          </a:p>
          <a:p>
            <a:r>
              <a:rPr lang="en-US" sz="1200" dirty="0"/>
              <a:t>Should we have separate table for each experiment (RDBMS approach) or use MongoDB and create only one collection?</a:t>
            </a:r>
            <a:endParaRPr lang="en-US" sz="1200" dirty="0"/>
          </a:p>
        </p:txBody>
      </p:sp>
      <p:pic>
        <p:nvPicPr>
          <p:cNvPr id="9" name="Picture 8"/>
          <p:cNvPicPr>
            <a:picLocks noChangeAspect="1"/>
          </p:cNvPicPr>
          <p:nvPr/>
        </p:nvPicPr>
        <p:blipFill>
          <a:blip r:embed="rId1"/>
          <a:stretch>
            <a:fillRect/>
          </a:stretch>
        </p:blipFill>
        <p:spPr>
          <a:xfrm>
            <a:off x="5130452" y="0"/>
            <a:ext cx="1866816" cy="5143500"/>
          </a:xfrm>
          <a:prstGeom prst="rect">
            <a:avLst/>
          </a:prstGeom>
        </p:spPr>
      </p:pic>
      <p:sp>
        <p:nvSpPr>
          <p:cNvPr id="11" name="Rectangle 10"/>
          <p:cNvSpPr/>
          <p:nvPr/>
        </p:nvSpPr>
        <p:spPr bwMode="auto">
          <a:xfrm>
            <a:off x="4994631" y="527161"/>
            <a:ext cx="2138458" cy="1800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AU" sz="14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p:txBody>
      </p:sp>
      <p:sp>
        <p:nvSpPr>
          <p:cNvPr id="12" name="Rectangle 11"/>
          <p:cNvSpPr/>
          <p:nvPr/>
        </p:nvSpPr>
        <p:spPr bwMode="auto">
          <a:xfrm>
            <a:off x="4975014" y="1191053"/>
            <a:ext cx="2138458" cy="9000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AU" sz="14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p:txBody>
      </p:sp>
      <p:sp>
        <p:nvSpPr>
          <p:cNvPr id="13" name="Rectangle 12"/>
          <p:cNvSpPr/>
          <p:nvPr/>
        </p:nvSpPr>
        <p:spPr bwMode="auto">
          <a:xfrm>
            <a:off x="4975014" y="3201272"/>
            <a:ext cx="2138458" cy="15480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AU" sz="14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2"/>
          <a:stretch>
            <a:fillRect/>
          </a:stretch>
        </p:blipFill>
        <p:spPr>
          <a:xfrm>
            <a:off x="7152706" y="0"/>
            <a:ext cx="1965354" cy="4985822"/>
          </a:xfrm>
          <a:prstGeom prst="rect">
            <a:avLst/>
          </a:prstGeom>
        </p:spPr>
      </p:pic>
      <p:sp>
        <p:nvSpPr>
          <p:cNvPr id="15" name="Rectangle 14"/>
          <p:cNvSpPr/>
          <p:nvPr/>
        </p:nvSpPr>
        <p:spPr bwMode="auto">
          <a:xfrm>
            <a:off x="7005542" y="651226"/>
            <a:ext cx="2138458" cy="1800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AU" sz="14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p:txBody>
      </p:sp>
      <p:sp>
        <p:nvSpPr>
          <p:cNvPr id="16" name="Rectangle 15"/>
          <p:cNvSpPr/>
          <p:nvPr/>
        </p:nvSpPr>
        <p:spPr bwMode="auto">
          <a:xfrm>
            <a:off x="6843156" y="2028934"/>
            <a:ext cx="2138458" cy="1800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AU" sz="14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p:txBody>
      </p:sp>
      <p:sp>
        <p:nvSpPr>
          <p:cNvPr id="17" name="Rectangle 16"/>
          <p:cNvSpPr/>
          <p:nvPr/>
        </p:nvSpPr>
        <p:spPr bwMode="auto">
          <a:xfrm>
            <a:off x="6996031" y="3128018"/>
            <a:ext cx="2138458" cy="938719"/>
          </a:xfrm>
          <a:prstGeom prst="rect">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0" lang="en-AU" sz="11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ABS</a:t>
            </a:r>
            <a:r>
              <a:rPr kumimoji="0" lang="en-AU" sz="1100" b="0" i="0" u="none" strike="noStrike" cap="none" normalizeH="0" dirty="0"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 Test does not have attributes wavelength, lamp_power, lamp_power_state and detector_channel</a:t>
            </a:r>
            <a:endParaRPr kumimoji="0" lang="en-AU"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6"/>
          <p:cNvSpPr txBox="1">
            <a:spLocks noGrp="1"/>
          </p:cNvSpPr>
          <p:nvPr>
            <p:ph type="body" idx="2"/>
          </p:nvPr>
        </p:nvSpPr>
        <p:spPr>
          <a:xfrm>
            <a:off x="279082" y="119856"/>
            <a:ext cx="8641398" cy="469424"/>
          </a:xfrm>
          <a:prstGeom prst="rect">
            <a:avLst/>
          </a:prstGeom>
          <a:noFill/>
          <a:ln>
            <a:noFill/>
          </a:ln>
        </p:spPr>
        <p:txBody>
          <a:bodyPr spcFirstLastPara="1" wrap="square" lIns="91425" tIns="45700" rIns="91425" bIns="45700" anchor="t" anchorCtr="0">
            <a:noAutofit/>
          </a:bodyPr>
          <a:lstStyle/>
          <a:p>
            <a:pPr marL="0" indent="0">
              <a:spcBef>
                <a:spcPts val="0"/>
              </a:spcBef>
            </a:pPr>
            <a:r>
              <a:rPr lang="en-GB" dirty="0" smtClean="0"/>
              <a:t>Recall - </a:t>
            </a:r>
            <a:r>
              <a:rPr lang="en-US" dirty="0" smtClean="0"/>
              <a:t>NoSQL Data Models</a:t>
            </a:r>
            <a:endParaRPr sz="2400" b="0" i="0" u="none" strike="noStrike" cap="none" dirty="0">
              <a:solidFill>
                <a:schemeClr val="dk1"/>
              </a:solidFill>
              <a:latin typeface="Arial Narrow"/>
              <a:ea typeface="Arial Narrow"/>
              <a:cs typeface="Arial Narrow"/>
              <a:sym typeface="Arial Narrow"/>
            </a:endParaRPr>
          </a:p>
        </p:txBody>
      </p:sp>
      <p:sp>
        <p:nvSpPr>
          <p:cNvPr id="2" name="Rectangle 1"/>
          <p:cNvSpPr/>
          <p:nvPr/>
        </p:nvSpPr>
        <p:spPr>
          <a:xfrm>
            <a:off x="489625" y="1073172"/>
            <a:ext cx="8096656" cy="3724096"/>
          </a:xfrm>
          <a:prstGeom prst="rect">
            <a:avLst/>
          </a:prstGeom>
        </p:spPr>
        <p:txBody>
          <a:bodyPr wrap="square">
            <a:spAutoFit/>
          </a:bodyPr>
          <a:lstStyle/>
          <a:p>
            <a:pPr marL="457200" indent="-457200">
              <a:buFont typeface="+mj-lt"/>
              <a:buAutoNum type="arabicPeriod"/>
            </a:pPr>
            <a:r>
              <a:rPr lang="en-US" sz="1600" b="1" dirty="0" smtClean="0">
                <a:solidFill>
                  <a:srgbClr val="000090"/>
                </a:solidFill>
              </a:rPr>
              <a:t>Document-oriented database</a:t>
            </a:r>
            <a:endParaRPr lang="en-US" sz="1600" b="1" dirty="0" smtClean="0">
              <a:solidFill>
                <a:srgbClr val="000090"/>
              </a:solidFill>
            </a:endParaRPr>
          </a:p>
          <a:p>
            <a:pPr lvl="1"/>
            <a:r>
              <a:rPr lang="en-US" b="1" dirty="0" smtClean="0">
                <a:solidFill>
                  <a:srgbClr val="008000"/>
                </a:solidFill>
              </a:rPr>
              <a:t>- MongoDB</a:t>
            </a:r>
            <a:endParaRPr lang="en-US" b="1" dirty="0">
              <a:solidFill>
                <a:srgbClr val="008000"/>
              </a:solidFill>
            </a:endParaRPr>
          </a:p>
          <a:p>
            <a:endParaRPr lang="en-US" b="1" dirty="0">
              <a:solidFill>
                <a:srgbClr val="000090"/>
              </a:solidFill>
            </a:endParaRPr>
          </a:p>
          <a:p>
            <a:pPr>
              <a:buNone/>
            </a:pPr>
            <a:r>
              <a:rPr lang="en-US" b="1" dirty="0" smtClean="0">
                <a:solidFill>
                  <a:srgbClr val="000090"/>
                </a:solidFill>
              </a:rPr>
              <a:t>Data Operation Characteristics</a:t>
            </a:r>
            <a:endParaRPr lang="en-US" dirty="0">
              <a:solidFill>
                <a:schemeClr val="tx1"/>
              </a:solidFill>
            </a:endParaRPr>
          </a:p>
          <a:p>
            <a:pPr marL="171450" indent="-171450">
              <a:buFontTx/>
              <a:buChar char="-"/>
            </a:pPr>
            <a:r>
              <a:rPr lang="en-US" dirty="0" smtClean="0">
                <a:solidFill>
                  <a:schemeClr val="tx1"/>
                </a:solidFill>
              </a:rPr>
              <a:t>Append/ Insert only operation, no update or deletion.</a:t>
            </a:r>
            <a:endParaRPr lang="en-US" dirty="0" smtClean="0">
              <a:solidFill>
                <a:schemeClr val="tx1"/>
              </a:solidFill>
            </a:endParaRPr>
          </a:p>
          <a:p>
            <a:pPr marL="171450" indent="-171450">
              <a:buFontTx/>
              <a:buChar char="-"/>
            </a:pPr>
            <a:r>
              <a:rPr lang="en-US" dirty="0" smtClean="0">
                <a:solidFill>
                  <a:schemeClr val="tx1"/>
                </a:solidFill>
              </a:rPr>
              <a:t>Variety- The configuration and what is being read may change overtime i.e. reading information may have different attributes across time.</a:t>
            </a:r>
            <a:endParaRPr lang="en-US" dirty="0" smtClean="0">
              <a:solidFill>
                <a:schemeClr val="tx1"/>
              </a:solidFill>
            </a:endParaRPr>
          </a:p>
          <a:p>
            <a:pPr marL="171450" indent="-171450">
              <a:buFontTx/>
              <a:buChar char="-"/>
            </a:pPr>
            <a:r>
              <a:rPr lang="en-US" dirty="0" smtClean="0">
                <a:solidFill>
                  <a:schemeClr val="tx1"/>
                </a:solidFill>
              </a:rPr>
              <a:t>Large volume.</a:t>
            </a:r>
            <a:endParaRPr lang="en-US" dirty="0" smtClean="0">
              <a:solidFill>
                <a:schemeClr val="tx1"/>
              </a:solidFill>
            </a:endParaRPr>
          </a:p>
          <a:p>
            <a:pPr marL="171450" indent="-171450">
              <a:buFontTx/>
              <a:buChar char="-"/>
            </a:pPr>
            <a:r>
              <a:rPr lang="en-US" dirty="0" smtClean="0">
                <a:solidFill>
                  <a:schemeClr val="tx1"/>
                </a:solidFill>
              </a:rPr>
              <a:t>High velocity of insertion. (e.g. thousands of records per minute)</a:t>
            </a:r>
            <a:endParaRPr lang="en-US" dirty="0" smtClean="0">
              <a:solidFill>
                <a:schemeClr val="tx1"/>
              </a:solidFill>
            </a:endParaRPr>
          </a:p>
          <a:p>
            <a:pPr marL="171450" indent="-171450">
              <a:buFontTx/>
              <a:buChar char="-"/>
            </a:pPr>
            <a:endParaRPr lang="en-US" dirty="0">
              <a:solidFill>
                <a:schemeClr val="tx1"/>
              </a:solidFill>
            </a:endParaRPr>
          </a:p>
          <a:p>
            <a:r>
              <a:rPr lang="en-US" b="1" dirty="0" smtClean="0">
                <a:solidFill>
                  <a:srgbClr val="000090"/>
                </a:solidFill>
              </a:rPr>
              <a:t>Potential issues when deployed in relational model</a:t>
            </a:r>
            <a:endParaRPr lang="en-US" b="1" dirty="0" smtClean="0">
              <a:solidFill>
                <a:srgbClr val="000090"/>
              </a:solidFill>
            </a:endParaRPr>
          </a:p>
          <a:p>
            <a:pPr marL="171450" indent="-171450">
              <a:buFontTx/>
              <a:buChar char="-"/>
            </a:pPr>
            <a:r>
              <a:rPr lang="en-US" dirty="0"/>
              <a:t>Schema is not stable as sensors readings change. • Need flexibility or support of variety in data model</a:t>
            </a:r>
            <a:r>
              <a:rPr lang="en-US" dirty="0" smtClean="0"/>
              <a:t>.</a:t>
            </a:r>
            <a:endParaRPr lang="en-US" dirty="0" smtClean="0"/>
          </a:p>
          <a:p>
            <a:pPr marL="171450" indent="-171450">
              <a:buFontTx/>
              <a:buChar char="-"/>
            </a:pPr>
            <a:r>
              <a:rPr lang="en-US" dirty="0"/>
              <a:t>To produce reports that combine SENSOR and READING information requires JOIN operation</a:t>
            </a:r>
            <a:r>
              <a:rPr lang="en-US" dirty="0" smtClean="0"/>
              <a:t>. </a:t>
            </a:r>
            <a:r>
              <a:rPr lang="en-US" b="1" dirty="0"/>
              <a:t>JOIN is an expensive database operation.</a:t>
            </a:r>
            <a:endParaRPr lang="en-US" b="1" dirty="0">
              <a:solidFill>
                <a:schemeClr val="tx1"/>
              </a:solidFill>
            </a:endParaRPr>
          </a:p>
          <a:p>
            <a:endParaRPr lang="en-US" sz="1200" dirty="0"/>
          </a:p>
          <a:p>
            <a:endParaRPr lang="en-US" sz="1200" dirty="0"/>
          </a:p>
        </p:txBody>
      </p:sp>
      <p:pic>
        <p:nvPicPr>
          <p:cNvPr id="3" name="Picture 2"/>
          <p:cNvPicPr>
            <a:picLocks noChangeAspect="1"/>
          </p:cNvPicPr>
          <p:nvPr/>
        </p:nvPicPr>
        <p:blipFill>
          <a:blip r:embed="rId1"/>
          <a:stretch>
            <a:fillRect/>
          </a:stretch>
        </p:blipFill>
        <p:spPr>
          <a:xfrm>
            <a:off x="6065739" y="745787"/>
            <a:ext cx="2854741" cy="15140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body" idx="1"/>
          </p:nvPr>
        </p:nvSpPr>
        <p:spPr>
          <a:xfrm>
            <a:off x="262110" y="999825"/>
            <a:ext cx="8319600" cy="32256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rgbClr val="CC0000"/>
              </a:buClr>
              <a:buSzPts val="1800"/>
              <a:buChar char="▪"/>
            </a:pPr>
            <a:r>
              <a:rPr lang="en-GB" sz="1800">
                <a:solidFill>
                  <a:srgbClr val="CC0000"/>
                </a:solidFill>
              </a:rPr>
              <a:t>Document Data Model (JSON Data Model)</a:t>
            </a:r>
            <a:endParaRPr sz="1800">
              <a:solidFill>
                <a:srgbClr val="CC0000"/>
              </a:solidFill>
            </a:endParaRPr>
          </a:p>
          <a:p>
            <a:pPr marL="342900" marR="0" lvl="0" indent="-190500" algn="l" rtl="0">
              <a:spcBef>
                <a:spcPts val="0"/>
              </a:spcBef>
              <a:spcAft>
                <a:spcPts val="0"/>
              </a:spcAft>
              <a:buClr>
                <a:schemeClr val="dk1"/>
              </a:buClr>
              <a:buSzPts val="1100"/>
              <a:buFont typeface="Arial" panose="020B0604020202020204"/>
              <a:buNone/>
            </a:pPr>
          </a:p>
          <a:p>
            <a:pPr marL="342900" marR="0" lvl="0" indent="-190500" algn="l" rtl="0">
              <a:spcBef>
                <a:spcPts val="0"/>
              </a:spcBef>
              <a:spcAft>
                <a:spcPts val="0"/>
              </a:spcAft>
              <a:buClr>
                <a:schemeClr val="dk1"/>
              </a:buClr>
              <a:buSzPts val="2400"/>
              <a:buFont typeface="Noto Sans Symbols" panose="020B0502040504020204"/>
              <a:buNone/>
            </a:pPr>
          </a:p>
        </p:txBody>
      </p:sp>
      <p:sp>
        <p:nvSpPr>
          <p:cNvPr id="76" name="Google Shape;76;p17"/>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Document Oriented Database</a:t>
            </a:r>
            <a:endParaRPr sz="2400" b="0" i="0" u="none" strike="noStrike" cap="none">
              <a:solidFill>
                <a:schemeClr val="dk1"/>
              </a:solidFill>
              <a:latin typeface="Arial Narrow"/>
              <a:ea typeface="Arial Narrow"/>
              <a:cs typeface="Arial Narrow"/>
              <a:sym typeface="Arial Narrow"/>
            </a:endParaRPr>
          </a:p>
        </p:txBody>
      </p:sp>
      <p:pic>
        <p:nvPicPr>
          <p:cNvPr id="77" name="Google Shape;77;p17"/>
          <p:cNvPicPr preferRelativeResize="0"/>
          <p:nvPr/>
        </p:nvPicPr>
        <p:blipFill>
          <a:blip r:embed="rId1"/>
          <a:stretch>
            <a:fillRect/>
          </a:stretch>
        </p:blipFill>
        <p:spPr>
          <a:xfrm>
            <a:off x="1219626" y="1358175"/>
            <a:ext cx="3310025" cy="2910775"/>
          </a:xfrm>
          <a:prstGeom prst="rect">
            <a:avLst/>
          </a:prstGeom>
          <a:noFill/>
          <a:ln>
            <a:noFill/>
          </a:ln>
        </p:spPr>
      </p:pic>
      <p:pic>
        <p:nvPicPr>
          <p:cNvPr id="78" name="Google Shape;78;p17"/>
          <p:cNvPicPr preferRelativeResize="0"/>
          <p:nvPr/>
        </p:nvPicPr>
        <p:blipFill>
          <a:blip r:embed="rId2"/>
          <a:stretch>
            <a:fillRect/>
          </a:stretch>
        </p:blipFill>
        <p:spPr>
          <a:xfrm>
            <a:off x="5915006" y="-3950"/>
            <a:ext cx="3228994"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body" idx="1"/>
          </p:nvPr>
        </p:nvSpPr>
        <p:spPr>
          <a:xfrm>
            <a:off x="262100" y="844550"/>
            <a:ext cx="8319600" cy="41403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rgbClr val="CC0000"/>
              </a:buClr>
              <a:buSzPts val="1800"/>
              <a:buChar char="▪"/>
            </a:pPr>
            <a:r>
              <a:rPr lang="en-GB" sz="1800">
                <a:solidFill>
                  <a:srgbClr val="CC0000"/>
                </a:solidFill>
              </a:rPr>
              <a:t>Document Data Model (JSON Data Model)</a:t>
            </a:r>
            <a:endParaRPr sz="1800">
              <a:solidFill>
                <a:srgbClr val="CC0000"/>
              </a:solidFill>
            </a:endParaRPr>
          </a:p>
          <a:p>
            <a:pPr marL="457200" marR="0" lvl="0" indent="-342900" algn="l" rtl="0">
              <a:spcBef>
                <a:spcPts val="0"/>
              </a:spcBef>
              <a:spcAft>
                <a:spcPts val="0"/>
              </a:spcAft>
              <a:buSzPts val="1800"/>
              <a:buChar char="▪"/>
            </a:pPr>
            <a:r>
              <a:rPr lang="en-GB" sz="1800"/>
              <a:t>Terminologies</a:t>
            </a:r>
            <a:endParaRPr sz="1800"/>
          </a:p>
          <a:p>
            <a:pPr marL="914400" lvl="1" indent="-342900" algn="l" rtl="0">
              <a:lnSpc>
                <a:spcPct val="115000"/>
              </a:lnSpc>
              <a:spcBef>
                <a:spcPts val="0"/>
              </a:spcBef>
              <a:spcAft>
                <a:spcPts val="0"/>
              </a:spcAft>
              <a:buSzPts val="1800"/>
              <a:buChar char="–"/>
            </a:pPr>
            <a:r>
              <a:rPr lang="en-GB" sz="1800"/>
              <a:t>Object</a:t>
            </a:r>
            <a:endParaRPr sz="1800"/>
          </a:p>
          <a:p>
            <a:pPr marL="914400" lvl="1" indent="-342900" algn="l" rtl="0">
              <a:lnSpc>
                <a:spcPct val="115000"/>
              </a:lnSpc>
              <a:spcBef>
                <a:spcPts val="0"/>
              </a:spcBef>
              <a:spcAft>
                <a:spcPts val="0"/>
              </a:spcAft>
              <a:buSzPts val="1800"/>
              <a:buChar char="–"/>
            </a:pPr>
            <a:r>
              <a:rPr lang="en-GB" sz="1800"/>
              <a:t>Members</a:t>
            </a:r>
            <a:endParaRPr sz="1800"/>
          </a:p>
          <a:p>
            <a:pPr marL="914400" lvl="1" indent="-342900" algn="l" rtl="0">
              <a:lnSpc>
                <a:spcPct val="115000"/>
              </a:lnSpc>
              <a:spcBef>
                <a:spcPts val="0"/>
              </a:spcBef>
              <a:spcAft>
                <a:spcPts val="0"/>
              </a:spcAft>
              <a:buSzPts val="1800"/>
              <a:buChar char="–"/>
            </a:pPr>
            <a:r>
              <a:rPr lang="en-GB" sz="1800"/>
              <a:t>Pair</a:t>
            </a:r>
            <a:endParaRPr sz="1800"/>
          </a:p>
          <a:p>
            <a:pPr marL="914400" lvl="1" indent="-342900" algn="l" rtl="0">
              <a:lnSpc>
                <a:spcPct val="115000"/>
              </a:lnSpc>
              <a:spcBef>
                <a:spcPts val="0"/>
              </a:spcBef>
              <a:spcAft>
                <a:spcPts val="0"/>
              </a:spcAft>
              <a:buSzPts val="1800"/>
              <a:buChar char="–"/>
            </a:pPr>
            <a:r>
              <a:rPr lang="en-GB" sz="1800"/>
              <a:t>Value</a:t>
            </a:r>
            <a:endParaRPr sz="1800"/>
          </a:p>
          <a:p>
            <a:pPr marL="914400" lvl="1" indent="-342900" algn="l" rtl="0">
              <a:lnSpc>
                <a:spcPct val="115000"/>
              </a:lnSpc>
              <a:spcBef>
                <a:spcPts val="0"/>
              </a:spcBef>
              <a:spcAft>
                <a:spcPts val="0"/>
              </a:spcAft>
              <a:buSzPts val="1800"/>
              <a:buChar char="–"/>
            </a:pPr>
            <a:r>
              <a:rPr lang="en-GB" sz="1800"/>
              <a:t>Array</a:t>
            </a:r>
            <a:endParaRPr sz="1800"/>
          </a:p>
          <a:p>
            <a:pPr marL="914400" lvl="1" indent="-342900" algn="l" rtl="0">
              <a:lnSpc>
                <a:spcPct val="115000"/>
              </a:lnSpc>
              <a:spcBef>
                <a:spcPts val="0"/>
              </a:spcBef>
              <a:spcAft>
                <a:spcPts val="0"/>
              </a:spcAft>
              <a:buSzPts val="1800"/>
              <a:buChar char="–"/>
            </a:pPr>
            <a:r>
              <a:rPr lang="en-GB" sz="1800"/>
              <a:t>Elements</a:t>
            </a:r>
            <a:endParaRPr sz="1800"/>
          </a:p>
          <a:p>
            <a:pPr marL="342900" marR="0" lvl="0" indent="-190500" algn="l" rtl="0">
              <a:spcBef>
                <a:spcPts val="0"/>
              </a:spcBef>
              <a:spcAft>
                <a:spcPts val="0"/>
              </a:spcAft>
              <a:buClr>
                <a:schemeClr val="dk1"/>
              </a:buClr>
              <a:buSzPts val="1100"/>
              <a:buFont typeface="Arial" panose="020B0604020202020204"/>
              <a:buNone/>
            </a:pPr>
          </a:p>
          <a:p>
            <a:pPr marL="342900" marR="0" lvl="0" indent="-190500" algn="l" rtl="0">
              <a:spcBef>
                <a:spcPts val="0"/>
              </a:spcBef>
              <a:spcAft>
                <a:spcPts val="0"/>
              </a:spcAft>
              <a:buClr>
                <a:schemeClr val="dk1"/>
              </a:buClr>
              <a:buSzPts val="2400"/>
              <a:buFont typeface="Noto Sans Symbols" panose="020B0502040504020204"/>
              <a:buNone/>
            </a:pPr>
          </a:p>
        </p:txBody>
      </p:sp>
      <p:sp>
        <p:nvSpPr>
          <p:cNvPr id="84" name="Google Shape;84;p18"/>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Document Oriented Database</a:t>
            </a:r>
            <a:endParaRPr sz="2400" b="0" i="0" u="none" strike="noStrike" cap="none">
              <a:solidFill>
                <a:schemeClr val="dk1"/>
              </a:solidFill>
              <a:latin typeface="Arial Narrow"/>
              <a:ea typeface="Arial Narrow"/>
              <a:cs typeface="Arial Narrow"/>
              <a:sym typeface="Arial Narrow"/>
            </a:endParaRPr>
          </a:p>
        </p:txBody>
      </p:sp>
      <p:pic>
        <p:nvPicPr>
          <p:cNvPr id="85" name="Google Shape;85;p18"/>
          <p:cNvPicPr preferRelativeResize="0"/>
          <p:nvPr/>
        </p:nvPicPr>
        <p:blipFill>
          <a:blip r:embed="rId1"/>
          <a:stretch>
            <a:fillRect/>
          </a:stretch>
        </p:blipFill>
        <p:spPr>
          <a:xfrm>
            <a:off x="5915006" y="-3950"/>
            <a:ext cx="3228994" cy="5143500"/>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8683</Words>
  <Application>WPS Presentation</Application>
  <PresentationFormat>On-screen Show (16:9)</PresentationFormat>
  <Paragraphs>415</Paragraphs>
  <Slides>31</Slides>
  <Notes>30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31</vt:i4>
      </vt:variant>
    </vt:vector>
  </HeadingPairs>
  <TitlesOfParts>
    <vt:vector size="48" baseType="lpstr">
      <vt:lpstr>Arial</vt:lpstr>
      <vt:lpstr>SimSun</vt:lpstr>
      <vt:lpstr>Wingdings</vt:lpstr>
      <vt:lpstr>Arial</vt:lpstr>
      <vt:lpstr>Calibri</vt:lpstr>
      <vt:lpstr>Arial Narrow</vt:lpstr>
      <vt:lpstr>Times New Roman</vt:lpstr>
      <vt:lpstr>Noto Sans Symbols</vt:lpstr>
      <vt:lpstr>Courier New</vt:lpstr>
      <vt:lpstr>微软雅黑</vt:lpstr>
      <vt:lpstr>Droid Sans Fallback</vt:lpstr>
      <vt:lpstr>Arial Unicode MS</vt:lpstr>
      <vt:lpstr>Webdings</vt:lpstr>
      <vt:lpstr>SimSun</vt:lpstr>
      <vt:lpstr>Custom Design</vt:lpstr>
      <vt:lpstr>1_Custom Design</vt:lpstr>
      <vt:lpstr>4_Custom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arthur</cp:lastModifiedBy>
  <cp:revision>13</cp:revision>
  <dcterms:created xsi:type="dcterms:W3CDTF">2019-04-07T01:57:19Z</dcterms:created>
  <dcterms:modified xsi:type="dcterms:W3CDTF">2019-04-07T01:57:19Z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