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6"/>
  </p:notesMasterIdLst>
  <p:sldIdLst>
    <p:sldId id="256" r:id="rId3"/>
    <p:sldId id="343" r:id="rId4"/>
    <p:sldId id="355" r:id="rId5"/>
    <p:sldId id="356" r:id="rId6"/>
    <p:sldId id="357" r:id="rId7"/>
    <p:sldId id="358" r:id="rId8"/>
    <p:sldId id="359" r:id="rId9"/>
    <p:sldId id="341" r:id="rId10"/>
    <p:sldId id="347" r:id="rId11"/>
    <p:sldId id="348" r:id="rId12"/>
    <p:sldId id="349" r:id="rId13"/>
    <p:sldId id="317" r:id="rId14"/>
    <p:sldId id="329" r:id="rId15"/>
    <p:sldId id="346" r:id="rId16"/>
    <p:sldId id="350" r:id="rId17"/>
    <p:sldId id="351" r:id="rId18"/>
    <p:sldId id="352" r:id="rId19"/>
    <p:sldId id="354" r:id="rId20"/>
    <p:sldId id="353" r:id="rId21"/>
    <p:sldId id="318" r:id="rId22"/>
    <p:sldId id="342" r:id="rId23"/>
    <p:sldId id="328" r:id="rId24"/>
    <p:sldId id="261"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69"/>
    <a:srgbClr val="FF5050"/>
    <a:srgbClr val="FF1C05"/>
    <a:srgbClr val="FA1100"/>
    <a:srgbClr val="DBDBDB"/>
    <a:srgbClr val="FF938B"/>
    <a:srgbClr val="FF3D29"/>
    <a:srgbClr val="EC1600"/>
    <a:srgbClr val="FF472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965" autoAdjust="0"/>
  </p:normalViewPr>
  <p:slideViewPr>
    <p:cSldViewPr snapToGrid="0" snapToObjects="1">
      <p:cViewPr varScale="1">
        <p:scale>
          <a:sx n="143" d="100"/>
          <a:sy n="143" d="100"/>
        </p:scale>
        <p:origin x="552" y="132"/>
      </p:cViewPr>
      <p:guideLst>
        <p:guide orient="horz" pos="178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5834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5642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77108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57199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43680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05661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7139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0874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0422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15984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154782"/>
            <a:ext cx="6019800" cy="329088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3299843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3198200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598976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79614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1871815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3039806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461892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241452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3895202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3485088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3919126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3B098C0D-F48A-462F-84D9-2E8AA5681267}" type="datetime1">
              <a:rPr lang="zh-CN" altLang="en-US"/>
              <a:pPr>
                <a:defRPr/>
              </a:pPr>
              <a:t>2017/3/21</a:t>
            </a:fld>
            <a:endParaRPr lang="zh-CN" altLang="en-US" sz="1425">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fld id="{6BA296B9-D164-4BFA-B9B0-C70CE4C7633A}" type="slidenum">
              <a:rPr lang="zh-CN" altLang="en-US"/>
              <a:pPr/>
              <a:t>‹#›</a:t>
            </a:fld>
            <a:endParaRPr lang="zh-CN" altLang="en-US" sz="1425">
              <a:solidFill>
                <a:schemeClr val="tx1"/>
              </a:solidFill>
            </a:endParaRPr>
          </a:p>
        </p:txBody>
      </p:sp>
    </p:spTree>
    <p:extLst>
      <p:ext uri="{BB962C8B-B14F-4D97-AF65-F5344CB8AC3E}">
        <p14:creationId xmlns:p14="http://schemas.microsoft.com/office/powerpoint/2010/main" val="371386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649C694-ABCA-574A-823C-B490EF1152AD}" type="datetimeFigureOut">
              <a:rPr kumimoji="1" lang="zh-CN" altLang="en-US" smtClean="0"/>
              <a:t>2017/3/21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E3752C5-70F5-0342-95B7-D46CE43DB9FF}"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E3752C5-70F5-0342-95B7-D46CE43DB9F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49C694-ABCA-574A-823C-B490EF1152AD}" type="datetimeFigureOut">
              <a:rPr kumimoji="1" lang="zh-CN" altLang="en-US" smtClean="0"/>
              <a:t>2017/3/21</a:t>
            </a:fld>
            <a:endParaRPr kumimoji="1"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E3752C5-70F5-0342-95B7-D46CE43DB9FF}" type="slidenum">
              <a:rPr kumimoji="1" lang="zh-CN" altLang="en-US" smtClean="0"/>
              <a:t>‹#›</a:t>
            </a:fld>
            <a:endParaRPr kumimoji="1" lang="zh-CN" altLang="en-US"/>
          </a:p>
        </p:txBody>
      </p:sp>
    </p:spTree>
    <p:extLst>
      <p:ext uri="{BB962C8B-B14F-4D97-AF65-F5344CB8AC3E}">
        <p14:creationId xmlns:p14="http://schemas.microsoft.com/office/powerpoint/2010/main" val="1583022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29280" y="2551430"/>
            <a:ext cx="3813810" cy="319405"/>
          </a:xfrm>
          <a:prstGeom prst="rect">
            <a:avLst/>
          </a:prstGeom>
        </p:spPr>
        <p:txBody>
          <a:bodyPr wrap="square">
            <a:spAutoFit/>
          </a:bodyPr>
          <a:lstStyle/>
          <a:p>
            <a:pPr algn="l"/>
            <a:endParaRPr lang="zh-CN" altLang="en-US" sz="1400"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sp>
        <p:nvSpPr>
          <p:cNvPr id="5" name="矩形 4"/>
          <p:cNvSpPr/>
          <p:nvPr/>
        </p:nvSpPr>
        <p:spPr>
          <a:xfrm>
            <a:off x="3107055" y="2038203"/>
            <a:ext cx="4222750" cy="707886"/>
          </a:xfrm>
          <a:prstGeom prst="rect">
            <a:avLst/>
          </a:prstGeom>
        </p:spPr>
        <p:txBody>
          <a:bodyPr wrap="square">
            <a:spAutoFit/>
          </a:bodyPr>
          <a:lstStyle/>
          <a:p>
            <a:r>
              <a:rPr lang="en-US" altLang="zh-CN" sz="40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Gitflow</a:t>
            </a:r>
            <a:r>
              <a:rPr lang="en-US" altLang="zh-CN"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 </a:t>
            </a:r>
            <a:r>
              <a:rPr lang="zh-CN" altLang="en-US"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推进分析</a:t>
            </a:r>
            <a:endParaRPr lang="en-US"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pic>
        <p:nvPicPr>
          <p:cNvPr id="2" name="图片 1" descr="logo"/>
          <p:cNvPicPr>
            <a:picLocks noChangeAspect="1"/>
          </p:cNvPicPr>
          <p:nvPr/>
        </p:nvPicPr>
        <p:blipFill>
          <a:blip r:embed="rId3"/>
          <a:stretch>
            <a:fillRect/>
          </a:stretch>
        </p:blipFill>
        <p:spPr>
          <a:xfrm>
            <a:off x="2154555" y="1944370"/>
            <a:ext cx="851535" cy="853440"/>
          </a:xfrm>
          <a:prstGeom prst="rect">
            <a:avLst/>
          </a:prstGeom>
        </p:spPr>
      </p:pic>
      <p:pic>
        <p:nvPicPr>
          <p:cNvPr id="9" name="图片 8" descr="一级辅助图形"/>
          <p:cNvPicPr>
            <a:picLocks noChangeAspect="1"/>
          </p:cNvPicPr>
          <p:nvPr/>
        </p:nvPicPr>
        <p:blipFill>
          <a:blip r:embed="rId4"/>
          <a:srcRect r="24555"/>
          <a:stretch>
            <a:fillRect/>
          </a:stretch>
        </p:blipFill>
        <p:spPr>
          <a:xfrm>
            <a:off x="-6985" y="3491865"/>
            <a:ext cx="3691255" cy="1661160"/>
          </a:xfrm>
          <a:prstGeom prst="rect">
            <a:avLst/>
          </a:prstGeom>
        </p:spPr>
      </p:pic>
      <p:pic>
        <p:nvPicPr>
          <p:cNvPr id="11" name="图片 10" descr="一级辅助图形"/>
          <p:cNvPicPr>
            <a:picLocks noChangeAspect="1"/>
          </p:cNvPicPr>
          <p:nvPr/>
        </p:nvPicPr>
        <p:blipFill>
          <a:blip r:embed="rId4"/>
          <a:srcRect l="73537"/>
          <a:stretch>
            <a:fillRect/>
          </a:stretch>
        </p:blipFill>
        <p:spPr>
          <a:xfrm>
            <a:off x="7597140" y="-310515"/>
            <a:ext cx="1294765" cy="1661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卷皮</a:t>
            </a:r>
            <a:r>
              <a:rPr lang="en-US" altLang="zh-CN" sz="16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Git</a:t>
            </a:r>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仓库现状</a:t>
            </a:r>
          </a:p>
          <a:p>
            <a:endPar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sp>
        <p:nvSpPr>
          <p:cNvPr id="9" name="TextBox 8"/>
          <p:cNvSpPr txBox="1"/>
          <p:nvPr/>
        </p:nvSpPr>
        <p:spPr>
          <a:xfrm>
            <a:off x="2426699" y="1291762"/>
            <a:ext cx="4085438" cy="2492990"/>
          </a:xfrm>
          <a:prstGeom prst="rect">
            <a:avLst/>
          </a:prstGeom>
        </p:spPr>
        <p:txBody>
          <a:bodyPr wrap="square">
            <a:spAutoFit/>
          </a:bodyPr>
          <a:lstStyle>
            <a:defPPr>
              <a:defRPr lang="zh-CN"/>
            </a:defPPr>
            <a:lvl1pPr>
              <a:lnSpc>
                <a:spcPct val="150000"/>
              </a:lnSpc>
              <a:defRPr sz="2000">
                <a:latin typeface="Microsoft YaHei UI Light" panose="020B0502040204020203" pitchFamily="34" charset="-122"/>
                <a:ea typeface="Microsoft YaHei UI Light" panose="020B0502040204020203" pitchFamily="34" charset="-122"/>
              </a:defRPr>
            </a:lvl1pPr>
            <a:lvl2pPr marL="742950" lvl="1" indent="-285750">
              <a:lnSpc>
                <a:spcPct val="150000"/>
              </a:lnSpc>
              <a:buFont typeface="Wingdings" panose="05000000000000000000" pitchFamily="2" charset="2"/>
              <a:buChar char="q"/>
              <a:defRPr sz="2000">
                <a:latin typeface="Microsoft YaHei UI Light" panose="020B0502040204020203" pitchFamily="34" charset="-122"/>
                <a:ea typeface="Microsoft YaHei UI Light" panose="020B0502040204020203" pitchFamily="34" charset="-122"/>
              </a:defRPr>
            </a:lvl2pPr>
          </a:lstStyle>
          <a:p>
            <a:r>
              <a:rPr lang="zh-CN" altLang="en-US" dirty="0"/>
              <a:t>清理后：</a:t>
            </a:r>
            <a:endParaRPr lang="en-US" altLang="zh-CN" dirty="0"/>
          </a:p>
          <a:p>
            <a:pPr marL="1085850" lvl="1" indent="-342900"/>
            <a:r>
              <a:rPr lang="zh-CN" altLang="en-US" dirty="0"/>
              <a:t>仓库分组： </a:t>
            </a:r>
            <a:r>
              <a:rPr lang="en-US" altLang="zh-CN" dirty="0"/>
              <a:t>37</a:t>
            </a:r>
          </a:p>
          <a:p>
            <a:pPr marL="1085850" lvl="1" indent="-342900"/>
            <a:r>
              <a:rPr lang="zh-CN" altLang="en-US" dirty="0"/>
              <a:t>仓库总数： </a:t>
            </a:r>
            <a:r>
              <a:rPr lang="en-US" altLang="zh-CN" dirty="0"/>
              <a:t>400</a:t>
            </a:r>
          </a:p>
          <a:p>
            <a:pPr marL="1085850" lvl="1" indent="-342900"/>
            <a:r>
              <a:rPr lang="zh-CN" altLang="en-US" dirty="0"/>
              <a:t>分支总数： </a:t>
            </a:r>
            <a:r>
              <a:rPr lang="en-US" altLang="zh-CN" dirty="0"/>
              <a:t>3774</a:t>
            </a:r>
          </a:p>
          <a:p>
            <a:pPr marL="1085850" lvl="1" indent="-342900"/>
            <a:r>
              <a:rPr lang="zh-CN" altLang="en-US" dirty="0"/>
              <a:t>单仓最多分支：</a:t>
            </a:r>
            <a:r>
              <a:rPr lang="en-US" altLang="zh-CN" dirty="0"/>
              <a:t>122</a:t>
            </a:r>
            <a:endParaRPr lang="en-US" dirty="0"/>
          </a:p>
        </p:txBody>
      </p:sp>
    </p:spTree>
    <p:extLst>
      <p:ext uri="{BB962C8B-B14F-4D97-AF65-F5344CB8AC3E}">
        <p14:creationId xmlns:p14="http://schemas.microsoft.com/office/powerpoint/2010/main" val="358494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卷皮</a:t>
            </a:r>
            <a:r>
              <a:rPr lang="en-US" altLang="zh-CN" sz="16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Git</a:t>
            </a:r>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仓库现状</a:t>
            </a:r>
          </a:p>
          <a:p>
            <a:endPar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sp>
        <p:nvSpPr>
          <p:cNvPr id="9" name="TextBox 8"/>
          <p:cNvSpPr txBox="1"/>
          <p:nvPr/>
        </p:nvSpPr>
        <p:spPr>
          <a:xfrm>
            <a:off x="689231" y="1663551"/>
            <a:ext cx="7831771" cy="1477328"/>
          </a:xfrm>
          <a:prstGeom prst="rect">
            <a:avLst/>
          </a:prstGeom>
        </p:spPr>
        <p:txBody>
          <a:bodyPr wrap="square">
            <a:spAutoFit/>
          </a:bodyPr>
          <a:lstStyle>
            <a:defPPr>
              <a:defRPr lang="zh-CN"/>
            </a:defPPr>
            <a:lvl1pPr>
              <a:lnSpc>
                <a:spcPct val="150000"/>
              </a:lnSpc>
              <a:defRPr sz="2000">
                <a:latin typeface="Microsoft YaHei UI Light" panose="020B0502040204020203" pitchFamily="34" charset="-122"/>
                <a:ea typeface="Microsoft YaHei UI Light" panose="020B0502040204020203" pitchFamily="34" charset="-122"/>
              </a:defRPr>
            </a:lvl1pPr>
            <a:lvl2pPr marL="742950" lvl="1" indent="-285750">
              <a:lnSpc>
                <a:spcPct val="150000"/>
              </a:lnSpc>
              <a:buFont typeface="Wingdings" panose="05000000000000000000" pitchFamily="2" charset="2"/>
              <a:buChar char="q"/>
              <a:defRPr sz="2000">
                <a:latin typeface="Microsoft YaHei UI Light" panose="020B0502040204020203" pitchFamily="34" charset="-122"/>
                <a:ea typeface="Microsoft YaHei UI Light" panose="020B0502040204020203" pitchFamily="34" charset="-122"/>
              </a:defRPr>
            </a:lvl2pPr>
          </a:lstStyle>
          <a:p>
            <a:r>
              <a:rPr lang="zh-CN" altLang="en-US" dirty="0"/>
              <a:t>下一步动作：</a:t>
            </a:r>
            <a:endParaRPr lang="en-US" altLang="zh-CN" dirty="0"/>
          </a:p>
          <a:p>
            <a:pPr marL="1085850" lvl="1" indent="-342900"/>
            <a:r>
              <a:rPr lang="zh-CN" altLang="en-US" dirty="0"/>
              <a:t>删除所以仓库没用的分支</a:t>
            </a:r>
            <a:endParaRPr lang="en-US" altLang="zh-CN" dirty="0"/>
          </a:p>
          <a:p>
            <a:pPr marL="1085850" lvl="1" indent="-342900"/>
            <a:r>
              <a:rPr lang="zh-CN" altLang="en-US" dirty="0"/>
              <a:t>定期自动检查分支合规性保证大家按照</a:t>
            </a:r>
            <a:r>
              <a:rPr lang="en-US" altLang="zh-CN" dirty="0" err="1"/>
              <a:t>gitflow</a:t>
            </a:r>
            <a:r>
              <a:rPr lang="zh-CN" altLang="en-US" dirty="0"/>
              <a:t>方式使用</a:t>
            </a:r>
            <a:r>
              <a:rPr lang="en-US" altLang="zh-CN" dirty="0" err="1"/>
              <a:t>git</a:t>
            </a:r>
            <a:endParaRPr lang="en-US" dirty="0"/>
          </a:p>
        </p:txBody>
      </p:sp>
    </p:spTree>
    <p:extLst>
      <p:ext uri="{BB962C8B-B14F-4D97-AF65-F5344CB8AC3E}">
        <p14:creationId xmlns:p14="http://schemas.microsoft.com/office/powerpoint/2010/main" val="40932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898140" y="1987550"/>
            <a:ext cx="3709035" cy="707886"/>
          </a:xfrm>
          <a:prstGeom prst="rect">
            <a:avLst/>
          </a:prstGeom>
        </p:spPr>
        <p:txBody>
          <a:bodyPr wrap="square">
            <a:spAutoFit/>
          </a:bodyPr>
          <a:lstStyle/>
          <a:p>
            <a:pPr algn="ctr"/>
            <a:r>
              <a:rPr lang="en-US" altLang="zh-CN" sz="40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Git</a:t>
            </a:r>
            <a:r>
              <a:rPr lang="zh-CN" altLang="en-US"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管理制度</a:t>
            </a:r>
          </a:p>
        </p:txBody>
      </p:sp>
      <p:pic>
        <p:nvPicPr>
          <p:cNvPr id="23" name="图片 22" descr="一级辅助图形1"/>
          <p:cNvPicPr>
            <a:picLocks noChangeAspect="1"/>
          </p:cNvPicPr>
          <p:nvPr/>
        </p:nvPicPr>
        <p:blipFill>
          <a:blip r:embed="rId2"/>
          <a:stretch>
            <a:fillRect/>
          </a:stretch>
        </p:blipFill>
        <p:spPr>
          <a:xfrm>
            <a:off x="6606540" y="1896745"/>
            <a:ext cx="703580" cy="505460"/>
          </a:xfrm>
          <a:prstGeom prst="rect">
            <a:avLst/>
          </a:prstGeom>
        </p:spPr>
      </p:pic>
    </p:spTree>
    <p:extLst>
      <p:ext uri="{BB962C8B-B14F-4D97-AF65-F5344CB8AC3E}">
        <p14:creationId xmlns:p14="http://schemas.microsoft.com/office/powerpoint/2010/main" val="63931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分组策略</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10" name="矩形 9"/>
          <p:cNvSpPr/>
          <p:nvPr/>
        </p:nvSpPr>
        <p:spPr>
          <a:xfrm>
            <a:off x="0" y="942709"/>
            <a:ext cx="4634419" cy="1969770"/>
          </a:xfrm>
          <a:prstGeom prst="rect">
            <a:avLst/>
          </a:prstGeom>
        </p:spPr>
        <p:txBody>
          <a:bodyPr wrap="square">
            <a:spAutoFit/>
          </a:bodyPr>
          <a:lstStyle/>
          <a:p>
            <a:pPr marL="285750" indent="-285750">
              <a:buFont typeface="Wingdings" panose="05000000000000000000" pitchFamily="2" charset="2"/>
              <a:buChar char="v"/>
            </a:pPr>
            <a:r>
              <a:rPr lang="zh-CN" altLang="en-US" dirty="0">
                <a:latin typeface="Microsoft YaHei UI Light" panose="020B0502040204020203" pitchFamily="34" charset="-122"/>
                <a:ea typeface="Microsoft YaHei UI Light" panose="020B0502040204020203" pitchFamily="34" charset="-122"/>
              </a:rPr>
              <a:t>按照</a:t>
            </a:r>
            <a:r>
              <a:rPr lang="en-US" altLang="zh-CN" dirty="0">
                <a:latin typeface="Microsoft YaHei UI Light" panose="020B0502040204020203" pitchFamily="34" charset="-122"/>
                <a:ea typeface="Microsoft YaHei UI Light" panose="020B0502040204020203" pitchFamily="34" charset="-122"/>
              </a:rPr>
              <a:t>FT</a:t>
            </a:r>
            <a:r>
              <a:rPr lang="zh-CN" altLang="en-US" dirty="0">
                <a:latin typeface="Microsoft YaHei UI Light" panose="020B0502040204020203" pitchFamily="34" charset="-122"/>
                <a:ea typeface="Microsoft YaHei UI Light" panose="020B0502040204020203" pitchFamily="34" charset="-122"/>
              </a:rPr>
              <a:t>进行分组</a:t>
            </a:r>
            <a:endParaRPr lang="en-US" altLang="zh-CN" dirty="0">
              <a:latin typeface="Microsoft YaHei UI Light" panose="020B0502040204020203" pitchFamily="34" charset="-122"/>
              <a:ea typeface="Microsoft YaHei UI Light" panose="020B0502040204020203" pitchFamily="34" charset="-122"/>
            </a:endParaRPr>
          </a:p>
          <a:p>
            <a:pPr marL="285750" indent="-285750">
              <a:buFont typeface="Wingdings" panose="05000000000000000000" pitchFamily="2" charset="2"/>
              <a:buChar char="v"/>
            </a:pPr>
            <a:endParaRPr lang="en-US" dirty="0">
              <a:latin typeface="Microsoft YaHei UI Light" panose="020B0502040204020203" pitchFamily="34" charset="-122"/>
              <a:ea typeface="Microsoft YaHei UI Light" panose="020B0502040204020203" pitchFamily="34" charset="-122"/>
            </a:endParaRPr>
          </a:p>
          <a:p>
            <a:pPr marL="285750" indent="-285750">
              <a:buFont typeface="Wingdings" panose="05000000000000000000" pitchFamily="2" charset="2"/>
              <a:buChar char="v"/>
            </a:pPr>
            <a:endParaRPr lang="en-US" dirty="0">
              <a:latin typeface="Microsoft YaHei UI Light" panose="020B0502040204020203" pitchFamily="34" charset="-122"/>
              <a:ea typeface="Microsoft YaHei UI Light" panose="020B0502040204020203" pitchFamily="34" charset="-122"/>
            </a:endParaRPr>
          </a:p>
          <a:p>
            <a:r>
              <a:rPr lang="zh-CN" altLang="en-US" dirty="0">
                <a:latin typeface="Microsoft YaHei UI Light" panose="020B0502040204020203" pitchFamily="34" charset="-122"/>
                <a:ea typeface="Microsoft YaHei UI Light" panose="020B0502040204020203" pitchFamily="34" charset="-122"/>
              </a:rPr>
              <a:t>代码仓库相关文档：</a:t>
            </a:r>
            <a:endParaRPr lang="en-US" altLang="zh-CN" dirty="0">
              <a:latin typeface="Microsoft YaHei UI Light" panose="020B0502040204020203" pitchFamily="34" charset="-122"/>
              <a:ea typeface="Microsoft YaHei UI Light" panose="020B0502040204020203" pitchFamily="34" charset="-122"/>
            </a:endParaRPr>
          </a:p>
          <a:p>
            <a:endParaRPr lang="en-US" dirty="0">
              <a:latin typeface="Microsoft YaHei UI Light" panose="020B0502040204020203" pitchFamily="34" charset="-122"/>
              <a:ea typeface="Microsoft YaHei UI Light" panose="020B0502040204020203" pitchFamily="34" charset="-122"/>
            </a:endParaRPr>
          </a:p>
          <a:p>
            <a:pPr marL="285750" indent="-285750">
              <a:buFont typeface="Arial" panose="020B0604020202020204" pitchFamily="34" charset="0"/>
              <a:buChar char="•"/>
            </a:pPr>
            <a:r>
              <a:rPr lang="zh-CN" altLang="en-US" sz="1600" dirty="0">
                <a:latin typeface="Microsoft YaHei UI Light" panose="020B0502040204020203" pitchFamily="34" charset="-122"/>
                <a:ea typeface="Microsoft YaHei UI Light" panose="020B0502040204020203" pitchFamily="34" charset="-122"/>
              </a:rPr>
              <a:t>知识分享</a:t>
            </a:r>
            <a:r>
              <a:rPr lang="en-US" altLang="zh-CN" sz="1600" dirty="0">
                <a:latin typeface="Microsoft YaHei UI Light" panose="020B0502040204020203" pitchFamily="34" charset="-122"/>
                <a:ea typeface="Microsoft YaHei UI Light" panose="020B0502040204020203" pitchFamily="34" charset="-122"/>
              </a:rPr>
              <a:t>-&gt;</a:t>
            </a:r>
            <a:r>
              <a:rPr lang="zh-CN" altLang="en-US" sz="1600" dirty="0">
                <a:latin typeface="Microsoft YaHei UI Light" panose="020B0502040204020203" pitchFamily="34" charset="-122"/>
                <a:ea typeface="Microsoft YaHei UI Light" panose="020B0502040204020203" pitchFamily="34" charset="-122"/>
              </a:rPr>
              <a:t>配置管理</a:t>
            </a:r>
            <a:r>
              <a:rPr lang="en-US" altLang="zh-CN" sz="1600" dirty="0">
                <a:latin typeface="Microsoft YaHei UI Light" panose="020B0502040204020203" pitchFamily="34" charset="-122"/>
                <a:ea typeface="Microsoft YaHei UI Light" panose="020B0502040204020203" pitchFamily="34" charset="-122"/>
              </a:rPr>
              <a:t>-&gt;</a:t>
            </a:r>
            <a:r>
              <a:rPr lang="en-US" altLang="zh-CN" sz="1600" dirty="0" err="1">
                <a:latin typeface="Microsoft YaHei UI Light" panose="020B0502040204020203" pitchFamily="34" charset="-122"/>
                <a:ea typeface="Microsoft YaHei UI Light" panose="020B0502040204020203" pitchFamily="34" charset="-122"/>
              </a:rPr>
              <a:t>Git</a:t>
            </a:r>
            <a:r>
              <a:rPr lang="zh-CN" altLang="en-US" sz="1600" dirty="0">
                <a:latin typeface="Microsoft YaHei UI Light" panose="020B0502040204020203" pitchFamily="34" charset="-122"/>
                <a:ea typeface="Microsoft YaHei UI Light" panose="020B0502040204020203" pitchFamily="34" charset="-122"/>
              </a:rPr>
              <a:t>管理</a:t>
            </a:r>
            <a:endParaRPr lang="en-US" altLang="zh-CN" sz="1600" dirty="0">
              <a:latin typeface="Microsoft YaHei UI Light" panose="020B0502040204020203" pitchFamily="34" charset="-122"/>
              <a:ea typeface="Microsoft YaHei UI Light" panose="020B0502040204020203" pitchFamily="34" charset="-122"/>
            </a:endParaRPr>
          </a:p>
          <a:p>
            <a:pPr marL="285750" indent="-285750">
              <a:buFont typeface="Arial" panose="020B0604020202020204" pitchFamily="34" charset="0"/>
              <a:buChar char="•"/>
            </a:pPr>
            <a:r>
              <a:rPr lang="en-US" altLang="zh-CN" sz="1600" dirty="0" err="1">
                <a:latin typeface="Microsoft YaHei UI Light" panose="020B0502040204020203" pitchFamily="34" charset="-122"/>
                <a:ea typeface="Microsoft YaHei UI Light" panose="020B0502040204020203" pitchFamily="34" charset="-122"/>
              </a:rPr>
              <a:t>Gitlab</a:t>
            </a:r>
            <a:r>
              <a:rPr lang="zh-CN" altLang="en-US" sz="1600" dirty="0">
                <a:latin typeface="Microsoft YaHei UI Light" panose="020B0502040204020203" pitchFamily="34" charset="-122"/>
                <a:ea typeface="Microsoft YaHei UI Light" panose="020B0502040204020203" pitchFamily="34" charset="-122"/>
              </a:rPr>
              <a:t>管理规范</a:t>
            </a:r>
            <a:endParaRPr lang="en-US" altLang="zh-CN" sz="1600" dirty="0">
              <a:latin typeface="Microsoft YaHei UI Light" panose="020B0502040204020203" pitchFamily="34" charset="-122"/>
              <a:ea typeface="Microsoft YaHei UI Light" panose="020B0502040204020203" pitchFamily="34" charset="-122"/>
            </a:endParaRPr>
          </a:p>
        </p:txBody>
      </p:sp>
      <p:pic>
        <p:nvPicPr>
          <p:cNvPr id="2" name="Picture 1"/>
          <p:cNvPicPr>
            <a:picLocks noChangeAspect="1"/>
          </p:cNvPicPr>
          <p:nvPr/>
        </p:nvPicPr>
        <p:blipFill>
          <a:blip r:embed="rId3"/>
          <a:stretch>
            <a:fillRect/>
          </a:stretch>
        </p:blipFill>
        <p:spPr>
          <a:xfrm>
            <a:off x="4024731" y="0"/>
            <a:ext cx="4409239" cy="5019921"/>
          </a:xfrm>
          <a:prstGeom prst="rect">
            <a:avLst/>
          </a:prstGeom>
        </p:spPr>
      </p:pic>
    </p:spTree>
    <p:extLst>
      <p:ext uri="{BB962C8B-B14F-4D97-AF65-F5344CB8AC3E}">
        <p14:creationId xmlns:p14="http://schemas.microsoft.com/office/powerpoint/2010/main" val="311576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制度要点</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9" name="矩形 7"/>
          <p:cNvSpPr/>
          <p:nvPr/>
        </p:nvSpPr>
        <p:spPr>
          <a:xfrm>
            <a:off x="256017" y="1229493"/>
            <a:ext cx="4181003"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公共分组创建项目权限回收</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提供完整仓库配置清单</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仓库的权限由仓库的</a:t>
            </a:r>
            <a:r>
              <a:rPr lang="en-US" altLang="zh-CN" dirty="0">
                <a:latin typeface="Microsoft YaHei UI Light" panose="020B0502040204020203" pitchFamily="34" charset="-122"/>
                <a:ea typeface="Microsoft YaHei UI Light" panose="020B0502040204020203" pitchFamily="34" charset="-122"/>
              </a:rPr>
              <a:t>master</a:t>
            </a:r>
            <a:r>
              <a:rPr lang="zh-CN" altLang="en-US" dirty="0">
                <a:latin typeface="Microsoft YaHei UI Light" panose="020B0502040204020203" pitchFamily="34" charset="-122"/>
                <a:ea typeface="Microsoft YaHei UI Light" panose="020B0502040204020203" pitchFamily="34" charset="-122"/>
              </a:rPr>
              <a:t>角色维护</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使用</a:t>
            </a:r>
            <a:r>
              <a:rPr lang="en-US" altLang="zh-CN" dirty="0" err="1">
                <a:latin typeface="Microsoft YaHei UI Light" panose="020B0502040204020203" pitchFamily="34" charset="-122"/>
                <a:ea typeface="Microsoft YaHei UI Light" panose="020B0502040204020203" pitchFamily="34" charset="-122"/>
              </a:rPr>
              <a:t>gitflow</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dirty="0">
              <a:latin typeface="Microsoft YaHei UI Light" panose="020B0502040204020203" pitchFamily="34" charset="-122"/>
              <a:ea typeface="Microsoft YaHei UI Light" panose="020B0502040204020203" pitchFamily="34" charset="-122"/>
            </a:endParaRPr>
          </a:p>
        </p:txBody>
      </p:sp>
      <p:sp>
        <p:nvSpPr>
          <p:cNvPr id="10" name="矩形 7"/>
          <p:cNvSpPr/>
          <p:nvPr/>
        </p:nvSpPr>
        <p:spPr>
          <a:xfrm>
            <a:off x="4516787" y="1217626"/>
            <a:ext cx="4225279" cy="3554819"/>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分支管理基本规则</a:t>
            </a:r>
            <a:endParaRPr lang="en-US" altLang="zh-CN"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Master</a:t>
            </a:r>
            <a:r>
              <a:rPr lang="zh-CN" altLang="en-US" sz="1600" dirty="0">
                <a:latin typeface="Microsoft YaHei UI Light" panose="020B0502040204020203" pitchFamily="34" charset="-122"/>
                <a:ea typeface="Microsoft YaHei UI Light" panose="020B0502040204020203" pitchFamily="34" charset="-122"/>
              </a:rPr>
              <a:t>和</a:t>
            </a:r>
            <a:r>
              <a:rPr lang="en-US" altLang="zh-CN" sz="1600" dirty="0">
                <a:latin typeface="Microsoft YaHei UI Light" panose="020B0502040204020203" pitchFamily="34" charset="-122"/>
                <a:ea typeface="Microsoft YaHei UI Light" panose="020B0502040204020203" pitchFamily="34" charset="-122"/>
              </a:rPr>
              <a:t>develop</a:t>
            </a:r>
            <a:r>
              <a:rPr lang="zh-CN" altLang="en-US" sz="1600" dirty="0">
                <a:latin typeface="Microsoft YaHei UI Light" panose="020B0502040204020203" pitchFamily="34" charset="-122"/>
                <a:ea typeface="Microsoft YaHei UI Light" panose="020B0502040204020203" pitchFamily="34" charset="-122"/>
              </a:rPr>
              <a:t>分支为长期分支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Feature/xxx </a:t>
            </a:r>
            <a:r>
              <a:rPr lang="zh-CN" altLang="en-US" sz="1600" dirty="0">
                <a:latin typeface="Microsoft YaHei UI Light" panose="020B0502040204020203" pitchFamily="34" charset="-122"/>
                <a:ea typeface="Microsoft YaHei UI Light" panose="020B0502040204020203" pitchFamily="34" charset="-122"/>
              </a:rPr>
              <a:t>分支为开发分支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Release/xxx </a:t>
            </a:r>
            <a:r>
              <a:rPr lang="zh-CN" altLang="en-US" sz="1600" dirty="0">
                <a:latin typeface="Microsoft YaHei UI Light" panose="020B0502040204020203" pitchFamily="34" charset="-122"/>
                <a:ea typeface="Microsoft YaHei UI Light" panose="020B0502040204020203" pitchFamily="34" charset="-122"/>
              </a:rPr>
              <a:t>分支为提测分支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Hotfix/xxx </a:t>
            </a:r>
            <a:r>
              <a:rPr lang="zh-CN" altLang="en-US" sz="1600" dirty="0">
                <a:latin typeface="Microsoft YaHei UI Light" panose="020B0502040204020203" pitchFamily="34" charset="-122"/>
                <a:ea typeface="Microsoft YaHei UI Light" panose="020B0502040204020203" pitchFamily="34" charset="-122"/>
              </a:rPr>
              <a:t>分支为线上</a:t>
            </a:r>
            <a:r>
              <a:rPr lang="en-US" altLang="zh-CN" sz="1600" dirty="0">
                <a:latin typeface="Microsoft YaHei UI Light" panose="020B0502040204020203" pitchFamily="34" charset="-122"/>
                <a:ea typeface="Microsoft YaHei UI Light" panose="020B0502040204020203" pitchFamily="34" charset="-122"/>
              </a:rPr>
              <a:t>Bug</a:t>
            </a:r>
            <a:r>
              <a:rPr lang="zh-CN" altLang="en-US" sz="1600" dirty="0">
                <a:latin typeface="Microsoft YaHei UI Light" panose="020B0502040204020203" pitchFamily="34" charset="-122"/>
                <a:ea typeface="Microsoft YaHei UI Light" panose="020B0502040204020203" pitchFamily="34" charset="-122"/>
              </a:rPr>
              <a:t>处理分支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发布使用 </a:t>
            </a:r>
            <a:r>
              <a:rPr lang="en-US" altLang="zh-CN" sz="1600" dirty="0">
                <a:latin typeface="Microsoft YaHei UI Light" panose="020B0502040204020203" pitchFamily="34" charset="-122"/>
                <a:ea typeface="Microsoft YaHei UI Light" panose="020B0502040204020203" pitchFamily="34" charset="-122"/>
              </a:rPr>
              <a:t>master </a:t>
            </a:r>
            <a:r>
              <a:rPr lang="zh-CN" altLang="en-US" sz="1600" dirty="0">
                <a:latin typeface="Microsoft YaHei UI Light" panose="020B0502040204020203" pitchFamily="34" charset="-122"/>
                <a:ea typeface="Microsoft YaHei UI Light" panose="020B0502040204020203" pitchFamily="34" charset="-122"/>
              </a:rPr>
              <a:t>分支</a:t>
            </a:r>
            <a:r>
              <a:rPr lang="en-US" altLang="zh-CN" sz="1600" dirty="0">
                <a:latin typeface="Microsoft YaHei UI Light" panose="020B0502040204020203" pitchFamily="34" charset="-122"/>
                <a:ea typeface="Microsoft YaHei UI Light" panose="020B0502040204020203" pitchFamily="34" charset="-122"/>
              </a:rPr>
              <a:t>(tag</a:t>
            </a:r>
            <a:r>
              <a:rPr lang="zh-CN" altLang="en-US" sz="1600" dirty="0">
                <a:latin typeface="Microsoft YaHei UI Light" panose="020B0502040204020203" pitchFamily="34" charset="-122"/>
                <a:ea typeface="Microsoft YaHei UI Light" panose="020B0502040204020203" pitchFamily="34" charset="-122"/>
              </a:rPr>
              <a:t>）</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非长期分支自动清理或定时清理</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27563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制度要点</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9" name="矩形 7"/>
          <p:cNvSpPr/>
          <p:nvPr/>
        </p:nvSpPr>
        <p:spPr>
          <a:xfrm>
            <a:off x="256017" y="975936"/>
            <a:ext cx="4181003"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公共分组创建项目权限回收</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提供完整仓库配置清单</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仓库的权限由仓库的</a:t>
            </a:r>
            <a:r>
              <a:rPr lang="en-US" altLang="zh-CN" dirty="0">
                <a:latin typeface="Microsoft YaHei UI Light" panose="020B0502040204020203" pitchFamily="34" charset="-122"/>
                <a:ea typeface="Microsoft YaHei UI Light" panose="020B0502040204020203" pitchFamily="34" charset="-122"/>
              </a:rPr>
              <a:t>master</a:t>
            </a:r>
            <a:r>
              <a:rPr lang="zh-CN" altLang="en-US" dirty="0">
                <a:latin typeface="Microsoft YaHei UI Light" panose="020B0502040204020203" pitchFamily="34" charset="-122"/>
                <a:ea typeface="Microsoft YaHei UI Light" panose="020B0502040204020203" pitchFamily="34" charset="-122"/>
              </a:rPr>
              <a:t>角色维护</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使用</a:t>
            </a:r>
            <a:r>
              <a:rPr lang="en-US" altLang="zh-CN" dirty="0" err="1">
                <a:latin typeface="Microsoft YaHei UI Light" panose="020B0502040204020203" pitchFamily="34" charset="-122"/>
                <a:ea typeface="Microsoft YaHei UI Light" panose="020B0502040204020203" pitchFamily="34" charset="-122"/>
              </a:rPr>
              <a:t>gitflow</a:t>
            </a: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dirty="0">
              <a:latin typeface="Microsoft YaHei UI Light" panose="020B0502040204020203" pitchFamily="34" charset="-122"/>
              <a:ea typeface="Microsoft YaHei UI Light" panose="020B0502040204020203" pitchFamily="34" charset="-122"/>
            </a:endParaRPr>
          </a:p>
        </p:txBody>
      </p:sp>
      <p:sp>
        <p:nvSpPr>
          <p:cNvPr id="10" name="矩形 7"/>
          <p:cNvSpPr/>
          <p:nvPr/>
        </p:nvSpPr>
        <p:spPr>
          <a:xfrm>
            <a:off x="4516787" y="1217626"/>
            <a:ext cx="4225279" cy="3554819"/>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dirty="0">
                <a:latin typeface="Microsoft YaHei UI Light" panose="020B0502040204020203" pitchFamily="34" charset="-122"/>
                <a:ea typeface="Microsoft YaHei UI Light" panose="020B0502040204020203" pitchFamily="34" charset="-122"/>
              </a:rPr>
              <a:t>分支管理基本规则</a:t>
            </a:r>
            <a:endParaRPr lang="en-US" altLang="zh-CN"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Master</a:t>
            </a:r>
            <a:r>
              <a:rPr lang="zh-CN" altLang="en-US" sz="1600" dirty="0">
                <a:latin typeface="Microsoft YaHei UI Light" panose="020B0502040204020203" pitchFamily="34" charset="-122"/>
                <a:ea typeface="Microsoft YaHei UI Light" panose="020B0502040204020203" pitchFamily="34" charset="-122"/>
              </a:rPr>
              <a:t>和</a:t>
            </a:r>
            <a:r>
              <a:rPr lang="en-US" altLang="zh-CN" sz="1600" dirty="0">
                <a:latin typeface="Microsoft YaHei UI Light" panose="020B0502040204020203" pitchFamily="34" charset="-122"/>
                <a:ea typeface="Microsoft YaHei UI Light" panose="020B0502040204020203" pitchFamily="34" charset="-122"/>
              </a:rPr>
              <a:t>develop</a:t>
            </a:r>
            <a:r>
              <a:rPr lang="zh-CN" altLang="en-US" sz="1600" dirty="0">
                <a:latin typeface="Microsoft YaHei UI Light" panose="020B0502040204020203" pitchFamily="34" charset="-122"/>
                <a:ea typeface="Microsoft YaHei UI Light" panose="020B0502040204020203" pitchFamily="34" charset="-122"/>
              </a:rPr>
              <a:t>分支为长期分支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Feature/xxx </a:t>
            </a:r>
            <a:r>
              <a:rPr lang="zh-CN" altLang="en-US" sz="1600" dirty="0">
                <a:latin typeface="Microsoft YaHei UI Light" panose="020B0502040204020203" pitchFamily="34" charset="-122"/>
                <a:ea typeface="Microsoft YaHei UI Light" panose="020B0502040204020203" pitchFamily="34" charset="-122"/>
              </a:rPr>
              <a:t>分支为开发分支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Release/xxx </a:t>
            </a:r>
            <a:r>
              <a:rPr lang="zh-CN" altLang="en-US" sz="1600" dirty="0">
                <a:latin typeface="Microsoft YaHei UI Light" panose="020B0502040204020203" pitchFamily="34" charset="-122"/>
                <a:ea typeface="Microsoft YaHei UI Light" panose="020B0502040204020203" pitchFamily="34" charset="-122"/>
              </a:rPr>
              <a:t>分支为提测分支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en-US" altLang="zh-CN" sz="1600" dirty="0">
                <a:latin typeface="Microsoft YaHei UI Light" panose="020B0502040204020203" pitchFamily="34" charset="-122"/>
                <a:ea typeface="Microsoft YaHei UI Light" panose="020B0502040204020203" pitchFamily="34" charset="-122"/>
              </a:rPr>
              <a:t>Hotfix/xxx </a:t>
            </a:r>
            <a:r>
              <a:rPr lang="zh-CN" altLang="en-US" sz="1600" dirty="0">
                <a:latin typeface="Microsoft YaHei UI Light" panose="020B0502040204020203" pitchFamily="34" charset="-122"/>
                <a:ea typeface="Microsoft YaHei UI Light" panose="020B0502040204020203" pitchFamily="34" charset="-122"/>
              </a:rPr>
              <a:t>分支为线上</a:t>
            </a:r>
            <a:r>
              <a:rPr lang="en-US" altLang="zh-CN" sz="1600" dirty="0">
                <a:latin typeface="Microsoft YaHei UI Light" panose="020B0502040204020203" pitchFamily="34" charset="-122"/>
                <a:ea typeface="Microsoft YaHei UI Light" panose="020B0502040204020203" pitchFamily="34" charset="-122"/>
              </a:rPr>
              <a:t>Bug</a:t>
            </a:r>
            <a:r>
              <a:rPr lang="zh-CN" altLang="en-US" sz="1600" dirty="0">
                <a:latin typeface="Microsoft YaHei UI Light" panose="020B0502040204020203" pitchFamily="34" charset="-122"/>
                <a:ea typeface="Microsoft YaHei UI Light" panose="020B0502040204020203" pitchFamily="34" charset="-122"/>
              </a:rPr>
              <a:t>处理分支</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发布使用 </a:t>
            </a:r>
            <a:r>
              <a:rPr lang="en-US" altLang="zh-CN" sz="1600" dirty="0">
                <a:latin typeface="Microsoft YaHei UI Light" panose="020B0502040204020203" pitchFamily="34" charset="-122"/>
                <a:ea typeface="Microsoft YaHei UI Light" panose="020B0502040204020203" pitchFamily="34" charset="-122"/>
              </a:rPr>
              <a:t>master </a:t>
            </a:r>
            <a:r>
              <a:rPr lang="zh-CN" altLang="en-US" sz="1600" dirty="0">
                <a:latin typeface="Microsoft YaHei UI Light" panose="020B0502040204020203" pitchFamily="34" charset="-122"/>
                <a:ea typeface="Microsoft YaHei UI Light" panose="020B0502040204020203" pitchFamily="34" charset="-122"/>
              </a:rPr>
              <a:t>分支</a:t>
            </a:r>
            <a:r>
              <a:rPr lang="en-US" altLang="zh-CN" sz="1600" dirty="0">
                <a:latin typeface="Microsoft YaHei UI Light" panose="020B0502040204020203" pitchFamily="34" charset="-122"/>
                <a:ea typeface="Microsoft YaHei UI Light" panose="020B0502040204020203" pitchFamily="34" charset="-122"/>
              </a:rPr>
              <a:t>(tag</a:t>
            </a:r>
            <a:r>
              <a:rPr lang="zh-CN" altLang="en-US" sz="1600" dirty="0">
                <a:latin typeface="Microsoft YaHei UI Light" panose="020B0502040204020203" pitchFamily="34" charset="-122"/>
                <a:ea typeface="Microsoft YaHei UI Light" panose="020B0502040204020203" pitchFamily="34" charset="-122"/>
              </a:rPr>
              <a:t>）</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非长期分支自动清理或定时清理</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endParaRPr lang="en-US" altLang="zh-CN"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41002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提测</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9" name="矩形 7"/>
          <p:cNvSpPr/>
          <p:nvPr/>
        </p:nvSpPr>
        <p:spPr>
          <a:xfrm>
            <a:off x="1024121" y="1186951"/>
            <a:ext cx="6502094" cy="2585323"/>
          </a:xfrm>
          <a:prstGeom prst="rect">
            <a:avLst/>
          </a:prstGeom>
        </p:spPr>
        <p:txBody>
          <a:bodyPr wrap="square">
            <a:spAutoFit/>
          </a:bodyPr>
          <a:lstStyle/>
          <a:p>
            <a:pPr marL="342900" indent="-342900">
              <a:lnSpc>
                <a:spcPct val="150000"/>
              </a:lnSpc>
              <a:buFont typeface="+mj-lt"/>
              <a:buAutoNum type="arabicPeriod"/>
            </a:pPr>
            <a:r>
              <a:rPr lang="zh-CN" altLang="en-US" dirty="0">
                <a:latin typeface="Microsoft YaHei UI Light" panose="020B0502040204020203" pitchFamily="34" charset="-122"/>
                <a:ea typeface="Microsoft YaHei UI Light" panose="020B0502040204020203" pitchFamily="34" charset="-122"/>
              </a:rPr>
              <a:t>开发人员开发功能在</a:t>
            </a:r>
            <a:r>
              <a:rPr lang="en-US" altLang="zh-CN" dirty="0">
                <a:latin typeface="Microsoft YaHei UI Light" panose="020B0502040204020203" pitchFamily="34" charset="-122"/>
                <a:ea typeface="Microsoft YaHei UI Light" panose="020B0502040204020203" pitchFamily="34" charset="-122"/>
              </a:rPr>
              <a:t>feature</a:t>
            </a:r>
            <a:r>
              <a:rPr lang="zh-CN" altLang="en-US" dirty="0">
                <a:latin typeface="Microsoft YaHei UI Light" panose="020B0502040204020203" pitchFamily="34" charset="-122"/>
                <a:ea typeface="Microsoft YaHei UI Light" panose="020B0502040204020203" pitchFamily="34" charset="-122"/>
              </a:rPr>
              <a:t>分支</a:t>
            </a:r>
            <a:endParaRPr lang="en-US" altLang="zh-CN" dirty="0">
              <a:latin typeface="Microsoft YaHei UI Light" panose="020B0502040204020203" pitchFamily="34" charset="-122"/>
              <a:ea typeface="Microsoft YaHei UI Light" panose="020B0502040204020203" pitchFamily="34" charset="-122"/>
            </a:endParaRPr>
          </a:p>
          <a:p>
            <a:pPr marL="342900" indent="-342900">
              <a:lnSpc>
                <a:spcPct val="150000"/>
              </a:lnSpc>
              <a:buFont typeface="+mj-lt"/>
              <a:buAutoNum type="arabicPeriod"/>
            </a:pPr>
            <a:r>
              <a:rPr lang="zh-CN" altLang="en-US" dirty="0">
                <a:latin typeface="Microsoft YaHei UI Light" panose="020B0502040204020203" pitchFamily="34" charset="-122"/>
                <a:ea typeface="Microsoft YaHei UI Light" panose="020B0502040204020203" pitchFamily="34" charset="-122"/>
              </a:rPr>
              <a:t>完成一个功能</a:t>
            </a:r>
            <a:r>
              <a:rPr lang="zh-CN" altLang="en-US">
                <a:latin typeface="Microsoft YaHei UI Light" panose="020B0502040204020203" pitchFamily="34" charset="-122"/>
                <a:ea typeface="Microsoft YaHei UI Light" panose="020B0502040204020203" pitchFamily="34" charset="-122"/>
              </a:rPr>
              <a:t>后结束分支并自动</a:t>
            </a:r>
            <a:r>
              <a:rPr lang="zh-CN" altLang="en-US" dirty="0">
                <a:latin typeface="Microsoft YaHei UI Light" panose="020B0502040204020203" pitchFamily="34" charset="-122"/>
                <a:ea typeface="Microsoft YaHei UI Light" panose="020B0502040204020203" pitchFamily="34" charset="-122"/>
              </a:rPr>
              <a:t>合入</a:t>
            </a:r>
            <a:r>
              <a:rPr lang="en-US" altLang="zh-CN" dirty="0">
                <a:latin typeface="Microsoft YaHei UI Light" panose="020B0502040204020203" pitchFamily="34" charset="-122"/>
                <a:ea typeface="Microsoft YaHei UI Light" panose="020B0502040204020203" pitchFamily="34" charset="-122"/>
              </a:rPr>
              <a:t>develop</a:t>
            </a:r>
            <a:r>
              <a:rPr lang="zh-CN" altLang="en-US" dirty="0">
                <a:latin typeface="Microsoft YaHei UI Light" panose="020B0502040204020203" pitchFamily="34" charset="-122"/>
                <a:ea typeface="Microsoft YaHei UI Light" panose="020B0502040204020203" pitchFamily="34" charset="-122"/>
              </a:rPr>
              <a:t>分支</a:t>
            </a:r>
            <a:endParaRPr lang="en-US" altLang="zh-CN" dirty="0">
              <a:latin typeface="Microsoft YaHei UI Light" panose="020B0502040204020203" pitchFamily="34" charset="-122"/>
              <a:ea typeface="Microsoft YaHei UI Light" panose="020B0502040204020203" pitchFamily="34" charset="-122"/>
            </a:endParaRPr>
          </a:p>
          <a:p>
            <a:pPr marL="342900" indent="-342900">
              <a:lnSpc>
                <a:spcPct val="150000"/>
              </a:lnSpc>
              <a:buFont typeface="+mj-lt"/>
              <a:buAutoNum type="arabicPeriod"/>
            </a:pPr>
            <a:r>
              <a:rPr lang="zh-CN" altLang="en-US" dirty="0">
                <a:latin typeface="Microsoft YaHei UI Light" panose="020B0502040204020203" pitchFamily="34" charset="-122"/>
                <a:ea typeface="Microsoft YaHei UI Light" panose="020B0502040204020203" pitchFamily="34" charset="-122"/>
              </a:rPr>
              <a:t>所有功能完成后都合并到</a:t>
            </a:r>
            <a:r>
              <a:rPr lang="en-US" altLang="zh-CN" dirty="0">
                <a:latin typeface="Microsoft YaHei UI Light" panose="020B0502040204020203" pitchFamily="34" charset="-122"/>
                <a:ea typeface="Microsoft YaHei UI Light" panose="020B0502040204020203" pitchFamily="34" charset="-122"/>
              </a:rPr>
              <a:t>develop</a:t>
            </a:r>
            <a:r>
              <a:rPr lang="zh-CN" altLang="en-US" dirty="0">
                <a:latin typeface="Microsoft YaHei UI Light" panose="020B0502040204020203" pitchFamily="34" charset="-122"/>
                <a:ea typeface="Microsoft YaHei UI Light" panose="020B0502040204020203" pitchFamily="34" charset="-122"/>
              </a:rPr>
              <a:t>分支</a:t>
            </a:r>
            <a:endParaRPr lang="en-US" altLang="zh-CN" dirty="0">
              <a:latin typeface="Microsoft YaHei UI Light" panose="020B0502040204020203" pitchFamily="34" charset="-122"/>
              <a:ea typeface="Microsoft YaHei UI Light" panose="020B0502040204020203" pitchFamily="34" charset="-122"/>
            </a:endParaRPr>
          </a:p>
          <a:p>
            <a:pPr marL="342900" indent="-342900">
              <a:lnSpc>
                <a:spcPct val="150000"/>
              </a:lnSpc>
              <a:buFont typeface="+mj-lt"/>
              <a:buAutoNum type="arabicPeriod"/>
            </a:pPr>
            <a:r>
              <a:rPr lang="zh-CN" altLang="en-US" b="1" dirty="0">
                <a:solidFill>
                  <a:schemeClr val="accent6">
                    <a:lumMod val="75000"/>
                  </a:schemeClr>
                </a:solidFill>
                <a:latin typeface="Microsoft YaHei UI Light" panose="020B0502040204020203" pitchFamily="34" charset="-122"/>
                <a:ea typeface="Microsoft YaHei UI Light" panose="020B0502040204020203" pitchFamily="34" charset="-122"/>
              </a:rPr>
              <a:t>创建</a:t>
            </a:r>
            <a:r>
              <a:rPr lang="en-US" altLang="zh-CN" b="1" dirty="0">
                <a:solidFill>
                  <a:schemeClr val="accent6">
                    <a:lumMod val="75000"/>
                  </a:schemeClr>
                </a:solidFill>
                <a:latin typeface="Microsoft YaHei UI Light" panose="020B0502040204020203" pitchFamily="34" charset="-122"/>
                <a:ea typeface="Microsoft YaHei UI Light" panose="020B0502040204020203" pitchFamily="34" charset="-122"/>
              </a:rPr>
              <a:t>release</a:t>
            </a:r>
            <a:r>
              <a:rPr lang="zh-CN" altLang="en-US" b="1" dirty="0">
                <a:solidFill>
                  <a:schemeClr val="accent6">
                    <a:lumMod val="75000"/>
                  </a:schemeClr>
                </a:solidFill>
                <a:latin typeface="Microsoft YaHei UI Light" panose="020B0502040204020203" pitchFamily="34" charset="-122"/>
                <a:ea typeface="Microsoft YaHei UI Light" panose="020B0502040204020203" pitchFamily="34" charset="-122"/>
              </a:rPr>
              <a:t>分支，并使用该分支提测以及修改</a:t>
            </a:r>
            <a:r>
              <a:rPr lang="en-US" altLang="zh-CN" b="1" dirty="0">
                <a:solidFill>
                  <a:schemeClr val="accent6">
                    <a:lumMod val="75000"/>
                  </a:schemeClr>
                </a:solidFill>
                <a:latin typeface="Microsoft YaHei UI Light" panose="020B0502040204020203" pitchFamily="34" charset="-122"/>
                <a:ea typeface="Microsoft YaHei UI Light" panose="020B0502040204020203" pitchFamily="34" charset="-122"/>
              </a:rPr>
              <a:t>bug</a:t>
            </a:r>
          </a:p>
          <a:p>
            <a:pPr marL="342900" indent="-342900">
              <a:lnSpc>
                <a:spcPct val="150000"/>
              </a:lnSpc>
              <a:buFont typeface="+mj-lt"/>
              <a:buAutoNum type="arabicPeriod"/>
            </a:pPr>
            <a:r>
              <a:rPr lang="zh-CN" altLang="en-US" b="1" dirty="0">
                <a:solidFill>
                  <a:schemeClr val="accent6">
                    <a:lumMod val="75000"/>
                  </a:schemeClr>
                </a:solidFill>
                <a:latin typeface="Microsoft YaHei UI Light" panose="020B0502040204020203" pitchFamily="34" charset="-122"/>
                <a:ea typeface="Microsoft YaHei UI Light" panose="020B0502040204020203" pitchFamily="34" charset="-122"/>
              </a:rPr>
              <a:t>功能测试和回归测试都是找个提测分支</a:t>
            </a:r>
            <a:endParaRPr lang="en-US" altLang="zh-CN" b="1" dirty="0">
              <a:solidFill>
                <a:schemeClr val="accent6">
                  <a:lumMod val="75000"/>
                </a:schemeClr>
              </a:solidFill>
              <a:latin typeface="Microsoft YaHei UI Light" panose="020B0502040204020203" pitchFamily="34" charset="-122"/>
              <a:ea typeface="Microsoft YaHei UI Light" panose="020B0502040204020203" pitchFamily="34" charset="-122"/>
            </a:endParaRPr>
          </a:p>
          <a:p>
            <a:pPr marL="342900" indent="-342900">
              <a:lnSpc>
                <a:spcPct val="150000"/>
              </a:lnSpc>
              <a:buFont typeface="+mj-lt"/>
              <a:buAutoNum type="arabicPeriod"/>
            </a:pPr>
            <a:r>
              <a:rPr lang="zh-CN" altLang="en-US" dirty="0">
                <a:latin typeface="Microsoft YaHei UI Light" panose="020B0502040204020203" pitchFamily="34" charset="-122"/>
                <a:ea typeface="Microsoft YaHei UI Light" panose="020B0502040204020203" pitchFamily="34" charset="-122"/>
              </a:rPr>
              <a:t>回归结束后结束这个分支开是进入发布阶段</a:t>
            </a:r>
            <a:endParaRPr lang="en-US" altLang="zh-CN"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31320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提测</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9" name="矩形 7"/>
          <p:cNvSpPr/>
          <p:nvPr/>
        </p:nvSpPr>
        <p:spPr>
          <a:xfrm>
            <a:off x="534591" y="1486910"/>
            <a:ext cx="8147875" cy="1661993"/>
          </a:xfrm>
          <a:prstGeom prst="rect">
            <a:avLst/>
          </a:prstGeom>
        </p:spPr>
        <p:txBody>
          <a:bodyPr wrap="square">
            <a:spAutoFit/>
          </a:bodyPr>
          <a:lstStyle/>
          <a:p>
            <a:pPr>
              <a:lnSpc>
                <a:spcPct val="150000"/>
              </a:lnSpc>
            </a:pPr>
            <a:r>
              <a:rPr lang="zh-CN" altLang="en-US" dirty="0">
                <a:latin typeface="Microsoft YaHei UI Light" panose="020B0502040204020203" pitchFamily="34" charset="-122"/>
                <a:ea typeface="Microsoft YaHei UI Light" panose="020B0502040204020203" pitchFamily="34" charset="-122"/>
              </a:rPr>
              <a:t>自动化冒烟测试在 </a:t>
            </a:r>
            <a:r>
              <a:rPr lang="en-US" altLang="zh-CN" dirty="0">
                <a:latin typeface="Microsoft YaHei UI Light" panose="020B0502040204020203" pitchFamily="34" charset="-122"/>
                <a:ea typeface="Microsoft YaHei UI Light" panose="020B0502040204020203" pitchFamily="34" charset="-122"/>
              </a:rPr>
              <a:t>Develop</a:t>
            </a:r>
            <a:r>
              <a:rPr lang="zh-CN" altLang="en-US" dirty="0">
                <a:latin typeface="Microsoft YaHei UI Light" panose="020B0502040204020203" pitchFamily="34" charset="-122"/>
                <a:ea typeface="Microsoft YaHei UI Light" panose="020B0502040204020203" pitchFamily="34" charset="-122"/>
              </a:rPr>
              <a:t>分支进行</a:t>
            </a:r>
            <a:endParaRPr lang="en-US" altLang="zh-CN"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Arial" panose="020B0604020202020204" pitchFamily="34" charset="0"/>
              <a:buChar char="•"/>
            </a:pPr>
            <a:r>
              <a:rPr lang="zh-CN" altLang="en-US" sz="1600" dirty="0">
                <a:latin typeface="Microsoft YaHei UI Light" panose="020B0502040204020203" pitchFamily="34" charset="-122"/>
                <a:ea typeface="Microsoft YaHei UI Light" panose="020B0502040204020203" pitchFamily="34" charset="-122"/>
              </a:rPr>
              <a:t>每个功能完成合并就触发自动测试，而不是等到提测才开始冒烟</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Arial" panose="020B0604020202020204" pitchFamily="34" charset="0"/>
              <a:buChar char="•"/>
            </a:pPr>
            <a:r>
              <a:rPr lang="zh-CN" altLang="en-US" sz="1600" dirty="0">
                <a:latin typeface="Microsoft YaHei UI Light" panose="020B0502040204020203" pitchFamily="34" charset="-122"/>
                <a:ea typeface="Microsoft YaHei UI Light" panose="020B0502040204020203" pitchFamily="34" charset="-122"/>
              </a:rPr>
              <a:t>自动化冒烟是在开发阶段进行</a:t>
            </a:r>
            <a:endParaRPr lang="en-US" altLang="zh-CN" sz="16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Arial" panose="020B0604020202020204" pitchFamily="34" charset="0"/>
              <a:buChar char="•"/>
            </a:pPr>
            <a:r>
              <a:rPr lang="zh-CN" altLang="en-US" sz="1600" i="1" dirty="0">
                <a:latin typeface="Microsoft YaHei UI Light" panose="020B0502040204020203" pitchFamily="34" charset="-122"/>
                <a:ea typeface="Microsoft YaHei UI Light" panose="020B0502040204020203" pitchFamily="34" charset="-122"/>
              </a:rPr>
              <a:t>后续如果自动化冒烟测试执行良好可自动创建提测分支并部署测试环境</a:t>
            </a:r>
            <a:endParaRPr lang="en-US" altLang="zh-CN" sz="1600" i="1"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26814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Gitflow</a:t>
            </a:r>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无法解决问题</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grpSp>
        <p:nvGrpSpPr>
          <p:cNvPr id="10" name="Group 9"/>
          <p:cNvGrpSpPr/>
          <p:nvPr/>
        </p:nvGrpSpPr>
        <p:grpSpPr>
          <a:xfrm>
            <a:off x="325682" y="1101751"/>
            <a:ext cx="8140694" cy="3420439"/>
            <a:chOff x="31756" y="929311"/>
            <a:chExt cx="8569361" cy="3597959"/>
          </a:xfrm>
        </p:grpSpPr>
        <p:sp>
          <p:nvSpPr>
            <p:cNvPr id="11" name="Rectangle: Rounded Corners 10"/>
            <p:cNvSpPr/>
            <p:nvPr/>
          </p:nvSpPr>
          <p:spPr>
            <a:xfrm>
              <a:off x="31756" y="2681081"/>
              <a:ext cx="1270269" cy="228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w="0"/>
                  <a:solidFill>
                    <a:schemeClr val="bg1"/>
                  </a:solidFill>
                  <a:effectLst>
                    <a:outerShdw blurRad="38100" dist="25400" dir="5400000" algn="ctr" rotWithShape="0">
                      <a:srgbClr val="6E747A">
                        <a:alpha val="43000"/>
                      </a:srgbClr>
                    </a:outerShdw>
                  </a:effectLst>
                </a:rPr>
                <a:t>Develop</a:t>
              </a:r>
            </a:p>
          </p:txBody>
        </p:sp>
        <p:sp>
          <p:nvSpPr>
            <p:cNvPr id="12" name="Rectangle: Rounded Corners 11"/>
            <p:cNvSpPr/>
            <p:nvPr/>
          </p:nvSpPr>
          <p:spPr>
            <a:xfrm>
              <a:off x="31756" y="1871043"/>
              <a:ext cx="1270271" cy="228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ln w="0"/>
                  <a:solidFill>
                    <a:schemeClr val="bg1"/>
                  </a:solidFill>
                  <a:effectLst>
                    <a:outerShdw blurRad="38100" dist="25400" dir="5400000" algn="ctr" rotWithShape="0">
                      <a:srgbClr val="6E747A">
                        <a:alpha val="43000"/>
                      </a:srgbClr>
                    </a:outerShdw>
                  </a:effectLst>
                </a:rPr>
                <a:t>Release</a:t>
              </a:r>
              <a:endParaRPr lang="en-US" sz="1350" dirty="0">
                <a:ln w="0"/>
                <a:solidFill>
                  <a:schemeClr val="bg1"/>
                </a:solidFill>
                <a:effectLst>
                  <a:outerShdw blurRad="38100" dist="25400" dir="5400000" algn="ctr" rotWithShape="0">
                    <a:srgbClr val="6E747A">
                      <a:alpha val="43000"/>
                    </a:srgbClr>
                  </a:outerShdw>
                </a:effectLst>
              </a:endParaRPr>
            </a:p>
          </p:txBody>
        </p:sp>
        <p:sp>
          <p:nvSpPr>
            <p:cNvPr id="13" name="Flowchart: Connector 12"/>
            <p:cNvSpPr/>
            <p:nvPr/>
          </p:nvSpPr>
          <p:spPr>
            <a:xfrm>
              <a:off x="1953611" y="2681081"/>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Flowchart: Connector 13"/>
            <p:cNvSpPr/>
            <p:nvPr/>
          </p:nvSpPr>
          <p:spPr>
            <a:xfrm>
              <a:off x="2344239" y="3488633"/>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Flowchart: Connector 14"/>
            <p:cNvSpPr/>
            <p:nvPr/>
          </p:nvSpPr>
          <p:spPr>
            <a:xfrm>
              <a:off x="3125496" y="3488633"/>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Flowchart: Connector 15"/>
            <p:cNvSpPr/>
            <p:nvPr/>
          </p:nvSpPr>
          <p:spPr>
            <a:xfrm>
              <a:off x="3906753" y="349112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Flowchart: Connector 16"/>
            <p:cNvSpPr/>
            <p:nvPr/>
          </p:nvSpPr>
          <p:spPr>
            <a:xfrm>
              <a:off x="4249653" y="2681081"/>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Rectangle: Rounded Corners 17"/>
            <p:cNvSpPr/>
            <p:nvPr/>
          </p:nvSpPr>
          <p:spPr>
            <a:xfrm>
              <a:off x="31756" y="3488632"/>
              <a:ext cx="1299293" cy="226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ln w="0"/>
                  <a:solidFill>
                    <a:schemeClr val="bg1"/>
                  </a:solidFill>
                  <a:effectLst>
                    <a:outerShdw blurRad="38100" dist="25400" dir="5400000" algn="ctr" rotWithShape="0">
                      <a:srgbClr val="6E747A">
                        <a:alpha val="43000"/>
                      </a:srgbClr>
                    </a:outerShdw>
                  </a:effectLst>
                </a:rPr>
                <a:t>项目</a:t>
              </a:r>
              <a:r>
                <a:rPr lang="en-US" altLang="zh-CN" sz="1350" dirty="0">
                  <a:ln w="0"/>
                  <a:solidFill>
                    <a:schemeClr val="bg1"/>
                  </a:solidFill>
                  <a:effectLst>
                    <a:outerShdw blurRad="38100" dist="25400" dir="5400000" algn="ctr" rotWithShape="0">
                      <a:srgbClr val="6E747A">
                        <a:alpha val="43000"/>
                      </a:srgbClr>
                    </a:outerShdw>
                  </a:effectLst>
                </a:rPr>
                <a:t>1 </a:t>
              </a:r>
              <a:r>
                <a:rPr lang="en-US" sz="1350" dirty="0">
                  <a:ln w="0"/>
                  <a:solidFill>
                    <a:schemeClr val="bg1"/>
                  </a:solidFill>
                  <a:effectLst>
                    <a:outerShdw blurRad="38100" dist="25400" dir="5400000" algn="ctr" rotWithShape="0">
                      <a:srgbClr val="6E747A">
                        <a:alpha val="43000"/>
                      </a:srgbClr>
                    </a:outerShdw>
                  </a:effectLst>
                </a:rPr>
                <a:t>Feature</a:t>
              </a:r>
            </a:p>
          </p:txBody>
        </p:sp>
        <p:sp>
          <p:nvSpPr>
            <p:cNvPr id="19" name="Flowchart: Connector 18"/>
            <p:cNvSpPr/>
            <p:nvPr/>
          </p:nvSpPr>
          <p:spPr>
            <a:xfrm>
              <a:off x="4578319" y="1871043"/>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Rectangle: Rounded Corners 19"/>
            <p:cNvSpPr/>
            <p:nvPr/>
          </p:nvSpPr>
          <p:spPr>
            <a:xfrm>
              <a:off x="31756" y="4298670"/>
              <a:ext cx="1299293" cy="226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ln w="0"/>
                  <a:solidFill>
                    <a:schemeClr val="accent4">
                      <a:lumMod val="60000"/>
                      <a:lumOff val="40000"/>
                    </a:schemeClr>
                  </a:solidFill>
                  <a:effectLst>
                    <a:outerShdw blurRad="38100" dist="25400" dir="5400000" algn="ctr" rotWithShape="0">
                      <a:srgbClr val="6E747A">
                        <a:alpha val="43000"/>
                      </a:srgbClr>
                    </a:outerShdw>
                  </a:effectLst>
                </a:rPr>
                <a:t>项目</a:t>
              </a:r>
              <a:r>
                <a:rPr lang="en-US" altLang="zh-CN" sz="1350" dirty="0">
                  <a:ln w="0"/>
                  <a:solidFill>
                    <a:schemeClr val="accent4">
                      <a:lumMod val="60000"/>
                      <a:lumOff val="40000"/>
                    </a:schemeClr>
                  </a:solidFill>
                  <a:effectLst>
                    <a:outerShdw blurRad="38100" dist="25400" dir="5400000" algn="ctr" rotWithShape="0">
                      <a:srgbClr val="6E747A">
                        <a:alpha val="43000"/>
                      </a:srgbClr>
                    </a:outerShdw>
                  </a:effectLst>
                </a:rPr>
                <a:t>2 </a:t>
              </a:r>
              <a:r>
                <a:rPr lang="en-US" sz="1350" dirty="0">
                  <a:ln w="0"/>
                  <a:solidFill>
                    <a:schemeClr val="accent4">
                      <a:lumMod val="60000"/>
                      <a:lumOff val="40000"/>
                    </a:schemeClr>
                  </a:solidFill>
                  <a:effectLst>
                    <a:outerShdw blurRad="38100" dist="25400" dir="5400000" algn="ctr" rotWithShape="0">
                      <a:srgbClr val="6E747A">
                        <a:alpha val="43000"/>
                      </a:srgbClr>
                    </a:outerShdw>
                  </a:effectLst>
                </a:rPr>
                <a:t>Feature</a:t>
              </a:r>
            </a:p>
          </p:txBody>
        </p:sp>
        <p:sp>
          <p:nvSpPr>
            <p:cNvPr id="21" name="Flowchart: Connector 20"/>
            <p:cNvSpPr/>
            <p:nvPr/>
          </p:nvSpPr>
          <p:spPr>
            <a:xfrm>
              <a:off x="3906753" y="4287484"/>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Flowchart: Connector 21"/>
            <p:cNvSpPr/>
            <p:nvPr/>
          </p:nvSpPr>
          <p:spPr>
            <a:xfrm>
              <a:off x="4868882" y="429867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Flowchart: Connector 22"/>
            <p:cNvSpPr/>
            <p:nvPr/>
          </p:nvSpPr>
          <p:spPr>
            <a:xfrm>
              <a:off x="5457082" y="1871043"/>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Flowchart: Connector 23"/>
            <p:cNvSpPr/>
            <p:nvPr/>
          </p:nvSpPr>
          <p:spPr>
            <a:xfrm>
              <a:off x="6335845" y="1871043"/>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5" name="Straight Arrow Connector 24"/>
            <p:cNvCxnSpPr>
              <a:cxnSpLocks/>
            </p:cNvCxnSpPr>
            <p:nvPr/>
          </p:nvCxnSpPr>
          <p:spPr>
            <a:xfrm>
              <a:off x="3420667" y="2795381"/>
              <a:ext cx="714686" cy="0"/>
            </a:xfrm>
            <a:prstGeom prst="straightConnector1">
              <a:avLst/>
            </a:prstGeom>
            <a:ln w="63500">
              <a:solidFill>
                <a:schemeClr val="bg1">
                  <a:lumMod val="65000"/>
                </a:schemeClr>
              </a:solidFill>
              <a:prstDash val="sysDot"/>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a:off x="2182211" y="2960348"/>
              <a:ext cx="213388" cy="479560"/>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V="1">
              <a:off x="2664962" y="3601688"/>
              <a:ext cx="359459" cy="1245"/>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3420667" y="3602933"/>
              <a:ext cx="359459" cy="1245"/>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4180754" y="2983057"/>
              <a:ext cx="114300" cy="456851"/>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3102717" y="2681081"/>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1" name="Straight Arrow Connector 30"/>
            <p:cNvCxnSpPr>
              <a:cxnSpLocks/>
            </p:cNvCxnSpPr>
            <p:nvPr/>
          </p:nvCxnSpPr>
          <p:spPr>
            <a:xfrm>
              <a:off x="2264677" y="2795381"/>
              <a:ext cx="759744" cy="0"/>
            </a:xfrm>
            <a:prstGeom prst="straightConnector1">
              <a:avLst/>
            </a:prstGeom>
            <a:ln w="63500">
              <a:solidFill>
                <a:schemeClr val="bg1">
                  <a:lumMod val="65000"/>
                </a:schemeClr>
              </a:solidFill>
              <a:prstDash val="sysDot"/>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3297854" y="2960348"/>
              <a:ext cx="648114" cy="1313406"/>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4218860" y="4412972"/>
              <a:ext cx="588059" cy="0"/>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V="1">
              <a:off x="5074850" y="2983057"/>
              <a:ext cx="382232" cy="1193516"/>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a:off x="4625839" y="2795381"/>
              <a:ext cx="714686" cy="0"/>
            </a:xfrm>
            <a:prstGeom prst="straightConnector1">
              <a:avLst/>
            </a:prstGeom>
            <a:ln w="63500">
              <a:solidFill>
                <a:schemeClr val="bg1">
                  <a:lumMod val="65000"/>
                </a:schemeClr>
              </a:solidFill>
              <a:prstDash val="sysDot"/>
              <a:headEnd w="lg" len="sm"/>
              <a:tailEnd type="arrow" w="sm" len="sm"/>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5396589" y="2681081"/>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7" name="Straight Arrow Connector 36"/>
            <p:cNvCxnSpPr>
              <a:cxnSpLocks/>
            </p:cNvCxnSpPr>
            <p:nvPr/>
          </p:nvCxnSpPr>
          <p:spPr>
            <a:xfrm flipV="1">
              <a:off x="4464019" y="2173463"/>
              <a:ext cx="161820" cy="456852"/>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7214608" y="1871043"/>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9" name="Straight Arrow Connector 38"/>
            <p:cNvCxnSpPr>
              <a:cxnSpLocks/>
            </p:cNvCxnSpPr>
            <p:nvPr/>
          </p:nvCxnSpPr>
          <p:spPr>
            <a:xfrm flipV="1">
              <a:off x="4868881" y="1984097"/>
              <a:ext cx="527708" cy="1245"/>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V="1">
              <a:off x="5746174" y="1985342"/>
              <a:ext cx="527708" cy="1245"/>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V="1">
              <a:off x="6625672" y="1986587"/>
              <a:ext cx="527708" cy="1245"/>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flipV="1">
              <a:off x="5571382" y="1530626"/>
              <a:ext cx="438647" cy="1112111"/>
            </a:xfrm>
            <a:prstGeom prst="straightConnector1">
              <a:avLst/>
            </a:prstGeom>
            <a:ln w="63500">
              <a:solidFill>
                <a:srgbClr val="FF0000"/>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sp>
          <p:nvSpPr>
            <p:cNvPr id="43" name="Explosion: 8 Points 42"/>
            <p:cNvSpPr/>
            <p:nvPr/>
          </p:nvSpPr>
          <p:spPr>
            <a:xfrm>
              <a:off x="5625189" y="929311"/>
              <a:ext cx="948181" cy="54038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accent4">
                      <a:lumMod val="60000"/>
                      <a:lumOff val="40000"/>
                    </a:schemeClr>
                  </a:solidFill>
                </a:rPr>
                <a:t>?</a:t>
              </a:r>
            </a:p>
          </p:txBody>
        </p:sp>
        <p:sp>
          <p:nvSpPr>
            <p:cNvPr id="44" name="Flowchart: Connector 43"/>
            <p:cNvSpPr/>
            <p:nvPr/>
          </p:nvSpPr>
          <p:spPr>
            <a:xfrm>
              <a:off x="8372517" y="1873532"/>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5" name="Straight Arrow Connector 44"/>
            <p:cNvCxnSpPr>
              <a:cxnSpLocks/>
            </p:cNvCxnSpPr>
            <p:nvPr/>
          </p:nvCxnSpPr>
          <p:spPr>
            <a:xfrm>
              <a:off x="7504436" y="1984097"/>
              <a:ext cx="764921" cy="3735"/>
            </a:xfrm>
            <a:prstGeom prst="straightConnector1">
              <a:avLst/>
            </a:prstGeom>
            <a:ln w="63500">
              <a:solidFill>
                <a:schemeClr val="bg1">
                  <a:lumMod val="65000"/>
                </a:schemeClr>
              </a:solidFill>
              <a:prstDash val="solid"/>
              <a:headEnd w="lg" len="sm"/>
              <a:tailEnd type="arrow"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06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提测</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9" name="矩形 7"/>
          <p:cNvSpPr/>
          <p:nvPr/>
        </p:nvSpPr>
        <p:spPr>
          <a:xfrm>
            <a:off x="793009" y="611565"/>
            <a:ext cx="7707897" cy="830997"/>
          </a:xfrm>
          <a:prstGeom prst="rect">
            <a:avLst/>
          </a:prstGeom>
        </p:spPr>
        <p:txBody>
          <a:bodyPr wrap="square">
            <a:spAutoFit/>
          </a:bodyPr>
          <a:lstStyle/>
          <a:p>
            <a:pPr>
              <a:lnSpc>
                <a:spcPct val="150000"/>
              </a:lnSpc>
            </a:pPr>
            <a:r>
              <a:rPr lang="zh-CN" altLang="en-US" dirty="0"/>
              <a:t>同一仓库，在同期有多个项目并行时，无法创建第二个</a:t>
            </a:r>
            <a:r>
              <a:rPr lang="en-US" altLang="zh-CN" dirty="0"/>
              <a:t>release</a:t>
            </a:r>
            <a:r>
              <a:rPr lang="zh-CN" altLang="en-US" dirty="0"/>
              <a:t>分支</a:t>
            </a:r>
            <a:endParaRPr lang="en-US" altLang="zh-CN" dirty="0">
              <a:latin typeface="Microsoft YaHei UI Light" panose="020B0502040204020203" pitchFamily="34" charset="-122"/>
              <a:ea typeface="Microsoft YaHei UI Light" panose="020B0502040204020203" pitchFamily="34" charset="-122"/>
            </a:endParaRPr>
          </a:p>
          <a:p>
            <a:pPr>
              <a:lnSpc>
                <a:spcPct val="150000"/>
              </a:lnSpc>
            </a:pPr>
            <a:r>
              <a:rPr lang="en-US" altLang="zh-CN" sz="1400" b="1" dirty="0">
                <a:solidFill>
                  <a:srgbClr val="FF0000"/>
                </a:solidFill>
                <a:latin typeface="Microsoft YaHei UI Light" panose="020B0502040204020203" pitchFamily="34" charset="-122"/>
                <a:ea typeface="Microsoft YaHei UI Light" panose="020B0502040204020203" pitchFamily="34" charset="-122"/>
              </a:rPr>
              <a:t>http://wiki.juanpi.org/pages/viewpage.action?pageId=18794600</a:t>
            </a:r>
          </a:p>
        </p:txBody>
      </p:sp>
    </p:spTree>
    <p:extLst>
      <p:ext uri="{BB962C8B-B14F-4D97-AF65-F5344CB8AC3E}">
        <p14:creationId xmlns:p14="http://schemas.microsoft.com/office/powerpoint/2010/main" val="248910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当前执行现状</a:t>
            </a:r>
          </a:p>
        </p:txBody>
      </p:sp>
      <p:sp>
        <p:nvSpPr>
          <p:cNvPr id="9" name="矩形 7"/>
          <p:cNvSpPr/>
          <p:nvPr/>
        </p:nvSpPr>
        <p:spPr>
          <a:xfrm>
            <a:off x="2174875" y="1836033"/>
            <a:ext cx="4692859" cy="184665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altLang="zh-CN" sz="2000" dirty="0">
                <a:latin typeface="Microsoft YaHei UI Light" panose="020B0502040204020203" pitchFamily="34" charset="-122"/>
                <a:ea typeface="Microsoft YaHei UI Light" panose="020B0502040204020203" pitchFamily="34" charset="-122"/>
              </a:rPr>
              <a:t>03-10</a:t>
            </a:r>
            <a:r>
              <a:rPr lang="zh-CN" altLang="en-US" sz="2000" dirty="0">
                <a:latin typeface="Microsoft YaHei UI Light" panose="020B0502040204020203" pitchFamily="34" charset="-122"/>
                <a:ea typeface="Microsoft YaHei UI Light" panose="020B0502040204020203" pitchFamily="34" charset="-122"/>
              </a:rPr>
              <a:t>之后</a:t>
            </a:r>
            <a:r>
              <a:rPr lang="en-US" altLang="zh-CN" sz="2000" dirty="0">
                <a:latin typeface="Microsoft YaHei UI Light" panose="020B0502040204020203" pitchFamily="34" charset="-122"/>
                <a:ea typeface="Microsoft YaHei UI Light" panose="020B0502040204020203" pitchFamily="34" charset="-122"/>
              </a:rPr>
              <a:t>143</a:t>
            </a:r>
            <a:r>
              <a:rPr lang="zh-CN" altLang="en-US" sz="2000" dirty="0">
                <a:latin typeface="Microsoft YaHei UI Light" panose="020B0502040204020203" pitchFamily="34" charset="-122"/>
                <a:ea typeface="Microsoft YaHei UI Light" panose="020B0502040204020203" pitchFamily="34" charset="-122"/>
              </a:rPr>
              <a:t>个仓库产生更新</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en-US" altLang="zh-CN" sz="2000" dirty="0">
                <a:latin typeface="Microsoft YaHei UI Light" panose="020B0502040204020203" pitchFamily="34" charset="-122"/>
                <a:ea typeface="Microsoft YaHei UI Light" panose="020B0502040204020203" pitchFamily="34" charset="-122"/>
              </a:rPr>
              <a:t>72 </a:t>
            </a:r>
            <a:r>
              <a:rPr lang="zh-CN" altLang="en-US" sz="2000" dirty="0">
                <a:latin typeface="Microsoft YaHei UI Light" panose="020B0502040204020203" pitchFamily="34" charset="-122"/>
                <a:ea typeface="Microsoft YaHei UI Light" panose="020B0502040204020203" pitchFamily="34" charset="-122"/>
              </a:rPr>
              <a:t>个仓库不同程度使用了 </a:t>
            </a:r>
            <a:r>
              <a:rPr lang="en-US" altLang="zh-CN" sz="2000" dirty="0" err="1">
                <a:latin typeface="Microsoft YaHei UI Light" panose="020B0502040204020203" pitchFamily="34" charset="-122"/>
                <a:ea typeface="Microsoft YaHei UI Light" panose="020B0502040204020203" pitchFamily="34" charset="-122"/>
              </a:rPr>
              <a:t>git</a:t>
            </a:r>
            <a:r>
              <a:rPr lang="en-US" altLang="zh-CN" sz="2000" dirty="0">
                <a:latin typeface="Microsoft YaHei UI Light" panose="020B0502040204020203" pitchFamily="34" charset="-122"/>
                <a:ea typeface="Microsoft YaHei UI Light" panose="020B0502040204020203" pitchFamily="34" charset="-122"/>
              </a:rPr>
              <a:t> flow</a:t>
            </a:r>
          </a:p>
          <a:p>
            <a:pPr marL="285750" indent="-285750">
              <a:lnSpc>
                <a:spcPct val="150000"/>
              </a:lnSpc>
              <a:buFont typeface="Wingdings" panose="05000000000000000000" pitchFamily="2" charset="2"/>
              <a:buChar char="q"/>
            </a:pPr>
            <a:r>
              <a:rPr lang="en-US" altLang="zh-CN" sz="2000" dirty="0">
                <a:latin typeface="Microsoft YaHei UI Light" panose="020B0502040204020203" pitchFamily="34" charset="-122"/>
                <a:ea typeface="Microsoft YaHei UI Light" panose="020B0502040204020203" pitchFamily="34" charset="-122"/>
              </a:rPr>
              <a:t>71</a:t>
            </a:r>
            <a:r>
              <a:rPr lang="zh-CN" altLang="en-US" sz="2000" dirty="0">
                <a:latin typeface="Microsoft YaHei UI Light" panose="020B0502040204020203" pitchFamily="34" charset="-122"/>
                <a:ea typeface="Microsoft YaHei UI Light" panose="020B0502040204020203" pitchFamily="34" charset="-122"/>
              </a:rPr>
              <a:t>个仓库完全没有使用</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54783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898140" y="1987550"/>
            <a:ext cx="3709035" cy="707886"/>
          </a:xfrm>
          <a:prstGeom prst="rect">
            <a:avLst/>
          </a:prstGeom>
        </p:spPr>
        <p:txBody>
          <a:bodyPr wrap="square">
            <a:spAutoFit/>
          </a:bodyPr>
          <a:lstStyle/>
          <a:p>
            <a:pPr algn="ctr"/>
            <a:r>
              <a:rPr lang="en-US" altLang="zh-CN" sz="40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Git</a:t>
            </a:r>
            <a:r>
              <a:rPr lang="en-US" altLang="zh-CN"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 flow</a:t>
            </a:r>
            <a:endParaRPr lang="zh-CN" altLang="en-US"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endParaRPr>
          </a:p>
        </p:txBody>
      </p:sp>
      <p:pic>
        <p:nvPicPr>
          <p:cNvPr id="23" name="图片 22" descr="一级辅助图形1"/>
          <p:cNvPicPr>
            <a:picLocks noChangeAspect="1"/>
          </p:cNvPicPr>
          <p:nvPr/>
        </p:nvPicPr>
        <p:blipFill>
          <a:blip r:embed="rId2"/>
          <a:stretch>
            <a:fillRect/>
          </a:stretch>
        </p:blipFill>
        <p:spPr>
          <a:xfrm>
            <a:off x="6606540" y="1896745"/>
            <a:ext cx="703580" cy="505460"/>
          </a:xfrm>
          <a:prstGeom prst="rect">
            <a:avLst/>
          </a:prstGeom>
        </p:spPr>
      </p:pic>
    </p:spTree>
    <p:extLst>
      <p:ext uri="{BB962C8B-B14F-4D97-AF65-F5344CB8AC3E}">
        <p14:creationId xmlns:p14="http://schemas.microsoft.com/office/powerpoint/2010/main" val="3601867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Gitflow</a:t>
            </a:r>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 可以带来什么</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51" name="矩形 50"/>
          <p:cNvSpPr/>
          <p:nvPr/>
        </p:nvSpPr>
        <p:spPr>
          <a:xfrm>
            <a:off x="390525" y="1250863"/>
            <a:ext cx="8602750" cy="4062651"/>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简化</a:t>
            </a:r>
            <a:r>
              <a:rPr lang="en-US" altLang="zh-CN" sz="2000" dirty="0" err="1">
                <a:latin typeface="Microsoft YaHei UI Light" panose="020B0502040204020203" pitchFamily="34" charset="-122"/>
                <a:ea typeface="Microsoft YaHei UI Light" panose="020B0502040204020203" pitchFamily="34" charset="-122"/>
              </a:rPr>
              <a:t>Git</a:t>
            </a:r>
            <a:r>
              <a:rPr lang="zh-CN" altLang="en-US" sz="2000" dirty="0">
                <a:latin typeface="Microsoft YaHei UI Light" panose="020B0502040204020203" pitchFamily="34" charset="-122"/>
                <a:ea typeface="Microsoft YaHei UI Light" panose="020B0502040204020203" pitchFamily="34" charset="-122"/>
              </a:rPr>
              <a:t>使用</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精简分支，自动</a:t>
            </a:r>
            <a:r>
              <a:rPr lang="en-US" altLang="zh-CN" sz="2000" dirty="0">
                <a:latin typeface="Microsoft YaHei UI Light" panose="020B0502040204020203" pitchFamily="34" charset="-122"/>
                <a:ea typeface="Microsoft YaHei UI Light" panose="020B0502040204020203" pitchFamily="34" charset="-122"/>
              </a:rPr>
              <a:t>tag</a:t>
            </a:r>
            <a:r>
              <a:rPr lang="zh-CN" altLang="en-US" sz="2000" dirty="0">
                <a:latin typeface="Microsoft YaHei UI Light" panose="020B0502040204020203" pitchFamily="34" charset="-122"/>
                <a:ea typeface="Microsoft YaHei UI Light" panose="020B0502040204020203" pitchFamily="34" charset="-122"/>
              </a:rPr>
              <a:t>，保持仓库清洁</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提前集成（</a:t>
            </a:r>
            <a:r>
              <a:rPr lang="en-US" altLang="zh-CN" sz="2000" dirty="0">
                <a:latin typeface="Microsoft YaHei UI Light" panose="020B0502040204020203" pitchFamily="34" charset="-122"/>
                <a:ea typeface="Microsoft YaHei UI Light" panose="020B0502040204020203" pitchFamily="34" charset="-122"/>
              </a:rPr>
              <a:t>feature-&gt;</a:t>
            </a:r>
            <a:r>
              <a:rPr lang="en-US" altLang="zh-CN" sz="2000" b="1" dirty="0">
                <a:solidFill>
                  <a:schemeClr val="accent6">
                    <a:lumMod val="75000"/>
                  </a:schemeClr>
                </a:solidFill>
                <a:latin typeface="Microsoft YaHei UI Light" panose="020B0502040204020203" pitchFamily="34" charset="-122"/>
                <a:ea typeface="Microsoft YaHei UI Light" panose="020B0502040204020203" pitchFamily="34" charset="-122"/>
              </a:rPr>
              <a:t>develop-</a:t>
            </a:r>
            <a:r>
              <a:rPr lang="en-US" altLang="zh-CN" sz="2000" dirty="0">
                <a:latin typeface="Microsoft YaHei UI Light" panose="020B0502040204020203" pitchFamily="34" charset="-122"/>
                <a:ea typeface="Microsoft YaHei UI Light" panose="020B0502040204020203" pitchFamily="34" charset="-122"/>
              </a:rPr>
              <a:t>&gt;release), </a:t>
            </a:r>
            <a:r>
              <a:rPr lang="zh-CN" altLang="en-US" sz="2000" dirty="0">
                <a:latin typeface="Microsoft YaHei UI Light" panose="020B0502040204020203" pitchFamily="34" charset="-122"/>
                <a:ea typeface="Microsoft YaHei UI Light" panose="020B0502040204020203" pitchFamily="34" charset="-122"/>
              </a:rPr>
              <a:t>接入单元测试和自动冒烟</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先合并后发布</a:t>
            </a:r>
            <a:r>
              <a:rPr lang="en-US" altLang="zh-CN" sz="2000" dirty="0">
                <a:latin typeface="Microsoft YaHei UI Light" panose="020B0502040204020203" pitchFamily="34" charset="-122"/>
                <a:ea typeface="Microsoft YaHei UI Light" panose="020B0502040204020203" pitchFamily="34" charset="-122"/>
              </a:rPr>
              <a:t>(release-&gt;</a:t>
            </a:r>
            <a:r>
              <a:rPr lang="en-US" altLang="zh-CN" sz="2000" b="1" dirty="0">
                <a:solidFill>
                  <a:schemeClr val="accent6">
                    <a:lumMod val="75000"/>
                  </a:schemeClr>
                </a:solidFill>
                <a:latin typeface="Microsoft YaHei UI Light" panose="020B0502040204020203" pitchFamily="34" charset="-122"/>
                <a:ea typeface="Microsoft YaHei UI Light" panose="020B0502040204020203" pitchFamily="34" charset="-122"/>
              </a:rPr>
              <a:t>master</a:t>
            </a:r>
            <a:r>
              <a:rPr lang="en-US" altLang="zh-CN" sz="2000" dirty="0">
                <a:latin typeface="Microsoft YaHei UI Light" panose="020B0502040204020203" pitchFamily="34" charset="-122"/>
                <a:ea typeface="Microsoft YaHei UI Light" panose="020B0502040204020203" pitchFamily="34" charset="-122"/>
              </a:rPr>
              <a:t>/develop), </a:t>
            </a:r>
            <a:r>
              <a:rPr lang="zh-CN" altLang="en-US" sz="2000" dirty="0">
                <a:latin typeface="Microsoft YaHei UI Light" panose="020B0502040204020203" pitchFamily="34" charset="-122"/>
                <a:ea typeface="Microsoft YaHei UI Light" panose="020B0502040204020203" pitchFamily="34" charset="-122"/>
              </a:rPr>
              <a:t>可接入预发布自动测试</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发布、提测两个环节的分支合并流程自动化，避免合并遗漏和相互覆盖</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a:p>
            <a:pPr>
              <a:lnSpc>
                <a:spcPct val="150000"/>
              </a:lnSpc>
            </a:pP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6418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How to use </a:t>
            </a:r>
            <a:r>
              <a:rPr lang="en-US" altLang="zh-CN" sz="1600" b="1" dirty="0" err="1">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Gitflow</a:t>
            </a:r>
            <a:endPar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endParaRP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pic>
        <p:nvPicPr>
          <p:cNvPr id="3" name="图片 2"/>
          <p:cNvPicPr>
            <a:picLocks noChangeAspect="1"/>
          </p:cNvPicPr>
          <p:nvPr/>
        </p:nvPicPr>
        <p:blipFill>
          <a:blip r:embed="rId3"/>
          <a:stretch>
            <a:fillRect/>
          </a:stretch>
        </p:blipFill>
        <p:spPr>
          <a:xfrm>
            <a:off x="874863" y="1156875"/>
            <a:ext cx="6748645" cy="3470210"/>
          </a:xfrm>
          <a:prstGeom prst="rect">
            <a:avLst/>
          </a:prstGeom>
          <a:ln>
            <a:noFill/>
          </a:ln>
          <a:effectLst>
            <a:outerShdw blurRad="292100" dist="139700" dir="2700000" algn="tl" rotWithShape="0">
              <a:srgbClr val="333333">
                <a:alpha val="65000"/>
              </a:srgbClr>
            </a:outerShdw>
          </a:effectLst>
        </p:spPr>
      </p:pic>
      <p:sp>
        <p:nvSpPr>
          <p:cNvPr id="4" name="矩形 3"/>
          <p:cNvSpPr/>
          <p:nvPr/>
        </p:nvSpPr>
        <p:spPr>
          <a:xfrm>
            <a:off x="390525" y="686757"/>
            <a:ext cx="4634419" cy="369332"/>
          </a:xfrm>
          <a:prstGeom prst="rect">
            <a:avLst/>
          </a:prstGeom>
        </p:spPr>
        <p:txBody>
          <a:bodyPr wrap="square">
            <a:spAutoFit/>
          </a:bodyPr>
          <a:lstStyle/>
          <a:p>
            <a:pPr marL="285750" indent="-285750">
              <a:buFont typeface="Wingdings" panose="05000000000000000000" pitchFamily="2" charset="2"/>
              <a:buChar char="v"/>
            </a:pPr>
            <a:r>
              <a:rPr lang="zh-CN" altLang="en-US" dirty="0">
                <a:latin typeface="Microsoft YaHei UI Light" panose="020B0502040204020203" pitchFamily="34" charset="-122"/>
                <a:ea typeface="Microsoft YaHei UI Light" panose="020B0502040204020203" pitchFamily="34" charset="-122"/>
              </a:rPr>
              <a:t>适用于</a:t>
            </a:r>
            <a:r>
              <a:rPr lang="en-US" dirty="0" err="1">
                <a:latin typeface="Microsoft YaHei UI Light" panose="020B0502040204020203" pitchFamily="34" charset="-122"/>
                <a:ea typeface="Microsoft YaHei UI Light" panose="020B0502040204020203" pitchFamily="34" charset="-122"/>
              </a:rPr>
              <a:t>大型团队项目中高效快速管理分支</a:t>
            </a:r>
            <a:endParaRPr 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63013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底"/>
          <p:cNvPicPr>
            <a:picLocks noChangeAspect="1"/>
          </p:cNvPicPr>
          <p:nvPr/>
        </p:nvPicPr>
        <p:blipFill>
          <a:blip r:embed="rId2"/>
          <a:stretch>
            <a:fillRect/>
          </a:stretch>
        </p:blipFill>
        <p:spPr>
          <a:xfrm>
            <a:off x="-3175" y="-1270"/>
            <a:ext cx="9160510" cy="5153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当前执行现状</a:t>
            </a:r>
          </a:p>
        </p:txBody>
      </p:sp>
      <p:sp>
        <p:nvSpPr>
          <p:cNvPr id="9" name="矩形 7"/>
          <p:cNvSpPr/>
          <p:nvPr/>
        </p:nvSpPr>
        <p:spPr>
          <a:xfrm>
            <a:off x="2174875" y="1836033"/>
            <a:ext cx="4692859" cy="417037"/>
          </a:xfrm>
          <a:prstGeom prst="rect">
            <a:avLst/>
          </a:prstGeom>
        </p:spPr>
        <p:txBody>
          <a:bodyPr wrap="square">
            <a:spAutoFit/>
          </a:bodyPr>
          <a:lstStyle/>
          <a:p>
            <a:pPr>
              <a:lnSpc>
                <a:spcPct val="150000"/>
              </a:lnSpc>
            </a:pPr>
            <a:endParaRPr lang="en-US" altLang="zh-CN" sz="1600" dirty="0">
              <a:latin typeface="Microsoft YaHei UI Light" panose="020B0502040204020203" pitchFamily="34" charset="-122"/>
              <a:ea typeface="Microsoft YaHei UI Light" panose="020B0502040204020203" pitchFamily="34" charset="-122"/>
            </a:endParaRPr>
          </a:p>
        </p:txBody>
      </p:sp>
      <p:pic>
        <p:nvPicPr>
          <p:cNvPr id="2" name="Picture 1"/>
          <p:cNvPicPr>
            <a:picLocks noChangeAspect="1"/>
          </p:cNvPicPr>
          <p:nvPr/>
        </p:nvPicPr>
        <p:blipFill>
          <a:blip r:embed="rId4"/>
          <a:stretch>
            <a:fillRect/>
          </a:stretch>
        </p:blipFill>
        <p:spPr>
          <a:xfrm>
            <a:off x="1489695" y="2392158"/>
            <a:ext cx="4961905" cy="1476190"/>
          </a:xfrm>
          <a:prstGeom prst="rect">
            <a:avLst/>
          </a:prstGeom>
        </p:spPr>
      </p:pic>
      <p:sp>
        <p:nvSpPr>
          <p:cNvPr id="10" name="矩形 7"/>
          <p:cNvSpPr/>
          <p:nvPr/>
        </p:nvSpPr>
        <p:spPr>
          <a:xfrm>
            <a:off x="509191" y="1114916"/>
            <a:ext cx="4692859" cy="498278"/>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大多数提测依然在用传统的分支</a:t>
            </a:r>
            <a:endParaRPr lang="en-US" altLang="zh-CN" sz="16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09399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当前执行现状</a:t>
            </a:r>
          </a:p>
        </p:txBody>
      </p:sp>
      <p:sp>
        <p:nvSpPr>
          <p:cNvPr id="9" name="矩形 7"/>
          <p:cNvSpPr/>
          <p:nvPr/>
        </p:nvSpPr>
        <p:spPr>
          <a:xfrm>
            <a:off x="677758" y="738966"/>
            <a:ext cx="4692859" cy="6093976"/>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供应链中心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供应链技术部</a:t>
            </a:r>
            <a:r>
              <a:rPr lang="en-US" altLang="zh-CN" sz="1600" dirty="0">
                <a:latin typeface="Microsoft YaHei UI Light" panose="020B0502040204020203" pitchFamily="34" charset="-122"/>
                <a:ea typeface="Microsoft YaHei UI Light" panose="020B0502040204020203" pitchFamily="34" charset="-122"/>
              </a:rPr>
              <a:t>) 3/6</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商品运营中心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产品运营部</a:t>
            </a:r>
            <a:r>
              <a:rPr lang="en-US" altLang="zh-CN" sz="1600" dirty="0">
                <a:latin typeface="Microsoft YaHei UI Light" panose="020B0502040204020203" pitchFamily="34" charset="-122"/>
                <a:ea typeface="Microsoft YaHei UI Light" panose="020B0502040204020203" pitchFamily="34" charset="-122"/>
              </a:rPr>
              <a:t>)  0 / 2</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商品运营中心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商务技术部</a:t>
            </a:r>
            <a:r>
              <a:rPr lang="en-US" altLang="zh-CN" sz="1600" dirty="0">
                <a:latin typeface="Microsoft YaHei UI Light" panose="020B0502040204020203" pitchFamily="34" charset="-122"/>
                <a:ea typeface="Microsoft YaHei UI Light" panose="020B0502040204020203" pitchFamily="34" charset="-122"/>
              </a:rPr>
              <a:t>)  13 / 18</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基础产品中心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创新项目部</a:t>
            </a:r>
            <a:r>
              <a:rPr lang="en-US" altLang="zh-CN" sz="1600" dirty="0">
                <a:latin typeface="Microsoft YaHei UI Light" panose="020B0502040204020203" pitchFamily="34" charset="-122"/>
                <a:ea typeface="Microsoft YaHei UI Light" panose="020B0502040204020203" pitchFamily="34" charset="-122"/>
              </a:rPr>
              <a:t>)  4 / 6</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基础产品中心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平台研发部</a:t>
            </a:r>
            <a:r>
              <a:rPr lang="en-US" altLang="zh-CN" sz="1600" dirty="0">
                <a:latin typeface="Microsoft YaHei UI Light" panose="020B0502040204020203" pitchFamily="34" charset="-122"/>
                <a:ea typeface="Microsoft YaHei UI Light" panose="020B0502040204020203" pitchFamily="34" charset="-122"/>
              </a:rPr>
              <a:t>) 12 / 15</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基础产品中心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移动研发部</a:t>
            </a:r>
            <a:r>
              <a:rPr lang="en-US" altLang="zh-CN" sz="1600" dirty="0">
                <a:latin typeface="Microsoft YaHei UI Light" panose="020B0502040204020203" pitchFamily="34" charset="-122"/>
                <a:ea typeface="Microsoft YaHei UI Light" panose="020B0502040204020203" pitchFamily="34" charset="-122"/>
              </a:rPr>
              <a:t>)  10 / 15 </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平台技术中心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商务智能部</a:t>
            </a:r>
            <a:r>
              <a:rPr lang="en-US" altLang="zh-CN" sz="1600" dirty="0">
                <a:latin typeface="Microsoft YaHei UI Light" panose="020B0502040204020203" pitchFamily="34" charset="-122"/>
                <a:ea typeface="Microsoft YaHei UI Light" panose="020B0502040204020203" pitchFamily="34" charset="-122"/>
              </a:rPr>
              <a:t>)  2 / 13</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平台技术中心</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架构服务部</a:t>
            </a:r>
            <a:r>
              <a:rPr lang="en-US" altLang="zh-CN" sz="1600" dirty="0">
                <a:latin typeface="Microsoft YaHei UI Light" panose="020B0502040204020203" pitchFamily="34" charset="-122"/>
                <a:ea typeface="Microsoft YaHei UI Light" panose="020B0502040204020203" pitchFamily="34" charset="-122"/>
              </a:rPr>
              <a:t>) 1 / 42</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海外事业部</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技术研发组</a:t>
            </a:r>
            <a:r>
              <a:rPr lang="en-US" altLang="zh-CN" sz="1600" dirty="0">
                <a:latin typeface="Microsoft YaHei UI Light" panose="020B0502040204020203" pitchFamily="34" charset="-122"/>
                <a:ea typeface="Microsoft YaHei UI Light" panose="020B0502040204020203" pitchFamily="34" charset="-122"/>
              </a:rPr>
              <a:t>) 2 /4 </a:t>
            </a:r>
          </a:p>
          <a:p>
            <a:pPr marL="285750"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财务法务部门</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财务技术部</a:t>
            </a:r>
            <a:r>
              <a:rPr lang="en-US" altLang="zh-CN" sz="1600" dirty="0">
                <a:latin typeface="Microsoft YaHei UI Light" panose="020B0502040204020203" pitchFamily="34" charset="-122"/>
                <a:ea typeface="Microsoft YaHei UI Light" panose="020B0502040204020203" pitchFamily="34" charset="-122"/>
              </a:rPr>
              <a:t>) 14 / 15</a:t>
            </a: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16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64196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困难</a:t>
            </a:r>
          </a:p>
        </p:txBody>
      </p:sp>
      <p:sp>
        <p:nvSpPr>
          <p:cNvPr id="9" name="矩形 7"/>
          <p:cNvSpPr/>
          <p:nvPr/>
        </p:nvSpPr>
        <p:spPr>
          <a:xfrm>
            <a:off x="640657" y="1054983"/>
            <a:ext cx="4692859" cy="2308324"/>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耦合</a:t>
            </a:r>
            <a:endParaRPr lang="en-US" altLang="zh-CN" sz="20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1600" dirty="0">
                <a:latin typeface="Microsoft YaHei UI Light" panose="020B0502040204020203" pitchFamily="34" charset="-122"/>
                <a:ea typeface="Microsoft YaHei UI Light" panose="020B0502040204020203" pitchFamily="34" charset="-122"/>
              </a:rPr>
              <a:t>多团队共用仓库</a:t>
            </a: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需求零散</a:t>
            </a:r>
            <a:endParaRPr lang="en-US" altLang="zh-CN" sz="20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版本需要规划</a:t>
            </a:r>
            <a:endParaRPr lang="en-US" altLang="zh-CN" sz="2000" dirty="0">
              <a:latin typeface="Microsoft YaHei UI Light" panose="020B0502040204020203" pitchFamily="34" charset="-122"/>
              <a:ea typeface="Microsoft YaHei UI Light" panose="020B0502040204020203" pitchFamily="34" charset="-122"/>
            </a:endParaRPr>
          </a:p>
          <a:p>
            <a:pPr marL="742950" lvl="1"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需求需要打包</a:t>
            </a:r>
            <a:endParaRPr lang="en-US" altLang="zh-CN"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51768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Next</a:t>
            </a:r>
            <a:endPar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sp>
        <p:nvSpPr>
          <p:cNvPr id="9" name="矩形 7"/>
          <p:cNvSpPr/>
          <p:nvPr/>
        </p:nvSpPr>
        <p:spPr>
          <a:xfrm>
            <a:off x="640657" y="1054983"/>
            <a:ext cx="4692859" cy="498278"/>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altLang="zh-CN" sz="2000" dirty="0">
                <a:latin typeface="Microsoft YaHei UI Light" panose="020B0502040204020203" pitchFamily="34" charset="-122"/>
                <a:ea typeface="Microsoft YaHei UI Light" panose="020B0502040204020203" pitchFamily="34" charset="-122"/>
              </a:rPr>
              <a:t>Master</a:t>
            </a:r>
            <a:r>
              <a:rPr lang="zh-CN" altLang="en-US" sz="2000" dirty="0">
                <a:latin typeface="Microsoft YaHei UI Light" panose="020B0502040204020203" pitchFamily="34" charset="-122"/>
                <a:ea typeface="Microsoft YaHei UI Light" panose="020B0502040204020203" pitchFamily="34" charset="-122"/>
              </a:rPr>
              <a:t>发布</a:t>
            </a:r>
            <a:endParaRPr lang="en-US" altLang="zh-CN"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62795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3"/>
          <a:stretch>
            <a:fillRect/>
          </a:stretch>
        </p:blipFill>
        <p:spPr>
          <a:xfrm>
            <a:off x="2426699" y="72629"/>
            <a:ext cx="566509" cy="406987"/>
          </a:xfrm>
          <a:prstGeom prst="rect">
            <a:avLst/>
          </a:prstGeom>
        </p:spPr>
      </p:pic>
      <p:sp>
        <p:nvSpPr>
          <p:cNvPr id="18"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其它</a:t>
            </a:r>
          </a:p>
        </p:txBody>
      </p:sp>
      <p:sp>
        <p:nvSpPr>
          <p:cNvPr id="9" name="矩形 7"/>
          <p:cNvSpPr/>
          <p:nvPr/>
        </p:nvSpPr>
        <p:spPr>
          <a:xfrm>
            <a:off x="640657" y="1054983"/>
            <a:ext cx="4692859" cy="1477328"/>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权限</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endParaRPr lang="en-US" altLang="zh-CN"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37484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组合 1"/>
          <p:cNvGrpSpPr>
            <a:grpSpLocks/>
          </p:cNvGrpSpPr>
          <p:nvPr/>
        </p:nvGrpSpPr>
        <p:grpSpPr bwMode="auto">
          <a:xfrm>
            <a:off x="210741" y="0"/>
            <a:ext cx="79772" cy="540544"/>
            <a:chOff x="0" y="0"/>
            <a:chExt cx="105725" cy="721610"/>
          </a:xfrm>
        </p:grpSpPr>
        <p:sp>
          <p:nvSpPr>
            <p:cNvPr id="77" name="矩形 4"/>
            <p:cNvSpPr>
              <a:spLocks noChangeArrowheads="1"/>
            </p:cNvSpPr>
            <p:nvPr/>
          </p:nvSpPr>
          <p:spPr bwMode="auto">
            <a:xfrm>
              <a:off x="0" y="0"/>
              <a:ext cx="45719" cy="721610"/>
            </a:xfrm>
            <a:prstGeom prst="rect">
              <a:avLst/>
            </a:prstGeom>
            <a:solidFill>
              <a:schemeClr val="bg1">
                <a:lumMod val="75000"/>
              </a:schemeClr>
            </a:solidFill>
            <a:ln w="9525">
              <a:solidFill>
                <a:schemeClr val="bg1">
                  <a:lumMod val="65000"/>
                </a:schemeClr>
              </a:solidFill>
              <a:miter lim="800000"/>
              <a:headEnd/>
              <a:tailEnd/>
            </a:ln>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sp>
          <p:nvSpPr>
            <p:cNvPr id="78" name="矩形 5"/>
            <p:cNvSpPr>
              <a:spLocks noChangeArrowheads="1"/>
            </p:cNvSpPr>
            <p:nvPr/>
          </p:nvSpPr>
          <p:spPr bwMode="auto">
            <a:xfrm>
              <a:off x="60006" y="0"/>
              <a:ext cx="45719" cy="721610"/>
            </a:xfrm>
            <a:prstGeom prst="rect">
              <a:avLst/>
            </a:prstGeom>
            <a:solidFill>
              <a:srgbClr val="FF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50">
                <a:solidFill>
                  <a:srgbClr val="FFFFFF"/>
                </a:solidFill>
                <a:latin typeface="Microsoft YaHei UI Light" panose="020B0502040204020203" pitchFamily="34" charset="-122"/>
                <a:ea typeface="Microsoft YaHei UI Light" panose="020B0502040204020203" pitchFamily="34" charset="-122"/>
              </a:endParaRPr>
            </a:p>
          </p:txBody>
        </p:sp>
      </p:grpSp>
      <p:sp>
        <p:nvSpPr>
          <p:cNvPr id="79" name="TextBox 6"/>
          <p:cNvSpPr>
            <a:spLocks noChangeArrowheads="1"/>
          </p:cNvSpPr>
          <p:nvPr/>
        </p:nvSpPr>
        <p:spPr bwMode="auto">
          <a:xfrm>
            <a:off x="357188" y="72629"/>
            <a:ext cx="2902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rPr>
              <a:t>面临的需求</a:t>
            </a:r>
          </a:p>
        </p:txBody>
      </p:sp>
      <p:sp>
        <p:nvSpPr>
          <p:cNvPr id="81" name="直接连接符 7"/>
          <p:cNvSpPr>
            <a:spLocks noChangeShapeType="1"/>
          </p:cNvSpPr>
          <p:nvPr/>
        </p:nvSpPr>
        <p:spPr bwMode="auto">
          <a:xfrm>
            <a:off x="390525" y="510779"/>
            <a:ext cx="2633663" cy="1190"/>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sz="1350">
              <a:latin typeface="Microsoft YaHei UI Light" panose="020B0502040204020203" pitchFamily="34" charset="-122"/>
              <a:ea typeface="Microsoft YaHei UI Light" panose="020B0502040204020203" pitchFamily="34" charset="-122"/>
            </a:endParaRPr>
          </a:p>
        </p:txBody>
      </p:sp>
      <p:pic>
        <p:nvPicPr>
          <p:cNvPr id="75" name="图片 74" descr="一级辅助图形1"/>
          <p:cNvPicPr>
            <a:picLocks noChangeAspect="1"/>
          </p:cNvPicPr>
          <p:nvPr/>
        </p:nvPicPr>
        <p:blipFill>
          <a:blip r:embed="rId2"/>
          <a:stretch>
            <a:fillRect/>
          </a:stretch>
        </p:blipFill>
        <p:spPr>
          <a:xfrm>
            <a:off x="2426699" y="72629"/>
            <a:ext cx="566509" cy="406987"/>
          </a:xfrm>
          <a:prstGeom prst="rect">
            <a:avLst/>
          </a:prstGeom>
        </p:spPr>
      </p:pic>
      <p:sp>
        <p:nvSpPr>
          <p:cNvPr id="8" name="矩形 7"/>
          <p:cNvSpPr/>
          <p:nvPr/>
        </p:nvSpPr>
        <p:spPr>
          <a:xfrm>
            <a:off x="390525" y="1378833"/>
            <a:ext cx="4692859" cy="2585323"/>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发布系统接入</a:t>
            </a:r>
            <a:endParaRPr lang="en-US" altLang="zh-CN" sz="2000" dirty="0">
              <a:latin typeface="Microsoft YaHei UI Light" panose="020B0502040204020203" pitchFamily="34" charset="-122"/>
              <a:ea typeface="Microsoft YaHei UI Light" panose="020B0502040204020203" pitchFamily="34" charset="-122"/>
            </a:endParaRPr>
          </a:p>
          <a:p>
            <a:pPr>
              <a:lnSpc>
                <a:spcPct val="150000"/>
              </a:lnSpc>
            </a:pPr>
            <a:r>
              <a:rPr lang="en-US" altLang="zh-CN" sz="1600" dirty="0">
                <a:latin typeface="Microsoft YaHei UI Light" panose="020B0502040204020203" pitchFamily="34" charset="-122"/>
                <a:ea typeface="Microsoft YaHei UI Light" panose="020B0502040204020203" pitchFamily="34" charset="-122"/>
              </a:rPr>
              <a:t>	</a:t>
            </a:r>
            <a:r>
              <a:rPr lang="zh-CN" altLang="en-US" sz="1600" dirty="0">
                <a:latin typeface="Microsoft YaHei UI Light" panose="020B0502040204020203" pitchFamily="34" charset="-122"/>
                <a:ea typeface="Microsoft YaHei UI Light" panose="020B0502040204020203" pitchFamily="34" charset="-122"/>
              </a:rPr>
              <a:t>自动获取分支列表</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分支过多严重影响性能</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持续集成</a:t>
            </a:r>
            <a:endParaRPr lang="en-US" altLang="zh-CN" sz="2000" dirty="0">
              <a:latin typeface="Microsoft YaHei UI Light" panose="020B0502040204020203" pitchFamily="34" charset="-122"/>
              <a:ea typeface="Microsoft YaHei UI Light" panose="020B0502040204020203" pitchFamily="34" charset="-122"/>
            </a:endParaRPr>
          </a:p>
          <a:p>
            <a:pPr>
              <a:lnSpc>
                <a:spcPct val="150000"/>
              </a:lnSpc>
            </a:pPr>
            <a:r>
              <a:rPr lang="en-US" altLang="zh-CN" sz="1600" dirty="0">
                <a:latin typeface="Microsoft YaHei UI Light" panose="020B0502040204020203" pitchFamily="34" charset="-122"/>
                <a:ea typeface="Microsoft YaHei UI Light" panose="020B0502040204020203" pitchFamily="34" charset="-122"/>
              </a:rPr>
              <a:t>	</a:t>
            </a:r>
            <a:r>
              <a:rPr lang="zh-CN" altLang="en-US" sz="1600" dirty="0">
                <a:latin typeface="Microsoft YaHei UI Light" panose="020B0502040204020203" pitchFamily="34" charset="-122"/>
                <a:ea typeface="Microsoft YaHei UI Light" panose="020B0502040204020203" pitchFamily="34" charset="-122"/>
              </a:rPr>
              <a:t>固定分支集成</a:t>
            </a:r>
            <a:endParaRPr lang="en-US" altLang="zh-CN" sz="16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代码静态质量检查</a:t>
            </a:r>
            <a:endParaRPr lang="en-US" altLang="zh-CN" sz="2000" dirty="0">
              <a:latin typeface="Microsoft YaHei UI Light" panose="020B0502040204020203" pitchFamily="34" charset="-122"/>
              <a:ea typeface="Microsoft YaHei UI Light" panose="020B0502040204020203" pitchFamily="34" charset="-122"/>
            </a:endParaRPr>
          </a:p>
          <a:p>
            <a:pPr>
              <a:lnSpc>
                <a:spcPct val="150000"/>
              </a:lnSpc>
            </a:pPr>
            <a:r>
              <a:rPr lang="en-US" altLang="zh-CN" sz="1600" dirty="0">
                <a:latin typeface="Microsoft YaHei UI Light" panose="020B0502040204020203" pitchFamily="34" charset="-122"/>
                <a:ea typeface="Microsoft YaHei UI Light" panose="020B0502040204020203" pitchFamily="34" charset="-122"/>
              </a:rPr>
              <a:t>	</a:t>
            </a:r>
            <a:r>
              <a:rPr lang="zh-CN" altLang="en-US" sz="1600" dirty="0">
                <a:latin typeface="Microsoft YaHei UI Light" panose="020B0502040204020203" pitchFamily="34" charset="-122"/>
                <a:ea typeface="Microsoft YaHei UI Light" panose="020B0502040204020203" pitchFamily="34" charset="-122"/>
              </a:rPr>
              <a:t>需要完整可用的项目列表</a:t>
            </a:r>
            <a:endParaRPr lang="en-US" altLang="zh-CN" sz="1600" dirty="0">
              <a:latin typeface="Microsoft YaHei UI Light" panose="020B0502040204020203" pitchFamily="34" charset="-122"/>
              <a:ea typeface="Microsoft YaHei UI Light" panose="020B0502040204020203" pitchFamily="34" charset="-122"/>
            </a:endParaRPr>
          </a:p>
        </p:txBody>
      </p:sp>
      <p:sp>
        <p:nvSpPr>
          <p:cNvPr id="9" name="矩形 8"/>
          <p:cNvSpPr/>
          <p:nvPr/>
        </p:nvSpPr>
        <p:spPr>
          <a:xfrm>
            <a:off x="5083384" y="1378833"/>
            <a:ext cx="3888600" cy="1938992"/>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对当前仓库分支进行梳理</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基本的仓库管理制度</a:t>
            </a:r>
            <a:endParaRPr lang="en-US" altLang="zh-CN" sz="2000" dirty="0">
              <a:latin typeface="Microsoft YaHei UI Light" panose="020B0502040204020203" pitchFamily="34" charset="-122"/>
              <a:ea typeface="Microsoft YaHei UI Light" panose="020B0502040204020203" pitchFamily="34" charset="-122"/>
            </a:endParaRPr>
          </a:p>
          <a:p>
            <a:pPr marL="285750" indent="-285750">
              <a:lnSpc>
                <a:spcPct val="150000"/>
              </a:lnSpc>
              <a:buFont typeface="Wingdings" panose="05000000000000000000" pitchFamily="2" charset="2"/>
              <a:buChar char="q"/>
            </a:pPr>
            <a:r>
              <a:rPr lang="zh-CN" altLang="en-US" sz="2000" dirty="0">
                <a:latin typeface="Microsoft YaHei UI Light" panose="020B0502040204020203" pitchFamily="34" charset="-122"/>
                <a:ea typeface="Microsoft YaHei UI Light" panose="020B0502040204020203" pitchFamily="34" charset="-122"/>
              </a:rPr>
              <a:t>统一且简单的，能满足目前研发模式的分支管理模型</a:t>
            </a:r>
            <a:endParaRPr lang="en-US" altLang="zh-CN" sz="2000" dirty="0">
              <a:latin typeface="Microsoft YaHei UI Light" panose="020B0502040204020203" pitchFamily="34" charset="-122"/>
              <a:ea typeface="Microsoft YaHei UI Light" panose="020B0502040204020203" pitchFamily="34" charset="-122"/>
            </a:endParaRPr>
          </a:p>
        </p:txBody>
      </p:sp>
      <p:sp>
        <p:nvSpPr>
          <p:cNvPr id="10" name="Rectangle 30"/>
          <p:cNvSpPr/>
          <p:nvPr/>
        </p:nvSpPr>
        <p:spPr>
          <a:xfrm>
            <a:off x="357188" y="978826"/>
            <a:ext cx="1467069" cy="400110"/>
          </a:xfrm>
          <a:prstGeom prst="rect">
            <a:avLst/>
          </a:prstGeom>
        </p:spPr>
        <p:txBody>
          <a:bodyPr wrap="none">
            <a:spAutoFit/>
          </a:bodyPr>
          <a:lstStyle/>
          <a:p>
            <a:pPr algn="r"/>
            <a:r>
              <a:rPr lang="zh-CN" altLang="en-US" sz="2000" dirty="0">
                <a:solidFill>
                  <a:schemeClr val="bg1">
                    <a:lumMod val="50000"/>
                  </a:schemeClr>
                </a:solidFill>
                <a:latin typeface="Microsoft YaHei UI Light" panose="020B0502040204020203" pitchFamily="34" charset="-122"/>
                <a:ea typeface="Microsoft YaHei UI Light" panose="020B0502040204020203" pitchFamily="34" charset="-122"/>
                <a:cs typeface="Open Sans" pitchFamily="34" charset="0"/>
              </a:rPr>
              <a:t>面临的需求</a:t>
            </a:r>
            <a:endParaRPr lang="en-US" sz="2000" dirty="0">
              <a:solidFill>
                <a:schemeClr val="bg1">
                  <a:lumMod val="50000"/>
                </a:schemeClr>
              </a:solidFill>
              <a:latin typeface="Microsoft YaHei UI Light" panose="020B0502040204020203" pitchFamily="34" charset="-122"/>
              <a:ea typeface="Microsoft YaHei UI Light" panose="020B0502040204020203" pitchFamily="34" charset="-122"/>
              <a:cs typeface="Open Sans" pitchFamily="34" charset="0"/>
            </a:endParaRPr>
          </a:p>
        </p:txBody>
      </p:sp>
      <p:sp>
        <p:nvSpPr>
          <p:cNvPr id="11" name="Rectangle 30"/>
          <p:cNvSpPr/>
          <p:nvPr/>
        </p:nvSpPr>
        <p:spPr>
          <a:xfrm>
            <a:off x="5083384" y="860182"/>
            <a:ext cx="1467068" cy="400110"/>
          </a:xfrm>
          <a:prstGeom prst="rect">
            <a:avLst/>
          </a:prstGeom>
        </p:spPr>
        <p:txBody>
          <a:bodyPr wrap="none">
            <a:spAutoFit/>
          </a:bodyPr>
          <a:lstStyle/>
          <a:p>
            <a:pPr algn="r"/>
            <a:r>
              <a:rPr lang="zh-CN" altLang="en-US" sz="2000" dirty="0">
                <a:solidFill>
                  <a:schemeClr val="bg1">
                    <a:lumMod val="50000"/>
                  </a:schemeClr>
                </a:solidFill>
                <a:latin typeface="Microsoft YaHei UI Light" panose="020B0502040204020203" pitchFamily="34" charset="-122"/>
                <a:ea typeface="Microsoft YaHei UI Light" panose="020B0502040204020203" pitchFamily="34" charset="-122"/>
                <a:cs typeface="Open Sans" pitchFamily="34" charset="0"/>
              </a:rPr>
              <a:t>我们需要：</a:t>
            </a:r>
            <a:endParaRPr lang="en-US" sz="2000" dirty="0">
              <a:solidFill>
                <a:schemeClr val="bg1">
                  <a:lumMod val="50000"/>
                </a:schemeClr>
              </a:solidFill>
              <a:latin typeface="Microsoft YaHei UI Light" panose="020B0502040204020203" pitchFamily="34" charset="-122"/>
              <a:ea typeface="Microsoft YaHei UI Light" panose="020B0502040204020203" pitchFamily="34" charset="-122"/>
              <a:cs typeface="Open Sans" pitchFamily="34" charset="0"/>
            </a:endParaRPr>
          </a:p>
        </p:txBody>
      </p:sp>
    </p:spTree>
    <p:extLst>
      <p:ext uri="{BB962C8B-B14F-4D97-AF65-F5344CB8AC3E}">
        <p14:creationId xmlns:p14="http://schemas.microsoft.com/office/powerpoint/2010/main" val="376962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522943" y="1987550"/>
            <a:ext cx="4157651" cy="707886"/>
          </a:xfrm>
          <a:prstGeom prst="rect">
            <a:avLst/>
          </a:prstGeom>
        </p:spPr>
        <p:txBody>
          <a:bodyPr wrap="square">
            <a:spAutoFit/>
          </a:bodyPr>
          <a:lstStyle/>
          <a:p>
            <a:pPr algn="ctr"/>
            <a:r>
              <a:rPr lang="zh-CN" altLang="en-US" sz="4000" spc="50"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Adobe 黑体 Std R"/>
              </a:rPr>
              <a:t>清理后</a:t>
            </a:r>
            <a:endParaRPr lang="zh-CN" altLang="en-US" sz="4000" b="1" dirty="0">
              <a:solidFill>
                <a:schemeClr val="tx1">
                  <a:lumMod val="95000"/>
                  <a:lumOff val="5000"/>
                </a:schemeClr>
              </a:solidFill>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pic>
        <p:nvPicPr>
          <p:cNvPr id="23" name="图片 22" descr="一级辅助图形1"/>
          <p:cNvPicPr>
            <a:picLocks noChangeAspect="1"/>
          </p:cNvPicPr>
          <p:nvPr/>
        </p:nvPicPr>
        <p:blipFill>
          <a:blip r:embed="rId2"/>
          <a:stretch>
            <a:fillRect/>
          </a:stretch>
        </p:blipFill>
        <p:spPr>
          <a:xfrm>
            <a:off x="6606540" y="1896745"/>
            <a:ext cx="703580" cy="505460"/>
          </a:xfrm>
          <a:prstGeom prst="rect">
            <a:avLst/>
          </a:prstGeom>
        </p:spPr>
      </p:pic>
    </p:spTree>
    <p:extLst>
      <p:ext uri="{BB962C8B-B14F-4D97-AF65-F5344CB8AC3E}">
        <p14:creationId xmlns:p14="http://schemas.microsoft.com/office/powerpoint/2010/main" val="3182985465"/>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7c3d9786b830e627eb88f123e6ee963a18d5ff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9082</TotalTime>
  <Words>683</Words>
  <Application>Microsoft Office PowerPoint</Application>
  <PresentationFormat>On-screen Show (16:9)</PresentationFormat>
  <Paragraphs>128</Paragraphs>
  <Slides>23</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Adobe 黑体 Std R</vt:lpstr>
      <vt:lpstr>Microsoft YaHei UI Light</vt:lpstr>
      <vt:lpstr>Open Sans</vt:lpstr>
      <vt:lpstr>宋体</vt:lpstr>
      <vt:lpstr>等线</vt:lpstr>
      <vt:lpstr>等线 Light</vt:lpstr>
      <vt:lpstr>Arial</vt:lpstr>
      <vt:lpstr>Calibri</vt:lpstr>
      <vt:lpstr>Segoe UI Light</vt:lpstr>
      <vt:lpstr>Wingdings</vt:lpstr>
      <vt:lpstr>Office 主题</vt:lpstr>
      <vt:lpstr>37c3d9786b830e627eb88f123e6ee963a18d5ffa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柴 璐瑶</dc:creator>
  <cp:lastModifiedBy>Wilson Lau</cp:lastModifiedBy>
  <cp:revision>135</cp:revision>
  <dcterms:created xsi:type="dcterms:W3CDTF">2016-08-08T04:44:00Z</dcterms:created>
  <dcterms:modified xsi:type="dcterms:W3CDTF">2017-03-21T09:02:50Z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