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315" r:id="rId4"/>
    <p:sldId id="258" r:id="rId5"/>
    <p:sldId id="342" r:id="rId6"/>
    <p:sldId id="347" r:id="rId7"/>
    <p:sldId id="318" r:id="rId8"/>
    <p:sldId id="348" r:id="rId9"/>
    <p:sldId id="349" r:id="rId10"/>
    <p:sldId id="336" r:id="rId11"/>
    <p:sldId id="316" r:id="rId12"/>
    <p:sldId id="350" r:id="rId13"/>
    <p:sldId id="351" r:id="rId14"/>
    <p:sldId id="352" r:id="rId15"/>
    <p:sldId id="353" r:id="rId16"/>
    <p:sldId id="345" r:id="rId17"/>
    <p:sldId id="354" r:id="rId18"/>
    <p:sldId id="358" r:id="rId19"/>
    <p:sldId id="346" r:id="rId20"/>
    <p:sldId id="355" r:id="rId21"/>
    <p:sldId id="356" r:id="rId22"/>
    <p:sldId id="357" r:id="rId23"/>
    <p:sldId id="359" r:id="rId24"/>
    <p:sldId id="261" r:id="rId2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FF5050"/>
    <a:srgbClr val="FF1C05"/>
    <a:srgbClr val="FA1100"/>
    <a:srgbClr val="DBDBDB"/>
    <a:srgbClr val="FF938B"/>
    <a:srgbClr val="FF3D29"/>
    <a:srgbClr val="EC1600"/>
    <a:srgbClr val="FF472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206" y="258"/>
      </p:cViewPr>
      <p:guideLst>
        <p:guide orient="horz" pos="178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34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2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843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8200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976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14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815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806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892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452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202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5088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126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98C0D-F48A-462F-84D9-2E8AA5681267}" type="datetime1">
              <a:rPr lang="zh-CN" altLang="en-US"/>
              <a:pPr>
                <a:defRPr/>
              </a:pPr>
              <a:t>2017/4/21</a:t>
            </a:fld>
            <a:endParaRPr lang="zh-CN" altLang="en-US" sz="1425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296B9-D164-4BFA-B9B0-C70CE4C7633A}" type="slidenum">
              <a:rPr lang="zh-CN" altLang="en-US"/>
              <a:pPr/>
              <a:t>‹#›</a:t>
            </a:fld>
            <a:endParaRPr lang="zh-CN" altLang="en-US" sz="142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6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9C694-ABCA-574A-823C-B490EF1152AD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02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iki.juanpi.org/pages/viewpage.action?pageId=20268029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doc/boo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iki.juanpi.org/display/KB/Jenkins+Pipeline" TargetMode="External"/><Relationship Id="rId5" Type="http://schemas.openxmlformats.org/officeDocument/2006/relationships/hyperlink" Target="http://wiki.juanpi.org/pages/viewpage.action?pageId=21647191" TargetMode="External"/><Relationship Id="rId4" Type="http://schemas.openxmlformats.org/officeDocument/2006/relationships/hyperlink" Target="https://wiki.jenkins-ci.org/display/JENKINS/Hom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29280" y="2551430"/>
            <a:ext cx="3813810" cy="31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————— 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集成构建工具</a:t>
            </a:r>
          </a:p>
        </p:txBody>
      </p:sp>
      <p:sp>
        <p:nvSpPr>
          <p:cNvPr id="5" name="矩形 4"/>
          <p:cNvSpPr/>
          <p:nvPr/>
        </p:nvSpPr>
        <p:spPr>
          <a:xfrm>
            <a:off x="3107055" y="1871345"/>
            <a:ext cx="4222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Jenkins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入门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Segoe UI Light" panose="020B0502040204020203" pitchFamily="34" charset="0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555" y="1944370"/>
            <a:ext cx="851535" cy="853440"/>
          </a:xfrm>
          <a:prstGeom prst="rect">
            <a:avLst/>
          </a:prstGeom>
        </p:spPr>
      </p:pic>
      <p:pic>
        <p:nvPicPr>
          <p:cNvPr id="9" name="图片 8" descr="一级辅助图形"/>
          <p:cNvPicPr>
            <a:picLocks noChangeAspect="1"/>
          </p:cNvPicPr>
          <p:nvPr/>
        </p:nvPicPr>
        <p:blipFill>
          <a:blip r:embed="rId4"/>
          <a:srcRect r="24555"/>
          <a:stretch>
            <a:fillRect/>
          </a:stretch>
        </p:blipFill>
        <p:spPr>
          <a:xfrm>
            <a:off x="-6985" y="3491865"/>
            <a:ext cx="3691255" cy="1661160"/>
          </a:xfrm>
          <a:prstGeom prst="rect">
            <a:avLst/>
          </a:prstGeom>
        </p:spPr>
      </p:pic>
      <p:pic>
        <p:nvPicPr>
          <p:cNvPr id="11" name="图片 10" descr="一级辅助图形"/>
          <p:cNvPicPr>
            <a:picLocks noChangeAspect="1"/>
          </p:cNvPicPr>
          <p:nvPr/>
        </p:nvPicPr>
        <p:blipFill>
          <a:blip r:embed="rId4"/>
          <a:srcRect l="73537"/>
          <a:stretch>
            <a:fillRect/>
          </a:stretch>
        </p:blipFill>
        <p:spPr>
          <a:xfrm>
            <a:off x="7597140" y="-310515"/>
            <a:ext cx="1294765" cy="1661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98140" y="1987550"/>
            <a:ext cx="37090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构建任务配置</a:t>
            </a:r>
          </a:p>
        </p:txBody>
      </p:sp>
      <p:pic>
        <p:nvPicPr>
          <p:cNvPr id="23" name="图片 22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0" y="1896745"/>
            <a:ext cx="703580" cy="505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41500" y="1808480"/>
            <a:ext cx="1223010" cy="131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Adobe 黑体 Std R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55176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构建任务类型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390525" y="933363"/>
            <a:ext cx="793866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自由风格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job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Maven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项目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Pipeline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4" y="1518891"/>
            <a:ext cx="7047619" cy="723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4" y="2964311"/>
            <a:ext cx="5009524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5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构建触发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390525" y="933363"/>
            <a:ext cx="793866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手动触发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定时触发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Gitlab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提交触发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26" y="1483811"/>
            <a:ext cx="1304762" cy="4190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26" y="2477805"/>
            <a:ext cx="3619048" cy="704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674" y="2477805"/>
            <a:ext cx="3885714" cy="1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1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与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Sonar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集成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390525" y="933363"/>
            <a:ext cx="79386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系统配置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Sonar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配置：系统管理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系统设置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</a:t>
            </a:r>
            <a:r>
              <a:rPr lang="en-US" altLang="zh-C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Sonarscanner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配置：系统管理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-Global Tool Configuration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Sonar.properties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任务配置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208" y="2301255"/>
            <a:ext cx="2352381" cy="17714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82" y="4527550"/>
            <a:ext cx="2028571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31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通知机制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390525" y="933363"/>
            <a:ext cx="79386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构建失败通知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通知责任人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通知相关人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24" y="2521248"/>
            <a:ext cx="8590476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9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98140" y="1987550"/>
            <a:ext cx="37090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Pipeline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dobe 黑体 Std R"/>
            </a:endParaRPr>
          </a:p>
        </p:txBody>
      </p:sp>
      <p:pic>
        <p:nvPicPr>
          <p:cNvPr id="23" name="图片 22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0" y="1896745"/>
            <a:ext cx="703580" cy="505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41500" y="1808480"/>
            <a:ext cx="1223010" cy="131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Adobe 黑体 Std R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955129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Pipeline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Segoe UI Light" panose="020B0502040204020203" pitchFamily="34" charset="0"/>
            </a:endParaRP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390525" y="933363"/>
            <a:ext cx="7938663" cy="1421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通过编写自定义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Pipeline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脚本实现复杂的构建、发布流程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Stage View 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更清晰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866900"/>
            <a:ext cx="7205184" cy="266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28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Pipeline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实现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390525" y="933363"/>
            <a:ext cx="79386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直接在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job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写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pipeline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脚本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将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Jenkinsfile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纳入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gitlab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管理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62" y="2001988"/>
            <a:ext cx="6908638" cy="28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93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98140" y="1987550"/>
            <a:ext cx="37090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常见错误处理</a:t>
            </a:r>
          </a:p>
        </p:txBody>
      </p:sp>
      <p:pic>
        <p:nvPicPr>
          <p:cNvPr id="23" name="图片 22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0" y="1896745"/>
            <a:ext cx="703580" cy="505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41500" y="1808480"/>
            <a:ext cx="1223010" cy="131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Adobe 黑体 Std R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783305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 err="1"/>
              <a:t>Gitlab</a:t>
            </a:r>
            <a:r>
              <a:rPr lang="en-US" b="1" dirty="0"/>
              <a:t> 128</a:t>
            </a:r>
            <a:endParaRPr lang="en-US" dirty="0"/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390525" y="1250863"/>
            <a:ext cx="793866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检查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Gitlab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-Deploy keys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是否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enable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536771"/>
            <a:ext cx="6276190" cy="232380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90525" y="933363"/>
            <a:ext cx="7938663" cy="49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拉取代码出错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66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-6985" y="-6350"/>
            <a:ext cx="2212975" cy="5156200"/>
          </a:xfrm>
          <a:prstGeom prst="rect">
            <a:avLst/>
          </a:prstGeom>
          <a:gradFill>
            <a:gsLst>
              <a:gs pos="0">
                <a:srgbClr val="EE3F44"/>
              </a:gs>
              <a:gs pos="100000">
                <a:srgbClr val="FF3300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3770" y="907704"/>
            <a:ext cx="5274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Jenkins</a:t>
            </a:r>
            <a:r>
              <a:rPr lang="zh-CN" altLang="en-US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简介</a:t>
            </a:r>
            <a:endParaRPr lang="en-US" altLang="zh-CN" sz="1200" spc="5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dobe 黑体 Std R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6560" y="2682240"/>
            <a:ext cx="1365885" cy="27622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CONTENTS</a:t>
            </a:r>
          </a:p>
        </p:txBody>
      </p:sp>
      <p:sp>
        <p:nvSpPr>
          <p:cNvPr id="20" name="矩形 19"/>
          <p:cNvSpPr/>
          <p:nvPr/>
        </p:nvSpPr>
        <p:spPr>
          <a:xfrm>
            <a:off x="375285" y="1985645"/>
            <a:ext cx="1407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目录</a:t>
            </a:r>
          </a:p>
        </p:txBody>
      </p:sp>
      <p:pic>
        <p:nvPicPr>
          <p:cNvPr id="23" name="图片 22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70" y="74295"/>
            <a:ext cx="927100" cy="666115"/>
          </a:xfrm>
          <a:prstGeom prst="rect">
            <a:avLst/>
          </a:prstGeom>
        </p:spPr>
      </p:pic>
      <p:pic>
        <p:nvPicPr>
          <p:cNvPr id="24" name="图片 23" descr="一级辅助图形"/>
          <p:cNvPicPr>
            <a:picLocks noChangeAspect="1"/>
          </p:cNvPicPr>
          <p:nvPr/>
        </p:nvPicPr>
        <p:blipFill>
          <a:blip r:embed="rId3"/>
          <a:srcRect l="12797" r="30552" b="31269"/>
          <a:stretch>
            <a:fillRect/>
          </a:stretch>
        </p:blipFill>
        <p:spPr>
          <a:xfrm flipH="1">
            <a:off x="6999605" y="4258945"/>
            <a:ext cx="2154555" cy="88773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3175635" y="975014"/>
            <a:ext cx="189865" cy="189865"/>
          </a:xfrm>
          <a:prstGeom prst="rect">
            <a:avLst/>
          </a:prstGeom>
          <a:solidFill>
            <a:srgbClr val="EE3F44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36900" y="933104"/>
            <a:ext cx="2184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1</a:t>
            </a:r>
          </a:p>
        </p:txBody>
      </p:sp>
      <p:sp>
        <p:nvSpPr>
          <p:cNvPr id="33" name="矩形 32"/>
          <p:cNvSpPr/>
          <p:nvPr/>
        </p:nvSpPr>
        <p:spPr>
          <a:xfrm>
            <a:off x="3317240" y="1119794"/>
            <a:ext cx="86360" cy="86360"/>
          </a:xfrm>
          <a:prstGeom prst="rect">
            <a:avLst/>
          </a:prstGeom>
          <a:solidFill>
            <a:srgbClr val="DBDBDB">
              <a:alpha val="85000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93770" y="1652244"/>
            <a:ext cx="5274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安装与系统配置</a:t>
            </a:r>
            <a:endParaRPr lang="en-US" altLang="zh-CN" sz="1200" spc="5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dobe 黑体 Std R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5635" y="1719554"/>
            <a:ext cx="189865" cy="189865"/>
          </a:xfrm>
          <a:prstGeom prst="rect">
            <a:avLst/>
          </a:prstGeom>
          <a:solidFill>
            <a:srgbClr val="EE3F44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36900" y="1677644"/>
            <a:ext cx="2184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2</a:t>
            </a:r>
          </a:p>
        </p:txBody>
      </p:sp>
      <p:sp>
        <p:nvSpPr>
          <p:cNvPr id="7" name="矩形 6"/>
          <p:cNvSpPr/>
          <p:nvPr/>
        </p:nvSpPr>
        <p:spPr>
          <a:xfrm>
            <a:off x="3317240" y="1864334"/>
            <a:ext cx="86360" cy="86360"/>
          </a:xfrm>
          <a:prstGeom prst="rect">
            <a:avLst/>
          </a:prstGeom>
          <a:solidFill>
            <a:srgbClr val="DBDBDB">
              <a:alpha val="85000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3770" y="2388529"/>
            <a:ext cx="5274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任务配置</a:t>
            </a:r>
            <a:endParaRPr lang="en-US" altLang="zh-CN" sz="1200" spc="5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dobe 黑体 Std R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5635" y="2455839"/>
            <a:ext cx="189865" cy="189865"/>
          </a:xfrm>
          <a:prstGeom prst="rect">
            <a:avLst/>
          </a:prstGeom>
          <a:solidFill>
            <a:srgbClr val="EE3F44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36900" y="2413929"/>
            <a:ext cx="2184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3</a:t>
            </a:r>
          </a:p>
        </p:txBody>
      </p:sp>
      <p:sp>
        <p:nvSpPr>
          <p:cNvPr id="12" name="矩形 11"/>
          <p:cNvSpPr/>
          <p:nvPr/>
        </p:nvSpPr>
        <p:spPr>
          <a:xfrm>
            <a:off x="3317240" y="2600619"/>
            <a:ext cx="86360" cy="86360"/>
          </a:xfrm>
          <a:prstGeom prst="rect">
            <a:avLst/>
          </a:prstGeom>
          <a:solidFill>
            <a:srgbClr val="DBDBDB">
              <a:alpha val="85000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3770" y="3133069"/>
            <a:ext cx="5274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Pipeline</a:t>
            </a:r>
            <a:endParaRPr lang="en-US" altLang="zh-CN" sz="1200" spc="5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dobe 黑体 Std R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75635" y="3200379"/>
            <a:ext cx="189865" cy="189865"/>
          </a:xfrm>
          <a:prstGeom prst="rect">
            <a:avLst/>
          </a:prstGeom>
          <a:solidFill>
            <a:srgbClr val="EE3F44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17850" y="3192124"/>
            <a:ext cx="2184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3317240" y="3345159"/>
            <a:ext cx="86360" cy="86360"/>
          </a:xfrm>
          <a:prstGeom prst="rect">
            <a:avLst/>
          </a:prstGeom>
          <a:solidFill>
            <a:srgbClr val="DBDBDB">
              <a:alpha val="85000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91932" y="3869362"/>
            <a:ext cx="5274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常见错误处理</a:t>
            </a:r>
            <a:endParaRPr lang="en-US" altLang="zh-CN" sz="1200" spc="5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dobe 黑体 Std R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73797" y="3936672"/>
            <a:ext cx="189865" cy="189865"/>
          </a:xfrm>
          <a:prstGeom prst="rect">
            <a:avLst/>
          </a:prstGeom>
          <a:solidFill>
            <a:srgbClr val="EE3F44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116012" y="3928417"/>
            <a:ext cx="2184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5</a:t>
            </a:r>
          </a:p>
        </p:txBody>
      </p:sp>
      <p:sp>
        <p:nvSpPr>
          <p:cNvPr id="34" name="矩形 33"/>
          <p:cNvSpPr/>
          <p:nvPr/>
        </p:nvSpPr>
        <p:spPr>
          <a:xfrm>
            <a:off x="3315402" y="4081452"/>
            <a:ext cx="86360" cy="86360"/>
          </a:xfrm>
          <a:prstGeom prst="rect">
            <a:avLst/>
          </a:prstGeom>
          <a:solidFill>
            <a:srgbClr val="DBDBDB">
              <a:alpha val="85000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 err="1"/>
              <a:t>depency</a:t>
            </a:r>
            <a:endParaRPr lang="en-US" dirty="0"/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390525" y="933363"/>
            <a:ext cx="7938663" cy="49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could not find artifact/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depency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5973"/>
          <a:stretch/>
        </p:blipFill>
        <p:spPr>
          <a:xfrm>
            <a:off x="459977" y="1661288"/>
            <a:ext cx="8597900" cy="73266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9977" y="3111880"/>
            <a:ext cx="832779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检查所需要的依赖包在私服是否存在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正确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deploy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上传所需要的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jar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包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仓库配置：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4"/>
              </a:rPr>
              <a:t>http://wiki.juanpi.org/pages/viewpage.action?pageId=20268029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319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 err="1"/>
              <a:t>Pom</a:t>
            </a:r>
            <a:r>
              <a:rPr lang="zh-CN" altLang="en-US" b="1" dirty="0"/>
              <a:t>文件</a:t>
            </a:r>
            <a:endParaRPr lang="en-US" dirty="0"/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390525" y="933363"/>
            <a:ext cx="7938663" cy="49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could not find 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pom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700322"/>
            <a:ext cx="7485714" cy="5809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9976" y="2819401"/>
            <a:ext cx="38347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检查工作空间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POM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文件是否存在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zh-CN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Pom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文件路径是否指定正确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872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 dirty="0"/>
              <a:t>入门及进阶教程</a:t>
            </a:r>
            <a:endParaRPr lang="en-US" dirty="0"/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390525" y="933363"/>
            <a:ext cx="793866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3"/>
              </a:rPr>
              <a:t>jenkins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3"/>
              </a:rPr>
              <a:t>官方文档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4"/>
              </a:rPr>
              <a:t>Jenkins Wiki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5"/>
              </a:rPr>
              <a:t>Jenkins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5"/>
              </a:rPr>
              <a:t>入门手册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6"/>
              </a:rPr>
              <a:t>Jenkins Pipeline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0633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-1270"/>
            <a:ext cx="9160510" cy="5153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98140" y="1987550"/>
            <a:ext cx="37090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Jenkins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简介</a:t>
            </a:r>
          </a:p>
        </p:txBody>
      </p:sp>
      <p:pic>
        <p:nvPicPr>
          <p:cNvPr id="23" name="图片 22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0" y="1896745"/>
            <a:ext cx="703580" cy="505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41500" y="1808480"/>
            <a:ext cx="1223010" cy="131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Adobe 黑体 Std R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Jenkins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 是什么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390525" y="933363"/>
            <a:ext cx="79386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一个可扩展的持续集成引擎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主要用于：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软件构建自动化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构建可持续的代码检查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构建可持续的自动化测试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生成后后续过程的自动化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18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Jenkins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 优点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390525" y="933363"/>
            <a:ext cx="7938663" cy="1883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安装与配置简单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Web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界面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基于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java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开发，易于扩展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丰富的插件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50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98140" y="1987550"/>
            <a:ext cx="40865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安装</a:t>
            </a:r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&amp;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系统配置</a:t>
            </a:r>
          </a:p>
        </p:txBody>
      </p:sp>
      <p:pic>
        <p:nvPicPr>
          <p:cNvPr id="23" name="图片 22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0" y="1896745"/>
            <a:ext cx="703580" cy="505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41500" y="1808480"/>
            <a:ext cx="1223010" cy="131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Adobe 黑体 Std R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60186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Jenkins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 安装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390525" y="933363"/>
            <a:ext cx="793866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Linux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下载最新版本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war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包（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https://jenkins.io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）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部署到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servlet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容器（</a:t>
            </a:r>
            <a:r>
              <a:rPr lang="en-US" altLang="zh-C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eg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tomcat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）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Windows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下载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windows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对应版本安装包，直接安装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Update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更新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war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包到部署目录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插件安装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系统管理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Wingdings" panose="05000000000000000000" pitchFamily="2" charset="2"/>
              </a:rPr>
              <a:t>管理插件（系统自动下载更新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Wingdings" panose="05000000000000000000" pitchFamily="2" charset="2"/>
              </a:rPr>
              <a:t>/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Wingdings" panose="05000000000000000000" pitchFamily="2" charset="2"/>
              </a:rPr>
              <a:t>手动下载上传更新）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856" y="2786888"/>
            <a:ext cx="1483758" cy="27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9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系统配置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390525" y="933363"/>
            <a:ext cx="7938663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全局配置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系统管理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Wingdings" panose="05000000000000000000" pitchFamily="2" charset="2"/>
              </a:rPr>
              <a:t>系统设置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工具配置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系统管理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Wingdings" panose="05000000000000000000" pitchFamily="2" charset="2"/>
              </a:rPr>
              <a:t> Global Tool Configuration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安全配置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系统管理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Wingdings" panose="05000000000000000000" pitchFamily="2" charset="2"/>
              </a:rPr>
              <a:t> Configure Global Security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06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授权策略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1085851" y="1277090"/>
            <a:ext cx="1850231" cy="1757363"/>
            <a:chOff x="0" y="0"/>
            <a:chExt cx="2467610" cy="2343150"/>
          </a:xfrm>
          <a:solidFill>
            <a:schemeClr val="accent1"/>
          </a:solidFill>
        </p:grpSpPr>
        <p:sp>
          <p:nvSpPr>
            <p:cNvPr id="10" name="矩形 2"/>
            <p:cNvSpPr>
              <a:spLocks noChangeArrowheads="1"/>
            </p:cNvSpPr>
            <p:nvPr/>
          </p:nvSpPr>
          <p:spPr bwMode="auto">
            <a:xfrm>
              <a:off x="0" y="0"/>
              <a:ext cx="2467610" cy="1276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任意多边形 7"/>
            <p:cNvSpPr>
              <a:spLocks noChangeArrowheads="1"/>
            </p:cNvSpPr>
            <p:nvPr/>
          </p:nvSpPr>
          <p:spPr bwMode="auto">
            <a:xfrm>
              <a:off x="1800860" y="1238250"/>
              <a:ext cx="647700" cy="1104900"/>
            </a:xfrm>
            <a:custGeom>
              <a:avLst/>
              <a:gdLst>
                <a:gd name="T0" fmla="*/ 361950 w 647700"/>
                <a:gd name="T1" fmla="*/ 19050 h 1104900"/>
                <a:gd name="T2" fmla="*/ 114300 w 647700"/>
                <a:gd name="T3" fmla="*/ 495300 h 1104900"/>
                <a:gd name="T4" fmla="*/ 361950 w 647700"/>
                <a:gd name="T5" fmla="*/ 495300 h 1104900"/>
                <a:gd name="T6" fmla="*/ 0 w 647700"/>
                <a:gd name="T7" fmla="*/ 1104900 h 1104900"/>
                <a:gd name="T8" fmla="*/ 609600 w 647700"/>
                <a:gd name="T9" fmla="*/ 400050 h 1104900"/>
                <a:gd name="T10" fmla="*/ 361950 w 647700"/>
                <a:gd name="T11" fmla="*/ 400050 h 1104900"/>
                <a:gd name="T12" fmla="*/ 647700 w 647700"/>
                <a:gd name="T13" fmla="*/ 0 h 11049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7700"/>
                <a:gd name="T22" fmla="*/ 0 h 1104900"/>
                <a:gd name="T23" fmla="*/ 647700 w 647700"/>
                <a:gd name="T24" fmla="*/ 1104900 h 11049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7700" h="1104900">
                  <a:moveTo>
                    <a:pt x="361950" y="19050"/>
                  </a:moveTo>
                  <a:lnTo>
                    <a:pt x="114300" y="495300"/>
                  </a:lnTo>
                  <a:lnTo>
                    <a:pt x="361950" y="495300"/>
                  </a:lnTo>
                  <a:lnTo>
                    <a:pt x="0" y="1104900"/>
                  </a:lnTo>
                  <a:lnTo>
                    <a:pt x="609600" y="400050"/>
                  </a:lnTo>
                  <a:lnTo>
                    <a:pt x="361950" y="400050"/>
                  </a:lnTo>
                  <a:lnTo>
                    <a:pt x="64770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12" name="组合 58"/>
          <p:cNvGrpSpPr>
            <a:grpSpLocks/>
          </p:cNvGrpSpPr>
          <p:nvPr/>
        </p:nvGrpSpPr>
        <p:grpSpPr bwMode="auto">
          <a:xfrm>
            <a:off x="3468291" y="1277090"/>
            <a:ext cx="1851422" cy="1757363"/>
            <a:chOff x="0" y="0"/>
            <a:chExt cx="2467610" cy="2343150"/>
          </a:xfrm>
          <a:solidFill>
            <a:srgbClr val="FF6969"/>
          </a:solidFill>
        </p:grpSpPr>
        <p:sp>
          <p:nvSpPr>
            <p:cNvPr id="13" name="矩形 59"/>
            <p:cNvSpPr>
              <a:spLocks noChangeArrowheads="1"/>
            </p:cNvSpPr>
            <p:nvPr/>
          </p:nvSpPr>
          <p:spPr bwMode="auto">
            <a:xfrm>
              <a:off x="0" y="0"/>
              <a:ext cx="2467610" cy="1276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任意多边形 60"/>
            <p:cNvSpPr>
              <a:spLocks noChangeArrowheads="1"/>
            </p:cNvSpPr>
            <p:nvPr/>
          </p:nvSpPr>
          <p:spPr bwMode="auto">
            <a:xfrm>
              <a:off x="1800860" y="1238250"/>
              <a:ext cx="647700" cy="1104900"/>
            </a:xfrm>
            <a:custGeom>
              <a:avLst/>
              <a:gdLst>
                <a:gd name="T0" fmla="*/ 361950 w 647700"/>
                <a:gd name="T1" fmla="*/ 19050 h 1104900"/>
                <a:gd name="T2" fmla="*/ 114300 w 647700"/>
                <a:gd name="T3" fmla="*/ 495300 h 1104900"/>
                <a:gd name="T4" fmla="*/ 361950 w 647700"/>
                <a:gd name="T5" fmla="*/ 495300 h 1104900"/>
                <a:gd name="T6" fmla="*/ 0 w 647700"/>
                <a:gd name="T7" fmla="*/ 1104900 h 1104900"/>
                <a:gd name="T8" fmla="*/ 609600 w 647700"/>
                <a:gd name="T9" fmla="*/ 400050 h 1104900"/>
                <a:gd name="T10" fmla="*/ 361950 w 647700"/>
                <a:gd name="T11" fmla="*/ 400050 h 1104900"/>
                <a:gd name="T12" fmla="*/ 647700 w 647700"/>
                <a:gd name="T13" fmla="*/ 0 h 11049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7700"/>
                <a:gd name="T22" fmla="*/ 0 h 1104900"/>
                <a:gd name="T23" fmla="*/ 647700 w 647700"/>
                <a:gd name="T24" fmla="*/ 1104900 h 11049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7700" h="1104900">
                  <a:moveTo>
                    <a:pt x="361950" y="19050"/>
                  </a:moveTo>
                  <a:lnTo>
                    <a:pt x="114300" y="495300"/>
                  </a:lnTo>
                  <a:lnTo>
                    <a:pt x="361950" y="495300"/>
                  </a:lnTo>
                  <a:lnTo>
                    <a:pt x="0" y="1104900"/>
                  </a:lnTo>
                  <a:lnTo>
                    <a:pt x="609600" y="400050"/>
                  </a:lnTo>
                  <a:lnTo>
                    <a:pt x="361950" y="400050"/>
                  </a:lnTo>
                  <a:lnTo>
                    <a:pt x="64770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15" name="组合 61"/>
          <p:cNvGrpSpPr>
            <a:grpSpLocks/>
          </p:cNvGrpSpPr>
          <p:nvPr/>
        </p:nvGrpSpPr>
        <p:grpSpPr bwMode="auto">
          <a:xfrm>
            <a:off x="5997178" y="1277090"/>
            <a:ext cx="1851422" cy="1757363"/>
            <a:chOff x="0" y="0"/>
            <a:chExt cx="2467610" cy="2343150"/>
          </a:xfrm>
          <a:solidFill>
            <a:srgbClr val="92D050"/>
          </a:solidFill>
        </p:grpSpPr>
        <p:sp>
          <p:nvSpPr>
            <p:cNvPr id="16" name="矩形 62"/>
            <p:cNvSpPr>
              <a:spLocks noChangeArrowheads="1"/>
            </p:cNvSpPr>
            <p:nvPr/>
          </p:nvSpPr>
          <p:spPr bwMode="auto">
            <a:xfrm>
              <a:off x="0" y="0"/>
              <a:ext cx="2467610" cy="1276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任意多边形 63"/>
            <p:cNvSpPr>
              <a:spLocks noChangeArrowheads="1"/>
            </p:cNvSpPr>
            <p:nvPr/>
          </p:nvSpPr>
          <p:spPr bwMode="auto">
            <a:xfrm>
              <a:off x="1800860" y="1238250"/>
              <a:ext cx="647700" cy="1104900"/>
            </a:xfrm>
            <a:custGeom>
              <a:avLst/>
              <a:gdLst>
                <a:gd name="T0" fmla="*/ 361950 w 647700"/>
                <a:gd name="T1" fmla="*/ 19050 h 1104900"/>
                <a:gd name="T2" fmla="*/ 114300 w 647700"/>
                <a:gd name="T3" fmla="*/ 495300 h 1104900"/>
                <a:gd name="T4" fmla="*/ 361950 w 647700"/>
                <a:gd name="T5" fmla="*/ 495300 h 1104900"/>
                <a:gd name="T6" fmla="*/ 0 w 647700"/>
                <a:gd name="T7" fmla="*/ 1104900 h 1104900"/>
                <a:gd name="T8" fmla="*/ 609600 w 647700"/>
                <a:gd name="T9" fmla="*/ 400050 h 1104900"/>
                <a:gd name="T10" fmla="*/ 361950 w 647700"/>
                <a:gd name="T11" fmla="*/ 400050 h 1104900"/>
                <a:gd name="T12" fmla="*/ 647700 w 647700"/>
                <a:gd name="T13" fmla="*/ 0 h 11049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7700"/>
                <a:gd name="T22" fmla="*/ 0 h 1104900"/>
                <a:gd name="T23" fmla="*/ 647700 w 647700"/>
                <a:gd name="T24" fmla="*/ 1104900 h 11049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7700" h="1104900">
                  <a:moveTo>
                    <a:pt x="361950" y="19050"/>
                  </a:moveTo>
                  <a:lnTo>
                    <a:pt x="114300" y="495300"/>
                  </a:lnTo>
                  <a:lnTo>
                    <a:pt x="361950" y="495300"/>
                  </a:lnTo>
                  <a:lnTo>
                    <a:pt x="0" y="1104900"/>
                  </a:lnTo>
                  <a:lnTo>
                    <a:pt x="609600" y="400050"/>
                  </a:lnTo>
                  <a:lnTo>
                    <a:pt x="361950" y="400050"/>
                  </a:lnTo>
                  <a:lnTo>
                    <a:pt x="64770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18" name="组合 64"/>
          <p:cNvGrpSpPr>
            <a:grpSpLocks/>
          </p:cNvGrpSpPr>
          <p:nvPr/>
        </p:nvGrpSpPr>
        <p:grpSpPr bwMode="auto">
          <a:xfrm>
            <a:off x="903685" y="3034453"/>
            <a:ext cx="2189260" cy="609266"/>
            <a:chOff x="0" y="0"/>
            <a:chExt cx="2918598" cy="811695"/>
          </a:xfrm>
        </p:grpSpPr>
        <p:sp>
          <p:nvSpPr>
            <p:cNvPr id="19" name="文本框 65"/>
            <p:cNvSpPr>
              <a:spLocks noChangeArrowheads="1"/>
            </p:cNvSpPr>
            <p:nvPr/>
          </p:nvSpPr>
          <p:spPr bwMode="auto">
            <a:xfrm>
              <a:off x="0" y="381158"/>
              <a:ext cx="1271962" cy="43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全局授权</a:t>
              </a:r>
            </a:p>
          </p:txBody>
        </p:sp>
        <p:sp>
          <p:nvSpPr>
            <p:cNvPr id="20" name="文本框 66"/>
            <p:cNvSpPr>
              <a:spLocks noChangeArrowheads="1"/>
            </p:cNvSpPr>
            <p:nvPr/>
          </p:nvSpPr>
          <p:spPr bwMode="auto">
            <a:xfrm>
              <a:off x="0" y="0"/>
              <a:ext cx="2918598" cy="399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直接对用户</a:t>
              </a:r>
              <a:r>
                <a:rPr lang="en-US" altLang="zh-CN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/</a:t>
              </a:r>
              <a:r>
                <a:rPr lang="zh-CN" altLang="en-US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组进行授权</a:t>
              </a:r>
            </a:p>
          </p:txBody>
        </p:sp>
      </p:grpSp>
      <p:sp>
        <p:nvSpPr>
          <p:cNvPr id="22" name="文本框 76"/>
          <p:cNvSpPr>
            <a:spLocks noChangeArrowheads="1"/>
          </p:cNvSpPr>
          <p:nvPr/>
        </p:nvSpPr>
        <p:spPr bwMode="auto">
          <a:xfrm>
            <a:off x="1239441" y="1573557"/>
            <a:ext cx="1164419" cy="37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微软雅黑" panose="020B0503020204020204" pitchFamily="34" charset="-122"/>
              </a:rPr>
              <a:t>安全矩阵</a:t>
            </a:r>
          </a:p>
        </p:txBody>
      </p:sp>
      <p:sp>
        <p:nvSpPr>
          <p:cNvPr id="23" name="文本框 77"/>
          <p:cNvSpPr>
            <a:spLocks noChangeArrowheads="1"/>
          </p:cNvSpPr>
          <p:nvPr/>
        </p:nvSpPr>
        <p:spPr bwMode="auto">
          <a:xfrm>
            <a:off x="3642122" y="1573557"/>
            <a:ext cx="1164419" cy="37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项目矩阵</a:t>
            </a:r>
            <a:endParaRPr lang="zh-CN" altLang="en-US" sz="2000" b="1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78"/>
          <p:cNvSpPr>
            <a:spLocks noChangeArrowheads="1"/>
          </p:cNvSpPr>
          <p:nvPr/>
        </p:nvSpPr>
        <p:spPr bwMode="auto">
          <a:xfrm>
            <a:off x="6148387" y="1573557"/>
            <a:ext cx="1164419" cy="37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角色矩阵</a:t>
            </a:r>
            <a:endParaRPr lang="zh-CN" altLang="en-US" sz="2000" b="1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文本框 66"/>
          <p:cNvSpPr>
            <a:spLocks noChangeArrowheads="1"/>
          </p:cNvSpPr>
          <p:nvPr/>
        </p:nvSpPr>
        <p:spPr bwMode="auto">
          <a:xfrm>
            <a:off x="3359631" y="3029625"/>
            <a:ext cx="218926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350" dirty="0">
                <a:solidFill>
                  <a:srgbClr val="00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微软雅黑" panose="020B0503020204020204" pitchFamily="34" charset="-122"/>
              </a:rPr>
              <a:t>针对单个任务对用户</a:t>
            </a:r>
            <a:r>
              <a:rPr lang="en-US" altLang="zh-CN" sz="1350" dirty="0">
                <a:solidFill>
                  <a:srgbClr val="00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350" dirty="0">
                <a:solidFill>
                  <a:srgbClr val="00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微软雅黑" panose="020B0503020204020204" pitchFamily="34" charset="-122"/>
              </a:rPr>
              <a:t>组进行授权</a:t>
            </a:r>
          </a:p>
        </p:txBody>
      </p:sp>
      <p:grpSp>
        <p:nvGrpSpPr>
          <p:cNvPr id="29" name="组合 64"/>
          <p:cNvGrpSpPr>
            <a:grpSpLocks/>
          </p:cNvGrpSpPr>
          <p:nvPr/>
        </p:nvGrpSpPr>
        <p:grpSpPr bwMode="auto">
          <a:xfrm>
            <a:off x="5886950" y="3029625"/>
            <a:ext cx="2189260" cy="838135"/>
            <a:chOff x="0" y="0"/>
            <a:chExt cx="2918598" cy="1116605"/>
          </a:xfrm>
        </p:grpSpPr>
        <p:sp>
          <p:nvSpPr>
            <p:cNvPr id="30" name="文本框 65"/>
            <p:cNvSpPr>
              <a:spLocks noChangeArrowheads="1"/>
            </p:cNvSpPr>
            <p:nvPr/>
          </p:nvSpPr>
          <p:spPr bwMode="auto">
            <a:xfrm>
              <a:off x="0" y="381158"/>
              <a:ext cx="2092582" cy="399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针对角色分配权限</a:t>
              </a:r>
            </a:p>
          </p:txBody>
        </p:sp>
        <p:sp>
          <p:nvSpPr>
            <p:cNvPr id="31" name="文本框 66"/>
            <p:cNvSpPr>
              <a:spLocks noChangeArrowheads="1"/>
            </p:cNvSpPr>
            <p:nvPr/>
          </p:nvSpPr>
          <p:spPr bwMode="auto">
            <a:xfrm>
              <a:off x="0" y="0"/>
              <a:ext cx="2918598" cy="399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设定角色</a:t>
              </a:r>
            </a:p>
          </p:txBody>
        </p:sp>
        <p:sp>
          <p:nvSpPr>
            <p:cNvPr id="32" name="文本框 67"/>
            <p:cNvSpPr>
              <a:spLocks noChangeArrowheads="1"/>
            </p:cNvSpPr>
            <p:nvPr/>
          </p:nvSpPr>
          <p:spPr bwMode="auto">
            <a:xfrm>
              <a:off x="0" y="716821"/>
              <a:ext cx="1861783" cy="399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为用户添加角色</a:t>
              </a:r>
            </a:p>
          </p:txBody>
        </p:sp>
      </p:grpSp>
      <p:sp>
        <p:nvSpPr>
          <p:cNvPr id="33" name="文本框 66"/>
          <p:cNvSpPr>
            <a:spLocks noChangeArrowheads="1"/>
          </p:cNvSpPr>
          <p:nvPr/>
        </p:nvSpPr>
        <p:spPr bwMode="auto">
          <a:xfrm>
            <a:off x="903685" y="3951543"/>
            <a:ext cx="69306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微软雅黑" panose="020B0503020204020204" pitchFamily="34" charset="-122"/>
              </a:rPr>
              <a:t>我们目前采用的是：</a:t>
            </a:r>
            <a:endParaRPr lang="en-US" altLang="zh-CN" sz="2000" dirty="0">
              <a:solidFill>
                <a:srgbClr val="00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微软雅黑" panose="020B0503020204020204" pitchFamily="34" charset="-122"/>
              </a:rPr>
              <a:t>用户集成</a:t>
            </a:r>
            <a:r>
              <a:rPr lang="en-US" altLang="zh-CN" sz="2000" dirty="0">
                <a:solidFill>
                  <a:srgbClr val="00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微软雅黑" panose="020B0503020204020204" pitchFamily="34" charset="-122"/>
              </a:rPr>
              <a:t>LDAP</a:t>
            </a:r>
            <a:r>
              <a:rPr lang="zh-CN" altLang="en-US" sz="2000" dirty="0">
                <a:solidFill>
                  <a:srgbClr val="00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微软雅黑" panose="020B0503020204020204" pitchFamily="34" charset="-122"/>
              </a:rPr>
              <a:t>，使用安全矩阵的方式授权</a:t>
            </a:r>
          </a:p>
        </p:txBody>
      </p:sp>
    </p:spTree>
    <p:extLst>
      <p:ext uri="{BB962C8B-B14F-4D97-AF65-F5344CB8AC3E}">
        <p14:creationId xmlns:p14="http://schemas.microsoft.com/office/powerpoint/2010/main" val="217475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7c3d9786b830e627eb88f123e6ee963a18d5ff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414</Words>
  <Application>Microsoft Office PowerPoint</Application>
  <PresentationFormat>全屏显示(16:9)</PresentationFormat>
  <Paragraphs>123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Adobe 黑体 Std R</vt:lpstr>
      <vt:lpstr>Microsoft YaHei UI Light</vt:lpstr>
      <vt:lpstr>等线</vt:lpstr>
      <vt:lpstr>等线 Light</vt:lpstr>
      <vt:lpstr>黑体</vt:lpstr>
      <vt:lpstr>宋体</vt:lpstr>
      <vt:lpstr>微软雅黑</vt:lpstr>
      <vt:lpstr>Arial</vt:lpstr>
      <vt:lpstr>Calibri</vt:lpstr>
      <vt:lpstr>Segoe UI Light</vt:lpstr>
      <vt:lpstr>Wingdings</vt:lpstr>
      <vt:lpstr>Office 主题</vt:lpstr>
      <vt:lpstr>37c3d9786b830e627eb88f123e6ee963a18d5ffa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柴 璐瑶</dc:creator>
  <cp:lastModifiedBy>925299641@qq.com</cp:lastModifiedBy>
  <cp:revision>135</cp:revision>
  <dcterms:created xsi:type="dcterms:W3CDTF">2016-08-08T04:44:00Z</dcterms:created>
  <dcterms:modified xsi:type="dcterms:W3CDTF">2017-04-21T08:09:26Z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