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17" r:id="rId3"/>
    <p:sldId id="427" r:id="rId4"/>
    <p:sldId id="479" r:id="rId5"/>
    <p:sldId id="522" r:id="rId6"/>
    <p:sldId id="481" r:id="rId7"/>
    <p:sldId id="511" r:id="rId8"/>
    <p:sldId id="512" r:id="rId9"/>
    <p:sldId id="515" r:id="rId10"/>
    <p:sldId id="531" r:id="rId11"/>
    <p:sldId id="514" r:id="rId12"/>
    <p:sldId id="516" r:id="rId13"/>
    <p:sldId id="517" r:id="rId14"/>
    <p:sldId id="518" r:id="rId15"/>
    <p:sldId id="521" r:id="rId16"/>
    <p:sldId id="520" r:id="rId17"/>
    <p:sldId id="532" r:id="rId18"/>
    <p:sldId id="456" r:id="rId19"/>
    <p:sldId id="463" r:id="rId20"/>
    <p:sldId id="464" r:id="rId21"/>
    <p:sldId id="523" r:id="rId22"/>
    <p:sldId id="524" r:id="rId23"/>
    <p:sldId id="530" r:id="rId24"/>
    <p:sldId id="525" r:id="rId25"/>
    <p:sldId id="526" r:id="rId26"/>
    <p:sldId id="527" r:id="rId27"/>
    <p:sldId id="528" r:id="rId28"/>
    <p:sldId id="529" r:id="rId29"/>
    <p:sldId id="358" r:id="rId30"/>
    <p:sldId id="36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BF2"/>
    <a:srgbClr val="003366"/>
    <a:srgbClr val="E64CDB"/>
    <a:srgbClr val="CC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858" autoAdjust="0"/>
    <p:restoredTop sz="86504" autoAdjust="0"/>
  </p:normalViewPr>
  <p:slideViewPr>
    <p:cSldViewPr>
      <p:cViewPr>
        <p:scale>
          <a:sx n="60" d="100"/>
          <a:sy n="60" d="100"/>
        </p:scale>
        <p:origin x="-144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28"/>
    </p:cViewPr>
  </p:sorter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1368-A268-4F46-9D8F-43FF13D74201}" type="datetimeFigureOut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E5EF-3FC4-4151-AE4E-090C95274B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7315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87B11-B30B-454B-BAC2-C5C8A2AD0F0E}" type="datetimeFigureOut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F04E-6042-45DC-BBEC-10C44BABB3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253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3881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3881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5A6F-67B0-4A05-BF4F-ED5D91920B6E}" type="datetime1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0" y="6356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A49882-CD4F-4632-B256-A56120B6E7D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8229600" cy="4525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D4BC-8F85-4CAA-92A1-C35C78AB1C7A}" type="datetime1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5436096" cy="541338"/>
          </a:xfrm>
        </p:spPr>
        <p:txBody>
          <a:bodyPr>
            <a:normAutofit/>
          </a:bodyPr>
          <a:lstStyle>
            <a:lvl1pPr algn="l">
              <a:buFontTx/>
              <a:buBlip>
                <a:blip r:embed="rId2"/>
              </a:buBlip>
              <a:defRPr sz="2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左箭头 8">
            <a:hlinkClick r:id="rId3" action="ppaction://hlinksldjump"/>
          </p:cNvPr>
          <p:cNvSpPr/>
          <p:nvPr userDrawn="1"/>
        </p:nvSpPr>
        <p:spPr>
          <a:xfrm>
            <a:off x="7572396" y="6000768"/>
            <a:ext cx="1285884" cy="857232"/>
          </a:xfrm>
          <a:prstGeom prst="leftArrow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367-AB01-40F0-B52E-280B2A4D42AC}" type="datetime1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726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3D66-70C0-4762-879F-0E45A516B41B}" type="datetime1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5436096" cy="541338"/>
          </a:xfrm>
        </p:spPr>
        <p:txBody>
          <a:bodyPr>
            <a:normAutofit/>
          </a:bodyPr>
          <a:lstStyle>
            <a:lvl1pPr algn="l">
              <a:buFontTx/>
              <a:buBlip>
                <a:blip r:embed="rId2"/>
              </a:buBlip>
              <a:defRPr sz="2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左箭头 7">
            <a:hlinkClick r:id="rId3" action="ppaction://hlinksldjump"/>
          </p:cNvPr>
          <p:cNvSpPr/>
          <p:nvPr userDrawn="1"/>
        </p:nvSpPr>
        <p:spPr>
          <a:xfrm>
            <a:off x="7572396" y="6000768"/>
            <a:ext cx="1285884" cy="857232"/>
          </a:xfrm>
          <a:prstGeom prst="leftArrow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7007-3CB9-46C7-8CC2-E02200B60706}" type="datetime1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左箭头 6">
            <a:hlinkClick r:id="rId2" action="ppaction://hlinksldjump"/>
          </p:cNvPr>
          <p:cNvSpPr/>
          <p:nvPr userDrawn="1"/>
        </p:nvSpPr>
        <p:spPr>
          <a:xfrm>
            <a:off x="7572396" y="6000768"/>
            <a:ext cx="1285884" cy="857232"/>
          </a:xfrm>
          <a:prstGeom prst="leftArrow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858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858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9DD6-7EBE-42AB-8A01-A43AD0202AF6}" type="datetime1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5436096" cy="541338"/>
          </a:xfrm>
        </p:spPr>
        <p:txBody>
          <a:bodyPr>
            <a:normAutofit/>
          </a:bodyPr>
          <a:lstStyle>
            <a:lvl1pPr algn="l">
              <a:buFontTx/>
              <a:buBlip>
                <a:blip r:embed="rId2"/>
              </a:buBlip>
              <a:defRPr sz="2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左箭头 9">
            <a:hlinkClick r:id="rId3" action="ppaction://hlinksldjump"/>
          </p:cNvPr>
          <p:cNvSpPr/>
          <p:nvPr userDrawn="1"/>
        </p:nvSpPr>
        <p:spPr>
          <a:xfrm>
            <a:off x="7572396" y="6000768"/>
            <a:ext cx="1285884" cy="857232"/>
          </a:xfrm>
          <a:prstGeom prst="leftArrow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>
            <a:hlinkClick r:id="rId3" action="ppaction://hlinksldjump"/>
          </p:cNvPr>
          <p:cNvSpPr/>
          <p:nvPr userDrawn="1"/>
        </p:nvSpPr>
        <p:spPr>
          <a:xfrm>
            <a:off x="7724796" y="6153168"/>
            <a:ext cx="1285884" cy="857232"/>
          </a:xfrm>
          <a:prstGeom prst="leftArrow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DF06-F5D8-4490-BD4A-9648C7B971BE}" type="datetime1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5436096" cy="541338"/>
          </a:xfrm>
        </p:spPr>
        <p:txBody>
          <a:bodyPr>
            <a:normAutofit/>
          </a:bodyPr>
          <a:lstStyle>
            <a:lvl1pPr algn="l">
              <a:buFontTx/>
              <a:buBlip>
                <a:blip r:embed="rId2"/>
              </a:buBlip>
              <a:defRPr sz="2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左箭头 11">
            <a:hlinkClick r:id="rId3" action="ppaction://hlinksldjump"/>
          </p:cNvPr>
          <p:cNvSpPr/>
          <p:nvPr userDrawn="1"/>
        </p:nvSpPr>
        <p:spPr>
          <a:xfrm>
            <a:off x="7572396" y="6000768"/>
            <a:ext cx="1285884" cy="857232"/>
          </a:xfrm>
          <a:prstGeom prst="leftArrow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>
            <a:hlinkClick r:id="rId3" action="ppaction://hlinksldjump"/>
          </p:cNvPr>
          <p:cNvSpPr/>
          <p:nvPr userDrawn="1"/>
        </p:nvSpPr>
        <p:spPr>
          <a:xfrm>
            <a:off x="7724796" y="6153168"/>
            <a:ext cx="1285884" cy="857232"/>
          </a:xfrm>
          <a:prstGeom prst="leftArrow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2A2B-3CC2-48E7-8BE3-18F6D2A1F14D}" type="datetime1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5436096" cy="541338"/>
          </a:xfrm>
        </p:spPr>
        <p:txBody>
          <a:bodyPr>
            <a:normAutofit/>
          </a:bodyPr>
          <a:lstStyle>
            <a:lvl1pPr algn="l">
              <a:buFontTx/>
              <a:buBlip>
                <a:blip r:embed="rId2"/>
              </a:buBlip>
              <a:defRPr sz="2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左箭头 7">
            <a:hlinkClick r:id="rId3" action="ppaction://hlinksldjump"/>
          </p:cNvPr>
          <p:cNvSpPr/>
          <p:nvPr userDrawn="1"/>
        </p:nvSpPr>
        <p:spPr>
          <a:xfrm>
            <a:off x="7572396" y="6000768"/>
            <a:ext cx="1285884" cy="857232"/>
          </a:xfrm>
          <a:prstGeom prst="leftArrow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>
            <a:hlinkClick r:id="rId3" action="ppaction://hlinksldjump"/>
          </p:cNvPr>
          <p:cNvSpPr/>
          <p:nvPr userDrawn="1"/>
        </p:nvSpPr>
        <p:spPr>
          <a:xfrm>
            <a:off x="7724796" y="6153168"/>
            <a:ext cx="1285884" cy="857232"/>
          </a:xfrm>
          <a:prstGeom prst="leftArrow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B960-1E2E-49D8-862C-6334DA7576D2}" type="datetime1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5436096" cy="541338"/>
          </a:xfrm>
        </p:spPr>
        <p:txBody>
          <a:bodyPr>
            <a:normAutofit/>
          </a:bodyPr>
          <a:lstStyle>
            <a:lvl1pPr algn="l">
              <a:buFontTx/>
              <a:buBlip>
                <a:blip r:embed="rId2"/>
              </a:buBlip>
              <a:defRPr sz="2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左箭头 5">
            <a:hlinkClick r:id="rId3" action="ppaction://hlinksldjump"/>
          </p:cNvPr>
          <p:cNvSpPr/>
          <p:nvPr userDrawn="1"/>
        </p:nvSpPr>
        <p:spPr>
          <a:xfrm>
            <a:off x="7572396" y="6000768"/>
            <a:ext cx="1285884" cy="857232"/>
          </a:xfrm>
          <a:prstGeom prst="leftArrow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4F1-3C7F-446E-ACB3-61D468746A0C}" type="datetime1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AC6-30E0-4415-A304-D3420E0A3410}" type="datetime1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左箭头 7">
            <a:hlinkClick r:id="rId2" action="ppaction://hlinksldjump"/>
          </p:cNvPr>
          <p:cNvSpPr/>
          <p:nvPr userDrawn="1"/>
        </p:nvSpPr>
        <p:spPr>
          <a:xfrm>
            <a:off x="7572396" y="6000768"/>
            <a:ext cx="1285884" cy="857232"/>
          </a:xfrm>
          <a:prstGeom prst="leftArrow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E792-7658-49BB-B5B0-E1EC211B134D}" type="datetime1">
              <a:rPr lang="zh-CN" altLang="en-US" smtClean="0"/>
              <a:pPr/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hyperlink" Target="http://wiki.jenkins-ci.org/display/JENKINS/Role+Strategy+Plugi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://wiki.jenkins-ci.org/display/JENKINS/Role+Strategy+Plugi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jenkins-ci.org/display/JENKINS/Port+Allocator+Plugin" TargetMode="Externa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slide" Target="slide2.xml"/><Relationship Id="rId4" Type="http://schemas.openxmlformats.org/officeDocument/2006/relationships/hyperlink" Target="https://wiki.jenkins-ci.org/display/JENKINS/Port+Allocator+Plug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://wiki.jenkins-ci.org/display/JENKINS/Role+Strategy+Plugi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背景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78793"/>
            <a:ext cx="7772400" cy="2093017"/>
          </a:xfrm>
          <a:effectLst>
            <a:outerShdw blurRad="12700" dist="254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zh-CN" altLang="en-US" sz="4000" b="1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权限控制与并行构建</a:t>
            </a:r>
            <a:endParaRPr lang="zh-CN" altLang="en-US" sz="4000" b="1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717032"/>
            <a:ext cx="6400800" cy="478727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研发服务部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419872" y="4437112"/>
            <a:ext cx="2232248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2014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年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9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月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12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日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安装插件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66748" y="438128"/>
            <a:ext cx="8229600" cy="573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zh-CN" sz="2000" dirty="0" smtClean="0"/>
              <a:t>在【可选插件】中找到需要安装的插件</a:t>
            </a:r>
            <a:r>
              <a:rPr lang="en-US" altLang="zh-CN" sz="2000" u="sng" dirty="0" smtClean="0">
                <a:hlinkClick r:id="rId4"/>
              </a:rPr>
              <a:t>Role-based Authorization Strategy</a:t>
            </a:r>
            <a:endParaRPr lang="zh-CN" altLang="zh-CN" sz="20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图片 7" descr="C:\attach_65e8092a4fb2c73770917c2f3ee5e11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916832"/>
            <a:ext cx="604867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安装插件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66748" y="438128"/>
            <a:ext cx="8229600" cy="573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勾选需要安装的插件</a:t>
            </a:r>
            <a:r>
              <a:rPr lang="en-US" altLang="zh-CN" sz="2000" dirty="0" smtClean="0">
                <a:hlinkClick r:id="rId4"/>
              </a:rPr>
              <a:t>Role-based Authorization Strategy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点击【直接安装】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安装完成后重启</a:t>
            </a:r>
            <a:r>
              <a:rPr lang="en-US" altLang="zh-CN" sz="2000" dirty="0" smtClean="0"/>
              <a:t>Jenkins</a:t>
            </a:r>
            <a:r>
              <a:rPr lang="zh-CN" altLang="zh-CN" sz="2000" dirty="0" smtClean="0"/>
              <a:t>服务。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zh-CN" dirty="0" smtClean="0">
                <a:solidFill>
                  <a:schemeClr val="tx2"/>
                </a:solidFill>
              </a:rPr>
              <a:t>角色配置</a:t>
            </a:r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endParaRPr lang="zh-CN" altLang="en-US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66748" y="438128"/>
            <a:ext cx="8229600" cy="573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在</a:t>
            </a:r>
            <a:r>
              <a:rPr lang="zh-CN" altLang="zh-CN" sz="2000" dirty="0" smtClean="0"/>
              <a:t>授权策略中</a:t>
            </a:r>
            <a:r>
              <a:rPr lang="zh-CN" altLang="en-US" sz="2000" dirty="0" smtClean="0"/>
              <a:t>勾选</a:t>
            </a:r>
            <a:r>
              <a:rPr lang="zh-CN" altLang="zh-CN" sz="2000" dirty="0" smtClean="0"/>
              <a:t>【</a:t>
            </a:r>
            <a:r>
              <a:rPr lang="en-US" altLang="zh-CN" sz="2000" dirty="0" smtClean="0"/>
              <a:t>Role-Based Strategy</a:t>
            </a:r>
            <a:r>
              <a:rPr lang="zh-CN" altLang="zh-CN" sz="2000" dirty="0" smtClean="0"/>
              <a:t>】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打开</a:t>
            </a:r>
            <a:r>
              <a:rPr lang="zh-CN" altLang="zh-CN" sz="2000" dirty="0" smtClean="0"/>
              <a:t>【系统管理】</a:t>
            </a:r>
            <a:r>
              <a:rPr lang="en-US" altLang="zh-CN" sz="2000" dirty="0" smtClean="0"/>
              <a:t> --&gt; </a:t>
            </a:r>
            <a:r>
              <a:rPr lang="zh-CN" altLang="zh-CN" sz="2000" dirty="0" smtClean="0"/>
              <a:t>【</a:t>
            </a:r>
            <a:r>
              <a:rPr lang="en-US" altLang="zh-CN" sz="2000" dirty="0" smtClean="0"/>
              <a:t>Manage and Assign Roles</a:t>
            </a:r>
            <a:r>
              <a:rPr lang="zh-CN" altLang="zh-CN" sz="2000" dirty="0" smtClean="0"/>
              <a:t>】进入角色配置页面</a:t>
            </a:r>
            <a:r>
              <a:rPr lang="zh-CN" altLang="en-US" sz="2000" dirty="0" smtClean="0"/>
              <a:t>：</a:t>
            </a:r>
            <a:endParaRPr lang="zh-CN" altLang="zh-CN" sz="20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 descr="C:\attach_22eb50789de10458e1bc22ff4c922b0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60848"/>
            <a:ext cx="612068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tx2"/>
                </a:solidFill>
              </a:rPr>
              <a:t>管理角色（</a:t>
            </a:r>
            <a:r>
              <a:rPr lang="en-US" altLang="zh-CN" dirty="0" smtClean="0">
                <a:solidFill>
                  <a:schemeClr val="tx2"/>
                </a:solidFill>
              </a:rPr>
              <a:t>Manage Roles</a:t>
            </a:r>
            <a:r>
              <a:rPr lang="zh-CN" altLang="zh-CN" dirty="0" smtClean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endParaRPr lang="zh-CN" altLang="en-US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66748" y="438128"/>
            <a:ext cx="8229600" cy="573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创建全局角色、项目角色，并可以为角色分配权限。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C:\attach_f1b1369e7ff89d1ec5c4ea59f8b9dcd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556792"/>
            <a:ext cx="6710312" cy="501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tx2"/>
                </a:solidFill>
              </a:rPr>
              <a:t>创建用户（</a:t>
            </a:r>
            <a:r>
              <a:rPr lang="en-US" altLang="zh-CN" dirty="0" smtClean="0">
                <a:solidFill>
                  <a:schemeClr val="tx2"/>
                </a:solidFill>
              </a:rPr>
              <a:t>Add Users</a:t>
            </a:r>
            <a:r>
              <a:rPr lang="zh-CN" altLang="zh-CN" dirty="0" smtClean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endParaRPr lang="zh-CN" altLang="en-US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14400" y="476672"/>
            <a:ext cx="8229600" cy="573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打开</a:t>
            </a:r>
            <a:r>
              <a:rPr lang="zh-CN" altLang="zh-CN" sz="2000" dirty="0" smtClean="0"/>
              <a:t>【系统管理】</a:t>
            </a:r>
            <a:r>
              <a:rPr lang="en-US" altLang="zh-CN" sz="2000" dirty="0" smtClean="0"/>
              <a:t>--&gt;</a:t>
            </a:r>
            <a:r>
              <a:rPr lang="zh-CN" altLang="zh-CN" sz="2000" dirty="0" smtClean="0"/>
              <a:t>【管理用户】进入用户管理页面：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C:\attach_39be780e8eca95f44cf853a8edc3dea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060849"/>
            <a:ext cx="784887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</a:rPr>
              <a:t>分配</a:t>
            </a:r>
            <a:r>
              <a:rPr lang="zh-CN" altLang="zh-CN" dirty="0" smtClean="0">
                <a:solidFill>
                  <a:schemeClr val="tx2"/>
                </a:solidFill>
              </a:rPr>
              <a:t>角色（</a:t>
            </a:r>
            <a:r>
              <a:rPr lang="en-US" altLang="zh-CN" dirty="0" smtClean="0">
                <a:solidFill>
                  <a:schemeClr val="tx2"/>
                </a:solidFill>
              </a:rPr>
              <a:t>Assign  Roles</a:t>
            </a:r>
            <a:r>
              <a:rPr lang="zh-CN" altLang="zh-CN" dirty="0" smtClean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endParaRPr lang="zh-CN" altLang="en-US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66748" y="438128"/>
            <a:ext cx="8229600" cy="573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32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为之前设定的角色分配用户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图片 7" descr="C:\attach_8155bcc54eb6bd2aad3663d4c954dcfc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908720"/>
            <a:ext cx="316835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更改权限控制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endParaRPr lang="zh-CN" altLang="en-US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66748" y="438128"/>
            <a:ext cx="8229600" cy="573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rgbClr val="00B050"/>
                </a:solidFill>
              </a:rPr>
              <a:t>更改授权策略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在安全设置中</a:t>
            </a:r>
            <a:r>
              <a:rPr lang="zh-CN" altLang="zh-CN" sz="2000" dirty="0" smtClean="0"/>
              <a:t>更改为其他授权策略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rgbClr val="00B050"/>
                </a:solidFill>
              </a:rPr>
              <a:t>更改配置文件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忘记账号密码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因为权限设置自己无法重新配置授权策略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可</a:t>
            </a:r>
            <a:r>
              <a:rPr lang="zh-CN" altLang="en-US" sz="2000" dirty="0" smtClean="0">
                <a:solidFill>
                  <a:srgbClr val="FF0000"/>
                </a:solidFill>
              </a:rPr>
              <a:t>联系管</a:t>
            </a:r>
            <a:r>
              <a:rPr lang="zh-CN" altLang="zh-CN" sz="2000" dirty="0" smtClean="0">
                <a:solidFill>
                  <a:srgbClr val="FF0000"/>
                </a:solidFill>
              </a:rPr>
              <a:t>理员</a:t>
            </a:r>
            <a:r>
              <a:rPr lang="zh-CN" altLang="en-US" sz="2000" dirty="0" smtClean="0"/>
              <a:t>修改配置文件清除认证模式</a:t>
            </a:r>
            <a:endParaRPr lang="zh-CN" altLang="zh-CN" sz="2000" b="1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1518406" y="2565990"/>
            <a:ext cx="5553924" cy="646986"/>
          </a:xfrm>
          <a:prstGeom prst="roundRect">
            <a:avLst/>
          </a:prstGeom>
          <a:gradFill rotWithShape="1">
            <a:gsLst>
              <a:gs pos="0">
                <a:srgbClr val="003366"/>
              </a:gs>
              <a:gs pos="100000">
                <a:srgbClr val="006699"/>
              </a:gs>
            </a:gsLst>
            <a:lin ang="5400000" scaled="1"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5400" algn="ctr" rotWithShape="0">
              <a:srgbClr val="808080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643050"/>
            <a:ext cx="5929354" cy="3874182"/>
          </a:xfrm>
        </p:spPr>
        <p:txBody>
          <a:bodyPr>
            <a:normAutofit/>
          </a:bodyPr>
          <a:lstStyle/>
          <a:p>
            <a:pPr marL="342900" lvl="2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3200" b="1" dirty="0" smtClean="0">
                <a:solidFill>
                  <a:schemeClr val="tx2"/>
                </a:solidFill>
              </a:rPr>
              <a:t>  </a:t>
            </a:r>
            <a:r>
              <a:rPr lang="en-US" altLang="zh-CN" sz="3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zh-CN" altLang="en-US" sz="3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权限控制</a:t>
            </a:r>
            <a:endParaRPr lang="en-US" altLang="zh-CN" sz="32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2" indent="-3429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并行构建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285784" y="142852"/>
            <a:ext cx="5072098" cy="6429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84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zh-CN" altLang="en-US" b="1" dirty="0" smtClean="0">
                <a:solidFill>
                  <a:srgbClr val="003366"/>
                </a:solidFill>
              </a:rPr>
              <a:t>案例</a:t>
            </a:r>
            <a:endParaRPr lang="zh-CN" altLang="en-US" b="1" dirty="0">
              <a:solidFill>
                <a:srgbClr val="00336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AutoShap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  <p:sp>
        <p:nvSpPr>
          <p:cNvPr id="6" name="矩形标注 5"/>
          <p:cNvSpPr/>
          <p:nvPr/>
        </p:nvSpPr>
        <p:spPr>
          <a:xfrm flipH="1">
            <a:off x="2915816" y="2670357"/>
            <a:ext cx="1368152" cy="643368"/>
          </a:xfrm>
          <a:prstGeom prst="wedgeRectCallout">
            <a:avLst>
              <a:gd name="adj1" fmla="val 12461"/>
              <a:gd name="adj2" fmla="val -112081"/>
            </a:avLst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◆  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无法及时构建</a:t>
            </a:r>
            <a:endParaRPr lang="en-US" altLang="zh-CN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14181" y="1300063"/>
            <a:ext cx="1008063" cy="100837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困扰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16550" y="1204783"/>
            <a:ext cx="1203326" cy="1198933"/>
            <a:chOff x="1089993" y="1991671"/>
            <a:chExt cx="1203326" cy="1198933"/>
          </a:xfrm>
        </p:grpSpPr>
        <p:sp>
          <p:nvSpPr>
            <p:cNvPr id="11" name="矩形 10"/>
            <p:cNvSpPr/>
            <p:nvPr/>
          </p:nvSpPr>
          <p:spPr bwMode="auto">
            <a:xfrm>
              <a:off x="1089993" y="2015492"/>
              <a:ext cx="46038" cy="1152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247282" y="2015492"/>
              <a:ext cx="46037" cy="1152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 bwMode="auto">
            <a:xfrm rot="5400000" flipH="1">
              <a:off x="1668630" y="2565915"/>
              <a:ext cx="46052" cy="12033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 rot="5400000" flipH="1">
              <a:off x="1668630" y="1413034"/>
              <a:ext cx="46052" cy="12033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99322" y="1068161"/>
            <a:ext cx="2119074" cy="1194370"/>
            <a:chOff x="5076056" y="250404"/>
            <a:chExt cx="2119074" cy="1194370"/>
          </a:xfrm>
        </p:grpSpPr>
        <p:sp>
          <p:nvSpPr>
            <p:cNvPr id="16" name="流程图: 联系 1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9300716">
              <a:off x="5339014" y="250404"/>
              <a:ext cx="1856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</a:rPr>
                <a:t>一个平台多</a:t>
              </a:r>
              <a:r>
                <a:rPr lang="en-US" altLang="zh-CN" sz="1600" dirty="0" smtClean="0">
                  <a:latin typeface="+mn-ea"/>
                </a:rPr>
                <a:t>Job</a:t>
              </a:r>
              <a:endParaRPr lang="zh-CN" altLang="en-US" sz="1600" dirty="0">
                <a:latin typeface="+mn-ea"/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>
            <a:off x="611560" y="2330537"/>
            <a:ext cx="5230613" cy="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3111721" y="1103926"/>
            <a:ext cx="2158425" cy="1158605"/>
            <a:chOff x="5076056" y="286169"/>
            <a:chExt cx="2158425" cy="1158605"/>
          </a:xfrm>
        </p:grpSpPr>
        <p:sp>
          <p:nvSpPr>
            <p:cNvPr id="20" name="流程图: 联系 19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9300716">
              <a:off x="5209162" y="286169"/>
              <a:ext cx="20253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n-ea"/>
                </a:rPr>
                <a:t>Job</a:t>
              </a:r>
              <a:r>
                <a:rPr lang="zh-CN" altLang="en-US" sz="1600" dirty="0" smtClean="0">
                  <a:latin typeface="+mn-ea"/>
                </a:rPr>
                <a:t>构建时间较长</a:t>
              </a:r>
              <a:endParaRPr lang="en-US" altLang="zh-CN" sz="1600" dirty="0" smtClean="0">
                <a:latin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24120" y="1166785"/>
            <a:ext cx="2004064" cy="1104969"/>
            <a:chOff x="5076056" y="339805"/>
            <a:chExt cx="2004064" cy="1104969"/>
          </a:xfrm>
        </p:grpSpPr>
        <p:sp>
          <p:nvSpPr>
            <p:cNvPr id="23" name="流程图: 联系 2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4</a:t>
              </a:r>
              <a:endParaRPr lang="zh-CN" alt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9300716">
              <a:off x="5227799" y="339805"/>
              <a:ext cx="1852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</a:rPr>
                <a:t>多个</a:t>
              </a:r>
              <a:r>
                <a:rPr lang="en-US" altLang="zh-CN" sz="1600" dirty="0" smtClean="0">
                  <a:latin typeface="+mn-ea"/>
                </a:rPr>
                <a:t>Job</a:t>
              </a:r>
              <a:r>
                <a:rPr lang="zh-CN" altLang="zh-CN" sz="1600" dirty="0" smtClean="0">
                  <a:latin typeface="+mn-ea"/>
                </a:rPr>
                <a:t>并发执行</a:t>
              </a:r>
              <a:endParaRPr lang="en-US" altLang="zh-CN" sz="1600" dirty="0" smtClean="0">
                <a:latin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2583" y="980728"/>
            <a:ext cx="2443273" cy="1257581"/>
            <a:chOff x="5076056" y="187193"/>
            <a:chExt cx="2443273" cy="1257581"/>
          </a:xfrm>
        </p:grpSpPr>
        <p:sp>
          <p:nvSpPr>
            <p:cNvPr id="26" name="流程图: 联系 2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9300716">
              <a:off x="5174770" y="187193"/>
              <a:ext cx="2344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</a:rPr>
                <a:t>可同时运行的构建数少</a:t>
              </a:r>
              <a:endParaRPr lang="zh-CN" altLang="en-US" sz="16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67544" y="3068960"/>
            <a:ext cx="8676456" cy="41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B050"/>
                </a:solidFill>
              </a:rPr>
              <a:t>解决方案</a:t>
            </a:r>
            <a:endParaRPr lang="en-US" altLang="zh-CN" sz="3200" dirty="0" smtClean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sz="3200" dirty="0" smtClean="0"/>
              <a:t>尽量避免在同一时间触发</a:t>
            </a:r>
            <a:r>
              <a:rPr lang="zh-CN" altLang="en-US" sz="3200" dirty="0" smtClean="0"/>
              <a:t>多个</a:t>
            </a:r>
            <a:r>
              <a:rPr lang="en-US" altLang="zh-CN" sz="3200" dirty="0" smtClean="0"/>
              <a:t>Jobs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sz="3200" dirty="0" smtClean="0"/>
              <a:t>分配不同端口</a:t>
            </a:r>
            <a:r>
              <a:rPr lang="zh-CN" altLang="en-US" sz="3200" dirty="0" smtClean="0"/>
              <a:t>（</a:t>
            </a:r>
            <a:r>
              <a:rPr lang="zh-CN" altLang="zh-CN" sz="3200" dirty="0" smtClean="0"/>
              <a:t>使用插件</a:t>
            </a:r>
            <a:r>
              <a:rPr lang="en-US" altLang="zh-CN" sz="3200" dirty="0" smtClean="0">
                <a:hlinkClick r:id="rId5"/>
              </a:rPr>
              <a:t>Port Allocator </a:t>
            </a:r>
            <a:r>
              <a:rPr lang="en-US" altLang="zh-CN" sz="3200" dirty="0" err="1" smtClean="0">
                <a:hlinkClick r:id="rId5"/>
              </a:rPr>
              <a:t>Plugin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增加可同时运行的构建数（使用节点）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zh-CN" altLang="zh-CN" sz="3200" dirty="0" smtClean="0"/>
          </a:p>
        </p:txBody>
      </p:sp>
      <p:sp>
        <p:nvSpPr>
          <p:cNvPr id="28" name="矩形标注 27"/>
          <p:cNvSpPr/>
          <p:nvPr/>
        </p:nvSpPr>
        <p:spPr>
          <a:xfrm>
            <a:off x="4355976" y="2670357"/>
            <a:ext cx="2088232" cy="643368"/>
          </a:xfrm>
          <a:prstGeom prst="wedgeRectCallout">
            <a:avLst>
              <a:gd name="adj1" fmla="val -41413"/>
              <a:gd name="adj2" fmla="val -112082"/>
            </a:avLst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◆  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端口冲突导致构建失败</a:t>
            </a:r>
            <a:endParaRPr lang="en-US" altLang="zh-CN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标注 28"/>
          <p:cNvSpPr/>
          <p:nvPr/>
        </p:nvSpPr>
        <p:spPr>
          <a:xfrm flipH="1">
            <a:off x="1187624" y="2670357"/>
            <a:ext cx="1440160" cy="643368"/>
          </a:xfrm>
          <a:prstGeom prst="wedgeRectCallout">
            <a:avLst>
              <a:gd name="adj1" fmla="val -24888"/>
              <a:gd name="adj2" fmla="val -10963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◆  构建要排队</a:t>
            </a:r>
            <a:endParaRPr lang="en-US" altLang="zh-CN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zh-CN" altLang="en-US" dirty="0" smtClean="0">
                <a:solidFill>
                  <a:srgbClr val="003366"/>
                </a:solidFill>
              </a:rPr>
              <a:t>分配端口</a:t>
            </a:r>
            <a:endParaRPr lang="zh-CN" altLang="en-US" b="1" dirty="0">
              <a:solidFill>
                <a:srgbClr val="003366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514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安装</a:t>
            </a:r>
            <a:r>
              <a:rPr lang="en-US" altLang="zh-CN" sz="2000" u="sng" dirty="0" smtClean="0">
                <a:hlinkClick r:id="rId4"/>
              </a:rPr>
              <a:t>Port Allocator </a:t>
            </a:r>
            <a:r>
              <a:rPr lang="en-US" altLang="zh-CN" sz="2000" u="sng" dirty="0" err="1" smtClean="0">
                <a:hlinkClick r:id="rId4"/>
              </a:rPr>
              <a:t>Plugin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在任务配置界面，在构建环境</a:t>
            </a:r>
            <a:r>
              <a:rPr lang="zh-CN" altLang="en-US" sz="2000" dirty="0" smtClean="0"/>
              <a:t>选项中</a:t>
            </a:r>
            <a:r>
              <a:rPr lang="zh-CN" altLang="zh-CN" sz="2000" dirty="0" smtClean="0"/>
              <a:t>勾选</a:t>
            </a:r>
            <a:r>
              <a:rPr lang="en-US" altLang="zh-CN" sz="2000" dirty="0" smtClean="0"/>
              <a:t>'Assign unique TCP ports to avoid collisions'</a:t>
            </a:r>
            <a:r>
              <a:rPr lang="zh-CN" altLang="zh-CN" sz="2000" dirty="0" smtClean="0"/>
              <a:t>，可以为任务添加端口，如下图所示：</a:t>
            </a:r>
          </a:p>
          <a:p>
            <a:pPr lvl="1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AutoShap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  <p:pic>
        <p:nvPicPr>
          <p:cNvPr id="6" name="图片 5" descr="C:\attach_1817e0c8b1876d34aa81dc91b3786d5d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924944"/>
            <a:ext cx="7172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1518406" y="1773902"/>
            <a:ext cx="5553924" cy="646986"/>
          </a:xfrm>
          <a:prstGeom prst="roundRect">
            <a:avLst/>
          </a:prstGeom>
          <a:gradFill rotWithShape="1">
            <a:gsLst>
              <a:gs pos="0">
                <a:srgbClr val="003366"/>
              </a:gs>
              <a:gs pos="100000">
                <a:srgbClr val="006699"/>
              </a:gs>
            </a:gsLst>
            <a:lin ang="5400000" scaled="1"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5400" algn="ctr" rotWithShape="0">
              <a:srgbClr val="808080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643050"/>
            <a:ext cx="5929354" cy="3874182"/>
          </a:xfrm>
        </p:spPr>
        <p:txBody>
          <a:bodyPr>
            <a:normAutofit/>
          </a:bodyPr>
          <a:lstStyle/>
          <a:p>
            <a:pPr marL="342900" lvl="2" indent="-3429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权限控制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2" indent="-3429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zh-CN" altLang="en-US" sz="3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并行构建</a:t>
            </a:r>
            <a:endParaRPr lang="en-US" altLang="zh-CN" sz="32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endParaRPr lang="en-US" altLang="zh-CN" sz="28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285784" y="142852"/>
            <a:ext cx="5072098" cy="6429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84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764704"/>
            <a:ext cx="8786842" cy="488001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zh-CN" sz="2000" dirty="0" smtClean="0"/>
              <a:t>点击添加</a:t>
            </a:r>
            <a:r>
              <a:rPr lang="en-US" altLang="zh-CN" sz="2000" dirty="0" smtClean="0"/>
              <a:t>Plain TCP port</a:t>
            </a:r>
          </a:p>
          <a:p>
            <a:pPr>
              <a:buFont typeface="Wingdings" pitchFamily="2" charset="2"/>
              <a:buChar char="Ø"/>
            </a:pPr>
            <a:endParaRPr lang="en-US" altLang="zh-CN" sz="2000" b="1" dirty="0" smtClean="0"/>
          </a:p>
          <a:p>
            <a:pPr>
              <a:buFont typeface="Wingdings" pitchFamily="2" charset="2"/>
              <a:buChar char="Ø"/>
            </a:pPr>
            <a:endParaRPr lang="en-US" altLang="zh-CN" sz="2000" b="1" dirty="0" smtClean="0"/>
          </a:p>
          <a:p>
            <a:pPr>
              <a:buFont typeface="Wingdings" pitchFamily="2" charset="2"/>
              <a:buChar char="Ø"/>
            </a:pPr>
            <a:endParaRPr lang="en-US" altLang="zh-CN" sz="2000" b="1" dirty="0" smtClean="0"/>
          </a:p>
          <a:p>
            <a:pPr>
              <a:buFont typeface="Wingdings" pitchFamily="2" charset="2"/>
              <a:buChar char="Ø"/>
            </a:pPr>
            <a:endParaRPr lang="en-US" altLang="zh-CN" sz="2000" b="1" dirty="0" smtClean="0"/>
          </a:p>
          <a:p>
            <a:pPr>
              <a:buFont typeface="Wingdings" pitchFamily="2" charset="2"/>
              <a:buChar char="Ø"/>
            </a:pPr>
            <a:endParaRPr lang="en-US" altLang="zh-CN" sz="2000" b="1" dirty="0" smtClean="0"/>
          </a:p>
          <a:p>
            <a:pPr>
              <a:buFont typeface="Wingdings" pitchFamily="2" charset="2"/>
              <a:buChar char="Ø"/>
            </a:pPr>
            <a:endParaRPr lang="en-US" altLang="zh-CN" sz="20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zh-CN" sz="2000" dirty="0" smtClean="0"/>
              <a:t>在构建中增加构建步骤，选择</a:t>
            </a:r>
            <a:r>
              <a:rPr lang="en-US" altLang="zh-CN" sz="2000" dirty="0" smtClean="0"/>
              <a:t>Execute shell</a:t>
            </a:r>
            <a:r>
              <a:rPr lang="zh-CN" altLang="zh-CN" sz="2000" dirty="0" smtClean="0"/>
              <a:t>，填写以下内容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zh-CN" altLang="zh-CN" sz="2000" b="1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zh-CN" altLang="en-US" dirty="0" smtClean="0">
                <a:solidFill>
                  <a:srgbClr val="003366"/>
                </a:solidFill>
              </a:rPr>
              <a:t>分配端口</a:t>
            </a:r>
            <a:endParaRPr lang="zh-CN" altLang="en-US" dirty="0"/>
          </a:p>
        </p:txBody>
      </p:sp>
      <p:sp>
        <p:nvSpPr>
          <p:cNvPr id="4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AutoShap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  <p:pic>
        <p:nvPicPr>
          <p:cNvPr id="7" name="图片 6" descr="C:\attach_c78bf29293179585211b197b386359a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1196752"/>
            <a:ext cx="71818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C:\attach_ff91ac9bef44875913b63d0392459be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3789040"/>
            <a:ext cx="71818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000108"/>
            <a:ext cx="8786842" cy="488001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zh-CN" sz="2000" dirty="0" smtClean="0"/>
              <a:t>运行构建，成功后查看信息，可以看到使用的端口号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zh-CN" altLang="en-US" dirty="0" smtClean="0">
                <a:solidFill>
                  <a:srgbClr val="003366"/>
                </a:solidFill>
              </a:rPr>
              <a:t>分配端口</a:t>
            </a:r>
            <a:endParaRPr lang="zh-CN" altLang="en-US" dirty="0"/>
          </a:p>
        </p:txBody>
      </p:sp>
      <p:sp>
        <p:nvSpPr>
          <p:cNvPr id="4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AutoShap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  <p:pic>
        <p:nvPicPr>
          <p:cNvPr id="9" name="图片 8" descr="C:\attach_763d4b51c736a96894d812d12cc9e23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2132856"/>
            <a:ext cx="28083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000108"/>
            <a:ext cx="8786842" cy="4880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B050"/>
                </a:solidFill>
              </a:rPr>
              <a:t>主节点</a:t>
            </a:r>
            <a:r>
              <a:rPr lang="en-US" altLang="zh-CN" b="1" dirty="0" smtClean="0">
                <a:solidFill>
                  <a:srgbClr val="00B050"/>
                </a:solidFill>
              </a:rPr>
              <a:t>Master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默认同时运行构建数量为</a:t>
            </a:r>
            <a:r>
              <a:rPr lang="en-US" altLang="zh-CN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B050"/>
                </a:solidFill>
              </a:rPr>
              <a:t>从节点</a:t>
            </a:r>
            <a:r>
              <a:rPr lang="en-US" altLang="zh-CN" b="1" dirty="0" smtClean="0">
                <a:solidFill>
                  <a:srgbClr val="00B050"/>
                </a:solidFill>
              </a:rPr>
              <a:t>Slave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增加可同时运行构建的数量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使用节点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000108"/>
            <a:ext cx="8786842" cy="4880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新建节点需要服务器管理员权限，请</a:t>
            </a:r>
            <a:r>
              <a:rPr lang="zh-CN" altLang="en-US" sz="4000" dirty="0" smtClean="0">
                <a:solidFill>
                  <a:srgbClr val="FF0000"/>
                </a:solidFill>
              </a:rPr>
              <a:t>联系管理员</a:t>
            </a:r>
            <a:r>
              <a:rPr lang="zh-CN" altLang="en-US" sz="4000" dirty="0" smtClean="0"/>
              <a:t>进行操作</a:t>
            </a:r>
            <a:endParaRPr lang="en-US" altLang="zh-CN" sz="4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新建节点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000108"/>
            <a:ext cx="8786842" cy="4880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新建</a:t>
            </a:r>
            <a:r>
              <a:rPr lang="zh-CN" altLang="zh-CN" sz="2000" dirty="0" smtClean="0"/>
              <a:t>节点</a:t>
            </a:r>
            <a:r>
              <a:rPr lang="zh-CN" altLang="en-US" sz="2000" dirty="0" smtClean="0"/>
              <a:t>并</a:t>
            </a:r>
            <a:r>
              <a:rPr lang="zh-CN" altLang="zh-CN" sz="2000" dirty="0" smtClean="0"/>
              <a:t>成功启动后，返回到主页面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可以看到新建的节点已经显示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新建节点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  <p:pic>
        <p:nvPicPr>
          <p:cNvPr id="7" name="图片 6" descr="C:\attach_13561b8638974f42581dbceba60cad6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700808"/>
            <a:ext cx="76200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000108"/>
            <a:ext cx="8786842" cy="4880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打开【系统管理】</a:t>
            </a:r>
            <a:r>
              <a:rPr lang="en-US" altLang="zh-CN" sz="2000" dirty="0" smtClean="0"/>
              <a:t> --&gt; </a:t>
            </a:r>
            <a:r>
              <a:rPr lang="zh-CN" altLang="zh-CN" sz="2000" dirty="0" smtClean="0"/>
              <a:t>【管理节点】，选择需要修改的节点，点击 【配置从节点】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可以对节点的配置进行修改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修改完成后点击保存</a:t>
            </a:r>
            <a:endParaRPr lang="zh-CN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修改节点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000108"/>
            <a:ext cx="8786842" cy="4880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打开【系统管理】</a:t>
            </a:r>
            <a:r>
              <a:rPr lang="en-US" altLang="zh-CN" sz="2000" dirty="0" smtClean="0"/>
              <a:t>--&gt;</a:t>
            </a:r>
            <a:r>
              <a:rPr lang="zh-CN" altLang="zh-CN" sz="2000" dirty="0" smtClean="0"/>
              <a:t>【管理节点】，选择需要删除的节点，点击 【删除从节点】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点击【</a:t>
            </a:r>
            <a:r>
              <a:rPr lang="en-US" altLang="zh-CN" sz="2000" dirty="0" smtClean="0"/>
              <a:t>Yes</a:t>
            </a:r>
            <a:r>
              <a:rPr lang="zh-CN" altLang="zh-CN" sz="2000" dirty="0" smtClean="0"/>
              <a:t>】确认删除</a:t>
            </a:r>
            <a:endParaRPr lang="zh-CN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删除节点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  <p:pic>
        <p:nvPicPr>
          <p:cNvPr id="7" name="图片 6" descr="C:\attach_7ceb280e4b0ad4f772f80de08612bafd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204864"/>
            <a:ext cx="5328592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000108"/>
            <a:ext cx="8786842" cy="4880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选择节点，点击临时断开此节点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填写备注信息（临时断开此节点的原因，可选），点击</a:t>
            </a:r>
            <a:r>
              <a:rPr lang="en-US" altLang="zh-CN" sz="2000" dirty="0" smtClean="0"/>
              <a:t>Mark this node temporarily offline</a:t>
            </a:r>
            <a:r>
              <a:rPr lang="zh-CN" altLang="zh-CN" sz="2000" dirty="0" smtClean="0"/>
              <a:t>，确认将此节点断开连接</a:t>
            </a:r>
            <a:endParaRPr lang="zh-CN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断开节点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  <p:pic>
        <p:nvPicPr>
          <p:cNvPr id="8" name="图片 7" descr="C:\attach_333d25cb296f9d1fd6eefb06fd33a10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74295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000108"/>
            <a:ext cx="8786842" cy="4880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/>
              <a:t>选择节点，点击</a:t>
            </a:r>
            <a:r>
              <a:rPr lang="en-US" altLang="zh-CN" sz="2000" dirty="0" smtClean="0"/>
              <a:t>Bring this node back online</a:t>
            </a:r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zh-CN" sz="2000" dirty="0" smtClean="0"/>
              <a:t>另外：也可以点击</a:t>
            </a:r>
            <a:r>
              <a:rPr lang="en-US" altLang="zh-CN" sz="2000" dirty="0" smtClean="0"/>
              <a:t>Update offline reason</a:t>
            </a:r>
            <a:r>
              <a:rPr lang="zh-CN" altLang="zh-CN" sz="2000" dirty="0" smtClean="0"/>
              <a:t>更新备注信息</a:t>
            </a:r>
            <a:endParaRPr lang="zh-CN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重新连接节点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  <p:pic>
        <p:nvPicPr>
          <p:cNvPr id="7" name="图片 6" descr="C:\attach_cc154dbb3e60573c98d72b4a4ce88b0d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916832"/>
            <a:ext cx="73818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buBlip>
                <a:blip r:embed="rId2"/>
              </a:buBlip>
            </a:pP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836712"/>
            <a:ext cx="7931224" cy="5400600"/>
          </a:xfrm>
        </p:spPr>
        <p:txBody>
          <a:bodyPr>
            <a:normAutofit/>
          </a:bodyPr>
          <a:lstStyle/>
          <a:p>
            <a:pPr algn="ctr"/>
            <a:endParaRPr lang="en-US" altLang="zh-CN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方正舒体" pitchFamily="2" charset="-122"/>
              <a:ea typeface="方正舒体" pitchFamily="2" charset="-122"/>
            </a:endParaRPr>
          </a:p>
          <a:p>
            <a:pPr algn="ctr"/>
            <a:endParaRPr lang="en-US" altLang="zh-CN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方正舒体" pitchFamily="2" charset="-122"/>
              <a:ea typeface="方正舒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6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方正舒体" pitchFamily="2" charset="-122"/>
                <a:ea typeface="方正舒体" pitchFamily="2" charset="-122"/>
              </a:rPr>
              <a:t>Q &amp; A</a:t>
            </a:r>
          </a:p>
          <a:p>
            <a:endParaRPr lang="zh-CN" altLang="en-US" dirty="0"/>
          </a:p>
        </p:txBody>
      </p:sp>
      <p:sp>
        <p:nvSpPr>
          <p:cNvPr id="4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</p:spTree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登录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构建平台，发现自己正在使用的</a:t>
            </a:r>
            <a:r>
              <a:rPr lang="zh-CN" altLang="en-US" dirty="0" smtClean="0">
                <a:solidFill>
                  <a:srgbClr val="FF0000"/>
                </a:solidFill>
              </a:rPr>
              <a:t>任务被删除了！！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构建提示失败，查找问题发现是因为构建</a:t>
            </a:r>
            <a:r>
              <a:rPr lang="zh-CN" altLang="en-US" dirty="0" smtClean="0">
                <a:solidFill>
                  <a:srgbClr val="FF0000"/>
                </a:solidFill>
              </a:rPr>
              <a:t>任务设置被人更改了。。。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srgbClr val="00B050"/>
                </a:solidFill>
              </a:rPr>
              <a:t>解决方案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授权策略</a:t>
            </a:r>
            <a:r>
              <a:rPr lang="zh-CN" altLang="zh-CN" dirty="0" smtClean="0"/>
              <a:t>实现权限控制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Blip>
                <a:blip r:embed="rId3"/>
              </a:buBlip>
            </a:pPr>
            <a:r>
              <a:rPr lang="zh-CN" altLang="en-US" b="1" dirty="0" smtClean="0">
                <a:solidFill>
                  <a:schemeClr val="tx2"/>
                </a:solidFill>
              </a:rPr>
              <a:t>案例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左箭头 4">
            <a:hlinkClick r:id="rId4" action="ppaction://hlinksldjump"/>
          </p:cNvPr>
          <p:cNvSpPr/>
          <p:nvPr/>
        </p:nvSpPr>
        <p:spPr>
          <a:xfrm>
            <a:off x="7572396" y="6000768"/>
            <a:ext cx="1285884" cy="857232"/>
          </a:xfrm>
          <a:prstGeom prst="leftArrow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utoShap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</p:spTree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buBlip>
                <a:blip r:embed="rId2"/>
              </a:buBlip>
            </a:pP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30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03648" y="2492896"/>
            <a:ext cx="6336704" cy="19205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Thank </a:t>
            </a:r>
            <a:r>
              <a:rPr lang="en-US" altLang="zh-CN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you</a:t>
            </a:r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！</a:t>
            </a:r>
            <a:endParaRPr lang="en-US" altLang="zh-CN" sz="5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谢谢！</a:t>
            </a:r>
            <a:endParaRPr lang="zh-CN" alt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7715272" y="6238875"/>
            <a:ext cx="1177903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zh-CN" b="1" dirty="0">
                <a:noFill/>
              </a:rPr>
              <a:t>Back</a:t>
            </a:r>
          </a:p>
        </p:txBody>
      </p:sp>
    </p:spTree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1" y="0"/>
            <a:ext cx="5436096" cy="54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Jenkins</a:t>
            </a: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授权</a:t>
            </a: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策略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打开</a:t>
            </a:r>
            <a:r>
              <a:rPr lang="zh-CN" altLang="zh-CN" sz="2000" dirty="0" smtClean="0"/>
              <a:t>【系统管理】</a:t>
            </a:r>
            <a:r>
              <a:rPr lang="en-US" altLang="zh-CN" sz="2000" dirty="0" smtClean="0"/>
              <a:t>--&gt;</a:t>
            </a:r>
            <a:r>
              <a:rPr lang="zh-CN" altLang="zh-CN" sz="2000" dirty="0" smtClean="0"/>
              <a:t>【</a:t>
            </a:r>
            <a:r>
              <a:rPr lang="en-US" altLang="zh-CN" sz="2000" dirty="0" smtClean="0"/>
              <a:t>Configure Global Security</a:t>
            </a:r>
            <a:r>
              <a:rPr lang="zh-CN" altLang="zh-CN" sz="2000" dirty="0" smtClean="0"/>
              <a:t>】进入</a:t>
            </a:r>
            <a:r>
              <a:rPr lang="zh-CN" altLang="en-US" sz="2000" dirty="0" smtClean="0"/>
              <a:t>安全设置</a:t>
            </a:r>
            <a:r>
              <a:rPr lang="zh-CN" altLang="zh-CN" sz="2000" dirty="0" smtClean="0"/>
              <a:t>界面：</a:t>
            </a:r>
          </a:p>
          <a:p>
            <a:endParaRPr lang="zh-CN" altLang="en-US" dirty="0"/>
          </a:p>
        </p:txBody>
      </p:sp>
      <p:pic>
        <p:nvPicPr>
          <p:cNvPr id="40" name="图片 39" descr="C:\attach_e2cc323c58108e9acfd9ccc21fc4dae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484784"/>
            <a:ext cx="7848872" cy="434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1" y="0"/>
            <a:ext cx="5436096" cy="54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Jenkins</a:t>
            </a: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授权</a:t>
            </a: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策略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547664" y="1556792"/>
            <a:ext cx="4248472" cy="86409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chemeClr val="bg1"/>
                </a:solidFill>
              </a:rPr>
              <a:t>任何用户可以做任何事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solidFill>
                  <a:schemeClr val="tx2"/>
                </a:solidFill>
              </a:rPr>
              <a:t>没有任何限制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547664" y="3651870"/>
            <a:ext cx="4320480" cy="85725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chemeClr val="bg1"/>
                </a:solidFill>
              </a:rPr>
              <a:t>登录用户可以做任何事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solidFill>
                  <a:schemeClr val="tx2"/>
                </a:solidFill>
              </a:rPr>
              <a:t>登录用户持有全部权限</a:t>
            </a:r>
            <a:endParaRPr lang="en-US" altLang="zh-CN" sz="2400" dirty="0" smtClean="0">
              <a:solidFill>
                <a:schemeClr val="tx2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zh-CN" dirty="0" smtClean="0">
                <a:solidFill>
                  <a:schemeClr val="tx2"/>
                </a:solidFill>
              </a:rPr>
              <a:t>安全矩阵</a:t>
            </a:r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zh-CN" b="1" dirty="0" smtClean="0">
                <a:solidFill>
                  <a:srgbClr val="00B050"/>
                </a:solidFill>
              </a:rPr>
              <a:t>使用矩阵的方式对权限进行控制</a:t>
            </a:r>
            <a:endParaRPr lang="zh-CN" altLang="en-US" b="1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pic>
        <p:nvPicPr>
          <p:cNvPr id="48" name="图片 47" descr="C:\attach_d0e00437bb8ae25ce8f427094bf1f8b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7" y="2176462"/>
            <a:ext cx="86963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项目</a:t>
            </a:r>
            <a:r>
              <a:rPr lang="zh-CN" altLang="zh-CN" dirty="0" smtClean="0">
                <a:solidFill>
                  <a:schemeClr val="tx2"/>
                </a:solidFill>
              </a:rPr>
              <a:t>矩阵</a:t>
            </a:r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B050"/>
                </a:solidFill>
              </a:rPr>
              <a:t>安全矩阵</a:t>
            </a:r>
            <a:r>
              <a:rPr lang="en-US" altLang="zh-CN" b="1" dirty="0" smtClean="0">
                <a:solidFill>
                  <a:srgbClr val="00B050"/>
                </a:solidFill>
              </a:rPr>
              <a:t>+Job</a:t>
            </a:r>
            <a:r>
              <a:rPr lang="zh-CN" altLang="en-US" b="1" dirty="0" smtClean="0">
                <a:solidFill>
                  <a:srgbClr val="00B050"/>
                </a:solidFill>
              </a:rPr>
              <a:t>授权</a:t>
            </a:r>
            <a:endParaRPr lang="zh-CN" altLang="zh-CN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/>
              <a:t>在配置构建</a:t>
            </a:r>
            <a:r>
              <a:rPr lang="zh-CN" altLang="en-US" dirty="0" smtClean="0"/>
              <a:t>任务</a:t>
            </a:r>
            <a:r>
              <a:rPr lang="zh-CN" altLang="zh-CN" dirty="0" smtClean="0"/>
              <a:t>界面，勾选</a:t>
            </a:r>
            <a:r>
              <a:rPr lang="zh-CN" altLang="en-US" dirty="0" smtClean="0"/>
              <a:t>“</a:t>
            </a:r>
            <a:r>
              <a:rPr lang="zh-CN" altLang="zh-CN" dirty="0" smtClean="0"/>
              <a:t>启用项目安全</a:t>
            </a:r>
            <a:r>
              <a:rPr lang="zh-CN" altLang="en-US" dirty="0" smtClean="0"/>
              <a:t>”</a:t>
            </a:r>
            <a:r>
              <a:rPr lang="zh-CN" altLang="zh-CN" dirty="0" smtClean="0"/>
              <a:t>，即可针对此构建任务单独配置权限</a:t>
            </a:r>
            <a:endParaRPr lang="zh-CN" altLang="en-US" dirty="0"/>
          </a:p>
        </p:txBody>
      </p:sp>
      <p:pic>
        <p:nvPicPr>
          <p:cNvPr id="6" name="图片 5" descr="C:\attach_06340c49eb0165c22bed4f20ec789ec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4290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基于角色的授权策略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基于角色的授权策略</a:t>
            </a:r>
          </a:p>
          <a:p>
            <a:endParaRPr lang="en-US" altLang="zh-CN" b="1" dirty="0" smtClean="0">
              <a:solidFill>
                <a:srgbClr val="00B050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zh-CN" sz="2000" dirty="0" smtClean="0"/>
              <a:t>支持</a:t>
            </a:r>
            <a:r>
              <a:rPr lang="zh-CN" altLang="zh-CN" sz="2000" b="1" dirty="0" smtClean="0"/>
              <a:t>用户组或角色</a:t>
            </a:r>
            <a:r>
              <a:rPr lang="zh-CN" altLang="zh-CN" sz="2000" dirty="0" smtClean="0"/>
              <a:t>的配置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安装第三方插件</a:t>
            </a:r>
            <a:r>
              <a:rPr lang="en-US" altLang="zh-CN" sz="2000" u="sng" dirty="0" smtClean="0">
                <a:hlinkClick r:id="rId4"/>
              </a:rPr>
              <a:t>Role-based Authorization Strategy</a:t>
            </a:r>
            <a:endParaRPr lang="zh-CN" altLang="zh-CN" sz="2000" dirty="0" smtClean="0"/>
          </a:p>
        </p:txBody>
      </p:sp>
      <p:sp>
        <p:nvSpPr>
          <p:cNvPr id="5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5486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安装插件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714348" y="285728"/>
            <a:ext cx="8229600" cy="57372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66748" y="438128"/>
            <a:ext cx="8229600" cy="573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zh-CN" sz="2000" dirty="0" smtClean="0"/>
              <a:t>打开【系统管理】</a:t>
            </a:r>
            <a:r>
              <a:rPr lang="en-US" altLang="zh-CN" sz="2000" dirty="0" smtClean="0"/>
              <a:t>--&gt;</a:t>
            </a:r>
            <a:r>
              <a:rPr lang="zh-CN" altLang="zh-CN" sz="2000" dirty="0" smtClean="0"/>
              <a:t>【管理插件】，</a:t>
            </a:r>
            <a:r>
              <a:rPr lang="zh-CN" altLang="en-US" sz="2000" dirty="0" smtClean="0"/>
              <a:t>进入插件管理界面</a:t>
            </a:r>
            <a:r>
              <a:rPr lang="zh-CN" altLang="zh-CN" sz="2000" dirty="0" smtClean="0"/>
              <a:t>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C:\attach_e778c8557293af71118c13fa3ffaf54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628800"/>
            <a:ext cx="619268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95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9.9|31.1|0.5|25.8|2.7|4.7|75.8|86|10.5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8|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7|1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"/>
</p:tagLst>
</file>

<file path=ppt/theme/theme1.xml><?xml version="1.0" encoding="utf-8"?>
<a:theme xmlns:a="http://schemas.openxmlformats.org/drawingml/2006/main" name="4P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4PX</Template>
  <TotalTime>9964</TotalTime>
  <Words>725</Words>
  <Application>Microsoft Office PowerPoint</Application>
  <PresentationFormat>全屏显示(4:3)</PresentationFormat>
  <Paragraphs>216</Paragraphs>
  <Slides>30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4PX</vt:lpstr>
      <vt:lpstr>Jenkins权限控制与并行构建</vt:lpstr>
      <vt:lpstr>幻灯片 2</vt:lpstr>
      <vt:lpstr>案例</vt:lpstr>
      <vt:lpstr>幻灯片 4</vt:lpstr>
      <vt:lpstr>幻灯片 5</vt:lpstr>
      <vt:lpstr>安全矩阵</vt:lpstr>
      <vt:lpstr>项目矩阵</vt:lpstr>
      <vt:lpstr>基于角色的授权策略</vt:lpstr>
      <vt:lpstr>安装插件</vt:lpstr>
      <vt:lpstr>安装插件</vt:lpstr>
      <vt:lpstr>安装插件</vt:lpstr>
      <vt:lpstr>角色配置</vt:lpstr>
      <vt:lpstr>管理角色（Manage Roles）</vt:lpstr>
      <vt:lpstr>创建用户（Add Users）</vt:lpstr>
      <vt:lpstr>分配角色（Assign  Roles）</vt:lpstr>
      <vt:lpstr>更改权限控制</vt:lpstr>
      <vt:lpstr>幻灯片 17</vt:lpstr>
      <vt:lpstr>案例</vt:lpstr>
      <vt:lpstr>分配端口</vt:lpstr>
      <vt:lpstr>分配端口</vt:lpstr>
      <vt:lpstr>分配端口</vt:lpstr>
      <vt:lpstr>使用节点</vt:lpstr>
      <vt:lpstr>新建节点</vt:lpstr>
      <vt:lpstr>新建节点</vt:lpstr>
      <vt:lpstr>修改节点</vt:lpstr>
      <vt:lpstr>删除节点</vt:lpstr>
      <vt:lpstr>断开节点</vt:lpstr>
      <vt:lpstr>重新连接节点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</dc:title>
  <dc:subject>svn </dc:subject>
  <dc:creator>王晶</dc:creator>
  <cp:keywords>svn</cp:keywords>
  <cp:lastModifiedBy>admin</cp:lastModifiedBy>
  <cp:revision>579</cp:revision>
  <dcterms:created xsi:type="dcterms:W3CDTF">2012-07-02T09:39:22Z</dcterms:created>
  <dcterms:modified xsi:type="dcterms:W3CDTF">2014-09-12T01:30:45Z</dcterms:modified>
</cp:coreProperties>
</file>