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40" r:id="rId2"/>
    <p:sldMasterId id="2147484056" r:id="rId3"/>
    <p:sldMasterId id="2147484072" r:id="rId4"/>
    <p:sldMasterId id="2147484088" r:id="rId5"/>
  </p:sldMasterIdLst>
  <p:notesMasterIdLst>
    <p:notesMasterId r:id="rId22"/>
  </p:notesMasterIdLst>
  <p:sldIdLst>
    <p:sldId id="264" r:id="rId6"/>
    <p:sldId id="271" r:id="rId7"/>
    <p:sldId id="267" r:id="rId8"/>
    <p:sldId id="279" r:id="rId9"/>
    <p:sldId id="280" r:id="rId10"/>
    <p:sldId id="268" r:id="rId11"/>
    <p:sldId id="273" r:id="rId12"/>
    <p:sldId id="275" r:id="rId13"/>
    <p:sldId id="274" r:id="rId14"/>
    <p:sldId id="269" r:id="rId15"/>
    <p:sldId id="276" r:id="rId16"/>
    <p:sldId id="278" r:id="rId17"/>
    <p:sldId id="270" r:id="rId18"/>
    <p:sldId id="281" r:id="rId19"/>
    <p:sldId id="277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3" autoAdjust="0"/>
    <p:restoredTop sz="94038" autoAdjust="0"/>
  </p:normalViewPr>
  <p:slideViewPr>
    <p:cSldViewPr>
      <p:cViewPr>
        <p:scale>
          <a:sx n="80" d="100"/>
          <a:sy n="80" d="100"/>
        </p:scale>
        <p:origin x="426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AEF-71B6-45FD-ABF5-2FFB86605E4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0BFC4-3EBC-48F6-B105-6CFEFDEEA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7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97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BFC4-3EBC-48F6-B105-6CFEFDEEAA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6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8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68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5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11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8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21" y="7921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83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8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2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54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407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97" y="252266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80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9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50" y="3070244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3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505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61" y="228792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2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63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9" y="5223242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604" y="584597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9" y="4982222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32" y="4381240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26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5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5003" y="54149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50" y="3831212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304" y="5487753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36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89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16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3" y="193593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97" y="3182454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9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9" y="2483510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4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71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72" y="1815852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9" y="4636504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13" y="525923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8" y="4395484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4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4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5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4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3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77" y="281291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62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8" y="5587257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61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9" y="6150384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1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603" y="961575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802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8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1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603" y="961575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802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8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1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03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7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7" y="7921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9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4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1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46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1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03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77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7" y="7921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9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4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1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46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403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93" y="252266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80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5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46" y="3070240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2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501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57" y="2287918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12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9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5" y="5223234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600" y="584596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5" y="4982214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8" y="4381236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1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27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5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9" y="5414980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46" y="383120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300" y="5487745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28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81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12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2" y="193593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93" y="3182446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5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5" y="2483506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0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67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68" y="1815844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5" y="4636496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09" y="5259224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4" y="4395476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0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53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38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26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73" y="2812910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0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54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4" y="5587249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57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5" y="6150376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08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599" y="961571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798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08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599" y="961571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798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7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95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9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3" y="7921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5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0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8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8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20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803" y="1935938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701" y="3182462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13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63" y="2483514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18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75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76" y="1815860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73" y="4636512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17" y="525924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52" y="4395492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7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95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9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9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13" y="7921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5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0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8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8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399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89" y="252266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79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91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42" y="3070236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2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497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53" y="2287910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10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5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51" y="5223226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596" y="5845954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31" y="4982206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4" y="4381232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10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19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43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5" y="5414972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42" y="3831204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296" y="5487737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20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73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6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9822520">
            <a:off x="2324308" y="410986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930798" y="1935926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4450317">
            <a:off x="1861689" y="3182438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892948">
            <a:off x="1252115" y="283793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4240722">
            <a:off x="2190001" y="3435379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3863176">
            <a:off x="1570051" y="2483502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7853">
            <a:off x="870970" y="1759076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905749">
            <a:off x="1683406" y="132182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9322284">
            <a:off x="1533063" y="1701161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42066">
            <a:off x="762901" y="3789361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20117985">
            <a:off x="2921064" y="1815836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905749">
            <a:off x="1835261" y="4636488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19322284">
            <a:off x="3746505" y="525921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9736611">
            <a:off x="2801340" y="4395468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70970" y="1321826"/>
            <a:ext cx="1991078" cy="4273068"/>
            <a:chOff x="1161290" y="1321826"/>
            <a:chExt cx="2654771" cy="4273068"/>
          </a:xfrm>
        </p:grpSpPr>
        <p:sp>
          <p:nvSpPr>
            <p:cNvPr id="2" name="矩形 1"/>
            <p:cNvSpPr/>
            <p:nvPr userDrawn="1"/>
          </p:nvSpPr>
          <p:spPr>
            <a:xfrm rot="9822520">
              <a:off x="3099071" y="4109867"/>
              <a:ext cx="716990" cy="716990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 rot="892948">
              <a:off x="1669486" y="2837932"/>
              <a:ext cx="381184" cy="381184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 rot="4240722">
              <a:off x="2955271" y="3408914"/>
              <a:ext cx="211665" cy="211665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 rot="187853">
              <a:off x="1161290" y="1759072"/>
              <a:ext cx="669411" cy="669411"/>
            </a:xfrm>
            <a:prstGeom prst="rect">
              <a:avLst/>
            </a:prstGeom>
            <a:solidFill>
              <a:srgbClr val="7F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 rot="905749">
              <a:off x="2244535" y="1321826"/>
              <a:ext cx="962806" cy="962806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rot="905749">
              <a:off x="2447007" y="4636477"/>
              <a:ext cx="958417" cy="958417"/>
            </a:xfrm>
            <a:prstGeom prst="rect">
              <a:avLst/>
            </a:prstGeom>
            <a:solidFill>
              <a:srgbClr val="7FCFD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7475" y="1660857"/>
            <a:ext cx="4293788" cy="3772281"/>
            <a:chOff x="1017200" y="1691059"/>
            <a:chExt cx="5725050" cy="3772281"/>
          </a:xfrm>
        </p:grpSpPr>
        <p:sp>
          <p:nvSpPr>
            <p:cNvPr id="9" name="矩形 8"/>
            <p:cNvSpPr/>
            <p:nvPr userDrawn="1"/>
          </p:nvSpPr>
          <p:spPr>
            <a:xfrm rot="18585722">
              <a:off x="2900872" y="1691059"/>
              <a:ext cx="1958891" cy="1958891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 rot="4450317">
              <a:off x="2505540" y="3164955"/>
              <a:ext cx="139775" cy="13977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 rot="3863176">
              <a:off x="2173226" y="2423623"/>
              <a:ext cx="478989" cy="478989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rot="19322284">
              <a:off x="2044076" y="1701161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 rot="42066">
              <a:off x="1017200" y="3789355"/>
              <a:ext cx="252619" cy="25261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0117985">
              <a:off x="3894745" y="1815825"/>
              <a:ext cx="2847505" cy="2847505"/>
            </a:xfrm>
            <a:prstGeom prst="rect">
              <a:avLst/>
            </a:prstGeom>
            <a:solidFill>
              <a:srgbClr val="FCC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 rot="19322284">
              <a:off x="4995333" y="5259205"/>
              <a:ext cx="204135" cy="204135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19736611">
              <a:off x="3735113" y="4395457"/>
              <a:ext cx="997607" cy="997607"/>
            </a:xfrm>
            <a:prstGeom prst="rect">
              <a:avLst/>
            </a:prstGeom>
            <a:solidFill>
              <a:srgbClr val="FCCFD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4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36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49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34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22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69" y="2812902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56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46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30" y="5587241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53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21" y="6150368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00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595" y="961567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794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9861" y="252552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accent4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059861" y="941096"/>
            <a:ext cx="7760611" cy="55842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00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595" y="961567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794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80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3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87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84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09" y="7921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1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06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0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43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287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684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61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09" y="7921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71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06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00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30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9822520">
            <a:off x="6499395" y="4696597"/>
            <a:ext cx="537743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18585722">
            <a:off x="6105885" y="2522656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450317">
            <a:off x="6036775" y="3769161"/>
            <a:ext cx="139775" cy="104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892948">
            <a:off x="5427201" y="3424662"/>
            <a:ext cx="285888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4240722">
            <a:off x="6365087" y="4022104"/>
            <a:ext cx="211665" cy="158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3863176">
            <a:off x="5745138" y="3070232"/>
            <a:ext cx="478989" cy="3592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87853">
            <a:off x="5046054" y="2345813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905749">
            <a:off x="5858493" y="1908556"/>
            <a:ext cx="722105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322284">
            <a:off x="5708149" y="2287902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42066">
            <a:off x="4937989" y="4376096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20117985">
            <a:off x="7096151" y="2402557"/>
            <a:ext cx="2135629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905749">
            <a:off x="6010347" y="5223218"/>
            <a:ext cx="718813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 rot="19322284">
            <a:off x="7921592" y="5845946"/>
            <a:ext cx="153101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 rot="19736611">
            <a:off x="6976427" y="4982198"/>
            <a:ext cx="748205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6238231" flipH="1">
            <a:off x="6909120" y="4381228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041346" flipH="1">
            <a:off x="7566190" y="6106343"/>
            <a:ext cx="141078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998715" flipH="1">
            <a:off x="7879757" y="5622066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19250941" flipH="1">
            <a:off x="7634491" y="5688702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628487" flipH="1">
            <a:off x="8374125" y="6592311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703810" flipH="1">
            <a:off x="8653393" y="265963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985914" flipH="1">
            <a:off x="8304991" y="5414964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3014278" flipH="1">
            <a:off x="7405538" y="3831200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4169379" flipH="1">
            <a:off x="6690292" y="5487729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849597" flipH="1">
            <a:off x="7811506" y="6386812"/>
            <a:ext cx="501764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703810" flipH="1">
            <a:off x="7538719" y="3232165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6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900000">
            <a:off x="2223761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220555">
            <a:off x="6801746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229117">
            <a:off x="5484034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229117">
            <a:off x="8146781" y="2812926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2242869" y="5425568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 rot="19896190">
            <a:off x="-635235" y="4391937"/>
            <a:ext cx="2787167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21433404">
            <a:off x="779148" y="3145651"/>
            <a:ext cx="8792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2223767" y="4498454"/>
            <a:ext cx="422057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462407">
            <a:off x="643813" y="3412397"/>
            <a:ext cx="229076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2220555">
            <a:off x="6801752" y="-665078"/>
            <a:ext cx="19515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20263186">
            <a:off x="8104364" y="58017"/>
            <a:ext cx="1562133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20229117">
            <a:off x="5484040" y="556810"/>
            <a:ext cx="422057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20229117">
            <a:off x="8146787" y="2812938"/>
            <a:ext cx="354715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7430621">
            <a:off x="2242869" y="5425574"/>
            <a:ext cx="219002" cy="1642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238099">
            <a:off x="8580736" y="5083170"/>
            <a:ext cx="331682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8038542" y="5587265"/>
            <a:ext cx="1343123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7373465" y="6039855"/>
            <a:ext cx="772439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567216">
            <a:off x="6920933" y="6150392"/>
            <a:ext cx="198949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20567216">
            <a:off x="8266931" y="4821816"/>
            <a:ext cx="231627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522160" y="33624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850607" y="961579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957806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9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96190">
            <a:off x="522160" y="33624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1433404">
            <a:off x="-318597" y="-289495"/>
            <a:ext cx="946421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18585722">
            <a:off x="850607" y="961579"/>
            <a:ext cx="284699" cy="2135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7430621">
            <a:off x="957806" y="16039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5392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2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5361769">
            <a:off x="4772155" y="-241577"/>
            <a:ext cx="1171437" cy="87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558654">
            <a:off x="4584195" y="3254311"/>
            <a:ext cx="248644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20601285">
            <a:off x="4355588" y="2602019"/>
            <a:ext cx="354519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349059">
            <a:off x="4699075" y="2733708"/>
            <a:ext cx="167786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971513">
            <a:off x="4119324" y="1969535"/>
            <a:ext cx="359242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 rot="19896190">
            <a:off x="4910998" y="1195085"/>
            <a:ext cx="502058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0614086">
            <a:off x="3553521" y="792188"/>
            <a:ext cx="9941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18585722">
            <a:off x="3488283" y="-791605"/>
            <a:ext cx="1958891" cy="146916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461018" y="401520"/>
            <a:ext cx="204135" cy="1531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4703179" y="2051924"/>
            <a:ext cx="189464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89101" y="1264954"/>
            <a:ext cx="247064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874" y="236940"/>
            <a:ext cx="4201025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09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40801" y="1294939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信息技术部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0937" y="2227489"/>
            <a:ext cx="7802137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版本构建及发布过程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2449" y="3437085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新人入职指导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47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发</a:t>
            </a:r>
            <a:r>
              <a:rPr kumimoji="1" lang="zh-CN" altLang="en-US" sz="66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布流程</a:t>
            </a:r>
            <a:endParaRPr kumimoji="1" lang="zh-CN" altLang="en-US" sz="66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质</a:t>
            </a:r>
            <a:r>
              <a:rPr lang="zh-CN" altLang="en-US" dirty="0" smtClean="0"/>
              <a:t>量评估包含</a:t>
            </a:r>
            <a:endParaRPr lang="en-US" altLang="zh-CN" dirty="0" smtClean="0"/>
          </a:p>
          <a:p>
            <a:r>
              <a:rPr lang="zh-CN" altLang="en-US" dirty="0" smtClean="0"/>
              <a:t>配置管理</a:t>
            </a:r>
            <a:endParaRPr lang="en-US" altLang="zh-CN" dirty="0" smtClean="0"/>
          </a:p>
          <a:p>
            <a:r>
              <a:rPr lang="en-US" altLang="zh-CN" dirty="0" smtClean="0"/>
              <a:t>QA</a:t>
            </a:r>
          </a:p>
          <a:p>
            <a:r>
              <a:rPr lang="zh-CN" altLang="en-US" dirty="0"/>
              <a:t>测试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4931" r="3191" b="3038"/>
          <a:stretch/>
        </p:blipFill>
        <p:spPr>
          <a:xfrm>
            <a:off x="3491880" y="1101686"/>
            <a:ext cx="4847421" cy="4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发布流程说明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发布版本号应遵守版本号规则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zh-CN" dirty="0" smtClean="0"/>
              <a:t>发</a:t>
            </a:r>
            <a:r>
              <a:rPr lang="zh-CN" altLang="zh-CN" dirty="0"/>
              <a:t>布的功能涉及适航安全，请务必勾</a:t>
            </a:r>
            <a:r>
              <a:rPr lang="zh-CN" altLang="zh-CN" dirty="0" smtClean="0"/>
              <a:t>选</a:t>
            </a:r>
            <a:endParaRPr lang="en-US" altLang="zh-CN" dirty="0" smtClean="0"/>
          </a:p>
          <a:p>
            <a:r>
              <a:rPr lang="zh-CN" altLang="zh-CN" dirty="0"/>
              <a:t>发版若需邮件通知，应按照模板编写邮件，上传附</a:t>
            </a:r>
            <a:r>
              <a:rPr lang="zh-CN" altLang="zh-CN" dirty="0" smtClean="0"/>
              <a:t>件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zh-CN" altLang="zh-CN" dirty="0"/>
              <a:t>户确认人</a:t>
            </a:r>
            <a:r>
              <a:rPr lang="zh-CN" altLang="zh-CN" dirty="0" smtClean="0"/>
              <a:t>员</a:t>
            </a:r>
            <a:r>
              <a:rPr lang="en-US" altLang="zh-CN" dirty="0" smtClean="0"/>
              <a:t>-</a:t>
            </a:r>
            <a:r>
              <a:rPr lang="zh-CN" altLang="zh-CN" dirty="0" smtClean="0"/>
              <a:t>此</a:t>
            </a:r>
            <a:r>
              <a:rPr lang="zh-CN" altLang="zh-CN" dirty="0"/>
              <a:t>次版本发布涉及功能的主要业务需求人员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50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发布</a:t>
            </a:r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归档</a:t>
            </a:r>
          </a:p>
        </p:txBody>
      </p:sp>
    </p:spTree>
    <p:extLst>
      <p:ext uri="{BB962C8B-B14F-4D97-AF65-F5344CB8AC3E}">
        <p14:creationId xmlns:p14="http://schemas.microsoft.com/office/powerpoint/2010/main" val="6484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版本发布</a:t>
            </a:r>
            <a:r>
              <a:rPr lang="en-US" altLang="zh-CN" dirty="0" err="1"/>
              <a:t>CheckList</a:t>
            </a:r>
            <a:endParaRPr lang="zh-CN" altLang="en-US" dirty="0"/>
          </a:p>
          <a:p>
            <a:r>
              <a:rPr lang="zh-CN" altLang="zh-CN" dirty="0" smtClean="0"/>
              <a:t>配</a:t>
            </a:r>
            <a:r>
              <a:rPr lang="zh-CN" altLang="zh-CN" dirty="0"/>
              <a:t>置项纳入基线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r>
              <a:rPr lang="zh-CN" altLang="en-US" dirty="0"/>
              <a:t>更新配置状态报告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88661"/>
              </p:ext>
            </p:extLst>
          </p:nvPr>
        </p:nvGraphicFramePr>
        <p:xfrm>
          <a:off x="4499992" y="1124744"/>
          <a:ext cx="4142556" cy="37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467">
                  <a:extLst>
                    <a:ext uri="{9D8B030D-6E8A-4147-A177-3AD203B41FA5}">
                      <a16:colId xmlns:a16="http://schemas.microsoft.com/office/drawing/2014/main" val="2667717661"/>
                    </a:ext>
                  </a:extLst>
                </a:gridCol>
                <a:gridCol w="1199809">
                  <a:extLst>
                    <a:ext uri="{9D8B030D-6E8A-4147-A177-3AD203B41FA5}">
                      <a16:colId xmlns:a16="http://schemas.microsoft.com/office/drawing/2014/main" val="39263917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0700607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637803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2996309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配置项名称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产生阶段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相关责任人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配置项状态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21820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项目可行性分析报告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立项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已入库（√）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409852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项目立项报告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立项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未提供（×）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236274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项目计划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计划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已入库（√）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917676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项目配置管理计划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计划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已入库（√）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845513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测试计划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计划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316325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用户需求确认表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产品经理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9485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数据库设计方案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开发人员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163053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系统设计方案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开发人员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627567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界面原型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设计人员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839073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code*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开发人员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27878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测试方案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879784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测试总结报告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交付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13580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生产验证方案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交付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7527529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RleaseNote*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交付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0012082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发布</a:t>
                      </a:r>
                      <a:r>
                        <a:rPr lang="en-US" sz="900" kern="0">
                          <a:effectLst/>
                        </a:rPr>
                        <a:t>Sql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交付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运维人员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1623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配置状态报告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交付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SCM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5141077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用户手册</a:t>
                      </a: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验收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产品经理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585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02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发布通知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尽</a:t>
            </a:r>
            <a:r>
              <a:rPr lang="zh-CN" altLang="zh-CN" dirty="0"/>
              <a:t>量用部门邮箱进行统一的邮件发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发</a:t>
            </a:r>
            <a:r>
              <a:rPr lang="zh-CN" altLang="en-US" dirty="0" smtClean="0"/>
              <a:t>版邮件</a:t>
            </a:r>
            <a:r>
              <a:rPr lang="zh-CN" altLang="zh-CN" dirty="0" smtClean="0"/>
              <a:t>提</a:t>
            </a:r>
            <a:r>
              <a:rPr lang="zh-CN" altLang="zh-CN" dirty="0"/>
              <a:t>前</a:t>
            </a:r>
            <a:r>
              <a:rPr lang="en-US" altLang="zh-CN" dirty="0"/>
              <a:t>1-2</a:t>
            </a:r>
            <a:r>
              <a:rPr lang="zh-CN" altLang="zh-CN" dirty="0"/>
              <a:t>个工作日推</a:t>
            </a:r>
            <a:r>
              <a:rPr lang="zh-CN" altLang="zh-CN" dirty="0" smtClean="0"/>
              <a:t>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紧急版本发</a:t>
            </a:r>
            <a:r>
              <a:rPr lang="zh-CN" altLang="zh-CN" dirty="0" smtClean="0"/>
              <a:t>布</a:t>
            </a:r>
            <a:r>
              <a:rPr lang="zh-CN" altLang="zh-CN" dirty="0"/>
              <a:t>至</a:t>
            </a:r>
            <a:r>
              <a:rPr lang="zh-CN" altLang="zh-CN" dirty="0" smtClean="0"/>
              <a:t>少提</a:t>
            </a:r>
            <a:r>
              <a:rPr lang="zh-CN" altLang="zh-CN" dirty="0"/>
              <a:t>前</a:t>
            </a:r>
            <a:r>
              <a:rPr lang="en-US" altLang="zh-CN" dirty="0"/>
              <a:t>0.5</a:t>
            </a:r>
            <a:r>
              <a:rPr lang="zh-CN" altLang="zh-CN" dirty="0"/>
              <a:t>个工作日推送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邮件</a:t>
            </a:r>
            <a:r>
              <a:rPr lang="zh-CN" altLang="zh-CN" dirty="0" smtClean="0"/>
              <a:t>内</a:t>
            </a:r>
            <a:r>
              <a:rPr lang="zh-CN" altLang="zh-CN" dirty="0"/>
              <a:t>容必须含停机日期和时间与部门报障邮箱和电话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209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7959" y="1294911"/>
            <a:ext cx="4248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6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4924" y="3437085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配置管理</a:t>
            </a:r>
            <a:r>
              <a:rPr kumimoji="1" lang="en-US" altLang="zh-CN" sz="2000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sz="2000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王</a:t>
            </a:r>
            <a:r>
              <a:rPr kumimoji="1" lang="zh-CN" altLang="en-US" sz="2000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晶</a:t>
            </a:r>
            <a:endParaRPr kumimoji="1" lang="zh-CN" altLang="en-US" sz="2000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7833" y="3642936"/>
            <a:ext cx="2773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13602" y="1196769"/>
            <a:ext cx="3359376" cy="801519"/>
            <a:chOff x="4818135" y="1057976"/>
            <a:chExt cx="4479164" cy="1088478"/>
          </a:xfrm>
        </p:grpSpPr>
        <p:sp>
          <p:nvSpPr>
            <p:cNvPr id="3" name="文本框 2"/>
            <p:cNvSpPr txBox="1"/>
            <p:nvPr/>
          </p:nvSpPr>
          <p:spPr>
            <a:xfrm>
              <a:off x="6041710" y="1101539"/>
              <a:ext cx="3255589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微软雅黑" charset="0"/>
                </a:rPr>
                <a:t>版本构建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4818135" y="1057976"/>
              <a:ext cx="915614" cy="93377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1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5916" y="1973590"/>
            <a:ext cx="31341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13600" y="2300801"/>
            <a:ext cx="5435265" cy="819459"/>
            <a:chOff x="4818135" y="2070960"/>
            <a:chExt cx="7247016" cy="1112840"/>
          </a:xfrm>
        </p:grpSpPr>
        <p:sp>
          <p:nvSpPr>
            <p:cNvPr id="8" name="椭圆 7"/>
            <p:cNvSpPr>
              <a:spLocks/>
            </p:cNvSpPr>
            <p:nvPr/>
          </p:nvSpPr>
          <p:spPr>
            <a:xfrm>
              <a:off x="4818135" y="2070960"/>
              <a:ext cx="915614" cy="933773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2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41710" y="2138885"/>
              <a:ext cx="6023441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版本</a:t>
              </a:r>
              <a:r>
                <a:rPr kumimoji="1" lang="zh-CN" altLang="en-US" sz="4400" b="1" kern="0" dirty="0" smtClean="0">
                  <a:solidFill>
                    <a:schemeClr val="bg1"/>
                  </a:solidFill>
                  <a:ea typeface="微软雅黑" charset="0"/>
                </a:rPr>
                <a:t>号</a:t>
              </a:r>
              <a:r>
                <a:rPr kumimoji="1" lang="en-US" altLang="zh-CN" sz="4400" b="1" kern="0" dirty="0" smtClean="0">
                  <a:solidFill>
                    <a:schemeClr val="bg1"/>
                  </a:solidFill>
                  <a:ea typeface="微软雅黑" charset="0"/>
                </a:rPr>
                <a:t>&amp;</a:t>
              </a:r>
              <a:r>
                <a:rPr kumimoji="1" lang="zh-CN" altLang="en-US" sz="4400" b="1" kern="0" dirty="0" smtClean="0">
                  <a:solidFill>
                    <a:schemeClr val="bg1"/>
                  </a:solidFill>
                  <a:ea typeface="微软雅黑" charset="0"/>
                </a:rPr>
                <a:t>发布周期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13599" y="4508867"/>
            <a:ext cx="3359376" cy="855337"/>
            <a:chOff x="4818135" y="4096929"/>
            <a:chExt cx="4479168" cy="1161563"/>
          </a:xfrm>
        </p:grpSpPr>
        <p:sp>
          <p:nvSpPr>
            <p:cNvPr id="14" name="椭圆 13"/>
            <p:cNvSpPr/>
            <p:nvPr/>
          </p:nvSpPr>
          <p:spPr>
            <a:xfrm>
              <a:off x="4818135" y="4096929"/>
              <a:ext cx="915615" cy="933773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4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41711" y="4213577"/>
              <a:ext cx="3255592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发布归档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13601" y="3404816"/>
            <a:ext cx="3359376" cy="837398"/>
            <a:chOff x="4818135" y="3083944"/>
            <a:chExt cx="4479165" cy="1137202"/>
          </a:xfrm>
        </p:grpSpPr>
        <p:sp>
          <p:nvSpPr>
            <p:cNvPr id="11" name="椭圆 10"/>
            <p:cNvSpPr/>
            <p:nvPr/>
          </p:nvSpPr>
          <p:spPr>
            <a:xfrm>
              <a:off x="4818135" y="3083944"/>
              <a:ext cx="915614" cy="933774"/>
            </a:xfrm>
            <a:prstGeom prst="ellipse">
              <a:avLst/>
            </a:prstGeom>
            <a:solidFill>
              <a:srgbClr val="F87C8B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 charset="0"/>
                  <a:cs typeface=""/>
                </a:rPr>
                <a:t>3</a:t>
              </a:r>
              <a:endPara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1710" y="3176231"/>
              <a:ext cx="3255590" cy="1044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kern="0" dirty="0">
                  <a:solidFill>
                    <a:schemeClr val="bg1"/>
                  </a:solidFill>
                  <a:ea typeface="微软雅黑" charset="0"/>
                </a:rPr>
                <a:t>发布流程</a:t>
              </a:r>
              <a:endPara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47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版本构建</a:t>
            </a:r>
            <a:endParaRPr kumimoji="1" lang="zh-CN" altLang="en-US" sz="6600" b="1" dirty="0">
              <a:solidFill>
                <a:srgbClr val="F53F5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手工构建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构建环境：一般为开发人员本</a:t>
            </a:r>
            <a:r>
              <a:rPr lang="zh-CN" altLang="en-US" dirty="0" smtClean="0"/>
              <a:t>地环</a:t>
            </a:r>
            <a:r>
              <a:rPr lang="zh-CN" altLang="en-US" dirty="0" smtClean="0"/>
              <a:t>境</a:t>
            </a:r>
            <a:endParaRPr lang="en-US" altLang="zh-CN" dirty="0" smtClean="0"/>
          </a:p>
          <a:p>
            <a:r>
              <a:rPr lang="zh-CN" altLang="en-US" dirty="0"/>
              <a:t>构</a:t>
            </a:r>
            <a:r>
              <a:rPr lang="zh-CN" altLang="en-US" dirty="0" smtClean="0"/>
              <a:t>建工</a:t>
            </a:r>
            <a:r>
              <a:rPr lang="zh-CN" altLang="en-US" dirty="0" smtClean="0"/>
              <a:t>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Maven</a:t>
            </a:r>
            <a:r>
              <a:rPr lang="zh-CN" altLang="en-US" dirty="0"/>
              <a:t>、</a:t>
            </a:r>
            <a:r>
              <a:rPr lang="en-US" altLang="zh-CN" dirty="0" smtClean="0"/>
              <a:t>Ant</a:t>
            </a:r>
            <a:r>
              <a:rPr lang="zh-CN" altLang="en-US" dirty="0"/>
              <a:t>、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触</a:t>
            </a:r>
            <a:r>
              <a:rPr lang="zh-CN" altLang="en-US" dirty="0" smtClean="0"/>
              <a:t>发方式：手动触发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自</a:t>
            </a:r>
            <a:r>
              <a:rPr lang="zh-CN" altLang="en-US" dirty="0" smtClean="0"/>
              <a:t>动构建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构建环境：服务器标准环境</a:t>
            </a:r>
            <a:endParaRPr lang="en-US" altLang="zh-CN" dirty="0" smtClean="0"/>
          </a:p>
          <a:p>
            <a:r>
              <a:rPr lang="zh-CN" altLang="en-US" dirty="0" smtClean="0"/>
              <a:t>构建工具：</a:t>
            </a:r>
            <a:r>
              <a:rPr lang="en-US" altLang="zh-CN" dirty="0" smtClean="0"/>
              <a:t>Jenkins</a:t>
            </a:r>
            <a:r>
              <a:rPr lang="zh-CN" altLang="en-US" dirty="0"/>
              <a:t>平</a:t>
            </a:r>
            <a:r>
              <a:rPr lang="zh-CN" altLang="en-US" dirty="0" smtClean="0"/>
              <a:t>台</a:t>
            </a:r>
            <a:r>
              <a:rPr lang="en-US" altLang="zh-CN" dirty="0" smtClean="0"/>
              <a:t>+</a:t>
            </a:r>
            <a:r>
              <a:rPr lang="zh-CN" altLang="en-US" dirty="0" smtClean="0"/>
              <a:t>插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 smtClean="0"/>
              <a:t>触发方式：多种触发方式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9832" y="1729473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3444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7350" y="2922413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版</a:t>
            </a:r>
            <a:r>
              <a:rPr kumimoji="1" lang="zh-CN" altLang="en-US" sz="6600" b="1" dirty="0" smtClean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本号</a:t>
            </a:r>
            <a:endParaRPr kumimoji="1" lang="en-US" altLang="zh-CN" sz="6600" b="1" dirty="0" smtClean="0">
              <a:solidFill>
                <a:srgbClr val="009FB8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6600" b="1" dirty="0">
                <a:solidFill>
                  <a:srgbClr val="009FB8"/>
                </a:solidFill>
                <a:latin typeface="Microsoft YaHei" charset="0"/>
                <a:ea typeface="Microsoft YaHei" charset="0"/>
                <a:cs typeface="Microsoft YaHei" charset="0"/>
              </a:rPr>
              <a:t>发布周期</a:t>
            </a:r>
          </a:p>
        </p:txBody>
      </p:sp>
    </p:spTree>
    <p:extLst>
      <p:ext uri="{BB962C8B-B14F-4D97-AF65-F5344CB8AC3E}">
        <p14:creationId xmlns:p14="http://schemas.microsoft.com/office/powerpoint/2010/main" val="3553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版本号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V-</a:t>
            </a:r>
            <a:r>
              <a:rPr lang="zh-CN" altLang="en-US" dirty="0" smtClean="0"/>
              <a:t>版本标识，大写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主版本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</a:t>
            </a:r>
            <a:r>
              <a:rPr lang="zh-CN" altLang="zh-CN" dirty="0"/>
              <a:t>系</a:t>
            </a:r>
            <a:r>
              <a:rPr lang="zh-CN" altLang="zh-CN" dirty="0" smtClean="0"/>
              <a:t>统</a:t>
            </a:r>
            <a:r>
              <a:rPr lang="zh-CN" altLang="en-US" dirty="0" smtClean="0"/>
              <a:t>重大变化时增加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从版本号</a:t>
            </a:r>
            <a:r>
              <a:rPr lang="en-US" altLang="zh-CN" dirty="0" smtClean="0"/>
              <a:t>-</a:t>
            </a:r>
            <a:r>
              <a:rPr lang="zh-CN" altLang="zh-CN" dirty="0" smtClean="0"/>
              <a:t>系统功能或性能进行了少量变更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补</a:t>
            </a:r>
            <a:r>
              <a:rPr lang="zh-CN" altLang="en-US" dirty="0"/>
              <a:t>丁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-</a:t>
            </a:r>
            <a:r>
              <a:rPr lang="zh-CN" altLang="zh-CN" dirty="0"/>
              <a:t>紧急需求和系统</a:t>
            </a:r>
            <a:r>
              <a:rPr lang="zh-CN" altLang="zh-CN" dirty="0" smtClean="0"/>
              <a:t>缺陷</a:t>
            </a:r>
            <a:r>
              <a:rPr lang="zh-CN" altLang="zh-CN" dirty="0"/>
              <a:t>紧急修</a:t>
            </a:r>
            <a:r>
              <a:rPr lang="zh-CN" altLang="zh-CN" dirty="0" smtClean="0"/>
              <a:t>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14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sz="1400" b="1" dirty="0" smtClean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主</a:t>
            </a:r>
            <a:r>
              <a:rPr kumimoji="1" lang="zh-CN" altLang="en-US" sz="1400" b="1" dirty="0">
                <a:solidFill>
                  <a:srgbClr val="F53F53"/>
                </a:solidFill>
                <a:latin typeface="Microsoft YaHei" charset="0"/>
                <a:ea typeface="Microsoft YaHei" charset="0"/>
                <a:cs typeface="Microsoft YaHei" charset="0"/>
              </a:rPr>
              <a:t>版本号变更时，从版本号和补丁版本号应归零</a:t>
            </a:r>
          </a:p>
        </p:txBody>
      </p:sp>
      <p:pic>
        <p:nvPicPr>
          <p:cNvPr id="14" name="126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861990" y="4005064"/>
            <a:ext cx="3676015" cy="1347470"/>
          </a:xfrm>
          <a:prstGeom prst="rect">
            <a:avLst/>
          </a:prstGeom>
          <a:ln>
            <a:noFill/>
          </a:ln>
        </p:spPr>
      </p:pic>
      <p:sp>
        <p:nvSpPr>
          <p:cNvPr id="16" name="KSO_Shape"/>
          <p:cNvSpPr>
            <a:spLocks/>
          </p:cNvSpPr>
          <p:nvPr/>
        </p:nvSpPr>
        <p:spPr bwMode="auto">
          <a:xfrm>
            <a:off x="1619672" y="5497152"/>
            <a:ext cx="360039" cy="453650"/>
          </a:xfrm>
          <a:custGeom>
            <a:avLst/>
            <a:gdLst>
              <a:gd name="T0" fmla="*/ 1156942 w 2845"/>
              <a:gd name="T1" fmla="*/ 199041 h 3591"/>
              <a:gd name="T2" fmla="*/ 1240190 w 2845"/>
              <a:gd name="T3" fmla="*/ 1056373 h 3591"/>
              <a:gd name="T4" fmla="*/ 1154936 w 2845"/>
              <a:gd name="T5" fmla="*/ 716449 h 3591"/>
              <a:gd name="T6" fmla="*/ 1016524 w 2845"/>
              <a:gd name="T7" fmla="*/ 339423 h 3591"/>
              <a:gd name="T8" fmla="*/ 339009 w 2845"/>
              <a:gd name="T9" fmla="*/ 339423 h 3591"/>
              <a:gd name="T10" fmla="*/ 339009 w 2845"/>
              <a:gd name="T11" fmla="*/ 1016766 h 3591"/>
              <a:gd name="T12" fmla="*/ 713122 w 2845"/>
              <a:gd name="T13" fmla="*/ 1155643 h 3591"/>
              <a:gd name="T14" fmla="*/ 712620 w 2845"/>
              <a:gd name="T15" fmla="*/ 1354685 h 3591"/>
              <a:gd name="T16" fmla="*/ 198591 w 2845"/>
              <a:gd name="T17" fmla="*/ 1157147 h 3591"/>
              <a:gd name="T18" fmla="*/ 198591 w 2845"/>
              <a:gd name="T19" fmla="*/ 199041 h 3591"/>
              <a:gd name="T20" fmla="*/ 928262 w 2845"/>
              <a:gd name="T21" fmla="*/ 739511 h 3591"/>
              <a:gd name="T22" fmla="*/ 865074 w 2845"/>
              <a:gd name="T23" fmla="*/ 1187731 h 3591"/>
              <a:gd name="T24" fmla="*/ 785838 w 2845"/>
              <a:gd name="T25" fmla="*/ 1268450 h 3591"/>
              <a:gd name="T26" fmla="*/ 951330 w 2845"/>
              <a:gd name="T27" fmla="*/ 1800397 h 3591"/>
              <a:gd name="T28" fmla="*/ 1324942 w 2845"/>
              <a:gd name="T29" fmla="*/ 1644974 h 3591"/>
              <a:gd name="T30" fmla="*/ 1406184 w 2845"/>
              <a:gd name="T31" fmla="*/ 1189736 h 3591"/>
              <a:gd name="T32" fmla="*/ 1292345 w 2845"/>
              <a:gd name="T33" fmla="*/ 1196254 h 3591"/>
              <a:gd name="T34" fmla="*/ 1201575 w 2845"/>
              <a:gd name="T35" fmla="*/ 1150630 h 3591"/>
              <a:gd name="T36" fmla="*/ 1161957 w 2845"/>
              <a:gd name="T37" fmla="*/ 1142608 h 3591"/>
              <a:gd name="T38" fmla="*/ 1056644 w 2845"/>
              <a:gd name="T39" fmla="*/ 731490 h 3591"/>
              <a:gd name="T40" fmla="*/ 593767 w 2845"/>
              <a:gd name="T41" fmla="*/ 399587 h 3591"/>
              <a:gd name="T42" fmla="*/ 687044 w 2845"/>
              <a:gd name="T43" fmla="*/ 493342 h 3591"/>
              <a:gd name="T44" fmla="*/ 779820 w 2845"/>
              <a:gd name="T45" fmla="*/ 399587 h 3591"/>
              <a:gd name="T46" fmla="*/ 687044 w 2845"/>
              <a:gd name="T47" fmla="*/ 306333 h 3591"/>
              <a:gd name="T48" fmla="*/ 593767 w 2845"/>
              <a:gd name="T49" fmla="*/ 399587 h 3591"/>
              <a:gd name="T50" fmla="*/ 802889 w 2845"/>
              <a:gd name="T51" fmla="*/ 532448 h 3591"/>
              <a:gd name="T52" fmla="*/ 529576 w 2845"/>
              <a:gd name="T53" fmla="*/ 623696 h 3591"/>
              <a:gd name="T54" fmla="*/ 589755 w 2845"/>
              <a:gd name="T55" fmla="*/ 632721 h 3591"/>
              <a:gd name="T56" fmla="*/ 599283 w 2845"/>
              <a:gd name="T57" fmla="*/ 880896 h 3591"/>
              <a:gd name="T58" fmla="*/ 550638 w 2845"/>
              <a:gd name="T59" fmla="*/ 929528 h 3591"/>
              <a:gd name="T60" fmla="*/ 529576 w 2845"/>
              <a:gd name="T61" fmla="*/ 1020776 h 3591"/>
              <a:gd name="T62" fmla="*/ 813922 w 2845"/>
              <a:gd name="T63" fmla="*/ 922008 h 3591"/>
              <a:gd name="T64" fmla="*/ 802889 w 2845"/>
              <a:gd name="T65" fmla="*/ 880896 h 3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845" h="3591">
                <a:moveTo>
                  <a:pt x="1351" y="0"/>
                </a:moveTo>
                <a:cubicBezTo>
                  <a:pt x="1725" y="0"/>
                  <a:pt x="2062" y="152"/>
                  <a:pt x="2307" y="397"/>
                </a:cubicBezTo>
                <a:cubicBezTo>
                  <a:pt x="2552" y="641"/>
                  <a:pt x="2703" y="979"/>
                  <a:pt x="2703" y="1352"/>
                </a:cubicBezTo>
                <a:cubicBezTo>
                  <a:pt x="2703" y="1632"/>
                  <a:pt x="2618" y="1892"/>
                  <a:pt x="2473" y="2107"/>
                </a:cubicBezTo>
                <a:cubicBezTo>
                  <a:pt x="2363" y="2086"/>
                  <a:pt x="2363" y="2086"/>
                  <a:pt x="2363" y="2086"/>
                </a:cubicBezTo>
                <a:cubicBezTo>
                  <a:pt x="2303" y="1429"/>
                  <a:pt x="2303" y="1429"/>
                  <a:pt x="2303" y="1429"/>
                </a:cubicBezTo>
                <a:cubicBezTo>
                  <a:pt x="2306" y="1404"/>
                  <a:pt x="2307" y="1378"/>
                  <a:pt x="2307" y="1352"/>
                </a:cubicBezTo>
                <a:cubicBezTo>
                  <a:pt x="2307" y="1089"/>
                  <a:pt x="2200" y="850"/>
                  <a:pt x="2027" y="677"/>
                </a:cubicBezTo>
                <a:cubicBezTo>
                  <a:pt x="1854" y="504"/>
                  <a:pt x="1615" y="397"/>
                  <a:pt x="1351" y="397"/>
                </a:cubicBezTo>
                <a:cubicBezTo>
                  <a:pt x="1088" y="397"/>
                  <a:pt x="849" y="504"/>
                  <a:pt x="676" y="677"/>
                </a:cubicBezTo>
                <a:cubicBezTo>
                  <a:pt x="503" y="850"/>
                  <a:pt x="396" y="1089"/>
                  <a:pt x="396" y="1352"/>
                </a:cubicBezTo>
                <a:cubicBezTo>
                  <a:pt x="396" y="1616"/>
                  <a:pt x="503" y="1855"/>
                  <a:pt x="676" y="2028"/>
                </a:cubicBezTo>
                <a:cubicBezTo>
                  <a:pt x="849" y="2201"/>
                  <a:pt x="1088" y="2307"/>
                  <a:pt x="1351" y="2307"/>
                </a:cubicBezTo>
                <a:cubicBezTo>
                  <a:pt x="1375" y="2307"/>
                  <a:pt x="1399" y="2307"/>
                  <a:pt x="1422" y="2305"/>
                </a:cubicBezTo>
                <a:cubicBezTo>
                  <a:pt x="1358" y="2542"/>
                  <a:pt x="1358" y="2542"/>
                  <a:pt x="1358" y="2542"/>
                </a:cubicBezTo>
                <a:cubicBezTo>
                  <a:pt x="1421" y="2702"/>
                  <a:pt x="1421" y="2702"/>
                  <a:pt x="1421" y="2702"/>
                </a:cubicBezTo>
                <a:cubicBezTo>
                  <a:pt x="1398" y="2704"/>
                  <a:pt x="1375" y="2704"/>
                  <a:pt x="1351" y="2704"/>
                </a:cubicBezTo>
                <a:cubicBezTo>
                  <a:pt x="978" y="2704"/>
                  <a:pt x="640" y="2553"/>
                  <a:pt x="396" y="2308"/>
                </a:cubicBezTo>
                <a:cubicBezTo>
                  <a:pt x="151" y="2063"/>
                  <a:pt x="0" y="1725"/>
                  <a:pt x="0" y="1352"/>
                </a:cubicBezTo>
                <a:cubicBezTo>
                  <a:pt x="0" y="979"/>
                  <a:pt x="151" y="641"/>
                  <a:pt x="396" y="397"/>
                </a:cubicBezTo>
                <a:cubicBezTo>
                  <a:pt x="640" y="152"/>
                  <a:pt x="978" y="0"/>
                  <a:pt x="1351" y="0"/>
                </a:cubicBezTo>
                <a:close/>
                <a:moveTo>
                  <a:pt x="1851" y="1475"/>
                </a:moveTo>
                <a:cubicBezTo>
                  <a:pt x="1776" y="2412"/>
                  <a:pt x="1776" y="2412"/>
                  <a:pt x="1776" y="2412"/>
                </a:cubicBezTo>
                <a:cubicBezTo>
                  <a:pt x="1725" y="2369"/>
                  <a:pt x="1725" y="2369"/>
                  <a:pt x="1725" y="2369"/>
                </a:cubicBezTo>
                <a:cubicBezTo>
                  <a:pt x="1591" y="2439"/>
                  <a:pt x="1591" y="2439"/>
                  <a:pt x="1591" y="2439"/>
                </a:cubicBezTo>
                <a:cubicBezTo>
                  <a:pt x="1567" y="2530"/>
                  <a:pt x="1567" y="2530"/>
                  <a:pt x="1567" y="2530"/>
                </a:cubicBezTo>
                <a:cubicBezTo>
                  <a:pt x="1878" y="3318"/>
                  <a:pt x="1878" y="3318"/>
                  <a:pt x="1878" y="3318"/>
                </a:cubicBezTo>
                <a:cubicBezTo>
                  <a:pt x="1897" y="3591"/>
                  <a:pt x="1897" y="3591"/>
                  <a:pt x="1897" y="3591"/>
                </a:cubicBezTo>
                <a:cubicBezTo>
                  <a:pt x="2632" y="3583"/>
                  <a:pt x="2632" y="3583"/>
                  <a:pt x="2632" y="3583"/>
                </a:cubicBezTo>
                <a:cubicBezTo>
                  <a:pt x="2642" y="3281"/>
                  <a:pt x="2642" y="3281"/>
                  <a:pt x="2642" y="3281"/>
                </a:cubicBezTo>
                <a:cubicBezTo>
                  <a:pt x="2845" y="2480"/>
                  <a:pt x="2845" y="2480"/>
                  <a:pt x="2845" y="2480"/>
                </a:cubicBezTo>
                <a:cubicBezTo>
                  <a:pt x="2804" y="2373"/>
                  <a:pt x="2804" y="2373"/>
                  <a:pt x="2804" y="2373"/>
                </a:cubicBezTo>
                <a:cubicBezTo>
                  <a:pt x="2632" y="2340"/>
                  <a:pt x="2632" y="2340"/>
                  <a:pt x="2632" y="2340"/>
                </a:cubicBezTo>
                <a:cubicBezTo>
                  <a:pt x="2577" y="2386"/>
                  <a:pt x="2577" y="2386"/>
                  <a:pt x="2577" y="2386"/>
                </a:cubicBezTo>
                <a:cubicBezTo>
                  <a:pt x="2548" y="2324"/>
                  <a:pt x="2548" y="2324"/>
                  <a:pt x="2548" y="2324"/>
                </a:cubicBezTo>
                <a:cubicBezTo>
                  <a:pt x="2396" y="2295"/>
                  <a:pt x="2396" y="2295"/>
                  <a:pt x="2396" y="2295"/>
                </a:cubicBezTo>
                <a:cubicBezTo>
                  <a:pt x="2346" y="2345"/>
                  <a:pt x="2346" y="2345"/>
                  <a:pt x="2346" y="2345"/>
                </a:cubicBezTo>
                <a:cubicBezTo>
                  <a:pt x="2317" y="2279"/>
                  <a:pt x="2317" y="2279"/>
                  <a:pt x="2317" y="2279"/>
                </a:cubicBezTo>
                <a:cubicBezTo>
                  <a:pt x="2179" y="2252"/>
                  <a:pt x="2179" y="2252"/>
                  <a:pt x="2179" y="2252"/>
                </a:cubicBezTo>
                <a:cubicBezTo>
                  <a:pt x="2107" y="1459"/>
                  <a:pt x="2107" y="1459"/>
                  <a:pt x="2107" y="1459"/>
                </a:cubicBezTo>
                <a:cubicBezTo>
                  <a:pt x="1851" y="1475"/>
                  <a:pt x="1851" y="1475"/>
                  <a:pt x="1851" y="1475"/>
                </a:cubicBezTo>
                <a:close/>
                <a:moveTo>
                  <a:pt x="1184" y="797"/>
                </a:moveTo>
                <a:cubicBezTo>
                  <a:pt x="1184" y="851"/>
                  <a:pt x="1202" y="895"/>
                  <a:pt x="1238" y="930"/>
                </a:cubicBezTo>
                <a:cubicBezTo>
                  <a:pt x="1273" y="966"/>
                  <a:pt x="1317" y="984"/>
                  <a:pt x="1370" y="984"/>
                </a:cubicBezTo>
                <a:cubicBezTo>
                  <a:pt x="1421" y="984"/>
                  <a:pt x="1465" y="965"/>
                  <a:pt x="1501" y="929"/>
                </a:cubicBezTo>
                <a:cubicBezTo>
                  <a:pt x="1537" y="893"/>
                  <a:pt x="1555" y="849"/>
                  <a:pt x="1555" y="797"/>
                </a:cubicBezTo>
                <a:cubicBezTo>
                  <a:pt x="1555" y="746"/>
                  <a:pt x="1537" y="702"/>
                  <a:pt x="1501" y="665"/>
                </a:cubicBezTo>
                <a:cubicBezTo>
                  <a:pt x="1465" y="629"/>
                  <a:pt x="1421" y="611"/>
                  <a:pt x="1370" y="611"/>
                </a:cubicBezTo>
                <a:cubicBezTo>
                  <a:pt x="1317" y="611"/>
                  <a:pt x="1274" y="629"/>
                  <a:pt x="1238" y="665"/>
                </a:cubicBezTo>
                <a:cubicBezTo>
                  <a:pt x="1202" y="701"/>
                  <a:pt x="1184" y="745"/>
                  <a:pt x="1184" y="797"/>
                </a:cubicBezTo>
                <a:close/>
                <a:moveTo>
                  <a:pt x="1601" y="1757"/>
                </a:moveTo>
                <a:cubicBezTo>
                  <a:pt x="1601" y="1062"/>
                  <a:pt x="1601" y="1062"/>
                  <a:pt x="1601" y="1062"/>
                </a:cubicBezTo>
                <a:cubicBezTo>
                  <a:pt x="1056" y="1062"/>
                  <a:pt x="1056" y="1062"/>
                  <a:pt x="1056" y="1062"/>
                </a:cubicBezTo>
                <a:cubicBezTo>
                  <a:pt x="1056" y="1244"/>
                  <a:pt x="1056" y="1244"/>
                  <a:pt x="1056" y="1244"/>
                </a:cubicBezTo>
                <a:cubicBezTo>
                  <a:pt x="1098" y="1244"/>
                  <a:pt x="1098" y="1244"/>
                  <a:pt x="1098" y="1244"/>
                </a:cubicBezTo>
                <a:cubicBezTo>
                  <a:pt x="1137" y="1244"/>
                  <a:pt x="1163" y="1250"/>
                  <a:pt x="1176" y="1262"/>
                </a:cubicBezTo>
                <a:cubicBezTo>
                  <a:pt x="1188" y="1274"/>
                  <a:pt x="1195" y="1300"/>
                  <a:pt x="1195" y="1340"/>
                </a:cubicBezTo>
                <a:cubicBezTo>
                  <a:pt x="1195" y="1757"/>
                  <a:pt x="1195" y="1757"/>
                  <a:pt x="1195" y="1757"/>
                </a:cubicBezTo>
                <a:cubicBezTo>
                  <a:pt x="1195" y="1797"/>
                  <a:pt x="1188" y="1823"/>
                  <a:pt x="1176" y="1836"/>
                </a:cubicBezTo>
                <a:cubicBezTo>
                  <a:pt x="1163" y="1848"/>
                  <a:pt x="1137" y="1854"/>
                  <a:pt x="1098" y="1854"/>
                </a:cubicBezTo>
                <a:cubicBezTo>
                  <a:pt x="1056" y="1854"/>
                  <a:pt x="1056" y="1854"/>
                  <a:pt x="1056" y="1854"/>
                </a:cubicBezTo>
                <a:cubicBezTo>
                  <a:pt x="1056" y="2036"/>
                  <a:pt x="1056" y="2036"/>
                  <a:pt x="1056" y="2036"/>
                </a:cubicBezTo>
                <a:cubicBezTo>
                  <a:pt x="1608" y="2036"/>
                  <a:pt x="1608" y="2036"/>
                  <a:pt x="1608" y="2036"/>
                </a:cubicBezTo>
                <a:cubicBezTo>
                  <a:pt x="1623" y="1839"/>
                  <a:pt x="1623" y="1839"/>
                  <a:pt x="1623" y="1839"/>
                </a:cubicBezTo>
                <a:cubicBezTo>
                  <a:pt x="1622" y="1838"/>
                  <a:pt x="1621" y="1836"/>
                  <a:pt x="1619" y="1836"/>
                </a:cubicBezTo>
                <a:cubicBezTo>
                  <a:pt x="1607" y="1823"/>
                  <a:pt x="1601" y="1797"/>
                  <a:pt x="1601" y="1757"/>
                </a:cubicBez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059861" y="1068329"/>
            <a:ext cx="7280275" cy="4882473"/>
          </a:xfrm>
        </p:spPr>
        <p:txBody>
          <a:bodyPr/>
          <a:lstStyle/>
          <a:p>
            <a:r>
              <a:rPr lang="zh-CN" altLang="en-US" dirty="0" smtClean="0"/>
              <a:t>计划发布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周二、四为固定发布日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个及以上工作日提交</a:t>
            </a:r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提</a:t>
            </a:r>
            <a:r>
              <a:rPr lang="zh-CN" altLang="en-US" dirty="0" smtClean="0"/>
              <a:t>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个工作日停止变更</a:t>
            </a:r>
            <a:endParaRPr lang="en-US" altLang="zh-CN" dirty="0" smtClean="0"/>
          </a:p>
          <a:p>
            <a:r>
              <a:rPr lang="zh-CN" altLang="en-US" dirty="0"/>
              <a:t>紧</a:t>
            </a:r>
            <a:r>
              <a:rPr lang="zh-CN" altLang="en-US" dirty="0" smtClean="0"/>
              <a:t>急发布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周一、三、五为临时发布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紧急发布应补提相关</a:t>
            </a:r>
            <a:r>
              <a:rPr lang="en-US" altLang="zh-CN" dirty="0" smtClean="0"/>
              <a:t>ECP</a:t>
            </a:r>
            <a:r>
              <a:rPr lang="zh-CN" altLang="zh-CN" dirty="0" smtClean="0"/>
              <a:t>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3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发布频次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系</a:t>
            </a:r>
            <a:r>
              <a:rPr lang="zh-CN" altLang="zh-CN" dirty="0" smtClean="0"/>
              <a:t>统主</a:t>
            </a:r>
            <a:r>
              <a:rPr lang="zh-CN" altLang="zh-CN" dirty="0"/>
              <a:t>版本</a:t>
            </a:r>
            <a:r>
              <a:rPr lang="zh-CN" altLang="zh-CN" dirty="0" smtClean="0"/>
              <a:t>号</a:t>
            </a:r>
            <a:r>
              <a:rPr lang="en-US" altLang="zh-CN" dirty="0" smtClean="0"/>
              <a:t>&lt;=3</a:t>
            </a:r>
            <a:r>
              <a:rPr lang="zh-CN" altLang="zh-CN" dirty="0" smtClean="0"/>
              <a:t>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年。</a:t>
            </a:r>
            <a:endParaRPr lang="en-US" altLang="zh-CN" dirty="0" smtClean="0"/>
          </a:p>
          <a:p>
            <a:r>
              <a:rPr lang="zh-CN" altLang="zh-CN" dirty="0" smtClean="0"/>
              <a:t>计划发布</a:t>
            </a:r>
            <a:r>
              <a:rPr lang="en-US" altLang="zh-CN" dirty="0" smtClean="0"/>
              <a:t>&lt;=2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月，</a:t>
            </a:r>
            <a:r>
              <a:rPr lang="en-US" altLang="zh-CN" dirty="0"/>
              <a:t>5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季度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计划性发版不允许发生在业务高峰期，或者局方等特殊要求的时</a:t>
            </a:r>
            <a:r>
              <a:rPr lang="zh-CN" altLang="zh-CN" dirty="0" smtClean="0"/>
              <a:t>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紧</a:t>
            </a:r>
            <a:r>
              <a:rPr lang="zh-CN" altLang="zh-CN" dirty="0" smtClean="0"/>
              <a:t>急发布</a:t>
            </a:r>
            <a:r>
              <a:rPr lang="en-US" altLang="zh-CN" dirty="0" smtClean="0"/>
              <a:t>&lt;=1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月，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/</a:t>
            </a:r>
            <a:r>
              <a:rPr lang="zh-CN" altLang="zh-CN" dirty="0"/>
              <a:t>季度。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4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A000120141114A08PPBG</Template>
  <TotalTime>335</TotalTime>
  <Words>839</Words>
  <Application>Microsoft Office PowerPoint</Application>
  <PresentationFormat>全屏显示(4:3)</PresentationFormat>
  <Paragraphs>170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Times New Roman</vt:lpstr>
      <vt:lpstr>Office 主题</vt:lpstr>
      <vt:lpstr>3_Office 主题</vt:lpstr>
      <vt:lpstr>4_Office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版本构建及发布过程</dc:title>
  <dc:creator>王晶(Jing Wang)-顺丰航空</dc:creator>
  <cp:lastModifiedBy>王晶(Jing Wang)-顺丰航空</cp:lastModifiedBy>
  <cp:revision>31</cp:revision>
  <dcterms:created xsi:type="dcterms:W3CDTF">2018-04-23T01:18:56Z</dcterms:created>
  <dcterms:modified xsi:type="dcterms:W3CDTF">2018-04-26T03:06:50Z</dcterms:modified>
</cp:coreProperties>
</file>