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4"/>
  </p:notesMasterIdLst>
  <p:sldIdLst>
    <p:sldId id="256" r:id="rId2"/>
    <p:sldId id="257" r:id="rId3"/>
    <p:sldId id="271" r:id="rId4"/>
    <p:sldId id="258" r:id="rId5"/>
    <p:sldId id="263" r:id="rId6"/>
    <p:sldId id="259" r:id="rId7"/>
    <p:sldId id="278" r:id="rId8"/>
    <p:sldId id="268" r:id="rId9"/>
    <p:sldId id="279" r:id="rId10"/>
    <p:sldId id="280" r:id="rId11"/>
    <p:sldId id="272" r:id="rId12"/>
    <p:sldId id="273" r:id="rId13"/>
    <p:sldId id="274" r:id="rId14"/>
    <p:sldId id="275" r:id="rId15"/>
    <p:sldId id="266" r:id="rId16"/>
    <p:sldId id="276" r:id="rId17"/>
    <p:sldId id="260" r:id="rId18"/>
    <p:sldId id="261" r:id="rId19"/>
    <p:sldId id="262" r:id="rId20"/>
    <p:sldId id="265" r:id="rId21"/>
    <p:sldId id="264" r:id="rId22"/>
    <p:sldId id="27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autoAdjust="0"/>
    <p:restoredTop sz="86463" autoAdjust="0"/>
  </p:normalViewPr>
  <p:slideViewPr>
    <p:cSldViewPr>
      <p:cViewPr>
        <p:scale>
          <a:sx n="80" d="100"/>
          <a:sy n="80" d="100"/>
        </p:scale>
        <p:origin x="8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BCCBD-1EAE-4C09-9EB3-D831A97F3845}" type="datetimeFigureOut">
              <a:rPr lang="zh-CN" altLang="en-US" smtClean="0"/>
              <a:t>2018/4/27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1931-1762-49DD-9545-8B5E17890DA0}" type="slidenum">
              <a:rPr lang="zh-CN" altLang="en-US" smtClean="0"/>
              <a:t>‹#›</a:t>
            </a:fld>
            <a:endParaRPr lang="zh-CN" altLang="en-US"/>
          </a:p>
        </p:txBody>
      </p:sp>
    </p:spTree>
    <p:extLst>
      <p:ext uri="{BB962C8B-B14F-4D97-AF65-F5344CB8AC3E}">
        <p14:creationId xmlns:p14="http://schemas.microsoft.com/office/powerpoint/2010/main" val="306293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47714"/>
          <a:stretch/>
        </p:blipFill>
        <p:spPr>
          <a:xfrm flipH="1">
            <a:off x="-28575" y="0"/>
            <a:ext cx="4781006" cy="6858000"/>
          </a:xfrm>
          <a:prstGeom prst="rect">
            <a:avLst/>
          </a:prstGeom>
        </p:spPr>
      </p:pic>
      <p:sp>
        <p:nvSpPr>
          <p:cNvPr id="11" name="矩形 10"/>
          <p:cNvSpPr/>
          <p:nvPr/>
        </p:nvSpPr>
        <p:spPr>
          <a:xfrm>
            <a:off x="-28575" y="0"/>
            <a:ext cx="4513489" cy="6866708"/>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47714"/>
          <a:stretch/>
        </p:blipFill>
        <p:spPr>
          <a:xfrm>
            <a:off x="4362994" y="0"/>
            <a:ext cx="4781006" cy="6858000"/>
          </a:xfrm>
          <a:prstGeom prst="rect">
            <a:avLst/>
          </a:prstGeom>
        </p:spPr>
      </p:pic>
      <p:sp>
        <p:nvSpPr>
          <p:cNvPr id="4" name="Date Placeholder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391888" y="2004150"/>
            <a:ext cx="5002256" cy="1826182"/>
          </a:xfrm>
        </p:spPr>
        <p:txBody>
          <a:bodyPr anchor="b">
            <a:noAutofit/>
          </a:bodyPr>
          <a:lstStyle>
            <a:lvl1pPr algn="ctr">
              <a:lnSpc>
                <a:spcPct val="100000"/>
              </a:lnSpc>
              <a:defRPr sz="3600" b="1" i="0">
                <a:solidFill>
                  <a:schemeClr val="accent1"/>
                </a:solidFill>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00924" y="4081154"/>
            <a:ext cx="5002256" cy="591184"/>
          </a:xfrm>
        </p:spPr>
        <p:txBody>
          <a:bodyPr>
            <a:normAutofit/>
          </a:bodyPr>
          <a:lstStyle>
            <a:lvl1pPr marL="0" indent="0" algn="ctr">
              <a:buNone/>
              <a:defRPr sz="1800">
                <a:solidFill>
                  <a:srgbClr val="5F5F5F"/>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zh-CN" altLang="en-US" smtClean="0"/>
              <a:t>单击以编辑母版副标题样式</a:t>
            </a:r>
            <a:endParaRPr lang="en-US" dirty="0"/>
          </a:p>
        </p:txBody>
      </p:sp>
    </p:spTree>
    <p:extLst>
      <p:ext uri="{BB962C8B-B14F-4D97-AF65-F5344CB8AC3E}">
        <p14:creationId xmlns:p14="http://schemas.microsoft.com/office/powerpoint/2010/main" val="35600999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497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2228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2pPr>
              <a:defRPr>
                <a:solidFill>
                  <a:schemeClr val="tx1"/>
                </a:solidFill>
              </a:defRPr>
            </a:lvl2pPr>
          </a:lstStyle>
          <a:p>
            <a:pPr lvl="0"/>
            <a:r>
              <a:rPr lang="zh-CN" altLang="en-US" smtClean="0"/>
              <a:t>编辑母版文本样式</a:t>
            </a:r>
          </a:p>
          <a:p>
            <a:pPr lvl="1"/>
            <a:r>
              <a:rPr lang="zh-CN" altLang="en-US" smtClean="0"/>
              <a:t>第二级</a:t>
            </a:r>
          </a:p>
        </p:txBody>
      </p:sp>
      <p:sp>
        <p:nvSpPr>
          <p:cNvPr id="4" name="Date Placeholder 3"/>
          <p:cNvSpPr>
            <a:spLocks noGrp="1"/>
          </p:cNvSpPr>
          <p:nvPr>
            <p:ph type="dt" sz="half" idx="10"/>
          </p:nvPr>
        </p:nvSpPr>
        <p:spPr/>
        <p:txBody>
          <a:bodyPr/>
          <a:lstStyle/>
          <a:p>
            <a:fld id="{13D0CE79-49FB-443D-BEF8-6B709DE8FD0C}" type="datetimeFigureOut">
              <a:rPr lang="zh-CN" altLang="en-US" smtClean="0"/>
              <a:t>2018/4/27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extLst>
      <p:ext uri="{BB962C8B-B14F-4D97-AF65-F5344CB8AC3E}">
        <p14:creationId xmlns:p14="http://schemas.microsoft.com/office/powerpoint/2010/main" val="382287785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2786748"/>
            <a:ext cx="7886700" cy="1070339"/>
          </a:xfrm>
        </p:spPr>
        <p:txBody>
          <a:bodyPr anchor="b"/>
          <a:lstStyle>
            <a:lvl1pPr>
              <a:defRPr sz="2025">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884069"/>
            <a:ext cx="7886700" cy="611731"/>
          </a:xfrm>
        </p:spPr>
        <p:txBody>
          <a:bodyPr/>
          <a:lstStyle>
            <a:lvl1pPr marL="0" indent="0">
              <a:buNone/>
              <a:defRPr sz="1013">
                <a:solidFill>
                  <a:schemeClr val="tx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8993424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6564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lvl1pPr>
              <a:defRPr>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smtClean="0"/>
              <a:t>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293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6953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Slide Number Placeholder 5"/>
          <p:cNvSpPr txBox="1">
            <a:spLocks/>
          </p:cNvSpPr>
          <p:nvPr/>
        </p:nvSpPr>
        <p:spPr>
          <a:xfrm>
            <a:off x="6572250" y="6508757"/>
            <a:ext cx="2057400" cy="365125"/>
          </a:xfrm>
          <a:prstGeom prst="rect">
            <a:avLst/>
          </a:prstGeom>
        </p:spPr>
        <p:txBody>
          <a:bodyPr vert="horz" lIns="38576" tIns="19289" rIns="38576" bIns="19289" rtlCol="0" anchor="ctr"/>
          <a:lstStyle>
            <a:defPPr>
              <a:defRPr lang="zh-CN"/>
            </a:defPPr>
            <a:lvl1pPr marL="0" algn="r" defTabSz="1219170" rtl="0" eaLnBrk="1" latinLnBrk="0" hangingPunct="1">
              <a:defRPr sz="1200" kern="1200">
                <a:solidFill>
                  <a:schemeClr val="bg1">
                    <a:lumMod val="6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F906490-237C-474C-BA2E-D98840BC1F8F}" type="slidenum">
              <a:rPr lang="zh-CN" altLang="en-US" sz="506" smtClean="0"/>
              <a:pPr/>
              <a:t>‹#›</a:t>
            </a:fld>
            <a:endParaRPr lang="zh-CN" altLang="en-US" sz="506"/>
          </a:p>
        </p:txBody>
      </p:sp>
    </p:spTree>
    <p:extLst>
      <p:ext uri="{BB962C8B-B14F-4D97-AF65-F5344CB8AC3E}">
        <p14:creationId xmlns:p14="http://schemas.microsoft.com/office/powerpoint/2010/main" val="113178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35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32"/>
            <a:ext cx="4629150" cy="4873625"/>
          </a:xfrm>
        </p:spPr>
        <p:txBody>
          <a:bodyPr/>
          <a:lstStyle>
            <a:lvl1pPr>
              <a:defRPr sz="1350"/>
            </a:lvl1pPr>
            <a:lvl2pPr>
              <a:defRPr sz="1181"/>
            </a:lvl2pPr>
            <a:lvl3pPr>
              <a:defRPr sz="1013"/>
            </a:lvl3pPr>
            <a:lvl4pPr>
              <a:defRPr sz="844"/>
            </a:lvl4pPr>
            <a:lvl5pPr>
              <a:defRPr sz="844"/>
            </a:lvl5pPr>
            <a:lvl6pPr>
              <a:defRPr sz="844"/>
            </a:lvl6pPr>
            <a:lvl7pPr>
              <a:defRPr sz="844"/>
            </a:lvl7pPr>
            <a:lvl8pPr>
              <a:defRPr sz="844"/>
            </a:lvl8pPr>
            <a:lvl9pPr>
              <a:defRPr sz="844"/>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53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35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32"/>
            <a:ext cx="4629150" cy="4873625"/>
          </a:xfrm>
        </p:spPr>
        <p:txBody>
          <a:bodyPr anchor="t"/>
          <a:lstStyle>
            <a:lvl1pPr marL="0" indent="0">
              <a:buNone/>
              <a:defRPr sz="1350"/>
            </a:lvl1pPr>
            <a:lvl2pPr marL="192881" indent="0">
              <a:buNone/>
              <a:defRPr sz="1181"/>
            </a:lvl2pPr>
            <a:lvl3pPr marL="385763" indent="0">
              <a:buNone/>
              <a:defRPr sz="1013"/>
            </a:lvl3pPr>
            <a:lvl4pPr marL="578644" indent="0">
              <a:buNone/>
              <a:defRPr sz="844"/>
            </a:lvl4pPr>
            <a:lvl5pPr marL="771525" indent="0">
              <a:buNone/>
              <a:defRPr sz="844"/>
            </a:lvl5pPr>
            <a:lvl6pPr marL="964406" indent="0">
              <a:buNone/>
              <a:defRPr sz="844"/>
            </a:lvl6pPr>
            <a:lvl7pPr marL="1157288" indent="0">
              <a:buNone/>
              <a:defRPr sz="844"/>
            </a:lvl7pPr>
            <a:lvl8pPr marL="1350169" indent="0">
              <a:buNone/>
              <a:defRPr sz="844"/>
            </a:lvl8pPr>
            <a:lvl9pPr marL="1543050" indent="0">
              <a:buNone/>
              <a:defRPr sz="844"/>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535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3">
            <a:extLst>
              <a:ext uri="{28A0092B-C50C-407E-A947-70E740481C1C}">
                <a14:useLocalDpi xmlns:a14="http://schemas.microsoft.com/office/drawing/2010/main" val="0"/>
              </a:ext>
            </a:extLst>
          </a:blip>
          <a:srcRect l="47714"/>
          <a:stretch/>
        </p:blipFill>
        <p:spPr>
          <a:xfrm flipH="1">
            <a:off x="-28575" y="0"/>
            <a:ext cx="4781006" cy="6858000"/>
          </a:xfrm>
          <a:prstGeom prst="rect">
            <a:avLst/>
          </a:prstGeom>
        </p:spPr>
      </p:pic>
      <p:sp>
        <p:nvSpPr>
          <p:cNvPr id="9" name="矩形 8"/>
          <p:cNvSpPr/>
          <p:nvPr/>
        </p:nvSpPr>
        <p:spPr>
          <a:xfrm>
            <a:off x="-28575" y="0"/>
            <a:ext cx="4992461" cy="6866708"/>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566062" y="1206500"/>
            <a:ext cx="8010253" cy="525462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506">
                <a:solidFill>
                  <a:schemeClr val="bg1">
                    <a:lumMod val="65000"/>
                  </a:schemeClr>
                </a:solidFill>
              </a:defRPr>
            </a:lvl1pPr>
          </a:lstStyle>
          <a:p>
            <a:fld id="{530820CF-B880-4189-942D-D702A7CBA730}" type="datetimeFigureOut">
              <a:rPr lang="zh-CN" altLang="en-US" smtClean="0"/>
              <a:t>2018/4/27</a:t>
            </a:fld>
            <a:endParaRPr lang="zh-CN" alt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506">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506">
                <a:solidFill>
                  <a:schemeClr val="bg1">
                    <a:lumMod val="65000"/>
                  </a:schemeClr>
                </a:solidFill>
              </a:defRPr>
            </a:lvl1pPr>
          </a:lstStyle>
          <a:p>
            <a:fld id="{0C913308-F349-4B6D-A68A-DD1791B4A57B}" type="slidenum">
              <a:rPr lang="zh-CN" altLang="en-US" smtClean="0"/>
              <a:t>‹#›</a:t>
            </a:fld>
            <a:endParaRPr lang="zh-CN" altLang="en-US"/>
          </a:p>
        </p:txBody>
      </p:sp>
      <p:sp>
        <p:nvSpPr>
          <p:cNvPr id="2" name="Title Placeholder 1"/>
          <p:cNvSpPr>
            <a:spLocks noGrp="1"/>
          </p:cNvSpPr>
          <p:nvPr>
            <p:ph type="title"/>
          </p:nvPr>
        </p:nvSpPr>
        <p:spPr>
          <a:xfrm>
            <a:off x="566062" y="252865"/>
            <a:ext cx="8010253" cy="756787"/>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1077898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385763" rtl="0" eaLnBrk="1" latinLnBrk="0" hangingPunct="1">
        <a:lnSpc>
          <a:spcPct val="90000"/>
        </a:lnSpc>
        <a:spcBef>
          <a:spcPct val="0"/>
        </a:spcBef>
        <a:buNone/>
        <a:defRPr sz="3200" b="1" kern="1200">
          <a:solidFill>
            <a:schemeClr val="accent1"/>
          </a:solidFill>
          <a:effectLst/>
          <a:latin typeface="+mj-lt"/>
          <a:ea typeface="+mj-ea"/>
          <a:cs typeface="+mj-cs"/>
        </a:defRPr>
      </a:lvl1pPr>
    </p:titleStyle>
    <p:bodyStyle>
      <a:lvl1pPr marL="271463" indent="-271463" algn="l" defTabSz="385763" rtl="0" eaLnBrk="1" latinLnBrk="0" hangingPunct="1">
        <a:lnSpc>
          <a:spcPct val="90000"/>
        </a:lnSpc>
        <a:spcBef>
          <a:spcPts val="1200"/>
        </a:spcBef>
        <a:buClr>
          <a:schemeClr val="tx1"/>
        </a:buClr>
        <a:buSzPct val="60000"/>
        <a:buFont typeface="Wingdings" panose="05000000000000000000" pitchFamily="2" charset="2"/>
        <a:buChar char=""/>
        <a:defRPr sz="2400" kern="1200">
          <a:solidFill>
            <a:schemeClr val="accent2">
              <a:lumMod val="75000"/>
            </a:schemeClr>
          </a:solidFill>
          <a:latin typeface="+mn-lt"/>
          <a:ea typeface="+mn-ea"/>
          <a:cs typeface="+mn-cs"/>
        </a:defRPr>
      </a:lvl1pPr>
      <a:lvl2pPr marL="271463" indent="-271463" algn="l" defTabSz="385763" rtl="0" eaLnBrk="1" latinLnBrk="0" hangingPunct="1">
        <a:lnSpc>
          <a:spcPct val="130000"/>
        </a:lnSpc>
        <a:spcBef>
          <a:spcPts val="0"/>
        </a:spcBef>
        <a:buFont typeface="Calibri" panose="020F0502020204030204" pitchFamily="34" charset="0"/>
        <a:buChar char=" "/>
        <a:defRPr sz="1600"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bg1">
              <a:lumMod val="50000"/>
            </a:schemeClr>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bg1">
              <a:lumMod val="50000"/>
            </a:schemeClr>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bg1">
              <a:lumMod val="50000"/>
            </a:schemeClr>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10.88.22.18/svn/SFA_IT_C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2281704"/>
            <a:ext cx="4504674" cy="1082615"/>
          </a:xfrm>
        </p:spPr>
        <p:txBody>
          <a:bodyPr>
            <a:normAutofit/>
          </a:bodyPr>
          <a:lstStyle/>
          <a:p>
            <a:r>
              <a:rPr lang="zh-CN" altLang="en-US" dirty="0"/>
              <a:t>配</a:t>
            </a:r>
            <a:r>
              <a:rPr lang="zh-CN" altLang="en-US" dirty="0" smtClean="0"/>
              <a:t>置管理规范及要求</a:t>
            </a:r>
            <a:endParaRPr lang="zh-CN" altLang="en-US" dirty="0"/>
          </a:p>
        </p:txBody>
      </p:sp>
      <p:sp>
        <p:nvSpPr>
          <p:cNvPr id="3" name="副标题 2"/>
          <p:cNvSpPr>
            <a:spLocks noGrp="1"/>
          </p:cNvSpPr>
          <p:nvPr>
            <p:ph type="subTitle" idx="1"/>
          </p:nvPr>
        </p:nvSpPr>
        <p:spPr>
          <a:xfrm>
            <a:off x="1187624" y="3789040"/>
            <a:ext cx="4504674" cy="792088"/>
          </a:xfrm>
        </p:spPr>
        <p:txBody>
          <a:bodyPr>
            <a:normAutofit fontScale="40000" lnSpcReduction="20000"/>
          </a:bodyPr>
          <a:lstStyle/>
          <a:p>
            <a:r>
              <a:rPr lang="zh-CN" altLang="en-US" sz="8000" dirty="0" smtClean="0"/>
              <a:t>信息技术部</a:t>
            </a:r>
            <a:endParaRPr lang="en-US" altLang="zh-CN" sz="8000" dirty="0" smtClean="0"/>
          </a:p>
          <a:p>
            <a:pPr algn="r"/>
            <a:r>
              <a:rPr lang="en-US" altLang="zh-CN" sz="4000" dirty="0" smtClean="0"/>
              <a:t>——</a:t>
            </a:r>
            <a:r>
              <a:rPr lang="zh-CN" altLang="en-US" sz="4000" dirty="0" smtClean="0"/>
              <a:t>新人入职指引</a:t>
            </a:r>
            <a:endParaRPr lang="zh-CN" altLang="en-US" sz="4000" dirty="0"/>
          </a:p>
        </p:txBody>
      </p:sp>
    </p:spTree>
    <p:extLst>
      <p:ext uri="{BB962C8B-B14F-4D97-AF65-F5344CB8AC3E}">
        <p14:creationId xmlns:p14="http://schemas.microsoft.com/office/powerpoint/2010/main" val="169577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产品线工作目录</a:t>
            </a:r>
            <a:endParaRPr lang="zh-CN" altLang="en-US" dirty="0"/>
          </a:p>
        </p:txBody>
      </p:sp>
      <p:sp>
        <p:nvSpPr>
          <p:cNvPr id="3" name="内容占位符 2"/>
          <p:cNvSpPr>
            <a:spLocks noGrp="1"/>
          </p:cNvSpPr>
          <p:nvPr>
            <p:ph idx="1"/>
          </p:nvPr>
        </p:nvSpPr>
        <p:spPr/>
        <p:txBody>
          <a:bodyPr/>
          <a:lstStyle/>
          <a:p>
            <a:r>
              <a:rPr lang="zh-CN" altLang="en-US" dirty="0" smtClean="0"/>
              <a:t>职能线工作目录由配置管理员根据模板统一建立</a:t>
            </a:r>
            <a:endParaRPr lang="en-US" altLang="zh-CN" dirty="0" smtClean="0"/>
          </a:p>
          <a:p>
            <a:r>
              <a:rPr lang="zh-CN" altLang="zh-CN" dirty="0"/>
              <a:t>项目目录用于存放各项目文档，项目成员均可</a:t>
            </a:r>
            <a:r>
              <a:rPr lang="zh-CN" altLang="zh-CN" dirty="0" smtClean="0"/>
              <a:t>读</a:t>
            </a:r>
            <a:endParaRPr lang="en-US" altLang="zh-CN" dirty="0" smtClean="0"/>
          </a:p>
          <a:p>
            <a:r>
              <a:rPr lang="zh-CN" altLang="en-US" dirty="0"/>
              <a:t>其</a:t>
            </a:r>
            <a:r>
              <a:rPr lang="zh-CN" altLang="en-US" dirty="0" smtClean="0"/>
              <a:t>他文档目录产品组可自定义</a:t>
            </a:r>
            <a:endParaRPr lang="en-US" altLang="zh-CN" dirty="0" smtClean="0"/>
          </a:p>
          <a:p>
            <a:endParaRPr lang="zh-CN" altLang="en-US" dirty="0"/>
          </a:p>
        </p:txBody>
      </p:sp>
      <p:pic>
        <p:nvPicPr>
          <p:cNvPr id="4" name="图片 3"/>
          <p:cNvPicPr/>
          <p:nvPr/>
        </p:nvPicPr>
        <p:blipFill rotWithShape="1">
          <a:blip r:embed="rId2"/>
          <a:srcRect r="2084"/>
          <a:stretch/>
        </p:blipFill>
        <p:spPr bwMode="auto">
          <a:xfrm>
            <a:off x="5076056" y="2204864"/>
            <a:ext cx="2686050" cy="2419350"/>
          </a:xfrm>
          <a:prstGeom prst="rect">
            <a:avLst/>
          </a:prstGeom>
          <a:ln>
            <a:noFill/>
          </a:ln>
          <a:extLst>
            <a:ext uri="{53640926-AAD7-44D8-BBD7-CCE9431645EC}">
              <a14:shadowObscured xmlns:a14="http://schemas.microsoft.com/office/drawing/2010/main"/>
            </a:ext>
          </a:extLst>
        </p:spPr>
      </p:pic>
      <p:pic>
        <p:nvPicPr>
          <p:cNvPr id="5" name="图片 4"/>
          <p:cNvPicPr/>
          <p:nvPr/>
        </p:nvPicPr>
        <p:blipFill>
          <a:blip r:embed="rId3"/>
          <a:stretch>
            <a:fillRect/>
          </a:stretch>
        </p:blipFill>
        <p:spPr>
          <a:xfrm>
            <a:off x="1763688" y="3081164"/>
            <a:ext cx="2905125" cy="666750"/>
          </a:xfrm>
          <a:prstGeom prst="rect">
            <a:avLst/>
          </a:prstGeom>
        </p:spPr>
      </p:pic>
      <p:cxnSp>
        <p:nvCxnSpPr>
          <p:cNvPr id="7" name="直接箭头连接符 6"/>
          <p:cNvCxnSpPr/>
          <p:nvPr/>
        </p:nvCxnSpPr>
        <p:spPr>
          <a:xfrm flipH="1">
            <a:off x="4427984" y="2780928"/>
            <a:ext cx="57606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76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工作库</a:t>
            </a:r>
            <a:endParaRPr lang="zh-CN" altLang="en-US" dirty="0"/>
          </a:p>
        </p:txBody>
      </p:sp>
      <p:sp>
        <p:nvSpPr>
          <p:cNvPr id="3" name="内容占位符 2"/>
          <p:cNvSpPr>
            <a:spLocks noGrp="1"/>
          </p:cNvSpPr>
          <p:nvPr>
            <p:ph idx="1"/>
          </p:nvPr>
        </p:nvSpPr>
        <p:spPr/>
        <p:txBody>
          <a:bodyPr/>
          <a:lstStyle/>
          <a:p>
            <a:r>
              <a:rPr lang="zh-CN" altLang="zh-CN" dirty="0" smtClean="0"/>
              <a:t>工</a:t>
            </a:r>
            <a:r>
              <a:rPr lang="zh-CN" altLang="zh-CN" dirty="0"/>
              <a:t>作库目录组内所有成员可读</a:t>
            </a:r>
            <a:r>
              <a:rPr lang="zh-CN" altLang="zh-CN" dirty="0" smtClean="0"/>
              <a:t>写</a:t>
            </a:r>
            <a:endParaRPr lang="zh-CN" altLang="zh-CN" dirty="0"/>
          </a:p>
          <a:p>
            <a:endParaRPr lang="en-US" altLang="zh-CN" dirty="0" smtClean="0"/>
          </a:p>
        </p:txBody>
      </p:sp>
      <p:pic>
        <p:nvPicPr>
          <p:cNvPr id="8" name="图片 7"/>
          <p:cNvPicPr/>
          <p:nvPr/>
        </p:nvPicPr>
        <p:blipFill>
          <a:blip r:embed="rId2"/>
          <a:stretch>
            <a:fillRect/>
          </a:stretch>
        </p:blipFill>
        <p:spPr>
          <a:xfrm>
            <a:off x="1043608" y="2204864"/>
            <a:ext cx="2895600" cy="1524000"/>
          </a:xfrm>
          <a:prstGeom prst="rect">
            <a:avLst/>
          </a:prstGeom>
        </p:spPr>
      </p:pic>
    </p:spTree>
    <p:extLst>
      <p:ext uri="{BB962C8B-B14F-4D97-AF65-F5344CB8AC3E}">
        <p14:creationId xmlns:p14="http://schemas.microsoft.com/office/powerpoint/2010/main" val="26586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受控库</a:t>
            </a:r>
            <a:endParaRPr lang="zh-CN" altLang="en-US" dirty="0"/>
          </a:p>
        </p:txBody>
      </p:sp>
      <p:sp>
        <p:nvSpPr>
          <p:cNvPr id="3" name="内容占位符 2"/>
          <p:cNvSpPr>
            <a:spLocks noGrp="1"/>
          </p:cNvSpPr>
          <p:nvPr>
            <p:ph idx="1"/>
          </p:nvPr>
        </p:nvSpPr>
        <p:spPr/>
        <p:txBody>
          <a:bodyPr/>
          <a:lstStyle/>
          <a:p>
            <a:r>
              <a:rPr lang="zh-CN" altLang="zh-CN" dirty="0" smtClean="0"/>
              <a:t>受</a:t>
            </a:r>
            <a:r>
              <a:rPr lang="zh-CN" altLang="zh-CN" dirty="0"/>
              <a:t>控库目录只能测试人员按照规定将文档写入</a:t>
            </a:r>
            <a:endParaRPr lang="en-US" altLang="zh-CN" dirty="0" smtClean="0"/>
          </a:p>
        </p:txBody>
      </p:sp>
      <p:pic>
        <p:nvPicPr>
          <p:cNvPr id="4" name="图片 3"/>
          <p:cNvPicPr/>
          <p:nvPr/>
        </p:nvPicPr>
        <p:blipFill>
          <a:blip r:embed="rId2"/>
          <a:stretch>
            <a:fillRect/>
          </a:stretch>
        </p:blipFill>
        <p:spPr>
          <a:xfrm>
            <a:off x="1043608" y="1894853"/>
            <a:ext cx="2895600" cy="1952625"/>
          </a:xfrm>
          <a:prstGeom prst="rect">
            <a:avLst/>
          </a:prstGeom>
        </p:spPr>
      </p:pic>
    </p:spTree>
    <p:extLst>
      <p:ext uri="{BB962C8B-B14F-4D97-AF65-F5344CB8AC3E}">
        <p14:creationId xmlns:p14="http://schemas.microsoft.com/office/powerpoint/2010/main" val="31482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基线库</a:t>
            </a:r>
            <a:endParaRPr lang="zh-CN" altLang="en-US" dirty="0"/>
          </a:p>
        </p:txBody>
      </p:sp>
      <p:sp>
        <p:nvSpPr>
          <p:cNvPr id="3" name="内容占位符 2"/>
          <p:cNvSpPr>
            <a:spLocks noGrp="1"/>
          </p:cNvSpPr>
          <p:nvPr>
            <p:ph idx="1"/>
          </p:nvPr>
        </p:nvSpPr>
        <p:spPr/>
        <p:txBody>
          <a:bodyPr/>
          <a:lstStyle/>
          <a:p>
            <a:r>
              <a:rPr lang="zh-CN" altLang="zh-CN" dirty="0"/>
              <a:t>基线库只能由配置管理员写</a:t>
            </a:r>
            <a:r>
              <a:rPr lang="zh-CN" altLang="zh-CN" dirty="0" smtClean="0"/>
              <a:t>入</a:t>
            </a:r>
            <a:endParaRPr lang="en-US" altLang="zh-CN" dirty="0" smtClean="0"/>
          </a:p>
          <a:p>
            <a:r>
              <a:rPr lang="zh-CN" altLang="zh-CN" dirty="0" smtClean="0"/>
              <a:t>其</a:t>
            </a:r>
            <a:r>
              <a:rPr lang="zh-CN" altLang="zh-CN" dirty="0"/>
              <a:t>他人员可</a:t>
            </a:r>
            <a:r>
              <a:rPr lang="zh-CN" altLang="zh-CN" dirty="0" smtClean="0"/>
              <a:t>读</a:t>
            </a:r>
            <a:endParaRPr lang="en-US" altLang="zh-CN" dirty="0" smtClean="0"/>
          </a:p>
          <a:p>
            <a:r>
              <a:rPr lang="zh-CN" altLang="zh-CN" dirty="0" smtClean="0"/>
              <a:t>用</a:t>
            </a:r>
            <a:r>
              <a:rPr lang="zh-CN" altLang="zh-CN" dirty="0"/>
              <a:t>于存放各项目产生的基线文档</a:t>
            </a:r>
          </a:p>
          <a:p>
            <a:r>
              <a:rPr lang="zh-CN" altLang="zh-CN" dirty="0"/>
              <a:t>注意：基线文档的来源为受控</a:t>
            </a:r>
            <a:r>
              <a:rPr lang="zh-CN" altLang="zh-CN" dirty="0" smtClean="0"/>
              <a:t>库</a:t>
            </a:r>
            <a:endParaRPr lang="en-US" altLang="zh-CN" dirty="0" smtClean="0"/>
          </a:p>
          <a:p>
            <a:endParaRPr lang="zh-CN" altLang="zh-CN" dirty="0"/>
          </a:p>
        </p:txBody>
      </p:sp>
      <p:sp>
        <p:nvSpPr>
          <p:cNvPr id="5" name="Rectangle 3"/>
          <p:cNvSpPr>
            <a:spLocks noChangeArrowheads="1"/>
          </p:cNvSpPr>
          <p:nvPr/>
        </p:nvSpPr>
        <p:spPr bwMode="auto">
          <a:xfrm>
            <a:off x="547443" y="3412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p:nvPr/>
        </p:nvPicPr>
        <p:blipFill>
          <a:blip r:embed="rId2"/>
          <a:stretch>
            <a:fillRect/>
          </a:stretch>
        </p:blipFill>
        <p:spPr>
          <a:xfrm>
            <a:off x="5404059" y="893266"/>
            <a:ext cx="3190875" cy="5038725"/>
          </a:xfrm>
          <a:prstGeom prst="rect">
            <a:avLst/>
          </a:prstGeom>
        </p:spPr>
      </p:pic>
    </p:spTree>
    <p:extLst>
      <p:ext uri="{BB962C8B-B14F-4D97-AF65-F5344CB8AC3E}">
        <p14:creationId xmlns:p14="http://schemas.microsoft.com/office/powerpoint/2010/main" val="286851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历史库</a:t>
            </a:r>
            <a:endParaRPr lang="zh-CN" altLang="en-US" dirty="0"/>
          </a:p>
        </p:txBody>
      </p:sp>
      <p:sp>
        <p:nvSpPr>
          <p:cNvPr id="3" name="内容占位符 2"/>
          <p:cNvSpPr>
            <a:spLocks noGrp="1"/>
          </p:cNvSpPr>
          <p:nvPr>
            <p:ph idx="1"/>
          </p:nvPr>
        </p:nvSpPr>
        <p:spPr/>
        <p:txBody>
          <a:bodyPr/>
          <a:lstStyle/>
          <a:p>
            <a:r>
              <a:rPr lang="zh-CN" altLang="zh-CN" dirty="0" smtClean="0"/>
              <a:t>历</a:t>
            </a:r>
            <a:r>
              <a:rPr lang="zh-CN" altLang="zh-CN" dirty="0"/>
              <a:t>史库只能由配置管理员读写，按照年份对已经不用的配置库文档进行归档</a:t>
            </a:r>
            <a:endParaRPr lang="en-US" altLang="zh-CN" dirty="0" smtClean="0"/>
          </a:p>
        </p:txBody>
      </p:sp>
      <p:pic>
        <p:nvPicPr>
          <p:cNvPr id="4"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33147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5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分</a:t>
            </a:r>
            <a:r>
              <a:rPr lang="zh-CN" altLang="en-US" dirty="0" smtClean="0"/>
              <a:t>组与权限</a:t>
            </a:r>
            <a:endParaRPr lang="zh-CN" altLang="en-US" dirty="0"/>
          </a:p>
        </p:txBody>
      </p:sp>
      <p:sp>
        <p:nvSpPr>
          <p:cNvPr id="3" name="内容占位符 2"/>
          <p:cNvSpPr>
            <a:spLocks noGrp="1"/>
          </p:cNvSpPr>
          <p:nvPr>
            <p:ph idx="1"/>
          </p:nvPr>
        </p:nvSpPr>
        <p:spPr/>
        <p:txBody>
          <a:bodyPr/>
          <a:lstStyle/>
          <a:p>
            <a:r>
              <a:rPr lang="zh-CN" altLang="en-US" dirty="0" smtClean="0"/>
              <a:t>产品线版本库按角色分组与授权</a:t>
            </a:r>
            <a:endParaRPr lang="zh-CN" altLang="en-US" dirty="0"/>
          </a:p>
        </p:txBody>
      </p:sp>
      <p:graphicFrame>
        <p:nvGraphicFramePr>
          <p:cNvPr id="4" name="表格 3"/>
          <p:cNvGraphicFramePr>
            <a:graphicFrameLocks noGrp="1"/>
          </p:cNvGraphicFramePr>
          <p:nvPr/>
        </p:nvGraphicFramePr>
        <p:xfrm>
          <a:off x="1550829" y="2565082"/>
          <a:ext cx="6040755" cy="2537460"/>
        </p:xfrm>
        <a:graphic>
          <a:graphicData uri="http://schemas.openxmlformats.org/drawingml/2006/table">
            <a:tbl>
              <a:tblPr firstRow="1" firstCol="1" bandRow="1">
                <a:tableStyleId>{5C22544A-7EE6-4342-B048-85BDC9FD1C3A}</a:tableStyleId>
              </a:tblPr>
              <a:tblGrid>
                <a:gridCol w="3430270">
                  <a:extLst>
                    <a:ext uri="{9D8B030D-6E8A-4147-A177-3AD203B41FA5}">
                      <a16:colId xmlns:a16="http://schemas.microsoft.com/office/drawing/2014/main" val="1617039556"/>
                    </a:ext>
                  </a:extLst>
                </a:gridCol>
                <a:gridCol w="539750">
                  <a:extLst>
                    <a:ext uri="{9D8B030D-6E8A-4147-A177-3AD203B41FA5}">
                      <a16:colId xmlns:a16="http://schemas.microsoft.com/office/drawing/2014/main" val="3454251278"/>
                    </a:ext>
                  </a:extLst>
                </a:gridCol>
                <a:gridCol w="540385">
                  <a:extLst>
                    <a:ext uri="{9D8B030D-6E8A-4147-A177-3AD203B41FA5}">
                      <a16:colId xmlns:a16="http://schemas.microsoft.com/office/drawing/2014/main" val="277914834"/>
                    </a:ext>
                  </a:extLst>
                </a:gridCol>
                <a:gridCol w="455930">
                  <a:extLst>
                    <a:ext uri="{9D8B030D-6E8A-4147-A177-3AD203B41FA5}">
                      <a16:colId xmlns:a16="http://schemas.microsoft.com/office/drawing/2014/main" val="7853745"/>
                    </a:ext>
                  </a:extLst>
                </a:gridCol>
                <a:gridCol w="417195">
                  <a:extLst>
                    <a:ext uri="{9D8B030D-6E8A-4147-A177-3AD203B41FA5}">
                      <a16:colId xmlns:a16="http://schemas.microsoft.com/office/drawing/2014/main" val="4071808378"/>
                    </a:ext>
                  </a:extLst>
                </a:gridCol>
                <a:gridCol w="657225">
                  <a:extLst>
                    <a:ext uri="{9D8B030D-6E8A-4147-A177-3AD203B41FA5}">
                      <a16:colId xmlns:a16="http://schemas.microsoft.com/office/drawing/2014/main" val="781232852"/>
                    </a:ext>
                  </a:extLst>
                </a:gridCol>
              </a:tblGrid>
              <a:tr h="255270">
                <a:tc gridSpan="6">
                  <a:txBody>
                    <a:bodyPr/>
                    <a:lstStyle/>
                    <a:p>
                      <a:pPr algn="ctr">
                        <a:lnSpc>
                          <a:spcPct val="150000"/>
                        </a:lnSpc>
                        <a:spcAft>
                          <a:spcPts val="0"/>
                        </a:spcAft>
                      </a:pPr>
                      <a:r>
                        <a:rPr lang="zh-CN" sz="1000" kern="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618560"/>
                  </a:ext>
                </a:extLst>
              </a:tr>
              <a:tr h="495300">
                <a:tc>
                  <a:txBody>
                    <a:bodyPr/>
                    <a:lstStyle/>
                    <a:p>
                      <a:pPr algn="l">
                        <a:lnSpc>
                          <a:spcPct val="150000"/>
                        </a:lnSpc>
                        <a:spcAft>
                          <a:spcPts val="0"/>
                        </a:spcAft>
                      </a:pPr>
                      <a:r>
                        <a:rPr lang="zh-CN" sz="1000" kern="0">
                          <a:effectLst/>
                        </a:rPr>
                        <a:t>配置库路径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负责人</a:t>
                      </a:r>
                      <a:r>
                        <a:rPr lang="en-US" sz="1000" kern="0">
                          <a:effectLst/>
                        </a:rPr>
                        <a:t/>
                      </a:r>
                      <a:br>
                        <a:rPr lang="en-US" sz="1000" kern="0">
                          <a:effectLst/>
                        </a:rPr>
                      </a:br>
                      <a:r>
                        <a:rPr lang="en-US" sz="1000" kern="0">
                          <a:effectLst/>
                        </a:rPr>
                        <a:t>Owner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经理</a:t>
                      </a:r>
                      <a:r>
                        <a:rPr lang="en-US" sz="1000" kern="0">
                          <a:effectLst/>
                        </a:rPr>
                        <a:t/>
                      </a:r>
                      <a:br>
                        <a:rPr lang="en-US" sz="1000" kern="0">
                          <a:effectLst/>
                        </a:rPr>
                      </a:br>
                      <a:r>
                        <a:rPr lang="en-US" sz="1000" kern="0">
                          <a:effectLst/>
                        </a:rPr>
                        <a:t>PM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开发</a:t>
                      </a:r>
                      <a:r>
                        <a:rPr lang="en-US" sz="1000" kern="0">
                          <a:effectLst/>
                        </a:rPr>
                        <a:t/>
                      </a:r>
                      <a:br>
                        <a:rPr lang="en-US" sz="1000" kern="0">
                          <a:effectLst/>
                        </a:rPr>
                      </a:br>
                      <a:r>
                        <a:rPr lang="en-US" sz="1000" kern="0">
                          <a:effectLst/>
                        </a:rPr>
                        <a:t>Dev</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测试</a:t>
                      </a:r>
                      <a:r>
                        <a:rPr lang="en-US" sz="1000" kern="0">
                          <a:effectLst/>
                        </a:rPr>
                        <a:t/>
                      </a:r>
                      <a:br>
                        <a:rPr lang="en-US" sz="1000" kern="0">
                          <a:effectLst/>
                        </a:rPr>
                      </a:br>
                      <a:r>
                        <a:rPr lang="en-US" sz="1000" kern="0">
                          <a:effectLst/>
                        </a:rPr>
                        <a:t>Test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配置管理</a:t>
                      </a:r>
                      <a:r>
                        <a:rPr lang="en-US" sz="1000" kern="0">
                          <a:effectLst/>
                        </a:rPr>
                        <a:t/>
                      </a:r>
                      <a:br>
                        <a:rPr lang="en-US" sz="1000" kern="0">
                          <a:effectLst/>
                        </a:rPr>
                      </a:br>
                      <a:r>
                        <a:rPr lang="en-US" sz="1000" kern="0">
                          <a:effectLst/>
                        </a:rPr>
                        <a:t>CM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217778"/>
                  </a:ext>
                </a:extLst>
              </a:tr>
              <a:tr h="255270">
                <a:tc>
                  <a:txBody>
                    <a:bodyPr/>
                    <a:lstStyle/>
                    <a:p>
                      <a:pPr algn="l">
                        <a:lnSpc>
                          <a:spcPct val="150000"/>
                        </a:lnSpc>
                        <a:spcAft>
                          <a:spcPts val="0"/>
                        </a:spcAft>
                      </a:pPr>
                      <a:r>
                        <a:rPr lang="en-US" sz="900" kern="0">
                          <a:effectLst/>
                        </a:rPr>
                        <a:t>/SFA_IT_CM_Workline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6342878"/>
                  </a:ext>
                </a:extLst>
              </a:tr>
              <a:tr h="255270">
                <a:tc>
                  <a:txBody>
                    <a:bodyPr/>
                    <a:lstStyle/>
                    <a:p>
                      <a:pPr algn="l">
                        <a:lnSpc>
                          <a:spcPct val="150000"/>
                        </a:lnSpc>
                        <a:spcAft>
                          <a:spcPts val="0"/>
                        </a:spcAft>
                      </a:pPr>
                      <a:r>
                        <a:rPr lang="en-US" sz="900" kern="0">
                          <a:effectLst/>
                        </a:rPr>
                        <a:t>/SFA_IT_CM_Workline/0x-xx</a:t>
                      </a:r>
                      <a:r>
                        <a:rPr lang="zh-CN" sz="900" kern="0">
                          <a:effectLst/>
                        </a:rPr>
                        <a:t>产品组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5143814"/>
                  </a:ext>
                </a:extLst>
              </a:tr>
              <a:tr h="255270">
                <a:tc>
                  <a:txBody>
                    <a:bodyPr/>
                    <a:lstStyle/>
                    <a:p>
                      <a:pPr algn="l">
                        <a:lnSpc>
                          <a:spcPct val="150000"/>
                        </a:lnSpc>
                        <a:spcAft>
                          <a:spcPts val="0"/>
                        </a:spcAft>
                      </a:pPr>
                      <a:r>
                        <a:rPr lang="en-US" sz="900" kern="0">
                          <a:effectLst/>
                        </a:rPr>
                        <a:t>/SFA_IT_CM_Workline/0x-xx</a:t>
                      </a:r>
                      <a:r>
                        <a:rPr lang="zh-CN" sz="900" kern="0">
                          <a:effectLst/>
                        </a:rPr>
                        <a:t>产品组</a:t>
                      </a:r>
                      <a:r>
                        <a:rPr lang="en-US" sz="900" kern="0">
                          <a:effectLst/>
                        </a:rPr>
                        <a:t>/0x-xx</a:t>
                      </a:r>
                      <a:r>
                        <a:rPr lang="zh-CN" sz="900" kern="0">
                          <a:effectLst/>
                        </a:rPr>
                        <a:t>项目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3350666"/>
                  </a:ext>
                </a:extLst>
              </a:tr>
              <a:tr h="255270">
                <a:tc>
                  <a:txBody>
                    <a:bodyPr/>
                    <a:lstStyle/>
                    <a:p>
                      <a:pPr algn="l">
                        <a:lnSpc>
                          <a:spcPct val="150000"/>
                        </a:lnSpc>
                        <a:spcAft>
                          <a:spcPts val="0"/>
                        </a:spcAft>
                      </a:pPr>
                      <a:r>
                        <a:rPr lang="en-US" sz="900" kern="0">
                          <a:effectLst/>
                        </a:rPr>
                        <a:t>/SFA_IT_CM_Workline/0x-xx</a:t>
                      </a:r>
                      <a:r>
                        <a:rPr lang="zh-CN" sz="900" kern="0">
                          <a:effectLst/>
                        </a:rPr>
                        <a:t>产品组</a:t>
                      </a:r>
                      <a:r>
                        <a:rPr lang="en-US" sz="900" kern="0">
                          <a:effectLst/>
                        </a:rPr>
                        <a:t>/0x-xx</a:t>
                      </a:r>
                      <a:r>
                        <a:rPr lang="zh-CN" sz="900" kern="0">
                          <a:effectLst/>
                        </a:rPr>
                        <a:t>项目</a:t>
                      </a:r>
                      <a:r>
                        <a:rPr lang="en-US" sz="900" kern="0">
                          <a:effectLst/>
                        </a:rPr>
                        <a:t>/01-</a:t>
                      </a:r>
                      <a:r>
                        <a:rPr lang="zh-CN" sz="900" kern="0">
                          <a:effectLst/>
                        </a:rPr>
                        <a:t>工作库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758225"/>
                  </a:ext>
                </a:extLst>
              </a:tr>
              <a:tr h="255270">
                <a:tc>
                  <a:txBody>
                    <a:bodyPr/>
                    <a:lstStyle/>
                    <a:p>
                      <a:pPr algn="l">
                        <a:lnSpc>
                          <a:spcPct val="150000"/>
                        </a:lnSpc>
                        <a:spcAft>
                          <a:spcPts val="0"/>
                        </a:spcAft>
                      </a:pPr>
                      <a:r>
                        <a:rPr lang="en-US" sz="900" kern="0">
                          <a:effectLst/>
                        </a:rPr>
                        <a:t>/SFA_IT_CM_Workline/0x-xx</a:t>
                      </a:r>
                      <a:r>
                        <a:rPr lang="zh-CN" sz="900" kern="0">
                          <a:effectLst/>
                        </a:rPr>
                        <a:t>产品组</a:t>
                      </a:r>
                      <a:r>
                        <a:rPr lang="en-US" sz="900" kern="0">
                          <a:effectLst/>
                        </a:rPr>
                        <a:t>/0x-xx</a:t>
                      </a:r>
                      <a:r>
                        <a:rPr lang="zh-CN" sz="900" kern="0">
                          <a:effectLst/>
                        </a:rPr>
                        <a:t>项目</a:t>
                      </a:r>
                      <a:r>
                        <a:rPr lang="en-US" sz="900" kern="0">
                          <a:effectLst/>
                        </a:rPr>
                        <a:t>/02-</a:t>
                      </a:r>
                      <a:r>
                        <a:rPr lang="zh-CN" sz="900" kern="0">
                          <a:effectLst/>
                        </a:rPr>
                        <a:t>受控库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687746"/>
                  </a:ext>
                </a:extLst>
              </a:tr>
              <a:tr h="255270">
                <a:tc>
                  <a:txBody>
                    <a:bodyPr/>
                    <a:lstStyle/>
                    <a:p>
                      <a:pPr algn="l">
                        <a:lnSpc>
                          <a:spcPct val="150000"/>
                        </a:lnSpc>
                        <a:spcAft>
                          <a:spcPts val="0"/>
                        </a:spcAft>
                      </a:pPr>
                      <a:r>
                        <a:rPr lang="en-US" sz="900" kern="0">
                          <a:effectLst/>
                        </a:rPr>
                        <a:t>/SFA_IT_CM_Baseline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6702948"/>
                  </a:ext>
                </a:extLst>
              </a:tr>
              <a:tr h="255270">
                <a:tc>
                  <a:txBody>
                    <a:bodyPr/>
                    <a:lstStyle/>
                    <a:p>
                      <a:pPr algn="l">
                        <a:lnSpc>
                          <a:spcPct val="150000"/>
                        </a:lnSpc>
                        <a:spcAft>
                          <a:spcPts val="0"/>
                        </a:spcAft>
                      </a:pPr>
                      <a:r>
                        <a:rPr lang="en-US" sz="900" kern="0">
                          <a:effectLst/>
                        </a:rPr>
                        <a:t>/SFA_IT_CM_History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dirty="0">
                          <a:effectLst/>
                        </a:rPr>
                        <a:t>RW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8739418"/>
                  </a:ext>
                </a:extLst>
              </a:tr>
            </a:tbl>
          </a:graphicData>
        </a:graphic>
      </p:graphicFrame>
    </p:spTree>
    <p:extLst>
      <p:ext uri="{BB962C8B-B14F-4D97-AF65-F5344CB8AC3E}">
        <p14:creationId xmlns:p14="http://schemas.microsoft.com/office/powerpoint/2010/main" val="79242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分组</a:t>
            </a:r>
            <a:endParaRPr lang="zh-CN" altLang="en-US" dirty="0"/>
          </a:p>
        </p:txBody>
      </p:sp>
      <p:sp>
        <p:nvSpPr>
          <p:cNvPr id="3" name="内容占位符 2"/>
          <p:cNvSpPr>
            <a:spLocks noGrp="1"/>
          </p:cNvSpPr>
          <p:nvPr>
            <p:ph idx="1"/>
          </p:nvPr>
        </p:nvSpPr>
        <p:spPr/>
        <p:txBody>
          <a:bodyPr/>
          <a:lstStyle/>
          <a:p>
            <a:r>
              <a:rPr lang="zh-CN" altLang="en-US" dirty="0"/>
              <a:t>职</a:t>
            </a:r>
            <a:r>
              <a:rPr lang="zh-CN" altLang="en-US" dirty="0" smtClean="0"/>
              <a:t>能版本库按权限分组与授权</a:t>
            </a:r>
            <a:endParaRPr lang="zh-CN" altLang="en-US" dirty="0"/>
          </a:p>
        </p:txBody>
      </p:sp>
      <p:graphicFrame>
        <p:nvGraphicFramePr>
          <p:cNvPr id="4" name="表格 3"/>
          <p:cNvGraphicFramePr>
            <a:graphicFrameLocks noGrp="1"/>
          </p:cNvGraphicFramePr>
          <p:nvPr/>
        </p:nvGraphicFramePr>
        <p:xfrm>
          <a:off x="1550829" y="2685097"/>
          <a:ext cx="6040755" cy="2297430"/>
        </p:xfrm>
        <a:graphic>
          <a:graphicData uri="http://schemas.openxmlformats.org/drawingml/2006/table">
            <a:tbl>
              <a:tblPr firstRow="1" firstCol="1" bandRow="1">
                <a:tableStyleId>{5C22544A-7EE6-4342-B048-85BDC9FD1C3A}</a:tableStyleId>
              </a:tblPr>
              <a:tblGrid>
                <a:gridCol w="2350135">
                  <a:extLst>
                    <a:ext uri="{9D8B030D-6E8A-4147-A177-3AD203B41FA5}">
                      <a16:colId xmlns:a16="http://schemas.microsoft.com/office/drawing/2014/main" val="1247895769"/>
                    </a:ext>
                  </a:extLst>
                </a:gridCol>
                <a:gridCol w="629920">
                  <a:extLst>
                    <a:ext uri="{9D8B030D-6E8A-4147-A177-3AD203B41FA5}">
                      <a16:colId xmlns:a16="http://schemas.microsoft.com/office/drawing/2014/main" val="1202500796"/>
                    </a:ext>
                  </a:extLst>
                </a:gridCol>
                <a:gridCol w="629920">
                  <a:extLst>
                    <a:ext uri="{9D8B030D-6E8A-4147-A177-3AD203B41FA5}">
                      <a16:colId xmlns:a16="http://schemas.microsoft.com/office/drawing/2014/main" val="4252797266"/>
                    </a:ext>
                  </a:extLst>
                </a:gridCol>
                <a:gridCol w="630555">
                  <a:extLst>
                    <a:ext uri="{9D8B030D-6E8A-4147-A177-3AD203B41FA5}">
                      <a16:colId xmlns:a16="http://schemas.microsoft.com/office/drawing/2014/main" val="692208594"/>
                    </a:ext>
                  </a:extLst>
                </a:gridCol>
                <a:gridCol w="989965">
                  <a:extLst>
                    <a:ext uri="{9D8B030D-6E8A-4147-A177-3AD203B41FA5}">
                      <a16:colId xmlns:a16="http://schemas.microsoft.com/office/drawing/2014/main" val="3999442007"/>
                    </a:ext>
                  </a:extLst>
                </a:gridCol>
                <a:gridCol w="810260">
                  <a:extLst>
                    <a:ext uri="{9D8B030D-6E8A-4147-A177-3AD203B41FA5}">
                      <a16:colId xmlns:a16="http://schemas.microsoft.com/office/drawing/2014/main" val="3661497814"/>
                    </a:ext>
                  </a:extLst>
                </a:gridCol>
              </a:tblGrid>
              <a:tr h="255270">
                <a:tc gridSpan="6">
                  <a:txBody>
                    <a:bodyPr/>
                    <a:lstStyle/>
                    <a:p>
                      <a:pPr algn="ctr">
                        <a:lnSpc>
                          <a:spcPct val="150000"/>
                        </a:lnSpc>
                        <a:spcAft>
                          <a:spcPts val="0"/>
                        </a:spcAft>
                      </a:pPr>
                      <a:r>
                        <a:rPr lang="zh-CN" sz="1000" kern="0">
                          <a:effectLst/>
                        </a:rPr>
                        <a:t>职能角色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034701"/>
                  </a:ext>
                </a:extLst>
              </a:tr>
              <a:tr h="255270">
                <a:tc>
                  <a:txBody>
                    <a:bodyPr/>
                    <a:lstStyle/>
                    <a:p>
                      <a:pPr algn="l">
                        <a:lnSpc>
                          <a:spcPct val="150000"/>
                        </a:lnSpc>
                        <a:spcAft>
                          <a:spcPts val="0"/>
                        </a:spcAft>
                      </a:pPr>
                      <a:r>
                        <a:rPr lang="zh-CN" sz="1000" kern="0">
                          <a:effectLst/>
                        </a:rPr>
                        <a:t>配置库路径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质量组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规划组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运维组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技术创新中心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000" kern="0">
                          <a:effectLst/>
                        </a:rPr>
                        <a:t>办公室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7010417"/>
                  </a:ext>
                </a:extLst>
              </a:tr>
              <a:tr h="255270">
                <a:tc>
                  <a:txBody>
                    <a:bodyPr/>
                    <a:lstStyle/>
                    <a:p>
                      <a:pPr algn="l">
                        <a:lnSpc>
                          <a:spcPct val="150000"/>
                        </a:lnSpc>
                        <a:spcAft>
                          <a:spcPts val="0"/>
                        </a:spcAft>
                      </a:pPr>
                      <a:r>
                        <a:rPr lang="en-US" sz="900" kern="0">
                          <a:effectLst/>
                        </a:rPr>
                        <a:t>/SFA_IT_CM_Workline/01-</a:t>
                      </a:r>
                      <a:r>
                        <a:rPr lang="zh-CN" sz="900" kern="0">
                          <a:effectLst/>
                        </a:rPr>
                        <a:t>质量组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8987278"/>
                  </a:ext>
                </a:extLst>
              </a:tr>
              <a:tr h="255270">
                <a:tc>
                  <a:txBody>
                    <a:bodyPr/>
                    <a:lstStyle/>
                    <a:p>
                      <a:pPr algn="l">
                        <a:lnSpc>
                          <a:spcPct val="150000"/>
                        </a:lnSpc>
                        <a:spcAft>
                          <a:spcPts val="0"/>
                        </a:spcAft>
                      </a:pPr>
                      <a:r>
                        <a:rPr lang="en-US" sz="900" kern="0">
                          <a:effectLst/>
                        </a:rPr>
                        <a:t>/SFA_IT_CM_Workline/02-</a:t>
                      </a:r>
                      <a:r>
                        <a:rPr lang="zh-CN" sz="900" kern="0">
                          <a:effectLst/>
                        </a:rPr>
                        <a:t>规划组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4049305"/>
                  </a:ext>
                </a:extLst>
              </a:tr>
              <a:tr h="255270">
                <a:tc>
                  <a:txBody>
                    <a:bodyPr/>
                    <a:lstStyle/>
                    <a:p>
                      <a:pPr algn="l">
                        <a:lnSpc>
                          <a:spcPct val="150000"/>
                        </a:lnSpc>
                        <a:spcAft>
                          <a:spcPts val="0"/>
                        </a:spcAft>
                      </a:pPr>
                      <a:r>
                        <a:rPr lang="en-US" sz="900" kern="0">
                          <a:effectLst/>
                        </a:rPr>
                        <a:t>/SFA_IT_CM_Workline/03-</a:t>
                      </a:r>
                      <a:r>
                        <a:rPr lang="zh-CN" sz="900" kern="0">
                          <a:effectLst/>
                        </a:rPr>
                        <a:t>运维组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2560137"/>
                  </a:ext>
                </a:extLst>
              </a:tr>
              <a:tr h="255270">
                <a:tc>
                  <a:txBody>
                    <a:bodyPr/>
                    <a:lstStyle/>
                    <a:p>
                      <a:pPr algn="l">
                        <a:lnSpc>
                          <a:spcPct val="150000"/>
                        </a:lnSpc>
                        <a:spcAft>
                          <a:spcPts val="0"/>
                        </a:spcAft>
                      </a:pPr>
                      <a:r>
                        <a:rPr lang="en-US" sz="900" kern="0">
                          <a:effectLst/>
                        </a:rPr>
                        <a:t>/SFA_IT_CM_Workline/04-</a:t>
                      </a:r>
                      <a:r>
                        <a:rPr lang="zh-CN" sz="900" kern="0">
                          <a:effectLst/>
                        </a:rPr>
                        <a:t>技术创新中心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5920187"/>
                  </a:ext>
                </a:extLst>
              </a:tr>
              <a:tr h="255270">
                <a:tc>
                  <a:txBody>
                    <a:bodyPr/>
                    <a:lstStyle/>
                    <a:p>
                      <a:pPr algn="l">
                        <a:lnSpc>
                          <a:spcPct val="150000"/>
                        </a:lnSpc>
                        <a:spcAft>
                          <a:spcPts val="0"/>
                        </a:spcAft>
                      </a:pPr>
                      <a:r>
                        <a:rPr lang="en-US" sz="900" kern="0">
                          <a:effectLst/>
                        </a:rPr>
                        <a:t>/SFA_IT_CM_Workline/05-</a:t>
                      </a:r>
                      <a:r>
                        <a:rPr lang="zh-CN" sz="900" kern="0">
                          <a:effectLst/>
                        </a:rPr>
                        <a:t>办公室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1104056"/>
                  </a:ext>
                </a:extLst>
              </a:tr>
              <a:tr h="255270">
                <a:tc>
                  <a:txBody>
                    <a:bodyPr/>
                    <a:lstStyle/>
                    <a:p>
                      <a:pPr algn="l">
                        <a:lnSpc>
                          <a:spcPct val="150000"/>
                        </a:lnSpc>
                        <a:spcAft>
                          <a:spcPts val="0"/>
                        </a:spcAft>
                      </a:pPr>
                      <a:r>
                        <a:rPr lang="en-US" sz="900" kern="0">
                          <a:effectLst/>
                        </a:rPr>
                        <a:t>/SFA_IT_CM_Baseline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7497410"/>
                  </a:ext>
                </a:extLst>
              </a:tr>
              <a:tr h="255270">
                <a:tc>
                  <a:txBody>
                    <a:bodyPr/>
                    <a:lstStyle/>
                    <a:p>
                      <a:pPr algn="l">
                        <a:lnSpc>
                          <a:spcPct val="150000"/>
                        </a:lnSpc>
                        <a:spcAft>
                          <a:spcPts val="0"/>
                        </a:spcAft>
                      </a:pPr>
                      <a:r>
                        <a:rPr lang="en-US" sz="900" kern="0">
                          <a:effectLst/>
                        </a:rPr>
                        <a:t>/SFA_IT_CM_History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9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9717513"/>
                  </a:ext>
                </a:extLst>
              </a:tr>
            </a:tbl>
          </a:graphicData>
        </a:graphic>
      </p:graphicFrame>
    </p:spTree>
    <p:extLst>
      <p:ext uri="{BB962C8B-B14F-4D97-AF65-F5344CB8AC3E}">
        <p14:creationId xmlns:p14="http://schemas.microsoft.com/office/powerpoint/2010/main" val="211956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变更</a:t>
            </a:r>
            <a:r>
              <a:rPr lang="zh-CN" altLang="en-US" dirty="0"/>
              <a:t>控制</a:t>
            </a:r>
          </a:p>
        </p:txBody>
      </p:sp>
      <p:sp>
        <p:nvSpPr>
          <p:cNvPr id="3" name="内容占位符 2"/>
          <p:cNvSpPr>
            <a:spLocks noGrp="1"/>
          </p:cNvSpPr>
          <p:nvPr>
            <p:ph idx="1"/>
          </p:nvPr>
        </p:nvSpPr>
        <p:spPr/>
        <p:txBody>
          <a:bodyPr/>
          <a:lstStyle/>
          <a:p>
            <a:r>
              <a:rPr lang="zh-CN" altLang="en-US" dirty="0" smtClean="0"/>
              <a:t>需求变更</a:t>
            </a:r>
            <a:endParaRPr lang="en-US" altLang="zh-CN" dirty="0" smtClean="0"/>
          </a:p>
          <a:p>
            <a:r>
              <a:rPr lang="en-US" altLang="zh-CN" dirty="0" smtClean="0"/>
              <a:t>SVN</a:t>
            </a:r>
            <a:r>
              <a:rPr lang="zh-CN" altLang="en-US" dirty="0" smtClean="0"/>
              <a:t>需求文档</a:t>
            </a:r>
            <a:endParaRPr lang="en-US" altLang="zh-CN" dirty="0" smtClean="0"/>
          </a:p>
          <a:p>
            <a:r>
              <a:rPr lang="zh-CN" altLang="en-US" dirty="0" smtClean="0"/>
              <a:t>项目管理与跟踪</a:t>
            </a:r>
            <a:endParaRPr lang="en-US" altLang="zh-CN" dirty="0" smtClean="0"/>
          </a:p>
          <a:p>
            <a:r>
              <a:rPr lang="en-US" altLang="zh-CN" dirty="0" smtClean="0"/>
              <a:t>JIRA</a:t>
            </a:r>
            <a:endParaRPr lang="en-US" altLang="zh-CN" dirty="0" smtClean="0"/>
          </a:p>
          <a:p>
            <a:r>
              <a:rPr lang="zh-CN" altLang="en-US" dirty="0" smtClean="0"/>
              <a:t>项目管理、缺陷跟踪、任务跟踪、测试管理、敏捷开发等</a:t>
            </a:r>
            <a:endParaRPr lang="en-US" altLang="zh-CN" dirty="0" smtClean="0"/>
          </a:p>
          <a:p>
            <a:r>
              <a:rPr lang="zh-CN" altLang="en-US" dirty="0"/>
              <a:t>禅</a:t>
            </a:r>
            <a:r>
              <a:rPr lang="zh-CN" altLang="en-US" dirty="0" smtClean="0"/>
              <a:t>道</a:t>
            </a:r>
            <a:r>
              <a:rPr lang="en-US" altLang="zh-CN" dirty="0" smtClean="0"/>
              <a:t>-</a:t>
            </a:r>
            <a:r>
              <a:rPr lang="zh-CN" altLang="en-US" dirty="0" smtClean="0"/>
              <a:t>主要是机务产品组使用</a:t>
            </a:r>
            <a:endParaRPr lang="en-US" altLang="zh-CN" dirty="0" smtClean="0"/>
          </a:p>
          <a:p>
            <a:r>
              <a:rPr lang="zh-CN" altLang="en-US" dirty="0"/>
              <a:t>产</a:t>
            </a:r>
            <a:r>
              <a:rPr lang="zh-CN" altLang="en-US" dirty="0" smtClean="0"/>
              <a:t>品</a:t>
            </a:r>
            <a:r>
              <a:rPr lang="zh-CN" altLang="en-US" dirty="0"/>
              <a:t>需</a:t>
            </a:r>
            <a:r>
              <a:rPr lang="zh-CN" altLang="en-US" dirty="0" smtClean="0"/>
              <a:t>求、迭代管理、</a:t>
            </a:r>
            <a:r>
              <a:rPr lang="en-US" altLang="zh-CN" dirty="0" smtClean="0"/>
              <a:t>Bug</a:t>
            </a:r>
            <a:r>
              <a:rPr lang="zh-CN" altLang="en-US" dirty="0" smtClean="0"/>
              <a:t>管理等</a:t>
            </a:r>
            <a:endParaRPr lang="zh-CN" altLang="en-US" dirty="0"/>
          </a:p>
        </p:txBody>
      </p:sp>
    </p:spTree>
    <p:extLst>
      <p:ext uri="{BB962C8B-B14F-4D97-AF65-F5344CB8AC3E}">
        <p14:creationId xmlns:p14="http://schemas.microsoft.com/office/powerpoint/2010/main" val="104198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版本管理</a:t>
            </a:r>
            <a:endParaRPr lang="zh-CN" altLang="en-US" dirty="0"/>
          </a:p>
        </p:txBody>
      </p:sp>
      <p:sp>
        <p:nvSpPr>
          <p:cNvPr id="3" name="内容占位符 2"/>
          <p:cNvSpPr>
            <a:spLocks noGrp="1"/>
          </p:cNvSpPr>
          <p:nvPr>
            <p:ph idx="1"/>
          </p:nvPr>
        </p:nvSpPr>
        <p:spPr/>
        <p:txBody>
          <a:bodyPr/>
          <a:lstStyle/>
          <a:p>
            <a:r>
              <a:rPr lang="zh-CN" altLang="en-US" dirty="0" smtClean="0"/>
              <a:t>版本号规定</a:t>
            </a:r>
            <a:endParaRPr lang="en-US" altLang="zh-CN" dirty="0" smtClean="0"/>
          </a:p>
          <a:p>
            <a:r>
              <a:rPr lang="zh-CN" altLang="en-US" dirty="0"/>
              <a:t>发</a:t>
            </a:r>
            <a:r>
              <a:rPr lang="zh-CN" altLang="en-US" dirty="0" smtClean="0"/>
              <a:t>布周期</a:t>
            </a:r>
            <a:endParaRPr lang="en-US" altLang="zh-CN" dirty="0" smtClean="0"/>
          </a:p>
          <a:p>
            <a:r>
              <a:rPr lang="zh-CN" altLang="en-US" dirty="0" smtClean="0"/>
              <a:t>版本发布过程</a:t>
            </a:r>
            <a:endParaRPr lang="en-US" altLang="zh-CN" dirty="0" smtClean="0"/>
          </a:p>
          <a:p>
            <a:r>
              <a:rPr lang="zh-CN" altLang="en-US" dirty="0"/>
              <a:t>版</a:t>
            </a:r>
            <a:r>
              <a:rPr lang="zh-CN" altLang="en-US" dirty="0" smtClean="0"/>
              <a:t>本发布</a:t>
            </a:r>
            <a:r>
              <a:rPr lang="en-US" altLang="zh-CN" dirty="0" smtClean="0"/>
              <a:t>Checklist</a:t>
            </a:r>
          </a:p>
          <a:p>
            <a:r>
              <a:rPr lang="zh-CN" altLang="en-US" dirty="0"/>
              <a:t>版本发布通知</a:t>
            </a:r>
            <a:endParaRPr lang="en-US" altLang="zh-CN" dirty="0" smtClean="0"/>
          </a:p>
          <a:p>
            <a:endParaRPr lang="zh-CN" altLang="en-US" dirty="0"/>
          </a:p>
        </p:txBody>
      </p:sp>
    </p:spTree>
    <p:extLst>
      <p:ext uri="{BB962C8B-B14F-4D97-AF65-F5344CB8AC3E}">
        <p14:creationId xmlns:p14="http://schemas.microsoft.com/office/powerpoint/2010/main" val="2028838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过程管理</a:t>
            </a:r>
            <a:endParaRPr lang="zh-CN" altLang="en-US" dirty="0"/>
          </a:p>
        </p:txBody>
      </p:sp>
      <p:sp>
        <p:nvSpPr>
          <p:cNvPr id="3" name="内容占位符 2"/>
          <p:cNvSpPr>
            <a:spLocks noGrp="1"/>
          </p:cNvSpPr>
          <p:nvPr>
            <p:ph idx="1"/>
          </p:nvPr>
        </p:nvSpPr>
        <p:spPr/>
        <p:txBody>
          <a:bodyPr/>
          <a:lstStyle/>
          <a:p>
            <a:r>
              <a:rPr lang="zh-CN" altLang="en-US" dirty="0" smtClean="0"/>
              <a:t>配置管理计划</a:t>
            </a:r>
            <a:endParaRPr lang="en-US" altLang="zh-CN" dirty="0" smtClean="0"/>
          </a:p>
          <a:p>
            <a:r>
              <a:rPr lang="zh-CN" altLang="en-US" dirty="0"/>
              <a:t>项</a:t>
            </a:r>
            <a:r>
              <a:rPr lang="zh-CN" altLang="en-US" dirty="0" smtClean="0"/>
              <a:t>目立项制定</a:t>
            </a:r>
            <a:endParaRPr lang="en-US" altLang="zh-CN" dirty="0" smtClean="0"/>
          </a:p>
          <a:p>
            <a:r>
              <a:rPr lang="zh-CN" altLang="en-US" dirty="0"/>
              <a:t>贯</a:t>
            </a:r>
            <a:r>
              <a:rPr lang="zh-CN" altLang="en-US" dirty="0" smtClean="0"/>
              <a:t>穿整个项目生命周期</a:t>
            </a:r>
            <a:endParaRPr lang="zh-CN" altLang="en-US" dirty="0"/>
          </a:p>
        </p:txBody>
      </p:sp>
    </p:spTree>
    <p:extLst>
      <p:ext uri="{BB962C8B-B14F-4D97-AF65-F5344CB8AC3E}">
        <p14:creationId xmlns:p14="http://schemas.microsoft.com/office/powerpoint/2010/main" val="196625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a:t>
            </a:r>
            <a:endParaRPr lang="zh-CN" altLang="en-US" dirty="0"/>
          </a:p>
        </p:txBody>
      </p:sp>
      <p:sp>
        <p:nvSpPr>
          <p:cNvPr id="3" name="内容占位符 2"/>
          <p:cNvSpPr>
            <a:spLocks noGrp="1"/>
          </p:cNvSpPr>
          <p:nvPr>
            <p:ph idx="1"/>
          </p:nvPr>
        </p:nvSpPr>
        <p:spPr/>
        <p:txBody>
          <a:bodyPr/>
          <a:lstStyle/>
          <a:p>
            <a:r>
              <a:rPr lang="zh-CN" altLang="en-US" dirty="0" smtClean="0"/>
              <a:t>软</a:t>
            </a:r>
            <a:r>
              <a:rPr lang="zh-CN" altLang="en-US" dirty="0"/>
              <a:t>件</a:t>
            </a:r>
            <a:r>
              <a:rPr lang="zh-CN" altLang="zh-CN" dirty="0" smtClean="0"/>
              <a:t>配</a:t>
            </a:r>
            <a:r>
              <a:rPr lang="zh-CN" altLang="zh-CN" dirty="0"/>
              <a:t>置管理</a:t>
            </a:r>
            <a:r>
              <a:rPr lang="en-US" altLang="zh-CN" dirty="0"/>
              <a:t>(Software Configuration Management</a:t>
            </a:r>
            <a:r>
              <a:rPr lang="zh-CN" altLang="zh-CN" dirty="0"/>
              <a:t>，</a:t>
            </a:r>
            <a:r>
              <a:rPr lang="en-US" altLang="zh-CN" dirty="0"/>
              <a:t>SCM)</a:t>
            </a:r>
            <a:r>
              <a:rPr lang="zh-CN" altLang="zh-CN" dirty="0"/>
              <a:t>是通过技术或行政手段对软件产品及其开发过程和生命周期进行控制、规范的一系列措施。</a:t>
            </a:r>
            <a:endParaRPr lang="en-US" altLang="zh-CN" dirty="0" smtClean="0"/>
          </a:p>
          <a:p>
            <a:endParaRPr lang="en-US" altLang="zh-CN" dirty="0" smtClean="0"/>
          </a:p>
        </p:txBody>
      </p:sp>
    </p:spTree>
    <p:extLst>
      <p:ext uri="{BB962C8B-B14F-4D97-AF65-F5344CB8AC3E}">
        <p14:creationId xmlns:p14="http://schemas.microsoft.com/office/powerpoint/2010/main" val="104232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状态报告</a:t>
            </a:r>
            <a:endParaRPr lang="zh-CN" altLang="en-US" dirty="0"/>
          </a:p>
        </p:txBody>
      </p:sp>
      <p:sp>
        <p:nvSpPr>
          <p:cNvPr id="3" name="内容占位符 2"/>
          <p:cNvSpPr>
            <a:spLocks noGrp="1"/>
          </p:cNvSpPr>
          <p:nvPr>
            <p:ph idx="1"/>
          </p:nvPr>
        </p:nvSpPr>
        <p:spPr/>
        <p:txBody>
          <a:bodyPr/>
          <a:lstStyle/>
          <a:p>
            <a:r>
              <a:rPr lang="zh-CN" altLang="en-US" dirty="0" smtClean="0"/>
              <a:t>配置状态报告</a:t>
            </a:r>
            <a:endParaRPr lang="en-US" altLang="zh-CN" dirty="0" smtClean="0"/>
          </a:p>
          <a:p>
            <a:r>
              <a:rPr lang="zh-CN" altLang="en-US" dirty="0"/>
              <a:t>实</a:t>
            </a:r>
            <a:r>
              <a:rPr lang="zh-CN" altLang="en-US" dirty="0" smtClean="0"/>
              <a:t>时更新</a:t>
            </a:r>
            <a:endParaRPr lang="en-US" altLang="zh-CN" dirty="0" smtClean="0"/>
          </a:p>
          <a:p>
            <a:r>
              <a:rPr lang="zh-CN" altLang="en-US" dirty="0" smtClean="0"/>
              <a:t>项目状态</a:t>
            </a:r>
            <a:endParaRPr lang="zh-CN" altLang="en-US" dirty="0"/>
          </a:p>
        </p:txBody>
      </p:sp>
    </p:spTree>
    <p:extLst>
      <p:ext uri="{BB962C8B-B14F-4D97-AF65-F5344CB8AC3E}">
        <p14:creationId xmlns:p14="http://schemas.microsoft.com/office/powerpoint/2010/main" val="189422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基本原则</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724826816"/>
              </p:ext>
            </p:extLst>
          </p:nvPr>
        </p:nvGraphicFramePr>
        <p:xfrm>
          <a:off x="899592" y="1484782"/>
          <a:ext cx="7272808" cy="3776034"/>
        </p:xfrm>
        <a:graphic>
          <a:graphicData uri="http://schemas.openxmlformats.org/drawingml/2006/table">
            <a:tbl>
              <a:tblPr firstRow="1" firstCol="1" bandRow="1">
                <a:tableStyleId>{5C22544A-7EE6-4342-B048-85BDC9FD1C3A}</a:tableStyleId>
              </a:tblPr>
              <a:tblGrid>
                <a:gridCol w="504056">
                  <a:extLst>
                    <a:ext uri="{9D8B030D-6E8A-4147-A177-3AD203B41FA5}">
                      <a16:colId xmlns:a16="http://schemas.microsoft.com/office/drawing/2014/main" val="2758733721"/>
                    </a:ext>
                  </a:extLst>
                </a:gridCol>
                <a:gridCol w="1800200">
                  <a:extLst>
                    <a:ext uri="{9D8B030D-6E8A-4147-A177-3AD203B41FA5}">
                      <a16:colId xmlns:a16="http://schemas.microsoft.com/office/drawing/2014/main" val="4105697828"/>
                    </a:ext>
                  </a:extLst>
                </a:gridCol>
                <a:gridCol w="3333350">
                  <a:extLst>
                    <a:ext uri="{9D8B030D-6E8A-4147-A177-3AD203B41FA5}">
                      <a16:colId xmlns:a16="http://schemas.microsoft.com/office/drawing/2014/main" val="488818767"/>
                    </a:ext>
                  </a:extLst>
                </a:gridCol>
                <a:gridCol w="1635202">
                  <a:extLst>
                    <a:ext uri="{9D8B030D-6E8A-4147-A177-3AD203B41FA5}">
                      <a16:colId xmlns:a16="http://schemas.microsoft.com/office/drawing/2014/main" val="1082948479"/>
                    </a:ext>
                  </a:extLst>
                </a:gridCol>
              </a:tblGrid>
              <a:tr h="297325">
                <a:tc>
                  <a:txBody>
                    <a:bodyPr/>
                    <a:lstStyle/>
                    <a:p>
                      <a:pPr algn="ctr">
                        <a:lnSpc>
                          <a:spcPct val="150000"/>
                        </a:lnSpc>
                        <a:spcAft>
                          <a:spcPts val="0"/>
                        </a:spcAft>
                      </a:pPr>
                      <a:r>
                        <a:rPr lang="zh-CN" sz="1100" kern="0" dirty="0">
                          <a:effectLst/>
                        </a:rPr>
                        <a:t>序号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100" kern="0">
                          <a:effectLst/>
                        </a:rPr>
                        <a:t>基本原则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100" kern="0">
                          <a:effectLst/>
                        </a:rPr>
                        <a:t>原则说明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100" kern="0">
                          <a:effectLst/>
                        </a:rPr>
                        <a:t>备注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8472438"/>
                  </a:ext>
                </a:extLst>
              </a:tr>
              <a:tr h="267593">
                <a:tc rowSpan="2">
                  <a:txBody>
                    <a:bodyPr/>
                    <a:lstStyle/>
                    <a:p>
                      <a:pPr algn="ctr">
                        <a:lnSpc>
                          <a:spcPct val="150000"/>
                        </a:lnSpc>
                        <a:spcAft>
                          <a:spcPts val="0"/>
                        </a:spcAft>
                      </a:pPr>
                      <a:r>
                        <a:rPr lang="en-US" sz="1050" kern="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1050" kern="0">
                          <a:effectLst/>
                        </a:rPr>
                        <a:t>版本冲突合并原则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050" kern="0">
                          <a:effectLst/>
                        </a:rPr>
                        <a:t>1)</a:t>
                      </a:r>
                      <a:r>
                        <a:rPr lang="zh-CN" sz="1050" kern="0">
                          <a:effectLst/>
                        </a:rPr>
                        <a:t>分支向主干合并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1050" kern="0">
                          <a:effectLst/>
                        </a:rPr>
                        <a:t>由项目组自行安排人员进行合并操作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9374255"/>
                  </a:ext>
                </a:extLst>
              </a:tr>
              <a:tr h="267593">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1050" kern="0">
                          <a:effectLst/>
                        </a:rPr>
                        <a:t>2)</a:t>
                      </a:r>
                      <a:r>
                        <a:rPr lang="zh-CN" sz="1050" kern="0">
                          <a:effectLst/>
                        </a:rPr>
                        <a:t>低版本向高版本合并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931800976"/>
                  </a:ext>
                </a:extLst>
              </a:tr>
              <a:tr h="267593">
                <a:tc rowSpan="2">
                  <a:txBody>
                    <a:bodyPr/>
                    <a:lstStyle/>
                    <a:p>
                      <a:pPr algn="ctr">
                        <a:lnSpc>
                          <a:spcPct val="150000"/>
                        </a:lnSpc>
                        <a:spcAft>
                          <a:spcPts val="0"/>
                        </a:spcAft>
                      </a:pPr>
                      <a:r>
                        <a:rPr lang="en-US" sz="1050" kern="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en-US" sz="1050" kern="0">
                          <a:effectLst/>
                        </a:rPr>
                        <a:t>Tag</a:t>
                      </a:r>
                      <a:r>
                        <a:rPr lang="zh-CN" sz="1050" kern="0">
                          <a:effectLst/>
                        </a:rPr>
                        <a:t>生成时机原则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050" kern="0">
                          <a:effectLst/>
                        </a:rPr>
                        <a:t>1)</a:t>
                      </a:r>
                      <a:r>
                        <a:rPr lang="zh-CN" sz="1050" kern="0">
                          <a:effectLst/>
                        </a:rPr>
                        <a:t>项目上线时生成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1050" kern="0">
                          <a:effectLst/>
                        </a:rPr>
                        <a:t>在生成</a:t>
                      </a:r>
                      <a:r>
                        <a:rPr lang="en-US" sz="1050" kern="0">
                          <a:effectLst/>
                        </a:rPr>
                        <a:t>Tag</a:t>
                      </a:r>
                      <a:r>
                        <a:rPr lang="zh-CN" sz="1050" kern="0">
                          <a:effectLst/>
                        </a:rPr>
                        <a:t>时，确保所有代码已提交</a:t>
                      </a:r>
                      <a:r>
                        <a:rPr lang="en-US" sz="1050" kern="0">
                          <a:effectLst/>
                        </a:rPr>
                        <a:t/>
                      </a:r>
                      <a:br>
                        <a:rPr lang="en-US" sz="1050" kern="0">
                          <a:effectLst/>
                        </a:rPr>
                      </a:br>
                      <a:r>
                        <a:rPr lang="zh-CN" sz="1050" kern="0">
                          <a:effectLst/>
                        </a:rPr>
                        <a:t>生成</a:t>
                      </a:r>
                      <a:r>
                        <a:rPr lang="en-US" sz="1050" kern="0">
                          <a:effectLst/>
                        </a:rPr>
                        <a:t>Tag</a:t>
                      </a:r>
                      <a:r>
                        <a:rPr lang="zh-CN" sz="1050" kern="0">
                          <a:effectLst/>
                        </a:rPr>
                        <a:t>操作由</a:t>
                      </a:r>
                      <a:r>
                        <a:rPr lang="en-US" sz="1050" kern="0">
                          <a:effectLst/>
                        </a:rPr>
                        <a:t>CM</a:t>
                      </a:r>
                      <a:r>
                        <a:rPr lang="zh-CN" sz="1050" kern="0">
                          <a:effectLst/>
                        </a:rPr>
                        <a:t>进行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23164579"/>
                  </a:ext>
                </a:extLst>
              </a:tr>
              <a:tr h="535186">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1050" kern="0">
                          <a:effectLst/>
                        </a:rPr>
                        <a:t>2)</a:t>
                      </a:r>
                      <a:r>
                        <a:rPr lang="zh-CN" sz="1050" kern="0">
                          <a:effectLst/>
                        </a:rPr>
                        <a:t>使用主干代码作为打分支的源代码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700353912"/>
                  </a:ext>
                </a:extLst>
              </a:tr>
              <a:tr h="535186">
                <a:tc rowSpan="2">
                  <a:txBody>
                    <a:bodyPr/>
                    <a:lstStyle/>
                    <a:p>
                      <a:pPr algn="ctr">
                        <a:lnSpc>
                          <a:spcPct val="150000"/>
                        </a:lnSpc>
                        <a:spcAft>
                          <a:spcPts val="0"/>
                        </a:spcAft>
                      </a:pPr>
                      <a:r>
                        <a:rPr lang="en-US" sz="1050" kern="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en-US" sz="1050" kern="0">
                          <a:effectLst/>
                        </a:rPr>
                        <a:t>Branch</a:t>
                      </a:r>
                      <a:r>
                        <a:rPr lang="zh-CN" sz="1050" kern="0">
                          <a:effectLst/>
                        </a:rPr>
                        <a:t>拉取时机原则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050" kern="0">
                          <a:effectLst/>
                        </a:rPr>
                        <a:t>1)</a:t>
                      </a:r>
                      <a:r>
                        <a:rPr lang="zh-CN" sz="1050" kern="0">
                          <a:effectLst/>
                        </a:rPr>
                        <a:t>项目上线后，需要修改线上</a:t>
                      </a:r>
                      <a:r>
                        <a:rPr lang="en-US" sz="1050" kern="0">
                          <a:effectLst/>
                        </a:rPr>
                        <a:t>BUG</a:t>
                      </a:r>
                      <a:r>
                        <a:rPr lang="zh-CN" sz="1050" kern="0">
                          <a:effectLst/>
                        </a:rPr>
                        <a:t>时拉取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1050" kern="0">
                          <a:effectLst/>
                        </a:rPr>
                        <a:t>拉取分支时，不要从</a:t>
                      </a:r>
                      <a:r>
                        <a:rPr lang="en-US" sz="1050" kern="0">
                          <a:effectLst/>
                        </a:rPr>
                        <a:t>trunk</a:t>
                      </a:r>
                      <a:r>
                        <a:rPr lang="zh-CN" sz="1050" kern="0">
                          <a:effectLst/>
                        </a:rPr>
                        <a:t>中拉取，要从</a:t>
                      </a:r>
                      <a:r>
                        <a:rPr lang="en-US" sz="1050" kern="0">
                          <a:effectLst/>
                        </a:rPr>
                        <a:t>tag</a:t>
                      </a:r>
                      <a:r>
                        <a:rPr lang="zh-CN" sz="1050" kern="0">
                          <a:effectLst/>
                        </a:rPr>
                        <a:t>中拉取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5298882"/>
                  </a:ext>
                </a:extLst>
              </a:tr>
              <a:tr h="535186">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1050" kern="0">
                          <a:effectLst/>
                        </a:rPr>
                        <a:t>2)</a:t>
                      </a:r>
                      <a:r>
                        <a:rPr lang="zh-CN" sz="1050" kern="0">
                          <a:effectLst/>
                        </a:rPr>
                        <a:t>项目上线后，需要开发计划外的新需求时拉取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585322080"/>
                  </a:ext>
                </a:extLst>
              </a:tr>
              <a:tr h="535186">
                <a:tc rowSpan="2">
                  <a:txBody>
                    <a:bodyPr/>
                    <a:lstStyle/>
                    <a:p>
                      <a:pPr algn="ctr">
                        <a:lnSpc>
                          <a:spcPct val="150000"/>
                        </a:lnSpc>
                        <a:spcAft>
                          <a:spcPts val="0"/>
                        </a:spcAft>
                      </a:pPr>
                      <a:r>
                        <a:rPr lang="en-US" sz="1050" kern="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lnSpc>
                          <a:spcPct val="150000"/>
                        </a:lnSpc>
                        <a:spcAft>
                          <a:spcPts val="0"/>
                        </a:spcAft>
                      </a:pPr>
                      <a:r>
                        <a:rPr lang="zh-CN" sz="1050" kern="0">
                          <a:effectLst/>
                        </a:rPr>
                        <a:t>版本发布通知原则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050" kern="0">
                          <a:effectLst/>
                        </a:rPr>
                        <a:t>1)</a:t>
                      </a:r>
                      <a:r>
                        <a:rPr lang="zh-CN" sz="1050" kern="0">
                          <a:effectLst/>
                        </a:rPr>
                        <a:t>版本发布前，要通知项目相关人员本次版本发布内容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endParaRPr lang="zh-CN" sz="1200" kern="1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6070772"/>
                  </a:ext>
                </a:extLst>
              </a:tr>
              <a:tr h="535186">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1050" kern="0" dirty="0">
                          <a:effectLst/>
                        </a:rPr>
                        <a:t>2)</a:t>
                      </a:r>
                      <a:r>
                        <a:rPr lang="zh-CN" sz="1050" kern="0" dirty="0">
                          <a:effectLst/>
                        </a:rPr>
                        <a:t>版本发布后，需通知项目相关人员本次版本发布结果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472339736"/>
                  </a:ext>
                </a:extLst>
              </a:tr>
            </a:tbl>
          </a:graphicData>
        </a:graphic>
      </p:graphicFrame>
    </p:spTree>
    <p:extLst>
      <p:ext uri="{BB962C8B-B14F-4D97-AF65-F5344CB8AC3E}">
        <p14:creationId xmlns:p14="http://schemas.microsoft.com/office/powerpoint/2010/main" val="98556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a:spLocks noChangeArrowheads="1"/>
          </p:cNvSpPr>
          <p:nvPr>
            <p:custDataLst>
              <p:tags r:id="rId2"/>
            </p:custDataLst>
          </p:nvPr>
        </p:nvSpPr>
        <p:spPr bwMode="auto">
          <a:xfrm>
            <a:off x="2743200" y="2816225"/>
            <a:ext cx="3321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6000" dirty="0">
                <a:solidFill>
                  <a:schemeClr val="accent1"/>
                </a:solidFill>
                <a:latin typeface="+mj-lt"/>
                <a:ea typeface="微软雅黑" panose="020B0503020204020204" pitchFamily="34" charset="-122"/>
              </a:rPr>
              <a:t>THANKS</a:t>
            </a:r>
          </a:p>
        </p:txBody>
      </p:sp>
      <p:sp>
        <p:nvSpPr>
          <p:cNvPr id="3" name="空心弧 2"/>
          <p:cNvSpPr/>
          <p:nvPr>
            <p:custDataLst>
              <p:tags r:id="rId3"/>
            </p:custDataLst>
          </p:nvPr>
        </p:nvSpPr>
        <p:spPr bwMode="auto">
          <a:xfrm rot="7086271">
            <a:off x="5027613" y="2576513"/>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 name="TextBox 8"/>
          <p:cNvSpPr txBox="1">
            <a:spLocks noChangeArrowheads="1"/>
          </p:cNvSpPr>
          <p:nvPr>
            <p:custDataLst>
              <p:tags r:id="rId4"/>
            </p:custDataLst>
          </p:nvPr>
        </p:nvSpPr>
        <p:spPr bwMode="auto">
          <a:xfrm>
            <a:off x="2890838"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zh-CN" altLang="en-US" sz="1800" dirty="0" smtClean="0">
                <a:latin typeface="+mn-ea"/>
                <a:ea typeface="+mn-ea"/>
              </a:rPr>
              <a:t>谢谢聆听</a:t>
            </a:r>
          </a:p>
        </p:txBody>
      </p:sp>
    </p:spTree>
    <p:custDataLst>
      <p:tags r:id="rId1"/>
    </p:custDataLst>
    <p:extLst>
      <p:ext uri="{BB962C8B-B14F-4D97-AF65-F5344CB8AC3E}">
        <p14:creationId xmlns:p14="http://schemas.microsoft.com/office/powerpoint/2010/main" val="2442828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a:t>
            </a:r>
            <a:endParaRPr lang="zh-CN" altLang="en-US" dirty="0"/>
          </a:p>
        </p:txBody>
      </p:sp>
      <p:sp>
        <p:nvSpPr>
          <p:cNvPr id="3" name="内容占位符 2"/>
          <p:cNvSpPr>
            <a:spLocks noGrp="1"/>
          </p:cNvSpPr>
          <p:nvPr>
            <p:ph idx="1"/>
          </p:nvPr>
        </p:nvSpPr>
        <p:spPr/>
        <p:txBody>
          <a:bodyPr/>
          <a:lstStyle/>
          <a:p>
            <a:r>
              <a:rPr lang="zh-CN" altLang="en-US" dirty="0" smtClean="0"/>
              <a:t>软件配置管</a:t>
            </a:r>
            <a:r>
              <a:rPr lang="zh-CN" altLang="en-US" dirty="0" smtClean="0"/>
              <a:t>理发</a:t>
            </a:r>
            <a:r>
              <a:rPr lang="zh-CN" altLang="en-US" dirty="0" smtClean="0"/>
              <a:t>展历程</a:t>
            </a:r>
            <a:endParaRPr lang="en-US" altLang="zh-CN" dirty="0" smtClean="0"/>
          </a:p>
          <a:p>
            <a:r>
              <a:rPr lang="zh-CN" altLang="en-US" dirty="0" smtClean="0"/>
              <a:t>图表</a:t>
            </a:r>
            <a:endParaRPr lang="en-US" altLang="zh-CN" dirty="0" smtClean="0"/>
          </a:p>
          <a:p>
            <a:endParaRPr lang="en-US" altLang="zh-CN" dirty="0" smtClean="0"/>
          </a:p>
        </p:txBody>
      </p:sp>
    </p:spTree>
    <p:extLst>
      <p:ext uri="{BB962C8B-B14F-4D97-AF65-F5344CB8AC3E}">
        <p14:creationId xmlns:p14="http://schemas.microsoft.com/office/powerpoint/2010/main" val="411724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术语和定义</a:t>
            </a:r>
            <a:endParaRPr lang="zh-CN" altLang="en-US" dirty="0"/>
          </a:p>
        </p:txBody>
      </p:sp>
      <p:sp>
        <p:nvSpPr>
          <p:cNvPr id="3" name="内容占位符 2"/>
          <p:cNvSpPr>
            <a:spLocks noGrp="1"/>
          </p:cNvSpPr>
          <p:nvPr>
            <p:ph idx="1"/>
          </p:nvPr>
        </p:nvSpPr>
        <p:spPr/>
        <p:txBody>
          <a:bodyPr/>
          <a:lstStyle/>
          <a:p>
            <a:r>
              <a:rPr lang="zh-CN" altLang="en-US" dirty="0" smtClean="0"/>
              <a:t>表格</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5358204"/>
              </p:ext>
            </p:extLst>
          </p:nvPr>
        </p:nvGraphicFramePr>
        <p:xfrm>
          <a:off x="1270000" y="2276872"/>
          <a:ext cx="7334448" cy="2520280"/>
        </p:xfrm>
        <a:graphic>
          <a:graphicData uri="http://schemas.openxmlformats.org/drawingml/2006/table">
            <a:tbl>
              <a:tblPr firstRow="1" firstCol="1" bandRow="1">
                <a:tableStyleId>{5C22544A-7EE6-4342-B048-85BDC9FD1C3A}</a:tableStyleId>
              </a:tblPr>
              <a:tblGrid>
                <a:gridCol w="1331412">
                  <a:extLst>
                    <a:ext uri="{9D8B030D-6E8A-4147-A177-3AD203B41FA5}">
                      <a16:colId xmlns:a16="http://schemas.microsoft.com/office/drawing/2014/main" val="3231022718"/>
                    </a:ext>
                  </a:extLst>
                </a:gridCol>
                <a:gridCol w="6003036">
                  <a:extLst>
                    <a:ext uri="{9D8B030D-6E8A-4147-A177-3AD203B41FA5}">
                      <a16:colId xmlns:a16="http://schemas.microsoft.com/office/drawing/2014/main" val="2035063380"/>
                    </a:ext>
                  </a:extLst>
                </a:gridCol>
              </a:tblGrid>
              <a:tr h="366343">
                <a:tc>
                  <a:txBody>
                    <a:bodyPr/>
                    <a:lstStyle/>
                    <a:p>
                      <a:pPr algn="ctr">
                        <a:lnSpc>
                          <a:spcPct val="150000"/>
                        </a:lnSpc>
                        <a:spcAft>
                          <a:spcPts val="0"/>
                        </a:spcAft>
                      </a:pPr>
                      <a:r>
                        <a:rPr lang="zh-CN" sz="1000" kern="0" dirty="0">
                          <a:effectLst/>
                        </a:rPr>
                        <a:t>术语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000" kern="0">
                          <a:effectLst/>
                        </a:rPr>
                        <a:t>含义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9716862"/>
                  </a:ext>
                </a:extLst>
              </a:tr>
              <a:tr h="792649">
                <a:tc>
                  <a:txBody>
                    <a:bodyPr/>
                    <a:lstStyle/>
                    <a:p>
                      <a:pPr algn="l">
                        <a:lnSpc>
                          <a:spcPct val="150000"/>
                        </a:lnSpc>
                        <a:spcAft>
                          <a:spcPts val="0"/>
                        </a:spcAft>
                      </a:pPr>
                      <a:r>
                        <a:rPr lang="zh-CN" sz="900" kern="0">
                          <a:effectLst/>
                        </a:rPr>
                        <a:t>配置管理（</a:t>
                      </a:r>
                      <a:r>
                        <a:rPr lang="en-US" sz="900" kern="0">
                          <a:effectLst/>
                        </a:rPr>
                        <a:t>SCM</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配置管理</a:t>
                      </a:r>
                      <a:r>
                        <a:rPr lang="en-US" sz="900" kern="0">
                          <a:effectLst/>
                        </a:rPr>
                        <a:t>(Software Configuration Management</a:t>
                      </a:r>
                      <a:r>
                        <a:rPr lang="zh-CN" sz="900" kern="0">
                          <a:effectLst/>
                        </a:rPr>
                        <a:t>，</a:t>
                      </a:r>
                      <a:r>
                        <a:rPr lang="en-US" sz="900" kern="0">
                          <a:effectLst/>
                        </a:rPr>
                        <a:t>SCM)</a:t>
                      </a:r>
                      <a:r>
                        <a:rPr lang="zh-CN" sz="900" kern="0">
                          <a:effectLst/>
                        </a:rPr>
                        <a:t>是通过技术或行政手段对软件产品及其开发过程和生命周期进行控制、规范的一系列措施。</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2497406"/>
                  </a:ext>
                </a:extLst>
              </a:tr>
              <a:tr h="701896">
                <a:tc>
                  <a:txBody>
                    <a:bodyPr/>
                    <a:lstStyle/>
                    <a:p>
                      <a:pPr algn="l">
                        <a:lnSpc>
                          <a:spcPct val="150000"/>
                        </a:lnSpc>
                        <a:spcAft>
                          <a:spcPts val="0"/>
                        </a:spcAft>
                      </a:pPr>
                      <a:r>
                        <a:rPr lang="zh-CN" sz="900" kern="0">
                          <a:effectLst/>
                        </a:rPr>
                        <a:t>配置管理员（</a:t>
                      </a:r>
                      <a:r>
                        <a:rPr lang="en-US" sz="900" kern="0">
                          <a:effectLst/>
                        </a:rPr>
                        <a:t>CM</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配置管理员（</a:t>
                      </a:r>
                      <a:r>
                        <a:rPr lang="en-US" sz="900" kern="0">
                          <a:effectLst/>
                        </a:rPr>
                        <a:t>Software Configuration Management Engineer</a:t>
                      </a:r>
                      <a:r>
                        <a:rPr lang="zh-CN" sz="900" kern="0">
                          <a:effectLst/>
                        </a:rPr>
                        <a:t>，</a:t>
                      </a:r>
                      <a:r>
                        <a:rPr lang="en-US" sz="900" kern="0">
                          <a:effectLst/>
                        </a:rPr>
                        <a:t>CM)</a:t>
                      </a:r>
                      <a:r>
                        <a:rPr lang="zh-CN" sz="900" kern="0">
                          <a:effectLst/>
                        </a:rPr>
                        <a:t>是在软件项目开发过程中进行配置管理的人员。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9895970"/>
                  </a:ext>
                </a:extLst>
              </a:tr>
              <a:tr h="329696">
                <a:tc>
                  <a:txBody>
                    <a:bodyPr/>
                    <a:lstStyle/>
                    <a:p>
                      <a:pPr algn="l">
                        <a:lnSpc>
                          <a:spcPct val="150000"/>
                        </a:lnSpc>
                        <a:spcAft>
                          <a:spcPts val="0"/>
                        </a:spcAft>
                      </a:pPr>
                      <a:r>
                        <a:rPr lang="zh-CN" sz="900" kern="0">
                          <a:effectLst/>
                        </a:rPr>
                        <a:t>配置项（</a:t>
                      </a:r>
                      <a:r>
                        <a:rPr lang="en-US" sz="900" kern="0">
                          <a:effectLst/>
                        </a:rPr>
                        <a:t>CI</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a:effectLst/>
                        </a:rPr>
                        <a:t>凡是纳入配置管理范畴的工作成果都是配置项。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9573551"/>
                  </a:ext>
                </a:extLst>
              </a:tr>
              <a:tr h="329696">
                <a:tc>
                  <a:txBody>
                    <a:bodyPr/>
                    <a:lstStyle/>
                    <a:p>
                      <a:pPr algn="l">
                        <a:lnSpc>
                          <a:spcPct val="150000"/>
                        </a:lnSpc>
                        <a:spcAft>
                          <a:spcPts val="0"/>
                        </a:spcAft>
                      </a:pPr>
                      <a:r>
                        <a:rPr lang="zh-CN" sz="900" kern="0">
                          <a:effectLst/>
                        </a:rPr>
                        <a:t>版本号（</a:t>
                      </a:r>
                      <a:r>
                        <a:rPr lang="en-US" sz="900" kern="0">
                          <a:effectLst/>
                        </a:rPr>
                        <a:t>VN</a:t>
                      </a:r>
                      <a:r>
                        <a:rPr lang="zh-CN" sz="9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900" kern="0" dirty="0">
                          <a:effectLst/>
                        </a:rPr>
                        <a:t>版本号</a:t>
                      </a:r>
                      <a:r>
                        <a:rPr lang="en-US" sz="900" kern="0" dirty="0">
                          <a:effectLst/>
                        </a:rPr>
                        <a:t>(Version Number)</a:t>
                      </a:r>
                      <a:r>
                        <a:rPr lang="zh-CN" sz="900" kern="0" dirty="0">
                          <a:effectLst/>
                        </a:rPr>
                        <a:t>是版本的标识号。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7630537"/>
                  </a:ext>
                </a:extLst>
              </a:tr>
            </a:tbl>
          </a:graphicData>
        </a:graphic>
      </p:graphicFrame>
    </p:spTree>
    <p:extLst>
      <p:ext uri="{BB962C8B-B14F-4D97-AF65-F5344CB8AC3E}">
        <p14:creationId xmlns:p14="http://schemas.microsoft.com/office/powerpoint/2010/main" val="303167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角色与职责</a:t>
            </a:r>
            <a:endParaRPr lang="zh-CN" altLang="en-US" dirty="0"/>
          </a:p>
        </p:txBody>
      </p:sp>
      <p:sp>
        <p:nvSpPr>
          <p:cNvPr id="3" name="内容占位符 2"/>
          <p:cNvSpPr>
            <a:spLocks noGrp="1"/>
          </p:cNvSpPr>
          <p:nvPr>
            <p:ph idx="1"/>
          </p:nvPr>
        </p:nvSpPr>
        <p:spPr/>
        <p:txBody>
          <a:bodyPr/>
          <a:lstStyle/>
          <a:p>
            <a:r>
              <a:rPr lang="zh-CN" altLang="en-US" dirty="0" smtClean="0"/>
              <a:t>表格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86695518"/>
              </p:ext>
            </p:extLst>
          </p:nvPr>
        </p:nvGraphicFramePr>
        <p:xfrm>
          <a:off x="1298963" y="1988840"/>
          <a:ext cx="5624686" cy="3086100"/>
        </p:xfrm>
        <a:graphic>
          <a:graphicData uri="http://schemas.openxmlformats.org/drawingml/2006/table">
            <a:tbl>
              <a:tblPr firstRow="1" firstCol="1" bandRow="1">
                <a:tableStyleId>{5C22544A-7EE6-4342-B048-85BDC9FD1C3A}</a:tableStyleId>
              </a:tblPr>
              <a:tblGrid>
                <a:gridCol w="681115">
                  <a:extLst>
                    <a:ext uri="{9D8B030D-6E8A-4147-A177-3AD203B41FA5}">
                      <a16:colId xmlns:a16="http://schemas.microsoft.com/office/drawing/2014/main" val="3852513246"/>
                    </a:ext>
                  </a:extLst>
                </a:gridCol>
                <a:gridCol w="1149244">
                  <a:extLst>
                    <a:ext uri="{9D8B030D-6E8A-4147-A177-3AD203B41FA5}">
                      <a16:colId xmlns:a16="http://schemas.microsoft.com/office/drawing/2014/main" val="656971213"/>
                    </a:ext>
                  </a:extLst>
                </a:gridCol>
                <a:gridCol w="3794327">
                  <a:extLst>
                    <a:ext uri="{9D8B030D-6E8A-4147-A177-3AD203B41FA5}">
                      <a16:colId xmlns:a16="http://schemas.microsoft.com/office/drawing/2014/main" val="25215994"/>
                    </a:ext>
                  </a:extLst>
                </a:gridCol>
              </a:tblGrid>
              <a:tr h="152400">
                <a:tc>
                  <a:txBody>
                    <a:bodyPr/>
                    <a:lstStyle/>
                    <a:p>
                      <a:pPr algn="ctr">
                        <a:spcAft>
                          <a:spcPts val="0"/>
                        </a:spcAft>
                      </a:pPr>
                      <a:r>
                        <a:rPr lang="zh-CN" sz="1000" kern="0">
                          <a:effectLst/>
                        </a:rPr>
                        <a:t>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rPr>
                        <a:t>工作内容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1007999"/>
                  </a:ext>
                </a:extLst>
              </a:tr>
              <a:tr h="285750">
                <a:tc rowSpan="15">
                  <a:txBody>
                    <a:bodyPr/>
                    <a:lstStyle/>
                    <a:p>
                      <a:pPr algn="ctr">
                        <a:spcAft>
                          <a:spcPts val="0"/>
                        </a:spcAft>
                      </a:pPr>
                      <a:r>
                        <a:rPr lang="zh-CN" sz="900" kern="0">
                          <a:effectLst/>
                        </a:rPr>
                        <a:t>配置管理员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algn="l">
                        <a:spcAft>
                          <a:spcPts val="0"/>
                        </a:spcAft>
                      </a:pPr>
                      <a:r>
                        <a:rPr lang="zh-CN" sz="900" kern="0">
                          <a:effectLst/>
                        </a:rPr>
                        <a:t>配置库管理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确保配置库环境正常运行，按要求备份配置库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953427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配置库创建与目录结构管理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1931642"/>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SVN</a:t>
                      </a:r>
                      <a:r>
                        <a:rPr lang="zh-CN" sz="900" kern="0">
                          <a:effectLst/>
                        </a:rPr>
                        <a:t>帐号管理与权限分配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9047617"/>
                  </a:ext>
                </a:extLst>
              </a:tr>
              <a:tr h="295275">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配置库检查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0503806"/>
                  </a:ext>
                </a:extLst>
              </a:tr>
              <a:tr h="171450">
                <a:tc vMerge="1">
                  <a:txBody>
                    <a:bodyPr/>
                    <a:lstStyle/>
                    <a:p>
                      <a:endParaRPr lang="zh-CN" altLang="en-US"/>
                    </a:p>
                  </a:txBody>
                  <a:tcPr/>
                </a:tc>
                <a:tc rowSpan="3">
                  <a:txBody>
                    <a:bodyPr/>
                    <a:lstStyle/>
                    <a:p>
                      <a:pPr algn="l">
                        <a:spcAft>
                          <a:spcPts val="0"/>
                        </a:spcAft>
                      </a:pPr>
                      <a:r>
                        <a:rPr lang="zh-CN" sz="900" kern="0">
                          <a:effectLst/>
                        </a:rPr>
                        <a:t>版本管理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确认</a:t>
                      </a:r>
                      <a:r>
                        <a:rPr lang="en-US" sz="900" kern="0">
                          <a:effectLst/>
                        </a:rPr>
                        <a:t>Checklist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2450152"/>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发布配置项检查（源码、</a:t>
                      </a:r>
                      <a:r>
                        <a:rPr lang="en-US" sz="900" kern="0">
                          <a:effectLst/>
                        </a:rPr>
                        <a:t>Tag</a:t>
                      </a:r>
                      <a:r>
                        <a:rPr lang="zh-CN" sz="900" kern="0">
                          <a:effectLst/>
                        </a:rPr>
                        <a:t>、成果）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5897737"/>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基线（</a:t>
                      </a:r>
                      <a:r>
                        <a:rPr lang="en-US" sz="900" kern="0">
                          <a:effectLst/>
                        </a:rPr>
                        <a:t>Tag</a:t>
                      </a:r>
                      <a:r>
                        <a:rPr lang="zh-CN" sz="900" kern="0">
                          <a:effectLst/>
                        </a:rPr>
                        <a:t>）生成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968721"/>
                  </a:ext>
                </a:extLst>
              </a:tr>
              <a:tr h="171450">
                <a:tc vMerge="1">
                  <a:txBody>
                    <a:bodyPr/>
                    <a:lstStyle/>
                    <a:p>
                      <a:endParaRPr lang="zh-CN" altLang="en-US"/>
                    </a:p>
                  </a:txBody>
                  <a:tcPr/>
                </a:tc>
                <a:tc rowSpan="3">
                  <a:txBody>
                    <a:bodyPr/>
                    <a:lstStyle/>
                    <a:p>
                      <a:pPr algn="l">
                        <a:spcAft>
                          <a:spcPts val="0"/>
                        </a:spcAft>
                      </a:pPr>
                      <a:r>
                        <a:rPr lang="zh-CN" sz="900" kern="0">
                          <a:effectLst/>
                        </a:rPr>
                        <a:t>规范定义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配置库相关原则定义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10064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配置管理规范的定义与更新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848194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其他研发管理规范的定义与更新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007624"/>
                  </a:ext>
                </a:extLst>
              </a:tr>
              <a:tr h="171450">
                <a:tc vMerge="1">
                  <a:txBody>
                    <a:bodyPr/>
                    <a:lstStyle/>
                    <a:p>
                      <a:endParaRPr lang="zh-CN" altLang="en-US"/>
                    </a:p>
                  </a:txBody>
                  <a:tcPr/>
                </a:tc>
                <a:tc rowSpan="2">
                  <a:txBody>
                    <a:bodyPr/>
                    <a:lstStyle/>
                    <a:p>
                      <a:pPr algn="l">
                        <a:spcAft>
                          <a:spcPts val="0"/>
                        </a:spcAft>
                      </a:pPr>
                      <a:r>
                        <a:rPr lang="zh-CN" sz="900" kern="0">
                          <a:effectLst/>
                        </a:rPr>
                        <a:t>培训支持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配置管理工具的研究与支持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73685"/>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配置管理相关培训与分享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7835601"/>
                  </a:ext>
                </a:extLst>
              </a:tr>
              <a:tr h="295275">
                <a:tc vMerge="1">
                  <a:txBody>
                    <a:bodyPr/>
                    <a:lstStyle/>
                    <a:p>
                      <a:endParaRPr lang="zh-CN" altLang="en-US"/>
                    </a:p>
                  </a:txBody>
                  <a:tcPr/>
                </a:tc>
                <a:tc rowSpan="2">
                  <a:txBody>
                    <a:bodyPr/>
                    <a:lstStyle/>
                    <a:p>
                      <a:pPr algn="l">
                        <a:spcAft>
                          <a:spcPts val="0"/>
                        </a:spcAft>
                      </a:pPr>
                      <a:r>
                        <a:rPr lang="zh-CN" sz="900" kern="0">
                          <a:effectLst/>
                        </a:rPr>
                        <a:t>项目管理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a:effectLst/>
                        </a:rPr>
                        <a:t>常用系统日常管理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8757998"/>
                  </a:ext>
                </a:extLst>
              </a:tr>
              <a:tr h="17145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月度项目信息收集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759918"/>
                  </a:ext>
                </a:extLst>
              </a:tr>
              <a:tr h="171450">
                <a:tc vMerge="1">
                  <a:txBody>
                    <a:bodyPr/>
                    <a:lstStyle/>
                    <a:p>
                      <a:endParaRPr lang="zh-CN" altLang="en-US"/>
                    </a:p>
                  </a:txBody>
                  <a:tcPr/>
                </a:tc>
                <a:tc>
                  <a:txBody>
                    <a:bodyPr/>
                    <a:lstStyle/>
                    <a:p>
                      <a:pPr algn="l">
                        <a:spcAft>
                          <a:spcPts val="0"/>
                        </a:spcAft>
                      </a:pPr>
                      <a:r>
                        <a:rPr lang="zh-CN" sz="900" kern="0">
                          <a:effectLst/>
                        </a:rPr>
                        <a:t>配置审计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900" kern="0" dirty="0">
                          <a:effectLst/>
                        </a:rPr>
                        <a:t>季度配置审计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6424807"/>
                  </a:ext>
                </a:extLst>
              </a:tr>
            </a:tbl>
          </a:graphicData>
        </a:graphic>
      </p:graphicFrame>
    </p:spTree>
    <p:extLst>
      <p:ext uri="{BB962C8B-B14F-4D97-AF65-F5344CB8AC3E}">
        <p14:creationId xmlns:p14="http://schemas.microsoft.com/office/powerpoint/2010/main" val="273733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版本库</a:t>
            </a:r>
            <a:r>
              <a:rPr lang="zh-CN" altLang="en-US" dirty="0" smtClean="0"/>
              <a:t>管理</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具：</a:t>
            </a:r>
            <a:r>
              <a:rPr lang="en-US" altLang="zh-CN" dirty="0" smtClean="0"/>
              <a:t>SVN/</a:t>
            </a:r>
            <a:r>
              <a:rPr lang="en-US" altLang="zh-CN" dirty="0" err="1" smtClean="0"/>
              <a:t>Git</a:t>
            </a:r>
            <a:endParaRPr lang="en-US" altLang="zh-CN" dirty="0" smtClean="0"/>
          </a:p>
          <a:p>
            <a:endParaRPr lang="en-US" altLang="zh-CN" dirty="0" smtClean="0"/>
          </a:p>
          <a:p>
            <a:r>
              <a:rPr lang="zh-CN" altLang="en-US" dirty="0" smtClean="0"/>
              <a:t>目前策</a:t>
            </a:r>
            <a:r>
              <a:rPr lang="zh-CN" altLang="en-US" dirty="0" smtClean="0"/>
              <a:t>略：</a:t>
            </a:r>
            <a:endParaRPr lang="en-US" altLang="zh-CN" dirty="0" smtClean="0"/>
          </a:p>
          <a:p>
            <a:pPr lvl="1"/>
            <a:r>
              <a:rPr lang="zh-CN" altLang="en-US" dirty="0" smtClean="0"/>
              <a:t>文档</a:t>
            </a:r>
            <a:r>
              <a:rPr lang="en-US" altLang="zh-CN" dirty="0" smtClean="0"/>
              <a:t>-SVN</a:t>
            </a:r>
          </a:p>
          <a:p>
            <a:pPr lvl="1"/>
            <a:r>
              <a:rPr lang="zh-CN" altLang="en-US" dirty="0" smtClean="0"/>
              <a:t>代码</a:t>
            </a:r>
            <a:r>
              <a:rPr lang="en-US" altLang="zh-CN" dirty="0" smtClean="0"/>
              <a:t>-SVN/</a:t>
            </a:r>
            <a:r>
              <a:rPr lang="en-US" altLang="zh-CN" dirty="0" err="1" smtClean="0"/>
              <a:t>Git</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870127125"/>
              </p:ext>
            </p:extLst>
          </p:nvPr>
        </p:nvGraphicFramePr>
        <p:xfrm>
          <a:off x="2987824" y="1230200"/>
          <a:ext cx="3928616" cy="974664"/>
        </p:xfrm>
        <a:graphic>
          <a:graphicData uri="http://schemas.openxmlformats.org/drawingml/2006/table">
            <a:tbl>
              <a:tblPr firstRow="1" firstCol="1" bandRow="1">
                <a:tableStyleId>{5C22544A-7EE6-4342-B048-85BDC9FD1C3A}</a:tableStyleId>
              </a:tblPr>
              <a:tblGrid>
                <a:gridCol w="1094212">
                  <a:extLst>
                    <a:ext uri="{9D8B030D-6E8A-4147-A177-3AD203B41FA5}">
                      <a16:colId xmlns:a16="http://schemas.microsoft.com/office/drawing/2014/main" val="1168073847"/>
                    </a:ext>
                  </a:extLst>
                </a:gridCol>
                <a:gridCol w="2834404">
                  <a:extLst>
                    <a:ext uri="{9D8B030D-6E8A-4147-A177-3AD203B41FA5}">
                      <a16:colId xmlns:a16="http://schemas.microsoft.com/office/drawing/2014/main" val="1479026357"/>
                    </a:ext>
                  </a:extLst>
                </a:gridCol>
              </a:tblGrid>
              <a:tr h="324888">
                <a:tc>
                  <a:txBody>
                    <a:bodyPr/>
                    <a:lstStyle/>
                    <a:p>
                      <a:pPr algn="l">
                        <a:lnSpc>
                          <a:spcPct val="150000"/>
                        </a:lnSpc>
                        <a:spcAft>
                          <a:spcPts val="0"/>
                        </a:spcAft>
                      </a:pPr>
                      <a:r>
                        <a:rPr lang="zh-CN" sz="900" kern="0" dirty="0">
                          <a:effectLst/>
                        </a:rPr>
                        <a:t>配置管理工具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l">
                        <a:lnSpc>
                          <a:spcPct val="150000"/>
                        </a:lnSpc>
                        <a:spcAft>
                          <a:spcPts val="0"/>
                        </a:spcAft>
                      </a:pPr>
                      <a:r>
                        <a:rPr lang="en-US" sz="900" kern="0">
                          <a:effectLst/>
                        </a:rPr>
                        <a:t>SVN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267960430"/>
                  </a:ext>
                </a:extLst>
              </a:tr>
              <a:tr h="324888">
                <a:tc>
                  <a:txBody>
                    <a:bodyPr/>
                    <a:lstStyle/>
                    <a:p>
                      <a:pPr algn="l">
                        <a:lnSpc>
                          <a:spcPct val="150000"/>
                        </a:lnSpc>
                        <a:spcAft>
                          <a:spcPts val="0"/>
                        </a:spcAft>
                      </a:pPr>
                      <a:r>
                        <a:rPr lang="zh-CN" sz="900" kern="0">
                          <a:effectLst/>
                        </a:rPr>
                        <a:t>配置库名称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l">
                        <a:lnSpc>
                          <a:spcPct val="150000"/>
                        </a:lnSpc>
                        <a:spcAft>
                          <a:spcPts val="0"/>
                        </a:spcAft>
                      </a:pPr>
                      <a:r>
                        <a:rPr lang="en-US" sz="900" kern="0">
                          <a:effectLst/>
                        </a:rPr>
                        <a:t>SFA_IT_CM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609629828"/>
                  </a:ext>
                </a:extLst>
              </a:tr>
              <a:tr h="324888">
                <a:tc>
                  <a:txBody>
                    <a:bodyPr/>
                    <a:lstStyle/>
                    <a:p>
                      <a:pPr algn="l">
                        <a:lnSpc>
                          <a:spcPct val="150000"/>
                        </a:lnSpc>
                        <a:spcAft>
                          <a:spcPts val="0"/>
                        </a:spcAft>
                      </a:pPr>
                      <a:r>
                        <a:rPr lang="zh-CN" sz="900" kern="0">
                          <a:effectLst/>
                        </a:rPr>
                        <a:t>访问路径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l">
                        <a:lnSpc>
                          <a:spcPct val="150000"/>
                        </a:lnSpc>
                        <a:spcAft>
                          <a:spcPts val="0"/>
                        </a:spcAft>
                      </a:pPr>
                      <a:r>
                        <a:rPr lang="en-US" sz="900" u="sng" kern="0" dirty="0">
                          <a:effectLst/>
                          <a:hlinkClick r:id="rId2"/>
                        </a:rPr>
                        <a:t>https://10.88.22.18/svn/SFA_IT_CM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796623482"/>
                  </a:ext>
                </a:extLst>
              </a:tr>
            </a:tbl>
          </a:graphicData>
        </a:graphic>
      </p:graphicFrame>
    </p:spTree>
    <p:extLst>
      <p:ext uri="{BB962C8B-B14F-4D97-AF65-F5344CB8AC3E}">
        <p14:creationId xmlns:p14="http://schemas.microsoft.com/office/powerpoint/2010/main" val="298223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配置库类别</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作库</a:t>
            </a:r>
            <a:endParaRPr lang="en-US" altLang="zh-CN" dirty="0" smtClean="0"/>
          </a:p>
          <a:p>
            <a:r>
              <a:rPr lang="zh-CN" altLang="en-US" dirty="0"/>
              <a:t>受控</a:t>
            </a:r>
            <a:r>
              <a:rPr lang="zh-CN" altLang="en-US" dirty="0" smtClean="0"/>
              <a:t>库</a:t>
            </a:r>
            <a:endParaRPr lang="en-US" altLang="zh-CN" dirty="0" smtClean="0"/>
          </a:p>
          <a:p>
            <a:r>
              <a:rPr lang="zh-CN" altLang="en-US" dirty="0"/>
              <a:t>基线</a:t>
            </a:r>
            <a:r>
              <a:rPr lang="zh-CN" altLang="en-US" dirty="0" smtClean="0"/>
              <a:t>库</a:t>
            </a:r>
            <a:endParaRPr lang="en-US" altLang="zh-CN" dirty="0" smtClean="0"/>
          </a:p>
          <a:p>
            <a:r>
              <a:rPr lang="zh-CN" altLang="en-US" dirty="0"/>
              <a:t>历史库</a:t>
            </a:r>
            <a:endParaRPr lang="zh-CN" altLang="en-US" dirty="0"/>
          </a:p>
        </p:txBody>
      </p:sp>
      <p:pic>
        <p:nvPicPr>
          <p:cNvPr id="5" name="图片 4"/>
          <p:cNvPicPr/>
          <p:nvPr/>
        </p:nvPicPr>
        <p:blipFill>
          <a:blip r:embed="rId2"/>
          <a:stretch>
            <a:fillRect/>
          </a:stretch>
        </p:blipFill>
        <p:spPr>
          <a:xfrm>
            <a:off x="2728100" y="2492896"/>
            <a:ext cx="3686175" cy="866775"/>
          </a:xfrm>
          <a:prstGeom prst="rect">
            <a:avLst/>
          </a:prstGeom>
        </p:spPr>
      </p:pic>
    </p:spTree>
    <p:extLst>
      <p:ext uri="{BB962C8B-B14F-4D97-AF65-F5344CB8AC3E}">
        <p14:creationId xmlns:p14="http://schemas.microsoft.com/office/powerpoint/2010/main" val="367635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SFA_IT_CM_Workline</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827584" y="1916832"/>
            <a:ext cx="4572000" cy="646331"/>
          </a:xfrm>
          <a:prstGeom prst="rect">
            <a:avLst/>
          </a:prstGeom>
        </p:spPr>
        <p:txBody>
          <a:bodyPr>
            <a:spAutoFit/>
          </a:bodyPr>
          <a:lstStyle/>
          <a:p>
            <a:r>
              <a:rPr lang="en-US" altLang="zh-CN" dirty="0" err="1">
                <a:latin typeface="Calibri" panose="020F0502020204030204" pitchFamily="34" charset="0"/>
                <a:ea typeface="宋体" panose="02010600030101010101" pitchFamily="2" charset="-122"/>
                <a:cs typeface="Times New Roman" panose="02020603050405020304" pitchFamily="18" charset="0"/>
              </a:rPr>
              <a:t>Workline</a:t>
            </a:r>
            <a:r>
              <a:rPr lang="zh-CN" altLang="zh-CN" dirty="0">
                <a:latin typeface="Calibri" panose="020F0502020204030204" pitchFamily="34" charset="0"/>
                <a:ea typeface="宋体" panose="02010600030101010101" pitchFamily="2" charset="-122"/>
                <a:cs typeface="Times New Roman" panose="02020603050405020304" pitchFamily="18" charset="0"/>
              </a:rPr>
              <a:t>目录分为职能线工作目录与产品线工作目录</a:t>
            </a:r>
            <a:endParaRPr lang="zh-CN" altLang="en-US" dirty="0"/>
          </a:p>
        </p:txBody>
      </p:sp>
      <p:pic>
        <p:nvPicPr>
          <p:cNvPr id="6" name="图片 5"/>
          <p:cNvPicPr/>
          <p:nvPr/>
        </p:nvPicPr>
        <p:blipFill>
          <a:blip r:embed="rId2"/>
          <a:stretch>
            <a:fillRect/>
          </a:stretch>
        </p:blipFill>
        <p:spPr>
          <a:xfrm>
            <a:off x="827584" y="2760011"/>
            <a:ext cx="3524250" cy="1981200"/>
          </a:xfrm>
          <a:prstGeom prst="rect">
            <a:avLst/>
          </a:prstGeom>
        </p:spPr>
      </p:pic>
    </p:spTree>
    <p:extLst>
      <p:ext uri="{BB962C8B-B14F-4D97-AF65-F5344CB8AC3E}">
        <p14:creationId xmlns:p14="http://schemas.microsoft.com/office/powerpoint/2010/main" val="55512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职能线工作目录</a:t>
            </a:r>
            <a:endParaRPr lang="zh-CN" altLang="en-US" dirty="0"/>
          </a:p>
        </p:txBody>
      </p:sp>
      <p:sp>
        <p:nvSpPr>
          <p:cNvPr id="3" name="内容占位符 2"/>
          <p:cNvSpPr>
            <a:spLocks noGrp="1"/>
          </p:cNvSpPr>
          <p:nvPr>
            <p:ph idx="1"/>
          </p:nvPr>
        </p:nvSpPr>
        <p:spPr/>
        <p:txBody>
          <a:bodyPr/>
          <a:lstStyle/>
          <a:p>
            <a:r>
              <a:rPr lang="zh-CN" altLang="en-US" dirty="0" smtClean="0"/>
              <a:t>职能线工作目录由各职能部门自行管控</a:t>
            </a:r>
            <a:endParaRPr lang="zh-CN" altLang="en-US" dirty="0"/>
          </a:p>
        </p:txBody>
      </p:sp>
    </p:spTree>
    <p:extLst>
      <p:ext uri="{BB962C8B-B14F-4D97-AF65-F5344CB8AC3E}">
        <p14:creationId xmlns:p14="http://schemas.microsoft.com/office/powerpoint/2010/main" val="3522548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426115602"/>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TextBox 1"/>
</p:tagLst>
</file>

<file path=ppt/tags/tag3.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Block Arc 2"/>
</p:tagLst>
</file>

<file path=ppt/tags/tag4.xml><?xml version="1.0" encoding="utf-8"?>
<p:tagLst xmlns:a="http://schemas.openxmlformats.org/drawingml/2006/main" xmlns:r="http://schemas.openxmlformats.org/officeDocument/2006/relationships" xmlns:p="http://schemas.openxmlformats.org/presentationml/2006/main">
  <p:tag name="MH" val="20180426115602"/>
  <p:tag name="MH_LIBRARY" val="GRAPHIC"/>
  <p:tag name="MH_ORDER" val="TextBox 8"/>
</p:tagLst>
</file>

<file path=ppt/theme/theme1.xml><?xml version="1.0" encoding="utf-8"?>
<a:theme xmlns:a="http://schemas.openxmlformats.org/drawingml/2006/main" name="A000120141119A01PPBG">
  <a:themeElements>
    <a:clrScheme name="自定义 373">
      <a:dk1>
        <a:srgbClr val="5F5F5F"/>
      </a:dk1>
      <a:lt1>
        <a:srgbClr val="FFFFFF"/>
      </a:lt1>
      <a:dk2>
        <a:srgbClr val="5F5F5F"/>
      </a:dk2>
      <a:lt2>
        <a:srgbClr val="FFFFFF"/>
      </a:lt2>
      <a:accent1>
        <a:srgbClr val="64606D"/>
      </a:accent1>
      <a:accent2>
        <a:srgbClr val="B99179"/>
      </a:accent2>
      <a:accent3>
        <a:srgbClr val="9994A6"/>
      </a:accent3>
      <a:accent4>
        <a:srgbClr val="CDB7CD"/>
      </a:accent4>
      <a:accent5>
        <a:srgbClr val="B9D9E7"/>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A000120150302A07PPBG</Template>
  <TotalTime>204</TotalTime>
  <Words>1372</Words>
  <Application>Microsoft Office PowerPoint</Application>
  <PresentationFormat>全屏显示(4:3)</PresentationFormat>
  <Paragraphs>233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宋体</vt:lpstr>
      <vt:lpstr>微软雅黑</vt:lpstr>
      <vt:lpstr>幼圆</vt:lpstr>
      <vt:lpstr>Arial</vt:lpstr>
      <vt:lpstr>Broadway</vt:lpstr>
      <vt:lpstr>Calibri</vt:lpstr>
      <vt:lpstr>Times New Roman</vt:lpstr>
      <vt:lpstr>Wingdings</vt:lpstr>
      <vt:lpstr>A000120141119A01PPBG</vt:lpstr>
      <vt:lpstr>配置管理规范及要求</vt:lpstr>
      <vt:lpstr>配置管理</vt:lpstr>
      <vt:lpstr>配置管理</vt:lpstr>
      <vt:lpstr>术语和定义</vt:lpstr>
      <vt:lpstr>角色与职责</vt:lpstr>
      <vt:lpstr>版本库管理</vt:lpstr>
      <vt:lpstr>SVN配置库类别</vt:lpstr>
      <vt:lpstr>SFA_IT_CM_Workline</vt:lpstr>
      <vt:lpstr>职能线工作目录</vt:lpstr>
      <vt:lpstr>产品线工作目录</vt:lpstr>
      <vt:lpstr>SVN工作库</vt:lpstr>
      <vt:lpstr>SVN受控库</vt:lpstr>
      <vt:lpstr>SVN基线库</vt:lpstr>
      <vt:lpstr>SVN历史库</vt:lpstr>
      <vt:lpstr>SVN分组与权限</vt:lpstr>
      <vt:lpstr>SVN分组</vt:lpstr>
      <vt:lpstr>变更控制</vt:lpstr>
      <vt:lpstr>版本管理</vt:lpstr>
      <vt:lpstr>过程管理</vt:lpstr>
      <vt:lpstr>状态报告</vt:lpstr>
      <vt:lpstr>基本原则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配置管理规范及要求</dc:title>
  <dc:creator>王晶(Jing Wang)-顺丰航空</dc:creator>
  <cp:lastModifiedBy>王晶(Jing Wang)-顺丰航空</cp:lastModifiedBy>
  <cp:revision>17</cp:revision>
  <dcterms:created xsi:type="dcterms:W3CDTF">2018-04-23T01:19:11Z</dcterms:created>
  <dcterms:modified xsi:type="dcterms:W3CDTF">2018-04-27T09:46:47Z</dcterms:modified>
</cp:coreProperties>
</file>