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4"/>
  </p:notesMasterIdLst>
  <p:sldIdLst>
    <p:sldId id="256" r:id="rId2"/>
    <p:sldId id="280" r:id="rId3"/>
    <p:sldId id="281" r:id="rId4"/>
    <p:sldId id="279" r:id="rId5"/>
    <p:sldId id="286" r:id="rId6"/>
    <p:sldId id="285" r:id="rId7"/>
    <p:sldId id="282" r:id="rId8"/>
    <p:sldId id="258" r:id="rId9"/>
    <p:sldId id="264" r:id="rId10"/>
    <p:sldId id="265" r:id="rId11"/>
    <p:sldId id="289" r:id="rId12"/>
    <p:sldId id="267" r:id="rId13"/>
    <p:sldId id="269" r:id="rId14"/>
    <p:sldId id="274" r:id="rId15"/>
    <p:sldId id="273" r:id="rId16"/>
    <p:sldId id="275" r:id="rId17"/>
    <p:sldId id="272" r:id="rId18"/>
    <p:sldId id="287" r:id="rId19"/>
    <p:sldId id="290" r:id="rId20"/>
    <p:sldId id="268" r:id="rId21"/>
    <p:sldId id="276" r:id="rId22"/>
    <p:sldId id="278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1" autoAdjust="0"/>
    <p:restoredTop sz="86463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1B68-3155-403E-A18E-2C14500C6CF1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89A3-E649-42FB-A5DC-423AA32FC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5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2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2259012"/>
            <a:ext cx="9144000" cy="2339975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41244" y="3781151"/>
            <a:ext cx="5364606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41244" y="2590801"/>
            <a:ext cx="5364606" cy="11459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186641" y="2676254"/>
            <a:ext cx="2002203" cy="1720850"/>
            <a:chOff x="0" y="0"/>
            <a:chExt cx="3219" cy="2998"/>
          </a:xfrm>
        </p:grpSpPr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0" y="0"/>
              <a:ext cx="3219" cy="2998"/>
            </a:xfrm>
            <a:custGeom>
              <a:avLst/>
              <a:gdLst>
                <a:gd name="T0" fmla="*/ 537 w 1360"/>
                <a:gd name="T1" fmla="*/ 2266 h 1266"/>
                <a:gd name="T2" fmla="*/ 537 w 1360"/>
                <a:gd name="T3" fmla="*/ 2955 h 1266"/>
                <a:gd name="T4" fmla="*/ 589 w 1360"/>
                <a:gd name="T5" fmla="*/ 3012 h 1266"/>
                <a:gd name="T6" fmla="*/ 689 w 1360"/>
                <a:gd name="T7" fmla="*/ 3455 h 1266"/>
                <a:gd name="T8" fmla="*/ 667 w 1360"/>
                <a:gd name="T9" fmla="*/ 3528 h 1266"/>
                <a:gd name="T10" fmla="*/ 824 w 1360"/>
                <a:gd name="T11" fmla="*/ 5271 h 1266"/>
                <a:gd name="T12" fmla="*/ 947 w 1360"/>
                <a:gd name="T13" fmla="*/ 6695 h 1266"/>
                <a:gd name="T14" fmla="*/ 980 w 1360"/>
                <a:gd name="T15" fmla="*/ 7100 h 1266"/>
                <a:gd name="T16" fmla="*/ 0 w 1360"/>
                <a:gd name="T17" fmla="*/ 7100 h 1266"/>
                <a:gd name="T18" fmla="*/ 33 w 1360"/>
                <a:gd name="T19" fmla="*/ 6714 h 1266"/>
                <a:gd name="T20" fmla="*/ 213 w 1360"/>
                <a:gd name="T21" fmla="*/ 4549 h 1266"/>
                <a:gd name="T22" fmla="*/ 303 w 1360"/>
                <a:gd name="T23" fmla="*/ 3528 h 1266"/>
                <a:gd name="T24" fmla="*/ 279 w 1360"/>
                <a:gd name="T25" fmla="*/ 3438 h 1266"/>
                <a:gd name="T26" fmla="*/ 398 w 1360"/>
                <a:gd name="T27" fmla="*/ 3012 h 1266"/>
                <a:gd name="T28" fmla="*/ 443 w 1360"/>
                <a:gd name="T29" fmla="*/ 2944 h 1266"/>
                <a:gd name="T30" fmla="*/ 443 w 1360"/>
                <a:gd name="T31" fmla="*/ 2283 h 1266"/>
                <a:gd name="T32" fmla="*/ 393 w 1360"/>
                <a:gd name="T33" fmla="*/ 2198 h 1266"/>
                <a:gd name="T34" fmla="*/ 173 w 1360"/>
                <a:gd name="T35" fmla="*/ 2098 h 1266"/>
                <a:gd name="T36" fmla="*/ 246 w 1360"/>
                <a:gd name="T37" fmla="*/ 2053 h 1266"/>
                <a:gd name="T38" fmla="*/ 3496 w 1360"/>
                <a:gd name="T39" fmla="*/ 246 h 1266"/>
                <a:gd name="T40" fmla="*/ 3877 w 1360"/>
                <a:gd name="T41" fmla="*/ 28 h 1266"/>
                <a:gd name="T42" fmla="*/ 4021 w 1360"/>
                <a:gd name="T43" fmla="*/ 28 h 1266"/>
                <a:gd name="T44" fmla="*/ 7030 w 1360"/>
                <a:gd name="T45" fmla="*/ 1542 h 1266"/>
                <a:gd name="T46" fmla="*/ 7619 w 1360"/>
                <a:gd name="T47" fmla="*/ 1840 h 1266"/>
                <a:gd name="T48" fmla="*/ 7295 w 1360"/>
                <a:gd name="T49" fmla="*/ 2020 h 1266"/>
                <a:gd name="T50" fmla="*/ 4050 w 1360"/>
                <a:gd name="T51" fmla="*/ 3734 h 1266"/>
                <a:gd name="T52" fmla="*/ 3853 w 1360"/>
                <a:gd name="T53" fmla="*/ 3746 h 1266"/>
                <a:gd name="T54" fmla="*/ 627 w 1360"/>
                <a:gd name="T55" fmla="*/ 2304 h 1266"/>
                <a:gd name="T56" fmla="*/ 537 w 1360"/>
                <a:gd name="T57" fmla="*/ 2266 h 1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0"/>
                <a:gd name="T88" fmla="*/ 0 h 1266"/>
                <a:gd name="T89" fmla="*/ 1360 w 1360"/>
                <a:gd name="T90" fmla="*/ 1266 h 1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665" y="1272"/>
              <a:ext cx="2000" cy="947"/>
            </a:xfrm>
            <a:custGeom>
              <a:avLst/>
              <a:gdLst>
                <a:gd name="T0" fmla="*/ 0 w 845"/>
                <a:gd name="T1" fmla="*/ 824 h 400"/>
                <a:gd name="T2" fmla="*/ 438 w 845"/>
                <a:gd name="T3" fmla="*/ 180 h 400"/>
                <a:gd name="T4" fmla="*/ 537 w 845"/>
                <a:gd name="T5" fmla="*/ 156 h 400"/>
                <a:gd name="T6" fmla="*/ 1467 w 845"/>
                <a:gd name="T7" fmla="*/ 566 h 400"/>
                <a:gd name="T8" fmla="*/ 2336 w 845"/>
                <a:gd name="T9" fmla="*/ 952 h 400"/>
                <a:gd name="T10" fmla="*/ 2431 w 845"/>
                <a:gd name="T11" fmla="*/ 935 h 400"/>
                <a:gd name="T12" fmla="*/ 4057 w 845"/>
                <a:gd name="T13" fmla="*/ 73 h 400"/>
                <a:gd name="T14" fmla="*/ 4196 w 845"/>
                <a:gd name="T15" fmla="*/ 0 h 400"/>
                <a:gd name="T16" fmla="*/ 4734 w 845"/>
                <a:gd name="T17" fmla="*/ 803 h 400"/>
                <a:gd name="T18" fmla="*/ 4163 w 845"/>
                <a:gd name="T19" fmla="*/ 1160 h 400"/>
                <a:gd name="T20" fmla="*/ 2509 w 845"/>
                <a:gd name="T21" fmla="*/ 2202 h 400"/>
                <a:gd name="T22" fmla="*/ 2357 w 845"/>
                <a:gd name="T23" fmla="*/ 2209 h 400"/>
                <a:gd name="T24" fmla="*/ 45 w 845"/>
                <a:gd name="T25" fmla="*/ 857 h 400"/>
                <a:gd name="T26" fmla="*/ 0 w 845"/>
                <a:gd name="T27" fmla="*/ 824 h 4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5"/>
                <a:gd name="T43" fmla="*/ 0 h 400"/>
                <a:gd name="T44" fmla="*/ 845 w 845"/>
                <a:gd name="T45" fmla="*/ 400 h 4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4793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0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468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8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0" y="-7938"/>
            <a:ext cx="9144000" cy="1071566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133769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5" y="1200149"/>
            <a:ext cx="8215844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9627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slide" Target="slide7.xml"/><Relationship Id="rId2" Type="http://schemas.openxmlformats.org/officeDocument/2006/relationships/tags" Target="../tags/tag45.xml"/><Relationship Id="rId16" Type="http://schemas.openxmlformats.org/officeDocument/2006/relationships/slide" Target="slide3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29" Type="http://schemas.openxmlformats.org/officeDocument/2006/relationships/tags" Target="../tags/tag86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" Target="slide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slide" Target="slide7.xml"/><Relationship Id="rId2" Type="http://schemas.openxmlformats.org/officeDocument/2006/relationships/tags" Target="../tags/tag89.xml"/><Relationship Id="rId16" Type="http://schemas.openxmlformats.org/officeDocument/2006/relationships/slide" Target="slide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7.xml"/><Relationship Id="rId2" Type="http://schemas.openxmlformats.org/officeDocument/2006/relationships/tags" Target="../tags/tag3.xml"/><Relationship Id="rId16" Type="http://schemas.openxmlformats.org/officeDocument/2006/relationships/slide" Target="slide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9" Type="http://schemas.openxmlformats.org/officeDocument/2006/relationships/slide" Target="slide6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fecp.sf-ex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6" Type="http://schemas.openxmlformats.org/officeDocument/2006/relationships/slide" Target="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10.88.22.18/sv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781151"/>
            <a:ext cx="7020272" cy="79997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zh-CN" altLang="en-US" sz="3000" dirty="0" smtClean="0"/>
              <a:t>信息技术部</a:t>
            </a:r>
            <a:endParaRPr lang="en-US" altLang="zh-CN" sz="3000" dirty="0"/>
          </a:p>
          <a:p>
            <a:pPr algn="r"/>
            <a:r>
              <a:rPr lang="en-US" altLang="zh-CN" sz="2000" dirty="0" smtClean="0"/>
              <a:t>——</a:t>
            </a:r>
            <a:r>
              <a:rPr lang="zh-CN" altLang="en-US" sz="2000" dirty="0" smtClean="0"/>
              <a:t>新人入职指引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420888"/>
            <a:ext cx="7092280" cy="1080121"/>
          </a:xfrm>
        </p:spPr>
        <p:txBody>
          <a:bodyPr/>
          <a:lstStyle/>
          <a:p>
            <a:pPr algn="ctr"/>
            <a:r>
              <a:rPr lang="zh-CN" altLang="en-US" sz="4400" dirty="0"/>
              <a:t>常</a:t>
            </a:r>
            <a:r>
              <a:rPr lang="zh-CN" altLang="en-US" sz="4400" dirty="0" smtClean="0"/>
              <a:t>用</a:t>
            </a:r>
            <a:r>
              <a:rPr lang="zh-CN" altLang="en-US" sz="4400" dirty="0"/>
              <a:t>管</a:t>
            </a:r>
            <a:r>
              <a:rPr lang="zh-CN" altLang="en-US" sz="4400" dirty="0" smtClean="0"/>
              <a:t>理平台使用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754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r>
              <a:rPr lang="zh-CN" altLang="en-US" dirty="0"/>
              <a:t>右键</a:t>
            </a:r>
            <a:r>
              <a:rPr lang="en-US" altLang="zh-CN" dirty="0"/>
              <a:t>-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-Settings-General-Language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12192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16097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2905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4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1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是项</a:t>
            </a:r>
            <a:r>
              <a:rPr lang="zh-CN" altLang="en-US" dirty="0"/>
              <a:t>目与事务跟踪工</a:t>
            </a:r>
            <a:r>
              <a:rPr lang="zh-CN" altLang="en-US" dirty="0" smtClean="0"/>
              <a:t>具</a:t>
            </a:r>
            <a:endParaRPr lang="en-US" altLang="zh-CN" dirty="0" smtClean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1286049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187624" y="2452688"/>
            <a:ext cx="288925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1213024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11549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项目管理</a:t>
            </a:r>
          </a:p>
        </p:txBody>
      </p:sp>
      <p:sp>
        <p:nvSpPr>
          <p:cNvPr id="8" name="MH_Text_1"/>
          <p:cNvSpPr txBox="1"/>
          <p:nvPr>
            <p:custDataLst>
              <p:tags r:id="rId5"/>
            </p:custDataLst>
          </p:nvPr>
        </p:nvSpPr>
        <p:spPr>
          <a:xfrm>
            <a:off x="2111549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目概览</a:t>
            </a:r>
            <a:endParaRPr lang="en-US" altLang="zh-CN" sz="12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目报告</a:t>
            </a:r>
            <a:endParaRPr lang="zh-CN" altLang="en-US" sz="1200" dirty="0"/>
          </a:p>
        </p:txBody>
      </p:sp>
      <p:sp>
        <p:nvSpPr>
          <p:cNvPr id="9" name="MH_Other_4"/>
          <p:cNvSpPr/>
          <p:nvPr>
            <p:custDataLst>
              <p:tags r:id="rId6"/>
            </p:custDataLst>
          </p:nvPr>
        </p:nvSpPr>
        <p:spPr>
          <a:xfrm>
            <a:off x="1286049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Other_5"/>
          <p:cNvSpPr/>
          <p:nvPr>
            <p:custDataLst>
              <p:tags r:id="rId7"/>
            </p:custDataLst>
          </p:nvPr>
        </p:nvSpPr>
        <p:spPr>
          <a:xfrm>
            <a:off x="1187624" y="3824288"/>
            <a:ext cx="288925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1213024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2" name="MH_SubTitle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111549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缺陷跟踪</a:t>
            </a:r>
          </a:p>
        </p:txBody>
      </p:sp>
      <p:sp>
        <p:nvSpPr>
          <p:cNvPr id="13" name="MH_Text_3"/>
          <p:cNvSpPr txBox="1"/>
          <p:nvPr>
            <p:custDataLst>
              <p:tags r:id="rId10"/>
            </p:custDataLst>
          </p:nvPr>
        </p:nvSpPr>
        <p:spPr>
          <a:xfrm>
            <a:off x="2111549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缺陷等级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缺陷来源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4" name="MH_Other_7"/>
          <p:cNvSpPr/>
          <p:nvPr>
            <p:custDataLst>
              <p:tags r:id="rId11"/>
            </p:custDataLst>
          </p:nvPr>
        </p:nvSpPr>
        <p:spPr>
          <a:xfrm>
            <a:off x="1286049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05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MH_Other_8"/>
          <p:cNvSpPr/>
          <p:nvPr>
            <p:custDataLst>
              <p:tags r:id="rId12"/>
            </p:custDataLst>
          </p:nvPr>
        </p:nvSpPr>
        <p:spPr>
          <a:xfrm>
            <a:off x="1187624" y="5195888"/>
            <a:ext cx="288925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6" name="MH_Other_9"/>
          <p:cNvSpPr/>
          <p:nvPr>
            <p:custDataLst>
              <p:tags r:id="rId13"/>
            </p:custDataLst>
          </p:nvPr>
        </p:nvSpPr>
        <p:spPr>
          <a:xfrm>
            <a:off x="1213024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7" name="MH_SubTitle_5"/>
          <p:cNvSpPr txBox="1"/>
          <p:nvPr>
            <p:custDataLst>
              <p:tags r:id="rId14"/>
            </p:custDataLst>
          </p:nvPr>
        </p:nvSpPr>
        <p:spPr>
          <a:xfrm>
            <a:off x="2111549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敏捷管理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MH_Text_5"/>
          <p:cNvSpPr txBox="1"/>
          <p:nvPr>
            <p:custDataLst>
              <p:tags r:id="rId15"/>
            </p:custDataLst>
          </p:nvPr>
        </p:nvSpPr>
        <p:spPr>
          <a:xfrm>
            <a:off x="2111549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敏捷迭代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卡</a:t>
            </a:r>
            <a:r>
              <a:rPr lang="zh-CN" altLang="en-US" sz="1200" dirty="0" smtClean="0"/>
              <a:t>片工作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9" name="MH_Other_10"/>
          <p:cNvSpPr/>
          <p:nvPr>
            <p:custDataLst>
              <p:tags r:id="rId16"/>
            </p:custDataLst>
          </p:nvPr>
        </p:nvSpPr>
        <p:spPr>
          <a:xfrm>
            <a:off x="4792836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MH_Other_11"/>
          <p:cNvSpPr/>
          <p:nvPr>
            <p:custDataLst>
              <p:tags r:id="rId17"/>
            </p:custDataLst>
          </p:nvPr>
        </p:nvSpPr>
        <p:spPr>
          <a:xfrm>
            <a:off x="4694411" y="2452688"/>
            <a:ext cx="290513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1" name="MH_Other_12"/>
          <p:cNvSpPr/>
          <p:nvPr>
            <p:custDataLst>
              <p:tags r:id="rId18"/>
            </p:custDataLst>
          </p:nvPr>
        </p:nvSpPr>
        <p:spPr>
          <a:xfrm>
            <a:off x="4719811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2" name="MH_SubTitle_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618336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任务跟踪</a:t>
            </a:r>
          </a:p>
        </p:txBody>
      </p:sp>
      <p:sp>
        <p:nvSpPr>
          <p:cNvPr id="23" name="MH_Text_2"/>
          <p:cNvSpPr txBox="1"/>
          <p:nvPr>
            <p:custDataLst>
              <p:tags r:id="rId20"/>
            </p:custDataLst>
          </p:nvPr>
        </p:nvSpPr>
        <p:spPr>
          <a:xfrm>
            <a:off x="5618336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任务详情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任务经办人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4" name="MH_Other_13"/>
          <p:cNvSpPr/>
          <p:nvPr>
            <p:custDataLst>
              <p:tags r:id="rId21"/>
            </p:custDataLst>
          </p:nvPr>
        </p:nvSpPr>
        <p:spPr>
          <a:xfrm>
            <a:off x="4792836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MH_Other_14"/>
          <p:cNvSpPr/>
          <p:nvPr>
            <p:custDataLst>
              <p:tags r:id="rId22"/>
            </p:custDataLst>
          </p:nvPr>
        </p:nvSpPr>
        <p:spPr>
          <a:xfrm>
            <a:off x="4694411" y="3824288"/>
            <a:ext cx="290513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6" name="MH_Other_15"/>
          <p:cNvSpPr/>
          <p:nvPr>
            <p:custDataLst>
              <p:tags r:id="rId23"/>
            </p:custDataLst>
          </p:nvPr>
        </p:nvSpPr>
        <p:spPr>
          <a:xfrm>
            <a:off x="4719811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7" name="MH_SubTitle_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618336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需求跟踪</a:t>
            </a:r>
          </a:p>
        </p:txBody>
      </p:sp>
      <p:sp>
        <p:nvSpPr>
          <p:cNvPr id="28" name="MH_Text_4"/>
          <p:cNvSpPr txBox="1"/>
          <p:nvPr>
            <p:custDataLst>
              <p:tags r:id="rId25"/>
            </p:custDataLst>
          </p:nvPr>
        </p:nvSpPr>
        <p:spPr>
          <a:xfrm>
            <a:off x="5618336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需求状态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需</a:t>
            </a:r>
            <a:r>
              <a:rPr lang="zh-CN" altLang="en-US" sz="1200" dirty="0" smtClean="0"/>
              <a:t>求列表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" name="MH_Other_16"/>
          <p:cNvSpPr/>
          <p:nvPr>
            <p:custDataLst>
              <p:tags r:id="rId26"/>
            </p:custDataLst>
          </p:nvPr>
        </p:nvSpPr>
        <p:spPr>
          <a:xfrm>
            <a:off x="4792836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06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MH_Other_17"/>
          <p:cNvSpPr/>
          <p:nvPr>
            <p:custDataLst>
              <p:tags r:id="rId27"/>
            </p:custDataLst>
          </p:nvPr>
        </p:nvSpPr>
        <p:spPr>
          <a:xfrm>
            <a:off x="4694411" y="5195888"/>
            <a:ext cx="290513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1" name="MH_Other_18"/>
          <p:cNvSpPr/>
          <p:nvPr>
            <p:custDataLst>
              <p:tags r:id="rId28"/>
            </p:custDataLst>
          </p:nvPr>
        </p:nvSpPr>
        <p:spPr>
          <a:xfrm>
            <a:off x="4719811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2" name="MH_SubTitle_6"/>
          <p:cNvSpPr txBox="1"/>
          <p:nvPr>
            <p:custDataLst>
              <p:tags r:id="rId29"/>
            </p:custDataLst>
          </p:nvPr>
        </p:nvSpPr>
        <p:spPr>
          <a:xfrm>
            <a:off x="5618336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测试管理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MH_Text_6"/>
          <p:cNvSpPr txBox="1"/>
          <p:nvPr>
            <p:custDataLst>
              <p:tags r:id="rId30"/>
            </p:custDataLst>
          </p:nvPr>
        </p:nvSpPr>
        <p:spPr>
          <a:xfrm>
            <a:off x="5618336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测试用例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测</a:t>
            </a:r>
            <a:r>
              <a:rPr lang="zh-CN" altLang="en-US" sz="1200" dirty="0" smtClean="0"/>
              <a:t>试周期</a:t>
            </a:r>
            <a:endParaRPr lang="zh-CN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6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工号和密码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请联系项目负责人添加权限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10159" r="15297" b="11628"/>
          <a:stretch/>
        </p:blipFill>
        <p:spPr bwMode="auto">
          <a:xfrm>
            <a:off x="899592" y="1700808"/>
            <a:ext cx="4359348" cy="226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7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常用问题类型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需要完成的任务。</a:t>
            </a:r>
            <a:endParaRPr lang="en-US" altLang="zh-CN" dirty="0" smtClean="0"/>
          </a:p>
          <a:p>
            <a:r>
              <a:rPr lang="zh-CN" altLang="en-US" dirty="0" smtClean="0"/>
              <a:t>缺陷</a:t>
            </a:r>
            <a:r>
              <a:rPr lang="en-US" altLang="zh-CN" dirty="0" smtClean="0"/>
              <a:t>-</a:t>
            </a:r>
            <a:r>
              <a:rPr lang="zh-CN" altLang="en-US" dirty="0"/>
              <a:t>测试过程，维护过程发现影响系统运行的缺</a:t>
            </a:r>
            <a:r>
              <a:rPr lang="zh-CN" altLang="en-US" dirty="0" smtClean="0"/>
              <a:t>陷。</a:t>
            </a:r>
            <a:endParaRPr lang="en-US" altLang="zh-CN" dirty="0" smtClean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障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</a:t>
            </a:r>
            <a:r>
              <a:rPr lang="zh-CN" altLang="en-US" dirty="0"/>
              <a:t>试过程，维护过程发现影响系统运行的问题。</a:t>
            </a:r>
            <a:endParaRPr lang="en-US" altLang="zh-CN" dirty="0" smtClean="0"/>
          </a:p>
          <a:p>
            <a:r>
              <a:rPr lang="zh-CN" altLang="en-US" dirty="0"/>
              <a:t>改</a:t>
            </a:r>
            <a:r>
              <a:rPr lang="zh-CN" altLang="en-US" dirty="0" smtClean="0"/>
              <a:t>进</a:t>
            </a:r>
            <a:r>
              <a:rPr lang="en-US" altLang="zh-CN" dirty="0" smtClean="0"/>
              <a:t>-</a:t>
            </a:r>
            <a:r>
              <a:rPr lang="zh-CN" altLang="en-US" dirty="0"/>
              <a:t>对现有功能或任务的改进或完善。</a:t>
            </a:r>
            <a:endParaRPr lang="en-US" altLang="zh-CN" dirty="0" smtClean="0"/>
          </a:p>
          <a:p>
            <a:r>
              <a:rPr lang="zh-CN" altLang="en-US" dirty="0"/>
              <a:t>史</a:t>
            </a:r>
            <a:r>
              <a:rPr lang="zh-CN" altLang="en-US" dirty="0" smtClean="0"/>
              <a:t>诗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大的用</a:t>
            </a:r>
            <a:r>
              <a:rPr lang="zh-CN" altLang="en-US" dirty="0"/>
              <a:t>户故事</a:t>
            </a:r>
            <a:r>
              <a:rPr lang="en-US" altLang="zh-CN" dirty="0"/>
              <a:t>, </a:t>
            </a:r>
            <a:r>
              <a:rPr lang="zh-CN" altLang="en-US" dirty="0"/>
              <a:t>需要加以细分。</a:t>
            </a:r>
            <a:endParaRPr lang="en-US" altLang="zh-CN" dirty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事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已经细分的用</a:t>
            </a:r>
            <a:r>
              <a:rPr lang="zh-CN" altLang="en-US" dirty="0"/>
              <a:t>户故</a:t>
            </a:r>
            <a:r>
              <a:rPr lang="zh-CN" altLang="en-US" dirty="0" smtClean="0"/>
              <a:t>事，</a:t>
            </a:r>
            <a:r>
              <a:rPr lang="zh-CN" altLang="en-US" dirty="0"/>
              <a:t>敏捷框架中最小的工作单</a:t>
            </a:r>
            <a:r>
              <a:rPr lang="zh-CN" altLang="en-US" dirty="0" smtClean="0"/>
              <a:t>元。</a:t>
            </a:r>
            <a:endParaRPr lang="en-US" altLang="zh-CN" dirty="0" smtClean="0"/>
          </a:p>
          <a:p>
            <a:r>
              <a:rPr lang="zh-CN" altLang="en-US" dirty="0"/>
              <a:t>子任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问题的子任</a:t>
            </a:r>
            <a:r>
              <a:rPr lang="zh-CN" altLang="en-US" dirty="0" smtClean="0"/>
              <a:t>务。</a:t>
            </a:r>
            <a:endParaRPr lang="en-US" altLang="zh-CN" dirty="0" smtClean="0"/>
          </a:p>
          <a:p>
            <a:r>
              <a:rPr lang="zh-CN" altLang="en-US" dirty="0" smtClean="0"/>
              <a:t>测</a:t>
            </a:r>
            <a:r>
              <a:rPr lang="zh-CN" altLang="en-US" dirty="0"/>
              <a:t>试用</a:t>
            </a: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</a:t>
            </a:r>
            <a:r>
              <a:rPr lang="zh-CN" altLang="en-US" dirty="0" smtClean="0"/>
              <a:t>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4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</a:t>
            </a:r>
            <a:r>
              <a:rPr lang="zh-CN" altLang="en-US" dirty="0" smtClean="0"/>
              <a:t>器创建与分</a:t>
            </a:r>
            <a:r>
              <a:rPr lang="zh-CN" altLang="en-US" dirty="0" smtClean="0"/>
              <a:t>享</a:t>
            </a:r>
            <a:endParaRPr lang="en-US" altLang="zh-CN" dirty="0" smtClean="0"/>
          </a:p>
          <a:p>
            <a:r>
              <a:rPr lang="zh-CN" altLang="en-US" dirty="0"/>
              <a:t>过滤条</a:t>
            </a:r>
            <a:r>
              <a:rPr lang="zh-CN" altLang="en-US" dirty="0" smtClean="0"/>
              <a:t>件选择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高级</a:t>
            </a:r>
            <a:r>
              <a:rPr lang="en-US" altLang="zh-CN" dirty="0" smtClean="0"/>
              <a:t>JQL</a:t>
            </a:r>
            <a:r>
              <a:rPr lang="zh-CN" altLang="en-US" dirty="0" smtClean="0"/>
              <a:t>（</a:t>
            </a:r>
            <a:r>
              <a:rPr lang="zh-CN" altLang="en-US" dirty="0"/>
              <a:t>了解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7444"/>
            <a:ext cx="6648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59" y="3566404"/>
            <a:ext cx="5324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8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常规工作流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419850" cy="393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0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敏捷面板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</a:t>
            </a:r>
            <a:r>
              <a:rPr lang="zh-CN" altLang="en-US" dirty="0" smtClean="0"/>
              <a:t>刺面板和看板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板过滤器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板泳道</a:t>
            </a:r>
            <a:endParaRPr lang="en-US" altLang="zh-CN" dirty="0" smtClean="0"/>
          </a:p>
          <a:p>
            <a:r>
              <a:rPr lang="zh-CN" altLang="en-US" dirty="0" smtClean="0"/>
              <a:t>待办事项</a:t>
            </a:r>
            <a:endParaRPr lang="en-US" altLang="zh-CN" dirty="0" smtClean="0"/>
          </a:p>
          <a:p>
            <a:r>
              <a:rPr lang="zh-CN" altLang="en-US" dirty="0" smtClean="0"/>
              <a:t>活跃的</a:t>
            </a:r>
            <a:r>
              <a:rPr lang="en-US" altLang="zh-CN" dirty="0" smtClean="0"/>
              <a:t>Sprint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18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创</a:t>
            </a:r>
            <a:r>
              <a:rPr lang="zh-CN" altLang="en-US" dirty="0" smtClean="0"/>
              <a:t>建与解决问题对比报告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人</a:t>
            </a:r>
            <a:r>
              <a:rPr lang="zh-CN" altLang="en-US" dirty="0" smtClean="0"/>
              <a:t>员工作量报告</a:t>
            </a:r>
            <a:endParaRPr lang="en-US" altLang="zh-CN" dirty="0" smtClean="0"/>
          </a:p>
          <a:p>
            <a:r>
              <a:rPr lang="zh-CN" altLang="en-US" dirty="0"/>
              <a:t>敏</a:t>
            </a:r>
            <a:r>
              <a:rPr lang="zh-CN" altLang="en-US" dirty="0" smtClean="0"/>
              <a:t>捷报表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燃尽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试报表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97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岗位工作模板</a:t>
            </a:r>
            <a:r>
              <a:rPr lang="en-US" altLang="zh-CN" spc="200" smtClean="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19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</a:t>
            </a:r>
            <a:r>
              <a:rPr lang="zh-CN" altLang="en-US" spc="200" smtClean="0">
                <a:solidFill>
                  <a:srgbClr val="FFFFFF"/>
                </a:solidFill>
              </a:rPr>
              <a:t>禅道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19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0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禅</a:t>
            </a:r>
            <a:r>
              <a:rPr lang="zh-CN" altLang="en-US" dirty="0" smtClean="0"/>
              <a:t>道概述</a:t>
            </a:r>
            <a:endParaRPr lang="en-US" altLang="zh-CN" dirty="0" smtClean="0"/>
          </a:p>
          <a:p>
            <a:r>
              <a:rPr lang="zh-CN" altLang="en-US" dirty="0"/>
              <a:t>机</a:t>
            </a:r>
            <a:r>
              <a:rPr lang="zh-CN" altLang="en-US" dirty="0" smtClean="0"/>
              <a:t>务产品组使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zh-CN" altLang="en-US" dirty="0"/>
              <a:t>账号密码</a:t>
            </a:r>
          </a:p>
          <a:p>
            <a:r>
              <a:rPr lang="zh-CN" altLang="en-US" dirty="0" smtClean="0"/>
              <a:t>请联系管理员刘志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0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需</a:t>
            </a:r>
            <a:r>
              <a:rPr lang="zh-CN" altLang="en-US" dirty="0" smtClean="0"/>
              <a:t>求 计划 发布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任务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 </a:t>
            </a:r>
            <a:r>
              <a:rPr lang="zh-CN" altLang="en-US" dirty="0" smtClean="0"/>
              <a:t>用例</a:t>
            </a:r>
            <a:endParaRPr lang="en-US" altLang="zh-CN" dirty="0" smtClean="0"/>
          </a:p>
          <a:p>
            <a:r>
              <a:rPr lang="zh-CN" altLang="en-US" dirty="0" smtClean="0"/>
              <a:t>我的待办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75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</a:t>
            </a:r>
            <a:r>
              <a:rPr lang="zh-CN" altLang="en-US" dirty="0" smtClean="0"/>
              <a:t>道报表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产品汇总表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代偏差报表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创建表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指派表</a:t>
            </a:r>
            <a:endParaRPr lang="en-US" altLang="zh-CN" dirty="0" smtClean="0"/>
          </a:p>
          <a:p>
            <a:r>
              <a:rPr lang="zh-CN" altLang="en-US" dirty="0"/>
              <a:t>员</a:t>
            </a:r>
            <a:r>
              <a:rPr lang="zh-CN" altLang="en-US" dirty="0" smtClean="0"/>
              <a:t>工负载表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87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/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/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6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sfecp.sf-express.com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089726" cy="447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访问外网，登录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、微信：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申请：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本发布：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1773216"/>
            <a:ext cx="3715256" cy="43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2996952"/>
            <a:ext cx="3474265" cy="38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4149080"/>
            <a:ext cx="4050328" cy="32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4725144"/>
            <a:ext cx="4338361" cy="3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90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其他常用服务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域密码修改</a:t>
            </a:r>
            <a:endParaRPr lang="en-US" altLang="zh-CN" dirty="0" smtClean="0"/>
          </a:p>
          <a:p>
            <a:r>
              <a:rPr lang="zh-CN" altLang="en-US" dirty="0" smtClean="0"/>
              <a:t>加班</a:t>
            </a:r>
            <a:r>
              <a:rPr lang="en-US" altLang="zh-CN" dirty="0" smtClean="0"/>
              <a:t>/</a:t>
            </a:r>
            <a:r>
              <a:rPr lang="zh-CN" altLang="en-US" dirty="0" smtClean="0"/>
              <a:t>请假申请</a:t>
            </a:r>
            <a:endParaRPr lang="en-US" altLang="zh-CN" dirty="0" smtClean="0"/>
          </a:p>
          <a:p>
            <a:r>
              <a:rPr lang="zh-CN" altLang="en-US" dirty="0"/>
              <a:t>考</a:t>
            </a:r>
            <a:r>
              <a:rPr lang="zh-CN" altLang="en-US" dirty="0" smtClean="0"/>
              <a:t>勤管理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0" y="3212976"/>
            <a:ext cx="800618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97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5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TortoiseSVN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右键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TortoiseSVN</a:t>
            </a:r>
            <a:r>
              <a:rPr lang="en-US" altLang="zh-CN" dirty="0" smtClean="0"/>
              <a:t>-Settings-General-Language</a:t>
            </a:r>
          </a:p>
          <a:p>
            <a:r>
              <a:rPr lang="zh-CN" altLang="en-US" dirty="0"/>
              <a:t>访</a:t>
            </a:r>
            <a:r>
              <a:rPr lang="zh-CN" altLang="en-US" dirty="0" smtClean="0"/>
              <a:t>问链接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https://10.88.22.18/svn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4" y="1942319"/>
            <a:ext cx="2105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5" y="2978472"/>
            <a:ext cx="1495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62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账号与权限申请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HQ-IT096SVN</a:t>
            </a:r>
            <a:r>
              <a:rPr lang="zh-CN" altLang="en-US" dirty="0"/>
              <a:t>申请流程（顺丰航空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个人账号和密码请留意配置管理员丰声通知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5118"/>
            <a:ext cx="7381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889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0"/>
  <p:tag name="MH_SECTIONID" val="281,282,283,28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MH_TYPE" val="CONTENTS"/>
  <p:tag name="ID" val="6267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heme/theme1.xml><?xml version="1.0" encoding="utf-8"?>
<a:theme xmlns:a="http://schemas.openxmlformats.org/drawingml/2006/main" name="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A000120150508A07PPBG</Template>
  <TotalTime>944</TotalTime>
  <Words>793</Words>
  <Application>Microsoft Office PowerPoint</Application>
  <PresentationFormat>全屏显示(4:3)</PresentationFormat>
  <Paragraphs>171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A000120140530A99PPBG</vt:lpstr>
      <vt:lpstr>常用管理平台使用</vt:lpstr>
      <vt:lpstr>PowerPoint 演示文稿</vt:lpstr>
      <vt:lpstr>PowerPoint 演示文稿</vt:lpstr>
      <vt:lpstr>ECP账号密码</vt:lpstr>
      <vt:lpstr>常用流程</vt:lpstr>
      <vt:lpstr>其他常用服务</vt:lpstr>
      <vt:lpstr>PowerPoint 演示文稿</vt:lpstr>
      <vt:lpstr>SVN安装与配置</vt:lpstr>
      <vt:lpstr>SVN账号与权限申请</vt:lpstr>
      <vt:lpstr>Git安装与配置</vt:lpstr>
      <vt:lpstr>PowerPoint 演示文稿</vt:lpstr>
      <vt:lpstr>JIRA简介</vt:lpstr>
      <vt:lpstr>账号密码</vt:lpstr>
      <vt:lpstr>JIRA常用问题类型</vt:lpstr>
      <vt:lpstr>JIRA过滤器</vt:lpstr>
      <vt:lpstr>JIRA工作流</vt:lpstr>
      <vt:lpstr>JIRA敏捷面板</vt:lpstr>
      <vt:lpstr>JIRA报表</vt:lpstr>
      <vt:lpstr>PowerPoint 演示文稿</vt:lpstr>
      <vt:lpstr>禅道</vt:lpstr>
      <vt:lpstr>禅道使用</vt:lpstr>
      <vt:lpstr>禅道报表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常用应用使用指导</dc:title>
  <dc:creator>王晶(Jing Wang)-顺丰航空</dc:creator>
  <cp:lastModifiedBy>Windows7</cp:lastModifiedBy>
  <cp:revision>30</cp:revision>
  <dcterms:created xsi:type="dcterms:W3CDTF">2018-04-23T01:18:21Z</dcterms:created>
  <dcterms:modified xsi:type="dcterms:W3CDTF">2018-04-24T08:48:50Z</dcterms:modified>
</cp:coreProperties>
</file>