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58" r:id="rId4"/>
    <p:sldId id="263" r:id="rId5"/>
    <p:sldId id="259" r:id="rId6"/>
    <p:sldId id="268" r:id="rId7"/>
    <p:sldId id="266" r:id="rId8"/>
    <p:sldId id="267" r:id="rId9"/>
    <p:sldId id="260" r:id="rId10"/>
    <p:sldId id="261" r:id="rId11"/>
    <p:sldId id="262" r:id="rId12"/>
    <p:sldId id="265" r:id="rId13"/>
    <p:sldId id="264" r:id="rId14"/>
    <p:sldId id="270"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4" autoAdjust="0"/>
    <p:restoredTop sz="86463" autoAdjust="0"/>
  </p:normalViewPr>
  <p:slideViewPr>
    <p:cSldViewPr>
      <p:cViewPr>
        <p:scale>
          <a:sx n="100" d="100"/>
          <a:sy n="100" d="100"/>
        </p:scale>
        <p:origin x="-384"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BCCBD-1EAE-4C09-9EB3-D831A97F3845}" type="datetimeFigureOut">
              <a:rPr lang="zh-CN" altLang="en-US" smtClean="0"/>
              <a:t>2018/4/26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1931-1762-49DD-9545-8B5E17890DA0}" type="slidenum">
              <a:rPr lang="zh-CN" altLang="en-US" smtClean="0"/>
              <a:t>‹#›</a:t>
            </a:fld>
            <a:endParaRPr lang="zh-CN" altLang="en-US"/>
          </a:p>
        </p:txBody>
      </p:sp>
    </p:spTree>
    <p:extLst>
      <p:ext uri="{BB962C8B-B14F-4D97-AF65-F5344CB8AC3E}">
        <p14:creationId xmlns:p14="http://schemas.microsoft.com/office/powerpoint/2010/main" val="3062939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9832"/>
          <a:stretch/>
        </p:blipFill>
        <p:spPr bwMode="auto">
          <a:xfrm>
            <a:off x="0" y="0"/>
            <a:ext cx="3676650" cy="514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8389"/>
          <a:stretch/>
        </p:blipFill>
        <p:spPr bwMode="auto">
          <a:xfrm>
            <a:off x="4420005" y="1708030"/>
            <a:ext cx="4723995" cy="514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Rectangle 2"/>
          <p:cNvSpPr>
            <a:spLocks noGrp="1" noChangeArrowheads="1"/>
          </p:cNvSpPr>
          <p:nvPr>
            <p:ph type="ctrTitle"/>
          </p:nvPr>
        </p:nvSpPr>
        <p:spPr>
          <a:xfrm>
            <a:off x="2803630" y="2281704"/>
            <a:ext cx="4015184" cy="1082615"/>
          </a:xfrm>
        </p:spPr>
        <p:txBody>
          <a:bodyPr/>
          <a:lstStyle>
            <a:lvl1pPr algn="ctr">
              <a:lnSpc>
                <a:spcPct val="110000"/>
              </a:lnSpc>
              <a:defRPr sz="3600" b="0">
                <a:solidFill>
                  <a:schemeClr val="accent1"/>
                </a:solidFill>
              </a:defRPr>
            </a:lvl1pPr>
          </a:lstStyle>
          <a:p>
            <a:pPr lvl="0"/>
            <a:r>
              <a:rPr lang="zh-CN" altLang="en-US" noProof="0" dirty="0" smtClean="0"/>
              <a:t>单击此处编辑母版标题样式</a:t>
            </a:r>
            <a:endParaRPr lang="zh-CN" altLang="en-US" noProof="0" dirty="0" smtClean="0"/>
          </a:p>
        </p:txBody>
      </p:sp>
      <p:sp>
        <p:nvSpPr>
          <p:cNvPr id="3075" name="Rectangle 3"/>
          <p:cNvSpPr>
            <a:spLocks noGrp="1" noChangeArrowheads="1"/>
          </p:cNvSpPr>
          <p:nvPr>
            <p:ph type="subTitle" idx="1"/>
          </p:nvPr>
        </p:nvSpPr>
        <p:spPr>
          <a:xfrm>
            <a:off x="2803630" y="3722093"/>
            <a:ext cx="4015184" cy="431800"/>
          </a:xfrm>
        </p:spPr>
        <p:txBody>
          <a:bodyPr/>
          <a:lstStyle>
            <a:lvl1pPr marL="0" indent="0" algn="ctr">
              <a:buFontTx/>
              <a:buNone/>
              <a:defRPr sz="1600">
                <a:solidFill>
                  <a:schemeClr val="bg1">
                    <a:lumMod val="50000"/>
                  </a:schemeClr>
                </a:solidFill>
              </a:defRPr>
            </a:lvl1pPr>
          </a:lstStyle>
          <a:p>
            <a:pPr lvl="0"/>
            <a:r>
              <a:rPr lang="zh-CN" altLang="en-US" noProof="0" smtClean="0"/>
              <a:t>单击以编辑母版副标题样式</a:t>
            </a:r>
            <a:endParaRPr lang="zh-CN" altLang="en-US" noProof="0" smtClean="0"/>
          </a:p>
        </p:txBody>
      </p:sp>
      <p:sp>
        <p:nvSpPr>
          <p:cNvPr id="5"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t>2018/4/26</a:t>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38245335"/>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2018/4/26</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90600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3425" y="476250"/>
            <a:ext cx="2203450" cy="56784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76250"/>
            <a:ext cx="6462712" cy="567848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2018/4/26</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738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0000" y="317724"/>
            <a:ext cx="5600700" cy="711200"/>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accent2">
                    <a:lumMod val="75000"/>
                  </a:schemeClr>
                </a:solidFill>
              </a:defRPr>
            </a:lvl1pPr>
            <a:lvl2pPr>
              <a:defRPr>
                <a:solidFill>
                  <a:schemeClr val="bg1">
                    <a:lumMod val="50000"/>
                  </a:schemeClr>
                </a:solidFill>
              </a:defRPr>
            </a:lvl2pPr>
          </a:lstStyle>
          <a:p>
            <a:pPr lvl="0"/>
            <a:r>
              <a:rPr lang="zh-CN" altLang="en-US" smtClean="0"/>
              <a:t>编辑母版文本样式</a:t>
            </a:r>
          </a:p>
          <a:p>
            <a:pPr lvl="1"/>
            <a:r>
              <a:rPr lang="zh-CN" altLang="en-US" smtClean="0"/>
              <a:t>第二级</a:t>
            </a:r>
          </a:p>
        </p:txBody>
      </p:sp>
      <p:sp>
        <p:nvSpPr>
          <p:cNvPr id="4" name="Rectangle 4"/>
          <p:cNvSpPr>
            <a:spLocks noGrp="1" noChangeArrowheads="1"/>
          </p:cNvSpPr>
          <p:nvPr>
            <p:ph type="dt" sz="half" idx="10"/>
          </p:nvPr>
        </p:nvSpPr>
        <p:spPr>
          <a:ln/>
        </p:spPr>
        <p:txBody>
          <a:bodyPr/>
          <a:lstStyle>
            <a:lvl1pPr>
              <a:defRPr/>
            </a:lvl1pPr>
          </a:lstStyle>
          <a:p>
            <a:fld id="{13D0CE79-49FB-443D-BEF8-6B709DE8FD0C}" type="datetimeFigureOut">
              <a:rPr lang="zh-CN" altLang="en-US" smtClean="0"/>
              <a:t>2018/4/26</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EF906490-237C-474C-BA2E-D98840BC1F8F}" type="slidenum">
              <a:rPr lang="zh-CN" altLang="en-US" smtClean="0"/>
              <a:t>‹#›</a:t>
            </a:fld>
            <a:endParaRPr lang="zh-CN" altLang="en-US"/>
          </a:p>
        </p:txBody>
      </p:sp>
    </p:spTree>
    <p:extLst>
      <p:ext uri="{BB962C8B-B14F-4D97-AF65-F5344CB8AC3E}">
        <p14:creationId xmlns:p14="http://schemas.microsoft.com/office/powerpoint/2010/main" val="858543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80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2018/4/26</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000533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12875"/>
            <a:ext cx="4260850" cy="47418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81563" y="1412875"/>
            <a:ext cx="4262437" cy="47418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2018/4/26</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0253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2018/4/26</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07942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2018/4/26</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6014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lstStyle>
          <a:p>
            <a:fld id="{530820CF-B880-4189-942D-D702A7CBA730}" type="datetimeFigureOut">
              <a:rPr lang="zh-CN" altLang="en-US" smtClean="0"/>
              <a:t>2018/4/26</a:t>
            </a:fld>
            <a:endParaRPr lang="zh-CN" altLang="en-US"/>
          </a:p>
        </p:txBody>
      </p:sp>
      <p:sp>
        <p:nvSpPr>
          <p:cNvPr id="4" name="页脚占位符 2"/>
          <p:cNvSpPr>
            <a:spLocks noGrp="1"/>
          </p:cNvSpPr>
          <p:nvPr>
            <p:ph type="ftr" sz="quarter" idx="11"/>
          </p:nvPr>
        </p:nvSpPr>
        <p:spPr/>
        <p:txBody>
          <a:bodyPr/>
          <a:lstStyle>
            <a:lvl1pPr>
              <a:defRPr/>
            </a:lvl1pPr>
          </a:lstStyle>
          <a:p>
            <a:endParaRPr lang="zh-CN" altLang="en-US"/>
          </a:p>
        </p:txBody>
      </p:sp>
      <p:sp>
        <p:nvSpPr>
          <p:cNvPr id="5" name="灯片编号占位符 3"/>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
        <p:nvSpPr>
          <p:cNvPr id="6" name="矩形 5"/>
          <p:cNvSpPr/>
          <p:nvPr/>
        </p:nvSpPr>
        <p:spPr>
          <a:xfrm>
            <a:off x="0" y="0"/>
            <a:ext cx="9144000" cy="6858000"/>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4810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2018/4/26</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4928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2018/4/26</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5922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p:cNvGrpSpPr/>
          <p:nvPr/>
        </p:nvGrpSpPr>
        <p:grpSpPr>
          <a:xfrm>
            <a:off x="12192" y="0"/>
            <a:ext cx="9131808" cy="6858000"/>
            <a:chOff x="12192" y="0"/>
            <a:chExt cx="9131808" cy="6858000"/>
          </a:xfrm>
        </p:grpSpPr>
        <p:pic>
          <p:nvPicPr>
            <p:cNvPr id="10" name="图片 1"/>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64435" t="6148"/>
            <a:stretch/>
          </p:blipFill>
          <p:spPr bwMode="auto">
            <a:xfrm>
              <a:off x="4559300" y="0"/>
              <a:ext cx="4584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2192" y="0"/>
              <a:ext cx="4559808" cy="6858000"/>
            </a:xfrm>
            <a:prstGeom prst="rect">
              <a:avLst/>
            </a:prstGeom>
          </p:spPr>
        </p:pic>
      </p:grpSp>
      <p:sp>
        <p:nvSpPr>
          <p:cNvPr id="1027" name="Rectangle 2"/>
          <p:cNvSpPr>
            <a:spLocks noGrp="1" noChangeArrowheads="1"/>
          </p:cNvSpPr>
          <p:nvPr>
            <p:ph type="title"/>
          </p:nvPr>
        </p:nvSpPr>
        <p:spPr bwMode="auto">
          <a:xfrm>
            <a:off x="1186657" y="335141"/>
            <a:ext cx="7500143"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8" name="Rectangle 3"/>
          <p:cNvSpPr>
            <a:spLocks noGrp="1" noChangeArrowheads="1"/>
          </p:cNvSpPr>
          <p:nvPr>
            <p:ph type="body" idx="1"/>
          </p:nvPr>
        </p:nvSpPr>
        <p:spPr bwMode="auto">
          <a:xfrm>
            <a:off x="481013" y="1438275"/>
            <a:ext cx="8218487"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fld id="{530820CF-B880-4189-942D-D702A7CBA730}" type="datetimeFigureOut">
              <a:rPr lang="zh-CN" altLang="en-US" smtClean="0"/>
              <a:t>2018/4/26</a:t>
            </a:fld>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zh-C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184339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sz="3200" kern="1200">
          <a:solidFill>
            <a:schemeClr val="accent1"/>
          </a:solidFill>
          <a:latin typeface="+mj-lt"/>
          <a:ea typeface="+mj-ea"/>
          <a:cs typeface="+mj-cs"/>
        </a:defRPr>
      </a:lvl1pPr>
      <a:lvl2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2pPr>
      <a:lvl3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3pPr>
      <a:lvl4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4pPr>
      <a:lvl5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5pPr>
      <a:lvl6pPr marL="4572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6pPr>
      <a:lvl7pPr marL="9144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7pPr>
      <a:lvl8pPr marL="13716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8pPr>
      <a:lvl9pPr marL="18288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9pPr>
    </p:titleStyle>
    <p:bodyStyle>
      <a:lvl1pPr marL="342900" indent="-257175" algn="l" rtl="0" eaLnBrk="1" fontAlgn="base" hangingPunct="1">
        <a:spcBef>
          <a:spcPts val="1800"/>
        </a:spcBef>
        <a:spcAft>
          <a:spcPct val="0"/>
        </a:spcAft>
        <a:buClr>
          <a:schemeClr val="accent1"/>
        </a:buClr>
        <a:buChar char="•"/>
        <a:defRPr sz="2000" kern="1200">
          <a:solidFill>
            <a:schemeClr val="accent1"/>
          </a:solidFill>
          <a:latin typeface="+mn-lt"/>
          <a:ea typeface="+mn-ea"/>
          <a:cs typeface="+mn-cs"/>
        </a:defRPr>
      </a:lvl1pPr>
      <a:lvl2pPr marL="357188" algn="l" rtl="0" eaLnBrk="1" fontAlgn="base" hangingPunct="1">
        <a:lnSpc>
          <a:spcPct val="130000"/>
        </a:lnSpc>
        <a:spcBef>
          <a:spcPct val="20000"/>
        </a:spcBef>
        <a:spcAft>
          <a:spcPct val="0"/>
        </a:spcAft>
        <a:defRPr sz="1800" kern="1200">
          <a:solidFill>
            <a:schemeClr val="accent2"/>
          </a:solidFill>
          <a:latin typeface="+mn-lt"/>
          <a:ea typeface="+mn-ea"/>
          <a:cs typeface="+mn-cs"/>
        </a:defRPr>
      </a:lvl2pPr>
      <a:lvl3pPr marL="1143000" indent="-228600" algn="l" rtl="0" eaLnBrk="1" fontAlgn="base" hangingPunct="1">
        <a:spcBef>
          <a:spcPct val="20000"/>
        </a:spcBef>
        <a:spcAft>
          <a:spcPct val="0"/>
        </a:spcAft>
        <a:buChar char="•"/>
        <a:defRPr sz="1400" kern="1200">
          <a:solidFill>
            <a:srgbClr val="4D4D4D"/>
          </a:solidFill>
          <a:latin typeface="+mn-lt"/>
          <a:ea typeface="+mn-ea"/>
          <a:cs typeface="+mn-cs"/>
        </a:defRPr>
      </a:lvl3pPr>
      <a:lvl4pPr marL="1600200" indent="-228600" algn="l" rtl="0" eaLnBrk="1" fontAlgn="base" hangingPunct="1">
        <a:spcBef>
          <a:spcPct val="20000"/>
        </a:spcBef>
        <a:spcAft>
          <a:spcPct val="0"/>
        </a:spcAft>
        <a:buChar char="–"/>
        <a:defRPr sz="1200" kern="1200">
          <a:solidFill>
            <a:srgbClr val="4D4D4D"/>
          </a:solidFill>
          <a:latin typeface="+mn-lt"/>
          <a:ea typeface="+mn-ea"/>
          <a:cs typeface="+mn-cs"/>
        </a:defRPr>
      </a:lvl4pPr>
      <a:lvl5pPr marL="2057400" indent="-228600" algn="l" rtl="0" eaLnBrk="1" fontAlgn="base" hangingPunct="1">
        <a:spcBef>
          <a:spcPct val="20000"/>
        </a:spcBef>
        <a:spcAft>
          <a:spcPct val="0"/>
        </a:spcAft>
        <a:buChar char="»"/>
        <a:defRPr sz="12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03630" y="2281704"/>
            <a:ext cx="4504674" cy="1082615"/>
          </a:xfrm>
        </p:spPr>
        <p:txBody>
          <a:bodyPr/>
          <a:lstStyle/>
          <a:p>
            <a:r>
              <a:rPr lang="zh-CN" altLang="en-US" dirty="0"/>
              <a:t>配</a:t>
            </a:r>
            <a:r>
              <a:rPr lang="zh-CN" altLang="en-US" dirty="0" smtClean="0"/>
              <a:t>置管理规范及要求</a:t>
            </a:r>
            <a:endParaRPr lang="zh-CN" altLang="en-US" dirty="0"/>
          </a:p>
        </p:txBody>
      </p:sp>
      <p:sp>
        <p:nvSpPr>
          <p:cNvPr id="3" name="副标题 2"/>
          <p:cNvSpPr>
            <a:spLocks noGrp="1"/>
          </p:cNvSpPr>
          <p:nvPr>
            <p:ph type="subTitle" idx="1"/>
          </p:nvPr>
        </p:nvSpPr>
        <p:spPr>
          <a:xfrm>
            <a:off x="3219763" y="3573016"/>
            <a:ext cx="3672408" cy="431800"/>
          </a:xfrm>
        </p:spPr>
        <p:txBody>
          <a:bodyPr>
            <a:normAutofit fontScale="25000" lnSpcReduction="20000"/>
          </a:bodyPr>
          <a:lstStyle/>
          <a:p>
            <a:r>
              <a:rPr lang="zh-CN" altLang="en-US" sz="8000" dirty="0" smtClean="0"/>
              <a:t>信息技术部</a:t>
            </a:r>
            <a:endParaRPr lang="en-US" altLang="zh-CN" sz="8000" dirty="0" smtClean="0"/>
          </a:p>
          <a:p>
            <a:pPr algn="r"/>
            <a:r>
              <a:rPr lang="en-US" altLang="zh-CN" sz="4000" dirty="0" smtClean="0"/>
              <a:t>——</a:t>
            </a:r>
            <a:r>
              <a:rPr lang="zh-CN" altLang="en-US" sz="4000" dirty="0" smtClean="0"/>
              <a:t>新人入职指引</a:t>
            </a:r>
            <a:endParaRPr lang="zh-CN" altLang="en-US" sz="4000" dirty="0"/>
          </a:p>
        </p:txBody>
      </p:sp>
    </p:spTree>
    <p:extLst>
      <p:ext uri="{BB962C8B-B14F-4D97-AF65-F5344CB8AC3E}">
        <p14:creationId xmlns:p14="http://schemas.microsoft.com/office/powerpoint/2010/main" val="169577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版本管理</a:t>
            </a:r>
            <a:endParaRPr lang="zh-CN" altLang="en-US" dirty="0"/>
          </a:p>
        </p:txBody>
      </p:sp>
      <p:sp>
        <p:nvSpPr>
          <p:cNvPr id="3" name="内容占位符 2"/>
          <p:cNvSpPr>
            <a:spLocks noGrp="1"/>
          </p:cNvSpPr>
          <p:nvPr>
            <p:ph idx="1"/>
          </p:nvPr>
        </p:nvSpPr>
        <p:spPr/>
        <p:txBody>
          <a:bodyPr/>
          <a:lstStyle/>
          <a:p>
            <a:r>
              <a:rPr lang="zh-CN" altLang="en-US" dirty="0" smtClean="0"/>
              <a:t>版本号规定</a:t>
            </a:r>
            <a:endParaRPr lang="en-US" altLang="zh-CN" dirty="0" smtClean="0"/>
          </a:p>
          <a:p>
            <a:r>
              <a:rPr lang="zh-CN" altLang="en-US" dirty="0"/>
              <a:t>发</a:t>
            </a:r>
            <a:r>
              <a:rPr lang="zh-CN" altLang="en-US" dirty="0" smtClean="0"/>
              <a:t>布周期</a:t>
            </a:r>
            <a:endParaRPr lang="en-US" altLang="zh-CN" dirty="0" smtClean="0"/>
          </a:p>
          <a:p>
            <a:r>
              <a:rPr lang="zh-CN" altLang="en-US" dirty="0" smtClean="0"/>
              <a:t>版</a:t>
            </a:r>
            <a:r>
              <a:rPr lang="zh-CN" altLang="en-US" dirty="0" smtClean="0"/>
              <a:t>本发</a:t>
            </a:r>
            <a:r>
              <a:rPr lang="zh-CN" altLang="en-US" dirty="0" smtClean="0"/>
              <a:t>布过程</a:t>
            </a:r>
            <a:endParaRPr lang="en-US" altLang="zh-CN" dirty="0" smtClean="0"/>
          </a:p>
          <a:p>
            <a:r>
              <a:rPr lang="zh-CN" altLang="en-US" dirty="0"/>
              <a:t>版</a:t>
            </a:r>
            <a:r>
              <a:rPr lang="zh-CN" altLang="en-US" dirty="0" smtClean="0"/>
              <a:t>本发布</a:t>
            </a:r>
            <a:r>
              <a:rPr lang="en-US" altLang="zh-CN" dirty="0" smtClean="0"/>
              <a:t>Checklist</a:t>
            </a:r>
          </a:p>
          <a:p>
            <a:r>
              <a:rPr lang="zh-CN" altLang="en-US" dirty="0"/>
              <a:t>版本发布通知</a:t>
            </a:r>
            <a:endParaRPr lang="en-US" altLang="zh-CN" dirty="0" smtClean="0"/>
          </a:p>
          <a:p>
            <a:endParaRPr lang="zh-CN" altLang="en-US" dirty="0"/>
          </a:p>
        </p:txBody>
      </p:sp>
    </p:spTree>
    <p:extLst>
      <p:ext uri="{BB962C8B-B14F-4D97-AF65-F5344CB8AC3E}">
        <p14:creationId xmlns:p14="http://schemas.microsoft.com/office/powerpoint/2010/main" val="2028838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过程管理</a:t>
            </a:r>
            <a:endParaRPr lang="zh-CN" altLang="en-US" dirty="0"/>
          </a:p>
        </p:txBody>
      </p:sp>
      <p:sp>
        <p:nvSpPr>
          <p:cNvPr id="3" name="内容占位符 2"/>
          <p:cNvSpPr>
            <a:spLocks noGrp="1"/>
          </p:cNvSpPr>
          <p:nvPr>
            <p:ph idx="1"/>
          </p:nvPr>
        </p:nvSpPr>
        <p:spPr/>
        <p:txBody>
          <a:bodyPr/>
          <a:lstStyle/>
          <a:p>
            <a:r>
              <a:rPr lang="zh-CN" altLang="en-US" dirty="0" smtClean="0"/>
              <a:t>配置管理计</a:t>
            </a:r>
            <a:r>
              <a:rPr lang="zh-CN" altLang="en-US" dirty="0" smtClean="0"/>
              <a:t>划</a:t>
            </a:r>
            <a:endParaRPr lang="en-US" altLang="zh-CN" dirty="0" smtClean="0"/>
          </a:p>
          <a:p>
            <a:r>
              <a:rPr lang="zh-CN" altLang="en-US" dirty="0"/>
              <a:t>项</a:t>
            </a:r>
            <a:r>
              <a:rPr lang="zh-CN" altLang="en-US" dirty="0" smtClean="0"/>
              <a:t>目立项制定</a:t>
            </a:r>
            <a:endParaRPr lang="en-US" altLang="zh-CN" dirty="0" smtClean="0"/>
          </a:p>
          <a:p>
            <a:r>
              <a:rPr lang="zh-CN" altLang="en-US" dirty="0"/>
              <a:t>贯</a:t>
            </a:r>
            <a:r>
              <a:rPr lang="zh-CN" altLang="en-US" dirty="0" smtClean="0"/>
              <a:t>穿整个项目生命周期</a:t>
            </a:r>
            <a:endParaRPr lang="zh-CN" altLang="en-US" dirty="0"/>
          </a:p>
        </p:txBody>
      </p:sp>
    </p:spTree>
    <p:extLst>
      <p:ext uri="{BB962C8B-B14F-4D97-AF65-F5344CB8AC3E}">
        <p14:creationId xmlns:p14="http://schemas.microsoft.com/office/powerpoint/2010/main" val="196625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状态报告</a:t>
            </a:r>
            <a:endParaRPr lang="zh-CN" altLang="en-US" dirty="0"/>
          </a:p>
        </p:txBody>
      </p:sp>
      <p:sp>
        <p:nvSpPr>
          <p:cNvPr id="3" name="内容占位符 2"/>
          <p:cNvSpPr>
            <a:spLocks noGrp="1"/>
          </p:cNvSpPr>
          <p:nvPr>
            <p:ph idx="1"/>
          </p:nvPr>
        </p:nvSpPr>
        <p:spPr/>
        <p:txBody>
          <a:bodyPr/>
          <a:lstStyle/>
          <a:p>
            <a:r>
              <a:rPr lang="zh-CN" altLang="en-US" dirty="0" smtClean="0"/>
              <a:t>配置状态报</a:t>
            </a:r>
            <a:r>
              <a:rPr lang="zh-CN" altLang="en-US" dirty="0" smtClean="0"/>
              <a:t>告</a:t>
            </a:r>
            <a:endParaRPr lang="en-US" altLang="zh-CN" dirty="0" smtClean="0"/>
          </a:p>
          <a:p>
            <a:r>
              <a:rPr lang="zh-CN" altLang="en-US" dirty="0"/>
              <a:t>实</a:t>
            </a:r>
            <a:r>
              <a:rPr lang="zh-CN" altLang="en-US" dirty="0" smtClean="0"/>
              <a:t>时更新</a:t>
            </a:r>
            <a:endParaRPr lang="en-US" altLang="zh-CN" dirty="0" smtClean="0"/>
          </a:p>
          <a:p>
            <a:r>
              <a:rPr lang="zh-CN" altLang="en-US" dirty="0" smtClean="0"/>
              <a:t>项目状态</a:t>
            </a:r>
            <a:endParaRPr lang="zh-CN" altLang="en-US" dirty="0"/>
          </a:p>
        </p:txBody>
      </p:sp>
    </p:spTree>
    <p:extLst>
      <p:ext uri="{BB962C8B-B14F-4D97-AF65-F5344CB8AC3E}">
        <p14:creationId xmlns:p14="http://schemas.microsoft.com/office/powerpoint/2010/main" val="189422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基本原则</a:t>
            </a:r>
          </a:p>
        </p:txBody>
      </p:sp>
      <p:graphicFrame>
        <p:nvGraphicFramePr>
          <p:cNvPr id="4" name="内容占位符 3"/>
          <p:cNvGraphicFramePr>
            <a:graphicFrameLocks noGrp="1"/>
          </p:cNvGraphicFramePr>
          <p:nvPr>
            <p:ph idx="1"/>
          </p:nvPr>
        </p:nvGraphicFramePr>
        <p:xfrm>
          <a:off x="1510507" y="2357596"/>
          <a:ext cx="6159499" cy="2736152"/>
        </p:xfrm>
        <a:graphic>
          <a:graphicData uri="http://schemas.openxmlformats.org/drawingml/2006/table">
            <a:tbl>
              <a:tblPr firstRow="1" firstCol="1" bandRow="1">
                <a:tableStyleId>{5C22544A-7EE6-4342-B048-85BDC9FD1C3A}</a:tableStyleId>
              </a:tblPr>
              <a:tblGrid>
                <a:gridCol w="2054096">
                  <a:extLst>
                    <a:ext uri="{9D8B030D-6E8A-4147-A177-3AD203B41FA5}">
                      <a16:colId xmlns:a16="http://schemas.microsoft.com/office/drawing/2014/main" val="2758733721"/>
                    </a:ext>
                  </a:extLst>
                </a:gridCol>
                <a:gridCol w="666419">
                  <a:extLst>
                    <a:ext uri="{9D8B030D-6E8A-4147-A177-3AD203B41FA5}">
                      <a16:colId xmlns:a16="http://schemas.microsoft.com/office/drawing/2014/main" val="4105697828"/>
                    </a:ext>
                  </a:extLst>
                </a:gridCol>
                <a:gridCol w="2054096">
                  <a:extLst>
                    <a:ext uri="{9D8B030D-6E8A-4147-A177-3AD203B41FA5}">
                      <a16:colId xmlns:a16="http://schemas.microsoft.com/office/drawing/2014/main" val="488818767"/>
                    </a:ext>
                  </a:extLst>
                </a:gridCol>
                <a:gridCol w="1384888">
                  <a:extLst>
                    <a:ext uri="{9D8B030D-6E8A-4147-A177-3AD203B41FA5}">
                      <a16:colId xmlns:a16="http://schemas.microsoft.com/office/drawing/2014/main" val="1082948479"/>
                    </a:ext>
                  </a:extLst>
                </a:gridCol>
              </a:tblGrid>
              <a:tr h="152400">
                <a:tc>
                  <a:txBody>
                    <a:bodyPr/>
                    <a:lstStyle/>
                    <a:p>
                      <a:pPr algn="ctr">
                        <a:lnSpc>
                          <a:spcPct val="150000"/>
                        </a:lnSpc>
                        <a:spcAft>
                          <a:spcPts val="0"/>
                        </a:spcAft>
                      </a:pPr>
                      <a:r>
                        <a:rPr lang="zh-CN" sz="1000" kern="0">
                          <a:effectLst/>
                        </a:rPr>
                        <a:t>序号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000" kern="0">
                          <a:effectLst/>
                        </a:rPr>
                        <a:t>基本原则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000" kern="0">
                          <a:effectLst/>
                        </a:rPr>
                        <a:t>原则说明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000" kern="0">
                          <a:effectLst/>
                        </a:rPr>
                        <a:t>备注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18472438"/>
                  </a:ext>
                </a:extLst>
              </a:tr>
              <a:tr h="171450">
                <a:tc rowSpan="2">
                  <a:txBody>
                    <a:bodyPr/>
                    <a:lstStyle/>
                    <a:p>
                      <a:pPr algn="ctr">
                        <a:lnSpc>
                          <a:spcPct val="150000"/>
                        </a:lnSpc>
                        <a:spcAft>
                          <a:spcPts val="0"/>
                        </a:spcAft>
                      </a:pPr>
                      <a:r>
                        <a:rPr lang="en-US" sz="900" kern="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just">
                        <a:lnSpc>
                          <a:spcPct val="150000"/>
                        </a:lnSpc>
                        <a:spcAft>
                          <a:spcPts val="0"/>
                        </a:spcAft>
                      </a:pPr>
                      <a:r>
                        <a:rPr lang="zh-CN" sz="900" kern="0">
                          <a:effectLst/>
                        </a:rPr>
                        <a:t>版本冲突合并原则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n-US" sz="900" kern="0">
                          <a:effectLst/>
                        </a:rPr>
                        <a:t>1)</a:t>
                      </a:r>
                      <a:r>
                        <a:rPr lang="zh-CN" sz="900" kern="0">
                          <a:effectLst/>
                        </a:rPr>
                        <a:t>分支向主干合并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just">
                        <a:lnSpc>
                          <a:spcPct val="150000"/>
                        </a:lnSpc>
                        <a:spcAft>
                          <a:spcPts val="0"/>
                        </a:spcAft>
                      </a:pPr>
                      <a:r>
                        <a:rPr lang="zh-CN" sz="900" kern="0">
                          <a:effectLst/>
                        </a:rPr>
                        <a:t>由项目组自行安排人员进行合并操作</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69374255"/>
                  </a:ext>
                </a:extLst>
              </a:tr>
              <a:tr h="171450">
                <a:tc vMerge="1">
                  <a:txBody>
                    <a:bodyPr/>
                    <a:lstStyle/>
                    <a:p>
                      <a:endParaRPr lang="zh-CN" altLang="en-US"/>
                    </a:p>
                  </a:txBody>
                  <a:tcPr/>
                </a:tc>
                <a:tc vMerge="1">
                  <a:txBody>
                    <a:bodyPr/>
                    <a:lstStyle/>
                    <a:p>
                      <a:endParaRPr lang="zh-CN" altLang="en-US"/>
                    </a:p>
                  </a:txBody>
                  <a:tcPr/>
                </a:tc>
                <a:tc>
                  <a:txBody>
                    <a:bodyPr/>
                    <a:lstStyle/>
                    <a:p>
                      <a:pPr algn="just">
                        <a:lnSpc>
                          <a:spcPct val="150000"/>
                        </a:lnSpc>
                        <a:spcAft>
                          <a:spcPts val="0"/>
                        </a:spcAft>
                      </a:pPr>
                      <a:r>
                        <a:rPr lang="en-US" sz="900" kern="0">
                          <a:effectLst/>
                        </a:rPr>
                        <a:t>2)</a:t>
                      </a:r>
                      <a:r>
                        <a:rPr lang="zh-CN" sz="900" kern="0">
                          <a:effectLst/>
                        </a:rPr>
                        <a:t>低版本向高版本合并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3931800976"/>
                  </a:ext>
                </a:extLst>
              </a:tr>
              <a:tr h="171450">
                <a:tc rowSpan="2">
                  <a:txBody>
                    <a:bodyPr/>
                    <a:lstStyle/>
                    <a:p>
                      <a:pPr algn="ctr">
                        <a:lnSpc>
                          <a:spcPct val="150000"/>
                        </a:lnSpc>
                        <a:spcAft>
                          <a:spcPts val="0"/>
                        </a:spcAft>
                      </a:pPr>
                      <a:r>
                        <a:rPr lang="en-US" sz="900" kern="0">
                          <a:effectLst/>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just">
                        <a:lnSpc>
                          <a:spcPct val="150000"/>
                        </a:lnSpc>
                        <a:spcAft>
                          <a:spcPts val="0"/>
                        </a:spcAft>
                      </a:pPr>
                      <a:r>
                        <a:rPr lang="en-US" sz="900" kern="0">
                          <a:effectLst/>
                        </a:rPr>
                        <a:t>Tag</a:t>
                      </a:r>
                      <a:r>
                        <a:rPr lang="zh-CN" sz="900" kern="0">
                          <a:effectLst/>
                        </a:rPr>
                        <a:t>生成时机原则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n-US" sz="900" kern="0">
                          <a:effectLst/>
                        </a:rPr>
                        <a:t>1)</a:t>
                      </a:r>
                      <a:r>
                        <a:rPr lang="zh-CN" sz="900" kern="0">
                          <a:effectLst/>
                        </a:rPr>
                        <a:t>项目上线时生成</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just">
                        <a:lnSpc>
                          <a:spcPct val="150000"/>
                        </a:lnSpc>
                        <a:spcAft>
                          <a:spcPts val="0"/>
                        </a:spcAft>
                      </a:pPr>
                      <a:r>
                        <a:rPr lang="zh-CN" sz="900" kern="0">
                          <a:effectLst/>
                        </a:rPr>
                        <a:t>在生成</a:t>
                      </a:r>
                      <a:r>
                        <a:rPr lang="en-US" sz="900" kern="0">
                          <a:effectLst/>
                        </a:rPr>
                        <a:t>Tag</a:t>
                      </a:r>
                      <a:r>
                        <a:rPr lang="zh-CN" sz="900" kern="0">
                          <a:effectLst/>
                        </a:rPr>
                        <a:t>时，确保所有代码已提交</a:t>
                      </a:r>
                      <a:r>
                        <a:rPr lang="en-US" sz="900" kern="0">
                          <a:effectLst/>
                        </a:rPr>
                        <a:t/>
                      </a:r>
                      <a:br>
                        <a:rPr lang="en-US" sz="900" kern="0">
                          <a:effectLst/>
                        </a:rPr>
                      </a:br>
                      <a:r>
                        <a:rPr lang="zh-CN" sz="900" kern="0">
                          <a:effectLst/>
                        </a:rPr>
                        <a:t>生成</a:t>
                      </a:r>
                      <a:r>
                        <a:rPr lang="en-US" sz="900" kern="0">
                          <a:effectLst/>
                        </a:rPr>
                        <a:t>Tag</a:t>
                      </a:r>
                      <a:r>
                        <a:rPr lang="zh-CN" sz="900" kern="0">
                          <a:effectLst/>
                        </a:rPr>
                        <a:t>操作由</a:t>
                      </a:r>
                      <a:r>
                        <a:rPr lang="en-US" sz="900" kern="0">
                          <a:effectLst/>
                        </a:rPr>
                        <a:t>CM</a:t>
                      </a:r>
                      <a:r>
                        <a:rPr lang="zh-CN" sz="900" kern="0">
                          <a:effectLst/>
                        </a:rPr>
                        <a:t>进行</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23164579"/>
                  </a:ext>
                </a:extLst>
              </a:tr>
              <a:tr h="171450">
                <a:tc vMerge="1">
                  <a:txBody>
                    <a:bodyPr/>
                    <a:lstStyle/>
                    <a:p>
                      <a:endParaRPr lang="zh-CN" altLang="en-US"/>
                    </a:p>
                  </a:txBody>
                  <a:tcPr/>
                </a:tc>
                <a:tc vMerge="1">
                  <a:txBody>
                    <a:bodyPr/>
                    <a:lstStyle/>
                    <a:p>
                      <a:endParaRPr lang="zh-CN" altLang="en-US"/>
                    </a:p>
                  </a:txBody>
                  <a:tcPr/>
                </a:tc>
                <a:tc>
                  <a:txBody>
                    <a:bodyPr/>
                    <a:lstStyle/>
                    <a:p>
                      <a:pPr algn="just">
                        <a:lnSpc>
                          <a:spcPct val="150000"/>
                        </a:lnSpc>
                        <a:spcAft>
                          <a:spcPts val="0"/>
                        </a:spcAft>
                      </a:pPr>
                      <a:r>
                        <a:rPr lang="en-US" sz="900" kern="0">
                          <a:effectLst/>
                        </a:rPr>
                        <a:t>2)</a:t>
                      </a:r>
                      <a:r>
                        <a:rPr lang="zh-CN" sz="900" kern="0">
                          <a:effectLst/>
                        </a:rPr>
                        <a:t>使用主干代码作为打分支的源代码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3700353912"/>
                  </a:ext>
                </a:extLst>
              </a:tr>
              <a:tr h="171450">
                <a:tc rowSpan="2">
                  <a:txBody>
                    <a:bodyPr/>
                    <a:lstStyle/>
                    <a:p>
                      <a:pPr algn="ctr">
                        <a:lnSpc>
                          <a:spcPct val="150000"/>
                        </a:lnSpc>
                        <a:spcAft>
                          <a:spcPts val="0"/>
                        </a:spcAft>
                      </a:pPr>
                      <a:r>
                        <a:rPr lang="en-US" sz="900" kern="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just">
                        <a:lnSpc>
                          <a:spcPct val="150000"/>
                        </a:lnSpc>
                        <a:spcAft>
                          <a:spcPts val="0"/>
                        </a:spcAft>
                      </a:pPr>
                      <a:r>
                        <a:rPr lang="en-US" sz="900" kern="0">
                          <a:effectLst/>
                        </a:rPr>
                        <a:t>Branch</a:t>
                      </a:r>
                      <a:r>
                        <a:rPr lang="zh-CN" sz="900" kern="0">
                          <a:effectLst/>
                        </a:rPr>
                        <a:t>拉取时机原则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n-US" sz="900" kern="0">
                          <a:effectLst/>
                        </a:rPr>
                        <a:t>1)</a:t>
                      </a:r>
                      <a:r>
                        <a:rPr lang="zh-CN" sz="900" kern="0">
                          <a:effectLst/>
                        </a:rPr>
                        <a:t>项目上线后，需要修改线上</a:t>
                      </a:r>
                      <a:r>
                        <a:rPr lang="en-US" sz="900" kern="0">
                          <a:effectLst/>
                        </a:rPr>
                        <a:t>BUG</a:t>
                      </a:r>
                      <a:r>
                        <a:rPr lang="zh-CN" sz="900" kern="0">
                          <a:effectLst/>
                        </a:rPr>
                        <a:t>时拉取</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just">
                        <a:lnSpc>
                          <a:spcPct val="150000"/>
                        </a:lnSpc>
                        <a:spcAft>
                          <a:spcPts val="0"/>
                        </a:spcAft>
                      </a:pPr>
                      <a:r>
                        <a:rPr lang="zh-CN" sz="900" kern="0">
                          <a:effectLst/>
                        </a:rPr>
                        <a:t>拉取分支时，不要从</a:t>
                      </a:r>
                      <a:r>
                        <a:rPr lang="en-US" sz="900" kern="0">
                          <a:effectLst/>
                        </a:rPr>
                        <a:t>trunk</a:t>
                      </a:r>
                      <a:r>
                        <a:rPr lang="zh-CN" sz="900" kern="0">
                          <a:effectLst/>
                        </a:rPr>
                        <a:t>中拉取，要从</a:t>
                      </a:r>
                      <a:r>
                        <a:rPr lang="en-US" sz="900" kern="0">
                          <a:effectLst/>
                        </a:rPr>
                        <a:t>tag</a:t>
                      </a:r>
                      <a:r>
                        <a:rPr lang="zh-CN" sz="900" kern="0">
                          <a:effectLst/>
                        </a:rPr>
                        <a:t>中拉取</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45298882"/>
                  </a:ext>
                </a:extLst>
              </a:tr>
              <a:tr h="171450">
                <a:tc vMerge="1">
                  <a:txBody>
                    <a:bodyPr/>
                    <a:lstStyle/>
                    <a:p>
                      <a:endParaRPr lang="zh-CN" altLang="en-US"/>
                    </a:p>
                  </a:txBody>
                  <a:tcPr/>
                </a:tc>
                <a:tc vMerge="1">
                  <a:txBody>
                    <a:bodyPr/>
                    <a:lstStyle/>
                    <a:p>
                      <a:endParaRPr lang="zh-CN" altLang="en-US"/>
                    </a:p>
                  </a:txBody>
                  <a:tcPr/>
                </a:tc>
                <a:tc>
                  <a:txBody>
                    <a:bodyPr/>
                    <a:lstStyle/>
                    <a:p>
                      <a:pPr algn="just">
                        <a:lnSpc>
                          <a:spcPct val="150000"/>
                        </a:lnSpc>
                        <a:spcAft>
                          <a:spcPts val="0"/>
                        </a:spcAft>
                      </a:pPr>
                      <a:r>
                        <a:rPr lang="en-US" sz="900" kern="0">
                          <a:effectLst/>
                        </a:rPr>
                        <a:t>2)</a:t>
                      </a:r>
                      <a:r>
                        <a:rPr lang="zh-CN" sz="900" kern="0">
                          <a:effectLst/>
                        </a:rPr>
                        <a:t>项目上线后，需要开发计划外的新需求时拉取</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585322080"/>
                  </a:ext>
                </a:extLst>
              </a:tr>
              <a:tr h="171450">
                <a:tc rowSpan="2">
                  <a:txBody>
                    <a:bodyPr/>
                    <a:lstStyle/>
                    <a:p>
                      <a:pPr algn="ctr">
                        <a:lnSpc>
                          <a:spcPct val="150000"/>
                        </a:lnSpc>
                        <a:spcAft>
                          <a:spcPts val="0"/>
                        </a:spcAft>
                      </a:pPr>
                      <a:r>
                        <a:rPr lang="en-US" sz="900" kern="0">
                          <a:effectLst/>
                        </a:rPr>
                        <a: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just">
                        <a:lnSpc>
                          <a:spcPct val="150000"/>
                        </a:lnSpc>
                        <a:spcAft>
                          <a:spcPts val="0"/>
                        </a:spcAft>
                      </a:pPr>
                      <a:r>
                        <a:rPr lang="zh-CN" sz="900" kern="0">
                          <a:effectLst/>
                        </a:rPr>
                        <a:t>版本发布通知原则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n-US" sz="900" kern="0">
                          <a:effectLst/>
                        </a:rPr>
                        <a:t>1)</a:t>
                      </a:r>
                      <a:r>
                        <a:rPr lang="zh-CN" sz="900" kern="0">
                          <a:effectLst/>
                        </a:rPr>
                        <a:t>版本发布前，要通知项目相关人员本次版本发布内容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endParaRPr lang="zh-CN" sz="1050" kern="100">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06070772"/>
                  </a:ext>
                </a:extLst>
              </a:tr>
              <a:tr h="171450">
                <a:tc vMerge="1">
                  <a:txBody>
                    <a:bodyPr/>
                    <a:lstStyle/>
                    <a:p>
                      <a:endParaRPr lang="zh-CN" altLang="en-US"/>
                    </a:p>
                  </a:txBody>
                  <a:tcPr/>
                </a:tc>
                <a:tc vMerge="1">
                  <a:txBody>
                    <a:bodyPr/>
                    <a:lstStyle/>
                    <a:p>
                      <a:endParaRPr lang="zh-CN" altLang="en-US"/>
                    </a:p>
                  </a:txBody>
                  <a:tcPr/>
                </a:tc>
                <a:tc>
                  <a:txBody>
                    <a:bodyPr/>
                    <a:lstStyle/>
                    <a:p>
                      <a:pPr algn="just">
                        <a:lnSpc>
                          <a:spcPct val="150000"/>
                        </a:lnSpc>
                        <a:spcAft>
                          <a:spcPts val="0"/>
                        </a:spcAft>
                      </a:pPr>
                      <a:r>
                        <a:rPr lang="en-US" sz="900" kern="0" dirty="0">
                          <a:effectLst/>
                        </a:rPr>
                        <a:t>2)</a:t>
                      </a:r>
                      <a:r>
                        <a:rPr lang="zh-CN" sz="900" kern="0" dirty="0">
                          <a:effectLst/>
                        </a:rPr>
                        <a:t>版本发布后，需通知项目相关人员本次版本发布结果</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3472339736"/>
                  </a:ext>
                </a:extLst>
              </a:tr>
            </a:tbl>
          </a:graphicData>
        </a:graphic>
      </p:graphicFrame>
    </p:spTree>
    <p:extLst>
      <p:ext uri="{BB962C8B-B14F-4D97-AF65-F5344CB8AC3E}">
        <p14:creationId xmlns:p14="http://schemas.microsoft.com/office/powerpoint/2010/main" val="98556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a:spLocks noChangeArrowheads="1"/>
          </p:cNvSpPr>
          <p:nvPr>
            <p:custDataLst>
              <p:tags r:id="rId2"/>
            </p:custDataLst>
          </p:nvPr>
        </p:nvSpPr>
        <p:spPr bwMode="auto">
          <a:xfrm>
            <a:off x="2743200" y="2816225"/>
            <a:ext cx="33210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6000" dirty="0">
                <a:solidFill>
                  <a:schemeClr val="accent1"/>
                </a:solidFill>
                <a:latin typeface="+mj-lt"/>
                <a:ea typeface="微软雅黑" panose="020B0503020204020204" pitchFamily="34" charset="-122"/>
              </a:rPr>
              <a:t>THANKS</a:t>
            </a:r>
          </a:p>
        </p:txBody>
      </p:sp>
      <p:sp>
        <p:nvSpPr>
          <p:cNvPr id="3" name="空心弧 2"/>
          <p:cNvSpPr/>
          <p:nvPr>
            <p:custDataLst>
              <p:tags r:id="rId3"/>
            </p:custDataLst>
          </p:nvPr>
        </p:nvSpPr>
        <p:spPr bwMode="auto">
          <a:xfrm rot="7086271">
            <a:off x="5027613" y="2576513"/>
            <a:ext cx="1482725" cy="1482725"/>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4" name="TextBox 8"/>
          <p:cNvSpPr txBox="1">
            <a:spLocks noChangeArrowheads="1"/>
          </p:cNvSpPr>
          <p:nvPr>
            <p:custDataLst>
              <p:tags r:id="rId4"/>
            </p:custDataLst>
          </p:nvPr>
        </p:nvSpPr>
        <p:spPr bwMode="auto">
          <a:xfrm>
            <a:off x="2890838" y="3660775"/>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zh-CN" altLang="en-US" sz="1800" dirty="0" smtClean="0">
                <a:latin typeface="+mn-ea"/>
                <a:ea typeface="+mn-ea"/>
              </a:rPr>
              <a:t>谢谢聆听</a:t>
            </a:r>
          </a:p>
        </p:txBody>
      </p:sp>
    </p:spTree>
    <p:custDataLst>
      <p:tags r:id="rId1"/>
    </p:custDataLst>
    <p:extLst>
      <p:ext uri="{BB962C8B-B14F-4D97-AF65-F5344CB8AC3E}">
        <p14:creationId xmlns:p14="http://schemas.microsoft.com/office/powerpoint/2010/main" val="2442828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配置管</a:t>
            </a:r>
            <a:r>
              <a:rPr lang="zh-CN" altLang="en-US" dirty="0" smtClean="0"/>
              <a:t>理</a:t>
            </a:r>
            <a:endParaRPr lang="zh-CN" altLang="en-US" dirty="0"/>
          </a:p>
        </p:txBody>
      </p:sp>
      <p:sp>
        <p:nvSpPr>
          <p:cNvPr id="3" name="内容占位符 2"/>
          <p:cNvSpPr>
            <a:spLocks noGrp="1"/>
          </p:cNvSpPr>
          <p:nvPr>
            <p:ph idx="1"/>
          </p:nvPr>
        </p:nvSpPr>
        <p:spPr/>
        <p:txBody>
          <a:bodyPr/>
          <a:lstStyle/>
          <a:p>
            <a:r>
              <a:rPr lang="zh-CN" altLang="en-US" dirty="0" smtClean="0"/>
              <a:t>软件配置管理概念</a:t>
            </a:r>
            <a:endParaRPr lang="en-US" altLang="zh-CN" dirty="0" smtClean="0"/>
          </a:p>
          <a:p>
            <a:r>
              <a:rPr lang="zh-CN" altLang="en-US" dirty="0" smtClean="0"/>
              <a:t>发展历程</a:t>
            </a:r>
            <a:endParaRPr lang="en-US" altLang="zh-CN" dirty="0" smtClean="0"/>
          </a:p>
          <a:p>
            <a:r>
              <a:rPr lang="zh-CN" altLang="en-US" dirty="0" smtClean="0"/>
              <a:t>图表</a:t>
            </a:r>
            <a:endParaRPr lang="en-US" altLang="zh-CN" dirty="0" smtClean="0"/>
          </a:p>
          <a:p>
            <a:endParaRPr lang="en-US" altLang="zh-CN" dirty="0" smtClean="0"/>
          </a:p>
        </p:txBody>
      </p:sp>
    </p:spTree>
    <p:extLst>
      <p:ext uri="{BB962C8B-B14F-4D97-AF65-F5344CB8AC3E}">
        <p14:creationId xmlns:p14="http://schemas.microsoft.com/office/powerpoint/2010/main" val="104232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术语和定义</a:t>
            </a:r>
            <a:endParaRPr lang="zh-CN" altLang="en-US" dirty="0"/>
          </a:p>
        </p:txBody>
      </p:sp>
      <p:sp>
        <p:nvSpPr>
          <p:cNvPr id="3" name="内容占位符 2"/>
          <p:cNvSpPr>
            <a:spLocks noGrp="1"/>
          </p:cNvSpPr>
          <p:nvPr>
            <p:ph idx="1"/>
          </p:nvPr>
        </p:nvSpPr>
        <p:spPr/>
        <p:txBody>
          <a:bodyPr/>
          <a:lstStyle/>
          <a:p>
            <a:r>
              <a:rPr lang="zh-CN" altLang="en-US" dirty="0" smtClean="0"/>
              <a:t>表</a:t>
            </a:r>
            <a:r>
              <a:rPr lang="zh-CN" altLang="en-US" dirty="0" smtClean="0"/>
              <a:t>格</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32097419"/>
              </p:ext>
            </p:extLst>
          </p:nvPr>
        </p:nvGraphicFramePr>
        <p:xfrm>
          <a:off x="1270000" y="2276872"/>
          <a:ext cx="6686376" cy="2520280"/>
        </p:xfrm>
        <a:graphic>
          <a:graphicData uri="http://schemas.openxmlformats.org/drawingml/2006/table">
            <a:tbl>
              <a:tblPr firstRow="1" firstCol="1" bandRow="1">
                <a:tableStyleId>{5C22544A-7EE6-4342-B048-85BDC9FD1C3A}</a:tableStyleId>
              </a:tblPr>
              <a:tblGrid>
                <a:gridCol w="1330399">
                  <a:extLst>
                    <a:ext uri="{9D8B030D-6E8A-4147-A177-3AD203B41FA5}">
                      <a16:colId xmlns:a16="http://schemas.microsoft.com/office/drawing/2014/main" val="3231022718"/>
                    </a:ext>
                  </a:extLst>
                </a:gridCol>
                <a:gridCol w="5355977">
                  <a:extLst>
                    <a:ext uri="{9D8B030D-6E8A-4147-A177-3AD203B41FA5}">
                      <a16:colId xmlns:a16="http://schemas.microsoft.com/office/drawing/2014/main" val="2035063380"/>
                    </a:ext>
                  </a:extLst>
                </a:gridCol>
              </a:tblGrid>
              <a:tr h="366343">
                <a:tc>
                  <a:txBody>
                    <a:bodyPr/>
                    <a:lstStyle/>
                    <a:p>
                      <a:pPr algn="ctr">
                        <a:lnSpc>
                          <a:spcPct val="150000"/>
                        </a:lnSpc>
                        <a:spcAft>
                          <a:spcPts val="0"/>
                        </a:spcAft>
                      </a:pPr>
                      <a:r>
                        <a:rPr lang="zh-CN" sz="1000" kern="0">
                          <a:effectLst/>
                        </a:rPr>
                        <a:t>术语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000" kern="0">
                          <a:effectLst/>
                        </a:rPr>
                        <a:t>含义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19716862"/>
                  </a:ext>
                </a:extLst>
              </a:tr>
              <a:tr h="792649">
                <a:tc>
                  <a:txBody>
                    <a:bodyPr/>
                    <a:lstStyle/>
                    <a:p>
                      <a:pPr algn="l">
                        <a:lnSpc>
                          <a:spcPct val="150000"/>
                        </a:lnSpc>
                        <a:spcAft>
                          <a:spcPts val="0"/>
                        </a:spcAft>
                      </a:pPr>
                      <a:r>
                        <a:rPr lang="zh-CN" sz="900" kern="0">
                          <a:effectLst/>
                        </a:rPr>
                        <a:t>配置管理（</a:t>
                      </a:r>
                      <a:r>
                        <a:rPr lang="en-US" sz="900" kern="0">
                          <a:effectLst/>
                        </a:rPr>
                        <a:t>SCM</a:t>
                      </a:r>
                      <a:r>
                        <a:rPr lang="zh-CN"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900" kern="0">
                          <a:effectLst/>
                        </a:rPr>
                        <a:t>配置管理</a:t>
                      </a:r>
                      <a:r>
                        <a:rPr lang="en-US" sz="900" kern="0">
                          <a:effectLst/>
                        </a:rPr>
                        <a:t>(Software Configuration Management</a:t>
                      </a:r>
                      <a:r>
                        <a:rPr lang="zh-CN" sz="900" kern="0">
                          <a:effectLst/>
                        </a:rPr>
                        <a:t>，</a:t>
                      </a:r>
                      <a:r>
                        <a:rPr lang="en-US" sz="900" kern="0">
                          <a:effectLst/>
                        </a:rPr>
                        <a:t>SCM)</a:t>
                      </a:r>
                      <a:r>
                        <a:rPr lang="zh-CN" sz="900" kern="0">
                          <a:effectLst/>
                        </a:rPr>
                        <a:t>是通过技术或行政手段对软件产品及其开发过程和生命周期进行控制、规范的一系列措施。</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02497406"/>
                  </a:ext>
                </a:extLst>
              </a:tr>
              <a:tr h="701896">
                <a:tc>
                  <a:txBody>
                    <a:bodyPr/>
                    <a:lstStyle/>
                    <a:p>
                      <a:pPr algn="l">
                        <a:lnSpc>
                          <a:spcPct val="150000"/>
                        </a:lnSpc>
                        <a:spcAft>
                          <a:spcPts val="0"/>
                        </a:spcAft>
                      </a:pPr>
                      <a:r>
                        <a:rPr lang="zh-CN" sz="900" kern="0">
                          <a:effectLst/>
                        </a:rPr>
                        <a:t>配置管理员（</a:t>
                      </a:r>
                      <a:r>
                        <a:rPr lang="en-US" sz="900" kern="0">
                          <a:effectLst/>
                        </a:rPr>
                        <a:t>CM</a:t>
                      </a:r>
                      <a:r>
                        <a:rPr lang="zh-CN"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900" kern="0">
                          <a:effectLst/>
                        </a:rPr>
                        <a:t>配置管理员（</a:t>
                      </a:r>
                      <a:r>
                        <a:rPr lang="en-US" sz="900" kern="0">
                          <a:effectLst/>
                        </a:rPr>
                        <a:t>Software Configuration Management Engineer</a:t>
                      </a:r>
                      <a:r>
                        <a:rPr lang="zh-CN" sz="900" kern="0">
                          <a:effectLst/>
                        </a:rPr>
                        <a:t>，</a:t>
                      </a:r>
                      <a:r>
                        <a:rPr lang="en-US" sz="900" kern="0">
                          <a:effectLst/>
                        </a:rPr>
                        <a:t>CM)</a:t>
                      </a:r>
                      <a:r>
                        <a:rPr lang="zh-CN" sz="900" kern="0">
                          <a:effectLst/>
                        </a:rPr>
                        <a:t>是在软件项目开发过程中进行配置管理的人员。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19895970"/>
                  </a:ext>
                </a:extLst>
              </a:tr>
              <a:tr h="329696">
                <a:tc>
                  <a:txBody>
                    <a:bodyPr/>
                    <a:lstStyle/>
                    <a:p>
                      <a:pPr algn="l">
                        <a:lnSpc>
                          <a:spcPct val="150000"/>
                        </a:lnSpc>
                        <a:spcAft>
                          <a:spcPts val="0"/>
                        </a:spcAft>
                      </a:pPr>
                      <a:r>
                        <a:rPr lang="zh-CN" sz="900" kern="0">
                          <a:effectLst/>
                        </a:rPr>
                        <a:t>配置项（</a:t>
                      </a:r>
                      <a:r>
                        <a:rPr lang="en-US" sz="900" kern="0">
                          <a:effectLst/>
                        </a:rPr>
                        <a:t>CI</a:t>
                      </a:r>
                      <a:r>
                        <a:rPr lang="zh-CN"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900" kern="0">
                          <a:effectLst/>
                        </a:rPr>
                        <a:t>凡是纳入配置管理范畴的工作成果都是配置项。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49573551"/>
                  </a:ext>
                </a:extLst>
              </a:tr>
              <a:tr h="329696">
                <a:tc>
                  <a:txBody>
                    <a:bodyPr/>
                    <a:lstStyle/>
                    <a:p>
                      <a:pPr algn="l">
                        <a:lnSpc>
                          <a:spcPct val="150000"/>
                        </a:lnSpc>
                        <a:spcAft>
                          <a:spcPts val="0"/>
                        </a:spcAft>
                      </a:pPr>
                      <a:r>
                        <a:rPr lang="zh-CN" sz="900" kern="0">
                          <a:effectLst/>
                        </a:rPr>
                        <a:t>版本号（</a:t>
                      </a:r>
                      <a:r>
                        <a:rPr lang="en-US" sz="900" kern="0">
                          <a:effectLst/>
                        </a:rPr>
                        <a:t>VN</a:t>
                      </a:r>
                      <a:r>
                        <a:rPr lang="zh-CN"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900" kern="0" dirty="0">
                          <a:effectLst/>
                        </a:rPr>
                        <a:t>版本号</a:t>
                      </a:r>
                      <a:r>
                        <a:rPr lang="en-US" sz="900" kern="0" dirty="0">
                          <a:effectLst/>
                        </a:rPr>
                        <a:t>(Version Number)</a:t>
                      </a:r>
                      <a:r>
                        <a:rPr lang="zh-CN" sz="900" kern="0" dirty="0">
                          <a:effectLst/>
                        </a:rPr>
                        <a:t>是版本的标识号。</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7630537"/>
                  </a:ext>
                </a:extLst>
              </a:tr>
            </a:tbl>
          </a:graphicData>
        </a:graphic>
      </p:graphicFrame>
    </p:spTree>
    <p:extLst>
      <p:ext uri="{BB962C8B-B14F-4D97-AF65-F5344CB8AC3E}">
        <p14:creationId xmlns:p14="http://schemas.microsoft.com/office/powerpoint/2010/main" val="303167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角色与职责</a:t>
            </a:r>
            <a:endParaRPr lang="zh-CN" altLang="en-US" dirty="0"/>
          </a:p>
        </p:txBody>
      </p:sp>
      <p:sp>
        <p:nvSpPr>
          <p:cNvPr id="3" name="内容占位符 2"/>
          <p:cNvSpPr>
            <a:spLocks noGrp="1"/>
          </p:cNvSpPr>
          <p:nvPr>
            <p:ph idx="1"/>
          </p:nvPr>
        </p:nvSpPr>
        <p:spPr/>
        <p:txBody>
          <a:bodyPr/>
          <a:lstStyle/>
          <a:p>
            <a:r>
              <a:rPr lang="zh-CN" altLang="en-US" dirty="0" smtClean="0"/>
              <a:t>表格</a:t>
            </a:r>
            <a:endParaRPr lang="zh-CN" altLang="en-US" dirty="0"/>
          </a:p>
        </p:txBody>
      </p:sp>
      <p:graphicFrame>
        <p:nvGraphicFramePr>
          <p:cNvPr id="4" name="表格 3"/>
          <p:cNvGraphicFramePr>
            <a:graphicFrameLocks noGrp="1"/>
          </p:cNvGraphicFramePr>
          <p:nvPr/>
        </p:nvGraphicFramePr>
        <p:xfrm>
          <a:off x="2475706" y="2008981"/>
          <a:ext cx="4229100" cy="3600450"/>
        </p:xfrm>
        <a:graphic>
          <a:graphicData uri="http://schemas.openxmlformats.org/drawingml/2006/table">
            <a:tbl>
              <a:tblPr firstRow="1" firstCol="1" bandRow="1">
                <a:tableStyleId>{5C22544A-7EE6-4342-B048-85BDC9FD1C3A}</a:tableStyleId>
              </a:tblPr>
              <a:tblGrid>
                <a:gridCol w="1409700">
                  <a:extLst>
                    <a:ext uri="{9D8B030D-6E8A-4147-A177-3AD203B41FA5}">
                      <a16:colId xmlns:a16="http://schemas.microsoft.com/office/drawing/2014/main" val="3852513246"/>
                    </a:ext>
                  </a:extLst>
                </a:gridCol>
                <a:gridCol w="1409700">
                  <a:extLst>
                    <a:ext uri="{9D8B030D-6E8A-4147-A177-3AD203B41FA5}">
                      <a16:colId xmlns:a16="http://schemas.microsoft.com/office/drawing/2014/main" val="656971213"/>
                    </a:ext>
                  </a:extLst>
                </a:gridCol>
                <a:gridCol w="1409700">
                  <a:extLst>
                    <a:ext uri="{9D8B030D-6E8A-4147-A177-3AD203B41FA5}">
                      <a16:colId xmlns:a16="http://schemas.microsoft.com/office/drawing/2014/main" val="25215994"/>
                    </a:ext>
                  </a:extLst>
                </a:gridCol>
              </a:tblGrid>
              <a:tr h="152400">
                <a:tc>
                  <a:txBody>
                    <a:bodyPr/>
                    <a:lstStyle/>
                    <a:p>
                      <a:pPr algn="ctr">
                        <a:spcAft>
                          <a:spcPts val="0"/>
                        </a:spcAft>
                      </a:pPr>
                      <a:r>
                        <a:rPr lang="zh-CN" sz="1000" kern="0">
                          <a:effectLst/>
                        </a:rPr>
                        <a:t>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职责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工作内容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91007999"/>
                  </a:ext>
                </a:extLst>
              </a:tr>
              <a:tr h="285750">
                <a:tc rowSpan="15">
                  <a:txBody>
                    <a:bodyPr/>
                    <a:lstStyle/>
                    <a:p>
                      <a:pPr algn="ctr">
                        <a:spcAft>
                          <a:spcPts val="0"/>
                        </a:spcAft>
                      </a:pPr>
                      <a:r>
                        <a:rPr lang="zh-CN" sz="900" kern="0">
                          <a:effectLst/>
                        </a:rPr>
                        <a:t>配置管理员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algn="l">
                        <a:spcAft>
                          <a:spcPts val="0"/>
                        </a:spcAft>
                      </a:pPr>
                      <a:r>
                        <a:rPr lang="zh-CN" sz="900" kern="0">
                          <a:effectLst/>
                        </a:rPr>
                        <a:t>配置库管理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900" kern="0">
                          <a:effectLst/>
                        </a:rPr>
                        <a:t>确保配置库环境正常运行，按要求备份配置库</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9534275"/>
                  </a:ext>
                </a:extLst>
              </a:tr>
              <a:tr h="17145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配置库创建与目录结构管理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21931642"/>
                  </a:ext>
                </a:extLst>
              </a:tr>
              <a:tr h="17145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900" kern="0">
                          <a:effectLst/>
                        </a:rPr>
                        <a:t>SVN</a:t>
                      </a:r>
                      <a:r>
                        <a:rPr lang="zh-CN" sz="900" kern="0">
                          <a:effectLst/>
                        </a:rPr>
                        <a:t>帐号管理与权限分配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49047617"/>
                  </a:ext>
                </a:extLst>
              </a:tr>
              <a:tr h="295275">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配置库检查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70503806"/>
                  </a:ext>
                </a:extLst>
              </a:tr>
              <a:tr h="171450">
                <a:tc vMerge="1">
                  <a:txBody>
                    <a:bodyPr/>
                    <a:lstStyle/>
                    <a:p>
                      <a:endParaRPr lang="zh-CN" altLang="en-US"/>
                    </a:p>
                  </a:txBody>
                  <a:tcPr/>
                </a:tc>
                <a:tc rowSpan="3">
                  <a:txBody>
                    <a:bodyPr/>
                    <a:lstStyle/>
                    <a:p>
                      <a:pPr algn="l">
                        <a:spcAft>
                          <a:spcPts val="0"/>
                        </a:spcAft>
                      </a:pPr>
                      <a:r>
                        <a:rPr lang="zh-CN" sz="900" kern="0">
                          <a:effectLst/>
                        </a:rPr>
                        <a:t>版本管理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900" kern="0">
                          <a:effectLst/>
                        </a:rPr>
                        <a:t>确认</a:t>
                      </a:r>
                      <a:r>
                        <a:rPr lang="en-US" sz="900" kern="0">
                          <a:effectLst/>
                        </a:rPr>
                        <a:t>Checklist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82450152"/>
                  </a:ext>
                </a:extLst>
              </a:tr>
              <a:tr h="17145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发布配置项检查（源码、</a:t>
                      </a:r>
                      <a:r>
                        <a:rPr lang="en-US" sz="900" kern="0">
                          <a:effectLst/>
                        </a:rPr>
                        <a:t>Tag</a:t>
                      </a:r>
                      <a:r>
                        <a:rPr lang="zh-CN" sz="900" kern="0">
                          <a:effectLst/>
                        </a:rPr>
                        <a:t>、成果）</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95897737"/>
                  </a:ext>
                </a:extLst>
              </a:tr>
              <a:tr h="17145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基线（</a:t>
                      </a:r>
                      <a:r>
                        <a:rPr lang="en-US" sz="900" kern="0">
                          <a:effectLst/>
                        </a:rPr>
                        <a:t>Tag</a:t>
                      </a:r>
                      <a:r>
                        <a:rPr lang="zh-CN" sz="900" kern="0">
                          <a:effectLst/>
                        </a:rPr>
                        <a:t>）生成</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6968721"/>
                  </a:ext>
                </a:extLst>
              </a:tr>
              <a:tr h="171450">
                <a:tc vMerge="1">
                  <a:txBody>
                    <a:bodyPr/>
                    <a:lstStyle/>
                    <a:p>
                      <a:endParaRPr lang="zh-CN" altLang="en-US"/>
                    </a:p>
                  </a:txBody>
                  <a:tcPr/>
                </a:tc>
                <a:tc rowSpan="3">
                  <a:txBody>
                    <a:bodyPr/>
                    <a:lstStyle/>
                    <a:p>
                      <a:pPr algn="l">
                        <a:spcAft>
                          <a:spcPts val="0"/>
                        </a:spcAft>
                      </a:pPr>
                      <a:r>
                        <a:rPr lang="zh-CN" sz="900" kern="0">
                          <a:effectLst/>
                        </a:rPr>
                        <a:t>规范定义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900" kern="0">
                          <a:effectLst/>
                        </a:rPr>
                        <a:t>配置库相关原则定义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6100645"/>
                  </a:ext>
                </a:extLst>
              </a:tr>
              <a:tr h="17145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配置管理规范的定义与更新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98481945"/>
                  </a:ext>
                </a:extLst>
              </a:tr>
              <a:tr h="17145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其他研发管理规范的定义与更新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007624"/>
                  </a:ext>
                </a:extLst>
              </a:tr>
              <a:tr h="171450">
                <a:tc vMerge="1">
                  <a:txBody>
                    <a:bodyPr/>
                    <a:lstStyle/>
                    <a:p>
                      <a:endParaRPr lang="zh-CN" altLang="en-US"/>
                    </a:p>
                  </a:txBody>
                  <a:tcPr/>
                </a:tc>
                <a:tc rowSpan="2">
                  <a:txBody>
                    <a:bodyPr/>
                    <a:lstStyle/>
                    <a:p>
                      <a:pPr algn="l">
                        <a:spcAft>
                          <a:spcPts val="0"/>
                        </a:spcAft>
                      </a:pPr>
                      <a:r>
                        <a:rPr lang="zh-CN" sz="900" kern="0">
                          <a:effectLst/>
                        </a:rPr>
                        <a:t>培训支持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900" kern="0">
                          <a:effectLst/>
                        </a:rPr>
                        <a:t>配置管理工具的研究与支持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34873685"/>
                  </a:ext>
                </a:extLst>
              </a:tr>
              <a:tr h="17145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配置管理相关培训与分享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47835601"/>
                  </a:ext>
                </a:extLst>
              </a:tr>
              <a:tr h="295275">
                <a:tc vMerge="1">
                  <a:txBody>
                    <a:bodyPr/>
                    <a:lstStyle/>
                    <a:p>
                      <a:endParaRPr lang="zh-CN" altLang="en-US"/>
                    </a:p>
                  </a:txBody>
                  <a:tcPr/>
                </a:tc>
                <a:tc rowSpan="2">
                  <a:txBody>
                    <a:bodyPr/>
                    <a:lstStyle/>
                    <a:p>
                      <a:pPr algn="l">
                        <a:spcAft>
                          <a:spcPts val="0"/>
                        </a:spcAft>
                      </a:pPr>
                      <a:r>
                        <a:rPr lang="zh-CN" sz="900" kern="0">
                          <a:effectLst/>
                        </a:rPr>
                        <a:t>项目管理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900" kern="0">
                          <a:effectLst/>
                        </a:rPr>
                        <a:t>常用系统日常管理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8757998"/>
                  </a:ext>
                </a:extLst>
              </a:tr>
              <a:tr h="17145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月度项目信息收集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759918"/>
                  </a:ext>
                </a:extLst>
              </a:tr>
              <a:tr h="171450">
                <a:tc vMerge="1">
                  <a:txBody>
                    <a:bodyPr/>
                    <a:lstStyle/>
                    <a:p>
                      <a:endParaRPr lang="zh-CN" altLang="en-US"/>
                    </a:p>
                  </a:txBody>
                  <a:tcPr/>
                </a:tc>
                <a:tc>
                  <a:txBody>
                    <a:bodyPr/>
                    <a:lstStyle/>
                    <a:p>
                      <a:pPr algn="l">
                        <a:spcAft>
                          <a:spcPts val="0"/>
                        </a:spcAft>
                      </a:pPr>
                      <a:r>
                        <a:rPr lang="zh-CN" sz="900" kern="0">
                          <a:effectLst/>
                        </a:rPr>
                        <a:t>配置审计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900" kern="0" dirty="0">
                          <a:effectLst/>
                        </a:rPr>
                        <a:t>季度配置审计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26424807"/>
                  </a:ext>
                </a:extLst>
              </a:tr>
            </a:tbl>
          </a:graphicData>
        </a:graphic>
      </p:graphicFrame>
    </p:spTree>
    <p:extLst>
      <p:ext uri="{BB962C8B-B14F-4D97-AF65-F5344CB8AC3E}">
        <p14:creationId xmlns:p14="http://schemas.microsoft.com/office/powerpoint/2010/main" val="273733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版本库</a:t>
            </a:r>
            <a:r>
              <a:rPr lang="zh-CN" altLang="en-US" dirty="0" smtClean="0"/>
              <a:t>管理</a:t>
            </a:r>
            <a:endParaRPr lang="zh-CN" altLang="en-US" dirty="0"/>
          </a:p>
        </p:txBody>
      </p:sp>
      <p:sp>
        <p:nvSpPr>
          <p:cNvPr id="3" name="内容占位符 2"/>
          <p:cNvSpPr>
            <a:spLocks noGrp="1"/>
          </p:cNvSpPr>
          <p:nvPr>
            <p:ph idx="1"/>
          </p:nvPr>
        </p:nvSpPr>
        <p:spPr/>
        <p:txBody>
          <a:bodyPr/>
          <a:lstStyle/>
          <a:p>
            <a:r>
              <a:rPr lang="zh-CN" altLang="en-US" dirty="0"/>
              <a:t>工</a:t>
            </a:r>
            <a:r>
              <a:rPr lang="zh-CN" altLang="en-US" dirty="0" smtClean="0"/>
              <a:t>具：</a:t>
            </a:r>
            <a:r>
              <a:rPr lang="en-US" altLang="zh-CN" dirty="0" smtClean="0"/>
              <a:t>SVN/</a:t>
            </a:r>
            <a:r>
              <a:rPr lang="en-US" altLang="zh-CN" dirty="0" err="1" smtClean="0"/>
              <a:t>Git</a:t>
            </a:r>
            <a:endParaRPr lang="en-US" altLang="zh-CN" dirty="0" smtClean="0"/>
          </a:p>
          <a:p>
            <a:r>
              <a:rPr lang="zh-CN" altLang="en-US" dirty="0"/>
              <a:t>策</a:t>
            </a:r>
            <a:r>
              <a:rPr lang="zh-CN" altLang="en-US" dirty="0" smtClean="0"/>
              <a:t>略：</a:t>
            </a:r>
            <a:endParaRPr lang="en-US" altLang="zh-CN" dirty="0" smtClean="0"/>
          </a:p>
          <a:p>
            <a:pPr lvl="1"/>
            <a:r>
              <a:rPr lang="zh-CN" altLang="en-US" dirty="0" smtClean="0"/>
              <a:t>文档</a:t>
            </a:r>
            <a:r>
              <a:rPr lang="en-US" altLang="zh-CN" dirty="0" smtClean="0"/>
              <a:t>-SVN</a:t>
            </a:r>
          </a:p>
          <a:p>
            <a:pPr lvl="1"/>
            <a:r>
              <a:rPr lang="zh-CN" altLang="en-US" dirty="0" smtClean="0"/>
              <a:t>代码</a:t>
            </a:r>
            <a:r>
              <a:rPr lang="en-US" altLang="zh-CN" dirty="0" smtClean="0"/>
              <a:t>-SVN/</a:t>
            </a:r>
            <a:r>
              <a:rPr lang="en-US" altLang="zh-CN" dirty="0" err="1" smtClean="0"/>
              <a:t>Git</a:t>
            </a:r>
            <a:endParaRPr lang="en-US" altLang="zh-CN" dirty="0"/>
          </a:p>
        </p:txBody>
      </p:sp>
    </p:spTree>
    <p:extLst>
      <p:ext uri="{BB962C8B-B14F-4D97-AF65-F5344CB8AC3E}">
        <p14:creationId xmlns:p14="http://schemas.microsoft.com/office/powerpoint/2010/main" val="298223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目录结构</a:t>
            </a:r>
            <a:endParaRPr lang="zh-CN" altLang="en-US" dirty="0"/>
          </a:p>
        </p:txBody>
      </p:sp>
      <p:sp>
        <p:nvSpPr>
          <p:cNvPr id="3" name="内容占位符 2"/>
          <p:cNvSpPr>
            <a:spLocks noGrp="1"/>
          </p:cNvSpPr>
          <p:nvPr>
            <p:ph idx="1"/>
          </p:nvPr>
        </p:nvSpPr>
        <p:spPr/>
        <p:txBody>
          <a:bodyPr/>
          <a:lstStyle/>
          <a:p>
            <a:r>
              <a:rPr lang="zh-CN" altLang="en-US" dirty="0" smtClean="0"/>
              <a:t>图示</a:t>
            </a:r>
            <a:endParaRPr lang="zh-CN" altLang="en-US" dirty="0"/>
          </a:p>
        </p:txBody>
      </p:sp>
    </p:spTree>
    <p:extLst>
      <p:ext uri="{BB962C8B-B14F-4D97-AF65-F5344CB8AC3E}">
        <p14:creationId xmlns:p14="http://schemas.microsoft.com/office/powerpoint/2010/main" val="55512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分组</a:t>
            </a:r>
            <a:endParaRPr lang="zh-CN" altLang="en-US" dirty="0"/>
          </a:p>
        </p:txBody>
      </p:sp>
      <p:sp>
        <p:nvSpPr>
          <p:cNvPr id="3" name="内容占位符 2"/>
          <p:cNvSpPr>
            <a:spLocks noGrp="1"/>
          </p:cNvSpPr>
          <p:nvPr>
            <p:ph idx="1"/>
          </p:nvPr>
        </p:nvSpPr>
        <p:spPr/>
        <p:txBody>
          <a:bodyPr/>
          <a:lstStyle/>
          <a:p>
            <a:r>
              <a:rPr lang="zh-CN" altLang="en-US" dirty="0" smtClean="0"/>
              <a:t>表格</a:t>
            </a:r>
            <a:endParaRPr lang="zh-CN" altLang="en-US" dirty="0"/>
          </a:p>
        </p:txBody>
      </p:sp>
    </p:spTree>
    <p:extLst>
      <p:ext uri="{BB962C8B-B14F-4D97-AF65-F5344CB8AC3E}">
        <p14:creationId xmlns:p14="http://schemas.microsoft.com/office/powerpoint/2010/main" val="792425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a:t>权限</a:t>
            </a:r>
            <a:endParaRPr lang="zh-CN" altLang="en-US" dirty="0"/>
          </a:p>
        </p:txBody>
      </p:sp>
      <p:sp>
        <p:nvSpPr>
          <p:cNvPr id="3" name="内容占位符 2"/>
          <p:cNvSpPr>
            <a:spLocks noGrp="1"/>
          </p:cNvSpPr>
          <p:nvPr>
            <p:ph idx="1"/>
          </p:nvPr>
        </p:nvSpPr>
        <p:spPr/>
        <p:txBody>
          <a:bodyPr/>
          <a:lstStyle/>
          <a:p>
            <a:r>
              <a:rPr lang="zh-CN" altLang="en-US" dirty="0"/>
              <a:t>表格</a:t>
            </a:r>
            <a:endParaRPr lang="en-US" altLang="zh-CN" dirty="0" smtClean="0"/>
          </a:p>
        </p:txBody>
      </p:sp>
    </p:spTree>
    <p:extLst>
      <p:ext uri="{BB962C8B-B14F-4D97-AF65-F5344CB8AC3E}">
        <p14:creationId xmlns:p14="http://schemas.microsoft.com/office/powerpoint/2010/main" val="413381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变更</a:t>
            </a:r>
            <a:r>
              <a:rPr lang="zh-CN" altLang="en-US" dirty="0"/>
              <a:t>控制</a:t>
            </a:r>
          </a:p>
        </p:txBody>
      </p:sp>
      <p:sp>
        <p:nvSpPr>
          <p:cNvPr id="3" name="内容占位符 2"/>
          <p:cNvSpPr>
            <a:spLocks noGrp="1"/>
          </p:cNvSpPr>
          <p:nvPr>
            <p:ph idx="1"/>
          </p:nvPr>
        </p:nvSpPr>
        <p:spPr/>
        <p:txBody>
          <a:bodyPr/>
          <a:lstStyle/>
          <a:p>
            <a:r>
              <a:rPr lang="en-US" altLang="zh-CN" dirty="0" smtClean="0"/>
              <a:t>JIRA</a:t>
            </a:r>
          </a:p>
          <a:p>
            <a:r>
              <a:rPr lang="zh-CN" altLang="en-US" dirty="0" smtClean="0"/>
              <a:t>项目管理、缺陷跟踪、任务跟踪、测试管理、敏捷开发等</a:t>
            </a:r>
            <a:endParaRPr lang="en-US" altLang="zh-CN" dirty="0" smtClean="0"/>
          </a:p>
          <a:p>
            <a:r>
              <a:rPr lang="zh-CN" altLang="en-US" dirty="0"/>
              <a:t>禅</a:t>
            </a:r>
            <a:r>
              <a:rPr lang="zh-CN" altLang="en-US" dirty="0" smtClean="0"/>
              <a:t>道</a:t>
            </a:r>
            <a:r>
              <a:rPr lang="en-US" altLang="zh-CN" dirty="0" smtClean="0"/>
              <a:t>-</a:t>
            </a:r>
            <a:r>
              <a:rPr lang="zh-CN" altLang="en-US" dirty="0" smtClean="0"/>
              <a:t>主要是机务产品组使用</a:t>
            </a:r>
            <a:endParaRPr lang="en-US" altLang="zh-CN" dirty="0" smtClean="0"/>
          </a:p>
          <a:p>
            <a:r>
              <a:rPr lang="zh-CN" altLang="en-US" dirty="0"/>
              <a:t>产</a:t>
            </a:r>
            <a:r>
              <a:rPr lang="zh-CN" altLang="en-US" dirty="0" smtClean="0"/>
              <a:t>品</a:t>
            </a:r>
            <a:r>
              <a:rPr lang="zh-CN" altLang="en-US" dirty="0"/>
              <a:t>需</a:t>
            </a:r>
            <a:r>
              <a:rPr lang="zh-CN" altLang="en-US" dirty="0" smtClean="0"/>
              <a:t>求、迭代管理、</a:t>
            </a:r>
            <a:r>
              <a:rPr lang="en-US" altLang="zh-CN" dirty="0" smtClean="0"/>
              <a:t>Bug</a:t>
            </a:r>
            <a:r>
              <a:rPr lang="zh-CN" altLang="en-US" dirty="0" smtClean="0"/>
              <a:t>管理等</a:t>
            </a:r>
            <a:endParaRPr lang="zh-CN" altLang="en-US" dirty="0"/>
          </a:p>
        </p:txBody>
      </p:sp>
    </p:spTree>
    <p:extLst>
      <p:ext uri="{BB962C8B-B14F-4D97-AF65-F5344CB8AC3E}">
        <p14:creationId xmlns:p14="http://schemas.microsoft.com/office/powerpoint/2010/main" val="10419888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80426115602"/>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80426115602"/>
  <p:tag name="MH_LIBRARY" val="GRAPHIC"/>
  <p:tag name="MH_ORDER" val="TextBox 1"/>
</p:tagLst>
</file>

<file path=ppt/tags/tag3.xml><?xml version="1.0" encoding="utf-8"?>
<p:tagLst xmlns:a="http://schemas.openxmlformats.org/drawingml/2006/main" xmlns:r="http://schemas.openxmlformats.org/officeDocument/2006/relationships" xmlns:p="http://schemas.openxmlformats.org/presentationml/2006/main">
  <p:tag name="MH" val="20180426115602"/>
  <p:tag name="MH_LIBRARY" val="GRAPHIC"/>
  <p:tag name="MH_ORDER" val="Block Arc 2"/>
</p:tagLst>
</file>

<file path=ppt/tags/tag4.xml><?xml version="1.0" encoding="utf-8"?>
<p:tagLst xmlns:a="http://schemas.openxmlformats.org/drawingml/2006/main" xmlns:r="http://schemas.openxmlformats.org/officeDocument/2006/relationships" xmlns:p="http://schemas.openxmlformats.org/presentationml/2006/main">
  <p:tag name="MH" val="20180426115602"/>
  <p:tag name="MH_LIBRARY" val="GRAPHIC"/>
  <p:tag name="MH_ORDER" val="TextBox 8"/>
</p:tagLst>
</file>

<file path=ppt/theme/theme1.xml><?xml version="1.0" encoding="utf-8"?>
<a:theme xmlns:a="http://schemas.openxmlformats.org/drawingml/2006/main" name="A000120141114A01PWBG">
  <a:themeElements>
    <a:clrScheme name="自定义 107">
      <a:dk1>
        <a:srgbClr val="5F5F5F"/>
      </a:dk1>
      <a:lt1>
        <a:sysClr val="window" lastClr="FFFFFF"/>
      </a:lt1>
      <a:dk2>
        <a:srgbClr val="595959"/>
      </a:dk2>
      <a:lt2>
        <a:srgbClr val="E5DEDB"/>
      </a:lt2>
      <a:accent1>
        <a:srgbClr val="C8886E"/>
      </a:accent1>
      <a:accent2>
        <a:srgbClr val="A59183"/>
      </a:accent2>
      <a:accent3>
        <a:srgbClr val="AC8282"/>
      </a:accent3>
      <a:accent4>
        <a:srgbClr val="E79747"/>
      </a:accent4>
      <a:accent5>
        <a:srgbClr val="7F723D"/>
      </a:accent5>
      <a:accent6>
        <a:srgbClr val="CA4A62"/>
      </a:accent6>
      <a:hlink>
        <a:srgbClr val="868B57"/>
      </a:hlink>
      <a:folHlink>
        <a:srgbClr val="657A56"/>
      </a:folHlink>
    </a:clrScheme>
    <a:fontScheme name="自定义 11">
      <a:majorFont>
        <a:latin typeface="Arial"/>
        <a:ea typeface="幼圆"/>
        <a:cs typeface=""/>
      </a:majorFont>
      <a:minorFont>
        <a:latin typeface="Arial"/>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A000520141126A13PPBG</Template>
  <TotalTime>151</TotalTime>
  <Words>806</Words>
  <Application>Microsoft Office PowerPoint</Application>
  <PresentationFormat>全屏显示(4:3)</PresentationFormat>
  <Paragraphs>102</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等线</vt:lpstr>
      <vt:lpstr>华文中宋</vt:lpstr>
      <vt:lpstr>宋体</vt:lpstr>
      <vt:lpstr>微软雅黑</vt:lpstr>
      <vt:lpstr>幼圆</vt:lpstr>
      <vt:lpstr>Arial</vt:lpstr>
      <vt:lpstr>Calibri</vt:lpstr>
      <vt:lpstr>Times New Roman</vt:lpstr>
      <vt:lpstr>A000120141114A01PWBG</vt:lpstr>
      <vt:lpstr>配置管理规范及要求</vt:lpstr>
      <vt:lpstr>配置管理</vt:lpstr>
      <vt:lpstr>术语和定义</vt:lpstr>
      <vt:lpstr>角色与职责</vt:lpstr>
      <vt:lpstr>版本库管理</vt:lpstr>
      <vt:lpstr>SVN目录结构</vt:lpstr>
      <vt:lpstr>SVN分组</vt:lpstr>
      <vt:lpstr>SVN权限</vt:lpstr>
      <vt:lpstr>变更控制</vt:lpstr>
      <vt:lpstr>版本管理</vt:lpstr>
      <vt:lpstr>过程管理</vt:lpstr>
      <vt:lpstr>状态报告</vt:lpstr>
      <vt:lpstr>基本原则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配置管理规范及要求</dc:title>
  <dc:creator>王晶(Jing Wang)-顺丰航空</dc:creator>
  <cp:lastModifiedBy>王晶(Jing Wang)-顺丰航空</cp:lastModifiedBy>
  <cp:revision>11</cp:revision>
  <dcterms:created xsi:type="dcterms:W3CDTF">2018-04-23T01:19:11Z</dcterms:created>
  <dcterms:modified xsi:type="dcterms:W3CDTF">2018-04-26T05:34:53Z</dcterms:modified>
</cp:coreProperties>
</file>