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6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7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5"/>
  </p:notesMasterIdLst>
  <p:sldIdLst>
    <p:sldId id="256" r:id="rId2"/>
    <p:sldId id="282" r:id="rId3"/>
    <p:sldId id="284" r:id="rId4"/>
    <p:sldId id="285" r:id="rId5"/>
    <p:sldId id="263" r:id="rId6"/>
    <p:sldId id="281" r:id="rId7"/>
    <p:sldId id="292" r:id="rId8"/>
    <p:sldId id="259" r:id="rId9"/>
    <p:sldId id="268" r:id="rId10"/>
    <p:sldId id="280" r:id="rId11"/>
    <p:sldId id="272" r:id="rId12"/>
    <p:sldId id="274" r:id="rId13"/>
    <p:sldId id="275" r:id="rId14"/>
    <p:sldId id="266" r:id="rId15"/>
    <p:sldId id="276" r:id="rId16"/>
    <p:sldId id="283" r:id="rId17"/>
    <p:sldId id="293" r:id="rId18"/>
    <p:sldId id="260" r:id="rId19"/>
    <p:sldId id="291" r:id="rId20"/>
    <p:sldId id="261" r:id="rId21"/>
    <p:sldId id="289" r:id="rId22"/>
    <p:sldId id="262" r:id="rId23"/>
    <p:sldId id="270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038" autoAdjust="0"/>
  </p:normalViewPr>
  <p:slideViewPr>
    <p:cSldViewPr>
      <p:cViewPr>
        <p:scale>
          <a:sx n="70" d="100"/>
          <a:sy n="70" d="100"/>
        </p:scale>
        <p:origin x="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BCCBD-1EAE-4C09-9EB3-D831A97F3845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1931-1762-49DD-9545-8B5E17890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3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8434-B007-4596-847F-7A3BBBF9A2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6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8434-B007-4596-847F-7A3BBBF9A2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7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1931-1762-49DD-9545-8B5E17890D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2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1931-1762-49DD-9545-8B5E17890D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2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8434-B007-4596-847F-7A3BBBF9A2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0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8434-B007-4596-847F-7A3BBBF9A2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8434-B007-4596-847F-7A3BBBF9A27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5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E8434-B007-4596-847F-7A3BBBF9A27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8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4"/>
          <a:stretch/>
        </p:blipFill>
        <p:spPr>
          <a:xfrm flipH="1">
            <a:off x="-28575" y="0"/>
            <a:ext cx="4781006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28575" y="0"/>
            <a:ext cx="4513489" cy="6866708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4"/>
          <a:stretch/>
        </p:blipFill>
        <p:spPr>
          <a:xfrm>
            <a:off x="4362994" y="0"/>
            <a:ext cx="4781006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8" y="2004150"/>
            <a:ext cx="5002256" cy="18261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24" y="4081154"/>
            <a:ext cx="5002256" cy="59118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5F5F5F"/>
                </a:solidFill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99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8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7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86748"/>
            <a:ext cx="7886700" cy="1070339"/>
          </a:xfrm>
        </p:spPr>
        <p:txBody>
          <a:bodyPr anchor="b"/>
          <a:lstStyle>
            <a:lvl1pPr>
              <a:defRPr sz="2025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84069"/>
            <a:ext cx="7886700" cy="611731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/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342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4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3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3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572250" y="6508757"/>
            <a:ext cx="2057400" cy="365125"/>
          </a:xfrm>
          <a:prstGeom prst="rect">
            <a:avLst/>
          </a:prstGeom>
        </p:spPr>
        <p:txBody>
          <a:bodyPr vert="horz" lIns="38576" tIns="19289" rIns="38576" bIns="19289" rtlCol="0" anchor="ctr"/>
          <a:lstStyle>
            <a:defPPr>
              <a:defRPr lang="zh-CN"/>
            </a:defPPr>
            <a:lvl1pPr marL="0" algn="r" defTabSz="121917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906490-237C-474C-BA2E-D98840BC1F8F}" type="slidenum">
              <a:rPr lang="zh-CN" altLang="en-US" sz="506" smtClean="0"/>
              <a:pPr/>
              <a:t>‹#›</a:t>
            </a:fld>
            <a:endParaRPr lang="zh-CN" altLang="en-US" sz="506"/>
          </a:p>
        </p:txBody>
      </p:sp>
    </p:spTree>
    <p:extLst>
      <p:ext uri="{BB962C8B-B14F-4D97-AF65-F5344CB8AC3E}">
        <p14:creationId xmlns:p14="http://schemas.microsoft.com/office/powerpoint/2010/main" val="11317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4"/>
          <a:stretch/>
        </p:blipFill>
        <p:spPr>
          <a:xfrm flipH="1">
            <a:off x="-28575" y="0"/>
            <a:ext cx="4781006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8575" y="0"/>
            <a:ext cx="4992461" cy="6866708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62" y="1206500"/>
            <a:ext cx="8010253" cy="525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62" y="252865"/>
            <a:ext cx="8010253" cy="756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7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71463" indent="-271463" algn="l" defTabSz="385763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60000"/>
        <a:buFont typeface="Wingdings" panose="05000000000000000000" pitchFamily="2" charset="2"/>
        <a:buChar char="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71463" indent="-271463" algn="l" defTabSz="385763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slide" Target="slide3.xml"/><Relationship Id="rId2" Type="http://schemas.openxmlformats.org/officeDocument/2006/relationships/tags" Target="../tags/tag74.xml"/><Relationship Id="rId16" Type="http://schemas.openxmlformats.org/officeDocument/2006/relationships/slide" Target="slide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slide" Target="slide3.xml"/><Relationship Id="rId2" Type="http://schemas.openxmlformats.org/officeDocument/2006/relationships/tags" Target="../tags/tag87.xml"/><Relationship Id="rId16" Type="http://schemas.openxmlformats.org/officeDocument/2006/relationships/slide" Target="slide4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notesSlide" Target="../notesSlides/notesSlide7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slide" Target="slide3.xml"/><Relationship Id="rId2" Type="http://schemas.openxmlformats.org/officeDocument/2006/relationships/tags" Target="../tags/tag100.xml"/><Relationship Id="rId16" Type="http://schemas.openxmlformats.org/officeDocument/2006/relationships/slide" Target="slide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18" Type="http://schemas.openxmlformats.org/officeDocument/2006/relationships/slide" Target="slide2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slide" Target="slide3.xml"/><Relationship Id="rId2" Type="http://schemas.openxmlformats.org/officeDocument/2006/relationships/tags" Target="../tags/tag25.xml"/><Relationship Id="rId16" Type="http://schemas.openxmlformats.org/officeDocument/2006/relationships/slide" Target="slide4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6" Type="http://schemas.openxmlformats.org/officeDocument/2006/relationships/slide" Target="slide4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4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hyperlink" Target="https://10.88.22.18/svn/SFA_IT_CM" TargetMode="Externa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2281704"/>
            <a:ext cx="4504674" cy="1082615"/>
          </a:xfrm>
        </p:spPr>
        <p:txBody>
          <a:bodyPr>
            <a:normAutofit/>
          </a:bodyPr>
          <a:lstStyle/>
          <a:p>
            <a:r>
              <a:rPr lang="zh-CN" altLang="en-US" dirty="0"/>
              <a:t>配</a:t>
            </a:r>
            <a:r>
              <a:rPr lang="zh-CN" altLang="en-US" dirty="0" smtClean="0"/>
              <a:t>置管理规范及要求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789040"/>
            <a:ext cx="4504674" cy="792088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8000" dirty="0" smtClean="0"/>
              <a:t>信息技术部</a:t>
            </a:r>
            <a:endParaRPr lang="en-US" altLang="zh-CN" sz="8000" dirty="0" smtClean="0"/>
          </a:p>
          <a:p>
            <a:pPr algn="r"/>
            <a:r>
              <a:rPr lang="en-US" altLang="zh-CN" sz="4000" dirty="0" smtClean="0"/>
              <a:t>——</a:t>
            </a:r>
            <a:r>
              <a:rPr lang="zh-CN" altLang="en-US" sz="4000" dirty="0" smtClean="0"/>
              <a:t>新人入职指引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957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产品线工作目录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</a:t>
            </a:r>
            <a:r>
              <a:rPr lang="zh-CN" altLang="en-US" dirty="0" smtClean="0"/>
              <a:t>线</a:t>
            </a:r>
            <a:r>
              <a:rPr lang="zh-CN" altLang="en-US" dirty="0" smtClean="0"/>
              <a:t>工作目录由配置管理员根据模板统一建立</a:t>
            </a:r>
            <a:endParaRPr lang="en-US" altLang="zh-CN" dirty="0" smtClean="0"/>
          </a:p>
          <a:p>
            <a:r>
              <a:rPr lang="zh-CN" altLang="zh-CN" dirty="0"/>
              <a:t>项目目录用于存放各项目文档，项目成员均可</a:t>
            </a:r>
            <a:r>
              <a:rPr lang="zh-CN" altLang="zh-CN" dirty="0" smtClean="0"/>
              <a:t>读</a:t>
            </a:r>
            <a:endParaRPr lang="en-US" altLang="zh-CN" dirty="0" smtClean="0"/>
          </a:p>
          <a:p>
            <a:r>
              <a:rPr lang="zh-CN" altLang="en-US" dirty="0"/>
              <a:t>其</a:t>
            </a:r>
            <a:r>
              <a:rPr lang="zh-CN" altLang="en-US" dirty="0" smtClean="0"/>
              <a:t>他文档目录产品组可自定义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r="2084"/>
          <a:stretch/>
        </p:blipFill>
        <p:spPr bwMode="auto">
          <a:xfrm>
            <a:off x="5220072" y="3081164"/>
            <a:ext cx="3140072" cy="27793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11855" y="3566537"/>
            <a:ext cx="3427241" cy="8211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7" name="直接箭头连接符 6"/>
          <p:cNvCxnSpPr>
            <a:endCxn id="5" idx="3"/>
          </p:cNvCxnSpPr>
          <p:nvPr/>
        </p:nvCxnSpPr>
        <p:spPr>
          <a:xfrm flipH="1">
            <a:off x="4439096" y="3566537"/>
            <a:ext cx="924992" cy="41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6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</a:t>
            </a:r>
            <a:r>
              <a:rPr lang="zh-CN" altLang="en-US" dirty="0" smtClean="0"/>
              <a:t>作</a:t>
            </a:r>
            <a:r>
              <a:rPr lang="zh-CN" altLang="en-US" dirty="0" smtClean="0"/>
              <a:t>库与受控库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063" y="1206500"/>
            <a:ext cx="3789914" cy="5254626"/>
          </a:xfrm>
        </p:spPr>
        <p:txBody>
          <a:bodyPr/>
          <a:lstStyle/>
          <a:p>
            <a:r>
              <a:rPr lang="zh-CN" altLang="zh-CN" dirty="0" smtClean="0"/>
              <a:t>工</a:t>
            </a:r>
            <a:r>
              <a:rPr lang="zh-CN" altLang="zh-CN" dirty="0"/>
              <a:t>作库目录组内所有成员可读</a:t>
            </a:r>
            <a:r>
              <a:rPr lang="zh-CN" altLang="zh-CN" dirty="0" smtClean="0"/>
              <a:t>写</a:t>
            </a:r>
            <a:endParaRPr lang="zh-CN" altLang="zh-CN" dirty="0"/>
          </a:p>
          <a:p>
            <a:endParaRPr lang="en-US" altLang="zh-CN" dirty="0" smtClean="0"/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r="32856"/>
          <a:stretch/>
        </p:blipFill>
        <p:spPr>
          <a:xfrm>
            <a:off x="971600" y="2516976"/>
            <a:ext cx="1944216" cy="152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371322" y="1206500"/>
            <a:ext cx="3789914" cy="525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385763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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385763" rtl="0" eaLnBrk="1" latinLnBrk="0" hangingPunct="1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2204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844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75085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7966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60847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3729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6610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9491" indent="-96441" algn="l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Char char="•"/>
              <a:defRPr sz="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受控库目录只</a:t>
            </a:r>
            <a:r>
              <a:rPr lang="zh-CN" altLang="zh-CN" dirty="0" smtClean="0"/>
              <a:t>能</a:t>
            </a:r>
            <a:r>
              <a:rPr lang="zh-CN" altLang="en-US" dirty="0" smtClean="0"/>
              <a:t>由</a:t>
            </a:r>
            <a:r>
              <a:rPr lang="zh-CN" altLang="zh-CN" dirty="0" smtClean="0"/>
              <a:t>测</a:t>
            </a:r>
            <a:r>
              <a:rPr lang="zh-CN" altLang="zh-CN" dirty="0"/>
              <a:t>试人员按照规</a:t>
            </a:r>
            <a:r>
              <a:rPr lang="zh-CN" altLang="zh-CN" dirty="0" smtClean="0"/>
              <a:t>定写</a:t>
            </a:r>
            <a:r>
              <a:rPr lang="zh-CN" altLang="zh-CN" dirty="0"/>
              <a:t>入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/>
          <p:nvPr/>
        </p:nvPicPr>
        <p:blipFill rotWithShape="1">
          <a:blip r:embed="rId3"/>
          <a:srcRect l="-1" r="46577"/>
          <a:stretch/>
        </p:blipFill>
        <p:spPr>
          <a:xfrm>
            <a:off x="4761514" y="2516976"/>
            <a:ext cx="2016224" cy="28302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7" name="直接连接符 6"/>
          <p:cNvCxnSpPr/>
          <p:nvPr/>
        </p:nvCxnSpPr>
        <p:spPr>
          <a:xfrm>
            <a:off x="4355977" y="1206500"/>
            <a:ext cx="0" cy="45987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4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基线库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基线库只能由配置管理员写</a:t>
            </a:r>
            <a:r>
              <a:rPr lang="zh-CN" altLang="zh-CN" dirty="0" smtClean="0"/>
              <a:t>入</a:t>
            </a:r>
            <a:endParaRPr lang="en-US" altLang="zh-CN" dirty="0" smtClean="0"/>
          </a:p>
          <a:p>
            <a:r>
              <a:rPr lang="zh-CN" altLang="zh-CN" dirty="0" smtClean="0"/>
              <a:t>其</a:t>
            </a:r>
            <a:r>
              <a:rPr lang="zh-CN" altLang="zh-CN" dirty="0"/>
              <a:t>他人员可</a:t>
            </a:r>
            <a:r>
              <a:rPr lang="zh-CN" altLang="zh-CN" dirty="0" smtClean="0"/>
              <a:t>读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zh-CN" altLang="zh-CN" dirty="0"/>
              <a:t>于存放各项目产生的基线文档</a:t>
            </a:r>
          </a:p>
          <a:p>
            <a:pPr marL="0" indent="0"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基</a:t>
            </a:r>
            <a:r>
              <a:rPr lang="zh-CN" altLang="zh-CN" dirty="0"/>
              <a:t>线文档的来源为受控</a:t>
            </a:r>
            <a:r>
              <a:rPr lang="zh-CN" altLang="zh-CN" dirty="0" smtClean="0"/>
              <a:t>库</a:t>
            </a:r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7443" y="34126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r="31295"/>
          <a:stretch/>
        </p:blipFill>
        <p:spPr>
          <a:xfrm>
            <a:off x="5868144" y="1206500"/>
            <a:ext cx="2480309" cy="52546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KSO_Shape"/>
          <p:cNvSpPr>
            <a:spLocks noChangeAspect="1"/>
          </p:cNvSpPr>
          <p:nvPr/>
        </p:nvSpPr>
        <p:spPr bwMode="auto">
          <a:xfrm>
            <a:off x="755616" y="3478446"/>
            <a:ext cx="360000" cy="454610"/>
          </a:xfrm>
          <a:custGeom>
            <a:avLst/>
            <a:gdLst>
              <a:gd name="T0" fmla="*/ 1156942 w 2845"/>
              <a:gd name="T1" fmla="*/ 199041 h 3591"/>
              <a:gd name="T2" fmla="*/ 1240190 w 2845"/>
              <a:gd name="T3" fmla="*/ 1056373 h 3591"/>
              <a:gd name="T4" fmla="*/ 1154936 w 2845"/>
              <a:gd name="T5" fmla="*/ 716449 h 3591"/>
              <a:gd name="T6" fmla="*/ 1016524 w 2845"/>
              <a:gd name="T7" fmla="*/ 339423 h 3591"/>
              <a:gd name="T8" fmla="*/ 339009 w 2845"/>
              <a:gd name="T9" fmla="*/ 339423 h 3591"/>
              <a:gd name="T10" fmla="*/ 339009 w 2845"/>
              <a:gd name="T11" fmla="*/ 1016766 h 3591"/>
              <a:gd name="T12" fmla="*/ 713122 w 2845"/>
              <a:gd name="T13" fmla="*/ 1155643 h 3591"/>
              <a:gd name="T14" fmla="*/ 712620 w 2845"/>
              <a:gd name="T15" fmla="*/ 1354685 h 3591"/>
              <a:gd name="T16" fmla="*/ 198591 w 2845"/>
              <a:gd name="T17" fmla="*/ 1157147 h 3591"/>
              <a:gd name="T18" fmla="*/ 198591 w 2845"/>
              <a:gd name="T19" fmla="*/ 199041 h 3591"/>
              <a:gd name="T20" fmla="*/ 928262 w 2845"/>
              <a:gd name="T21" fmla="*/ 739511 h 3591"/>
              <a:gd name="T22" fmla="*/ 865074 w 2845"/>
              <a:gd name="T23" fmla="*/ 1187731 h 3591"/>
              <a:gd name="T24" fmla="*/ 785838 w 2845"/>
              <a:gd name="T25" fmla="*/ 1268450 h 3591"/>
              <a:gd name="T26" fmla="*/ 951330 w 2845"/>
              <a:gd name="T27" fmla="*/ 1800397 h 3591"/>
              <a:gd name="T28" fmla="*/ 1324942 w 2845"/>
              <a:gd name="T29" fmla="*/ 1644974 h 3591"/>
              <a:gd name="T30" fmla="*/ 1406184 w 2845"/>
              <a:gd name="T31" fmla="*/ 1189736 h 3591"/>
              <a:gd name="T32" fmla="*/ 1292345 w 2845"/>
              <a:gd name="T33" fmla="*/ 1196254 h 3591"/>
              <a:gd name="T34" fmla="*/ 1201575 w 2845"/>
              <a:gd name="T35" fmla="*/ 1150630 h 3591"/>
              <a:gd name="T36" fmla="*/ 1161957 w 2845"/>
              <a:gd name="T37" fmla="*/ 1142608 h 3591"/>
              <a:gd name="T38" fmla="*/ 1056644 w 2845"/>
              <a:gd name="T39" fmla="*/ 731490 h 3591"/>
              <a:gd name="T40" fmla="*/ 593767 w 2845"/>
              <a:gd name="T41" fmla="*/ 399587 h 3591"/>
              <a:gd name="T42" fmla="*/ 687044 w 2845"/>
              <a:gd name="T43" fmla="*/ 493342 h 3591"/>
              <a:gd name="T44" fmla="*/ 779820 w 2845"/>
              <a:gd name="T45" fmla="*/ 399587 h 3591"/>
              <a:gd name="T46" fmla="*/ 687044 w 2845"/>
              <a:gd name="T47" fmla="*/ 306333 h 3591"/>
              <a:gd name="T48" fmla="*/ 593767 w 2845"/>
              <a:gd name="T49" fmla="*/ 399587 h 3591"/>
              <a:gd name="T50" fmla="*/ 802889 w 2845"/>
              <a:gd name="T51" fmla="*/ 532448 h 3591"/>
              <a:gd name="T52" fmla="*/ 529576 w 2845"/>
              <a:gd name="T53" fmla="*/ 623696 h 3591"/>
              <a:gd name="T54" fmla="*/ 589755 w 2845"/>
              <a:gd name="T55" fmla="*/ 632721 h 3591"/>
              <a:gd name="T56" fmla="*/ 599283 w 2845"/>
              <a:gd name="T57" fmla="*/ 880896 h 3591"/>
              <a:gd name="T58" fmla="*/ 550638 w 2845"/>
              <a:gd name="T59" fmla="*/ 929528 h 3591"/>
              <a:gd name="T60" fmla="*/ 529576 w 2845"/>
              <a:gd name="T61" fmla="*/ 1020776 h 3591"/>
              <a:gd name="T62" fmla="*/ 813922 w 2845"/>
              <a:gd name="T63" fmla="*/ 922008 h 3591"/>
              <a:gd name="T64" fmla="*/ 802889 w 2845"/>
              <a:gd name="T65" fmla="*/ 880896 h 359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845" h="3591">
                <a:moveTo>
                  <a:pt x="1351" y="0"/>
                </a:moveTo>
                <a:cubicBezTo>
                  <a:pt x="1725" y="0"/>
                  <a:pt x="2062" y="152"/>
                  <a:pt x="2307" y="397"/>
                </a:cubicBezTo>
                <a:cubicBezTo>
                  <a:pt x="2552" y="641"/>
                  <a:pt x="2703" y="979"/>
                  <a:pt x="2703" y="1352"/>
                </a:cubicBezTo>
                <a:cubicBezTo>
                  <a:pt x="2703" y="1632"/>
                  <a:pt x="2618" y="1892"/>
                  <a:pt x="2473" y="2107"/>
                </a:cubicBezTo>
                <a:cubicBezTo>
                  <a:pt x="2363" y="2086"/>
                  <a:pt x="2363" y="2086"/>
                  <a:pt x="2363" y="2086"/>
                </a:cubicBezTo>
                <a:cubicBezTo>
                  <a:pt x="2303" y="1429"/>
                  <a:pt x="2303" y="1429"/>
                  <a:pt x="2303" y="1429"/>
                </a:cubicBezTo>
                <a:cubicBezTo>
                  <a:pt x="2306" y="1404"/>
                  <a:pt x="2307" y="1378"/>
                  <a:pt x="2307" y="1352"/>
                </a:cubicBezTo>
                <a:cubicBezTo>
                  <a:pt x="2307" y="1089"/>
                  <a:pt x="2200" y="850"/>
                  <a:pt x="2027" y="677"/>
                </a:cubicBezTo>
                <a:cubicBezTo>
                  <a:pt x="1854" y="504"/>
                  <a:pt x="1615" y="397"/>
                  <a:pt x="1351" y="397"/>
                </a:cubicBezTo>
                <a:cubicBezTo>
                  <a:pt x="1088" y="397"/>
                  <a:pt x="849" y="504"/>
                  <a:pt x="676" y="677"/>
                </a:cubicBezTo>
                <a:cubicBezTo>
                  <a:pt x="503" y="850"/>
                  <a:pt x="396" y="1089"/>
                  <a:pt x="396" y="1352"/>
                </a:cubicBezTo>
                <a:cubicBezTo>
                  <a:pt x="396" y="1616"/>
                  <a:pt x="503" y="1855"/>
                  <a:pt x="676" y="2028"/>
                </a:cubicBezTo>
                <a:cubicBezTo>
                  <a:pt x="849" y="2201"/>
                  <a:pt x="1088" y="2307"/>
                  <a:pt x="1351" y="2307"/>
                </a:cubicBezTo>
                <a:cubicBezTo>
                  <a:pt x="1375" y="2307"/>
                  <a:pt x="1399" y="2307"/>
                  <a:pt x="1422" y="2305"/>
                </a:cubicBezTo>
                <a:cubicBezTo>
                  <a:pt x="1358" y="2542"/>
                  <a:pt x="1358" y="2542"/>
                  <a:pt x="1358" y="2542"/>
                </a:cubicBezTo>
                <a:cubicBezTo>
                  <a:pt x="1421" y="2702"/>
                  <a:pt x="1421" y="2702"/>
                  <a:pt x="1421" y="2702"/>
                </a:cubicBezTo>
                <a:cubicBezTo>
                  <a:pt x="1398" y="2704"/>
                  <a:pt x="1375" y="2704"/>
                  <a:pt x="1351" y="2704"/>
                </a:cubicBezTo>
                <a:cubicBezTo>
                  <a:pt x="978" y="2704"/>
                  <a:pt x="640" y="2553"/>
                  <a:pt x="396" y="2308"/>
                </a:cubicBezTo>
                <a:cubicBezTo>
                  <a:pt x="151" y="2063"/>
                  <a:pt x="0" y="1725"/>
                  <a:pt x="0" y="1352"/>
                </a:cubicBezTo>
                <a:cubicBezTo>
                  <a:pt x="0" y="979"/>
                  <a:pt x="151" y="641"/>
                  <a:pt x="396" y="397"/>
                </a:cubicBezTo>
                <a:cubicBezTo>
                  <a:pt x="640" y="152"/>
                  <a:pt x="978" y="0"/>
                  <a:pt x="1351" y="0"/>
                </a:cubicBezTo>
                <a:close/>
                <a:moveTo>
                  <a:pt x="1851" y="1475"/>
                </a:moveTo>
                <a:cubicBezTo>
                  <a:pt x="1776" y="2412"/>
                  <a:pt x="1776" y="2412"/>
                  <a:pt x="1776" y="2412"/>
                </a:cubicBezTo>
                <a:cubicBezTo>
                  <a:pt x="1725" y="2369"/>
                  <a:pt x="1725" y="2369"/>
                  <a:pt x="1725" y="2369"/>
                </a:cubicBezTo>
                <a:cubicBezTo>
                  <a:pt x="1591" y="2439"/>
                  <a:pt x="1591" y="2439"/>
                  <a:pt x="1591" y="2439"/>
                </a:cubicBezTo>
                <a:cubicBezTo>
                  <a:pt x="1567" y="2530"/>
                  <a:pt x="1567" y="2530"/>
                  <a:pt x="1567" y="2530"/>
                </a:cubicBezTo>
                <a:cubicBezTo>
                  <a:pt x="1878" y="3318"/>
                  <a:pt x="1878" y="3318"/>
                  <a:pt x="1878" y="3318"/>
                </a:cubicBezTo>
                <a:cubicBezTo>
                  <a:pt x="1897" y="3591"/>
                  <a:pt x="1897" y="3591"/>
                  <a:pt x="1897" y="3591"/>
                </a:cubicBezTo>
                <a:cubicBezTo>
                  <a:pt x="2632" y="3583"/>
                  <a:pt x="2632" y="3583"/>
                  <a:pt x="2632" y="3583"/>
                </a:cubicBezTo>
                <a:cubicBezTo>
                  <a:pt x="2642" y="3281"/>
                  <a:pt x="2642" y="3281"/>
                  <a:pt x="2642" y="3281"/>
                </a:cubicBezTo>
                <a:cubicBezTo>
                  <a:pt x="2845" y="2480"/>
                  <a:pt x="2845" y="2480"/>
                  <a:pt x="2845" y="2480"/>
                </a:cubicBezTo>
                <a:cubicBezTo>
                  <a:pt x="2804" y="2373"/>
                  <a:pt x="2804" y="2373"/>
                  <a:pt x="2804" y="2373"/>
                </a:cubicBezTo>
                <a:cubicBezTo>
                  <a:pt x="2632" y="2340"/>
                  <a:pt x="2632" y="2340"/>
                  <a:pt x="2632" y="2340"/>
                </a:cubicBezTo>
                <a:cubicBezTo>
                  <a:pt x="2577" y="2386"/>
                  <a:pt x="2577" y="2386"/>
                  <a:pt x="2577" y="2386"/>
                </a:cubicBezTo>
                <a:cubicBezTo>
                  <a:pt x="2548" y="2324"/>
                  <a:pt x="2548" y="2324"/>
                  <a:pt x="2548" y="2324"/>
                </a:cubicBezTo>
                <a:cubicBezTo>
                  <a:pt x="2396" y="2295"/>
                  <a:pt x="2396" y="2295"/>
                  <a:pt x="2396" y="2295"/>
                </a:cubicBezTo>
                <a:cubicBezTo>
                  <a:pt x="2346" y="2345"/>
                  <a:pt x="2346" y="2345"/>
                  <a:pt x="2346" y="2345"/>
                </a:cubicBezTo>
                <a:cubicBezTo>
                  <a:pt x="2317" y="2279"/>
                  <a:pt x="2317" y="2279"/>
                  <a:pt x="2317" y="2279"/>
                </a:cubicBezTo>
                <a:cubicBezTo>
                  <a:pt x="2179" y="2252"/>
                  <a:pt x="2179" y="2252"/>
                  <a:pt x="2179" y="2252"/>
                </a:cubicBezTo>
                <a:cubicBezTo>
                  <a:pt x="2107" y="1459"/>
                  <a:pt x="2107" y="1459"/>
                  <a:pt x="2107" y="1459"/>
                </a:cubicBezTo>
                <a:cubicBezTo>
                  <a:pt x="1851" y="1475"/>
                  <a:pt x="1851" y="1475"/>
                  <a:pt x="1851" y="1475"/>
                </a:cubicBezTo>
                <a:close/>
                <a:moveTo>
                  <a:pt x="1184" y="797"/>
                </a:moveTo>
                <a:cubicBezTo>
                  <a:pt x="1184" y="851"/>
                  <a:pt x="1202" y="895"/>
                  <a:pt x="1238" y="930"/>
                </a:cubicBezTo>
                <a:cubicBezTo>
                  <a:pt x="1273" y="966"/>
                  <a:pt x="1317" y="984"/>
                  <a:pt x="1370" y="984"/>
                </a:cubicBezTo>
                <a:cubicBezTo>
                  <a:pt x="1421" y="984"/>
                  <a:pt x="1465" y="965"/>
                  <a:pt x="1501" y="929"/>
                </a:cubicBezTo>
                <a:cubicBezTo>
                  <a:pt x="1537" y="893"/>
                  <a:pt x="1555" y="849"/>
                  <a:pt x="1555" y="797"/>
                </a:cubicBezTo>
                <a:cubicBezTo>
                  <a:pt x="1555" y="746"/>
                  <a:pt x="1537" y="702"/>
                  <a:pt x="1501" y="665"/>
                </a:cubicBezTo>
                <a:cubicBezTo>
                  <a:pt x="1465" y="629"/>
                  <a:pt x="1421" y="611"/>
                  <a:pt x="1370" y="611"/>
                </a:cubicBezTo>
                <a:cubicBezTo>
                  <a:pt x="1317" y="611"/>
                  <a:pt x="1274" y="629"/>
                  <a:pt x="1238" y="665"/>
                </a:cubicBezTo>
                <a:cubicBezTo>
                  <a:pt x="1202" y="701"/>
                  <a:pt x="1184" y="745"/>
                  <a:pt x="1184" y="797"/>
                </a:cubicBezTo>
                <a:close/>
                <a:moveTo>
                  <a:pt x="1601" y="1757"/>
                </a:moveTo>
                <a:cubicBezTo>
                  <a:pt x="1601" y="1062"/>
                  <a:pt x="1601" y="1062"/>
                  <a:pt x="1601" y="1062"/>
                </a:cubicBezTo>
                <a:cubicBezTo>
                  <a:pt x="1056" y="1062"/>
                  <a:pt x="1056" y="1062"/>
                  <a:pt x="1056" y="1062"/>
                </a:cubicBezTo>
                <a:cubicBezTo>
                  <a:pt x="1056" y="1244"/>
                  <a:pt x="1056" y="1244"/>
                  <a:pt x="1056" y="1244"/>
                </a:cubicBezTo>
                <a:cubicBezTo>
                  <a:pt x="1098" y="1244"/>
                  <a:pt x="1098" y="1244"/>
                  <a:pt x="1098" y="1244"/>
                </a:cubicBezTo>
                <a:cubicBezTo>
                  <a:pt x="1137" y="1244"/>
                  <a:pt x="1163" y="1250"/>
                  <a:pt x="1176" y="1262"/>
                </a:cubicBezTo>
                <a:cubicBezTo>
                  <a:pt x="1188" y="1274"/>
                  <a:pt x="1195" y="1300"/>
                  <a:pt x="1195" y="1340"/>
                </a:cubicBezTo>
                <a:cubicBezTo>
                  <a:pt x="1195" y="1757"/>
                  <a:pt x="1195" y="1757"/>
                  <a:pt x="1195" y="1757"/>
                </a:cubicBezTo>
                <a:cubicBezTo>
                  <a:pt x="1195" y="1797"/>
                  <a:pt x="1188" y="1823"/>
                  <a:pt x="1176" y="1836"/>
                </a:cubicBezTo>
                <a:cubicBezTo>
                  <a:pt x="1163" y="1848"/>
                  <a:pt x="1137" y="1854"/>
                  <a:pt x="1098" y="1854"/>
                </a:cubicBezTo>
                <a:cubicBezTo>
                  <a:pt x="1056" y="1854"/>
                  <a:pt x="1056" y="1854"/>
                  <a:pt x="1056" y="1854"/>
                </a:cubicBezTo>
                <a:cubicBezTo>
                  <a:pt x="1056" y="2036"/>
                  <a:pt x="1056" y="2036"/>
                  <a:pt x="1056" y="2036"/>
                </a:cubicBezTo>
                <a:cubicBezTo>
                  <a:pt x="1608" y="2036"/>
                  <a:pt x="1608" y="2036"/>
                  <a:pt x="1608" y="2036"/>
                </a:cubicBezTo>
                <a:cubicBezTo>
                  <a:pt x="1623" y="1839"/>
                  <a:pt x="1623" y="1839"/>
                  <a:pt x="1623" y="1839"/>
                </a:cubicBezTo>
                <a:cubicBezTo>
                  <a:pt x="1622" y="1838"/>
                  <a:pt x="1621" y="1836"/>
                  <a:pt x="1619" y="1836"/>
                </a:cubicBezTo>
                <a:cubicBezTo>
                  <a:pt x="1607" y="1823"/>
                  <a:pt x="1601" y="1797"/>
                  <a:pt x="1601" y="175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1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历史库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历</a:t>
            </a:r>
            <a:r>
              <a:rPr lang="zh-CN" altLang="zh-CN" dirty="0"/>
              <a:t>史库只能由配置管理员读</a:t>
            </a:r>
            <a:r>
              <a:rPr lang="zh-CN" altLang="zh-CN" dirty="0" smtClean="0"/>
              <a:t>写</a:t>
            </a:r>
            <a:endParaRPr lang="en-US" altLang="zh-CN" dirty="0" smtClean="0"/>
          </a:p>
          <a:p>
            <a:r>
              <a:rPr lang="zh-CN" altLang="zh-CN" dirty="0" smtClean="0"/>
              <a:t>按</a:t>
            </a:r>
            <a:r>
              <a:rPr lang="zh-CN" altLang="zh-CN" dirty="0"/>
              <a:t>照年份对已经不用的配置库文档进行归档</a:t>
            </a:r>
            <a:endParaRPr lang="en-US" altLang="zh-CN" dirty="0" smtClean="0"/>
          </a:p>
        </p:txBody>
      </p:sp>
      <p:pic>
        <p:nvPicPr>
          <p:cNvPr id="4" name="图片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8"/>
          <a:stretch/>
        </p:blipFill>
        <p:spPr bwMode="auto">
          <a:xfrm>
            <a:off x="971600" y="2708920"/>
            <a:ext cx="2736304" cy="12389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5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分组与权限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产品线版本库</a:t>
            </a:r>
            <a:r>
              <a:rPr lang="zh-CN" altLang="en-US" dirty="0" smtClean="0"/>
              <a:t>按项目角</a:t>
            </a:r>
            <a:r>
              <a:rPr lang="zh-CN" altLang="en-US" dirty="0" smtClean="0"/>
              <a:t>色分组与授权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7719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2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分</a:t>
            </a:r>
            <a:r>
              <a:rPr lang="zh-CN" altLang="en-US" dirty="0" smtClean="0"/>
              <a:t>组与权限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职</a:t>
            </a:r>
            <a:r>
              <a:rPr lang="zh-CN" altLang="en-US" dirty="0" smtClean="0"/>
              <a:t>能版本库</a:t>
            </a:r>
            <a:r>
              <a:rPr lang="zh-CN" altLang="en-US" dirty="0" smtClean="0"/>
              <a:t>按组织架构分</a:t>
            </a:r>
            <a:r>
              <a:rPr lang="zh-CN" altLang="en-US" dirty="0" smtClean="0"/>
              <a:t>组与授权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52148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6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</a:t>
            </a:r>
            <a:r>
              <a:rPr lang="zh-CN" altLang="en-US" dirty="0" smtClean="0"/>
              <a:t>名规范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文档类</a:t>
            </a:r>
            <a:endParaRPr lang="en-US" altLang="zh-CN" dirty="0" smtClean="0"/>
          </a:p>
          <a:p>
            <a:r>
              <a:rPr lang="zh-CN" altLang="zh-CN" dirty="0"/>
              <a:t>项目级：项目英文名</a:t>
            </a:r>
            <a:r>
              <a:rPr lang="zh-CN" altLang="zh-CN" dirty="0" smtClean="0"/>
              <a:t>称</a:t>
            </a:r>
            <a:r>
              <a:rPr lang="en-US" altLang="zh-CN" dirty="0" smtClean="0"/>
              <a:t> +</a:t>
            </a:r>
            <a:r>
              <a:rPr lang="zh-CN" altLang="zh-CN" dirty="0"/>
              <a:t>“</a:t>
            </a:r>
            <a:r>
              <a:rPr lang="en-US" altLang="zh-CN" dirty="0"/>
              <a:t>_</a:t>
            </a:r>
            <a:r>
              <a:rPr lang="zh-CN" altLang="zh-CN" dirty="0"/>
              <a:t>”</a:t>
            </a:r>
            <a:r>
              <a:rPr lang="en-US" altLang="zh-CN" dirty="0"/>
              <a:t>+</a:t>
            </a:r>
            <a:r>
              <a:rPr lang="zh-CN" altLang="zh-CN" dirty="0"/>
              <a:t>文档名</a:t>
            </a:r>
            <a:r>
              <a:rPr lang="zh-CN" altLang="zh-CN" dirty="0" smtClean="0"/>
              <a:t>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ME</a:t>
            </a:r>
            <a:r>
              <a:rPr lang="en-US" altLang="zh-CN" dirty="0"/>
              <a:t>_</a:t>
            </a:r>
            <a:r>
              <a:rPr lang="zh-CN" altLang="zh-CN" dirty="0"/>
              <a:t>迭代二需求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	</a:t>
            </a:r>
            <a:r>
              <a:rPr lang="zh-CN" altLang="zh-CN" dirty="0"/>
              <a:t>模块级：项目英文名</a:t>
            </a:r>
            <a:r>
              <a:rPr lang="zh-CN" altLang="zh-CN" dirty="0" smtClean="0"/>
              <a:t>称</a:t>
            </a:r>
            <a:r>
              <a:rPr lang="en-US" altLang="zh-CN" dirty="0" smtClean="0"/>
              <a:t> +</a:t>
            </a:r>
            <a:r>
              <a:rPr lang="zh-CN" altLang="zh-CN" dirty="0"/>
              <a:t>“</a:t>
            </a:r>
            <a:r>
              <a:rPr lang="en-US" altLang="zh-CN" dirty="0"/>
              <a:t>_</a:t>
            </a:r>
            <a:r>
              <a:rPr lang="zh-CN" altLang="zh-CN" dirty="0"/>
              <a:t>”</a:t>
            </a:r>
            <a:r>
              <a:rPr lang="en-US" altLang="zh-CN" dirty="0" smtClean="0"/>
              <a:t>+ </a:t>
            </a:r>
            <a:r>
              <a:rPr lang="zh-CN" altLang="zh-CN" dirty="0" smtClean="0"/>
              <a:t>子</a:t>
            </a:r>
            <a:r>
              <a:rPr lang="zh-CN" altLang="zh-CN" dirty="0"/>
              <a:t>模块英文名称</a:t>
            </a:r>
            <a:r>
              <a:rPr lang="en-US" altLang="zh-CN" dirty="0"/>
              <a:t>+</a:t>
            </a:r>
            <a:r>
              <a:rPr lang="zh-CN" altLang="zh-CN" dirty="0"/>
              <a:t>“</a:t>
            </a:r>
            <a:r>
              <a:rPr lang="en-US" altLang="zh-CN" dirty="0"/>
              <a:t>_</a:t>
            </a:r>
            <a:r>
              <a:rPr lang="zh-CN" altLang="zh-CN" dirty="0"/>
              <a:t>”</a:t>
            </a:r>
            <a:r>
              <a:rPr lang="en-US" altLang="zh-CN" dirty="0" smtClean="0"/>
              <a:t>+ </a:t>
            </a:r>
            <a:r>
              <a:rPr lang="zh-CN" altLang="zh-CN" dirty="0" smtClean="0"/>
              <a:t>文</a:t>
            </a:r>
            <a:r>
              <a:rPr lang="zh-CN" altLang="zh-CN" dirty="0"/>
              <a:t>档名</a:t>
            </a:r>
            <a:r>
              <a:rPr lang="zh-CN" altLang="zh-CN" dirty="0" smtClean="0"/>
              <a:t>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如</a:t>
            </a:r>
            <a:r>
              <a:rPr lang="en-US" altLang="zh-CN" dirty="0" smtClean="0"/>
              <a:t>:ME_NRC</a:t>
            </a:r>
            <a:r>
              <a:rPr lang="en-US" altLang="zh-CN" dirty="0"/>
              <a:t>_</a:t>
            </a:r>
            <a:r>
              <a:rPr lang="zh-CN" altLang="zh-CN" dirty="0"/>
              <a:t>迭代二需</a:t>
            </a:r>
            <a:r>
              <a:rPr lang="zh-CN" altLang="zh-CN" dirty="0" smtClean="0"/>
              <a:t>求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码类</a:t>
            </a:r>
            <a:r>
              <a:rPr lang="zh-CN" altLang="en-US" dirty="0"/>
              <a:t>（</a:t>
            </a:r>
            <a:r>
              <a:rPr lang="zh-CN" altLang="en-US" dirty="0" smtClean="0"/>
              <a:t>暂</a:t>
            </a:r>
            <a:r>
              <a:rPr lang="zh-CN" altLang="en-US" dirty="0"/>
              <a:t>时不做要</a:t>
            </a:r>
            <a:r>
              <a:rPr lang="zh-CN" altLang="en-US" dirty="0" smtClean="0"/>
              <a:t>求）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641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Others_1"/>
          <p:cNvSpPr txBox="1"/>
          <p:nvPr>
            <p:custDataLst>
              <p:tags r:id="rId2"/>
            </p:custDataLst>
          </p:nvPr>
        </p:nvSpPr>
        <p:spPr>
          <a:xfrm>
            <a:off x="1114291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6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-704097" y="3107359"/>
            <a:ext cx="3693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Number_1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071523" y="163351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1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069080" y="15444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角色与职责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52" name="MH_Number_2">
            <a:hlinkClick r:id="rId17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071523" y="2457985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4069080" y="236890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配置库管理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61" name="MH_Number_3"/>
          <p:cNvSpPr/>
          <p:nvPr>
            <p:custDataLst>
              <p:tags r:id="rId8"/>
            </p:custDataLst>
          </p:nvPr>
        </p:nvSpPr>
        <p:spPr>
          <a:xfrm>
            <a:off x="4071523" y="3282460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9"/>
            </p:custDataLst>
          </p:nvPr>
        </p:nvSpPr>
        <p:spPr>
          <a:xfrm>
            <a:off x="4069080" y="319337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+mn-ea"/>
              </a:rPr>
              <a:t>变更管理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MH_Number_4"/>
          <p:cNvSpPr/>
          <p:nvPr>
            <p:custDataLst>
              <p:tags r:id="rId10"/>
            </p:custDataLst>
          </p:nvPr>
        </p:nvSpPr>
        <p:spPr>
          <a:xfrm>
            <a:off x="4071523" y="4106935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1"/>
            </p:custDataLst>
          </p:nvPr>
        </p:nvSpPr>
        <p:spPr>
          <a:xfrm>
            <a:off x="4069080" y="401785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版本管理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85" name="MH_Number_5"/>
          <p:cNvSpPr/>
          <p:nvPr>
            <p:custDataLst>
              <p:tags r:id="rId12"/>
            </p:custDataLst>
          </p:nvPr>
        </p:nvSpPr>
        <p:spPr>
          <a:xfrm>
            <a:off x="4071523" y="493141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MH_Entry_5"/>
          <p:cNvSpPr/>
          <p:nvPr>
            <p:custDataLst>
              <p:tags r:id="rId13"/>
            </p:custDataLst>
          </p:nvPr>
        </p:nvSpPr>
        <p:spPr>
          <a:xfrm>
            <a:off x="4069080" y="48423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过程管理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1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变更</a:t>
            </a:r>
            <a:r>
              <a:rPr lang="zh-CN" altLang="en-US" dirty="0"/>
              <a:t>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不是为了控制变更的发生，而是为了对变更进行管理，确保变更有序进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需</a:t>
            </a:r>
            <a:r>
              <a:rPr lang="zh-CN" altLang="en-US" dirty="0" smtClean="0"/>
              <a:t>求变</a:t>
            </a:r>
            <a:r>
              <a:rPr lang="zh-CN" altLang="en-US" dirty="0" smtClean="0"/>
              <a:t>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统一使用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管理需</a:t>
            </a:r>
            <a:r>
              <a:rPr lang="zh-CN" altLang="en-US" dirty="0" smtClean="0"/>
              <a:t>求文档</a:t>
            </a:r>
            <a:endParaRPr lang="en-US" altLang="zh-CN" dirty="0" smtClean="0"/>
          </a:p>
          <a:p>
            <a:r>
              <a:rPr lang="zh-CN" altLang="en-US" dirty="0" smtClean="0"/>
              <a:t>项目管理与跟</a:t>
            </a:r>
            <a:r>
              <a:rPr lang="zh-CN" altLang="en-US" dirty="0" smtClean="0"/>
              <a:t>踪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JIRA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项</a:t>
            </a:r>
            <a:r>
              <a:rPr lang="zh-CN" altLang="en-US" dirty="0" smtClean="0"/>
              <a:t>目管理、缺陷跟踪、任务跟踪、测试管理、敏捷开发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0" lvl="1" indent="0">
              <a:spcBef>
                <a:spcPts val="1200"/>
              </a:spcBef>
              <a:buClr>
                <a:schemeClr val="tx1"/>
              </a:buClr>
              <a:buSzPct val="60000"/>
              <a:buNone/>
            </a:pP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禅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道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主要是机务产品组使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用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 indent="0">
              <a:spcBef>
                <a:spcPts val="1200"/>
              </a:spcBef>
              <a:buClr>
                <a:schemeClr val="tx1"/>
              </a:buClr>
              <a:buSzPct val="60000"/>
              <a:buNone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zh-CN" altLang="en-US" dirty="0" smtClean="0"/>
              <a:t>产</a:t>
            </a:r>
            <a:r>
              <a:rPr lang="zh-CN" altLang="en-US" dirty="0" smtClean="0"/>
              <a:t>品</a:t>
            </a:r>
            <a:r>
              <a:rPr lang="zh-CN" altLang="en-US" dirty="0"/>
              <a:t>需</a:t>
            </a:r>
            <a:r>
              <a:rPr lang="zh-CN" altLang="en-US" dirty="0" smtClean="0"/>
              <a:t>求、迭代管理、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管理等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98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Others_1"/>
          <p:cNvSpPr txBox="1"/>
          <p:nvPr>
            <p:custDataLst>
              <p:tags r:id="rId2"/>
            </p:custDataLst>
          </p:nvPr>
        </p:nvSpPr>
        <p:spPr>
          <a:xfrm>
            <a:off x="1114291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6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-704097" y="3107359"/>
            <a:ext cx="3693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Number_1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071523" y="163351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1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069080" y="15444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角色与职责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52" name="MH_Number_2">
            <a:hlinkClick r:id="rId17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071523" y="2457985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4069080" y="236890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配置库管理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61" name="MH_Number_3">
            <a:hlinkClick r:id="rId17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4071523" y="328246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4069080" y="319337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变更管理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73" name="MH_Number_4"/>
          <p:cNvSpPr/>
          <p:nvPr>
            <p:custDataLst>
              <p:tags r:id="rId10"/>
            </p:custDataLst>
          </p:nvPr>
        </p:nvSpPr>
        <p:spPr>
          <a:xfrm>
            <a:off x="4071523" y="4106935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1"/>
            </p:custDataLst>
          </p:nvPr>
        </p:nvSpPr>
        <p:spPr>
          <a:xfrm>
            <a:off x="4069080" y="401785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+mn-ea"/>
              </a:rPr>
              <a:t>版本管理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MH_Number_5"/>
          <p:cNvSpPr/>
          <p:nvPr>
            <p:custDataLst>
              <p:tags r:id="rId12"/>
            </p:custDataLst>
          </p:nvPr>
        </p:nvSpPr>
        <p:spPr>
          <a:xfrm>
            <a:off x="4071523" y="493141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MH_Entry_5"/>
          <p:cNvSpPr/>
          <p:nvPr>
            <p:custDataLst>
              <p:tags r:id="rId13"/>
            </p:custDataLst>
          </p:nvPr>
        </p:nvSpPr>
        <p:spPr>
          <a:xfrm>
            <a:off x="4069080" y="48423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过程管理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1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SCM-</a:t>
            </a:r>
            <a:r>
              <a:rPr lang="zh-CN" altLang="zh-CN" dirty="0" smtClean="0"/>
              <a:t>通</a:t>
            </a:r>
            <a:r>
              <a:rPr lang="zh-CN" altLang="zh-CN" dirty="0"/>
              <a:t>过技</a:t>
            </a:r>
            <a:r>
              <a:rPr lang="zh-CN" altLang="zh-CN" dirty="0" smtClean="0"/>
              <a:t>术</a:t>
            </a:r>
            <a:r>
              <a:rPr lang="en-US" altLang="zh-CN" dirty="0" smtClean="0"/>
              <a:t>/</a:t>
            </a:r>
            <a:r>
              <a:rPr lang="zh-CN" altLang="zh-CN" dirty="0" smtClean="0"/>
              <a:t>行</a:t>
            </a:r>
            <a:r>
              <a:rPr lang="zh-CN" altLang="zh-CN" dirty="0"/>
              <a:t>政手段对软件产品及其开发过程和生命周期进行控制、规范的一系列措</a:t>
            </a:r>
            <a:r>
              <a:rPr lang="zh-CN" altLang="zh-CN" dirty="0" smtClean="0"/>
              <a:t>施</a:t>
            </a:r>
            <a:r>
              <a:rPr lang="zh-CN" altLang="en-US" dirty="0"/>
              <a:t>。</a:t>
            </a:r>
          </a:p>
        </p:txBody>
      </p:sp>
      <p:cxnSp>
        <p:nvCxnSpPr>
          <p:cNvPr id="4" name="MH_Other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960289" y="3594993"/>
            <a:ext cx="6696075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084114" y="3955355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6" name="MH_Other_3"/>
          <p:cNvCxnSpPr>
            <a:cxnSpLocks noChangeShapeType="1"/>
            <a:endCxn id="5" idx="0"/>
          </p:cNvCxnSpPr>
          <p:nvPr>
            <p:custDataLst>
              <p:tags r:id="rId3"/>
            </p:custDataLst>
          </p:nvPr>
        </p:nvCxnSpPr>
        <p:spPr bwMode="auto">
          <a:xfrm>
            <a:off x="1547664" y="3594993"/>
            <a:ext cx="4762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MH_Text_1"/>
          <p:cNvSpPr txBox="1"/>
          <p:nvPr>
            <p:custDataLst>
              <p:tags r:id="rId4"/>
            </p:custDataLst>
          </p:nvPr>
        </p:nvSpPr>
        <p:spPr>
          <a:xfrm>
            <a:off x="915839" y="5106294"/>
            <a:ext cx="1273175" cy="82778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项目启动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项</a:t>
            </a:r>
            <a:r>
              <a:rPr lang="zh-CN" altLang="en-US" sz="1600" kern="0" dirty="0" smtClean="0"/>
              <a:t>目立项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2443014" y="3955355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9" name="MH_Other_5"/>
          <p:cNvCxnSpPr>
            <a:cxnSpLocks noChangeShapeType="1"/>
            <a:endCxn id="8" idx="0"/>
          </p:cNvCxnSpPr>
          <p:nvPr>
            <p:custDataLst>
              <p:tags r:id="rId6"/>
            </p:custDataLst>
          </p:nvPr>
        </p:nvCxnSpPr>
        <p:spPr bwMode="auto">
          <a:xfrm>
            <a:off x="2911326" y="3594993"/>
            <a:ext cx="0" cy="36036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MH_Text_2"/>
          <p:cNvSpPr txBox="1"/>
          <p:nvPr>
            <p:custDataLst>
              <p:tags r:id="rId7"/>
            </p:custDataLst>
          </p:nvPr>
        </p:nvSpPr>
        <p:spPr>
          <a:xfrm>
            <a:off x="2274739" y="5106294"/>
            <a:ext cx="1273175" cy="82778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项目计划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测</a:t>
            </a:r>
            <a:r>
              <a:rPr lang="zh-CN" altLang="en-US" sz="1600" kern="0" dirty="0" smtClean="0"/>
              <a:t>试</a:t>
            </a:r>
            <a:r>
              <a:rPr lang="zh-CN" altLang="en-US" sz="1600" kern="0" dirty="0"/>
              <a:t>计划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3811439" y="3955355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12" name="MH_Other_7"/>
          <p:cNvCxnSpPr>
            <a:cxnSpLocks noChangeShapeType="1"/>
            <a:endCxn id="11" idx="0"/>
          </p:cNvCxnSpPr>
          <p:nvPr>
            <p:custDataLst>
              <p:tags r:id="rId9"/>
            </p:custDataLst>
          </p:nvPr>
        </p:nvCxnSpPr>
        <p:spPr bwMode="auto">
          <a:xfrm>
            <a:off x="4279751" y="3594993"/>
            <a:ext cx="0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MH_Text_3"/>
          <p:cNvSpPr txBox="1"/>
          <p:nvPr>
            <p:custDataLst>
              <p:tags r:id="rId10"/>
            </p:custDataLst>
          </p:nvPr>
        </p:nvSpPr>
        <p:spPr>
          <a:xfrm>
            <a:off x="3649514" y="5106294"/>
            <a:ext cx="1273175" cy="82778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项目编码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功</a:t>
            </a:r>
            <a:r>
              <a:rPr lang="zh-CN" altLang="en-US" sz="1600" kern="0" dirty="0" smtClean="0"/>
              <a:t>能实现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5179864" y="3955355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15" name="MH_Other_9"/>
          <p:cNvCxnSpPr>
            <a:cxnSpLocks noChangeShapeType="1"/>
            <a:endCxn id="14" idx="0"/>
          </p:cNvCxnSpPr>
          <p:nvPr>
            <p:custDataLst>
              <p:tags r:id="rId12"/>
            </p:custDataLst>
          </p:nvPr>
        </p:nvCxnSpPr>
        <p:spPr bwMode="auto">
          <a:xfrm>
            <a:off x="5648176" y="3594993"/>
            <a:ext cx="0" cy="360362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MH_Text_4"/>
          <p:cNvSpPr txBox="1"/>
          <p:nvPr>
            <p:custDataLst>
              <p:tags r:id="rId13"/>
            </p:custDataLst>
          </p:nvPr>
        </p:nvSpPr>
        <p:spPr>
          <a:xfrm>
            <a:off x="5016351" y="5106294"/>
            <a:ext cx="1273175" cy="82778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功能测试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系</a:t>
            </a:r>
            <a:r>
              <a:rPr lang="zh-CN" altLang="en-US" sz="1600" kern="0" dirty="0" smtClean="0"/>
              <a:t>统</a:t>
            </a:r>
            <a:r>
              <a:rPr lang="zh-CN" altLang="en-US" sz="1600" kern="0" dirty="0"/>
              <a:t>测试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17" name="MH_Other_10"/>
          <p:cNvSpPr/>
          <p:nvPr>
            <p:custDataLst>
              <p:tags r:id="rId14"/>
            </p:custDataLst>
          </p:nvPr>
        </p:nvSpPr>
        <p:spPr>
          <a:xfrm>
            <a:off x="6548289" y="3955355"/>
            <a:ext cx="936625" cy="93503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sysClr val="window" lastClr="FFFFFF"/>
              </a:solidFill>
              <a:latin typeface="+mn-lt"/>
              <a:ea typeface="+mn-ea"/>
            </a:endParaRPr>
          </a:p>
        </p:txBody>
      </p:sp>
      <p:cxnSp>
        <p:nvCxnSpPr>
          <p:cNvPr id="18" name="MH_Other_11"/>
          <p:cNvCxnSpPr>
            <a:cxnSpLocks noChangeShapeType="1"/>
            <a:endCxn id="17" idx="0"/>
          </p:cNvCxnSpPr>
          <p:nvPr>
            <p:custDataLst>
              <p:tags r:id="rId15"/>
            </p:custDataLst>
          </p:nvPr>
        </p:nvCxnSpPr>
        <p:spPr bwMode="auto">
          <a:xfrm>
            <a:off x="7016601" y="3594993"/>
            <a:ext cx="0" cy="360362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MH_Text_5"/>
          <p:cNvSpPr txBox="1"/>
          <p:nvPr>
            <p:custDataLst>
              <p:tags r:id="rId16"/>
            </p:custDataLst>
          </p:nvPr>
        </p:nvSpPr>
        <p:spPr>
          <a:xfrm>
            <a:off x="6383189" y="5106294"/>
            <a:ext cx="1273175" cy="82778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 smtClean="0">
                <a:latin typeface="+mn-lt"/>
                <a:ea typeface="+mn-ea"/>
              </a:rPr>
              <a:t>项目验收</a:t>
            </a:r>
            <a:endParaRPr lang="en-US" altLang="zh-CN" sz="1600" kern="0" dirty="0" smtClean="0"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kern="0" dirty="0"/>
              <a:t>项目结项</a:t>
            </a:r>
            <a:endParaRPr lang="en-US" altLang="zh-CN" sz="1600" kern="0" dirty="0">
              <a:latin typeface="+mn-lt"/>
              <a:ea typeface="+mn-ea"/>
            </a:endParaRPr>
          </a:p>
        </p:txBody>
      </p:sp>
      <p:sp>
        <p:nvSpPr>
          <p:cNvPr id="20" name="MH_SubTitle_1"/>
          <p:cNvSpPr/>
          <p:nvPr>
            <p:custDataLst>
              <p:tags r:id="rId17"/>
            </p:custDataLst>
          </p:nvPr>
        </p:nvSpPr>
        <p:spPr>
          <a:xfrm>
            <a:off x="1155551" y="4026793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启动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1" name="MH_SubTitle_2"/>
          <p:cNvSpPr/>
          <p:nvPr>
            <p:custDataLst>
              <p:tags r:id="rId18"/>
            </p:custDataLst>
          </p:nvPr>
        </p:nvSpPr>
        <p:spPr>
          <a:xfrm>
            <a:off x="2522389" y="4026793"/>
            <a:ext cx="792162" cy="79216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计划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2" name="MH_SubTitle_3"/>
          <p:cNvSpPr/>
          <p:nvPr>
            <p:custDataLst>
              <p:tags r:id="rId19"/>
            </p:custDataLst>
          </p:nvPr>
        </p:nvSpPr>
        <p:spPr>
          <a:xfrm>
            <a:off x="3886051" y="4026793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执行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3" name="MH_SubTitle_4"/>
          <p:cNvSpPr/>
          <p:nvPr>
            <p:custDataLst>
              <p:tags r:id="rId20"/>
            </p:custDataLst>
          </p:nvPr>
        </p:nvSpPr>
        <p:spPr>
          <a:xfrm>
            <a:off x="5249714" y="4026793"/>
            <a:ext cx="792162" cy="79216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测试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4" name="MH_SubTitle_5"/>
          <p:cNvSpPr/>
          <p:nvPr>
            <p:custDataLst>
              <p:tags r:id="rId21"/>
            </p:custDataLst>
          </p:nvPr>
        </p:nvSpPr>
        <p:spPr>
          <a:xfrm>
            <a:off x="6613376" y="4026793"/>
            <a:ext cx="792163" cy="79216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  <a:latin typeface="+mn-lt"/>
                <a:ea typeface="+mn-ea"/>
              </a:rPr>
              <a:t>收尾</a:t>
            </a:r>
            <a:endParaRPr lang="zh-CN" altLang="en-US" sz="1400" b="1" kern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5" name="Rectangle 46"/>
          <p:cNvSpPr/>
          <p:nvPr/>
        </p:nvSpPr>
        <p:spPr>
          <a:xfrm>
            <a:off x="2891721" y="5934075"/>
            <a:ext cx="297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软件开发生命周期</a:t>
            </a:r>
            <a:endParaRPr lang="en-US" sz="2400" dirty="0"/>
          </a:p>
        </p:txBody>
      </p:sp>
      <p:sp>
        <p:nvSpPr>
          <p:cNvPr id="26" name="MH_Other_9"/>
          <p:cNvSpPr/>
          <p:nvPr>
            <p:custDataLst>
              <p:tags r:id="rId22"/>
            </p:custDataLst>
          </p:nvPr>
        </p:nvSpPr>
        <p:spPr>
          <a:xfrm>
            <a:off x="1547664" y="2996952"/>
            <a:ext cx="5472112" cy="603994"/>
          </a:xfrm>
          <a:custGeom>
            <a:avLst/>
            <a:gdLst>
              <a:gd name="connsiteX0" fmla="*/ 2868904 w 5737809"/>
              <a:gd name="connsiteY0" fmla="*/ 0 h 2817223"/>
              <a:gd name="connsiteX1" fmla="*/ 5725731 w 5737809"/>
              <a:gd name="connsiteY1" fmla="*/ 2578043 h 2817223"/>
              <a:gd name="connsiteX2" fmla="*/ 5737809 w 5737809"/>
              <a:gd name="connsiteY2" fmla="*/ 2817223 h 2817223"/>
              <a:gd name="connsiteX3" fmla="*/ 0 w 5737809"/>
              <a:gd name="connsiteY3" fmla="*/ 2817223 h 2817223"/>
              <a:gd name="connsiteX4" fmla="*/ 12077 w 5737809"/>
              <a:gd name="connsiteY4" fmla="*/ 2578043 h 2817223"/>
              <a:gd name="connsiteX5" fmla="*/ 2868904 w 5737809"/>
              <a:gd name="connsiteY5" fmla="*/ 0 h 2817223"/>
              <a:gd name="connsiteX0" fmla="*/ 0 w 5737809"/>
              <a:gd name="connsiteY0" fmla="*/ 2817223 h 2908663"/>
              <a:gd name="connsiteX1" fmla="*/ 12077 w 5737809"/>
              <a:gd name="connsiteY1" fmla="*/ 2578043 h 2908663"/>
              <a:gd name="connsiteX2" fmla="*/ 2868904 w 5737809"/>
              <a:gd name="connsiteY2" fmla="*/ 0 h 2908663"/>
              <a:gd name="connsiteX3" fmla="*/ 5725731 w 5737809"/>
              <a:gd name="connsiteY3" fmla="*/ 2578043 h 2908663"/>
              <a:gd name="connsiteX4" fmla="*/ 5737809 w 5737809"/>
              <a:gd name="connsiteY4" fmla="*/ 2817223 h 2908663"/>
              <a:gd name="connsiteX5" fmla="*/ 91440 w 5737809"/>
              <a:gd name="connsiteY5" fmla="*/ 2908663 h 2908663"/>
              <a:gd name="connsiteX0" fmla="*/ 0 w 5737809"/>
              <a:gd name="connsiteY0" fmla="*/ 2817223 h 2817223"/>
              <a:gd name="connsiteX1" fmla="*/ 12077 w 5737809"/>
              <a:gd name="connsiteY1" fmla="*/ 2578043 h 2817223"/>
              <a:gd name="connsiteX2" fmla="*/ 2868904 w 5737809"/>
              <a:gd name="connsiteY2" fmla="*/ 0 h 2817223"/>
              <a:gd name="connsiteX3" fmla="*/ 5725731 w 5737809"/>
              <a:gd name="connsiteY3" fmla="*/ 2578043 h 2817223"/>
              <a:gd name="connsiteX4" fmla="*/ 5737809 w 5737809"/>
              <a:gd name="connsiteY4" fmla="*/ 2817223 h 2817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7809" h="2817223">
                <a:moveTo>
                  <a:pt x="0" y="2817223"/>
                </a:moveTo>
                <a:lnTo>
                  <a:pt x="12077" y="2578043"/>
                </a:lnTo>
                <a:cubicBezTo>
                  <a:pt x="159135" y="1129995"/>
                  <a:pt x="1382057" y="0"/>
                  <a:pt x="2868904" y="0"/>
                </a:cubicBezTo>
                <a:cubicBezTo>
                  <a:pt x="4355751" y="0"/>
                  <a:pt x="5578674" y="1129995"/>
                  <a:pt x="5725731" y="2578043"/>
                </a:cubicBezTo>
                <a:lnTo>
                  <a:pt x="5737809" y="2817223"/>
                </a:lnTo>
              </a:path>
            </a:pathLst>
          </a:cu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7" name="Chevron 13"/>
          <p:cNvSpPr/>
          <p:nvPr/>
        </p:nvSpPr>
        <p:spPr>
          <a:xfrm>
            <a:off x="4027581" y="2836762"/>
            <a:ext cx="426917" cy="304800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WordArt 2"/>
          <p:cNvSpPr>
            <a:spLocks noChangeArrowheads="1" noChangeShapeType="1" noTextEdit="1"/>
          </p:cNvSpPr>
          <p:nvPr/>
        </p:nvSpPr>
        <p:spPr bwMode="auto">
          <a:xfrm>
            <a:off x="3384319" y="2707170"/>
            <a:ext cx="1755891" cy="577125"/>
          </a:xfrm>
          <a:prstGeom prst="rect">
            <a:avLst/>
          </a:prstGeom>
        </p:spPr>
        <p:txBody>
          <a:bodyPr vert="horz" wrap="square" fromWordArt="1" anchor="t" anchorCtr="0">
            <a:prstTxWarp prst="textArchUp">
              <a:avLst>
                <a:gd name="adj" fmla="val 12614727"/>
              </a:avLst>
            </a:prstTxWarp>
          </a:bodyPr>
          <a:lstStyle/>
          <a:p>
            <a:pPr algn="ctr"/>
            <a:r>
              <a:rPr lang="zh-CN" altLang="en-US" sz="1100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软件配置管理</a:t>
            </a:r>
            <a:endParaRPr lang="en-US" sz="11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zh-CN" altLang="en-US" dirty="0" smtClean="0"/>
              <a:t>号</a:t>
            </a:r>
            <a:r>
              <a:rPr lang="zh-CN" altLang="zh-CN" dirty="0" smtClean="0"/>
              <a:t>：</a:t>
            </a:r>
            <a:r>
              <a:rPr lang="en-US" altLang="zh-CN" b="1" dirty="0"/>
              <a:t>“V”+</a:t>
            </a:r>
            <a:r>
              <a:rPr lang="zh-CN" altLang="zh-CN" b="1" dirty="0"/>
              <a:t>主版本号</a:t>
            </a:r>
            <a:r>
              <a:rPr lang="en-US" altLang="zh-CN" b="1" dirty="0"/>
              <a:t>+“.”+</a:t>
            </a:r>
            <a:r>
              <a:rPr lang="zh-CN" altLang="zh-CN" b="1" dirty="0"/>
              <a:t>从版本号</a:t>
            </a:r>
            <a:r>
              <a:rPr lang="en-US" altLang="zh-CN" b="1" dirty="0"/>
              <a:t>+“.”+</a:t>
            </a:r>
            <a:r>
              <a:rPr lang="zh-CN" altLang="zh-CN" b="1" dirty="0"/>
              <a:t>补丁版本号</a:t>
            </a:r>
            <a:endParaRPr lang="zh-CN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发</a:t>
            </a:r>
            <a:r>
              <a:rPr lang="zh-CN" altLang="en-US" dirty="0" smtClean="0"/>
              <a:t>布周期</a:t>
            </a:r>
            <a:endParaRPr lang="en-US" altLang="zh-CN" dirty="0" smtClean="0"/>
          </a:p>
          <a:p>
            <a:r>
              <a:rPr lang="zh-CN" altLang="en-US" dirty="0" smtClean="0"/>
              <a:t>版本发</a:t>
            </a:r>
            <a:r>
              <a:rPr lang="zh-CN" altLang="en-US" dirty="0" smtClean="0"/>
              <a:t>布流程（</a:t>
            </a:r>
            <a:r>
              <a:rPr lang="en-US" altLang="zh-CN" dirty="0" smtClean="0"/>
              <a:t>ECP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版</a:t>
            </a:r>
            <a:r>
              <a:rPr lang="zh-CN" altLang="en-US" dirty="0" smtClean="0"/>
              <a:t>本发布</a:t>
            </a:r>
            <a:r>
              <a:rPr lang="en-US" altLang="zh-CN" dirty="0" smtClean="0"/>
              <a:t>Checklist</a:t>
            </a:r>
          </a:p>
          <a:p>
            <a:r>
              <a:rPr lang="zh-CN" altLang="en-US" dirty="0"/>
              <a:t>版本发布通</a:t>
            </a:r>
            <a:r>
              <a:rPr lang="zh-CN" altLang="en-US" dirty="0" smtClean="0"/>
              <a:t>知（邮件）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1263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292" r="14364"/>
          <a:stretch/>
        </p:blipFill>
        <p:spPr>
          <a:xfrm>
            <a:off x="962106" y="2132856"/>
            <a:ext cx="2493770" cy="915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397756"/>
            <a:ext cx="5100516" cy="406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38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Others_1"/>
          <p:cNvSpPr txBox="1"/>
          <p:nvPr>
            <p:custDataLst>
              <p:tags r:id="rId2"/>
            </p:custDataLst>
          </p:nvPr>
        </p:nvSpPr>
        <p:spPr>
          <a:xfrm>
            <a:off x="1114291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6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-704097" y="3107359"/>
            <a:ext cx="3693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Number_1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071523" y="163351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1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069080" y="15444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角色与职责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52" name="MH_Number_2">
            <a:hlinkClick r:id="rId17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071523" y="2457985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4069080" y="236890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配置库管理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61" name="MH_Number_3">
            <a:hlinkClick r:id="rId17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4071523" y="328246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4069080" y="319337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变更管理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73" name="MH_Number_4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4071523" y="4106935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17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4069080" y="401785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版本管理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85" name="MH_Number_5"/>
          <p:cNvSpPr/>
          <p:nvPr>
            <p:custDataLst>
              <p:tags r:id="rId12"/>
            </p:custDataLst>
          </p:nvPr>
        </p:nvSpPr>
        <p:spPr>
          <a:xfrm>
            <a:off x="4071523" y="4931410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MH_Entry_5"/>
          <p:cNvSpPr/>
          <p:nvPr>
            <p:custDataLst>
              <p:tags r:id="rId13"/>
            </p:custDataLst>
          </p:nvPr>
        </p:nvSpPr>
        <p:spPr>
          <a:xfrm>
            <a:off x="4069080" y="48423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+mn-ea"/>
              </a:rPr>
              <a:t>过程管理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3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过程管理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配置管理计</a:t>
            </a:r>
            <a:r>
              <a:rPr lang="zh-CN" altLang="en-US" dirty="0" smtClean="0"/>
              <a:t>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项</a:t>
            </a:r>
            <a:r>
              <a:rPr lang="zh-CN" altLang="en-US" dirty="0"/>
              <a:t>目立项制</a:t>
            </a:r>
            <a:r>
              <a:rPr lang="zh-CN" altLang="en-US" dirty="0" smtClean="0"/>
              <a:t>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规定项目各阶段配置管理活动</a:t>
            </a:r>
            <a:endParaRPr lang="en-US" altLang="zh-CN" dirty="0" smtClean="0"/>
          </a:p>
          <a:p>
            <a:r>
              <a:rPr lang="zh-CN" altLang="en-US" dirty="0" smtClean="0"/>
              <a:t>配置状态报告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随项目进度及时更新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跟踪开发版本基线化过程并记录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25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3200" y="2816225"/>
            <a:ext cx="3321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3" name="空心弧 2"/>
          <p:cNvSpPr/>
          <p:nvPr>
            <p:custDataLst>
              <p:tags r:id="rId3"/>
            </p:custDataLst>
          </p:nvPr>
        </p:nvSpPr>
        <p:spPr bwMode="auto">
          <a:xfrm rot="7086271">
            <a:off x="5027613" y="2576513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Text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90838" y="3660775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latin typeface="+mn-ea"/>
                <a:ea typeface="+mn-ea"/>
              </a:rPr>
              <a:t>谢谢聆听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8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Others_1"/>
          <p:cNvSpPr txBox="1"/>
          <p:nvPr>
            <p:custDataLst>
              <p:tags r:id="rId2"/>
            </p:custDataLst>
          </p:nvPr>
        </p:nvSpPr>
        <p:spPr>
          <a:xfrm>
            <a:off x="1114291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6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-704097" y="3107359"/>
            <a:ext cx="3693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Number_1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071523" y="1633510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 smtClean="0">
                <a:solidFill>
                  <a:srgbClr val="FFFFFF"/>
                </a:solidFill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MH_Entry_1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069080" y="15444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角色与职责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MH_Number_2">
            <a:hlinkClick r:id="rId17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071523" y="2457985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smtClean="0">
                <a:solidFill>
                  <a:srgbClr val="FFFFFF"/>
                </a:solidFill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MH_Entry_2">
            <a:hlinkClick r:id="rId17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4069080" y="236890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配置库管理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MH_Number_3">
            <a:hlinkClick r:id="rId17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4071523" y="3282460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smtClean="0">
                <a:solidFill>
                  <a:srgbClr val="FFFFFF"/>
                </a:solidFill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MH_Entry_3">
            <a:hlinkClick r:id="rId17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4069080" y="319337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变更管理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MH_Number_4">
            <a:hlinkClick r:id="rId17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4071523" y="4106935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smtClean="0">
                <a:solidFill>
                  <a:srgbClr val="FFFFFF"/>
                </a:solidFill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77" name="MH_Entry_4">
            <a:hlinkClick r:id="rId17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4069080" y="401785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版本管理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MH_Number_5">
            <a:hlinkClick r:id="rId18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4071523" y="4931410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smtClean="0">
                <a:solidFill>
                  <a:srgbClr val="FFFFFF"/>
                </a:solidFill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86" name="MH_Entry_5">
            <a:hlinkClick r:id="rId18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4069080" y="48423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smtClean="0">
                <a:solidFill>
                  <a:schemeClr val="tx1"/>
                </a:solidFill>
                <a:latin typeface="+mn-ea"/>
              </a:rPr>
              <a:t>过程管理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21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Others_1"/>
          <p:cNvSpPr txBox="1"/>
          <p:nvPr>
            <p:custDataLst>
              <p:tags r:id="rId2"/>
            </p:custDataLst>
          </p:nvPr>
        </p:nvSpPr>
        <p:spPr>
          <a:xfrm>
            <a:off x="1114291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6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-704097" y="3107359"/>
            <a:ext cx="3693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Number_1"/>
          <p:cNvSpPr/>
          <p:nvPr>
            <p:custDataLst>
              <p:tags r:id="rId4"/>
            </p:custDataLst>
          </p:nvPr>
        </p:nvSpPr>
        <p:spPr>
          <a:xfrm>
            <a:off x="4071523" y="1633510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1"/>
          <p:cNvSpPr/>
          <p:nvPr>
            <p:custDataLst>
              <p:tags r:id="rId5"/>
            </p:custDataLst>
          </p:nvPr>
        </p:nvSpPr>
        <p:spPr>
          <a:xfrm>
            <a:off x="4069080" y="15444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+mn-ea"/>
              </a:rPr>
              <a:t>角色与职责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MH_Number_2"/>
          <p:cNvSpPr/>
          <p:nvPr>
            <p:custDataLst>
              <p:tags r:id="rId6"/>
            </p:custDataLst>
          </p:nvPr>
        </p:nvSpPr>
        <p:spPr>
          <a:xfrm>
            <a:off x="4071523" y="2457985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7"/>
            </p:custDataLst>
          </p:nvPr>
        </p:nvSpPr>
        <p:spPr>
          <a:xfrm>
            <a:off x="4069080" y="236890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配置库管理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61" name="MH_Number_3"/>
          <p:cNvSpPr/>
          <p:nvPr>
            <p:custDataLst>
              <p:tags r:id="rId8"/>
            </p:custDataLst>
          </p:nvPr>
        </p:nvSpPr>
        <p:spPr>
          <a:xfrm>
            <a:off x="4071523" y="328246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9"/>
            </p:custDataLst>
          </p:nvPr>
        </p:nvSpPr>
        <p:spPr>
          <a:xfrm>
            <a:off x="4069080" y="319337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变更管理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73" name="MH_Number_4"/>
          <p:cNvSpPr/>
          <p:nvPr>
            <p:custDataLst>
              <p:tags r:id="rId10"/>
            </p:custDataLst>
          </p:nvPr>
        </p:nvSpPr>
        <p:spPr>
          <a:xfrm>
            <a:off x="4071523" y="4106935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1"/>
            </p:custDataLst>
          </p:nvPr>
        </p:nvSpPr>
        <p:spPr>
          <a:xfrm>
            <a:off x="4069080" y="401785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版本管理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85" name="MH_Number_5"/>
          <p:cNvSpPr/>
          <p:nvPr>
            <p:custDataLst>
              <p:tags r:id="rId12"/>
            </p:custDataLst>
          </p:nvPr>
        </p:nvSpPr>
        <p:spPr>
          <a:xfrm>
            <a:off x="4071523" y="493141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MH_Entry_5"/>
          <p:cNvSpPr/>
          <p:nvPr>
            <p:custDataLst>
              <p:tags r:id="rId13"/>
            </p:custDataLst>
          </p:nvPr>
        </p:nvSpPr>
        <p:spPr>
          <a:xfrm>
            <a:off x="4069080" y="48423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过程管理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3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角色与职责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配置管</a:t>
            </a:r>
            <a:r>
              <a:rPr lang="zh-CN" altLang="en-US" dirty="0" smtClean="0"/>
              <a:t>理员</a:t>
            </a:r>
            <a:r>
              <a:rPr lang="en-US" altLang="zh-CN" dirty="0" smtClean="0"/>
              <a:t>CM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9" y="2012911"/>
            <a:ext cx="7246298" cy="46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角色与职责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目其他角色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54" t="986" r="1217" b="3056"/>
          <a:stretch/>
        </p:blipFill>
        <p:spPr>
          <a:xfrm>
            <a:off x="971600" y="1988840"/>
            <a:ext cx="7390314" cy="27742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66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Others_1"/>
          <p:cNvSpPr txBox="1"/>
          <p:nvPr>
            <p:custDataLst>
              <p:tags r:id="rId2"/>
            </p:custDataLst>
          </p:nvPr>
        </p:nvSpPr>
        <p:spPr>
          <a:xfrm>
            <a:off x="1114291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6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6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-704097" y="3107359"/>
            <a:ext cx="36934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Number_1">
            <a:hlinkClick r:id="rId16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071523" y="163351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1">
            <a:hlinkClick r:id="rId16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4069080" y="15444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角色与职责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52" name="MH_Number_2"/>
          <p:cNvSpPr/>
          <p:nvPr>
            <p:custDataLst>
              <p:tags r:id="rId6"/>
            </p:custDataLst>
          </p:nvPr>
        </p:nvSpPr>
        <p:spPr>
          <a:xfrm>
            <a:off x="4071523" y="2457985"/>
            <a:ext cx="360000" cy="36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MH_Entry_2"/>
          <p:cNvSpPr/>
          <p:nvPr>
            <p:custDataLst>
              <p:tags r:id="rId7"/>
            </p:custDataLst>
          </p:nvPr>
        </p:nvSpPr>
        <p:spPr>
          <a:xfrm>
            <a:off x="4069080" y="236890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+mn-ea"/>
              </a:rPr>
              <a:t>配置库管理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MH_Number_3"/>
          <p:cNvSpPr/>
          <p:nvPr>
            <p:custDataLst>
              <p:tags r:id="rId8"/>
            </p:custDataLst>
          </p:nvPr>
        </p:nvSpPr>
        <p:spPr>
          <a:xfrm>
            <a:off x="4071523" y="328246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MH_Entry_3"/>
          <p:cNvSpPr/>
          <p:nvPr>
            <p:custDataLst>
              <p:tags r:id="rId9"/>
            </p:custDataLst>
          </p:nvPr>
        </p:nvSpPr>
        <p:spPr>
          <a:xfrm>
            <a:off x="4069080" y="319337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变更管理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73" name="MH_Number_4"/>
          <p:cNvSpPr/>
          <p:nvPr>
            <p:custDataLst>
              <p:tags r:id="rId10"/>
            </p:custDataLst>
          </p:nvPr>
        </p:nvSpPr>
        <p:spPr>
          <a:xfrm>
            <a:off x="4071523" y="4106935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MH_Entry_4"/>
          <p:cNvSpPr/>
          <p:nvPr>
            <p:custDataLst>
              <p:tags r:id="rId11"/>
            </p:custDataLst>
          </p:nvPr>
        </p:nvSpPr>
        <p:spPr>
          <a:xfrm>
            <a:off x="4069080" y="4017853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版本管理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  <p:sp>
        <p:nvSpPr>
          <p:cNvPr id="85" name="MH_Number_5"/>
          <p:cNvSpPr/>
          <p:nvPr>
            <p:custDataLst>
              <p:tags r:id="rId12"/>
            </p:custDataLst>
          </p:nvPr>
        </p:nvSpPr>
        <p:spPr>
          <a:xfrm>
            <a:off x="4071523" y="4931410"/>
            <a:ext cx="360000" cy="360000"/>
          </a:xfrm>
          <a:prstGeom prst="ellipse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>
                <a:solidFill>
                  <a:srgbClr val="FFFFFF"/>
                </a:solidFill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MH_Entry_5"/>
          <p:cNvSpPr/>
          <p:nvPr>
            <p:custDataLst>
              <p:tags r:id="rId13"/>
            </p:custDataLst>
          </p:nvPr>
        </p:nvSpPr>
        <p:spPr>
          <a:xfrm>
            <a:off x="4069080" y="4842328"/>
            <a:ext cx="383032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DDDDD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rgbClr val="DDDDDD"/>
                </a:solidFill>
                <a:latin typeface="+mn-ea"/>
              </a:rPr>
              <a:t>过程管理</a:t>
            </a:r>
            <a:endParaRPr lang="zh-CN" altLang="en-US" sz="1600" dirty="0">
              <a:solidFill>
                <a:srgbClr val="DDDDDD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02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zh-CN" altLang="en-US" dirty="0" smtClean="0"/>
              <a:t>库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工具：</a:t>
            </a:r>
            <a:r>
              <a:rPr lang="en-US" altLang="zh-CN" dirty="0" smtClean="0"/>
              <a:t>SVN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配</a:t>
            </a:r>
            <a:r>
              <a:rPr lang="zh-CN" altLang="en-US" dirty="0"/>
              <a:t>置</a:t>
            </a:r>
            <a:r>
              <a:rPr lang="zh-CN" altLang="en-US" dirty="0" smtClean="0"/>
              <a:t>库名称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b="1" dirty="0" smtClean="0">
                <a:solidFill>
                  <a:schemeClr val="bg1"/>
                </a:solidFill>
                <a:hlinkClick r:id="rId12"/>
              </a:rPr>
              <a:t>SFA_IT_CM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MH_SubTitle_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081613" y="4072732"/>
            <a:ext cx="2220441" cy="64611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800" b="0" dirty="0" smtClean="0">
                <a:solidFill>
                  <a:srgbClr val="FFFFFF"/>
                </a:solidFill>
                <a:latin typeface="+mn-lt"/>
                <a:ea typeface="+mn-ea"/>
              </a:rPr>
              <a:t>历史库</a:t>
            </a:r>
            <a:endParaRPr lang="zh-TW" altLang="en-US" sz="1800" b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Other_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560663" y="1491457"/>
            <a:ext cx="2339975" cy="12319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MH_Other_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560663" y="2442369"/>
            <a:ext cx="2354263" cy="365125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652738" y="2934494"/>
            <a:ext cx="2247900" cy="350838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0" name="MH_Other_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776563" y="3110707"/>
            <a:ext cx="2154238" cy="1257300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081613" y="1124744"/>
            <a:ext cx="2220441" cy="64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800" b="0" dirty="0">
                <a:solidFill>
                  <a:srgbClr val="FFFFFF"/>
                </a:solidFill>
                <a:latin typeface="+mn-lt"/>
                <a:ea typeface="+mn-ea"/>
              </a:rPr>
              <a:t>工</a:t>
            </a:r>
            <a:r>
              <a:rPr lang="zh-CN" altLang="en-US" sz="1800" b="0" dirty="0" smtClean="0">
                <a:solidFill>
                  <a:srgbClr val="FFFFFF"/>
                </a:solidFill>
                <a:latin typeface="+mn-lt"/>
                <a:ea typeface="+mn-ea"/>
              </a:rPr>
              <a:t>作库</a:t>
            </a:r>
            <a:endParaRPr lang="zh-TW" altLang="en-US" sz="1800" b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081613" y="2107407"/>
            <a:ext cx="2220441" cy="64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800" b="0" dirty="0" smtClean="0">
                <a:solidFill>
                  <a:srgbClr val="FFFFFF"/>
                </a:solidFill>
                <a:latin typeface="+mn-lt"/>
                <a:ea typeface="+mn-ea"/>
              </a:rPr>
              <a:t>受控库</a:t>
            </a:r>
            <a:endParaRPr lang="zh-TW" altLang="en-US" sz="1800" b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081613" y="3090069"/>
            <a:ext cx="2220441" cy="64611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1800" b="0" dirty="0" smtClean="0">
                <a:solidFill>
                  <a:srgbClr val="FFFFFF"/>
                </a:solidFill>
                <a:latin typeface="+mn-lt"/>
                <a:ea typeface="+mn-ea"/>
              </a:rPr>
              <a:t>基线库</a:t>
            </a:r>
            <a:endParaRPr lang="zh-TW" altLang="en-US" sz="1800" b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4" name="MH_Other_5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555776" y="1928019"/>
            <a:ext cx="1903412" cy="19034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zh-TW" altLang="en-US" sz="2400" b="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5" name="MH_Title_1"/>
          <p:cNvSpPr/>
          <p:nvPr>
            <p:custDataLst>
              <p:tags r:id="rId10"/>
            </p:custDataLst>
          </p:nvPr>
        </p:nvSpPr>
        <p:spPr>
          <a:xfrm>
            <a:off x="2768501" y="2140744"/>
            <a:ext cx="1479550" cy="1479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1600" b="1" dirty="0" smtClean="0">
                <a:solidFill>
                  <a:schemeClr val="bg1"/>
                </a:solidFill>
              </a:rPr>
              <a:t>配置库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/>
          <p:nvPr/>
        </p:nvPicPr>
        <p:blipFill>
          <a:blip r:embed="rId13"/>
          <a:stretch>
            <a:fillRect/>
          </a:stretch>
        </p:blipFill>
        <p:spPr>
          <a:xfrm>
            <a:off x="821544" y="5049266"/>
            <a:ext cx="5688632" cy="13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SFA_IT_CM_Workline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Workline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目录分为职能线工作目录与产品线工作目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录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职能线工作目录由各职能部门自行管控</a:t>
            </a:r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2"/>
          <a:srcRect r="15866"/>
          <a:stretch/>
        </p:blipFill>
        <p:spPr>
          <a:xfrm>
            <a:off x="971600" y="2708920"/>
            <a:ext cx="4582002" cy="28083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51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4"/>
  <p:tag name="MH_SECTIONID" val="285,286,287,288,289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6115602"/>
  <p:tag name="MH_LIBRARY" val="GRAPHIC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6115602"/>
  <p:tag name="MH_LIBRARY" val="GRAPHIC"/>
  <p:tag name="MH_ORDER" val="TextBox 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6115602"/>
  <p:tag name="MH_LIBRARY" val="GRAPHIC"/>
  <p:tag name="MH_ORDER" val="Block Arc 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6115602"/>
  <p:tag name="MH_LIBRARY" val="GRAPHIC"/>
  <p:tag name="MH_ORDER" val="TextBox 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SubTitle"/>
  <p:tag name="MH_ORDER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709"/>
  <p:tag name="MH_LIBRARY" val="GRAPHIC"/>
  <p:tag name="MH_TYPE" val="Other"/>
  <p:tag name="MH_ORDER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AUTOCOLOR" val="TRUE"/>
  <p:tag name="MH_TYPE" val="CONTENTS"/>
  <p:tag name="ID" val="5535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AUTOCOLOR" val="TRUE"/>
  <p:tag name="ID" val="553513"/>
  <p:tag name="MH_TYPE" val="CONTENTS_SECTI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AUTOCOLOR" val="TRUE"/>
  <p:tag name="ID" val="553513"/>
  <p:tag name="MH_TYPE" val="CONTENTS_SECTI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SubTitle"/>
  <p:tag name="MH_ORDER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Other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SubTitle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SubTitle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Other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3032"/>
  <p:tag name="MH_LIBRARY" val="GRAPHIC"/>
  <p:tag name="MH_TYPE" val="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AUTOCOLOR" val="TRUE"/>
  <p:tag name="ID" val="553513"/>
  <p:tag name="MH_TYPE" val="CONTENTS_SEC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Text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AUTOCOLOR" val="TRUE"/>
  <p:tag name="ID" val="553513"/>
  <p:tag name="MH_TYPE" val="CONTENTS_SECTIO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OTHERS"/>
  <p:tag name="ID" val="55351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18150339"/>
  <p:tag name="MH_LIBRARY" val="GRAPHIC"/>
  <p:tag name="MH_TYPE" val="Other"/>
  <p:tag name="MH_ORDER" val="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NUMBER"/>
  <p:tag name="ID" val="553513"/>
  <p:tag name="MH_ORDER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TYPE" val="ENTRY"/>
  <p:tag name="ID" val="553513"/>
  <p:tag name="MH_ORDER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428142424"/>
  <p:tag name="MH_LIBRARY" val="CONTENTS"/>
  <p:tag name="MH_AUTOCOLOR" val="TRUE"/>
  <p:tag name="ID" val="553513"/>
  <p:tag name="MH_TYPE" val="CONTENTS_SECTION"/>
</p:tagLst>
</file>

<file path=ppt/theme/theme1.xml><?xml version="1.0" encoding="utf-8"?>
<a:theme xmlns:a="http://schemas.openxmlformats.org/drawingml/2006/main" name="A000120141119A01PPBG">
  <a:themeElements>
    <a:clrScheme name="自定义 37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DB7CD"/>
      </a:accent4>
      <a:accent5>
        <a:srgbClr val="B9D9E7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A000120150302A07PPBG</Template>
  <TotalTime>500</TotalTime>
  <Words>774</Words>
  <Application>Microsoft Office PowerPoint</Application>
  <PresentationFormat>全屏显示(4:3)</PresentationFormat>
  <Paragraphs>178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 Unicode MS</vt:lpstr>
      <vt:lpstr>等线</vt:lpstr>
      <vt:lpstr>宋体</vt:lpstr>
      <vt:lpstr>微软雅黑</vt:lpstr>
      <vt:lpstr>幼圆</vt:lpstr>
      <vt:lpstr>Arial</vt:lpstr>
      <vt:lpstr>Broadway</vt:lpstr>
      <vt:lpstr>Calibri</vt:lpstr>
      <vt:lpstr>Times New Roman</vt:lpstr>
      <vt:lpstr>Wingdings</vt:lpstr>
      <vt:lpstr>A000120141119A01PPBG</vt:lpstr>
      <vt:lpstr>配置管理规范及要求</vt:lpstr>
      <vt:lpstr>软件配置管理</vt:lpstr>
      <vt:lpstr>PowerPoint 演示文稿</vt:lpstr>
      <vt:lpstr>PowerPoint 演示文稿</vt:lpstr>
      <vt:lpstr>角色与职责</vt:lpstr>
      <vt:lpstr>角色与职责</vt:lpstr>
      <vt:lpstr>PowerPoint 演示文稿</vt:lpstr>
      <vt:lpstr>配置库管理</vt:lpstr>
      <vt:lpstr>SFA_IT_CM_Workline</vt:lpstr>
      <vt:lpstr>产品线工作目录</vt:lpstr>
      <vt:lpstr>工作库与受控库</vt:lpstr>
      <vt:lpstr>SVN基线库</vt:lpstr>
      <vt:lpstr>SVN历史库</vt:lpstr>
      <vt:lpstr>SVN分组与权限</vt:lpstr>
      <vt:lpstr>SVN分组与权限</vt:lpstr>
      <vt:lpstr>命名规范</vt:lpstr>
      <vt:lpstr>PowerPoint 演示文稿</vt:lpstr>
      <vt:lpstr>变更控制</vt:lpstr>
      <vt:lpstr>PowerPoint 演示文稿</vt:lpstr>
      <vt:lpstr>版本管理</vt:lpstr>
      <vt:lpstr>PowerPoint 演示文稿</vt:lpstr>
      <vt:lpstr>过程管理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配置管理规范及要求</dc:title>
  <dc:creator>王晶(Jing Wang)-顺丰航空</dc:creator>
  <cp:lastModifiedBy>王晶(Jing Wang)-顺丰航空</cp:lastModifiedBy>
  <cp:revision>41</cp:revision>
  <dcterms:created xsi:type="dcterms:W3CDTF">2018-04-23T01:19:11Z</dcterms:created>
  <dcterms:modified xsi:type="dcterms:W3CDTF">2018-04-28T07:09:33Z</dcterms:modified>
</cp:coreProperties>
</file>