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6"/>
  </p:notesMasterIdLst>
  <p:sldIdLst>
    <p:sldId id="256" r:id="rId2"/>
    <p:sldId id="280" r:id="rId3"/>
    <p:sldId id="281" r:id="rId4"/>
    <p:sldId id="279" r:id="rId5"/>
    <p:sldId id="286" r:id="rId6"/>
    <p:sldId id="285" r:id="rId7"/>
    <p:sldId id="282" r:id="rId8"/>
    <p:sldId id="258" r:id="rId9"/>
    <p:sldId id="264" r:id="rId10"/>
    <p:sldId id="265" r:id="rId11"/>
    <p:sldId id="293" r:id="rId12"/>
    <p:sldId id="289" r:id="rId13"/>
    <p:sldId id="267" r:id="rId14"/>
    <p:sldId id="269" r:id="rId15"/>
    <p:sldId id="274" r:id="rId16"/>
    <p:sldId id="273" r:id="rId17"/>
    <p:sldId id="275" r:id="rId18"/>
    <p:sldId id="272" r:id="rId19"/>
    <p:sldId id="287" r:id="rId20"/>
    <p:sldId id="290" r:id="rId21"/>
    <p:sldId id="268" r:id="rId22"/>
    <p:sldId id="276" r:id="rId23"/>
    <p:sldId id="278" r:id="rId24"/>
    <p:sldId id="29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1" autoAdjust="0"/>
    <p:restoredTop sz="96798" autoAdjust="0"/>
  </p:normalViewPr>
  <p:slideViewPr>
    <p:cSldViewPr>
      <p:cViewPr varScale="1">
        <p:scale>
          <a:sx n="67" d="100"/>
          <a:sy n="67" d="100"/>
        </p:scale>
        <p:origin x="1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1B68-3155-403E-A18E-2C14500C6CF1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89A3-E649-42FB-A5DC-423AA32FC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5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2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089A3-E649-42FB-A5DC-423AA32FCB8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E4847D2C-A290-45B0-BCEF-525C89DDDDF6}" type="slidenum">
              <a:rPr lang="zh-CN" altLang="en-US">
                <a:latin typeface="Calibri" pitchFamily="34" charset="0"/>
                <a:ea typeface="宋体" charset="-122"/>
              </a:rPr>
              <a:pPr/>
              <a:t>24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0" y="2259012"/>
            <a:ext cx="9144000" cy="2339975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41244" y="3781151"/>
            <a:ext cx="5364606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41244" y="2590801"/>
            <a:ext cx="5364606" cy="11459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186641" y="2676254"/>
            <a:ext cx="2002203" cy="1720850"/>
            <a:chOff x="0" y="0"/>
            <a:chExt cx="3219" cy="2998"/>
          </a:xfrm>
        </p:grpSpPr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4793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3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46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矩形 16"/>
          <p:cNvSpPr>
            <a:spLocks noChangeArrowheads="1"/>
          </p:cNvSpPr>
          <p:nvPr/>
        </p:nvSpPr>
        <p:spPr bwMode="auto">
          <a:xfrm>
            <a:off x="0" y="-7938"/>
            <a:ext cx="9144000" cy="1071566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133769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5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627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" Target="slide7.xml"/><Relationship Id="rId2" Type="http://schemas.openxmlformats.org/officeDocument/2006/relationships/tags" Target="../tags/tag45.xml"/><Relationship Id="rId16" Type="http://schemas.openxmlformats.org/officeDocument/2006/relationships/slide" Target="slide3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tags" Target="../tags/tag83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29" Type="http://schemas.openxmlformats.org/officeDocument/2006/relationships/tags" Target="../tags/tag86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30" Type="http://schemas.openxmlformats.org/officeDocument/2006/relationships/tags" Target="../tags/tag8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7.xml"/><Relationship Id="rId2" Type="http://schemas.openxmlformats.org/officeDocument/2006/relationships/tags" Target="../tags/tag3.xml"/><Relationship Id="rId16" Type="http://schemas.openxmlformats.org/officeDocument/2006/relationships/slide" Target="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9" Type="http://schemas.openxmlformats.org/officeDocument/2006/relationships/slide" Target="slide6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" Target="slide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slide" Target="slide7.xml"/><Relationship Id="rId2" Type="http://schemas.openxmlformats.org/officeDocument/2006/relationships/tags" Target="../tags/tag89.xml"/><Relationship Id="rId16" Type="http://schemas.openxmlformats.org/officeDocument/2006/relationships/slide" Target="slide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fecp.sf-ex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" Target="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10.88.22.18/sv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81151"/>
            <a:ext cx="7020272" cy="7999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zh-CN" altLang="en-US" sz="3000" dirty="0" smtClean="0"/>
              <a:t>信息技术部</a:t>
            </a:r>
            <a:endParaRPr lang="en-US" altLang="zh-CN" sz="3000" dirty="0"/>
          </a:p>
          <a:p>
            <a:pPr algn="r"/>
            <a:r>
              <a:rPr lang="en-US" altLang="zh-CN" sz="2000" dirty="0" smtClean="0"/>
              <a:t>——</a:t>
            </a:r>
            <a:r>
              <a:rPr lang="zh-CN" altLang="en-US" sz="2000" dirty="0" smtClean="0"/>
              <a:t>新人入职指引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2420888"/>
            <a:ext cx="7092280" cy="1080121"/>
          </a:xfrm>
        </p:spPr>
        <p:txBody>
          <a:bodyPr/>
          <a:lstStyle/>
          <a:p>
            <a:pPr algn="ctr"/>
            <a:r>
              <a:rPr lang="zh-CN" altLang="en-US" sz="4400" dirty="0"/>
              <a:t>常</a:t>
            </a:r>
            <a:r>
              <a:rPr lang="zh-CN" altLang="en-US" sz="4400" dirty="0" smtClean="0"/>
              <a:t>用</a:t>
            </a:r>
            <a:r>
              <a:rPr lang="zh-CN" altLang="en-US" sz="4400" dirty="0"/>
              <a:t>管</a:t>
            </a:r>
            <a:r>
              <a:rPr lang="zh-CN" altLang="en-US" sz="4400" dirty="0" smtClean="0"/>
              <a:t>理平台使用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75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en-US" altLang="zh-CN" dirty="0" err="1" smtClean="0"/>
              <a:t>TortoiseGIT</a:t>
            </a:r>
            <a:r>
              <a:rPr lang="en-US" altLang="zh-CN" dirty="0" smtClean="0"/>
              <a:t>-Settings-General-Language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2192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1609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2905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</a:t>
            </a:r>
            <a:r>
              <a:rPr lang="zh-CN" altLang="en-US" dirty="0" smtClean="0"/>
              <a:t>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solidFill>
                  <a:srgbClr val="00B0F0"/>
                </a:solidFill>
              </a:rPr>
              <a:t>http://10.88.22.6/dashboard</a:t>
            </a:r>
          </a:p>
          <a:p>
            <a:r>
              <a:rPr lang="zh-CN" altLang="en-US" dirty="0" smtClean="0"/>
              <a:t>综</a:t>
            </a:r>
            <a:r>
              <a:rPr lang="zh-CN" altLang="en-US" dirty="0" smtClean="0"/>
              <a:t>合产品组和航务产品组使用</a:t>
            </a:r>
            <a:endParaRPr lang="en-US" altLang="zh-CN" dirty="0" smtClean="0"/>
          </a:p>
          <a:p>
            <a:r>
              <a:rPr lang="zh-CN" altLang="en-US" dirty="0"/>
              <a:t>账</a:t>
            </a:r>
            <a:r>
              <a:rPr lang="zh-CN" altLang="en-US" dirty="0" smtClean="0"/>
              <a:t>号与权限目前由黄京负责</a:t>
            </a:r>
            <a:endParaRPr lang="en-US" altLang="zh-CN" dirty="0" smtClean="0"/>
          </a:p>
          <a:p>
            <a:r>
              <a:rPr lang="zh-CN" altLang="en-US" dirty="0"/>
              <a:t>后</a:t>
            </a:r>
            <a:r>
              <a:rPr lang="zh-CN" altLang="en-US" dirty="0" smtClean="0"/>
              <a:t>续如果统一管</a:t>
            </a:r>
            <a:r>
              <a:rPr lang="zh-CN" altLang="en-US" dirty="0" smtClean="0"/>
              <a:t>理请留意通</a:t>
            </a:r>
            <a:r>
              <a:rPr lang="zh-CN" altLang="en-US" dirty="0" smtClean="0"/>
              <a:t>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8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是项</a:t>
            </a:r>
            <a:r>
              <a:rPr lang="zh-CN" altLang="en-US" dirty="0"/>
              <a:t>目与事务跟踪工</a:t>
            </a:r>
            <a:r>
              <a:rPr lang="zh-CN" altLang="en-US" dirty="0" smtClean="0"/>
              <a:t>具</a:t>
            </a:r>
            <a:endParaRPr lang="en-US" altLang="zh-CN" dirty="0" smtClean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1286049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87624" y="2452688"/>
            <a:ext cx="288925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1213024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7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11549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项目管理</a:t>
            </a:r>
          </a:p>
        </p:txBody>
      </p:sp>
      <p:sp>
        <p:nvSpPr>
          <p:cNvPr id="8" name="MH_Text_1"/>
          <p:cNvSpPr txBox="1"/>
          <p:nvPr>
            <p:custDataLst>
              <p:tags r:id="rId5"/>
            </p:custDataLst>
          </p:nvPr>
        </p:nvSpPr>
        <p:spPr>
          <a:xfrm>
            <a:off x="2111549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目概览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项</a:t>
            </a:r>
            <a:r>
              <a:rPr lang="zh-CN" altLang="en-US" sz="1200" dirty="0" smtClean="0"/>
              <a:t>目报告</a:t>
            </a:r>
            <a:endParaRPr lang="zh-CN" altLang="en-US" sz="1200" dirty="0"/>
          </a:p>
        </p:txBody>
      </p:sp>
      <p:sp>
        <p:nvSpPr>
          <p:cNvPr id="9" name="MH_Other_4"/>
          <p:cNvSpPr/>
          <p:nvPr>
            <p:custDataLst>
              <p:tags r:id="rId6"/>
            </p:custDataLst>
          </p:nvPr>
        </p:nvSpPr>
        <p:spPr>
          <a:xfrm>
            <a:off x="1286049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Other_5"/>
          <p:cNvSpPr/>
          <p:nvPr>
            <p:custDataLst>
              <p:tags r:id="rId7"/>
            </p:custDataLst>
          </p:nvPr>
        </p:nvSpPr>
        <p:spPr>
          <a:xfrm>
            <a:off x="1187624" y="3824288"/>
            <a:ext cx="288925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1213024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2" name="MH_SubTitle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111549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缺陷跟踪</a:t>
            </a:r>
          </a:p>
        </p:txBody>
      </p:sp>
      <p:sp>
        <p:nvSpPr>
          <p:cNvPr id="13" name="MH_Text_3"/>
          <p:cNvSpPr txBox="1"/>
          <p:nvPr>
            <p:custDataLst>
              <p:tags r:id="rId10"/>
            </p:custDataLst>
          </p:nvPr>
        </p:nvSpPr>
        <p:spPr>
          <a:xfrm>
            <a:off x="2111549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缺陷等级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缺陷来源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4" name="MH_Other_7"/>
          <p:cNvSpPr/>
          <p:nvPr>
            <p:custDataLst>
              <p:tags r:id="rId11"/>
            </p:custDataLst>
          </p:nvPr>
        </p:nvSpPr>
        <p:spPr>
          <a:xfrm>
            <a:off x="1286049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</a:rPr>
              <a:t>05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MH_Other_8"/>
          <p:cNvSpPr/>
          <p:nvPr>
            <p:custDataLst>
              <p:tags r:id="rId12"/>
            </p:custDataLst>
          </p:nvPr>
        </p:nvSpPr>
        <p:spPr>
          <a:xfrm>
            <a:off x="1187624" y="5195888"/>
            <a:ext cx="288925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6" name="MH_Other_9"/>
          <p:cNvSpPr/>
          <p:nvPr>
            <p:custDataLst>
              <p:tags r:id="rId13"/>
            </p:custDataLst>
          </p:nvPr>
        </p:nvSpPr>
        <p:spPr>
          <a:xfrm>
            <a:off x="1213024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17" name="MH_SubTitle_5"/>
          <p:cNvSpPr txBox="1"/>
          <p:nvPr>
            <p:custDataLst>
              <p:tags r:id="rId14"/>
            </p:custDataLst>
          </p:nvPr>
        </p:nvSpPr>
        <p:spPr>
          <a:xfrm>
            <a:off x="2111549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敏捷管理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MH_Text_5"/>
          <p:cNvSpPr txBox="1"/>
          <p:nvPr>
            <p:custDataLst>
              <p:tags r:id="rId15"/>
            </p:custDataLst>
          </p:nvPr>
        </p:nvSpPr>
        <p:spPr>
          <a:xfrm>
            <a:off x="2111549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敏捷迭代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卡</a:t>
            </a:r>
            <a:r>
              <a:rPr lang="zh-CN" altLang="en-US" sz="1200" dirty="0" smtClean="0"/>
              <a:t>片工作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9" name="MH_Other_10"/>
          <p:cNvSpPr/>
          <p:nvPr>
            <p:custDataLst>
              <p:tags r:id="rId16"/>
            </p:custDataLst>
          </p:nvPr>
        </p:nvSpPr>
        <p:spPr>
          <a:xfrm>
            <a:off x="4792836" y="2254250"/>
            <a:ext cx="688975" cy="688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MH_Other_11"/>
          <p:cNvSpPr/>
          <p:nvPr>
            <p:custDataLst>
              <p:tags r:id="rId17"/>
            </p:custDataLst>
          </p:nvPr>
        </p:nvSpPr>
        <p:spPr>
          <a:xfrm>
            <a:off x="4694411" y="2452688"/>
            <a:ext cx="290513" cy="290512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1" name="MH_Other_12"/>
          <p:cNvSpPr/>
          <p:nvPr>
            <p:custDataLst>
              <p:tags r:id="rId18"/>
            </p:custDataLst>
          </p:nvPr>
        </p:nvSpPr>
        <p:spPr>
          <a:xfrm>
            <a:off x="4719811" y="2301875"/>
            <a:ext cx="168275" cy="1682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2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18336" y="21796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</a:rPr>
              <a:t>任务跟踪</a:t>
            </a:r>
          </a:p>
        </p:txBody>
      </p:sp>
      <p:sp>
        <p:nvSpPr>
          <p:cNvPr id="23" name="MH_Text_2"/>
          <p:cNvSpPr txBox="1"/>
          <p:nvPr>
            <p:custDataLst>
              <p:tags r:id="rId20"/>
            </p:custDataLst>
          </p:nvPr>
        </p:nvSpPr>
        <p:spPr>
          <a:xfrm>
            <a:off x="5618336" y="25860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任务详情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任务经办人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4" name="MH_Other_13"/>
          <p:cNvSpPr/>
          <p:nvPr>
            <p:custDataLst>
              <p:tags r:id="rId21"/>
            </p:custDataLst>
          </p:nvPr>
        </p:nvSpPr>
        <p:spPr>
          <a:xfrm>
            <a:off x="4792836" y="3625850"/>
            <a:ext cx="688975" cy="688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04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MH_Other_14"/>
          <p:cNvSpPr/>
          <p:nvPr>
            <p:custDataLst>
              <p:tags r:id="rId22"/>
            </p:custDataLst>
          </p:nvPr>
        </p:nvSpPr>
        <p:spPr>
          <a:xfrm>
            <a:off x="4694411" y="3824288"/>
            <a:ext cx="290513" cy="290512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6" name="MH_Other_15"/>
          <p:cNvSpPr/>
          <p:nvPr>
            <p:custDataLst>
              <p:tags r:id="rId23"/>
            </p:custDataLst>
          </p:nvPr>
        </p:nvSpPr>
        <p:spPr>
          <a:xfrm>
            <a:off x="4719811" y="3673475"/>
            <a:ext cx="168275" cy="1682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27" name="MH_SubTitle_4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618336" y="3551238"/>
            <a:ext cx="2495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+mn-ea"/>
              </a:rPr>
              <a:t>需求跟踪</a:t>
            </a:r>
          </a:p>
        </p:txBody>
      </p:sp>
      <p:sp>
        <p:nvSpPr>
          <p:cNvPr id="28" name="MH_Text_4"/>
          <p:cNvSpPr txBox="1"/>
          <p:nvPr>
            <p:custDataLst>
              <p:tags r:id="rId25"/>
            </p:custDataLst>
          </p:nvPr>
        </p:nvSpPr>
        <p:spPr>
          <a:xfrm>
            <a:off x="5618336" y="39576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需求状态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需</a:t>
            </a:r>
            <a:r>
              <a:rPr lang="zh-CN" altLang="en-US" sz="1200" dirty="0" smtClean="0"/>
              <a:t>求列表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MH_Other_16"/>
          <p:cNvSpPr/>
          <p:nvPr>
            <p:custDataLst>
              <p:tags r:id="rId26"/>
            </p:custDataLst>
          </p:nvPr>
        </p:nvSpPr>
        <p:spPr>
          <a:xfrm>
            <a:off x="4792836" y="4997450"/>
            <a:ext cx="688975" cy="688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06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MH_Other_17"/>
          <p:cNvSpPr/>
          <p:nvPr>
            <p:custDataLst>
              <p:tags r:id="rId27"/>
            </p:custDataLst>
          </p:nvPr>
        </p:nvSpPr>
        <p:spPr>
          <a:xfrm>
            <a:off x="4694411" y="5195888"/>
            <a:ext cx="290513" cy="290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1" name="MH_Other_18"/>
          <p:cNvSpPr/>
          <p:nvPr>
            <p:custDataLst>
              <p:tags r:id="rId28"/>
            </p:custDataLst>
          </p:nvPr>
        </p:nvSpPr>
        <p:spPr>
          <a:xfrm>
            <a:off x="4719811" y="5045075"/>
            <a:ext cx="168275" cy="168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32" name="MH_SubTitle_6"/>
          <p:cNvSpPr txBox="1"/>
          <p:nvPr>
            <p:custDataLst>
              <p:tags r:id="rId29"/>
            </p:custDataLst>
          </p:nvPr>
        </p:nvSpPr>
        <p:spPr>
          <a:xfrm>
            <a:off x="5618336" y="4922838"/>
            <a:ext cx="2495550" cy="446087"/>
          </a:xfrm>
          <a:prstGeom prst="rect">
            <a:avLst/>
          </a:prstGeom>
          <a:noFill/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测试管理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MH_Text_6"/>
          <p:cNvSpPr txBox="1"/>
          <p:nvPr>
            <p:custDataLst>
              <p:tags r:id="rId30"/>
            </p:custDataLst>
          </p:nvPr>
        </p:nvSpPr>
        <p:spPr>
          <a:xfrm>
            <a:off x="5618336" y="5329238"/>
            <a:ext cx="2495550" cy="76676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测试用例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测</a:t>
            </a:r>
            <a:r>
              <a:rPr lang="zh-CN" altLang="en-US" sz="1200" dirty="0" smtClean="0"/>
              <a:t>试周期</a:t>
            </a:r>
            <a:endParaRPr lang="zh-CN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B0F0"/>
                </a:solidFill>
              </a:rPr>
              <a:t>http://10.88.2.162/secure/Dashboard.jspa</a:t>
            </a:r>
            <a:endParaRPr lang="en-US" altLang="zh-CN" u="sng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工</a:t>
            </a:r>
            <a:r>
              <a:rPr lang="zh-CN" altLang="en-US" dirty="0" smtClean="0"/>
              <a:t>号和密码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请联系项目负责人添加权限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10159" r="15297" b="11628"/>
          <a:stretch/>
        </p:blipFill>
        <p:spPr bwMode="auto">
          <a:xfrm>
            <a:off x="2375923" y="2276872"/>
            <a:ext cx="4359348" cy="226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常用问题类型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需要完成的任务。</a:t>
            </a:r>
            <a:endParaRPr lang="en-US" altLang="zh-CN" dirty="0" smtClean="0"/>
          </a:p>
          <a:p>
            <a:r>
              <a:rPr lang="zh-CN" altLang="en-US" dirty="0" smtClean="0"/>
              <a:t>缺陷</a:t>
            </a:r>
            <a:r>
              <a:rPr lang="en-US" altLang="zh-CN" dirty="0" smtClean="0"/>
              <a:t>-</a:t>
            </a:r>
            <a:r>
              <a:rPr lang="zh-CN" altLang="en-US" dirty="0"/>
              <a:t>测试过程，维护过程发现影响系统运行的缺</a:t>
            </a:r>
            <a:r>
              <a:rPr lang="zh-CN" altLang="en-US" dirty="0" smtClean="0"/>
              <a:t>陷。</a:t>
            </a:r>
            <a:endParaRPr lang="en-US" altLang="zh-CN" dirty="0" smtClean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障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</a:t>
            </a:r>
            <a:r>
              <a:rPr lang="zh-CN" altLang="en-US" dirty="0"/>
              <a:t>试过程，维护过程发现影响系统运行的问题。</a:t>
            </a:r>
            <a:endParaRPr lang="en-US" altLang="zh-CN" dirty="0" smtClean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进</a:t>
            </a:r>
            <a:r>
              <a:rPr lang="en-US" altLang="zh-CN" dirty="0" smtClean="0"/>
              <a:t>-</a:t>
            </a:r>
            <a:r>
              <a:rPr lang="zh-CN" altLang="en-US" dirty="0"/>
              <a:t>对现有功能或任务的改进或完善。</a:t>
            </a:r>
            <a:endParaRPr lang="en-US" altLang="zh-CN" dirty="0" smtClean="0"/>
          </a:p>
          <a:p>
            <a:r>
              <a:rPr lang="zh-CN" altLang="en-US" dirty="0"/>
              <a:t>史</a:t>
            </a:r>
            <a:r>
              <a:rPr lang="zh-CN" altLang="en-US" dirty="0" smtClean="0"/>
              <a:t>诗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大的用</a:t>
            </a:r>
            <a:r>
              <a:rPr lang="zh-CN" altLang="en-US" dirty="0"/>
              <a:t>户故事</a:t>
            </a:r>
            <a:r>
              <a:rPr lang="en-US" altLang="zh-CN" dirty="0"/>
              <a:t>, </a:t>
            </a:r>
            <a:r>
              <a:rPr lang="zh-CN" altLang="en-US" dirty="0"/>
              <a:t>需要加以细分。</a:t>
            </a:r>
            <a:endParaRPr lang="en-US" altLang="zh-CN" dirty="0"/>
          </a:p>
          <a:p>
            <a:r>
              <a:rPr lang="zh-CN" altLang="en-US" dirty="0"/>
              <a:t>故</a:t>
            </a:r>
            <a:r>
              <a:rPr lang="zh-CN" altLang="en-US" dirty="0" smtClean="0"/>
              <a:t>事</a:t>
            </a:r>
            <a:r>
              <a:rPr lang="en-US" altLang="zh-CN" dirty="0" smtClean="0"/>
              <a:t>-</a:t>
            </a:r>
            <a:r>
              <a:rPr lang="zh-CN" altLang="en-US" dirty="0" smtClean="0"/>
              <a:t>已经细分的用</a:t>
            </a:r>
            <a:r>
              <a:rPr lang="zh-CN" altLang="en-US" dirty="0"/>
              <a:t>户故</a:t>
            </a:r>
            <a:r>
              <a:rPr lang="zh-CN" altLang="en-US" dirty="0" smtClean="0"/>
              <a:t>事，</a:t>
            </a:r>
            <a:r>
              <a:rPr lang="zh-CN" altLang="en-US" dirty="0"/>
              <a:t>敏捷框架中最小的工作单</a:t>
            </a:r>
            <a:r>
              <a:rPr lang="zh-CN" altLang="en-US" dirty="0" smtClean="0"/>
              <a:t>元。</a:t>
            </a:r>
            <a:endParaRPr lang="en-US" altLang="zh-CN" dirty="0" smtClean="0"/>
          </a:p>
          <a:p>
            <a:r>
              <a:rPr lang="zh-CN" altLang="en-US" dirty="0"/>
              <a:t>子任</a:t>
            </a:r>
            <a:r>
              <a:rPr lang="zh-CN" altLang="en-US" dirty="0" smtClean="0"/>
              <a:t>务</a:t>
            </a:r>
            <a:r>
              <a:rPr lang="en-US" altLang="zh-CN" dirty="0" smtClean="0"/>
              <a:t>-</a:t>
            </a:r>
            <a:r>
              <a:rPr lang="zh-CN" altLang="en-US" dirty="0"/>
              <a:t>问题的子任</a:t>
            </a:r>
            <a:r>
              <a:rPr lang="zh-CN" altLang="en-US" dirty="0" smtClean="0"/>
              <a:t>务。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/>
              <a:t>试用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测试用例。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</a:t>
            </a:r>
            <a:r>
              <a:rPr lang="zh-CN" altLang="en-US" dirty="0" smtClean="0"/>
              <a:t>器创建与分享</a:t>
            </a:r>
            <a:endParaRPr lang="en-US" altLang="zh-CN" dirty="0" smtClean="0"/>
          </a:p>
          <a:p>
            <a:r>
              <a:rPr lang="zh-CN" altLang="en-US" dirty="0"/>
              <a:t>过滤条</a:t>
            </a:r>
            <a:r>
              <a:rPr lang="zh-CN" altLang="en-US" dirty="0" smtClean="0"/>
              <a:t>件选择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高级</a:t>
            </a:r>
            <a:r>
              <a:rPr lang="en-US" altLang="zh-CN" dirty="0" smtClean="0"/>
              <a:t>JQL</a:t>
            </a:r>
            <a:r>
              <a:rPr lang="zh-CN" altLang="en-US" dirty="0" smtClean="0"/>
              <a:t>（</a:t>
            </a:r>
            <a:r>
              <a:rPr lang="zh-CN" altLang="en-US" dirty="0"/>
              <a:t>了解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7444"/>
            <a:ext cx="6648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59" y="3566404"/>
            <a:ext cx="5324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常规工作流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531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敏捷面板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</a:t>
            </a:r>
            <a:r>
              <a:rPr lang="zh-CN" altLang="en-US" dirty="0" smtClean="0"/>
              <a:t>刺面板和看板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板过滤器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板泳道</a:t>
            </a:r>
            <a:endParaRPr lang="en-US" altLang="zh-CN" dirty="0" smtClean="0"/>
          </a:p>
          <a:p>
            <a:r>
              <a:rPr lang="zh-CN" altLang="en-US" dirty="0" smtClean="0"/>
              <a:t>待办事项</a:t>
            </a:r>
            <a:endParaRPr lang="en-US" altLang="zh-CN" dirty="0" smtClean="0"/>
          </a:p>
          <a:p>
            <a:r>
              <a:rPr lang="zh-CN" altLang="en-US" dirty="0" smtClean="0"/>
              <a:t>活跃的</a:t>
            </a:r>
            <a:r>
              <a:rPr lang="en-US" altLang="zh-CN" dirty="0" smtClean="0"/>
              <a:t>Sprint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49" y="2132856"/>
            <a:ext cx="6300192" cy="409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创</a:t>
            </a:r>
            <a:r>
              <a:rPr lang="zh-CN" altLang="en-US" dirty="0" smtClean="0"/>
              <a:t>建与解决问题对比报告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饼图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敏捷报表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燃尽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测试报表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013176"/>
            <a:ext cx="1250838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13676"/>
            <a:ext cx="1850413" cy="113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7"/>
            <a:ext cx="2390775" cy="12096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7"/>
            <a:ext cx="3192099" cy="2800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709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岗位工作模板</a:t>
            </a:r>
            <a:r>
              <a:rPr lang="en-US" altLang="zh-CN" spc="200" smtClean="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 smtClean="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03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19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 smtClean="0">
                <a:solidFill>
                  <a:srgbClr val="FFFFFF"/>
                </a:solidFill>
              </a:rPr>
              <a:t>项目管理工具</a:t>
            </a:r>
            <a:r>
              <a:rPr lang="en-US" altLang="zh-CN" spc="200" smtClean="0">
                <a:solidFill>
                  <a:srgbClr val="FFFFFF"/>
                </a:solidFill>
              </a:rPr>
              <a:t>-</a:t>
            </a:r>
            <a:r>
              <a:rPr lang="zh-CN" altLang="en-US" spc="200" smtClean="0">
                <a:solidFill>
                  <a:srgbClr val="FFFFFF"/>
                </a:solidFill>
              </a:rPr>
              <a:t>禅道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78" name="MH_Number_4">
            <a:hlinkClick r:id="rId19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0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04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B0F0"/>
                </a:solidFill>
              </a:rPr>
              <a:t>http://</a:t>
            </a:r>
            <a:r>
              <a:rPr lang="en-US" altLang="zh-CN" u="sng" dirty="0" smtClean="0">
                <a:solidFill>
                  <a:srgbClr val="00B0F0"/>
                </a:solidFill>
              </a:rPr>
              <a:t>10.88.15.57/zentao/</a:t>
            </a:r>
            <a:endParaRPr lang="en-US" altLang="zh-CN" u="sng" dirty="0">
              <a:solidFill>
                <a:srgbClr val="00B0F0"/>
              </a:solidFill>
            </a:endParaRPr>
          </a:p>
          <a:p>
            <a:r>
              <a:rPr lang="zh-CN" altLang="en-US" dirty="0" smtClean="0"/>
              <a:t>禅</a:t>
            </a:r>
            <a:r>
              <a:rPr lang="zh-CN" altLang="en-US" dirty="0" smtClean="0"/>
              <a:t>道概述</a:t>
            </a:r>
            <a:endParaRPr lang="en-US" altLang="zh-CN" dirty="0" smtClean="0"/>
          </a:p>
          <a:p>
            <a:r>
              <a:rPr lang="zh-CN" altLang="en-US" dirty="0"/>
              <a:t>机</a:t>
            </a:r>
            <a:r>
              <a:rPr lang="zh-CN" altLang="en-US" dirty="0" smtClean="0"/>
              <a:t>务产品组使用</a:t>
            </a:r>
            <a:endParaRPr lang="en-US" altLang="zh-CN" dirty="0" smtClean="0"/>
          </a:p>
          <a:p>
            <a:r>
              <a:rPr lang="zh-CN" altLang="en-US" dirty="0"/>
              <a:t>账号密</a:t>
            </a:r>
            <a:r>
              <a:rPr lang="zh-CN" altLang="en-US" dirty="0" smtClean="0"/>
              <a:t>码请</a:t>
            </a:r>
            <a:r>
              <a:rPr lang="zh-CN" altLang="en-US" dirty="0" smtClean="0"/>
              <a:t>联系管理员刘志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需</a:t>
            </a:r>
            <a:r>
              <a:rPr lang="zh-CN" altLang="en-US" dirty="0" smtClean="0"/>
              <a:t>求 计划 发布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任务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 </a:t>
            </a:r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/>
              <a:t>我的待办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7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禅道报表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产品汇总表</a:t>
            </a:r>
            <a:endParaRPr lang="en-US" altLang="zh-CN" dirty="0" smtClean="0"/>
          </a:p>
          <a:p>
            <a:r>
              <a:rPr lang="zh-CN" altLang="en-US" dirty="0"/>
              <a:t>迭</a:t>
            </a:r>
            <a:r>
              <a:rPr lang="zh-CN" altLang="en-US" dirty="0" smtClean="0"/>
              <a:t>代偏差报表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创建表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Bug</a:t>
            </a:r>
            <a:r>
              <a:rPr lang="zh-CN" altLang="en-US" dirty="0" smtClean="0"/>
              <a:t>指派表</a:t>
            </a:r>
            <a:endParaRPr lang="en-US" altLang="zh-CN" dirty="0" smtClean="0"/>
          </a:p>
          <a:p>
            <a:r>
              <a:rPr lang="zh-CN" altLang="en-US" dirty="0"/>
              <a:t>员</a:t>
            </a:r>
            <a:r>
              <a:rPr lang="zh-CN" altLang="en-US" dirty="0" smtClean="0"/>
              <a:t>工负载表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8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2320925" y="2360613"/>
            <a:ext cx="4800600" cy="639762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anose="02070A03080606020203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6853238" y="2535238"/>
            <a:ext cx="693737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 flipH="1" flipV="1">
            <a:off x="1911350" y="2254250"/>
            <a:ext cx="692150" cy="547688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62363" y="4294188"/>
            <a:ext cx="209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i="1" dirty="0" smtClean="0">
                <a:solidFill>
                  <a:schemeClr val="accent1"/>
                </a:solidFill>
                <a:latin typeface="Bodoni MT Black" pitchFamily="18" charset="0"/>
                <a:ea typeface="微软雅黑" pitchFamily="34" charset="-122"/>
              </a:rPr>
              <a:t>Jing Wang</a:t>
            </a:r>
            <a:endParaRPr lang="zh-CN" altLang="en-US" sz="1600" i="1" dirty="0">
              <a:solidFill>
                <a:schemeClr val="accent1"/>
              </a:solidFill>
              <a:latin typeface="Bodoni MT Black" pitchFamily="18" charset="0"/>
              <a:ea typeface="微软雅黑" pitchFamily="34" charset="-122"/>
            </a:endParaRPr>
          </a:p>
        </p:txBody>
      </p:sp>
      <p:sp>
        <p:nvSpPr>
          <p:cNvPr id="3078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106738" y="2427288"/>
            <a:ext cx="3270250" cy="552450"/>
          </a:xfrm>
          <a:custGeom>
            <a:avLst/>
            <a:gdLst>
              <a:gd name="T0" fmla="*/ 2147483646 w 17153"/>
              <a:gd name="T1" fmla="*/ 2147483646 h 2886"/>
              <a:gd name="T2" fmla="*/ 2147483646 w 17153"/>
              <a:gd name="T3" fmla="*/ 2147483646 h 2886"/>
              <a:gd name="T4" fmla="*/ 2147483646 w 17153"/>
              <a:gd name="T5" fmla="*/ 2147483646 h 2886"/>
              <a:gd name="T6" fmla="*/ 2147483646 w 17153"/>
              <a:gd name="T7" fmla="*/ 2147483646 h 2886"/>
              <a:gd name="T8" fmla="*/ 2147483646 w 17153"/>
              <a:gd name="T9" fmla="*/ 2147483646 h 2886"/>
              <a:gd name="T10" fmla="*/ 2147483646 w 17153"/>
              <a:gd name="T11" fmla="*/ 2147483646 h 2886"/>
              <a:gd name="T12" fmla="*/ 2147483646 w 17153"/>
              <a:gd name="T13" fmla="*/ 2147483646 h 2886"/>
              <a:gd name="T14" fmla="*/ 2147483646 w 17153"/>
              <a:gd name="T15" fmla="*/ 2147483646 h 2886"/>
              <a:gd name="T16" fmla="*/ 2147483646 w 17153"/>
              <a:gd name="T17" fmla="*/ 2147483646 h 2886"/>
              <a:gd name="T18" fmla="*/ 2147483646 w 17153"/>
              <a:gd name="T19" fmla="*/ 2147483646 h 2886"/>
              <a:gd name="T20" fmla="*/ 2147483646 w 17153"/>
              <a:gd name="T21" fmla="*/ 2147483646 h 2886"/>
              <a:gd name="T22" fmla="*/ 2147483646 w 17153"/>
              <a:gd name="T23" fmla="*/ 2147483646 h 2886"/>
              <a:gd name="T24" fmla="*/ 2147483646 w 17153"/>
              <a:gd name="T25" fmla="*/ 2147483646 h 2886"/>
              <a:gd name="T26" fmla="*/ 2147483646 w 17153"/>
              <a:gd name="T27" fmla="*/ 2147483646 h 2886"/>
              <a:gd name="T28" fmla="*/ 2147483646 w 17153"/>
              <a:gd name="T29" fmla="*/ 2147483646 h 2886"/>
              <a:gd name="T30" fmla="*/ 2147483646 w 17153"/>
              <a:gd name="T31" fmla="*/ 2147483646 h 2886"/>
              <a:gd name="T32" fmla="*/ 2147483646 w 17153"/>
              <a:gd name="T33" fmla="*/ 2147483646 h 2886"/>
              <a:gd name="T34" fmla="*/ 2147483646 w 17153"/>
              <a:gd name="T35" fmla="*/ 2147483646 h 2886"/>
              <a:gd name="T36" fmla="*/ 2147483646 w 17153"/>
              <a:gd name="T37" fmla="*/ 2147483646 h 2886"/>
              <a:gd name="T38" fmla="*/ 2147483646 w 17153"/>
              <a:gd name="T39" fmla="*/ 2147483646 h 2886"/>
              <a:gd name="T40" fmla="*/ 2147483646 w 17153"/>
              <a:gd name="T41" fmla="*/ 2147483646 h 2886"/>
              <a:gd name="T42" fmla="*/ 2147483646 w 17153"/>
              <a:gd name="T43" fmla="*/ 2147483646 h 2886"/>
              <a:gd name="T44" fmla="*/ 2147483646 w 17153"/>
              <a:gd name="T45" fmla="*/ 2147483646 h 2886"/>
              <a:gd name="T46" fmla="*/ 2147483646 w 17153"/>
              <a:gd name="T47" fmla="*/ 2147483646 h 2886"/>
              <a:gd name="T48" fmla="*/ 2147483646 w 17153"/>
              <a:gd name="T49" fmla="*/ 2147483646 h 2886"/>
              <a:gd name="T50" fmla="*/ 2147483646 w 17153"/>
              <a:gd name="T51" fmla="*/ 2147483646 h 2886"/>
              <a:gd name="T52" fmla="*/ 2147483646 w 17153"/>
              <a:gd name="T53" fmla="*/ 2147483646 h 2886"/>
              <a:gd name="T54" fmla="*/ 2147483646 w 17153"/>
              <a:gd name="T55" fmla="*/ 2147483646 h 2886"/>
              <a:gd name="T56" fmla="*/ 2147483646 w 17153"/>
              <a:gd name="T57" fmla="*/ 2147483646 h 2886"/>
              <a:gd name="T58" fmla="*/ 2147483646 w 17153"/>
              <a:gd name="T59" fmla="*/ 2147483646 h 2886"/>
              <a:gd name="T60" fmla="*/ 2147483646 w 17153"/>
              <a:gd name="T61" fmla="*/ 2147483646 h 2886"/>
              <a:gd name="T62" fmla="*/ 2147483646 w 17153"/>
              <a:gd name="T63" fmla="*/ 2147483646 h 2886"/>
              <a:gd name="T64" fmla="*/ 2147483646 w 17153"/>
              <a:gd name="T65" fmla="*/ 2147483646 h 2886"/>
              <a:gd name="T66" fmla="*/ 2147483646 w 17153"/>
              <a:gd name="T67" fmla="*/ 2147483646 h 2886"/>
              <a:gd name="T68" fmla="*/ 2147483646 w 17153"/>
              <a:gd name="T69" fmla="*/ 2147483646 h 2886"/>
              <a:gd name="T70" fmla="*/ 2147483646 w 17153"/>
              <a:gd name="T71" fmla="*/ 2147483646 h 2886"/>
              <a:gd name="T72" fmla="*/ 2147483646 w 17153"/>
              <a:gd name="T73" fmla="*/ 2147483646 h 2886"/>
              <a:gd name="T74" fmla="*/ 2147483646 w 17153"/>
              <a:gd name="T75" fmla="*/ 2147483646 h 2886"/>
              <a:gd name="T76" fmla="*/ 2147483646 w 17153"/>
              <a:gd name="T77" fmla="*/ 2147483646 h 2886"/>
              <a:gd name="T78" fmla="*/ 2147483646 w 17153"/>
              <a:gd name="T79" fmla="*/ 2147483646 h 2886"/>
              <a:gd name="T80" fmla="*/ 2147483646 w 17153"/>
              <a:gd name="T81" fmla="*/ 2147483646 h 2886"/>
              <a:gd name="T82" fmla="*/ 2147483646 w 17153"/>
              <a:gd name="T83" fmla="*/ 2147483646 h 2886"/>
              <a:gd name="T84" fmla="*/ 2147483646 w 17153"/>
              <a:gd name="T85" fmla="*/ 2147483646 h 2886"/>
              <a:gd name="T86" fmla="*/ 2147483646 w 17153"/>
              <a:gd name="T87" fmla="*/ 2147483646 h 2886"/>
              <a:gd name="T88" fmla="*/ 2147483646 w 17153"/>
              <a:gd name="T89" fmla="*/ 2147483646 h 2886"/>
              <a:gd name="T90" fmla="*/ 2147483646 w 17153"/>
              <a:gd name="T91" fmla="*/ 2147483646 h 2886"/>
              <a:gd name="T92" fmla="*/ 2147483646 w 17153"/>
              <a:gd name="T93" fmla="*/ 2147483646 h 2886"/>
              <a:gd name="T94" fmla="*/ 2147483646 w 17153"/>
              <a:gd name="T95" fmla="*/ 2147483646 h 2886"/>
              <a:gd name="T96" fmla="*/ 2147483646 w 17153"/>
              <a:gd name="T97" fmla="*/ 2147483646 h 2886"/>
              <a:gd name="T98" fmla="*/ 2147483646 w 17153"/>
              <a:gd name="T99" fmla="*/ 2147483646 h 2886"/>
              <a:gd name="T100" fmla="*/ 2147483646 w 17153"/>
              <a:gd name="T101" fmla="*/ 2147483646 h 2886"/>
              <a:gd name="T102" fmla="*/ 2147483646 w 17153"/>
              <a:gd name="T103" fmla="*/ 2147483646 h 2886"/>
              <a:gd name="T104" fmla="*/ 2147483646 w 17153"/>
              <a:gd name="T105" fmla="*/ 2147483646 h 2886"/>
              <a:gd name="T106" fmla="*/ 2147483646 w 17153"/>
              <a:gd name="T107" fmla="*/ 0 h 2886"/>
              <a:gd name="T108" fmla="*/ 2147483646 w 17153"/>
              <a:gd name="T109" fmla="*/ 2147483646 h 2886"/>
              <a:gd name="T110" fmla="*/ 2147483646 w 17153"/>
              <a:gd name="T111" fmla="*/ 2147483646 h 2886"/>
              <a:gd name="T112" fmla="*/ 2147483646 w 17153"/>
              <a:gd name="T113" fmla="*/ 2147483646 h 2886"/>
              <a:gd name="T114" fmla="*/ 2147483646 w 17153"/>
              <a:gd name="T115" fmla="*/ 2147483646 h 2886"/>
              <a:gd name="T116" fmla="*/ 2147483646 w 17153"/>
              <a:gd name="T117" fmla="*/ 2147483646 h 2886"/>
              <a:gd name="T118" fmla="*/ 2147483646 w 17153"/>
              <a:gd name="T119" fmla="*/ 2147483646 h 2886"/>
              <a:gd name="T120" fmla="*/ 2147483646 w 17153"/>
              <a:gd name="T121" fmla="*/ 2147483646 h 2886"/>
              <a:gd name="T122" fmla="*/ 2147483646 w 17153"/>
              <a:gd name="T123" fmla="*/ 2147483646 h 28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/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/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01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02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6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账号密码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sfecp.sf-express.com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089726" cy="447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访问外网，登录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、微信：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申请：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本发布：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1773216"/>
            <a:ext cx="3715256" cy="43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2996952"/>
            <a:ext cx="3474265" cy="38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2" y="4149080"/>
            <a:ext cx="4050328" cy="32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1" y="4725144"/>
            <a:ext cx="4338361" cy="3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其他常用服务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域密码修改</a:t>
            </a:r>
            <a:endParaRPr lang="en-US" altLang="zh-CN" dirty="0" smtClean="0"/>
          </a:p>
          <a:p>
            <a:r>
              <a:rPr lang="zh-CN" altLang="en-US" dirty="0" smtClean="0"/>
              <a:t>加班</a:t>
            </a:r>
            <a:r>
              <a:rPr lang="en-US" altLang="zh-CN" dirty="0" smtClean="0"/>
              <a:t>/</a:t>
            </a:r>
            <a:r>
              <a:rPr lang="zh-CN" altLang="en-US" dirty="0" smtClean="0"/>
              <a:t>请假申请</a:t>
            </a:r>
            <a:endParaRPr lang="en-US" altLang="zh-CN" dirty="0" smtClean="0"/>
          </a:p>
          <a:p>
            <a:r>
              <a:rPr lang="zh-CN" altLang="en-US" dirty="0"/>
              <a:t>考</a:t>
            </a:r>
            <a:r>
              <a:rPr lang="zh-CN" altLang="en-US" dirty="0" smtClean="0"/>
              <a:t>勤管理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0" y="3212976"/>
            <a:ext cx="800618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0"/>
          <p:cNvSpPr txBox="1"/>
          <p:nvPr>
            <p:custDataLst>
              <p:tags r:id="rId2"/>
            </p:custDataLst>
          </p:nvPr>
        </p:nvSpPr>
        <p:spPr>
          <a:xfrm>
            <a:off x="558800" y="571055"/>
            <a:ext cx="1460500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s_1"/>
          <p:cNvSpPr/>
          <p:nvPr>
            <p:custDataLst>
              <p:tags r:id="rId3"/>
            </p:custDataLst>
          </p:nvPr>
        </p:nvSpPr>
        <p:spPr>
          <a:xfrm>
            <a:off x="2425699" y="211635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MH_Others_2"/>
          <p:cNvSpPr/>
          <p:nvPr>
            <p:custDataLst>
              <p:tags r:id="rId4"/>
            </p:custDataLst>
          </p:nvPr>
        </p:nvSpPr>
        <p:spPr>
          <a:xfrm>
            <a:off x="2425699" y="29686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MH_Others_3"/>
          <p:cNvSpPr/>
          <p:nvPr>
            <p:custDataLst>
              <p:tags r:id="rId5"/>
            </p:custDataLst>
          </p:nvPr>
        </p:nvSpPr>
        <p:spPr>
          <a:xfrm>
            <a:off x="2425699" y="382099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MH_Others_4"/>
          <p:cNvSpPr/>
          <p:nvPr>
            <p:custDataLst>
              <p:tags r:id="rId6"/>
            </p:custDataLst>
          </p:nvPr>
        </p:nvSpPr>
        <p:spPr>
          <a:xfrm>
            <a:off x="2425699" y="467330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Entry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514600" y="206426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岗位工作模板</a:t>
            </a:r>
            <a:r>
              <a:rPr lang="en-US" altLang="zh-CN" spc="200">
                <a:solidFill>
                  <a:srgbClr val="FFFFFF"/>
                </a:solidFill>
              </a:rPr>
              <a:t>-ECP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39" name="MH_Number_1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743199" y="206426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01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9"/>
            </p:custDataLst>
          </p:nvPr>
        </p:nvSpPr>
        <p:spPr>
          <a:xfrm>
            <a:off x="2514600" y="291658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pc="200">
                <a:solidFill>
                  <a:srgbClr val="FFFFFF"/>
                </a:solidFill>
              </a:rPr>
              <a:t>SVN&amp;Git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57" name="MH_Number_2"/>
          <p:cNvSpPr/>
          <p:nvPr>
            <p:custDataLst>
              <p:tags r:id="rId10"/>
            </p:custDataLst>
          </p:nvPr>
        </p:nvSpPr>
        <p:spPr>
          <a:xfrm>
            <a:off x="2743199" y="291658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>
                <a:solidFill>
                  <a:schemeClr val="tx1"/>
                </a:solidFill>
                <a:cs typeface="Times New Roman" panose="02020603050405020304" pitchFamily="18" charset="0"/>
              </a:rPr>
              <a:t>02</a:t>
            </a:r>
            <a:endParaRPr lang="zh-CN" altLang="en-US" sz="2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11"/>
            </p:custDataLst>
          </p:nvPr>
        </p:nvSpPr>
        <p:spPr>
          <a:xfrm>
            <a:off x="2514600" y="376890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-JIRA</a:t>
            </a:r>
            <a:endParaRPr lang="zh-CN" altLang="en-US" spc="200">
              <a:solidFill>
                <a:srgbClr val="FFFFFF"/>
              </a:solidFill>
            </a:endParaRPr>
          </a:p>
        </p:txBody>
      </p:sp>
      <p:sp>
        <p:nvSpPr>
          <p:cNvPr id="69" name="MH_Number_3"/>
          <p:cNvSpPr/>
          <p:nvPr>
            <p:custDataLst>
              <p:tags r:id="rId12"/>
            </p:custDataLst>
          </p:nvPr>
        </p:nvSpPr>
        <p:spPr>
          <a:xfrm>
            <a:off x="2743199" y="376890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03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3"/>
            </p:custDataLst>
          </p:nvPr>
        </p:nvSpPr>
        <p:spPr>
          <a:xfrm>
            <a:off x="2514600" y="462122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zh-CN" altLang="en-US" spc="200">
                <a:solidFill>
                  <a:srgbClr val="FFFFFF"/>
                </a:solidFill>
              </a:rPr>
              <a:t>项目管理工具</a:t>
            </a:r>
            <a:r>
              <a:rPr lang="en-US" altLang="zh-CN" spc="200">
                <a:solidFill>
                  <a:srgbClr val="FFFFFF"/>
                </a:solidFill>
              </a:rPr>
              <a:t>-</a:t>
            </a:r>
            <a:r>
              <a:rPr lang="zh-CN" altLang="en-US" spc="200">
                <a:solidFill>
                  <a:srgbClr val="FFFFFF"/>
                </a:solidFill>
              </a:rPr>
              <a:t>禅道</a:t>
            </a:r>
          </a:p>
        </p:txBody>
      </p:sp>
      <p:sp>
        <p:nvSpPr>
          <p:cNvPr id="78" name="MH_Number_4"/>
          <p:cNvSpPr/>
          <p:nvPr>
            <p:custDataLst>
              <p:tags r:id="rId14"/>
            </p:custDataLst>
          </p:nvPr>
        </p:nvSpPr>
        <p:spPr>
          <a:xfrm>
            <a:off x="2743199" y="46212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400">
                <a:solidFill>
                  <a:srgbClr val="B2B2B2"/>
                </a:solidFill>
                <a:cs typeface="Times New Roman" panose="02020603050405020304" pitchFamily="18" charset="0"/>
              </a:rPr>
              <a:t>04</a:t>
            </a:r>
            <a:endParaRPr lang="zh-CN" altLang="en-US" sz="2400">
              <a:solidFill>
                <a:srgbClr val="B2B2B2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5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TortoiseSVN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安装中文语言包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置语言为中文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右键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TortoiseSVN</a:t>
            </a:r>
            <a:r>
              <a:rPr lang="en-US" altLang="zh-CN" dirty="0" smtClean="0"/>
              <a:t>-Settings-General-Language</a:t>
            </a:r>
          </a:p>
          <a:p>
            <a:r>
              <a:rPr lang="zh-CN" altLang="en-US" dirty="0"/>
              <a:t>访</a:t>
            </a:r>
            <a:r>
              <a:rPr lang="zh-CN" altLang="en-US" dirty="0" smtClean="0"/>
              <a:t>问链接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10.88.22.18/svn</a:t>
            </a:r>
            <a:r>
              <a:rPr lang="en-US" altLang="zh-CN" dirty="0" smtClean="0">
                <a:hlinkClick r:id="rId2"/>
              </a:rPr>
              <a:t>/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4" y="1942319"/>
            <a:ext cx="21050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75" y="2978472"/>
            <a:ext cx="14954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账号与权限申请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HQ-IT096SVN</a:t>
            </a:r>
            <a:r>
              <a:rPr lang="zh-CN" altLang="en-US" dirty="0"/>
              <a:t>申请流程（顺丰航空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个人账号和密码请留意配置管理员丰声通知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机务产品组</a:t>
            </a:r>
            <a:r>
              <a:rPr lang="en-US" altLang="zh-CN" dirty="0" smtClean="0"/>
              <a:t>ME</a:t>
            </a:r>
            <a:r>
              <a:rPr lang="zh-CN" altLang="en-US" dirty="0" smtClean="0"/>
              <a:t>项目专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库：</a:t>
            </a:r>
            <a:r>
              <a:rPr lang="en-US" altLang="zh-CN" dirty="0"/>
              <a:t>svn://10.88.15.170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权限</a:t>
            </a:r>
            <a:r>
              <a:rPr lang="zh-CN" altLang="en-US" dirty="0" smtClean="0"/>
              <a:t>找 </a:t>
            </a:r>
            <a:r>
              <a:rPr lang="en-US" altLang="zh-CN" dirty="0" smtClean="0"/>
              <a:t>@</a:t>
            </a:r>
            <a:r>
              <a:rPr lang="zh-CN" altLang="en-US" dirty="0" smtClean="0"/>
              <a:t>王</a:t>
            </a:r>
            <a:r>
              <a:rPr lang="zh-CN" altLang="en-US" dirty="0"/>
              <a:t>祚</a:t>
            </a:r>
            <a:r>
              <a:rPr lang="zh-CN" altLang="en-US" dirty="0" smtClean="0"/>
              <a:t>勇 开通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92896"/>
            <a:ext cx="7362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0"/>
  <p:tag name="MH_SECTIONID" val="281,282,283,28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文本框 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53242"/>
  <p:tag name="MH_LIBRARY" val="GRAPHIC"/>
  <p:tag name="MH_ORDER" val="Freeform 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MH_TYPE" val="CONTENTS"/>
  <p:tag name="ID" val="6267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Other"/>
  <p:tag name="MH_ORDER" val="1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SubTitle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140633"/>
  <p:tag name="MH_LIBRARY" val="GRAPHIC"/>
  <p:tag name="MH_TYPE" val="Text"/>
  <p:tag name="MH_ORDER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AUTOCOLOR" val="TRUE"/>
  <p:tag name="ID" val="626782"/>
  <p:tag name="MH_TYPE" val="CONTENTS_SECTI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OTHERS"/>
  <p:tag name="ID" val="62678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ENTRY"/>
  <p:tag name="ID" val="626782"/>
  <p:tag name="MH_ORDER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3094617"/>
  <p:tag name="MH_LIBRARY" val="CONTENTS"/>
  <p:tag name="MH_TYPE" val="NUMBER"/>
  <p:tag name="ID" val="626782"/>
  <p:tag name="MH_ORDER" val="3"/>
</p:tagLst>
</file>

<file path=ppt/theme/theme1.xml><?xml version="1.0" encoding="utf-8"?>
<a:theme xmlns:a="http://schemas.openxmlformats.org/drawingml/2006/main" name="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A000120150508A07PPBG</Template>
  <TotalTime>1363</TotalTime>
  <Words>878</Words>
  <Application>Microsoft Office PowerPoint</Application>
  <PresentationFormat>全屏显示(4:3)</PresentationFormat>
  <Paragraphs>184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Aharoni</vt:lpstr>
      <vt:lpstr>HanWangWCL10</vt:lpstr>
      <vt:lpstr>华文中宋</vt:lpstr>
      <vt:lpstr>宋体</vt:lpstr>
      <vt:lpstr>微软雅黑</vt:lpstr>
      <vt:lpstr>幼圆</vt:lpstr>
      <vt:lpstr>Arial</vt:lpstr>
      <vt:lpstr>Bodoni MT Black</vt:lpstr>
      <vt:lpstr>Calibri</vt:lpstr>
      <vt:lpstr>Times New Roman</vt:lpstr>
      <vt:lpstr>Wingdings</vt:lpstr>
      <vt:lpstr>A000120140530A99PPBG</vt:lpstr>
      <vt:lpstr>常用管理平台使用</vt:lpstr>
      <vt:lpstr>PowerPoint 演示文稿</vt:lpstr>
      <vt:lpstr>PowerPoint 演示文稿</vt:lpstr>
      <vt:lpstr>ECP账号密码</vt:lpstr>
      <vt:lpstr>常用流程</vt:lpstr>
      <vt:lpstr>其他常用服务</vt:lpstr>
      <vt:lpstr>PowerPoint 演示文稿</vt:lpstr>
      <vt:lpstr>SVN安装与配置</vt:lpstr>
      <vt:lpstr>SVN账号与权限申请</vt:lpstr>
      <vt:lpstr>Git安装与配置</vt:lpstr>
      <vt:lpstr>账号与权限申请</vt:lpstr>
      <vt:lpstr>PowerPoint 演示文稿</vt:lpstr>
      <vt:lpstr>JIRA简介</vt:lpstr>
      <vt:lpstr>账号密码</vt:lpstr>
      <vt:lpstr>JIRA常用问题类型</vt:lpstr>
      <vt:lpstr>JIRA过滤器</vt:lpstr>
      <vt:lpstr>JIRA工作流</vt:lpstr>
      <vt:lpstr>JIRA敏捷面板</vt:lpstr>
      <vt:lpstr>JIRA报表</vt:lpstr>
      <vt:lpstr>PowerPoint 演示文稿</vt:lpstr>
      <vt:lpstr>禅道</vt:lpstr>
      <vt:lpstr>禅道使用</vt:lpstr>
      <vt:lpstr>禅道报表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常用应用使用指导</dc:title>
  <dc:creator>王晶(Jing Wang)-顺丰航空</dc:creator>
  <cp:lastModifiedBy>王晶(Jing Wang)-顺丰航空</cp:lastModifiedBy>
  <cp:revision>40</cp:revision>
  <dcterms:created xsi:type="dcterms:W3CDTF">2018-04-23T01:18:21Z</dcterms:created>
  <dcterms:modified xsi:type="dcterms:W3CDTF">2018-04-27T10:09:59Z</dcterms:modified>
</cp:coreProperties>
</file>