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368" r:id="rId3"/>
    <p:sldId id="366" r:id="rId4"/>
    <p:sldId id="315" r:id="rId5"/>
    <p:sldId id="371" r:id="rId6"/>
    <p:sldId id="370" r:id="rId7"/>
    <p:sldId id="369" r:id="rId8"/>
    <p:sldId id="365" r:id="rId9"/>
    <p:sldId id="36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46" autoAdjust="0"/>
    <p:restoredTop sz="99170" autoAdjust="0"/>
  </p:normalViewPr>
  <p:slideViewPr>
    <p:cSldViewPr snapToGrid="0" snapToObjects="1">
      <p:cViewPr>
        <p:scale>
          <a:sx n="110" d="100"/>
          <a:sy n="110" d="100"/>
        </p:scale>
        <p:origin x="-216" y="-240"/>
      </p:cViewPr>
      <p:guideLst>
        <p:guide orient="horz" pos="2160"/>
        <p:guide pos="2880"/>
      </p:guideLst>
    </p:cSldViewPr>
  </p:slideViewPr>
  <p:notesTextViewPr>
    <p:cViewPr>
      <p:scale>
        <a:sx n="100" d="100"/>
        <a:sy n="100" d="100"/>
      </p:scale>
      <p:origin x="0" y="0"/>
    </p:cViewPr>
  </p:notesTextViewPr>
  <p:sorterViewPr>
    <p:cViewPr>
      <p:scale>
        <a:sx n="250" d="100"/>
        <a:sy n="25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8/19/13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My</a:t>
            </a:r>
            <a:r>
              <a:rPr lang="en-US" altLang="en-US" baseline="0" dirty="0" smtClean="0"/>
              <a:t> name is Benjamin Fuller and today I’ll be presented work on computational fuzzy extractors done with my co-authors </a:t>
            </a:r>
            <a:r>
              <a:rPr lang="en-US" altLang="en-US" baseline="0" dirty="0" err="1" smtClean="0"/>
              <a:t>Xianrui</a:t>
            </a:r>
            <a:r>
              <a:rPr lang="en-US" altLang="en-US" baseline="0" dirty="0" smtClean="0"/>
              <a:t> </a:t>
            </a:r>
            <a:r>
              <a:rPr lang="en-US" altLang="en-US" baseline="0" dirty="0" err="1" smtClean="0"/>
              <a:t>Meng</a:t>
            </a:r>
            <a:r>
              <a:rPr lang="en-US" altLang="en-US" baseline="0" dirty="0" smtClean="0"/>
              <a:t> and Leonid </a:t>
            </a:r>
            <a:r>
              <a:rPr lang="en-US" altLang="en-US" baseline="0" dirty="0" err="1" smtClean="0"/>
              <a:t>Reyzin</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me quickly review fuzzy extractors.  </a:t>
            </a:r>
          </a:p>
          <a:p>
            <a:r>
              <a:rPr lang="en-US" dirty="0" smtClean="0"/>
              <a:t>&lt;click&gt;</a:t>
            </a:r>
          </a:p>
          <a:p>
            <a:r>
              <a:rPr lang="en-US" dirty="0" smtClean="0"/>
              <a:t>Fuzzy extractors derive reliable keys from noisy sources.</a:t>
            </a:r>
          </a:p>
          <a:p>
            <a:r>
              <a:rPr lang="en-US" baseline="0" dirty="0" smtClean="0"/>
              <a:t>&lt;click&gt;</a:t>
            </a:r>
          </a:p>
          <a:p>
            <a:r>
              <a:rPr lang="en-US" baseline="0" dirty="0" smtClean="0"/>
              <a:t>We have two procedures Generate and Reproduce.</a:t>
            </a:r>
          </a:p>
          <a:p>
            <a:r>
              <a:rPr lang="en-US" baseline="0" dirty="0" smtClean="0"/>
              <a:t>&lt;click&gt;</a:t>
            </a:r>
          </a:p>
          <a:p>
            <a:r>
              <a:rPr lang="en-US" baseline="0" dirty="0" smtClean="0"/>
              <a:t>The property we have is that for some distance metric d, if w_0 and w_1 are within distance d_{max}, then Generate and Reproduce yield the same key.</a:t>
            </a:r>
          </a:p>
          <a:p>
            <a:r>
              <a:rPr lang="en-US" baseline="0" dirty="0" smtClean="0"/>
              <a:t>&lt;click&gt;&lt;wait&gt;</a:t>
            </a:r>
          </a:p>
          <a:p>
            <a:r>
              <a:rPr lang="en-US" baseline="0" dirty="0" smtClean="0"/>
              <a:t>In order to achieve this, we have some helper information p which we consider public.  </a:t>
            </a:r>
          </a:p>
          <a:p>
            <a:r>
              <a:rPr lang="en-US" baseline="0" dirty="0" smtClean="0"/>
              <a:t>&lt;click&gt;</a:t>
            </a:r>
          </a:p>
          <a:p>
            <a:r>
              <a:rPr lang="en-US" baseline="0" dirty="0" smtClean="0"/>
              <a:t>Our security guarantee is that our key should look statistically close to uniform knowing p.</a:t>
            </a:r>
          </a:p>
          <a:p>
            <a:r>
              <a:rPr lang="en-US" baseline="0" dirty="0" smtClean="0"/>
              <a:t>&lt;click&gt;</a:t>
            </a:r>
          </a:p>
          <a:p>
            <a:r>
              <a:rPr lang="en-US" baseline="0" dirty="0" smtClean="0"/>
              <a:t>Traditionally fuzzy extractors are built </a:t>
            </a:r>
          </a:p>
          <a:p>
            <a:r>
              <a:rPr lang="en-US" baseline="0" dirty="0" smtClean="0"/>
              <a:t>&lt;click&gt;</a:t>
            </a:r>
          </a:p>
          <a:p>
            <a:r>
              <a:rPr lang="en-US" baseline="0" dirty="0" smtClean="0"/>
              <a:t>Using a randomness extractor</a:t>
            </a:r>
          </a:p>
          <a:p>
            <a:r>
              <a:rPr lang="en-US" baseline="0" dirty="0" smtClean="0"/>
              <a:t>&lt;click&gt;</a:t>
            </a:r>
          </a:p>
          <a:p>
            <a:r>
              <a:rPr lang="en-US" baseline="0" dirty="0" smtClean="0"/>
              <a:t>&lt;click&gt;</a:t>
            </a:r>
          </a:p>
          <a:p>
            <a:r>
              <a:rPr lang="en-US" baseline="0" dirty="0" smtClean="0"/>
              <a:t>And a secure sketch to provide error correction</a:t>
            </a:r>
          </a:p>
          <a:p>
            <a:r>
              <a:rPr lang="en-US" baseline="0" dirty="0" smtClean="0"/>
              <a:t>&lt;click&gt;</a:t>
            </a:r>
          </a:p>
          <a:p>
            <a:r>
              <a:rPr lang="en-US" baseline="0" dirty="0" smtClean="0"/>
              <a:t>In the past fuzzy extractors have been analyzed in information theoretic terms.</a:t>
            </a:r>
          </a:p>
          <a:p>
            <a:r>
              <a:rPr lang="en-US" baseline="0" dirty="0" smtClean="0"/>
              <a:t>&lt;click&gt;</a:t>
            </a:r>
          </a:p>
          <a:p>
            <a:r>
              <a:rPr lang="en-US" baseline="0" dirty="0" smtClean="0"/>
              <a:t>The original work of </a:t>
            </a:r>
            <a:r>
              <a:rPr lang="en-US" baseline="0" dirty="0" err="1" smtClean="0"/>
              <a:t>Dodis</a:t>
            </a:r>
            <a:r>
              <a:rPr lang="en-US" baseline="0" dirty="0" smtClean="0"/>
              <a:t> et al. showed that a secure sketch was equivalent to an error correcting code.  This means we can apply bounds from coding theory to measure the entropy loss of a secure sketch.</a:t>
            </a:r>
          </a:p>
          <a:p>
            <a:r>
              <a:rPr lang="en-US" baseline="0" dirty="0" smtClean="0"/>
              <a:t>&lt;click&gt;</a:t>
            </a:r>
          </a:p>
          <a:p>
            <a:r>
              <a:rPr lang="en-US" baseline="0" dirty="0" smtClean="0"/>
              <a:t>One simple bound is that the entropy loss must be at least the log of the size of the ball of radius d_{max}</a:t>
            </a:r>
          </a:p>
          <a:p>
            <a:r>
              <a:rPr lang="en-US" baseline="0" dirty="0" smtClean="0"/>
              <a:t>&lt;click&gt;</a:t>
            </a:r>
          </a:p>
          <a:p>
            <a:r>
              <a:rPr lang="en-US" baseline="0" dirty="0" smtClean="0"/>
              <a:t>Unfortunately, after this loss many physical sources have no remaining entropy, making fuzzy extractors unusable in real settings.</a:t>
            </a:r>
          </a:p>
        </p:txBody>
      </p:sp>
      <p:sp>
        <p:nvSpPr>
          <p:cNvPr id="4" name="Slide Number Placeholder 3"/>
          <p:cNvSpPr>
            <a:spLocks noGrp="1"/>
          </p:cNvSpPr>
          <p:nvPr>
            <p:ph type="sldNum" sz="quarter" idx="10"/>
          </p:nvPr>
        </p:nvSpPr>
        <p:spPr/>
        <p:txBody>
          <a:bodyPr/>
          <a:lstStyle/>
          <a:p>
            <a:fld id="{78F37516-47F0-4541-821C-B489248754D7}" type="slidenum">
              <a:rPr lang="en-US" smtClean="0"/>
              <a:t>3</a:t>
            </a:fld>
            <a:endParaRPr lang="en-US"/>
          </a:p>
        </p:txBody>
      </p:sp>
    </p:spTree>
    <p:extLst>
      <p:ext uri="{BB962C8B-B14F-4D97-AF65-F5344CB8AC3E}">
        <p14:creationId xmlns:p14="http://schemas.microsoft.com/office/powerpoint/2010/main" val="281273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 we ask whether these problems can be overcome in the computational setting.</a:t>
            </a:r>
            <a:r>
              <a:rPr lang="en-US" baseline="0" dirty="0" smtClean="0"/>
              <a:t>  We provide an answer for both secure sketches and fuzzy extractors.</a:t>
            </a:r>
            <a:endParaRPr lang="en-US" dirty="0" smtClean="0"/>
          </a:p>
          <a:p>
            <a:r>
              <a:rPr lang="en-US" dirty="0" smtClean="0"/>
              <a:t>&lt;click&gt;</a:t>
            </a:r>
          </a:p>
          <a:p>
            <a:r>
              <a:rPr lang="en-US" dirty="0" smtClean="0"/>
              <a:t>For secure sketches the answer is no.  We provide</a:t>
            </a:r>
            <a:r>
              <a:rPr lang="en-US" baseline="0" dirty="0" smtClean="0"/>
              <a:t> two results.</a:t>
            </a:r>
          </a:p>
          <a:p>
            <a:r>
              <a:rPr lang="en-US" baseline="0" dirty="0" smtClean="0"/>
              <a:t>&lt;click&gt;</a:t>
            </a:r>
          </a:p>
          <a:p>
            <a:r>
              <a:rPr lang="en-US" baseline="0" dirty="0" smtClean="0"/>
              <a:t>We first show that a sketch that retains k bits of HILL entropy implies a sketch that retains k-2 bits of min-entropy.  Thus, you might as well use an information-theoretic sketch.  </a:t>
            </a:r>
          </a:p>
          <a:p>
            <a:r>
              <a:rPr lang="en-US" baseline="0" dirty="0" smtClean="0"/>
              <a:t>&lt;click&gt;</a:t>
            </a:r>
          </a:p>
          <a:p>
            <a:r>
              <a:rPr lang="en-US" baseline="0" dirty="0" smtClean="0"/>
              <a:t>In case this definition is too strong, we also show the unpredictability for high entropy sources must decrease.  In particular, the unpredictability of the uniform distribution must decrease by log of the ball of radius d_{max}.  This was the same bound we had in the information-theoretic case.</a:t>
            </a:r>
          </a:p>
          <a:p>
            <a:r>
              <a:rPr lang="en-US" baseline="0" dirty="0" smtClean="0"/>
              <a:t>On the positive-side we show that can be overcome by analyzing fuzzy extractors directly.</a:t>
            </a:r>
          </a:p>
          <a:p>
            <a:r>
              <a:rPr lang="en-US" baseline="0" dirty="0" smtClean="0"/>
              <a:t>&lt;click&gt;</a:t>
            </a:r>
          </a:p>
          <a:p>
            <a:r>
              <a:rPr lang="en-US" baseline="0" dirty="0" smtClean="0"/>
              <a:t>We know we can’t modify just the secure sketch.  We have constructions of computational extractors we could use in place of a randomness extractor.  However, we would need the remaining entropy after the secure sketch to be high enough for cryptography.  We’ll avoid these problems by making the entire process computational.</a:t>
            </a:r>
          </a:p>
        </p:txBody>
      </p:sp>
      <p:sp>
        <p:nvSpPr>
          <p:cNvPr id="4" name="Slide Number Placeholder 3"/>
          <p:cNvSpPr>
            <a:spLocks noGrp="1"/>
          </p:cNvSpPr>
          <p:nvPr>
            <p:ph type="sldNum" sz="quarter" idx="10"/>
          </p:nvPr>
        </p:nvSpPr>
        <p:spPr/>
        <p:txBody>
          <a:bodyPr/>
          <a:lstStyle/>
          <a:p>
            <a:fld id="{78F37516-47F0-4541-821C-B489248754D7}" type="slidenum">
              <a:rPr lang="en-US" smtClean="0"/>
              <a:t>4</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 we ask whether these problems can be overcome in the computational setting.</a:t>
            </a:r>
            <a:r>
              <a:rPr lang="en-US" baseline="0" dirty="0" smtClean="0"/>
              <a:t>  We provide an answer for both secure sketches and fuzzy extractors.</a:t>
            </a:r>
            <a:endParaRPr lang="en-US" dirty="0" smtClean="0"/>
          </a:p>
          <a:p>
            <a:r>
              <a:rPr lang="en-US" dirty="0" smtClean="0"/>
              <a:t>&lt;click&gt;</a:t>
            </a:r>
          </a:p>
          <a:p>
            <a:r>
              <a:rPr lang="en-US" dirty="0" smtClean="0"/>
              <a:t>For secure sketches the answer is no.  We provide</a:t>
            </a:r>
            <a:r>
              <a:rPr lang="en-US" baseline="0" dirty="0" smtClean="0"/>
              <a:t> two results.</a:t>
            </a:r>
          </a:p>
          <a:p>
            <a:r>
              <a:rPr lang="en-US" baseline="0" dirty="0" smtClean="0"/>
              <a:t>&lt;click&gt;</a:t>
            </a:r>
          </a:p>
          <a:p>
            <a:r>
              <a:rPr lang="en-US" baseline="0" dirty="0" smtClean="0"/>
              <a:t>We first show that a sketch that retains k bits of HILL entropy implies a sketch that retains k-2 bits of min-entropy.  Thus, you might as well use an information-theoretic sketch.  </a:t>
            </a:r>
          </a:p>
          <a:p>
            <a:r>
              <a:rPr lang="en-US" baseline="0" dirty="0" smtClean="0"/>
              <a:t>&lt;click&gt;</a:t>
            </a:r>
          </a:p>
          <a:p>
            <a:r>
              <a:rPr lang="en-US" baseline="0" dirty="0" smtClean="0"/>
              <a:t>In case this definition is too strong, we also show the unpredictability for high entropy sources must decrease.  In particular, the unpredictability of the uniform distribution must decrease by log of the ball of radius d_{max}.  This was the same bound we had in the information-theoretic case.</a:t>
            </a:r>
          </a:p>
          <a:p>
            <a:r>
              <a:rPr lang="en-US" baseline="0" dirty="0" smtClean="0"/>
              <a:t>On the positive-side we show that can be overcome by analyzing fuzzy extractors directly.</a:t>
            </a:r>
          </a:p>
          <a:p>
            <a:r>
              <a:rPr lang="en-US" baseline="0" dirty="0" smtClean="0"/>
              <a:t>&lt;click&gt;</a:t>
            </a:r>
          </a:p>
          <a:p>
            <a:r>
              <a:rPr lang="en-US" baseline="0" dirty="0" smtClean="0"/>
              <a:t>We know we can’t modify just the secure sketch.  We have constructions of computational extractors we could use in place of a randomness extractor.  However, we would need the remaining entropy after the secure sketch to be high enough for cryptography.  We’ll avoid these problems by making the entire process computational.</a:t>
            </a:r>
          </a:p>
        </p:txBody>
      </p:sp>
      <p:sp>
        <p:nvSpPr>
          <p:cNvPr id="4" name="Slide Number Placeholder 3"/>
          <p:cNvSpPr>
            <a:spLocks noGrp="1"/>
          </p:cNvSpPr>
          <p:nvPr>
            <p:ph type="sldNum" sz="quarter" idx="10"/>
          </p:nvPr>
        </p:nvSpPr>
        <p:spPr/>
        <p:txBody>
          <a:bodyPr/>
          <a:lstStyle/>
          <a:p>
            <a:fld id="{78F37516-47F0-4541-821C-B489248754D7}" type="slidenum">
              <a:rPr lang="en-US" smtClean="0"/>
              <a:t>5</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 we ask whether these problems can be overcome in the computational setting.</a:t>
            </a:r>
            <a:r>
              <a:rPr lang="en-US" baseline="0" dirty="0" smtClean="0"/>
              <a:t>  We provide an answer for both secure sketches and fuzzy extractors.</a:t>
            </a:r>
            <a:endParaRPr lang="en-US" dirty="0" smtClean="0"/>
          </a:p>
          <a:p>
            <a:r>
              <a:rPr lang="en-US" dirty="0" smtClean="0"/>
              <a:t>&lt;click&gt;</a:t>
            </a:r>
          </a:p>
          <a:p>
            <a:r>
              <a:rPr lang="en-US" dirty="0" smtClean="0"/>
              <a:t>For secure sketches the answer is no.  We provide</a:t>
            </a:r>
            <a:r>
              <a:rPr lang="en-US" baseline="0" dirty="0" smtClean="0"/>
              <a:t> two results.</a:t>
            </a:r>
          </a:p>
          <a:p>
            <a:r>
              <a:rPr lang="en-US" baseline="0" dirty="0" smtClean="0"/>
              <a:t>&lt;click&gt;</a:t>
            </a:r>
          </a:p>
          <a:p>
            <a:r>
              <a:rPr lang="en-US" baseline="0" dirty="0" smtClean="0"/>
              <a:t>We first show that a sketch that retains k bits of HILL entropy implies a sketch that retains k-2 bits of min-entropy.  Thus, you might as well use an information-theoretic sketch.  </a:t>
            </a:r>
          </a:p>
          <a:p>
            <a:r>
              <a:rPr lang="en-US" baseline="0" dirty="0" smtClean="0"/>
              <a:t>&lt;click&gt;</a:t>
            </a:r>
          </a:p>
          <a:p>
            <a:r>
              <a:rPr lang="en-US" baseline="0" dirty="0" smtClean="0"/>
              <a:t>In case this definition is too strong, we also show the unpredictability for high entropy sources must decrease.  In particular, the unpredictability of the uniform distribution must decrease by log of the ball of radius d_{max}.  This was the same bound we had in the information-theoretic case.</a:t>
            </a:r>
          </a:p>
          <a:p>
            <a:r>
              <a:rPr lang="en-US" baseline="0" dirty="0" smtClean="0"/>
              <a:t>On the positive-side we show that can be overcome by analyzing fuzzy extractors directly.</a:t>
            </a:r>
          </a:p>
          <a:p>
            <a:r>
              <a:rPr lang="en-US" baseline="0" dirty="0" smtClean="0"/>
              <a:t>&lt;click&gt;</a:t>
            </a:r>
          </a:p>
          <a:p>
            <a:r>
              <a:rPr lang="en-US" baseline="0" dirty="0" smtClean="0"/>
              <a:t>We know we can’t modify just the secure sketch.  We have constructions of computational extractors we could use in place of a randomness extractor.  However, we would need the remaining entropy after the secure sketch to be high enough for cryptography.  We’ll avoid these problems by making the entire process computational.</a:t>
            </a:r>
          </a:p>
        </p:txBody>
      </p:sp>
      <p:sp>
        <p:nvSpPr>
          <p:cNvPr id="4" name="Slide Number Placeholder 3"/>
          <p:cNvSpPr>
            <a:spLocks noGrp="1"/>
          </p:cNvSpPr>
          <p:nvPr>
            <p:ph type="sldNum" sz="quarter" idx="10"/>
          </p:nvPr>
        </p:nvSpPr>
        <p:spPr/>
        <p:txBody>
          <a:bodyPr/>
          <a:lstStyle/>
          <a:p>
            <a:fld id="{78F37516-47F0-4541-821C-B489248754D7}" type="slidenum">
              <a:rPr lang="en-US" smtClean="0"/>
              <a:t>6</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 we ask whether these problems can be overcome in the computational setting.</a:t>
            </a:r>
            <a:r>
              <a:rPr lang="en-US" baseline="0" dirty="0" smtClean="0"/>
              <a:t>  We provide an answer for both secure sketches and fuzzy extractors.</a:t>
            </a:r>
            <a:endParaRPr lang="en-US" dirty="0" smtClean="0"/>
          </a:p>
          <a:p>
            <a:r>
              <a:rPr lang="en-US" dirty="0" smtClean="0"/>
              <a:t>&lt;click&gt;</a:t>
            </a:r>
          </a:p>
          <a:p>
            <a:r>
              <a:rPr lang="en-US" dirty="0" smtClean="0"/>
              <a:t>For secure sketches the answer is no.  We provide</a:t>
            </a:r>
            <a:r>
              <a:rPr lang="en-US" baseline="0" dirty="0" smtClean="0"/>
              <a:t> two results.</a:t>
            </a:r>
          </a:p>
          <a:p>
            <a:r>
              <a:rPr lang="en-US" baseline="0" dirty="0" smtClean="0"/>
              <a:t>&lt;click&gt;</a:t>
            </a:r>
          </a:p>
          <a:p>
            <a:r>
              <a:rPr lang="en-US" baseline="0" dirty="0" smtClean="0"/>
              <a:t>We first show that a sketch that retains k bits of HILL entropy implies a sketch that retains k-2 bits of min-entropy.  Thus, you might as well use an information-theoretic sketch.  </a:t>
            </a:r>
          </a:p>
          <a:p>
            <a:r>
              <a:rPr lang="en-US" baseline="0" dirty="0" smtClean="0"/>
              <a:t>&lt;click&gt;</a:t>
            </a:r>
          </a:p>
          <a:p>
            <a:r>
              <a:rPr lang="en-US" baseline="0" dirty="0" smtClean="0"/>
              <a:t>In case this definition is too strong, we also show the unpredictability for high entropy sources must decrease.  In particular, the unpredictability of the uniform distribution must decrease by log of the ball of radius d_{max}.  This was the same bound we had in the information-theoretic case.</a:t>
            </a:r>
          </a:p>
          <a:p>
            <a:r>
              <a:rPr lang="en-US" baseline="0" dirty="0" smtClean="0"/>
              <a:t>On the positive-side we show that can be overcome by analyzing fuzzy extractors directly.</a:t>
            </a:r>
          </a:p>
          <a:p>
            <a:r>
              <a:rPr lang="en-US" baseline="0" dirty="0" smtClean="0"/>
              <a:t>&lt;click&gt;</a:t>
            </a:r>
          </a:p>
          <a:p>
            <a:r>
              <a:rPr lang="en-US" baseline="0" dirty="0" smtClean="0"/>
              <a:t>We know we can’t modify just the secure sketch.  We have constructions of computational extractors we could use in place of a randomness extractor.  However, we would need the remaining entropy after the secure sketch to be high enough for cryptography.  We’ll avoid these problems by making the entire process computational.</a:t>
            </a:r>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3915379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combine the sketch and extractor into one object.</a:t>
            </a:r>
          </a:p>
          <a:p>
            <a:r>
              <a:rPr lang="en-US" dirty="0" smtClean="0"/>
              <a:t>&lt;click&gt;</a:t>
            </a:r>
          </a:p>
          <a:p>
            <a:r>
              <a:rPr lang="en-US" dirty="0" smtClean="0"/>
              <a:t>Our construction is based on the code-offset</a:t>
            </a:r>
            <a:r>
              <a:rPr lang="en-US" baseline="0" dirty="0" smtClean="0"/>
              <a:t> sketch instantiated with a random linear code.</a:t>
            </a:r>
          </a:p>
          <a:p>
            <a:r>
              <a:rPr lang="en-US" baseline="0" dirty="0" smtClean="0"/>
              <a:t>&lt;click&gt;</a:t>
            </a:r>
          </a:p>
          <a:p>
            <a:r>
              <a:rPr lang="en-US" baseline="0" dirty="0" smtClean="0"/>
              <a:t>Thus, we have a random matrix A times x plus an error vector.  We’ll encode our source as the LWE error vector.</a:t>
            </a:r>
          </a:p>
          <a:p>
            <a:r>
              <a:rPr lang="en-US" baseline="0" dirty="0" smtClean="0"/>
              <a:t>&lt;click&gt;</a:t>
            </a:r>
          </a:p>
          <a:p>
            <a:r>
              <a:rPr lang="en-US" baseline="0" dirty="0" smtClean="0"/>
              <a:t>&lt;click&gt;</a:t>
            </a:r>
          </a:p>
          <a:p>
            <a:r>
              <a:rPr lang="en-US" baseline="0" dirty="0" smtClean="0"/>
              <a:t>Our public values are the code matrix A and the result Ax+w_0 = b.</a:t>
            </a:r>
          </a:p>
          <a:p>
            <a:r>
              <a:rPr lang="en-US" baseline="0" dirty="0" smtClean="0"/>
              <a:t>&lt;click&gt;</a:t>
            </a:r>
            <a:br>
              <a:rPr lang="en-US" baseline="0" dirty="0" smtClean="0"/>
            </a:br>
            <a:r>
              <a:rPr lang="en-US" baseline="0" dirty="0" smtClean="0"/>
              <a:t>We’ll use a result of </a:t>
            </a:r>
            <a:r>
              <a:rPr lang="en-US" baseline="0" dirty="0" err="1" smtClean="0"/>
              <a:t>Akavia</a:t>
            </a:r>
            <a:r>
              <a:rPr lang="en-US" baseline="0" dirty="0" smtClean="0"/>
              <a:t>, </a:t>
            </a:r>
            <a:r>
              <a:rPr lang="en-US" baseline="0" dirty="0" err="1" smtClean="0"/>
              <a:t>Goldwasser</a:t>
            </a:r>
            <a:r>
              <a:rPr lang="en-US" baseline="0" dirty="0" smtClean="0"/>
              <a:t>, and </a:t>
            </a:r>
            <a:r>
              <a:rPr lang="en-US" baseline="0" dirty="0" err="1" smtClean="0"/>
              <a:t>Vaikuntanathan</a:t>
            </a:r>
            <a:r>
              <a:rPr lang="en-US" baseline="0" dirty="0" smtClean="0"/>
              <a:t> that says once LWE is secure adding more variables to x makes these variables hardcore.  So, we’ll double the size of our matrix and use half of x as our key.</a:t>
            </a:r>
          </a:p>
          <a:p>
            <a:r>
              <a:rPr lang="en-US" baseline="0" dirty="0" smtClean="0"/>
              <a:t>&lt;click&gt;</a:t>
            </a:r>
          </a:p>
          <a:p>
            <a:r>
              <a:rPr lang="en-US" baseline="0" dirty="0" smtClean="0"/>
              <a:t>Using this construction we are able to build a fuzzy extractor has key length independent of the desired error tolerance and in fact the derived key is as long as the input source w_0.</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103542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8/19/13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8/19/13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8/19/13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8/19/13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8/19/13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8/19/13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8/19/13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8/19/13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8/19/13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8/19/13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8/19/13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8/19/13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print.iacr.org/2013/41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Fuzzy Extractors</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normAutofit fontScale="92500" lnSpcReduction="10000"/>
          </a:bodyPr>
          <a:lstStyle/>
          <a:p>
            <a:r>
              <a:rPr lang="en-US" altLang="en-US" sz="2400" dirty="0" smtClean="0">
                <a:solidFill>
                  <a:schemeClr val="tx1"/>
                </a:solidFill>
              </a:rPr>
              <a:t>Benjamin </a:t>
            </a:r>
            <a:r>
              <a:rPr lang="en-US" altLang="en-US" sz="2400" dirty="0" smtClean="0">
                <a:solidFill>
                  <a:schemeClr val="tx1"/>
                </a:solidFill>
              </a:rPr>
              <a:t>Fuller</a:t>
            </a:r>
          </a:p>
          <a:p>
            <a:endParaRPr lang="en-US" altLang="en-US" sz="2400" i="1" dirty="0">
              <a:solidFill>
                <a:schemeClr val="tx1"/>
              </a:solidFill>
            </a:endParaRPr>
          </a:p>
          <a:p>
            <a:r>
              <a:rPr lang="en-US" altLang="en-US" sz="2400" dirty="0" smtClean="0">
                <a:solidFill>
                  <a:schemeClr val="tx1"/>
                </a:solidFill>
              </a:rPr>
              <a:t>Joint work with </a:t>
            </a:r>
            <a:r>
              <a:rPr lang="en-US" altLang="en-US" sz="2400" dirty="0" err="1" smtClean="0">
                <a:solidFill>
                  <a:srgbClr val="000000"/>
                </a:solidFill>
              </a:rPr>
              <a:t>Xianrui</a:t>
            </a:r>
            <a:r>
              <a:rPr lang="en-US" altLang="en-US" sz="2400" dirty="0" smtClean="0">
                <a:solidFill>
                  <a:srgbClr val="000000"/>
                </a:solidFill>
              </a:rPr>
              <a:t> </a:t>
            </a:r>
            <a:r>
              <a:rPr lang="en-US" altLang="en-US" sz="2400" dirty="0" err="1" smtClean="0">
                <a:solidFill>
                  <a:srgbClr val="000000"/>
                </a:solidFill>
              </a:rPr>
              <a:t>Meng</a:t>
            </a:r>
            <a:r>
              <a:rPr lang="en-US" altLang="en-US" sz="2400" dirty="0" smtClean="0">
                <a:solidFill>
                  <a:srgbClr val="000000"/>
                </a:solidFill>
              </a:rPr>
              <a:t> </a:t>
            </a:r>
            <a:r>
              <a:rPr lang="en-US" altLang="en-US" sz="2400" dirty="0" smtClean="0">
                <a:solidFill>
                  <a:srgbClr val="000000"/>
                </a:solidFill>
              </a:rPr>
              <a:t>and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August 17, 2013</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611"/>
            <a:ext cx="8229600" cy="1143000"/>
          </a:xfrm>
        </p:spPr>
        <p:txBody>
          <a:bodyPr>
            <a:normAutofit/>
          </a:bodyPr>
          <a:lstStyle/>
          <a:p>
            <a:r>
              <a:rPr lang="en-US" dirty="0" smtClean="0"/>
              <a:t>How Should People Authenticate?</a:t>
            </a:r>
            <a:endParaRPr lang="en-US" dirty="0"/>
          </a:p>
        </p:txBody>
      </p:sp>
      <p:sp>
        <p:nvSpPr>
          <p:cNvPr id="5" name="TextBox 4"/>
          <p:cNvSpPr txBox="1"/>
          <p:nvPr/>
        </p:nvSpPr>
        <p:spPr>
          <a:xfrm>
            <a:off x="254001" y="771939"/>
            <a:ext cx="3752271" cy="2062103"/>
          </a:xfrm>
          <a:prstGeom prst="rect">
            <a:avLst/>
          </a:prstGeom>
          <a:noFill/>
          <a:ln>
            <a:solidFill>
              <a:schemeClr val="tx1"/>
            </a:solidFill>
          </a:ln>
        </p:spPr>
        <p:txBody>
          <a:bodyPr wrap="square" rtlCol="0">
            <a:spAutoFit/>
          </a:bodyPr>
          <a:lstStyle/>
          <a:p>
            <a:r>
              <a:rPr lang="en-US" sz="3200" dirty="0" smtClean="0"/>
              <a:t>Passwords?</a:t>
            </a:r>
          </a:p>
          <a:p>
            <a:endParaRPr lang="en-US" sz="2400" dirty="0"/>
          </a:p>
          <a:p>
            <a:r>
              <a:rPr lang="en-US" sz="2400" dirty="0" smtClean="0"/>
              <a:t>Lots of evidence that passwords don’t have enough entropy for crypto</a:t>
            </a:r>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516580765"/>
              </p:ext>
            </p:extLst>
          </p:nvPr>
        </p:nvGraphicFramePr>
        <p:xfrm>
          <a:off x="254002" y="3193331"/>
          <a:ext cx="3902363" cy="3257082"/>
        </p:xfrm>
        <a:graphic>
          <a:graphicData uri="http://schemas.openxmlformats.org/drawingml/2006/table">
            <a:tbl>
              <a:tblPr firstRow="1" bandRow="1">
                <a:tableStyleId>{3C2FFA5D-87B4-456A-9821-1D502468CF0F}</a:tableStyleId>
              </a:tblPr>
              <a:tblGrid>
                <a:gridCol w="912089"/>
                <a:gridCol w="1039092"/>
                <a:gridCol w="975591"/>
                <a:gridCol w="975591"/>
              </a:tblGrid>
              <a:tr h="300938">
                <a:tc>
                  <a:txBody>
                    <a:bodyPr/>
                    <a:lstStyle/>
                    <a:p>
                      <a:r>
                        <a:rPr lang="en-US" sz="1200" dirty="0" smtClean="0"/>
                        <a:t>iPhone</a:t>
                      </a:r>
                      <a:r>
                        <a:rPr lang="en-US" sz="1200" baseline="0" dirty="0" smtClean="0"/>
                        <a:t> PIN</a:t>
                      </a:r>
                      <a:endParaRPr lang="en-US" sz="1200" dirty="0"/>
                    </a:p>
                  </a:txBody>
                  <a:tcPr/>
                </a:tc>
                <a:tc>
                  <a:txBody>
                    <a:bodyPr/>
                    <a:lstStyle/>
                    <a:p>
                      <a:r>
                        <a:rPr lang="en-US" sz="1200" dirty="0" smtClean="0"/>
                        <a:t>Frequency</a:t>
                      </a:r>
                      <a:endParaRPr lang="en-US" sz="1200" dirty="0"/>
                    </a:p>
                  </a:txBody>
                  <a:tcPr/>
                </a:tc>
                <a:tc>
                  <a:txBody>
                    <a:bodyPr/>
                    <a:lstStyle/>
                    <a:p>
                      <a:r>
                        <a:rPr lang="en-US" sz="1200" dirty="0" smtClean="0"/>
                        <a:t>iPhone PIN</a:t>
                      </a:r>
                      <a:endParaRPr lang="en-US" sz="1200" dirty="0"/>
                    </a:p>
                  </a:txBody>
                  <a:tcPr/>
                </a:tc>
                <a:tc>
                  <a:txBody>
                    <a:bodyPr/>
                    <a:lstStyle/>
                    <a:p>
                      <a:r>
                        <a:rPr lang="en-US" sz="1200" dirty="0" smtClean="0"/>
                        <a:t>Frequency</a:t>
                      </a:r>
                      <a:endParaRPr lang="en-US" sz="1200" dirty="0"/>
                    </a:p>
                  </a:txBody>
                  <a:tcPr/>
                </a:tc>
              </a:tr>
              <a:tr h="257182">
                <a:tc>
                  <a:txBody>
                    <a:bodyPr/>
                    <a:lstStyle/>
                    <a:p>
                      <a:r>
                        <a:rPr lang="en-US" sz="1200" dirty="0" smtClean="0"/>
                        <a:t>1234</a:t>
                      </a:r>
                      <a:endParaRPr lang="en-US" sz="1200" dirty="0"/>
                    </a:p>
                  </a:txBody>
                  <a:tcPr/>
                </a:tc>
                <a:tc>
                  <a:txBody>
                    <a:bodyPr/>
                    <a:lstStyle/>
                    <a:p>
                      <a:r>
                        <a:rPr lang="en-US" sz="1200" dirty="0" smtClean="0"/>
                        <a:t>10.713%</a:t>
                      </a:r>
                      <a:endParaRPr lang="en-US" sz="1200" dirty="0"/>
                    </a:p>
                  </a:txBody>
                  <a:tcPr/>
                </a:tc>
                <a:tc>
                  <a:txBody>
                    <a:bodyPr/>
                    <a:lstStyle/>
                    <a:p>
                      <a:r>
                        <a:rPr lang="en-US" sz="1200" dirty="0" smtClean="0"/>
                        <a:t>9999</a:t>
                      </a:r>
                      <a:endParaRPr lang="en-US" sz="1200" dirty="0"/>
                    </a:p>
                  </a:txBody>
                  <a:tcPr/>
                </a:tc>
                <a:tc>
                  <a:txBody>
                    <a:bodyPr/>
                    <a:lstStyle/>
                    <a:p>
                      <a:r>
                        <a:rPr lang="en-US" sz="1200" dirty="0" smtClean="0"/>
                        <a:t>0.451%</a:t>
                      </a:r>
                      <a:endParaRPr lang="en-US" sz="1200" dirty="0"/>
                    </a:p>
                  </a:txBody>
                  <a:tcPr/>
                </a:tc>
              </a:tr>
              <a:tr h="257182">
                <a:tc>
                  <a:txBody>
                    <a:bodyPr/>
                    <a:lstStyle/>
                    <a:p>
                      <a:r>
                        <a:rPr lang="en-US" sz="1200" dirty="0" smtClean="0"/>
                        <a:t>1111</a:t>
                      </a:r>
                      <a:endParaRPr lang="en-US" sz="1200" dirty="0"/>
                    </a:p>
                  </a:txBody>
                  <a:tcPr/>
                </a:tc>
                <a:tc>
                  <a:txBody>
                    <a:bodyPr/>
                    <a:lstStyle/>
                    <a:p>
                      <a:r>
                        <a:rPr lang="en-US" sz="1200" dirty="0" smtClean="0"/>
                        <a:t>6.016%</a:t>
                      </a:r>
                      <a:endParaRPr lang="en-US" sz="1200" dirty="0"/>
                    </a:p>
                  </a:txBody>
                  <a:tcPr/>
                </a:tc>
                <a:tc>
                  <a:txBody>
                    <a:bodyPr/>
                    <a:lstStyle/>
                    <a:p>
                      <a:r>
                        <a:rPr lang="en-US" sz="1200" dirty="0" smtClean="0"/>
                        <a:t>3333</a:t>
                      </a:r>
                      <a:endParaRPr lang="en-US" sz="1200" dirty="0"/>
                    </a:p>
                  </a:txBody>
                  <a:tcPr/>
                </a:tc>
                <a:tc>
                  <a:txBody>
                    <a:bodyPr/>
                    <a:lstStyle/>
                    <a:p>
                      <a:r>
                        <a:rPr lang="en-US" sz="1200" dirty="0" smtClean="0"/>
                        <a:t>0.419%</a:t>
                      </a:r>
                      <a:endParaRPr lang="en-US" sz="1200" dirty="0"/>
                    </a:p>
                  </a:txBody>
                  <a:tcPr/>
                </a:tc>
              </a:tr>
              <a:tr h="300938">
                <a:tc>
                  <a:txBody>
                    <a:bodyPr/>
                    <a:lstStyle/>
                    <a:p>
                      <a:r>
                        <a:rPr lang="en-US" sz="1200" dirty="0" smtClean="0"/>
                        <a:t>0000</a:t>
                      </a:r>
                    </a:p>
                  </a:txBody>
                  <a:tcPr/>
                </a:tc>
                <a:tc>
                  <a:txBody>
                    <a:bodyPr/>
                    <a:lstStyle/>
                    <a:p>
                      <a:r>
                        <a:rPr lang="en-US" sz="1200" dirty="0" smtClean="0"/>
                        <a:t>1.881%</a:t>
                      </a:r>
                      <a:endParaRPr lang="en-US" sz="1200" dirty="0"/>
                    </a:p>
                  </a:txBody>
                  <a:tcPr/>
                </a:tc>
                <a:tc>
                  <a:txBody>
                    <a:bodyPr/>
                    <a:lstStyle/>
                    <a:p>
                      <a:r>
                        <a:rPr lang="en-US" sz="1200" dirty="0" smtClean="0"/>
                        <a:t>5555</a:t>
                      </a:r>
                      <a:endParaRPr lang="en-US" sz="1200" dirty="0"/>
                    </a:p>
                  </a:txBody>
                  <a:tcPr/>
                </a:tc>
                <a:tc>
                  <a:txBody>
                    <a:bodyPr/>
                    <a:lstStyle/>
                    <a:p>
                      <a:r>
                        <a:rPr lang="en-US" sz="1200" dirty="0" smtClean="0"/>
                        <a:t>0.395%</a:t>
                      </a:r>
                      <a:endParaRPr lang="en-US" sz="1200" dirty="0"/>
                    </a:p>
                  </a:txBody>
                  <a:tcPr/>
                </a:tc>
              </a:tr>
              <a:tr h="300938">
                <a:tc>
                  <a:txBody>
                    <a:bodyPr/>
                    <a:lstStyle/>
                    <a:p>
                      <a:r>
                        <a:rPr lang="en-US" sz="1200" dirty="0" smtClean="0"/>
                        <a:t>1212</a:t>
                      </a:r>
                      <a:endParaRPr lang="en-US" sz="1200" dirty="0"/>
                    </a:p>
                  </a:txBody>
                  <a:tcPr/>
                </a:tc>
                <a:tc>
                  <a:txBody>
                    <a:bodyPr/>
                    <a:lstStyle/>
                    <a:p>
                      <a:r>
                        <a:rPr lang="en-US" sz="1200" dirty="0" smtClean="0"/>
                        <a:t>1.197%</a:t>
                      </a:r>
                      <a:endParaRPr lang="en-US" sz="1200" dirty="0"/>
                    </a:p>
                  </a:txBody>
                  <a:tcPr/>
                </a:tc>
                <a:tc>
                  <a:txBody>
                    <a:bodyPr/>
                    <a:lstStyle/>
                    <a:p>
                      <a:r>
                        <a:rPr lang="en-US" sz="1200" dirty="0" smtClean="0"/>
                        <a:t>6666</a:t>
                      </a:r>
                      <a:endParaRPr lang="en-US" sz="1200" dirty="0"/>
                    </a:p>
                  </a:txBody>
                  <a:tcPr/>
                </a:tc>
                <a:tc>
                  <a:txBody>
                    <a:bodyPr/>
                    <a:lstStyle/>
                    <a:p>
                      <a:r>
                        <a:rPr lang="en-US" sz="1200" dirty="0" smtClean="0"/>
                        <a:t>0.391%</a:t>
                      </a:r>
                      <a:endParaRPr lang="en-US" sz="1200" dirty="0"/>
                    </a:p>
                  </a:txBody>
                  <a:tcPr/>
                </a:tc>
              </a:tr>
              <a:tr h="300938">
                <a:tc>
                  <a:txBody>
                    <a:bodyPr/>
                    <a:lstStyle/>
                    <a:p>
                      <a:r>
                        <a:rPr lang="en-US" sz="1200" dirty="0" smtClean="0"/>
                        <a:t>7777</a:t>
                      </a:r>
                      <a:endParaRPr lang="en-US" sz="1200" dirty="0"/>
                    </a:p>
                  </a:txBody>
                  <a:tcPr/>
                </a:tc>
                <a:tc>
                  <a:txBody>
                    <a:bodyPr/>
                    <a:lstStyle/>
                    <a:p>
                      <a:r>
                        <a:rPr lang="en-US" sz="1200" dirty="0" smtClean="0"/>
                        <a:t>0.745%</a:t>
                      </a:r>
                      <a:endParaRPr lang="en-US" sz="1200" dirty="0"/>
                    </a:p>
                  </a:txBody>
                  <a:tcPr/>
                </a:tc>
                <a:tc>
                  <a:txBody>
                    <a:bodyPr/>
                    <a:lstStyle/>
                    <a:p>
                      <a:r>
                        <a:rPr lang="en-US" sz="1200" dirty="0" smtClean="0"/>
                        <a:t>1122</a:t>
                      </a:r>
                      <a:endParaRPr lang="en-US" sz="1200" dirty="0"/>
                    </a:p>
                  </a:txBody>
                  <a:tcPr/>
                </a:tc>
                <a:tc>
                  <a:txBody>
                    <a:bodyPr/>
                    <a:lstStyle/>
                    <a:p>
                      <a:r>
                        <a:rPr lang="en-US" sz="1200" dirty="0" smtClean="0"/>
                        <a:t>0.366%</a:t>
                      </a:r>
                      <a:endParaRPr lang="en-US" sz="1200" dirty="0"/>
                    </a:p>
                  </a:txBody>
                  <a:tcPr/>
                </a:tc>
              </a:tr>
              <a:tr h="300938">
                <a:tc>
                  <a:txBody>
                    <a:bodyPr/>
                    <a:lstStyle/>
                    <a:p>
                      <a:r>
                        <a:rPr lang="en-US" sz="1200" dirty="0" smtClean="0"/>
                        <a:t>1004</a:t>
                      </a:r>
                      <a:endParaRPr lang="en-US" sz="1200" dirty="0"/>
                    </a:p>
                  </a:txBody>
                  <a:tcPr/>
                </a:tc>
                <a:tc>
                  <a:txBody>
                    <a:bodyPr/>
                    <a:lstStyle/>
                    <a:p>
                      <a:r>
                        <a:rPr lang="en-US" sz="1200" dirty="0" smtClean="0"/>
                        <a:t>0.616%</a:t>
                      </a:r>
                      <a:endParaRPr lang="en-US" sz="1200" dirty="0"/>
                    </a:p>
                  </a:txBody>
                  <a:tcPr/>
                </a:tc>
                <a:tc>
                  <a:txBody>
                    <a:bodyPr/>
                    <a:lstStyle/>
                    <a:p>
                      <a:r>
                        <a:rPr lang="en-US" sz="1200" dirty="0" smtClean="0"/>
                        <a:t>1313</a:t>
                      </a:r>
                      <a:endParaRPr lang="en-US" sz="1200" dirty="0"/>
                    </a:p>
                  </a:txBody>
                  <a:tcPr/>
                </a:tc>
                <a:tc>
                  <a:txBody>
                    <a:bodyPr/>
                    <a:lstStyle/>
                    <a:p>
                      <a:r>
                        <a:rPr lang="en-US" sz="1200" dirty="0" smtClean="0"/>
                        <a:t>0.304%</a:t>
                      </a:r>
                      <a:endParaRPr lang="en-US" sz="1200" dirty="0"/>
                    </a:p>
                  </a:txBody>
                  <a:tcPr/>
                </a:tc>
              </a:tr>
              <a:tr h="300938">
                <a:tc>
                  <a:txBody>
                    <a:bodyPr/>
                    <a:lstStyle/>
                    <a:p>
                      <a:r>
                        <a:rPr lang="en-US" sz="1200" dirty="0" smtClean="0"/>
                        <a:t>2000</a:t>
                      </a:r>
                      <a:endParaRPr lang="en-US" sz="1200" dirty="0"/>
                    </a:p>
                  </a:txBody>
                  <a:tcPr/>
                </a:tc>
                <a:tc>
                  <a:txBody>
                    <a:bodyPr/>
                    <a:lstStyle/>
                    <a:p>
                      <a:r>
                        <a:rPr lang="en-US" sz="1200" dirty="0" smtClean="0"/>
                        <a:t>0.613%</a:t>
                      </a:r>
                      <a:endParaRPr lang="en-US" sz="1200" dirty="0"/>
                    </a:p>
                  </a:txBody>
                  <a:tcPr/>
                </a:tc>
                <a:tc>
                  <a:txBody>
                    <a:bodyPr/>
                    <a:lstStyle/>
                    <a:p>
                      <a:r>
                        <a:rPr lang="en-US" sz="1200" dirty="0" smtClean="0"/>
                        <a:t>8888</a:t>
                      </a:r>
                      <a:endParaRPr lang="en-US" sz="1200" dirty="0"/>
                    </a:p>
                  </a:txBody>
                  <a:tcPr/>
                </a:tc>
                <a:tc>
                  <a:txBody>
                    <a:bodyPr/>
                    <a:lstStyle/>
                    <a:p>
                      <a:r>
                        <a:rPr lang="en-US" sz="1200" dirty="0" smtClean="0"/>
                        <a:t>0.303%</a:t>
                      </a:r>
                      <a:endParaRPr lang="en-US" sz="1200" dirty="0"/>
                    </a:p>
                  </a:txBody>
                  <a:tcPr/>
                </a:tc>
              </a:tr>
              <a:tr h="300938">
                <a:tc>
                  <a:txBody>
                    <a:bodyPr/>
                    <a:lstStyle/>
                    <a:p>
                      <a:r>
                        <a:rPr lang="en-US" sz="1200" dirty="0" smtClean="0"/>
                        <a:t>4444</a:t>
                      </a:r>
                      <a:endParaRPr lang="en-US" sz="1200" dirty="0"/>
                    </a:p>
                  </a:txBody>
                  <a:tcPr/>
                </a:tc>
                <a:tc>
                  <a:txBody>
                    <a:bodyPr/>
                    <a:lstStyle/>
                    <a:p>
                      <a:r>
                        <a:rPr lang="en-US" sz="1200" dirty="0" smtClean="0"/>
                        <a:t>0.526%</a:t>
                      </a:r>
                      <a:endParaRPr lang="en-US" sz="1200" dirty="0"/>
                    </a:p>
                  </a:txBody>
                  <a:tcPr/>
                </a:tc>
                <a:tc>
                  <a:txBody>
                    <a:bodyPr/>
                    <a:lstStyle/>
                    <a:p>
                      <a:r>
                        <a:rPr lang="en-US" sz="1200" dirty="0" smtClean="0"/>
                        <a:t>4321</a:t>
                      </a:r>
                      <a:endParaRPr lang="en-US" sz="1200" dirty="0"/>
                    </a:p>
                  </a:txBody>
                  <a:tcPr/>
                </a:tc>
                <a:tc>
                  <a:txBody>
                    <a:bodyPr/>
                    <a:lstStyle/>
                    <a:p>
                      <a:r>
                        <a:rPr lang="en-US" sz="1200" dirty="0" smtClean="0"/>
                        <a:t>0.293%</a:t>
                      </a:r>
                      <a:endParaRPr lang="en-US" sz="1200" dirty="0"/>
                    </a:p>
                  </a:txBody>
                  <a:tcPr/>
                </a:tc>
              </a:tr>
              <a:tr h="300938">
                <a:tc>
                  <a:txBody>
                    <a:bodyPr/>
                    <a:lstStyle/>
                    <a:p>
                      <a:r>
                        <a:rPr lang="en-US" sz="1200" dirty="0" smtClean="0"/>
                        <a:t>2222</a:t>
                      </a:r>
                      <a:endParaRPr lang="en-US" sz="1200" dirty="0"/>
                    </a:p>
                  </a:txBody>
                  <a:tcPr/>
                </a:tc>
                <a:tc>
                  <a:txBody>
                    <a:bodyPr/>
                    <a:lstStyle/>
                    <a:p>
                      <a:r>
                        <a:rPr lang="en-US" sz="1200" dirty="0" smtClean="0"/>
                        <a:t>0.516%</a:t>
                      </a:r>
                      <a:endParaRPr lang="en-US" sz="1200" dirty="0"/>
                    </a:p>
                  </a:txBody>
                  <a:tcPr/>
                </a:tc>
                <a:tc>
                  <a:txBody>
                    <a:bodyPr/>
                    <a:lstStyle/>
                    <a:p>
                      <a:r>
                        <a:rPr lang="en-US" sz="1200" dirty="0" smtClean="0"/>
                        <a:t>2001</a:t>
                      </a:r>
                      <a:endParaRPr lang="en-US" sz="1200" dirty="0"/>
                    </a:p>
                  </a:txBody>
                  <a:tcPr/>
                </a:tc>
                <a:tc>
                  <a:txBody>
                    <a:bodyPr/>
                    <a:lstStyle/>
                    <a:p>
                      <a:r>
                        <a:rPr lang="en-US" sz="1200" dirty="0" smtClean="0"/>
                        <a:t>0.290%</a:t>
                      </a:r>
                      <a:endParaRPr lang="en-US" sz="1200" dirty="0"/>
                    </a:p>
                  </a:txBody>
                  <a:tcPr/>
                </a:tc>
              </a:tr>
              <a:tr h="300938">
                <a:tc>
                  <a:txBody>
                    <a:bodyPr/>
                    <a:lstStyle/>
                    <a:p>
                      <a:r>
                        <a:rPr lang="en-US" sz="1200" dirty="0" smtClean="0"/>
                        <a:t>6969</a:t>
                      </a:r>
                      <a:endParaRPr lang="en-US" sz="1200" dirty="0"/>
                    </a:p>
                  </a:txBody>
                  <a:tcPr/>
                </a:tc>
                <a:tc>
                  <a:txBody>
                    <a:bodyPr/>
                    <a:lstStyle/>
                    <a:p>
                      <a:r>
                        <a:rPr lang="en-US" sz="1200" dirty="0" smtClean="0"/>
                        <a:t>0.512%</a:t>
                      </a:r>
                      <a:endParaRPr lang="en-US" sz="1200" dirty="0"/>
                    </a:p>
                  </a:txBody>
                  <a:tcPr/>
                </a:tc>
                <a:tc>
                  <a:txBody>
                    <a:bodyPr/>
                    <a:lstStyle/>
                    <a:p>
                      <a:r>
                        <a:rPr lang="en-US" sz="1200" dirty="0" smtClean="0"/>
                        <a:t>1010</a:t>
                      </a:r>
                      <a:endParaRPr lang="en-US" sz="1200" dirty="0"/>
                    </a:p>
                  </a:txBody>
                  <a:tcPr/>
                </a:tc>
                <a:tc>
                  <a:txBody>
                    <a:bodyPr/>
                    <a:lstStyle/>
                    <a:p>
                      <a:r>
                        <a:rPr lang="en-US" sz="1200" dirty="0" smtClean="0"/>
                        <a:t>0.285%</a:t>
                      </a:r>
                      <a:endParaRPr lang="en-US" sz="1200" dirty="0"/>
                    </a:p>
                  </a:txBody>
                  <a:tcPr/>
                </a:tc>
              </a:tr>
            </a:tbl>
          </a:graphicData>
        </a:graphic>
      </p:graphicFrame>
      <p:pic>
        <p:nvPicPr>
          <p:cNvPr id="9" name="Picture 8" descr="250px-Humaniri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2635" y="4570708"/>
            <a:ext cx="2309091" cy="1985818"/>
          </a:xfrm>
          <a:prstGeom prst="rect">
            <a:avLst/>
          </a:prstGeom>
        </p:spPr>
      </p:pic>
      <p:sp>
        <p:nvSpPr>
          <p:cNvPr id="10" name="TextBox 9"/>
          <p:cNvSpPr txBox="1"/>
          <p:nvPr/>
        </p:nvSpPr>
        <p:spPr>
          <a:xfrm>
            <a:off x="254001" y="6450413"/>
            <a:ext cx="1842534" cy="369332"/>
          </a:xfrm>
          <a:prstGeom prst="rect">
            <a:avLst/>
          </a:prstGeom>
          <a:noFill/>
        </p:spPr>
        <p:txBody>
          <a:bodyPr wrap="none" rtlCol="0">
            <a:spAutoFit/>
          </a:bodyPr>
          <a:lstStyle/>
          <a:p>
            <a:r>
              <a:rPr lang="en-US" dirty="0" smtClean="0"/>
              <a:t>datagenetics.com</a:t>
            </a:r>
          </a:p>
        </p:txBody>
      </p:sp>
      <p:sp>
        <p:nvSpPr>
          <p:cNvPr id="12" name="TextBox 11"/>
          <p:cNvSpPr txBox="1"/>
          <p:nvPr/>
        </p:nvSpPr>
        <p:spPr>
          <a:xfrm>
            <a:off x="4470401" y="771939"/>
            <a:ext cx="4546599" cy="3170099"/>
          </a:xfrm>
          <a:prstGeom prst="rect">
            <a:avLst/>
          </a:prstGeom>
          <a:noFill/>
          <a:ln>
            <a:solidFill>
              <a:schemeClr val="tx1"/>
            </a:solidFill>
          </a:ln>
        </p:spPr>
        <p:txBody>
          <a:bodyPr wrap="square" rtlCol="0">
            <a:spAutoFit/>
          </a:bodyPr>
          <a:lstStyle/>
          <a:p>
            <a:r>
              <a:rPr lang="en-US" sz="2800" dirty="0" smtClean="0"/>
              <a:t>Biometrics/Physical </a:t>
            </a:r>
            <a:r>
              <a:rPr lang="en-US" sz="2800" dirty="0" err="1" smtClean="0"/>
              <a:t>Unclonable</a:t>
            </a:r>
            <a:r>
              <a:rPr lang="en-US" sz="2800" dirty="0" smtClean="0"/>
              <a:t> Functions?</a:t>
            </a:r>
            <a:r>
              <a:rPr lang="en-US" sz="2400" dirty="0" smtClean="0"/>
              <a:t> </a:t>
            </a:r>
          </a:p>
          <a:p>
            <a:endParaRPr lang="en-US" sz="2400" dirty="0"/>
          </a:p>
          <a:p>
            <a:r>
              <a:rPr lang="en-US" sz="2400" dirty="0" smtClean="0"/>
              <a:t>High entropy, but suffer from noise</a:t>
            </a:r>
            <a:endParaRPr lang="en-US" sz="2400" dirty="0"/>
          </a:p>
          <a:p>
            <a:endParaRPr lang="en-US" sz="2400" dirty="0" smtClean="0"/>
          </a:p>
          <a:p>
            <a:r>
              <a:rPr lang="en-US" sz="2400" dirty="0" smtClean="0"/>
              <a:t>Current techniques for removing noise impose large entropy losses and prevent use in authentication</a:t>
            </a:r>
            <a:endParaRPr lang="en-US" sz="2400" dirty="0"/>
          </a:p>
        </p:txBody>
      </p:sp>
      <p:pic>
        <p:nvPicPr>
          <p:cNvPr id="13" name="Picture 12" descr="Screen Shot 2013-08-19 at 8.29.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266" y="4509057"/>
            <a:ext cx="2197107" cy="2012394"/>
          </a:xfrm>
          <a:prstGeom prst="rect">
            <a:avLst/>
          </a:prstGeom>
        </p:spPr>
      </p:pic>
      <p:sp>
        <p:nvSpPr>
          <p:cNvPr id="14" name="TextBox 13"/>
          <p:cNvSpPr txBox="1"/>
          <p:nvPr/>
        </p:nvSpPr>
        <p:spPr>
          <a:xfrm>
            <a:off x="4318000" y="6519683"/>
            <a:ext cx="1507657" cy="369332"/>
          </a:xfrm>
          <a:prstGeom prst="rect">
            <a:avLst/>
          </a:prstGeom>
          <a:noFill/>
        </p:spPr>
        <p:txBody>
          <a:bodyPr wrap="none" rtlCol="0">
            <a:spAutoFit/>
          </a:bodyPr>
          <a:lstStyle/>
          <a:p>
            <a:r>
              <a:rPr lang="en-US" dirty="0" err="1" smtClean="0"/>
              <a:t>wikipedia.org</a:t>
            </a:r>
            <a:endParaRPr lang="en-US" dirty="0" smtClean="0"/>
          </a:p>
        </p:txBody>
      </p:sp>
      <p:sp>
        <p:nvSpPr>
          <p:cNvPr id="15" name="TextBox 14"/>
          <p:cNvSpPr txBox="1"/>
          <p:nvPr/>
        </p:nvSpPr>
        <p:spPr>
          <a:xfrm>
            <a:off x="6938818" y="6488668"/>
            <a:ext cx="1704688" cy="369332"/>
          </a:xfrm>
          <a:prstGeom prst="rect">
            <a:avLst/>
          </a:prstGeom>
          <a:noFill/>
        </p:spPr>
        <p:txBody>
          <a:bodyPr wrap="none" rtlCol="0">
            <a:spAutoFit/>
          </a:bodyPr>
          <a:lstStyle/>
          <a:p>
            <a:r>
              <a:rPr lang="en-US" dirty="0" err="1" smtClean="0"/>
              <a:t>Tuyls</a:t>
            </a:r>
            <a:r>
              <a:rPr lang="en-US" dirty="0" smtClean="0"/>
              <a:t> et al. 2006</a:t>
            </a:r>
          </a:p>
        </p:txBody>
      </p:sp>
    </p:spTree>
    <p:extLst>
      <p:ext uri="{BB962C8B-B14F-4D97-AF65-F5344CB8AC3E}">
        <p14:creationId xmlns:p14="http://schemas.microsoft.com/office/powerpoint/2010/main" val="36965070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88" y="-119062"/>
            <a:ext cx="8229600" cy="1143000"/>
          </a:xfrm>
        </p:spPr>
        <p:txBody>
          <a:bodyPr/>
          <a:lstStyle/>
          <a:p>
            <a:r>
              <a:rPr lang="en-US" dirty="0" smtClean="0"/>
              <a:t>Fuzzy Extractors</a:t>
            </a:r>
            <a:endParaRPr lang="en-US" dirty="0"/>
          </a:p>
        </p:txBody>
      </p:sp>
      <p:sp>
        <p:nvSpPr>
          <p:cNvPr id="5" name="Content Placeholder 1"/>
          <p:cNvSpPr txBox="1">
            <a:spLocks/>
          </p:cNvSpPr>
          <p:nvPr/>
        </p:nvSpPr>
        <p:spPr>
          <a:xfrm>
            <a:off x="173008" y="926654"/>
            <a:ext cx="4405736" cy="33451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t>Fuzzy Extractors derive reliable keys from noisy data</a:t>
            </a:r>
          </a:p>
          <a:p>
            <a:endParaRPr lang="en-US" sz="2000" dirty="0" smtClean="0">
              <a:cs typeface="Calibri"/>
            </a:endParaRPr>
          </a:p>
          <a:p>
            <a:r>
              <a:rPr lang="en-US" sz="2000" dirty="0" smtClean="0">
                <a:cs typeface="Calibri"/>
              </a:rPr>
              <a:t>Correctness: </a:t>
            </a:r>
            <a:r>
              <a:rPr lang="en-US" sz="2000" dirty="0" smtClean="0">
                <a:latin typeface="Times New Roman"/>
                <a:cs typeface="Times New Roman"/>
              </a:rPr>
              <a:t>Gen, Rep </a:t>
            </a:r>
            <a:r>
              <a:rPr lang="en-US" sz="2000" dirty="0" smtClean="0">
                <a:cs typeface="Calibri"/>
              </a:rPr>
              <a:t>give </a:t>
            </a:r>
            <a:r>
              <a:rPr lang="en-US" sz="2000" dirty="0" smtClean="0">
                <a:cs typeface="Calibri"/>
              </a:rPr>
              <a:t>same</a:t>
            </a:r>
            <a:br>
              <a:rPr lang="en-US" sz="2000" dirty="0" smtClean="0">
                <a:cs typeface="Calibri"/>
              </a:rPr>
            </a:br>
            <a:r>
              <a:rPr lang="en-US" sz="2000" i="1" dirty="0" smtClean="0">
                <a:latin typeface="Times New Roman"/>
                <a:cs typeface="Times New Roman"/>
              </a:rPr>
              <a:t>key</a:t>
            </a:r>
            <a:r>
              <a:rPr lang="en-US" sz="2000" dirty="0" smtClean="0">
                <a:cs typeface="Calibri"/>
              </a:rPr>
              <a:t> </a:t>
            </a:r>
            <a:r>
              <a:rPr lang="en-US" sz="2000" dirty="0" smtClean="0">
                <a:cs typeface="Calibri"/>
              </a:rPr>
              <a:t>if </a:t>
            </a:r>
            <a:r>
              <a:rPr lang="en-US" sz="2000" i="1" dirty="0" smtClean="0">
                <a:latin typeface="Times New Roman"/>
                <a:cs typeface="Times New Roman"/>
              </a:rPr>
              <a:t>w</a:t>
            </a:r>
            <a:r>
              <a:rPr lang="en-US" sz="2000" baseline="-25000" dirty="0" smtClean="0">
                <a:latin typeface="Times New Roman"/>
                <a:cs typeface="Times New Roman"/>
              </a:rPr>
              <a:t>0 </a:t>
            </a:r>
            <a:r>
              <a:rPr lang="en-US" sz="2000" dirty="0" smtClean="0">
                <a:latin typeface="Calibri"/>
                <a:cs typeface="Calibri"/>
              </a:rPr>
              <a:t>and </a:t>
            </a:r>
            <a:r>
              <a:rPr lang="en-US" sz="2000" i="1" dirty="0" smtClean="0">
                <a:latin typeface="Times New Roman"/>
                <a:cs typeface="Times New Roman"/>
              </a:rPr>
              <a:t>w</a:t>
            </a:r>
            <a:r>
              <a:rPr lang="en-US" sz="2000" baseline="-25000" dirty="0" smtClean="0">
                <a:latin typeface="Times New Roman"/>
                <a:cs typeface="Times New Roman"/>
              </a:rPr>
              <a:t>1</a:t>
            </a:r>
            <a:r>
              <a:rPr lang="en-US" sz="2000" baseline="-25000" dirty="0" smtClean="0">
                <a:latin typeface="Calibri"/>
                <a:cs typeface="Calibri"/>
              </a:rPr>
              <a:t> </a:t>
            </a:r>
            <a:r>
              <a:rPr lang="en-US" sz="2000" dirty="0" smtClean="0">
                <a:latin typeface="Calibri"/>
                <a:cs typeface="Calibri"/>
              </a:rPr>
              <a:t>are “close”</a:t>
            </a:r>
          </a:p>
          <a:p>
            <a:r>
              <a:rPr lang="en-US" sz="2000" dirty="0" smtClean="0">
                <a:cs typeface="Calibri"/>
              </a:rPr>
              <a:t>Traditional Construction</a:t>
            </a:r>
            <a:endParaRPr lang="en-US" sz="2000" dirty="0" smtClean="0">
              <a:latin typeface="Calibri"/>
              <a:cs typeface="Calibri"/>
            </a:endParaRPr>
          </a:p>
          <a:p>
            <a:pPr lvl="1"/>
            <a:r>
              <a:rPr lang="en-US" sz="2000" dirty="0" smtClean="0">
                <a:latin typeface="Calibri"/>
                <a:cs typeface="Calibri"/>
              </a:rPr>
              <a:t>Derive </a:t>
            </a:r>
            <a:r>
              <a:rPr lang="en-US" sz="2000" i="1" dirty="0" smtClean="0">
                <a:latin typeface="Times New Roman"/>
                <a:cs typeface="Times New Roman"/>
              </a:rPr>
              <a:t>key</a:t>
            </a:r>
            <a:r>
              <a:rPr lang="en-US" sz="2000" dirty="0" smtClean="0">
                <a:latin typeface="Calibri"/>
                <a:cs typeface="Calibri"/>
              </a:rPr>
              <a:t> with</a:t>
            </a:r>
            <a:br>
              <a:rPr lang="en-US" sz="2000" dirty="0" smtClean="0">
                <a:latin typeface="Calibri"/>
                <a:cs typeface="Calibri"/>
              </a:rPr>
            </a:br>
            <a:r>
              <a:rPr lang="en-US" sz="2000" i="1" dirty="0" smtClean="0">
                <a:latin typeface="Calibri"/>
                <a:cs typeface="Calibri"/>
              </a:rPr>
              <a:t>extractor</a:t>
            </a:r>
            <a:endParaRPr lang="en-US" sz="2000" i="1" dirty="0" smtClean="0">
              <a:latin typeface="Calibri"/>
              <a:cs typeface="Calibri"/>
            </a:endParaRPr>
          </a:p>
          <a:p>
            <a:pPr lvl="1"/>
            <a:r>
              <a:rPr lang="en-US" sz="2000" i="1" dirty="0" smtClean="0">
                <a:solidFill>
                  <a:srgbClr val="000000"/>
                </a:solidFill>
                <a:latin typeface="Calibri"/>
                <a:cs typeface="Calibri"/>
              </a:rPr>
              <a:t>Error-correct </a:t>
            </a:r>
            <a:r>
              <a:rPr lang="en-US" sz="2000" dirty="0" smtClean="0">
                <a:solidFill>
                  <a:srgbClr val="000000"/>
                </a:solidFill>
                <a:latin typeface="Calibri"/>
                <a:cs typeface="Calibri"/>
              </a:rPr>
              <a:t>with </a:t>
            </a:r>
            <a:br>
              <a:rPr lang="en-US" sz="2000" dirty="0" smtClean="0">
                <a:solidFill>
                  <a:srgbClr val="000000"/>
                </a:solidFill>
                <a:latin typeface="Calibri"/>
                <a:cs typeface="Calibri"/>
              </a:rPr>
            </a:br>
            <a:r>
              <a:rPr lang="en-US" sz="2000" i="1" dirty="0" smtClean="0">
                <a:solidFill>
                  <a:srgbClr val="000000"/>
                </a:solidFill>
                <a:latin typeface="Calibri"/>
                <a:cs typeface="Calibri"/>
              </a:rPr>
              <a:t>Secure Sketch</a:t>
            </a:r>
            <a:endParaRPr lang="en-US" sz="2000" dirty="0" smtClean="0">
              <a:cs typeface="Calibri"/>
            </a:endParaRPr>
          </a:p>
          <a:p>
            <a:endParaRPr lang="en-US" sz="2000" dirty="0" smtClean="0">
              <a:cs typeface="Calibri"/>
            </a:endParaRPr>
          </a:p>
          <a:p>
            <a:r>
              <a:rPr lang="en-US" sz="2000" dirty="0" smtClean="0">
                <a:cs typeface="Calibri"/>
              </a:rPr>
              <a:t>Security info-theoretic: </a:t>
            </a:r>
            <a:r>
              <a:rPr lang="en-US" sz="2000" dirty="0" smtClean="0">
                <a:cs typeface="Calibri"/>
              </a:rPr>
              <a:t/>
            </a:r>
            <a:br>
              <a:rPr lang="en-US" sz="2000" dirty="0" smtClean="0">
                <a:cs typeface="Calibri"/>
              </a:rPr>
            </a:br>
            <a:r>
              <a:rPr lang="en-US" sz="2000" i="1" dirty="0" smtClean="0">
                <a:latin typeface="Times New Roman"/>
                <a:cs typeface="Times New Roman"/>
              </a:rPr>
              <a:t>key</a:t>
            </a:r>
            <a:r>
              <a:rPr lang="en-US" sz="2000" dirty="0" smtClean="0">
                <a:cs typeface="Calibri"/>
              </a:rPr>
              <a:t> close to uniform conditioned on </a:t>
            </a:r>
            <a:r>
              <a:rPr lang="en-US" sz="2000" i="1" dirty="0" smtClean="0">
                <a:latin typeface="Times New Roman"/>
                <a:cs typeface="Times New Roman"/>
              </a:rPr>
              <a:t>p</a:t>
            </a:r>
            <a:endParaRPr lang="en-US" sz="1800" i="1" dirty="0" smtClean="0">
              <a:solidFill>
                <a:srgbClr val="000000"/>
              </a:solidFill>
              <a:latin typeface="Calibri"/>
              <a:cs typeface="Calibri"/>
            </a:endParaRPr>
          </a:p>
          <a:p>
            <a:r>
              <a:rPr lang="en-US" sz="2000" dirty="0" smtClean="0">
                <a:solidFill>
                  <a:srgbClr val="000000"/>
                </a:solidFill>
                <a:latin typeface="Calibri"/>
                <a:cs typeface="Calibri"/>
              </a:rPr>
              <a:t>Entropy losses </a:t>
            </a:r>
            <a:r>
              <a:rPr lang="en-US" sz="2000" dirty="0" smtClean="0">
                <a:solidFill>
                  <a:srgbClr val="000000"/>
                </a:solidFill>
                <a:latin typeface="Calibri"/>
                <a:cs typeface="Calibri"/>
              </a:rPr>
              <a:t>prevent adoption </a:t>
            </a:r>
            <a:br>
              <a:rPr lang="en-US" sz="2000" dirty="0" smtClean="0">
                <a:solidFill>
                  <a:srgbClr val="000000"/>
                </a:solidFill>
                <a:latin typeface="Calibri"/>
                <a:cs typeface="Calibri"/>
              </a:rPr>
            </a:br>
            <a:r>
              <a:rPr lang="en-US" sz="2000" dirty="0" smtClean="0">
                <a:solidFill>
                  <a:srgbClr val="000000"/>
                </a:solidFill>
                <a:latin typeface="Calibri"/>
                <a:cs typeface="Calibri"/>
              </a:rPr>
              <a:t>	(for irises there is 0 entropy</a:t>
            </a:r>
            <a:br>
              <a:rPr lang="en-US" sz="2000" dirty="0" smtClean="0">
                <a:solidFill>
                  <a:srgbClr val="000000"/>
                </a:solidFill>
                <a:latin typeface="Calibri"/>
                <a:cs typeface="Calibri"/>
              </a:rPr>
            </a:br>
            <a:r>
              <a:rPr lang="en-US" sz="2000" dirty="0" smtClean="0">
                <a:solidFill>
                  <a:srgbClr val="000000"/>
                </a:solidFill>
                <a:latin typeface="Calibri"/>
                <a:cs typeface="Calibri"/>
              </a:rPr>
              <a:t>	after using a secure sketch)</a:t>
            </a:r>
            <a:endParaRPr lang="en-US" sz="2000" dirty="0" smtClean="0">
              <a:solidFill>
                <a:srgbClr val="000000"/>
              </a:solidFill>
              <a:latin typeface="Calibri"/>
              <a:cs typeface="Calibri"/>
            </a:endParaRPr>
          </a:p>
          <a:p>
            <a:endParaRPr lang="en-US" sz="2400" dirty="0" smtClean="0">
              <a:solidFill>
                <a:srgbClr val="000000"/>
              </a:solidFill>
              <a:latin typeface="Calibri"/>
              <a:cs typeface="Calibri"/>
            </a:endParaRPr>
          </a:p>
          <a:p>
            <a:pPr lvl="1"/>
            <a:endParaRPr lang="en-US" sz="1800" i="1" dirty="0">
              <a:latin typeface="Arial" charset="0"/>
            </a:endParaRPr>
          </a:p>
        </p:txBody>
      </p:sp>
      <p:sp>
        <p:nvSpPr>
          <p:cNvPr id="7" name="Rectangle 36"/>
          <p:cNvSpPr>
            <a:spLocks noChangeArrowheads="1"/>
          </p:cNvSpPr>
          <p:nvPr/>
        </p:nvSpPr>
        <p:spPr bwMode="auto">
          <a:xfrm>
            <a:off x="4855824" y="5253181"/>
            <a:ext cx="4267200" cy="145472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do better in computational setting?</a:t>
            </a:r>
            <a:endParaRPr lang="en-US" sz="2800" b="1" dirty="0"/>
          </a:p>
        </p:txBody>
      </p:sp>
      <p:sp>
        <p:nvSpPr>
          <p:cNvPr id="51" name="Rectangle 50"/>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 name="Group 52"/>
          <p:cNvGrpSpPr/>
          <p:nvPr/>
        </p:nvGrpSpPr>
        <p:grpSpPr>
          <a:xfrm>
            <a:off x="5126228" y="2383616"/>
            <a:ext cx="2111840" cy="2342700"/>
            <a:chOff x="6838074" y="2246479"/>
            <a:chExt cx="981495" cy="1803616"/>
          </a:xfrm>
        </p:grpSpPr>
        <p:sp>
          <p:nvSpPr>
            <p:cNvPr id="54" name="Trapezoid 53"/>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5" name="TextBox 54"/>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56" name="Straight Arrow Connector 55"/>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7" name="Straight Arrow Connector 56"/>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103" name="TextBox 102"/>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104" name="TextBox 103"/>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cxnSp>
        <p:nvCxnSpPr>
          <p:cNvPr id="106" name="Elbow Connector 105"/>
          <p:cNvCxnSpPr/>
          <p:nvPr/>
        </p:nvCxnSpPr>
        <p:spPr>
          <a:xfrm rot="10800000" flipH="1">
            <a:off x="5156090" y="3343540"/>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5778298" y="2814872"/>
            <a:ext cx="777140" cy="1044618"/>
            <a:chOff x="6851952" y="2558143"/>
            <a:chExt cx="967619" cy="1491952"/>
          </a:xfrm>
        </p:grpSpPr>
        <p:sp>
          <p:nvSpPr>
            <p:cNvPr id="108" name="Trapezoid 107"/>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09" name="TextBox 108"/>
            <p:cNvSpPr txBox="1"/>
            <p:nvPr/>
          </p:nvSpPr>
          <p:spPr>
            <a:xfrm>
              <a:off x="6894285" y="2997469"/>
              <a:ext cx="866310" cy="659363"/>
            </a:xfrm>
            <a:prstGeom prst="rect">
              <a:avLst/>
            </a:prstGeom>
            <a:noFill/>
          </p:spPr>
          <p:txBody>
            <a:bodyPr wrap="none" rtlCol="0">
              <a:spAutoFit/>
            </a:bodyPr>
            <a:lstStyle/>
            <a:p>
              <a:r>
                <a:rPr lang="en-US" sz="2400" i="1" dirty="0" smtClean="0">
                  <a:solidFill>
                    <a:srgbClr val="000000"/>
                  </a:solidFill>
                  <a:latin typeface="Times New Roman"/>
                  <a:cs typeface="Times New Roman"/>
                </a:rPr>
                <a:t>Ext</a:t>
              </a:r>
              <a:endParaRPr lang="en-US" i="1" dirty="0">
                <a:solidFill>
                  <a:srgbClr val="000000"/>
                </a:solidFill>
                <a:latin typeface="Times New Roman"/>
                <a:cs typeface="Times New Roman"/>
              </a:endParaRPr>
            </a:p>
          </p:txBody>
        </p:sp>
      </p:grpSp>
      <p:cxnSp>
        <p:nvCxnSpPr>
          <p:cNvPr id="110" name="Elbow Connector 109"/>
          <p:cNvCxnSpPr>
            <a:endCxn id="108" idx="0"/>
          </p:cNvCxnSpPr>
          <p:nvPr/>
        </p:nvCxnSpPr>
        <p:spPr>
          <a:xfrm rot="10800000" flipV="1">
            <a:off x="6555439" y="2990019"/>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 name="Elbow Connector 110"/>
          <p:cNvCxnSpPr/>
          <p:nvPr/>
        </p:nvCxnSpPr>
        <p:spPr>
          <a:xfrm rot="10800000" flipH="1" flipV="1">
            <a:off x="5167632" y="3757374"/>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12" name="Group 111"/>
          <p:cNvGrpSpPr/>
          <p:nvPr/>
        </p:nvGrpSpPr>
        <p:grpSpPr>
          <a:xfrm>
            <a:off x="5711466" y="3909773"/>
            <a:ext cx="1018094" cy="734722"/>
            <a:chOff x="7008234" y="2074428"/>
            <a:chExt cx="391556" cy="749241"/>
          </a:xfrm>
        </p:grpSpPr>
        <p:sp>
          <p:nvSpPr>
            <p:cNvPr id="113" name="Trapezoid 112"/>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4" name="TextBox 113"/>
            <p:cNvSpPr txBox="1"/>
            <p:nvPr/>
          </p:nvSpPr>
          <p:spPr>
            <a:xfrm>
              <a:off x="7008234" y="2260734"/>
              <a:ext cx="391556" cy="439402"/>
            </a:xfrm>
            <a:prstGeom prst="rect">
              <a:avLst/>
            </a:prstGeom>
            <a:noFill/>
          </p:spPr>
          <p:txBody>
            <a:bodyPr wrap="none" rtlCol="0">
              <a:spAutoFit/>
            </a:bodyPr>
            <a:lstStyle/>
            <a:p>
              <a:r>
                <a:rPr lang="en-US" sz="2200" i="1" dirty="0" smtClean="0">
                  <a:solidFill>
                    <a:srgbClr val="000000"/>
                  </a:solidFill>
                  <a:latin typeface="Times New Roman"/>
                  <a:cs typeface="Times New Roman"/>
                </a:rPr>
                <a:t>Sketch</a:t>
              </a:r>
              <a:endParaRPr lang="en-US" sz="2200" i="1" dirty="0">
                <a:solidFill>
                  <a:srgbClr val="000000"/>
                </a:solidFill>
                <a:latin typeface="Times New Roman"/>
                <a:cs typeface="Times New Roman"/>
              </a:endParaRPr>
            </a:p>
          </p:txBody>
        </p:sp>
      </p:grpSp>
      <p:cxnSp>
        <p:nvCxnSpPr>
          <p:cNvPr id="115" name="Elbow Connector 114"/>
          <p:cNvCxnSpPr/>
          <p:nvPr/>
        </p:nvCxnSpPr>
        <p:spPr>
          <a:xfrm rot="10800000" flipV="1">
            <a:off x="6555429" y="4135458"/>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654455" y="1023938"/>
            <a:ext cx="3232039" cy="646331"/>
          </a:xfrm>
          <a:prstGeom prst="rect">
            <a:avLst/>
          </a:prstGeom>
          <a:noFill/>
        </p:spPr>
        <p:txBody>
          <a:bodyPr wrap="square" rtlCol="0">
            <a:spAutoFit/>
          </a:bodyPr>
          <a:lstStyle/>
          <a:p>
            <a:r>
              <a:rPr lang="en-US" dirty="0"/>
              <a:t>[DodisOstrovskyReyzinSmith08]</a:t>
            </a:r>
          </a:p>
          <a:p>
            <a:endParaRPr lang="en-US" dirty="0"/>
          </a:p>
        </p:txBody>
      </p:sp>
    </p:spTree>
    <p:extLst>
      <p:ext uri="{BB962C8B-B14F-4D97-AF65-F5344CB8AC3E}">
        <p14:creationId xmlns:p14="http://schemas.microsoft.com/office/powerpoint/2010/main" val="14926684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par>
                                <p:cTn id="26" presetID="10" presetClass="entr" presetSubtype="0" fill="hold"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2"/>
                                        </p:tgtEl>
                                        <p:attrNameLst>
                                          <p:attrName>style.visibility</p:attrName>
                                        </p:attrNameLst>
                                      </p:cBhvr>
                                      <p:to>
                                        <p:strVal val="visible"/>
                                      </p:to>
                                    </p:set>
                                    <p:animEffect transition="in" filter="fade">
                                      <p:cBhvr>
                                        <p:cTn id="34" dur="500"/>
                                        <p:tgtEl>
                                          <p:spTgt spid="10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500"/>
                                        <p:tgtEl>
                                          <p:spTgt spid="104"/>
                                        </p:tgtEl>
                                      </p:cBhvr>
                                    </p:animEffect>
                                  </p:childTnLst>
                                </p:cTn>
                              </p:par>
                              <p:par>
                                <p:cTn id="41" presetID="10" presetClass="entr" presetSubtype="0" fill="hold" nodeType="with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fade">
                                      <p:cBhvr>
                                        <p:cTn id="43" dur="500"/>
                                        <p:tgtEl>
                                          <p:spTgt spid="106"/>
                                        </p:tgtEl>
                                      </p:cBhvr>
                                    </p:animEffect>
                                  </p:childTnLst>
                                </p:cTn>
                              </p:par>
                              <p:par>
                                <p:cTn id="44" presetID="10" presetClass="entr" presetSubtype="0" fill="hold" nodeType="with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fade">
                                      <p:cBhvr>
                                        <p:cTn id="46" dur="500"/>
                                        <p:tgtEl>
                                          <p:spTgt spid="107"/>
                                        </p:tgtEl>
                                      </p:cBhvr>
                                    </p:animEffect>
                                  </p:childTnLst>
                                </p:cTn>
                              </p:par>
                              <p:par>
                                <p:cTn id="47" presetID="10" presetClass="entr" presetSubtype="0" fill="hold" nodeType="with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fade">
                                      <p:cBhvr>
                                        <p:cTn id="49" dur="500"/>
                                        <p:tgtEl>
                                          <p:spTgt spid="110"/>
                                        </p:tgtEl>
                                      </p:cBhvr>
                                    </p:animEffect>
                                  </p:childTnLst>
                                </p:cTn>
                              </p:par>
                              <p:par>
                                <p:cTn id="50" presetID="10" presetClass="entr" presetSubtype="0" fill="hold" nodeType="withEffect">
                                  <p:stCondLst>
                                    <p:cond delay="0"/>
                                  </p:stCondLst>
                                  <p:childTnLst>
                                    <p:set>
                                      <p:cBhvr>
                                        <p:cTn id="51" dur="1" fill="hold">
                                          <p:stCondLst>
                                            <p:cond delay="0"/>
                                          </p:stCondLst>
                                        </p:cTn>
                                        <p:tgtEl>
                                          <p:spTgt spid="111"/>
                                        </p:tgtEl>
                                        <p:attrNameLst>
                                          <p:attrName>style.visibility</p:attrName>
                                        </p:attrNameLst>
                                      </p:cBhvr>
                                      <p:to>
                                        <p:strVal val="visible"/>
                                      </p:to>
                                    </p:set>
                                    <p:animEffect transition="in" filter="fade">
                                      <p:cBhvr>
                                        <p:cTn id="52" dur="500"/>
                                        <p:tgtEl>
                                          <p:spTgt spid="111"/>
                                        </p:tgtEl>
                                      </p:cBhvr>
                                    </p:animEffect>
                                  </p:childTnLst>
                                </p:cTn>
                              </p:par>
                              <p:par>
                                <p:cTn id="53" presetID="10" presetClass="entr" presetSubtype="0" fill="hold" nodeType="withEffect">
                                  <p:stCondLst>
                                    <p:cond delay="0"/>
                                  </p:stCondLst>
                                  <p:childTnLst>
                                    <p:set>
                                      <p:cBhvr>
                                        <p:cTn id="54" dur="1" fill="hold">
                                          <p:stCondLst>
                                            <p:cond delay="0"/>
                                          </p:stCondLst>
                                        </p:cTn>
                                        <p:tgtEl>
                                          <p:spTgt spid="112"/>
                                        </p:tgtEl>
                                        <p:attrNameLst>
                                          <p:attrName>style.visibility</p:attrName>
                                        </p:attrNameLst>
                                      </p:cBhvr>
                                      <p:to>
                                        <p:strVal val="visible"/>
                                      </p:to>
                                    </p:set>
                                    <p:animEffect transition="in" filter="fade">
                                      <p:cBhvr>
                                        <p:cTn id="55" dur="500"/>
                                        <p:tgtEl>
                                          <p:spTgt spid="112"/>
                                        </p:tgtEl>
                                      </p:cBhvr>
                                    </p:animEffect>
                                  </p:childTnLst>
                                </p:cTn>
                              </p:par>
                              <p:par>
                                <p:cTn id="56" presetID="10" presetClass="entr" presetSubtype="0" fill="hold" nodeType="with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fade">
                                      <p:cBhvr>
                                        <p:cTn id="58" dur="500"/>
                                        <p:tgtEl>
                                          <p:spTgt spid="1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animEffect transition="in" filter="fade">
                                      <p:cBhvr>
                                        <p:cTn id="63" dur="500"/>
                                        <p:tgtEl>
                                          <p:spTgt spid="5">
                                            <p:txEl>
                                              <p:pRg st="7" end="7"/>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8" end="8"/>
                                            </p:txEl>
                                          </p:spTgt>
                                        </p:tgtEl>
                                        <p:attrNameLst>
                                          <p:attrName>style.visibility</p:attrName>
                                        </p:attrNameLst>
                                      </p:cBhvr>
                                      <p:to>
                                        <p:strVal val="visible"/>
                                      </p:to>
                                    </p:set>
                                    <p:animEffect transition="in" filter="fade">
                                      <p:cBhvr>
                                        <p:cTn id="66" dur="500"/>
                                        <p:tgtEl>
                                          <p:spTgt spid="5">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7">
                                            <p:bg/>
                                          </p:spTgt>
                                        </p:tgtEl>
                                        <p:attrNameLst>
                                          <p:attrName>style.visibility</p:attrName>
                                        </p:attrNameLst>
                                      </p:cBhvr>
                                      <p:to>
                                        <p:strVal val="visible"/>
                                      </p:to>
                                    </p:set>
                                    <p:animEffect transition="in" filter="fade">
                                      <p:cBhvr>
                                        <p:cTn id="71" dur="500"/>
                                        <p:tgtEl>
                                          <p:spTgt spid="7">
                                            <p:bg/>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
                                            <p:txEl>
                                              <p:pRg st="0" end="0"/>
                                            </p:txEl>
                                          </p:spTgt>
                                        </p:tgtEl>
                                        <p:attrNameLst>
                                          <p:attrName>style.visibility</p:attrName>
                                        </p:attrNameLst>
                                      </p:cBhvr>
                                      <p:to>
                                        <p:strVal val="visible"/>
                                      </p:to>
                                    </p:set>
                                    <p:animEffect transition="in" filter="fade">
                                      <p:cBhvr>
                                        <p:cTn id="7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51" grpId="0" animBg="1"/>
      <p:bldP spid="52" grpId="0" animBg="1"/>
      <p:bldP spid="102" grpId="0"/>
      <p:bldP spid="103" grpId="0"/>
      <p:bldP spid="10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2825" y="1236510"/>
            <a:ext cx="4941706" cy="5253182"/>
          </a:xfrm>
        </p:spPr>
        <p:txBody>
          <a:bodyPr>
            <a:noAutofit/>
          </a:bodyPr>
          <a:lstStyle/>
          <a:p>
            <a:r>
              <a:rPr lang="en-US" sz="2800" dirty="0" smtClean="0"/>
              <a:t>Using sketch-and-extract: NO</a:t>
            </a:r>
          </a:p>
          <a:p>
            <a:pPr lvl="1"/>
            <a:r>
              <a:rPr lang="en-US" sz="2200" u="sng" dirty="0" err="1" smtClean="0"/>
              <a:t>Thm</a:t>
            </a:r>
            <a:r>
              <a:rPr lang="en-US" sz="2200" u="sng" dirty="0" smtClean="0"/>
              <a:t>:</a:t>
            </a:r>
            <a:r>
              <a:rPr lang="en-US" sz="2200" dirty="0" smtClean="0">
                <a:latin typeface="Calibri"/>
                <a:cs typeface="Calibri"/>
              </a:rPr>
              <a:t> Defining secure sketches</a:t>
            </a:r>
            <a:br>
              <a:rPr lang="en-US" sz="2200" dirty="0" smtClean="0">
                <a:latin typeface="Calibri"/>
                <a:cs typeface="Calibri"/>
              </a:rPr>
            </a:br>
            <a:r>
              <a:rPr lang="en-US" sz="2200" dirty="0" smtClean="0">
                <a:latin typeface="Calibri"/>
                <a:cs typeface="Calibri"/>
              </a:rPr>
              <a:t>using computational entropy </a:t>
            </a:r>
            <a:br>
              <a:rPr lang="en-US" sz="2200" dirty="0" smtClean="0">
                <a:latin typeface="Calibri"/>
                <a:cs typeface="Calibri"/>
              </a:rPr>
            </a:br>
            <a:r>
              <a:rPr lang="en-US" sz="2200" dirty="0" smtClean="0">
                <a:latin typeface="Calibri"/>
                <a:cs typeface="Calibri"/>
              </a:rPr>
              <a:t>is unlikely to help</a:t>
            </a:r>
            <a:endParaRPr lang="en-US" sz="2200" dirty="0" smtClean="0"/>
          </a:p>
          <a:p>
            <a:endParaRPr lang="en-US" sz="2800" dirty="0" smtClean="0"/>
          </a:p>
          <a:p>
            <a:endParaRPr lang="en-US" sz="2800" dirty="0" smtClean="0"/>
          </a:p>
          <a:p>
            <a:r>
              <a:rPr lang="en-US" sz="2800" dirty="0" smtClean="0"/>
              <a:t>Using a new construction: YES</a:t>
            </a:r>
          </a:p>
          <a:p>
            <a:pPr lvl="1"/>
            <a:r>
              <a:rPr lang="en-US" sz="2200" dirty="0" smtClean="0">
                <a:solidFill>
                  <a:schemeClr val="bg1"/>
                </a:solidFill>
              </a:rPr>
              <a:t>Know we can’t change the sketch</a:t>
            </a:r>
          </a:p>
          <a:p>
            <a:pPr lvl="1"/>
            <a:r>
              <a:rPr lang="en-US" sz="2200" dirty="0" smtClean="0">
                <a:solidFill>
                  <a:schemeClr val="bg1"/>
                </a:solidFill>
              </a:rPr>
              <a:t>Could </a:t>
            </a:r>
            <a:r>
              <a:rPr lang="en-US" sz="2200" dirty="0">
                <a:solidFill>
                  <a:schemeClr val="bg1"/>
                </a:solidFill>
              </a:rPr>
              <a:t>use computational extractor </a:t>
            </a:r>
            <a:endParaRPr lang="en-US" sz="2200" dirty="0" smtClean="0">
              <a:solidFill>
                <a:schemeClr val="bg1"/>
              </a:solidFill>
            </a:endParaRPr>
          </a:p>
          <a:p>
            <a:pPr marL="914400" lvl="2" indent="0">
              <a:buNone/>
            </a:pPr>
            <a:r>
              <a:rPr lang="en-US" sz="2200" dirty="0" smtClean="0">
                <a:solidFill>
                  <a:schemeClr val="bg1"/>
                </a:solidFill>
              </a:rPr>
              <a:t>(Must have enough entropy remaining after the sketch)</a:t>
            </a:r>
          </a:p>
          <a:p>
            <a:pPr lvl="1"/>
            <a:r>
              <a:rPr lang="en-US" sz="2200" dirty="0" smtClean="0">
                <a:solidFill>
                  <a:schemeClr val="bg1"/>
                </a:solidFill>
              </a:rPr>
              <a:t>We make the whole process computational</a:t>
            </a:r>
          </a:p>
          <a:p>
            <a:pPr lvl="1"/>
            <a:endParaRPr lang="en-US" sz="2000" dirty="0"/>
          </a:p>
        </p:txBody>
      </p:sp>
      <p:sp>
        <p:nvSpPr>
          <p:cNvPr id="4" name="Rectangle 3"/>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 name="Group 5"/>
          <p:cNvGrpSpPr/>
          <p:nvPr/>
        </p:nvGrpSpPr>
        <p:grpSpPr>
          <a:xfrm>
            <a:off x="5126228" y="2383616"/>
            <a:ext cx="2111840" cy="2342700"/>
            <a:chOff x="6838074" y="2246479"/>
            <a:chExt cx="981495" cy="1803616"/>
          </a:xfrm>
        </p:grpSpPr>
        <p:sp>
          <p:nvSpPr>
            <p:cNvPr id="7" name="Trapezoid 6"/>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 name="TextBox 7"/>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9" name="Straight Arrow Connector 8"/>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 name="Straight Arrow Connector 9"/>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 name="TextBox 11"/>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13" name="TextBox 12"/>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14" name="TextBox 13"/>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cxnSp>
        <p:nvCxnSpPr>
          <p:cNvPr id="15" name="Elbow Connector 14"/>
          <p:cNvCxnSpPr/>
          <p:nvPr/>
        </p:nvCxnSpPr>
        <p:spPr>
          <a:xfrm rot="10800000" flipH="1">
            <a:off x="5156090" y="3343540"/>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5778298" y="2814872"/>
            <a:ext cx="777140" cy="1044618"/>
            <a:chOff x="6851952" y="2558143"/>
            <a:chExt cx="967619" cy="1491952"/>
          </a:xfrm>
        </p:grpSpPr>
        <p:sp>
          <p:nvSpPr>
            <p:cNvPr id="17" name="Trapezoid 1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94285" y="2997469"/>
              <a:ext cx="866310" cy="659363"/>
            </a:xfrm>
            <a:prstGeom prst="rect">
              <a:avLst/>
            </a:prstGeom>
            <a:noFill/>
          </p:spPr>
          <p:txBody>
            <a:bodyPr wrap="none" rtlCol="0">
              <a:spAutoFit/>
            </a:bodyPr>
            <a:lstStyle/>
            <a:p>
              <a:r>
                <a:rPr lang="en-US" sz="2400" i="1" dirty="0" smtClean="0">
                  <a:solidFill>
                    <a:srgbClr val="000000"/>
                  </a:solidFill>
                  <a:latin typeface="Times New Roman"/>
                  <a:cs typeface="Times New Roman"/>
                </a:rPr>
                <a:t>Ext</a:t>
              </a:r>
              <a:endParaRPr lang="en-US" i="1" dirty="0">
                <a:solidFill>
                  <a:srgbClr val="000000"/>
                </a:solidFill>
                <a:latin typeface="Times New Roman"/>
                <a:cs typeface="Times New Roman"/>
              </a:endParaRPr>
            </a:p>
          </p:txBody>
        </p:sp>
      </p:grpSp>
      <p:cxnSp>
        <p:nvCxnSpPr>
          <p:cNvPr id="19" name="Elbow Connector 18"/>
          <p:cNvCxnSpPr>
            <a:endCxn id="17" idx="0"/>
          </p:cNvCxnSpPr>
          <p:nvPr/>
        </p:nvCxnSpPr>
        <p:spPr>
          <a:xfrm rot="10800000" flipV="1">
            <a:off x="6555439" y="2990019"/>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p:nvPr/>
        </p:nvCxnSpPr>
        <p:spPr>
          <a:xfrm rot="10800000" flipH="1" flipV="1">
            <a:off x="5167632" y="3757374"/>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5711466" y="3909773"/>
            <a:ext cx="1018094" cy="734722"/>
            <a:chOff x="7008234" y="2074428"/>
            <a:chExt cx="391556" cy="749241"/>
          </a:xfrm>
        </p:grpSpPr>
        <p:sp>
          <p:nvSpPr>
            <p:cNvPr id="22" name="Trapezoid 21"/>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3" name="TextBox 22"/>
            <p:cNvSpPr txBox="1"/>
            <p:nvPr/>
          </p:nvSpPr>
          <p:spPr>
            <a:xfrm>
              <a:off x="7008234" y="2260734"/>
              <a:ext cx="391556" cy="439402"/>
            </a:xfrm>
            <a:prstGeom prst="rect">
              <a:avLst/>
            </a:prstGeom>
            <a:noFill/>
          </p:spPr>
          <p:txBody>
            <a:bodyPr wrap="none" rtlCol="0">
              <a:spAutoFit/>
            </a:bodyPr>
            <a:lstStyle/>
            <a:p>
              <a:r>
                <a:rPr lang="en-US" sz="2200" i="1" dirty="0" smtClean="0">
                  <a:solidFill>
                    <a:srgbClr val="000000"/>
                  </a:solidFill>
                  <a:latin typeface="Times New Roman"/>
                  <a:cs typeface="Times New Roman"/>
                </a:rPr>
                <a:t>Sketch</a:t>
              </a:r>
              <a:endParaRPr lang="en-US" sz="2200" i="1" dirty="0">
                <a:solidFill>
                  <a:srgbClr val="000000"/>
                </a:solidFill>
                <a:latin typeface="Times New Roman"/>
                <a:cs typeface="Times New Roman"/>
              </a:endParaRPr>
            </a:p>
          </p:txBody>
        </p:sp>
      </p:grpSp>
      <p:cxnSp>
        <p:nvCxnSpPr>
          <p:cNvPr id="24" name="Elbow Connector 23"/>
          <p:cNvCxnSpPr/>
          <p:nvPr/>
        </p:nvCxnSpPr>
        <p:spPr>
          <a:xfrm rot="10800000" flipV="1">
            <a:off x="6555429" y="4135458"/>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67951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5778304" y="3909776"/>
            <a:ext cx="779846" cy="734722"/>
          </a:xfrm>
          <a:prstGeom prst="rect">
            <a:avLst/>
          </a:prstGeom>
          <a:solidFill>
            <a:srgbClr val="FFF4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2825" y="1236510"/>
            <a:ext cx="4941706" cy="5253182"/>
          </a:xfrm>
        </p:spPr>
        <p:txBody>
          <a:bodyPr>
            <a:noAutofit/>
          </a:bodyPr>
          <a:lstStyle/>
          <a:p>
            <a:r>
              <a:rPr lang="en-US" sz="2800" dirty="0" smtClean="0"/>
              <a:t>Using sketch-and-extract: NO</a:t>
            </a:r>
          </a:p>
          <a:p>
            <a:pPr lvl="1"/>
            <a:r>
              <a:rPr lang="en-US" sz="2200" u="sng" dirty="0" err="1" smtClean="0"/>
              <a:t>Thm</a:t>
            </a:r>
            <a:r>
              <a:rPr lang="en-US" sz="2200" u="sng" dirty="0" smtClean="0"/>
              <a:t>:</a:t>
            </a:r>
            <a:r>
              <a:rPr lang="en-US" sz="2200" dirty="0" smtClean="0">
                <a:latin typeface="Calibri"/>
                <a:cs typeface="Calibri"/>
              </a:rPr>
              <a:t> Defining secure sketches</a:t>
            </a:r>
            <a:br>
              <a:rPr lang="en-US" sz="2200" dirty="0" smtClean="0">
                <a:latin typeface="Calibri"/>
                <a:cs typeface="Calibri"/>
              </a:rPr>
            </a:br>
            <a:r>
              <a:rPr lang="en-US" sz="2200" dirty="0" smtClean="0">
                <a:latin typeface="Calibri"/>
                <a:cs typeface="Calibri"/>
              </a:rPr>
              <a:t>using computational entropy </a:t>
            </a:r>
            <a:br>
              <a:rPr lang="en-US" sz="2200" dirty="0" smtClean="0">
                <a:latin typeface="Calibri"/>
                <a:cs typeface="Calibri"/>
              </a:rPr>
            </a:br>
            <a:r>
              <a:rPr lang="en-US" sz="2200" dirty="0" smtClean="0">
                <a:latin typeface="Calibri"/>
                <a:cs typeface="Calibri"/>
              </a:rPr>
              <a:t>is unlikely to help</a:t>
            </a:r>
            <a:endParaRPr lang="en-US" sz="2200" dirty="0" smtClean="0"/>
          </a:p>
          <a:p>
            <a:endParaRPr lang="en-US" sz="2800" dirty="0" smtClean="0"/>
          </a:p>
          <a:p>
            <a:endParaRPr lang="en-US" sz="2800" dirty="0" smtClean="0"/>
          </a:p>
          <a:p>
            <a:r>
              <a:rPr lang="en-US" sz="2800" dirty="0" smtClean="0"/>
              <a:t>Using a new construction: YES</a:t>
            </a:r>
          </a:p>
          <a:p>
            <a:pPr lvl="1"/>
            <a:r>
              <a:rPr lang="en-US" sz="2200" dirty="0" smtClean="0"/>
              <a:t>Know we can’t change the sketch</a:t>
            </a:r>
          </a:p>
          <a:p>
            <a:pPr lvl="1"/>
            <a:r>
              <a:rPr lang="en-US" sz="2200" dirty="0" smtClean="0">
                <a:solidFill>
                  <a:srgbClr val="FFFFFF"/>
                </a:solidFill>
              </a:rPr>
              <a:t>Could </a:t>
            </a:r>
            <a:r>
              <a:rPr lang="en-US" sz="2200" dirty="0">
                <a:solidFill>
                  <a:srgbClr val="FFFFFF"/>
                </a:solidFill>
              </a:rPr>
              <a:t>use computational extractor </a:t>
            </a:r>
            <a:endParaRPr lang="en-US" sz="2200" dirty="0" smtClean="0">
              <a:solidFill>
                <a:srgbClr val="FFFFFF"/>
              </a:solidFill>
            </a:endParaRPr>
          </a:p>
          <a:p>
            <a:pPr marL="914400" lvl="2" indent="0">
              <a:buNone/>
            </a:pPr>
            <a:r>
              <a:rPr lang="en-US" sz="2200" dirty="0" smtClean="0">
                <a:solidFill>
                  <a:srgbClr val="FFFFFF"/>
                </a:solidFill>
              </a:rPr>
              <a:t>(Must have enough entropy remaining after the sketch)</a:t>
            </a:r>
          </a:p>
          <a:p>
            <a:pPr lvl="1"/>
            <a:r>
              <a:rPr lang="en-US" sz="2200" dirty="0" smtClean="0">
                <a:solidFill>
                  <a:srgbClr val="FFFFFF"/>
                </a:solidFill>
              </a:rPr>
              <a:t>We make the whole process computational</a:t>
            </a:r>
          </a:p>
          <a:p>
            <a:pPr lvl="1"/>
            <a:endParaRPr lang="en-US" sz="2000" dirty="0"/>
          </a:p>
        </p:txBody>
      </p:sp>
      <p:sp>
        <p:nvSpPr>
          <p:cNvPr id="4" name="Rectangle 3"/>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 name="Group 5"/>
          <p:cNvGrpSpPr/>
          <p:nvPr/>
        </p:nvGrpSpPr>
        <p:grpSpPr>
          <a:xfrm>
            <a:off x="5126228" y="2383616"/>
            <a:ext cx="2111840" cy="2342700"/>
            <a:chOff x="6838074" y="2246479"/>
            <a:chExt cx="981495" cy="1803616"/>
          </a:xfrm>
        </p:grpSpPr>
        <p:sp>
          <p:nvSpPr>
            <p:cNvPr id="7" name="Trapezoid 6"/>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 name="TextBox 7"/>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9" name="Straight Arrow Connector 8"/>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 name="Straight Arrow Connector 9"/>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 name="TextBox 11"/>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13" name="TextBox 12"/>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14" name="TextBox 13"/>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cxnSp>
        <p:nvCxnSpPr>
          <p:cNvPr id="15" name="Elbow Connector 14"/>
          <p:cNvCxnSpPr/>
          <p:nvPr/>
        </p:nvCxnSpPr>
        <p:spPr>
          <a:xfrm rot="10800000" flipH="1">
            <a:off x="5156090" y="3343540"/>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5778298" y="2814872"/>
            <a:ext cx="777140" cy="1044618"/>
            <a:chOff x="6851952" y="2558143"/>
            <a:chExt cx="967619" cy="1491952"/>
          </a:xfrm>
        </p:grpSpPr>
        <p:sp>
          <p:nvSpPr>
            <p:cNvPr id="17" name="Trapezoid 1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94285" y="2997469"/>
              <a:ext cx="866310" cy="659363"/>
            </a:xfrm>
            <a:prstGeom prst="rect">
              <a:avLst/>
            </a:prstGeom>
            <a:noFill/>
          </p:spPr>
          <p:txBody>
            <a:bodyPr wrap="none" rtlCol="0">
              <a:spAutoFit/>
            </a:bodyPr>
            <a:lstStyle/>
            <a:p>
              <a:r>
                <a:rPr lang="en-US" sz="2400" i="1" dirty="0" smtClean="0">
                  <a:solidFill>
                    <a:srgbClr val="000000"/>
                  </a:solidFill>
                  <a:latin typeface="Times New Roman"/>
                  <a:cs typeface="Times New Roman"/>
                </a:rPr>
                <a:t>Ext</a:t>
              </a:r>
              <a:endParaRPr lang="en-US" i="1" dirty="0">
                <a:solidFill>
                  <a:srgbClr val="000000"/>
                </a:solidFill>
                <a:latin typeface="Times New Roman"/>
                <a:cs typeface="Times New Roman"/>
              </a:endParaRPr>
            </a:p>
          </p:txBody>
        </p:sp>
      </p:grpSp>
      <p:cxnSp>
        <p:nvCxnSpPr>
          <p:cNvPr id="19" name="Elbow Connector 18"/>
          <p:cNvCxnSpPr>
            <a:endCxn id="17" idx="0"/>
          </p:cNvCxnSpPr>
          <p:nvPr/>
        </p:nvCxnSpPr>
        <p:spPr>
          <a:xfrm rot="10800000" flipV="1">
            <a:off x="6555439" y="2990019"/>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p:nvPr/>
        </p:nvCxnSpPr>
        <p:spPr>
          <a:xfrm rot="10800000" flipH="1" flipV="1">
            <a:off x="5167632" y="3757374"/>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5711466" y="3909773"/>
            <a:ext cx="1018094" cy="734722"/>
            <a:chOff x="7008234" y="2074428"/>
            <a:chExt cx="391556" cy="749241"/>
          </a:xfrm>
        </p:grpSpPr>
        <p:sp>
          <p:nvSpPr>
            <p:cNvPr id="22" name="Trapezoid 21"/>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3" name="TextBox 22"/>
            <p:cNvSpPr txBox="1"/>
            <p:nvPr/>
          </p:nvSpPr>
          <p:spPr>
            <a:xfrm>
              <a:off x="7008234" y="2260734"/>
              <a:ext cx="391556" cy="439402"/>
            </a:xfrm>
            <a:prstGeom prst="rect">
              <a:avLst/>
            </a:prstGeom>
            <a:noFill/>
          </p:spPr>
          <p:txBody>
            <a:bodyPr wrap="none" rtlCol="0">
              <a:spAutoFit/>
            </a:bodyPr>
            <a:lstStyle/>
            <a:p>
              <a:r>
                <a:rPr lang="en-US" sz="2200" i="1" dirty="0" smtClean="0">
                  <a:solidFill>
                    <a:srgbClr val="000000"/>
                  </a:solidFill>
                  <a:latin typeface="Times New Roman"/>
                  <a:cs typeface="Times New Roman"/>
                </a:rPr>
                <a:t>Sketch</a:t>
              </a:r>
              <a:endParaRPr lang="en-US" sz="2200" i="1" dirty="0">
                <a:solidFill>
                  <a:srgbClr val="000000"/>
                </a:solidFill>
                <a:latin typeface="Times New Roman"/>
                <a:cs typeface="Times New Roman"/>
              </a:endParaRPr>
            </a:p>
          </p:txBody>
        </p:sp>
      </p:grpSp>
      <p:cxnSp>
        <p:nvCxnSpPr>
          <p:cNvPr id="24" name="Elbow Connector 23"/>
          <p:cNvCxnSpPr/>
          <p:nvPr/>
        </p:nvCxnSpPr>
        <p:spPr>
          <a:xfrm rot="10800000" flipV="1">
            <a:off x="6555429" y="4135458"/>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0275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rapezoid 26"/>
          <p:cNvSpPr/>
          <p:nvPr/>
        </p:nvSpPr>
        <p:spPr bwMode="auto">
          <a:xfrm rot="5400000">
            <a:off x="5651631" y="2951467"/>
            <a:ext cx="1044618" cy="762976"/>
          </a:xfrm>
          <a:prstGeom prst="trapezoid">
            <a:avLst>
              <a:gd name="adj" fmla="val 42500"/>
            </a:avLst>
          </a:prstGeom>
          <a:solidFill>
            <a:srgbClr val="FFF40A"/>
          </a:solidFill>
          <a:ln>
            <a:noFill/>
          </a:ln>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lt1"/>
              </a:solidFill>
            </a:endParaRPr>
          </a:p>
        </p:txBody>
      </p:sp>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2825" y="1236510"/>
            <a:ext cx="4941706" cy="5253182"/>
          </a:xfrm>
        </p:spPr>
        <p:txBody>
          <a:bodyPr>
            <a:noAutofit/>
          </a:bodyPr>
          <a:lstStyle/>
          <a:p>
            <a:r>
              <a:rPr lang="en-US" sz="2800" dirty="0" smtClean="0"/>
              <a:t>Using sketch-and-extract: NO</a:t>
            </a:r>
          </a:p>
          <a:p>
            <a:pPr lvl="1"/>
            <a:r>
              <a:rPr lang="en-US" sz="2200" u="sng" dirty="0" err="1" smtClean="0"/>
              <a:t>Thm</a:t>
            </a:r>
            <a:r>
              <a:rPr lang="en-US" sz="2200" u="sng" dirty="0" smtClean="0"/>
              <a:t>:</a:t>
            </a:r>
            <a:r>
              <a:rPr lang="en-US" sz="2200" dirty="0" smtClean="0">
                <a:latin typeface="Calibri"/>
                <a:cs typeface="Calibri"/>
              </a:rPr>
              <a:t> Defining secure sketches</a:t>
            </a:r>
            <a:br>
              <a:rPr lang="en-US" sz="2200" dirty="0" smtClean="0">
                <a:latin typeface="Calibri"/>
                <a:cs typeface="Calibri"/>
              </a:rPr>
            </a:br>
            <a:r>
              <a:rPr lang="en-US" sz="2200" dirty="0" smtClean="0">
                <a:latin typeface="Calibri"/>
                <a:cs typeface="Calibri"/>
              </a:rPr>
              <a:t>using computational entropy </a:t>
            </a:r>
            <a:br>
              <a:rPr lang="en-US" sz="2200" dirty="0" smtClean="0">
                <a:latin typeface="Calibri"/>
                <a:cs typeface="Calibri"/>
              </a:rPr>
            </a:br>
            <a:r>
              <a:rPr lang="en-US" sz="2200" dirty="0" smtClean="0">
                <a:latin typeface="Calibri"/>
                <a:cs typeface="Calibri"/>
              </a:rPr>
              <a:t>is unlikely to help</a:t>
            </a:r>
            <a:endParaRPr lang="en-US" sz="2200" dirty="0" smtClean="0"/>
          </a:p>
          <a:p>
            <a:endParaRPr lang="en-US" sz="2800" dirty="0" smtClean="0"/>
          </a:p>
          <a:p>
            <a:endParaRPr lang="en-US" sz="2800" dirty="0" smtClean="0"/>
          </a:p>
          <a:p>
            <a:r>
              <a:rPr lang="en-US" sz="2800" dirty="0" smtClean="0"/>
              <a:t>Using a new construction: YES</a:t>
            </a:r>
          </a:p>
          <a:p>
            <a:pPr lvl="1"/>
            <a:r>
              <a:rPr lang="en-US" sz="2200" dirty="0" smtClean="0"/>
              <a:t>Know we can’t change the sketch</a:t>
            </a:r>
          </a:p>
          <a:p>
            <a:pPr lvl="1"/>
            <a:r>
              <a:rPr lang="en-US" sz="2200" dirty="0" smtClean="0"/>
              <a:t>Could </a:t>
            </a:r>
            <a:r>
              <a:rPr lang="en-US" sz="2200" dirty="0"/>
              <a:t>use computational extractor </a:t>
            </a:r>
            <a:endParaRPr lang="en-US" sz="2200" dirty="0" smtClean="0"/>
          </a:p>
          <a:p>
            <a:pPr marL="914400" lvl="2" indent="0">
              <a:buNone/>
            </a:pPr>
            <a:r>
              <a:rPr lang="en-US" sz="2200" dirty="0" smtClean="0"/>
              <a:t>(Must have enough entropy remaining after the sketch)</a:t>
            </a:r>
          </a:p>
          <a:p>
            <a:pPr lvl="1"/>
            <a:r>
              <a:rPr lang="en-US" sz="2200" dirty="0" smtClean="0">
                <a:solidFill>
                  <a:srgbClr val="FFFFFF"/>
                </a:solidFill>
              </a:rPr>
              <a:t>We make the whole process computational</a:t>
            </a:r>
          </a:p>
          <a:p>
            <a:pPr lvl="1"/>
            <a:endParaRPr lang="en-US" sz="2000" dirty="0"/>
          </a:p>
        </p:txBody>
      </p:sp>
      <p:sp>
        <p:nvSpPr>
          <p:cNvPr id="4" name="Rectangle 3"/>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 name="Group 5"/>
          <p:cNvGrpSpPr/>
          <p:nvPr/>
        </p:nvGrpSpPr>
        <p:grpSpPr>
          <a:xfrm>
            <a:off x="5126228" y="2383616"/>
            <a:ext cx="2111840" cy="2342700"/>
            <a:chOff x="6838074" y="2246479"/>
            <a:chExt cx="981495" cy="1803616"/>
          </a:xfrm>
        </p:grpSpPr>
        <p:sp>
          <p:nvSpPr>
            <p:cNvPr id="7" name="Trapezoid 6"/>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 name="TextBox 7"/>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9" name="Straight Arrow Connector 8"/>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 name="Straight Arrow Connector 9"/>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 name="TextBox 11"/>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13" name="TextBox 12"/>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14" name="TextBox 13"/>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cxnSp>
        <p:nvCxnSpPr>
          <p:cNvPr id="15" name="Elbow Connector 14"/>
          <p:cNvCxnSpPr/>
          <p:nvPr/>
        </p:nvCxnSpPr>
        <p:spPr>
          <a:xfrm rot="10800000" flipH="1">
            <a:off x="5156090" y="3343540"/>
            <a:ext cx="622200" cy="413835"/>
          </a:xfrm>
          <a:prstGeom prst="bentConnector3">
            <a:avLst>
              <a:gd name="adj1" fmla="val 36073"/>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5778298" y="2814872"/>
            <a:ext cx="777140" cy="1044618"/>
            <a:chOff x="6851952" y="2558143"/>
            <a:chExt cx="967619" cy="1491952"/>
          </a:xfrm>
        </p:grpSpPr>
        <p:sp>
          <p:nvSpPr>
            <p:cNvPr id="17" name="Trapezoid 16"/>
            <p:cNvSpPr/>
            <p:nvPr/>
          </p:nvSpPr>
          <p:spPr bwMode="auto">
            <a:xfrm rot="5400000">
              <a:off x="6589786" y="2820309"/>
              <a:ext cx="1491952" cy="967619"/>
            </a:xfrm>
            <a:prstGeom prst="trapezoid">
              <a:avLst>
                <a:gd name="adj" fmla="val 4250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94285" y="2997469"/>
              <a:ext cx="866310" cy="659363"/>
            </a:xfrm>
            <a:prstGeom prst="rect">
              <a:avLst/>
            </a:prstGeom>
            <a:noFill/>
          </p:spPr>
          <p:txBody>
            <a:bodyPr wrap="none" rtlCol="0">
              <a:spAutoFit/>
            </a:bodyPr>
            <a:lstStyle/>
            <a:p>
              <a:r>
                <a:rPr lang="en-US" sz="2400" i="1" dirty="0" smtClean="0">
                  <a:solidFill>
                    <a:srgbClr val="000000"/>
                  </a:solidFill>
                  <a:latin typeface="Times New Roman"/>
                  <a:cs typeface="Times New Roman"/>
                </a:rPr>
                <a:t>Ext</a:t>
              </a:r>
              <a:endParaRPr lang="en-US" i="1" dirty="0">
                <a:solidFill>
                  <a:srgbClr val="000000"/>
                </a:solidFill>
                <a:latin typeface="Times New Roman"/>
                <a:cs typeface="Times New Roman"/>
              </a:endParaRPr>
            </a:p>
          </p:txBody>
        </p:sp>
      </p:grpSp>
      <p:cxnSp>
        <p:nvCxnSpPr>
          <p:cNvPr id="19" name="Elbow Connector 18"/>
          <p:cNvCxnSpPr>
            <a:endCxn id="17" idx="0"/>
          </p:cNvCxnSpPr>
          <p:nvPr/>
        </p:nvCxnSpPr>
        <p:spPr>
          <a:xfrm rot="10800000" flipV="1">
            <a:off x="6555439" y="2990019"/>
            <a:ext cx="682635" cy="347162"/>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p:nvPr/>
        </p:nvCxnSpPr>
        <p:spPr>
          <a:xfrm rot="10800000" flipH="1" flipV="1">
            <a:off x="5167632" y="3757374"/>
            <a:ext cx="622203" cy="519762"/>
          </a:xfrm>
          <a:prstGeom prst="bentConnector3">
            <a:avLst>
              <a:gd name="adj1" fmla="val 34764"/>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5711466" y="3909773"/>
            <a:ext cx="1018094" cy="734722"/>
            <a:chOff x="7008234" y="2074428"/>
            <a:chExt cx="391556" cy="749241"/>
          </a:xfrm>
        </p:grpSpPr>
        <p:sp>
          <p:nvSpPr>
            <p:cNvPr id="22" name="Trapezoid 21"/>
            <p:cNvSpPr/>
            <p:nvPr/>
          </p:nvSpPr>
          <p:spPr bwMode="auto">
            <a:xfrm rot="5400000">
              <a:off x="6808760" y="2299608"/>
              <a:ext cx="749241" cy="298882"/>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3" name="TextBox 22"/>
            <p:cNvSpPr txBox="1"/>
            <p:nvPr/>
          </p:nvSpPr>
          <p:spPr>
            <a:xfrm>
              <a:off x="7008234" y="2260734"/>
              <a:ext cx="391556" cy="439402"/>
            </a:xfrm>
            <a:prstGeom prst="rect">
              <a:avLst/>
            </a:prstGeom>
            <a:noFill/>
          </p:spPr>
          <p:txBody>
            <a:bodyPr wrap="none" rtlCol="0">
              <a:spAutoFit/>
            </a:bodyPr>
            <a:lstStyle/>
            <a:p>
              <a:r>
                <a:rPr lang="en-US" sz="2200" i="1" dirty="0" smtClean="0">
                  <a:solidFill>
                    <a:srgbClr val="000000"/>
                  </a:solidFill>
                  <a:latin typeface="Times New Roman"/>
                  <a:cs typeface="Times New Roman"/>
                </a:rPr>
                <a:t>Sketch</a:t>
              </a:r>
              <a:endParaRPr lang="en-US" sz="2200" i="1" dirty="0">
                <a:solidFill>
                  <a:srgbClr val="000000"/>
                </a:solidFill>
                <a:latin typeface="Times New Roman"/>
                <a:cs typeface="Times New Roman"/>
              </a:endParaRPr>
            </a:p>
          </p:txBody>
        </p:sp>
      </p:grpSp>
      <p:cxnSp>
        <p:nvCxnSpPr>
          <p:cNvPr id="24" name="Elbow Connector 23"/>
          <p:cNvCxnSpPr/>
          <p:nvPr/>
        </p:nvCxnSpPr>
        <p:spPr>
          <a:xfrm rot="10800000" flipV="1">
            <a:off x="6555429" y="4135458"/>
            <a:ext cx="682642" cy="141678"/>
          </a:xfrm>
          <a:prstGeom prst="bentConnector3">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0423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1143000"/>
          </a:xfrm>
        </p:spPr>
        <p:txBody>
          <a:bodyPr>
            <a:normAutofit/>
          </a:bodyPr>
          <a:lstStyle/>
          <a:p>
            <a:pPr algn="l"/>
            <a:r>
              <a:rPr lang="en-US" sz="3600" dirty="0" smtClean="0"/>
              <a:t>Can we do better in computational setting?</a:t>
            </a:r>
            <a:endParaRPr lang="en-US" sz="3600" dirty="0"/>
          </a:p>
        </p:txBody>
      </p:sp>
      <p:sp>
        <p:nvSpPr>
          <p:cNvPr id="3" name="Content Placeholder 2"/>
          <p:cNvSpPr>
            <a:spLocks noGrp="1"/>
          </p:cNvSpPr>
          <p:nvPr>
            <p:ph idx="1"/>
          </p:nvPr>
        </p:nvSpPr>
        <p:spPr>
          <a:xfrm>
            <a:off x="42825" y="1236510"/>
            <a:ext cx="4941706" cy="5253182"/>
          </a:xfrm>
        </p:spPr>
        <p:txBody>
          <a:bodyPr>
            <a:noAutofit/>
          </a:bodyPr>
          <a:lstStyle/>
          <a:p>
            <a:r>
              <a:rPr lang="en-US" sz="2800" dirty="0" smtClean="0"/>
              <a:t>Using sketch-and-extract: NO</a:t>
            </a:r>
          </a:p>
          <a:p>
            <a:pPr lvl="1"/>
            <a:r>
              <a:rPr lang="en-US" sz="2200" u="sng" dirty="0" err="1" smtClean="0"/>
              <a:t>Thm</a:t>
            </a:r>
            <a:r>
              <a:rPr lang="en-US" sz="2200" u="sng" dirty="0" smtClean="0"/>
              <a:t>:</a:t>
            </a:r>
            <a:r>
              <a:rPr lang="en-US" sz="2200" dirty="0" smtClean="0">
                <a:latin typeface="Calibri"/>
                <a:cs typeface="Calibri"/>
              </a:rPr>
              <a:t> Defining secure sketches</a:t>
            </a:r>
            <a:br>
              <a:rPr lang="en-US" sz="2200" dirty="0" smtClean="0">
                <a:latin typeface="Calibri"/>
                <a:cs typeface="Calibri"/>
              </a:rPr>
            </a:br>
            <a:r>
              <a:rPr lang="en-US" sz="2200" dirty="0" smtClean="0">
                <a:latin typeface="Calibri"/>
                <a:cs typeface="Calibri"/>
              </a:rPr>
              <a:t>using computational entropy </a:t>
            </a:r>
            <a:br>
              <a:rPr lang="en-US" sz="2200" dirty="0" smtClean="0">
                <a:latin typeface="Calibri"/>
                <a:cs typeface="Calibri"/>
              </a:rPr>
            </a:br>
            <a:r>
              <a:rPr lang="en-US" sz="2200" dirty="0" smtClean="0">
                <a:latin typeface="Calibri"/>
                <a:cs typeface="Calibri"/>
              </a:rPr>
              <a:t>is unlikely to help</a:t>
            </a:r>
            <a:endParaRPr lang="en-US" sz="2200" dirty="0" smtClean="0"/>
          </a:p>
          <a:p>
            <a:endParaRPr lang="en-US" sz="2800" dirty="0" smtClean="0"/>
          </a:p>
          <a:p>
            <a:endParaRPr lang="en-US" sz="2800" dirty="0" smtClean="0"/>
          </a:p>
          <a:p>
            <a:r>
              <a:rPr lang="en-US" sz="2800" dirty="0" smtClean="0"/>
              <a:t>Using a new construction: YES</a:t>
            </a:r>
          </a:p>
          <a:p>
            <a:pPr lvl="1"/>
            <a:r>
              <a:rPr lang="en-US" sz="2200" dirty="0" smtClean="0"/>
              <a:t>Know we can’t change the sketch</a:t>
            </a:r>
          </a:p>
          <a:p>
            <a:pPr lvl="1"/>
            <a:r>
              <a:rPr lang="en-US" sz="2200" dirty="0" smtClean="0"/>
              <a:t>Could </a:t>
            </a:r>
            <a:r>
              <a:rPr lang="en-US" sz="2200" dirty="0"/>
              <a:t>use computational extractor </a:t>
            </a:r>
            <a:endParaRPr lang="en-US" sz="2200" dirty="0" smtClean="0"/>
          </a:p>
          <a:p>
            <a:pPr marL="914400" lvl="2" indent="0">
              <a:buNone/>
            </a:pPr>
            <a:r>
              <a:rPr lang="en-US" sz="2200" dirty="0" smtClean="0"/>
              <a:t>(Must have enough entropy remaining after the sketch)</a:t>
            </a:r>
          </a:p>
          <a:p>
            <a:pPr lvl="1"/>
            <a:r>
              <a:rPr lang="en-US" sz="2200" dirty="0" smtClean="0"/>
              <a:t>We make the whole process computational</a:t>
            </a:r>
          </a:p>
          <a:p>
            <a:pPr lvl="1"/>
            <a:endParaRPr lang="en-US" sz="2000" dirty="0"/>
          </a:p>
        </p:txBody>
      </p:sp>
      <p:sp>
        <p:nvSpPr>
          <p:cNvPr id="4" name="Rectangle 3"/>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 name="Group 5"/>
          <p:cNvGrpSpPr/>
          <p:nvPr/>
        </p:nvGrpSpPr>
        <p:grpSpPr>
          <a:xfrm>
            <a:off x="5126228" y="2383616"/>
            <a:ext cx="2111840" cy="2342700"/>
            <a:chOff x="6838074" y="2246479"/>
            <a:chExt cx="981495" cy="1803616"/>
          </a:xfrm>
        </p:grpSpPr>
        <p:sp>
          <p:nvSpPr>
            <p:cNvPr id="7" name="Trapezoid 6"/>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 name="TextBox 7"/>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9" name="Straight Arrow Connector 8"/>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 name="Straight Arrow Connector 9"/>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 name="TextBox 11"/>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13" name="TextBox 12"/>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14" name="TextBox 13"/>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spTree>
    <p:extLst>
      <p:ext uri="{BB962C8B-B14F-4D97-AF65-F5344CB8AC3E}">
        <p14:creationId xmlns:p14="http://schemas.microsoft.com/office/powerpoint/2010/main" val="39598201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88" y="-173268"/>
            <a:ext cx="8774545" cy="1143000"/>
          </a:xfrm>
        </p:spPr>
        <p:txBody>
          <a:bodyPr>
            <a:normAutofit/>
          </a:bodyPr>
          <a:lstStyle/>
          <a:p>
            <a:r>
              <a:rPr lang="en-US" sz="4000" dirty="0" smtClean="0"/>
              <a:t>Computational Fuzzy Extractor</a:t>
            </a:r>
            <a:endParaRPr lang="en-US" sz="4000" dirty="0"/>
          </a:p>
        </p:txBody>
      </p:sp>
      <p:sp>
        <p:nvSpPr>
          <p:cNvPr id="6" name="Content Placeholder 3"/>
          <p:cNvSpPr txBox="1">
            <a:spLocks/>
          </p:cNvSpPr>
          <p:nvPr/>
        </p:nvSpPr>
        <p:spPr>
          <a:xfrm>
            <a:off x="161237" y="1172211"/>
            <a:ext cx="4204203" cy="472104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smtClean="0"/>
              <a:t>Key idea: instead of trying to hide </a:t>
            </a:r>
            <a:r>
              <a:rPr lang="en-US" sz="2200" i="1" dirty="0" smtClean="0">
                <a:latin typeface="Times New Roman"/>
                <a:cs typeface="Times New Roman"/>
              </a:rPr>
              <a:t>w</a:t>
            </a:r>
            <a:r>
              <a:rPr lang="en-US" sz="2200" baseline="-25000" dirty="0" smtClean="0">
                <a:latin typeface="Times New Roman"/>
                <a:cs typeface="Times New Roman"/>
              </a:rPr>
              <a:t>0</a:t>
            </a:r>
            <a:r>
              <a:rPr lang="en-US" sz="2200" dirty="0" smtClean="0"/>
              <a:t>, we use private randomness </a:t>
            </a:r>
            <a:r>
              <a:rPr lang="en-US" sz="2200" i="1" dirty="0" smtClean="0">
                <a:latin typeface="Times New Roman"/>
                <a:cs typeface="Times New Roman"/>
              </a:rPr>
              <a:t>x</a:t>
            </a:r>
            <a:r>
              <a:rPr lang="en-US" sz="2200" dirty="0" smtClean="0">
                <a:latin typeface="Calibri"/>
                <a:cs typeface="Calibri"/>
              </a:rPr>
              <a:t> as our key</a:t>
            </a:r>
          </a:p>
          <a:p>
            <a:r>
              <a:rPr lang="en-US" sz="2200" dirty="0" smtClean="0">
                <a:latin typeface="Calibri"/>
                <a:cs typeface="Calibri"/>
              </a:rPr>
              <a:t>Encrypt </a:t>
            </a:r>
            <a:r>
              <a:rPr lang="en-US" sz="2200" i="1" dirty="0" smtClean="0">
                <a:latin typeface="Times New Roman"/>
                <a:cs typeface="Times New Roman"/>
              </a:rPr>
              <a:t>x</a:t>
            </a:r>
            <a:r>
              <a:rPr lang="en-US" sz="2200" dirty="0" smtClean="0">
                <a:latin typeface="Times New Roman"/>
                <a:cs typeface="Times New Roman"/>
              </a:rPr>
              <a:t> </a:t>
            </a:r>
            <a:r>
              <a:rPr lang="en-US" sz="2200" dirty="0" smtClean="0">
                <a:latin typeface="Calibri"/>
                <a:cs typeface="Calibri"/>
              </a:rPr>
              <a:t>using</a:t>
            </a:r>
            <a:r>
              <a:rPr lang="en-US" sz="2200" dirty="0" smtClean="0">
                <a:latin typeface="Times New Roman"/>
                <a:cs typeface="Times New Roman"/>
              </a:rPr>
              <a:t> </a:t>
            </a:r>
            <a:r>
              <a:rPr lang="en-US" sz="2200" i="1" dirty="0" smtClean="0">
                <a:latin typeface="Times New Roman"/>
                <a:cs typeface="Times New Roman"/>
              </a:rPr>
              <a:t>w</a:t>
            </a:r>
            <a:r>
              <a:rPr lang="en-US" sz="2200" baseline="-25000" dirty="0" smtClean="0">
                <a:latin typeface="Times New Roman"/>
                <a:cs typeface="Times New Roman"/>
              </a:rPr>
              <a:t>0</a:t>
            </a:r>
            <a:endParaRPr lang="en-US" sz="2200" dirty="0" smtClean="0">
              <a:latin typeface="Calibri"/>
              <a:cs typeface="Calibri"/>
            </a:endParaRPr>
          </a:p>
          <a:p>
            <a:r>
              <a:rPr lang="en-US" sz="2200" dirty="0" smtClean="0">
                <a:latin typeface="Calibri"/>
                <a:cs typeface="Calibri"/>
              </a:rPr>
              <a:t>Need encryption algorithm that allows decryption from close </a:t>
            </a:r>
            <a:r>
              <a:rPr lang="en-US" sz="2200" i="1" dirty="0" smtClean="0">
                <a:latin typeface="Times New Roman"/>
                <a:cs typeface="Times New Roman"/>
              </a:rPr>
              <a:t>w</a:t>
            </a:r>
            <a:r>
              <a:rPr lang="en-US" sz="2200" baseline="-25000" dirty="0" smtClean="0">
                <a:latin typeface="Times New Roman"/>
                <a:cs typeface="Times New Roman"/>
              </a:rPr>
              <a:t>1</a:t>
            </a:r>
            <a:endParaRPr lang="en-US" sz="2200" dirty="0" smtClean="0"/>
          </a:p>
          <a:p>
            <a:r>
              <a:rPr lang="en-US" sz="2200" dirty="0" smtClean="0"/>
              <a:t>Our encryption algorithm is the “code-offset” secure sketch instantiated with random linear code (security from LWE)</a:t>
            </a:r>
          </a:p>
          <a:p>
            <a:r>
              <a:rPr lang="en-US" sz="2200" dirty="0" smtClean="0"/>
              <a:t>First fuzzy extractor where </a:t>
            </a:r>
            <a:br>
              <a:rPr lang="en-US" sz="2200" dirty="0" smtClean="0"/>
            </a:br>
            <a:r>
              <a:rPr lang="en-US" sz="2200" dirty="0" smtClean="0">
                <a:latin typeface="Times New Roman"/>
                <a:cs typeface="Times New Roman"/>
              </a:rPr>
              <a:t>|</a:t>
            </a:r>
            <a:r>
              <a:rPr lang="en-US" sz="2200" i="1" dirty="0" smtClean="0">
                <a:latin typeface="Times New Roman"/>
                <a:cs typeface="Times New Roman"/>
              </a:rPr>
              <a:t>key</a:t>
            </a:r>
            <a:r>
              <a:rPr lang="en-US" sz="2200" dirty="0" smtClean="0">
                <a:latin typeface="Times New Roman"/>
                <a:cs typeface="Times New Roman"/>
              </a:rPr>
              <a:t>|</a:t>
            </a:r>
            <a:r>
              <a:rPr lang="en-US" sz="2200" dirty="0" smtClean="0"/>
              <a:t> independent of error tolerance</a:t>
            </a:r>
            <a:endParaRPr lang="en-US" sz="2200" dirty="0"/>
          </a:p>
        </p:txBody>
      </p:sp>
      <p:sp>
        <p:nvSpPr>
          <p:cNvPr id="46" name="Rectangle 45"/>
          <p:cNvSpPr/>
          <p:nvPr/>
        </p:nvSpPr>
        <p:spPr bwMode="auto">
          <a:xfrm>
            <a:off x="5978090" y="3532733"/>
            <a:ext cx="813091" cy="1086704"/>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1" u="none" strike="noStrike" cap="none" normalizeH="0" baseline="0" dirty="0" err="1" smtClean="0">
                <a:ln>
                  <a:noFill/>
                </a:ln>
                <a:effectLst/>
                <a:latin typeface="Times New Roman"/>
                <a:cs typeface="Times New Roman"/>
              </a:rPr>
              <a:t>Enc</a:t>
            </a:r>
            <a:endParaRPr kumimoji="0" lang="en-US" sz="2400" u="none" strike="noStrike" cap="none" normalizeH="0" baseline="-25000" dirty="0" smtClean="0">
              <a:ln>
                <a:noFill/>
              </a:ln>
              <a:effectLst/>
              <a:latin typeface="Times New Roman"/>
              <a:cs typeface="Times New Roman"/>
            </a:endParaRPr>
          </a:p>
        </p:txBody>
      </p:sp>
      <p:sp>
        <p:nvSpPr>
          <p:cNvPr id="59" name="Rectangle 58"/>
          <p:cNvSpPr/>
          <p:nvPr/>
        </p:nvSpPr>
        <p:spPr>
          <a:xfrm>
            <a:off x="7915834" y="2489342"/>
            <a:ext cx="640194" cy="479703"/>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4515956" y="328938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1" name="Group 60"/>
          <p:cNvGrpSpPr/>
          <p:nvPr/>
        </p:nvGrpSpPr>
        <p:grpSpPr>
          <a:xfrm>
            <a:off x="5126228" y="2383616"/>
            <a:ext cx="2111840" cy="2342700"/>
            <a:chOff x="6838074" y="2246479"/>
            <a:chExt cx="981495" cy="1803616"/>
          </a:xfrm>
        </p:grpSpPr>
        <p:sp>
          <p:nvSpPr>
            <p:cNvPr id="62" name="Trapezoid 61"/>
            <p:cNvSpPr/>
            <p:nvPr/>
          </p:nvSpPr>
          <p:spPr bwMode="auto">
            <a:xfrm rot="5400000">
              <a:off x="6589784"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3" name="TextBox 62"/>
            <p:cNvSpPr txBox="1"/>
            <p:nvPr/>
          </p:nvSpPr>
          <p:spPr>
            <a:xfrm>
              <a:off x="6838074" y="2246479"/>
              <a:ext cx="371070" cy="355430"/>
            </a:xfrm>
            <a:prstGeom prst="rect">
              <a:avLst/>
            </a:prstGeom>
            <a:noFill/>
          </p:spPr>
          <p:txBody>
            <a:bodyPr wrap="none" rtlCol="0">
              <a:spAutoFit/>
            </a:bodyPr>
            <a:lstStyle/>
            <a:p>
              <a:r>
                <a:rPr lang="en-US" sz="2400" i="1" dirty="0" smtClean="0">
                  <a:latin typeface="Times New Roman"/>
                  <a:cs typeface="Times New Roman"/>
                </a:rPr>
                <a:t>Gen</a:t>
              </a:r>
              <a:endParaRPr lang="en-US" sz="2400" i="1" dirty="0">
                <a:latin typeface="Times New Roman"/>
                <a:cs typeface="Times New Roman"/>
              </a:endParaRPr>
            </a:p>
          </p:txBody>
        </p:sp>
      </p:grpSp>
      <p:cxnSp>
        <p:nvCxnSpPr>
          <p:cNvPr id="64" name="Straight Arrow Connector 63"/>
          <p:cNvCxnSpPr/>
          <p:nvPr/>
        </p:nvCxnSpPr>
        <p:spPr bwMode="auto">
          <a:xfrm flipV="1">
            <a:off x="4365440" y="374399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a:off x="7238071" y="299002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Straight Arrow Connector 65"/>
          <p:cNvCxnSpPr/>
          <p:nvPr/>
        </p:nvCxnSpPr>
        <p:spPr bwMode="auto">
          <a:xfrm>
            <a:off x="7247500" y="4135458"/>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TextBox 66"/>
          <p:cNvSpPr txBox="1"/>
          <p:nvPr/>
        </p:nvSpPr>
        <p:spPr>
          <a:xfrm>
            <a:off x="4454585" y="321006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sp>
        <p:nvSpPr>
          <p:cNvPr id="68" name="TextBox 67"/>
          <p:cNvSpPr txBox="1"/>
          <p:nvPr/>
        </p:nvSpPr>
        <p:spPr>
          <a:xfrm>
            <a:off x="7922422" y="2515622"/>
            <a:ext cx="695473" cy="461665"/>
          </a:xfrm>
          <a:prstGeom prst="rect">
            <a:avLst/>
          </a:prstGeom>
          <a:noFill/>
        </p:spPr>
        <p:txBody>
          <a:bodyPr wrap="none" rtlCol="0">
            <a:spAutoFit/>
          </a:bodyPr>
          <a:lstStyle/>
          <a:p>
            <a:r>
              <a:rPr lang="en-US" sz="2400" i="1" dirty="0" smtClean="0">
                <a:solidFill>
                  <a:srgbClr val="FFFFFF"/>
                </a:solidFill>
                <a:latin typeface="Times New Roman"/>
                <a:cs typeface="Times New Roman"/>
              </a:rPr>
              <a:t>key</a:t>
            </a:r>
            <a:endParaRPr lang="en-US" sz="2400" i="1" dirty="0">
              <a:solidFill>
                <a:srgbClr val="FFFFFF"/>
              </a:solidFill>
              <a:latin typeface="Times New Roman"/>
              <a:cs typeface="Times New Roman"/>
            </a:endParaRPr>
          </a:p>
        </p:txBody>
      </p:sp>
      <p:sp>
        <p:nvSpPr>
          <p:cNvPr id="69" name="TextBox 68"/>
          <p:cNvSpPr txBox="1"/>
          <p:nvPr/>
        </p:nvSpPr>
        <p:spPr>
          <a:xfrm>
            <a:off x="7842499" y="3546097"/>
            <a:ext cx="496183" cy="523220"/>
          </a:xfrm>
          <a:prstGeom prst="rect">
            <a:avLst/>
          </a:prstGeom>
          <a:solidFill>
            <a:srgbClr val="008000"/>
          </a:solidFill>
        </p:spPr>
        <p:txBody>
          <a:bodyPr wrap="none" rtlCol="0">
            <a:spAutoFit/>
          </a:bodyPr>
          <a:lstStyle/>
          <a:p>
            <a:pPr algn="ctr"/>
            <a:r>
              <a:rPr lang="en-US" sz="2800" i="1" dirty="0" smtClean="0">
                <a:solidFill>
                  <a:srgbClr val="FFFFFF"/>
                </a:solidFill>
                <a:latin typeface="Times New Roman"/>
                <a:cs typeface="Times New Roman"/>
              </a:rPr>
              <a:t>p</a:t>
            </a:r>
            <a:endParaRPr lang="en-US" sz="2800" i="1" dirty="0">
              <a:solidFill>
                <a:srgbClr val="FFFFFF"/>
              </a:solidFill>
              <a:latin typeface="Times New Roman"/>
              <a:cs typeface="Times New Roman"/>
            </a:endParaRPr>
          </a:p>
        </p:txBody>
      </p:sp>
      <p:sp>
        <p:nvSpPr>
          <p:cNvPr id="80" name="Rectangle 79"/>
          <p:cNvSpPr/>
          <p:nvPr/>
        </p:nvSpPr>
        <p:spPr bwMode="auto">
          <a:xfrm>
            <a:off x="5259991" y="2904284"/>
            <a:ext cx="446947" cy="489003"/>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a:cs typeface="Times New Roman"/>
              </a:rPr>
              <a:t>x</a:t>
            </a:r>
            <a:endParaRPr kumimoji="0" lang="en-US" sz="2400" b="1" u="none" strike="noStrike" cap="none" normalizeH="0" baseline="-25000" dirty="0" smtClean="0">
              <a:ln>
                <a:noFill/>
              </a:ln>
              <a:solidFill>
                <a:schemeClr val="tx1"/>
              </a:solidFill>
              <a:effectLst/>
              <a:latin typeface="Times New Roman"/>
              <a:cs typeface="Times New Roman"/>
            </a:endParaRPr>
          </a:p>
        </p:txBody>
      </p:sp>
      <p:cxnSp>
        <p:nvCxnSpPr>
          <p:cNvPr id="81" name="Elbow Connector 80"/>
          <p:cNvCxnSpPr/>
          <p:nvPr/>
        </p:nvCxnSpPr>
        <p:spPr>
          <a:xfrm>
            <a:off x="5156087" y="3757374"/>
            <a:ext cx="822003" cy="519763"/>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80" idx="3"/>
            <a:endCxn id="46" idx="1"/>
          </p:cNvCxnSpPr>
          <p:nvPr/>
        </p:nvCxnSpPr>
        <p:spPr>
          <a:xfrm>
            <a:off x="5706938" y="3148786"/>
            <a:ext cx="271152" cy="927299"/>
          </a:xfrm>
          <a:prstGeom prst="bentConnector3">
            <a:avLst>
              <a:gd name="adj1" fmla="val 32968"/>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bwMode="auto">
          <a:xfrm>
            <a:off x="5706938" y="2977287"/>
            <a:ext cx="1531132" cy="676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p:nvPr/>
        </p:nvCxnSpPr>
        <p:spPr bwMode="auto">
          <a:xfrm>
            <a:off x="6791181" y="4147015"/>
            <a:ext cx="446889"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7110372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childTnLst>
                                </p:cTn>
                              </p:par>
                              <p:par>
                                <p:cTn id="13" presetID="10" presetClass="entr" presetSubtype="0" fill="hold" nodeType="with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par>
                                <p:cTn id="26" presetID="10" presetClass="entr" presetSubtype="0" fill="hold"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500"/>
                                        <p:tgtEl>
                                          <p:spTgt spid="87"/>
                                        </p:tgtEl>
                                      </p:cBhvr>
                                    </p:animEffect>
                                  </p:childTnLst>
                                </p:cTn>
                              </p:par>
                              <p:par>
                                <p:cTn id="29" presetID="10"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500"/>
                                        <p:tgtEl>
                                          <p:spTgt spid="83"/>
                                        </p:tgtEl>
                                      </p:cBhvr>
                                    </p:animEffect>
                                  </p:childTnLst>
                                </p:cTn>
                              </p:par>
                              <p:par>
                                <p:cTn id="32" presetID="10" presetClass="entr" presetSubtype="0" fill="hold" nodeType="with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fade">
                                      <p:cBhvr>
                                        <p:cTn id="34" dur="500"/>
                                        <p:tgtEl>
                                          <p:spTgt spid="8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animEffect transition="in" filter="fade">
                                      <p:cBhvr>
                                        <p:cTn id="39" dur="500"/>
                                        <p:tgtEl>
                                          <p:spTgt spid="6">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Effect transition="in" filter="fade">
                                      <p:cBhvr>
                                        <p:cTn id="44" dur="500"/>
                                        <p:tgtEl>
                                          <p:spTgt spid="6">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animEffect transition="in" filter="fade">
                                      <p:cBhvr>
                                        <p:cTn id="4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6" grpId="0" uiExpand="1" animBg="1"/>
      <p:bldP spid="80" grpId="0" uiExpan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46" y="0"/>
            <a:ext cx="3722255" cy="1143000"/>
          </a:xfrm>
        </p:spPr>
        <p:txBody>
          <a:bodyPr/>
          <a:lstStyle/>
          <a:p>
            <a:pPr algn="l"/>
            <a:r>
              <a:rPr lang="en-US" dirty="0" smtClean="0"/>
              <a:t>Open Problems</a:t>
            </a:r>
            <a:endParaRPr lang="en-US" dirty="0"/>
          </a:p>
        </p:txBody>
      </p:sp>
      <p:sp>
        <p:nvSpPr>
          <p:cNvPr id="3" name="Content Placeholder 2"/>
          <p:cNvSpPr>
            <a:spLocks noGrp="1"/>
          </p:cNvSpPr>
          <p:nvPr>
            <p:ph idx="1"/>
          </p:nvPr>
        </p:nvSpPr>
        <p:spPr>
          <a:xfrm>
            <a:off x="457199" y="1143000"/>
            <a:ext cx="8848437" cy="4525963"/>
          </a:xfrm>
        </p:spPr>
        <p:txBody>
          <a:bodyPr/>
          <a:lstStyle/>
          <a:p>
            <a:r>
              <a:rPr lang="en-US" dirty="0" smtClean="0"/>
              <a:t>Show security </a:t>
            </a:r>
            <a:r>
              <a:rPr lang="en-US" dirty="0" smtClean="0"/>
              <a:t>for arbitrary </a:t>
            </a:r>
            <a:r>
              <a:rPr lang="en-US" dirty="0" smtClean="0"/>
              <a:t>hig</a:t>
            </a:r>
            <a:r>
              <a:rPr lang="en-US" dirty="0" smtClean="0"/>
              <a:t>h entropy </a:t>
            </a:r>
            <a:r>
              <a:rPr lang="en-US" dirty="0" smtClean="0"/>
              <a:t>sources</a:t>
            </a:r>
            <a:endParaRPr lang="en-US" dirty="0" smtClean="0"/>
          </a:p>
          <a:p>
            <a:r>
              <a:rPr lang="en-US" dirty="0" smtClean="0"/>
              <a:t>Support higher error rates</a:t>
            </a:r>
            <a:endParaRPr lang="en-US" dirty="0" smtClean="0"/>
          </a:p>
          <a:p>
            <a:endParaRPr lang="en-US" dirty="0"/>
          </a:p>
        </p:txBody>
      </p:sp>
      <p:sp>
        <p:nvSpPr>
          <p:cNvPr id="4" name="Title 1"/>
          <p:cNvSpPr txBox="1">
            <a:spLocks/>
          </p:cNvSpPr>
          <p:nvPr/>
        </p:nvSpPr>
        <p:spPr>
          <a:xfrm>
            <a:off x="457199" y="2881602"/>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Thanks!</a:t>
            </a:r>
            <a:endParaRPr lang="en-US" dirty="0"/>
          </a:p>
        </p:txBody>
      </p:sp>
      <p:sp>
        <p:nvSpPr>
          <p:cNvPr id="5" name="TextBox 4"/>
          <p:cNvSpPr txBox="1"/>
          <p:nvPr/>
        </p:nvSpPr>
        <p:spPr>
          <a:xfrm>
            <a:off x="1907780" y="4179455"/>
            <a:ext cx="5453135" cy="2554545"/>
          </a:xfrm>
          <a:prstGeom prst="rect">
            <a:avLst/>
          </a:prstGeom>
          <a:noFill/>
        </p:spPr>
        <p:txBody>
          <a:bodyPr wrap="none" rtlCol="0">
            <a:spAutoFit/>
          </a:bodyPr>
          <a:lstStyle/>
          <a:p>
            <a:pPr algn="ctr"/>
            <a:r>
              <a:rPr lang="en-US" sz="3200" dirty="0" smtClean="0"/>
              <a:t>To appear at </a:t>
            </a:r>
            <a:r>
              <a:rPr lang="en-US" sz="3200" dirty="0" err="1" smtClean="0"/>
              <a:t>Asiacrypt</a:t>
            </a:r>
            <a:r>
              <a:rPr lang="en-US" sz="3200" dirty="0" smtClean="0"/>
              <a:t> ‘13</a:t>
            </a:r>
            <a:br>
              <a:rPr lang="en-US" sz="3200" dirty="0" smtClean="0"/>
            </a:br>
            <a:r>
              <a:rPr lang="en-US" sz="3200" dirty="0" smtClean="0"/>
              <a:t>Available:</a:t>
            </a:r>
            <a:endParaRPr lang="en-US" sz="3200" dirty="0" smtClean="0">
              <a:hlinkClick r:id="rId2"/>
            </a:endParaRPr>
          </a:p>
          <a:p>
            <a:endParaRPr lang="en-US" sz="3200" dirty="0">
              <a:hlinkClick r:id="rId2"/>
            </a:endParaRPr>
          </a:p>
          <a:p>
            <a:r>
              <a:rPr lang="en-US" sz="3200" dirty="0" smtClean="0">
                <a:hlinkClick r:id="rId2"/>
              </a:rPr>
              <a:t>http</a:t>
            </a:r>
            <a:r>
              <a:rPr lang="en-US" sz="3200" dirty="0">
                <a:hlinkClick r:id="rId2"/>
              </a:rPr>
              <a:t>://eprint.iacr.org/2013/</a:t>
            </a:r>
            <a:r>
              <a:rPr lang="en-US" sz="3200" dirty="0" smtClean="0">
                <a:hlinkClick r:id="rId2"/>
              </a:rPr>
              <a:t>416</a:t>
            </a:r>
            <a:endParaRPr lang="en-US" sz="3200" dirty="0" smtClean="0"/>
          </a:p>
          <a:p>
            <a:endParaRPr lang="en-US" sz="3200" dirty="0"/>
          </a:p>
        </p:txBody>
      </p:sp>
    </p:spTree>
    <p:extLst>
      <p:ext uri="{BB962C8B-B14F-4D97-AF65-F5344CB8AC3E}">
        <p14:creationId xmlns:p14="http://schemas.microsoft.com/office/powerpoint/2010/main" val="114904438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9528</TotalTime>
  <Words>1629</Words>
  <Application>Microsoft Macintosh PowerPoint</Application>
  <PresentationFormat>On-screen Show (4:3)</PresentationFormat>
  <Paragraphs>249</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Computational Fuzzy Extractors</vt:lpstr>
      <vt:lpstr>How Should People Authenticate?</vt:lpstr>
      <vt:lpstr>Fuzzy Extractors</vt:lpstr>
      <vt:lpstr>Can we do better in computational setting?</vt:lpstr>
      <vt:lpstr>Can we do better in computational setting?</vt:lpstr>
      <vt:lpstr>Can we do better in computational setting?</vt:lpstr>
      <vt:lpstr>Can we do better in computational setting?</vt:lpstr>
      <vt:lpstr>Computational Fuzzy Extractor</vt:lpstr>
      <vt:lpstr>Open Problems</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449</cp:revision>
  <dcterms:created xsi:type="dcterms:W3CDTF">2013-03-29T19:18:32Z</dcterms:created>
  <dcterms:modified xsi:type="dcterms:W3CDTF">2013-08-20T01:34:01Z</dcterms:modified>
</cp:coreProperties>
</file>