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5.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notesSlides/notesSlide6.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7.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8.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24.bin" ContentType="application/vnd.openxmlformats-officedocument.oleObject"/>
  <Override PartName="/ppt/notesSlides/notesSlide11.xml" ContentType="application/vnd.openxmlformats-officedocument.presentationml.notesSlide+xml"/>
  <Override PartName="/ppt/embeddings/oleObject25.bin" ContentType="application/vnd.openxmlformats-officedocument.oleObject"/>
  <Override PartName="/ppt/embeddings/Microsoft_Equation1.bin" ContentType="application/vnd.openxmlformats-officedocument.oleObject"/>
  <Override PartName="/ppt/embeddings/Microsoft_Equation2.bin" ContentType="application/vnd.openxmlformats-officedocument.oleObject"/>
  <Override PartName="/ppt/notesSlides/notesSlide12.xml" ContentType="application/vnd.openxmlformats-officedocument.presentationml.notesSlide+xml"/>
  <Override PartName="/ppt/embeddings/oleObject26.bin" ContentType="application/vnd.openxmlformats-officedocument.oleObject"/>
  <Override PartName="/ppt/embeddings/Microsoft_Equation3.bin" ContentType="application/vnd.openxmlformats-officedocument.oleObject"/>
  <Override PartName="/ppt/embeddings/Microsoft_Equation4.bin" ContentType="application/vnd.openxmlformats-officedocument.oleObject"/>
  <Override PartName="/ppt/notesSlides/notesSlide13.xml" ContentType="application/vnd.openxmlformats-officedocument.presentationml.notesSlide+xml"/>
  <Override PartName="/ppt/embeddings/oleObject27.bin" ContentType="application/vnd.openxmlformats-officedocument.oleObject"/>
  <Override PartName="/ppt/embeddings/Microsoft_Equation5.bin" ContentType="application/vnd.openxmlformats-officedocument.oleObject"/>
  <Override PartName="/ppt/embeddings/Microsoft_Equation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handoutMasterIdLst>
    <p:handoutMasterId r:id="rId37"/>
  </p:handoutMasterIdLst>
  <p:sldIdLst>
    <p:sldId id="256" r:id="rId2"/>
    <p:sldId id="257" r:id="rId3"/>
    <p:sldId id="258" r:id="rId4"/>
    <p:sldId id="349" r:id="rId5"/>
    <p:sldId id="259" r:id="rId6"/>
    <p:sldId id="260" r:id="rId7"/>
    <p:sldId id="261" r:id="rId8"/>
    <p:sldId id="334" r:id="rId9"/>
    <p:sldId id="263" r:id="rId10"/>
    <p:sldId id="264" r:id="rId11"/>
    <p:sldId id="265" r:id="rId12"/>
    <p:sldId id="266" r:id="rId13"/>
    <p:sldId id="267" r:id="rId14"/>
    <p:sldId id="268" r:id="rId15"/>
    <p:sldId id="333" r:id="rId16"/>
    <p:sldId id="335" r:id="rId17"/>
    <p:sldId id="273" r:id="rId18"/>
    <p:sldId id="274" r:id="rId19"/>
    <p:sldId id="336" r:id="rId20"/>
    <p:sldId id="276" r:id="rId21"/>
    <p:sldId id="337" r:id="rId22"/>
    <p:sldId id="338" r:id="rId23"/>
    <p:sldId id="339" r:id="rId24"/>
    <p:sldId id="340" r:id="rId25"/>
    <p:sldId id="341" r:id="rId26"/>
    <p:sldId id="342" r:id="rId27"/>
    <p:sldId id="343" r:id="rId28"/>
    <p:sldId id="348" r:id="rId29"/>
    <p:sldId id="344" r:id="rId30"/>
    <p:sldId id="345" r:id="rId31"/>
    <p:sldId id="347" r:id="rId32"/>
    <p:sldId id="350" r:id="rId33"/>
    <p:sldId id="352" r:id="rId34"/>
    <p:sldId id="346"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110" charset="0"/>
        <a:ea typeface="+mn-ea"/>
        <a:cs typeface="+mn-cs"/>
      </a:defRPr>
    </a:lvl5pPr>
    <a:lvl6pPr marL="2286000" algn="l" defTabSz="457200" rtl="0" eaLnBrk="1" latinLnBrk="0" hangingPunct="1">
      <a:defRPr sz="2400" kern="1200">
        <a:solidFill>
          <a:schemeClr val="tx1"/>
        </a:solidFill>
        <a:latin typeface="Arial" pitchFamily="-110" charset="0"/>
        <a:ea typeface="+mn-ea"/>
        <a:cs typeface="+mn-cs"/>
      </a:defRPr>
    </a:lvl6pPr>
    <a:lvl7pPr marL="2743200" algn="l" defTabSz="457200" rtl="0" eaLnBrk="1" latinLnBrk="0" hangingPunct="1">
      <a:defRPr sz="2400" kern="1200">
        <a:solidFill>
          <a:schemeClr val="tx1"/>
        </a:solidFill>
        <a:latin typeface="Arial" pitchFamily="-110" charset="0"/>
        <a:ea typeface="+mn-ea"/>
        <a:cs typeface="+mn-cs"/>
      </a:defRPr>
    </a:lvl7pPr>
    <a:lvl8pPr marL="3200400" algn="l" defTabSz="457200" rtl="0" eaLnBrk="1" latinLnBrk="0" hangingPunct="1">
      <a:defRPr sz="2400" kern="1200">
        <a:solidFill>
          <a:schemeClr val="tx1"/>
        </a:solidFill>
        <a:latin typeface="Arial" pitchFamily="-110" charset="0"/>
        <a:ea typeface="+mn-ea"/>
        <a:cs typeface="+mn-cs"/>
      </a:defRPr>
    </a:lvl8pPr>
    <a:lvl9pPr marL="3657600" algn="l" defTabSz="457200" rtl="0" eaLnBrk="1" latinLnBrk="0" hangingPunct="1">
      <a:defRPr sz="2400" kern="1200">
        <a:solidFill>
          <a:schemeClr val="tx1"/>
        </a:solidFill>
        <a:latin typeface="Arial"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92" d="100"/>
          <a:sy n="192" d="100"/>
        </p:scale>
        <p:origin x="-496" y="-456"/>
      </p:cViewPr>
      <p:guideLst>
        <p:guide orient="horz" pos="2160"/>
        <p:guide pos="2880"/>
      </p:guideLst>
    </p:cSldViewPr>
  </p:slid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31.emf"/><Relationship Id="rId3"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31.emf"/><Relationship Id="rId3" Type="http://schemas.openxmlformats.org/officeDocument/2006/relationships/image" Target="../media/image3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31.emf"/><Relationship Id="rId3"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9.emf"/><Relationship Id="rId3"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17.emf"/><Relationship Id="rId3"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 Id="rId3"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 Id="rId3"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5" Type="http://schemas.openxmlformats.org/officeDocument/2006/relationships/image" Target="../media/image23.emf"/><Relationship Id="rId6" Type="http://schemas.openxmlformats.org/officeDocument/2006/relationships/image" Target="../media/image26.emf"/><Relationship Id="rId1" Type="http://schemas.openxmlformats.org/officeDocument/2006/relationships/image" Target="../media/image24.emf"/><Relationship Id="rId2"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F294CCFB-749A-2F47-8EBA-00DE4241A432}" type="slidenum">
              <a:rPr lang="en-US" altLang="en-US"/>
              <a:pPr/>
              <a:t>‹#›</a:t>
            </a:fld>
            <a:endParaRPr lang="en-US" altLang="en-US"/>
          </a:p>
        </p:txBody>
      </p:sp>
    </p:spTree>
    <p:extLst>
      <p:ext uri="{BB962C8B-B14F-4D97-AF65-F5344CB8AC3E}">
        <p14:creationId xmlns:p14="http://schemas.microsoft.com/office/powerpoint/2010/main" val="2024323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1783C958-1F1B-2347-8B37-D6BC4B56CB47}" type="slidenum">
              <a:rPr lang="en-US" altLang="en-US"/>
              <a:pPr/>
              <a:t>‹#›</a:t>
            </a:fld>
            <a:endParaRPr lang="en-US" altLang="en-US"/>
          </a:p>
        </p:txBody>
      </p:sp>
      <p:sp>
        <p:nvSpPr>
          <p:cNvPr id="2054" name="Rectangle 6"/>
          <p:cNvSpPr>
            <a:spLocks noGrp="1" noChangeArrowheads="1"/>
          </p:cNvSpPr>
          <p:nvPr>
            <p:ph type="body" sz="quarter" idx="3"/>
          </p:nvPr>
        </p:nvSpPr>
        <p:spPr bwMode="auto">
          <a:xfrm>
            <a:off x="911225" y="4343400"/>
            <a:ext cx="5032375"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5" name="Rectangle 7"/>
          <p:cNvSpPr>
            <a:spLocks noGrp="1" noRot="1" noChangeAspect="1" noChangeArrowheads="1" noTextEdit="1"/>
          </p:cNvSpPr>
          <p:nvPr>
            <p:ph type="sldImg" idx="2"/>
          </p:nvPr>
        </p:nvSpPr>
        <p:spPr bwMode="auto">
          <a:xfrm>
            <a:off x="1152525" y="692150"/>
            <a:ext cx="455295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604872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answer this question for</a:t>
            </a:r>
            <a:r>
              <a:rPr lang="en-US" baseline="0" dirty="0" smtClean="0"/>
              <a:t> both secure sketches and fuzzy extractors.</a:t>
            </a:r>
          </a:p>
          <a:p>
            <a:r>
              <a:rPr lang="en-US" baseline="0" dirty="0" smtClean="0"/>
              <a:t>&lt;click&gt;</a:t>
            </a:r>
          </a:p>
          <a:p>
            <a:r>
              <a:rPr lang="en-US" baseline="0" dirty="0" smtClean="0"/>
              <a:t>For secure sketches we show the answer is no.</a:t>
            </a:r>
          </a:p>
          <a:p>
            <a:r>
              <a:rPr lang="en-US" baseline="0" dirty="0" smtClean="0"/>
              <a:t>&lt;click&gt;</a:t>
            </a:r>
          </a:p>
          <a:p>
            <a:r>
              <a:rPr lang="en-US" baseline="0" dirty="0" smtClean="0"/>
              <a:t>We show that defining a secure sketch with a computational adversary is not helpful.  I will be more precise in a minute about what this means.</a:t>
            </a:r>
          </a:p>
          <a:p>
            <a:r>
              <a:rPr lang="en-US" baseline="0" dirty="0" smtClean="0"/>
              <a:t>&lt;click&gt;</a:t>
            </a:r>
          </a:p>
          <a:p>
            <a:r>
              <a:rPr lang="en-US" baseline="0" dirty="0" smtClean="0"/>
              <a:t>For fuzzy extractors, we provide an affirmative answer.</a:t>
            </a:r>
          </a:p>
          <a:p>
            <a:r>
              <a:rPr lang="en-US" baseline="0" dirty="0" smtClean="0"/>
              <a:t>&lt;click&gt;</a:t>
            </a:r>
          </a:p>
          <a:p>
            <a:r>
              <a:rPr lang="en-US" baseline="0" dirty="0" smtClean="0"/>
              <a:t>We construct a lossless computational fuzzy extractor based on Learning with Errors or LWE problem</a:t>
            </a:r>
          </a:p>
          <a:p>
            <a:r>
              <a:rPr lang="en-US" baseline="0" dirty="0" smtClean="0"/>
              <a:t>&lt;click&gt;</a:t>
            </a:r>
          </a:p>
          <a:p>
            <a:r>
              <a:rPr lang="en-US" baseline="0" dirty="0" smtClean="0"/>
              <a:t>Along the way we extend the hardness of LWE to the case when some dimensions have known error.</a:t>
            </a:r>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262205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irises)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perform key derivation from such sources non-interactively.</a:t>
            </a:r>
          </a:p>
          <a:p>
            <a:r>
              <a:rPr lang="en-US" baseline="0" dirty="0" smtClean="0"/>
              <a:t>&lt;click&gt;</a:t>
            </a:r>
          </a:p>
          <a:p>
            <a:r>
              <a:rPr lang="en-US" baseline="0" dirty="0" smtClean="0"/>
              <a:t>We start by assuming that our source is high quality.  Traditionally this means the source has high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  </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  Note there was considerable prior research on the interactive version of this problem introduced by Bennett, Brassard, and Robert in 1988.</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  </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p>
          <a:p>
            <a:endParaRPr lang="en-US" baseline="0" dirty="0" smtClean="0"/>
          </a:p>
          <a:p>
            <a:r>
              <a:rPr lang="en-US" baseline="0" dirty="0" smtClean="0"/>
              <a:t>In all of our analysis we assume the adversary has access to the Generate and Reproduce algorithms and this helper value 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9</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is derived</a:t>
            </a:r>
            <a:r>
              <a:rPr lang="en-US" baseline="0" dirty="0" smtClean="0"/>
              <a:t> using a standard tool called a randomness extractor.</a:t>
            </a:r>
          </a:p>
          <a:p>
            <a:r>
              <a:rPr lang="en-US" baseline="0" dirty="0" smtClean="0"/>
              <a:t>&lt;click&gt;</a:t>
            </a:r>
          </a:p>
          <a:p>
            <a:r>
              <a:rPr lang="en-US" baseline="0" dirty="0" smtClean="0"/>
              <a:t>A randomness extractor converts all high min-entropy distributions to the uniform distribution.  For the purposes of clarity, I have omitted the seed from the extractor, the seed is added to the public value p.</a:t>
            </a:r>
          </a:p>
          <a:p>
            <a:r>
              <a:rPr lang="en-US" baseline="0" dirty="0" smtClean="0"/>
              <a:t>&lt;click&gt;</a:t>
            </a:r>
          </a:p>
          <a:p>
            <a:r>
              <a:rPr lang="en-US" baseline="0" dirty="0" smtClean="0"/>
              <a:t>So to generate our key, we simply extract from the value w_0.</a:t>
            </a:r>
          </a:p>
          <a:p>
            <a:r>
              <a:rPr lang="en-US" baseline="0" dirty="0" smtClean="0"/>
              <a:t>&lt;click&gt;</a:t>
            </a:r>
          </a:p>
          <a:p>
            <a:r>
              <a:rPr lang="en-US" baseline="0" dirty="0" smtClean="0"/>
              <a:t>In our reproduce procedure, we will generate the same key so we will run the extractor in Rep.  Unfortunately, we don’t have the value w_0 to run the extractor.  The interesting part is how to reproduce the value w_0 so we can run the extractor in Rep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10</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accomplished using a tool called a secure sketch.</a:t>
            </a:r>
          </a:p>
          <a:p>
            <a:r>
              <a:rPr lang="en-US" dirty="0" smtClean="0"/>
              <a:t>&lt;click&gt;</a:t>
            </a:r>
          </a:p>
          <a:p>
            <a:r>
              <a:rPr lang="en-US" dirty="0" smtClean="0"/>
              <a:t>A</a:t>
            </a:r>
            <a:r>
              <a:rPr lang="en-US" baseline="0" dirty="0" smtClean="0"/>
              <a:t> secure sketch produces a public value p that is used to error correct w_0.  It consists of a sketch algorithm that is run inside Gen,</a:t>
            </a:r>
          </a:p>
          <a:p>
            <a:r>
              <a:rPr lang="en-US" baseline="0" dirty="0" smtClean="0"/>
              <a:t>&lt;click&gt;</a:t>
            </a:r>
          </a:p>
          <a:p>
            <a:r>
              <a:rPr lang="en-US" baseline="0" dirty="0" smtClean="0"/>
              <a:t>And a Rec algorithm.  The Rec algorithm takes p and a close value w_1 and reproduces w_0.  You can think of this as an error correcting procedure for w_0.</a:t>
            </a:r>
          </a:p>
          <a:p>
            <a:r>
              <a:rPr lang="en-US" baseline="0" dirty="0" smtClean="0"/>
              <a:t>Once we have the value w_0, we can run the extractor and obtain the original key.  I am now going to describe a little bit more about how secure sketches work.  Any questions on the fuzzy extractor paradigm so far?</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11</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by describing</a:t>
            </a:r>
            <a:r>
              <a:rPr lang="en-US" baseline="0" dirty="0" smtClean="0"/>
              <a:t> the sketch algorithm.</a:t>
            </a:r>
          </a:p>
          <a:p>
            <a:r>
              <a:rPr lang="en-US" baseline="0" dirty="0" smtClean="0"/>
              <a:t>&lt;click, click&gt;</a:t>
            </a:r>
          </a:p>
          <a:p>
            <a:r>
              <a:rPr lang="en-US" baseline="0" dirty="0" smtClean="0"/>
              <a:t>The sketch I am going to describe is called the “code-offset sketch” in the literature.  Assume we have an error correcting code that can correct </a:t>
            </a:r>
            <a:r>
              <a:rPr lang="en-US" baseline="0" dirty="0" err="1" smtClean="0"/>
              <a:t>dmax</a:t>
            </a:r>
            <a:r>
              <a:rPr lang="en-US" baseline="0" dirty="0" smtClean="0"/>
              <a:t> errors.</a:t>
            </a:r>
          </a:p>
          <a:p>
            <a:r>
              <a:rPr lang="en-US" baseline="0" dirty="0" smtClean="0"/>
              <a:t>&lt;click&gt;</a:t>
            </a:r>
          </a:p>
          <a:p>
            <a:r>
              <a:rPr lang="en-US" baseline="0" dirty="0" smtClean="0"/>
              <a:t>We will start by selecting a random </a:t>
            </a:r>
            <a:r>
              <a:rPr lang="en-US" baseline="0" dirty="0" err="1" smtClean="0"/>
              <a:t>codeword</a:t>
            </a:r>
            <a:r>
              <a:rPr lang="en-US" baseline="0" dirty="0" smtClean="0"/>
              <a:t>.  So we select a random value x and encode x using the error correcting code.  We will use this </a:t>
            </a:r>
            <a:r>
              <a:rPr lang="en-US" baseline="0" dirty="0" err="1" smtClean="0"/>
              <a:t>ec</a:t>
            </a:r>
            <a:r>
              <a:rPr lang="en-US" baseline="0" dirty="0" smtClean="0"/>
              <a:t> value as a mask for our value w_0.</a:t>
            </a:r>
          </a:p>
          <a:p>
            <a:r>
              <a:rPr lang="en-US" baseline="0" dirty="0" smtClean="0"/>
              <a:t>&lt;click&gt;</a:t>
            </a:r>
          </a:p>
          <a:p>
            <a:r>
              <a:rPr lang="en-US" baseline="0" dirty="0" smtClean="0"/>
              <a:t>Our public value p will be the exclusive or of the value </a:t>
            </a:r>
            <a:r>
              <a:rPr lang="en-US" baseline="0" dirty="0" err="1" smtClean="0"/>
              <a:t>ec</a:t>
            </a:r>
            <a:r>
              <a:rPr lang="en-US" baseline="0" dirty="0" smtClean="0"/>
              <a:t> and our original reading.  Remember, we want two properties from p: it should allow recovery from a close value w_1 and it shouldn’t give much information about w_0.</a:t>
            </a:r>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226747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show have the first property is fulfilled.</a:t>
            </a:r>
          </a:p>
          <a:p>
            <a:r>
              <a:rPr lang="en-US" dirty="0" smtClean="0"/>
              <a:t>&lt;click&gt;</a:t>
            </a:r>
          </a:p>
          <a:p>
            <a:r>
              <a:rPr lang="en-US" dirty="0" smtClean="0"/>
              <a:t>This</a:t>
            </a:r>
            <a:r>
              <a:rPr lang="en-US" baseline="0" dirty="0" smtClean="0"/>
              <a:t> is done in the Recovery function.</a:t>
            </a:r>
          </a:p>
          <a:p>
            <a:r>
              <a:rPr lang="en-US" baseline="0" dirty="0" smtClean="0"/>
              <a:t>&lt;click&gt;</a:t>
            </a:r>
          </a:p>
          <a:p>
            <a:r>
              <a:rPr lang="en-US" baseline="0" dirty="0" smtClean="0"/>
              <a:t>So the recovery function has just the public value p and the new reading w_1.</a:t>
            </a:r>
          </a:p>
          <a:p>
            <a:r>
              <a:rPr lang="en-US" baseline="0" dirty="0" smtClean="0"/>
              <a:t>&lt;click&gt;</a:t>
            </a:r>
          </a:p>
          <a:p>
            <a:r>
              <a:rPr lang="en-US" baseline="0" dirty="0" smtClean="0"/>
              <a:t>It adds these two values together.  </a:t>
            </a:r>
          </a:p>
          <a:p>
            <a:r>
              <a:rPr lang="en-US" baseline="0" dirty="0" smtClean="0"/>
              <a:t>&lt;click&gt;</a:t>
            </a:r>
          </a:p>
          <a:p>
            <a:r>
              <a:rPr lang="en-US" baseline="0" dirty="0" smtClean="0"/>
              <a:t>We then run the decoding procedure of the error correcting code on this value p\</a:t>
            </a:r>
            <a:r>
              <a:rPr lang="en-US" baseline="0" dirty="0" err="1" smtClean="0"/>
              <a:t>oplus</a:t>
            </a:r>
            <a:r>
              <a:rPr lang="en-US" baseline="0" dirty="0" smtClean="0"/>
              <a:t> w_1.  This gives us a value </a:t>
            </a:r>
            <a:r>
              <a:rPr lang="en-US" baseline="0" dirty="0" err="1" smtClean="0"/>
              <a:t>ec</a:t>
            </a:r>
            <a:r>
              <a:rPr lang="en-US" baseline="0" dirty="0" smtClean="0"/>
              <a:t>’.</a:t>
            </a:r>
          </a:p>
          <a:p>
            <a:r>
              <a:rPr lang="en-US" baseline="0" dirty="0" smtClean="0"/>
              <a:t>&lt;click&gt;</a:t>
            </a:r>
          </a:p>
          <a:p>
            <a:r>
              <a:rPr lang="en-US" baseline="0" dirty="0" smtClean="0"/>
              <a:t>If w_0 and w_1 are within the decoding radius for the error correcting code then </a:t>
            </a:r>
            <a:r>
              <a:rPr lang="en-US" baseline="0" dirty="0" err="1" smtClean="0"/>
              <a:t>ec</a:t>
            </a:r>
            <a:r>
              <a:rPr lang="en-US" baseline="0" dirty="0" smtClean="0"/>
              <a:t>’ = </a:t>
            </a:r>
            <a:r>
              <a:rPr lang="en-US" baseline="0" dirty="0" err="1" smtClean="0"/>
              <a:t>ec.</a:t>
            </a:r>
            <a:r>
              <a:rPr lang="en-US" baseline="0" dirty="0" smtClean="0"/>
              <a:t>  This means we can recover the value w_0 from a close w_1.</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3766443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work on the second property.  We need the value p not to give much information about w_0.</a:t>
            </a:r>
          </a:p>
          <a:p>
            <a:r>
              <a:rPr lang="en-US" dirty="0" smtClean="0"/>
              <a:t>&lt;click&gt;</a:t>
            </a:r>
          </a:p>
          <a:p>
            <a:r>
              <a:rPr lang="en-US" dirty="0" smtClean="0"/>
              <a:t>Consider the case</a:t>
            </a:r>
            <a:r>
              <a:rPr lang="en-US" baseline="0" dirty="0" smtClean="0"/>
              <a:t> where we collect a reading from a different source, say w_0’.</a:t>
            </a:r>
          </a:p>
          <a:p>
            <a:r>
              <a:rPr lang="en-US" baseline="0" dirty="0" smtClean="0"/>
              <a:t>&lt;click, click&gt;</a:t>
            </a:r>
          </a:p>
          <a:p>
            <a:r>
              <a:rPr lang="en-US" baseline="0" dirty="0" smtClean="0"/>
              <a:t>This means that p \</a:t>
            </a:r>
            <a:r>
              <a:rPr lang="en-US" baseline="0" dirty="0" err="1" smtClean="0"/>
              <a:t>oplus</a:t>
            </a:r>
            <a:r>
              <a:rPr lang="en-US" baseline="0" dirty="0" smtClean="0"/>
              <a:t> w_0’ will not be close to the original </a:t>
            </a:r>
            <a:r>
              <a:rPr lang="en-US" baseline="0" dirty="0" err="1" smtClean="0"/>
              <a:t>codeword</a:t>
            </a:r>
            <a:r>
              <a:rPr lang="en-US" baseline="0" dirty="0" smtClean="0"/>
              <a:t> and decoding will give an unrelated value.  </a:t>
            </a:r>
          </a:p>
          <a:p>
            <a:r>
              <a:rPr lang="en-US" baseline="0" dirty="0" smtClean="0"/>
              <a:t>&lt;click&gt;</a:t>
            </a:r>
            <a:br>
              <a:rPr lang="en-US" baseline="0" dirty="0" smtClean="0"/>
            </a:br>
            <a:r>
              <a:rPr lang="en-US" baseline="0" dirty="0" smtClean="0"/>
              <a:t>Formally, we can say that W_0 retains high entropy even conditioned on the public value p.  This is the main novel contribution of a secure sketch (otherwise we could just provide error correcting information.</a:t>
            </a:r>
          </a:p>
          <a:p>
            <a:r>
              <a:rPr lang="en-US" baseline="0" dirty="0" smtClean="0"/>
              <a:t>&lt;click&gt;</a:t>
            </a:r>
          </a:p>
          <a:p>
            <a:r>
              <a:rPr lang="en-US" baseline="0" dirty="0" smtClean="0"/>
              <a:t>Recall the starting entropy was k.  We will call k-k’ the entropy loss of a secure sketch.  This value is important as it determines the strength of our key.  </a:t>
            </a:r>
          </a:p>
          <a:p>
            <a:r>
              <a:rPr lang="en-US" baseline="0" dirty="0" smtClean="0"/>
              <a:t>&lt;click&gt;</a:t>
            </a:r>
          </a:p>
          <a:p>
            <a:r>
              <a:rPr lang="en-US" baseline="0" dirty="0" smtClean="0"/>
              <a:t>In particular, the extractor must be able to produce a good key with only k’ bits of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3336512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dig into the entropy loss a little</a:t>
            </a:r>
            <a:r>
              <a:rPr lang="en-US" baseline="0" dirty="0" smtClean="0"/>
              <a:t> bit more.</a:t>
            </a:r>
          </a:p>
          <a:p>
            <a:r>
              <a:rPr lang="en-US" baseline="0" dirty="0" smtClean="0"/>
              <a:t>&lt;click&gt;</a:t>
            </a:r>
          </a:p>
          <a:p>
            <a:r>
              <a:rPr lang="en-US" baseline="0" dirty="0" smtClean="0"/>
              <a:t>Most biometrics have a couple hundred bits of entropy.  These sources are not overflowing with entropy, where we can afford entropy losses without much consideration.</a:t>
            </a:r>
          </a:p>
          <a:p>
            <a:r>
              <a:rPr lang="en-US" baseline="0" dirty="0" smtClean="0"/>
              <a:t>&lt;click&gt;</a:t>
            </a:r>
          </a:p>
          <a:p>
            <a:r>
              <a:rPr lang="en-US" baseline="0" dirty="0" smtClean="0"/>
              <a:t>Entropy loss for fuzzy extractors consider an information theoretic adversary.  This is primarily due to the construction using two “information-theoretic” primitives.</a:t>
            </a:r>
          </a:p>
          <a:p>
            <a:r>
              <a:rPr lang="en-US" baseline="0" dirty="0" smtClean="0"/>
              <a:t>&lt;click&gt;</a:t>
            </a:r>
          </a:p>
          <a:p>
            <a:r>
              <a:rPr lang="en-US" baseline="0" dirty="0" smtClean="0"/>
              <a:t>This lose comes from two sources.</a:t>
            </a:r>
          </a:p>
          <a:p>
            <a:r>
              <a:rPr lang="en-US" baseline="0" dirty="0" smtClean="0"/>
              <a:t>&lt;click&gt;</a:t>
            </a:r>
          </a:p>
          <a:p>
            <a:r>
              <a:rPr lang="en-US" baseline="0" dirty="0" smtClean="0"/>
              <a:t>The secure sketch due to an error correcting code is at least the error correcting capability.  In practice, this entropy loss may be considerably higher</a:t>
            </a:r>
          </a:p>
          <a:p>
            <a:r>
              <a:rPr lang="en-US" baseline="0" dirty="0" smtClean="0"/>
              <a:t>&lt;click&gt;</a:t>
            </a:r>
          </a:p>
          <a:p>
            <a:r>
              <a:rPr lang="en-US" baseline="0" dirty="0" smtClean="0"/>
              <a:t>Randomness extractors give a distribution that is close to uniform.  There is some error \epsilon that indicates the distance from uniform.  The length of the extractor key is proportional to the distance from uniform.</a:t>
            </a:r>
          </a:p>
          <a:p>
            <a:r>
              <a:rPr lang="en-US" baseline="0" dirty="0" smtClean="0"/>
              <a:t>&lt;click&gt;</a:t>
            </a:r>
            <a:br>
              <a:rPr lang="en-US" baseline="0" dirty="0" smtClean="0"/>
            </a:br>
            <a:r>
              <a:rPr lang="en-US" baseline="0" dirty="0" smtClean="0"/>
              <a:t>The point of all this is we may not have enough bits for a key after all of these losses.</a:t>
            </a:r>
          </a:p>
          <a:p>
            <a:r>
              <a:rPr lang="en-US" baseline="0" dirty="0" smtClean="0"/>
              <a:t>&lt;click&gt;</a:t>
            </a:r>
          </a:p>
          <a:p>
            <a:r>
              <a:rPr lang="en-US" baseline="0" dirty="0" smtClean="0"/>
              <a:t>The main question of this work is whether we can eliminate these entropy losses.</a:t>
            </a:r>
          </a:p>
          <a:p>
            <a:r>
              <a:rPr lang="en-US" baseline="0" dirty="0" smtClean="0"/>
              <a:t>&lt;click, click&gt;</a:t>
            </a:r>
          </a:p>
          <a:p>
            <a:r>
              <a:rPr lang="en-US" baseline="0" dirty="0" smtClean="0"/>
              <a:t>If we consider the information theoretic setting we already have an answer to these questions.  Any secure sketch that corrects </a:t>
            </a:r>
            <a:r>
              <a:rPr lang="en-US" baseline="0" dirty="0" err="1" smtClean="0"/>
              <a:t>dmax</a:t>
            </a:r>
            <a:r>
              <a:rPr lang="en-US" baseline="0" dirty="0" smtClean="0"/>
              <a:t> errors implies an error correcting code that corrects </a:t>
            </a:r>
            <a:r>
              <a:rPr lang="en-US" baseline="0" dirty="0" err="1" smtClean="0"/>
              <a:t>dmax</a:t>
            </a:r>
            <a:r>
              <a:rPr lang="en-US" baseline="0" dirty="0" smtClean="0"/>
              <a:t> errors and vice versa.  This means that all bounds on the rate of a code carry over to secure sketch.  </a:t>
            </a:r>
          </a:p>
          <a:p>
            <a:r>
              <a:rPr lang="en-US" baseline="0" dirty="0" smtClean="0"/>
              <a:t>&lt;click&gt;</a:t>
            </a:r>
          </a:p>
          <a:p>
            <a:r>
              <a:rPr lang="en-US" baseline="0" dirty="0" smtClean="0"/>
              <a:t>One such bound is the sphere packing bound.  This tells us the entropy loss must be at least the volume of the ball we are trying to correct.</a:t>
            </a:r>
          </a:p>
          <a:p>
            <a:r>
              <a:rPr lang="en-US" baseline="0" dirty="0" smtClean="0"/>
              <a:t>&lt;click&gt;</a:t>
            </a:r>
          </a:p>
          <a:p>
            <a:r>
              <a:rPr lang="en-US" baseline="0" dirty="0" smtClean="0"/>
              <a:t>As stated above we are measuring the entropy loss in an information theoretic setting.  Maybe we can do better by considering computationally bounded adversaries.</a:t>
            </a:r>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28127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832104" y="1389888"/>
            <a:ext cx="7479792" cy="1298448"/>
          </a:xfrm>
        </p:spPr>
        <p:txBody>
          <a:bodyPr anchor="b" anchorCtr="0"/>
          <a:lstStyle>
            <a:lvl1pPr>
              <a:lnSpc>
                <a:spcPct val="100000"/>
              </a:lnSpc>
              <a:spcAft>
                <a:spcPts val="600"/>
              </a:spcAft>
              <a:defRPr sz="3600"/>
            </a:lvl1pPr>
          </a:lstStyle>
          <a:p>
            <a:r>
              <a:rPr lang="en-US" altLang="en-US" smtClean="0"/>
              <a:t>Click to edit Master title style</a:t>
            </a:r>
            <a:endParaRPr lang="en-US" altLang="en-US" dirty="0"/>
          </a:p>
        </p:txBody>
      </p:sp>
      <p:sp>
        <p:nvSpPr>
          <p:cNvPr id="6202" name="Rectangle 1082"/>
          <p:cNvSpPr>
            <a:spLocks noGrp="1" noChangeArrowheads="1"/>
          </p:cNvSpPr>
          <p:nvPr>
            <p:ph type="subTitle" sz="quarter" idx="1"/>
          </p:nvPr>
        </p:nvSpPr>
        <p:spPr>
          <a:xfrm>
            <a:off x="832104" y="3008376"/>
            <a:ext cx="7479792" cy="1792224"/>
          </a:xfrm>
          <a:prstGeom prst="rect">
            <a:avLst/>
          </a:prstGeom>
          <a:ln w="12700">
            <a:headEnd type="none" w="sm" len="sm"/>
            <a:tailEnd type="none" w="sm" len="sm"/>
          </a:ln>
        </p:spPr>
        <p:txBody>
          <a:bodyPr lIns="91440" tIns="45720" rIns="91440" bIns="45720" anchor="ctr" anchorCtr="0"/>
          <a:lstStyle>
            <a:lvl1pPr marL="0" indent="0" algn="ctr">
              <a:lnSpc>
                <a:spcPct val="100000"/>
              </a:lnSpc>
              <a:spcBef>
                <a:spcPts val="0"/>
              </a:spcBef>
              <a:spcAft>
                <a:spcPts val="2400"/>
              </a:spcAft>
              <a:buFontTx/>
              <a:buNone/>
              <a:defRPr sz="2200"/>
            </a:lvl1pPr>
          </a:lstStyle>
          <a:p>
            <a:r>
              <a:rPr lang="en-US" altLang="en-US" smtClean="0"/>
              <a:t>Click to edit Master subtitle style</a:t>
            </a:r>
            <a:endParaRPr lang="en-US" altLang="en-US" dirty="0"/>
          </a:p>
        </p:txBody>
      </p:sp>
      <p:sp>
        <p:nvSpPr>
          <p:cNvPr id="9" name="Freeform 8"/>
          <p:cNvSpPr>
            <a:spLocks/>
          </p:cNvSpPr>
          <p:nvPr userDrawn="1"/>
        </p:nvSpPr>
        <p:spPr bwMode="auto">
          <a:xfrm>
            <a:off x="0" y="950976"/>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sp>
        <p:nvSpPr>
          <p:cNvPr id="10" name="Freeform 8"/>
          <p:cNvSpPr>
            <a:spLocks/>
          </p:cNvSpPr>
          <p:nvPr userDrawn="1"/>
        </p:nvSpPr>
        <p:spPr bwMode="auto">
          <a:xfrm>
            <a:off x="0" y="6355080"/>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pic>
        <p:nvPicPr>
          <p:cNvPr id="2" name="Picture 1" descr="LL_Logo_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2072" y="5111496"/>
            <a:ext cx="3429000" cy="345440"/>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1344168" y="1700784"/>
            <a:ext cx="6455664" cy="394106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smtClean="0"/>
              <a:t>Click icon to add chart</a:t>
            </a:r>
            <a:endParaRPr lang="en-US" dirty="0"/>
          </a:p>
        </p:txBody>
      </p:sp>
      <p:sp>
        <p:nvSpPr>
          <p:cNvPr id="5" name="Text Placeholder 4"/>
          <p:cNvSpPr>
            <a:spLocks noGrp="1"/>
          </p:cNvSpPr>
          <p:nvPr>
            <p:ph type="body" sz="quarter" idx="11"/>
          </p:nvPr>
        </p:nvSpPr>
        <p:spPr>
          <a:xfrm>
            <a:off x="1344168" y="1252728"/>
            <a:ext cx="6455664"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344168" y="5705856"/>
            <a:ext cx="6455664"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00709624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75488" y="1289304"/>
            <a:ext cx="8193024"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Arial"/>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idx="1"/>
          </p:nvPr>
        </p:nvSpPr>
        <p:spPr>
          <a:xfrm>
            <a:off x="475488" y="1289304"/>
            <a:ext cx="3986784"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4663440" y="1289304"/>
            <a:ext cx="3986784"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780532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14611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1832" y="146304"/>
            <a:ext cx="7260336" cy="466344"/>
          </a:xfrm>
        </p:spPr>
        <p:txBody>
          <a:bodyPr/>
          <a:lstStyle/>
          <a:p>
            <a:r>
              <a:rPr lang="en-US" smtClean="0"/>
              <a:t>Click to edit Master title style</a:t>
            </a:r>
            <a:endParaRPr lang="en-US"/>
          </a:p>
        </p:txBody>
      </p:sp>
      <p:sp>
        <p:nvSpPr>
          <p:cNvPr id="3" name="Content Placeholder 2"/>
          <p:cNvSpPr>
            <a:spLocks noGrp="1"/>
          </p:cNvSpPr>
          <p:nvPr>
            <p:ph idx="1"/>
          </p:nvPr>
        </p:nvSpPr>
        <p:spPr>
          <a:xfrm>
            <a:off x="475488" y="1289304"/>
            <a:ext cx="8193024"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941832" y="594360"/>
            <a:ext cx="7260336" cy="304800"/>
          </a:xfrm>
          <a:prstGeom prst="rect">
            <a:avLst/>
          </a:prstGeom>
        </p:spPr>
        <p:txBody>
          <a:bodyPr vert="horz"/>
          <a:lstStyle>
            <a:lvl1pPr marL="0" indent="0" algn="ctr">
              <a:lnSpc>
                <a:spcPts val="2400"/>
              </a:lnSpc>
              <a:spcBef>
                <a:spcPts val="300"/>
              </a:spcBef>
              <a:spcAft>
                <a:spcPts val="600"/>
              </a:spcAft>
              <a:buFontTx/>
              <a:buNone/>
              <a:defRPr sz="2400" baseline="0"/>
            </a:lvl1pPr>
            <a:lvl2pPr marL="520700" indent="0">
              <a:buNone/>
              <a:defRPr/>
            </a:lvl2pPr>
            <a:lvl3pPr marL="976313" indent="0">
              <a:buNone/>
              <a:defRPr/>
            </a:lvl3pPr>
            <a:lvl4pPr marL="1427162" indent="0">
              <a:buNone/>
              <a:defRPr/>
            </a:lvl4pPr>
            <a:lvl5pPr>
              <a:buNone/>
              <a:defRPr/>
            </a:lvl5pPr>
          </a:lstStyle>
          <a:p>
            <a:pPr lvl="0"/>
            <a:r>
              <a:rPr lang="en-US" dirty="0" smtClean="0"/>
              <a:t>Click to add Subtitle</a:t>
            </a:r>
          </a:p>
        </p:txBody>
      </p:sp>
    </p:spTree>
    <p:extLst>
      <p:ext uri="{BB962C8B-B14F-4D97-AF65-F5344CB8AC3E}">
        <p14:creationId xmlns:p14="http://schemas.microsoft.com/office/powerpoint/2010/main" val="241134664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75488" y="1682496"/>
            <a:ext cx="8193024" cy="4443984"/>
          </a:xfrm>
          <a:prstGeom prst="rect">
            <a:avLst/>
          </a:prstGeom>
        </p:spPr>
        <p:txBody>
          <a:bodyPr anchor="t" anchorCtr="1"/>
          <a:lstStyle>
            <a:lvl1pPr marL="237744" indent="-237744">
              <a:lnSpc>
                <a:spcPct val="90000"/>
              </a:lnSpc>
              <a:spcBef>
                <a:spcPts val="1500"/>
              </a:spcBef>
              <a:buSzPct val="100000"/>
              <a:buFont typeface="Arial"/>
              <a:buChar char="•"/>
              <a:defRPr/>
            </a:lvl1pPr>
            <a:lvl2pPr marL="539496" indent="-256032">
              <a:lnSpc>
                <a:spcPct val="90000"/>
              </a:lnSpc>
              <a:spcBef>
                <a:spcPts val="1500"/>
              </a:spcBef>
              <a:defRPr/>
            </a:lvl2pPr>
            <a:lvl3pPr marL="758952" indent="-182880">
              <a:lnSpc>
                <a:spcPct val="90000"/>
              </a:lnSpc>
              <a:spcBef>
                <a:spcPts val="1500"/>
              </a:spcBef>
              <a:buSzPct val="90000"/>
              <a:buFont typeface="Wingdings" charset="2"/>
              <a:buChar char="§"/>
              <a:defRPr/>
            </a:lvl3pPr>
            <a:lvl4pPr marL="1033272" indent="0">
              <a:lnSpc>
                <a:spcPct val="90000"/>
              </a:lnSpc>
              <a:spcBef>
                <a:spcPts val="1500"/>
              </a:spcBef>
              <a:buFontTx/>
              <a:buNone/>
              <a:defRPr/>
            </a:lvl4pPr>
            <a:lvl5pPr marL="1261872" indent="0">
              <a:lnSpc>
                <a:spcPct val="90000"/>
              </a:lnSpc>
              <a:spcBef>
                <a:spcPts val="15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134664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hasCustomPrompt="1"/>
          </p:nvPr>
        </p:nvSpPr>
        <p:spPr>
          <a:xfrm>
            <a:off x="1581912" y="1764792"/>
            <a:ext cx="5971032" cy="3776472"/>
          </a:xfrm>
          <a:prstGeom prst="rect">
            <a:avLst/>
          </a:prstGeom>
          <a:ln w="12700">
            <a:solidFill>
              <a:schemeClr val="tx1"/>
            </a:solidFill>
          </a:ln>
        </p:spPr>
        <p:txBody>
          <a:bodyPr vert="horz"/>
          <a:lstStyle>
            <a:lvl1pPr marL="0" indent="0" algn="ctr">
              <a:lnSpc>
                <a:spcPts val="2000"/>
              </a:lnSpc>
              <a:spcBef>
                <a:spcPts val="300"/>
              </a:spcBef>
              <a:spcAft>
                <a:spcPts val="600"/>
              </a:spcAft>
              <a:buFontTx/>
              <a:buNone/>
              <a:defRPr/>
            </a:lvl1pPr>
          </a:lstStyle>
          <a:p>
            <a:r>
              <a:rPr lang="en-US" dirty="0" smtClean="0"/>
              <a:t>Click icon to add picture</a:t>
            </a:r>
            <a:endParaRPr lang="en-US" dirty="0"/>
          </a:p>
        </p:txBody>
      </p:sp>
      <p:sp>
        <p:nvSpPr>
          <p:cNvPr id="5" name="Text Placeholder 4"/>
          <p:cNvSpPr>
            <a:spLocks noGrp="1"/>
          </p:cNvSpPr>
          <p:nvPr>
            <p:ph type="body" sz="quarter" idx="11"/>
          </p:nvPr>
        </p:nvSpPr>
        <p:spPr>
          <a:xfrm>
            <a:off x="1581912" y="1316736"/>
            <a:ext cx="5971032"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581912" y="5605272"/>
            <a:ext cx="5971032"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49790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Media Placeholder 3"/>
          <p:cNvSpPr>
            <a:spLocks noGrp="1"/>
          </p:cNvSpPr>
          <p:nvPr>
            <p:ph type="media" sz="quarter" idx="10"/>
          </p:nvPr>
        </p:nvSpPr>
        <p:spPr>
          <a:xfrm>
            <a:off x="1737360" y="1828800"/>
            <a:ext cx="5687568" cy="334670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smtClean="0"/>
              <a:t>Click icon to add media</a:t>
            </a:r>
            <a:endParaRPr lang="en-US" dirty="0"/>
          </a:p>
        </p:txBody>
      </p:sp>
      <p:sp>
        <p:nvSpPr>
          <p:cNvPr id="5" name="Text Placeholder 4"/>
          <p:cNvSpPr>
            <a:spLocks noGrp="1"/>
          </p:cNvSpPr>
          <p:nvPr>
            <p:ph type="body" sz="quarter" idx="11"/>
          </p:nvPr>
        </p:nvSpPr>
        <p:spPr>
          <a:xfrm>
            <a:off x="1737360" y="1371600"/>
            <a:ext cx="5687568"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737360" y="5230368"/>
            <a:ext cx="5687568"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3803974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941832" y="100584"/>
            <a:ext cx="7260336" cy="813816"/>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p>
            <a:pPr lvl="0"/>
            <a:r>
              <a:rPr lang="en-US" altLang="en-US" smtClean="0"/>
              <a:t>Click to edit Master title style</a:t>
            </a:r>
            <a:endParaRPr lang="en-US" altLang="en-US" dirty="0"/>
          </a:p>
        </p:txBody>
      </p:sp>
      <p:sp>
        <p:nvSpPr>
          <p:cNvPr id="1032" name="Freeform 8"/>
          <p:cNvSpPr>
            <a:spLocks/>
          </p:cNvSpPr>
          <p:nvPr/>
        </p:nvSpPr>
        <p:spPr bwMode="auto">
          <a:xfrm>
            <a:off x="0" y="950976"/>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sp>
        <p:nvSpPr>
          <p:cNvPr id="1048" name="Rectangle 24"/>
          <p:cNvSpPr>
            <a:spLocks noChangeArrowheads="1"/>
          </p:cNvSpPr>
          <p:nvPr/>
        </p:nvSpPr>
        <p:spPr bwMode="auto">
          <a:xfrm>
            <a:off x="320040" y="6455664"/>
            <a:ext cx="1088136" cy="219456"/>
          </a:xfrm>
          <a:prstGeom prst="rect">
            <a:avLst/>
          </a:prstGeom>
          <a:noFill/>
          <a:ln w="9525">
            <a:noFill/>
            <a:miter lim="800000"/>
            <a:headEnd/>
            <a:tailEnd/>
          </a:ln>
          <a:effectLst/>
        </p:spPr>
        <p:txBody>
          <a:bodyPr wrap="square" lIns="0" tIns="0" rIns="0" bIns="0" anchor="t" anchorCtr="0">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sz="700" b="0" i="0" dirty="0" smtClean="0"/>
              <a:t>Fuzzy Ext</a:t>
            </a:r>
            <a:r>
              <a:rPr lang="en-US" altLang="en-US" sz="700" b="0" i="0" baseline="0" dirty="0" smtClean="0"/>
              <a:t>- </a:t>
            </a:r>
            <a:fld id="{321F32AB-3DDB-C54A-A434-42EC1FB733CD}" type="slidenum">
              <a:rPr lang="en-US" altLang="en-US" sz="700" b="0" i="0" smtClean="0"/>
              <a:pPr marL="0" marR="0" indent="0" algn="l" defTabSz="914400" rtl="0" eaLnBrk="0" fontAlgn="base" latinLnBrk="0" hangingPunct="0">
                <a:lnSpc>
                  <a:spcPct val="100000"/>
                </a:lnSpc>
                <a:spcBef>
                  <a:spcPct val="0"/>
                </a:spcBef>
                <a:spcAft>
                  <a:spcPct val="0"/>
                </a:spcAft>
                <a:buClrTx/>
                <a:buSzTx/>
                <a:buFontTx/>
                <a:buNone/>
                <a:tabLst/>
                <a:defRPr/>
              </a:pPr>
              <a:t>‹#›</a:t>
            </a:fld>
            <a:endParaRPr lang="en-US" altLang="en-US" sz="700" b="0" i="0" baseline="0" dirty="0" smtClean="0"/>
          </a:p>
          <a:p>
            <a:pPr algn="l">
              <a:lnSpc>
                <a:spcPct val="100000"/>
              </a:lnSpc>
            </a:pPr>
            <a:r>
              <a:rPr lang="en-US" altLang="en-US" sz="700" b="0" i="0" baseline="0" dirty="0" smtClean="0"/>
              <a:t>BWF </a:t>
            </a:r>
            <a:r>
              <a:rPr lang="en-US" altLang="en-US" sz="700" b="0" i="0" baseline="0" dirty="0" smtClean="0"/>
              <a:t>08/26/</a:t>
            </a:r>
            <a:r>
              <a:rPr lang="en-US" altLang="en-US" sz="700" b="0" i="0" baseline="0" dirty="0" smtClean="0"/>
              <a:t>14</a:t>
            </a:r>
          </a:p>
        </p:txBody>
      </p:sp>
      <p:sp>
        <p:nvSpPr>
          <p:cNvPr id="11" name="Freeform 8"/>
          <p:cNvSpPr>
            <a:spLocks/>
          </p:cNvSpPr>
          <p:nvPr/>
        </p:nvSpPr>
        <p:spPr bwMode="auto">
          <a:xfrm>
            <a:off x="0" y="6355080"/>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pic>
        <p:nvPicPr>
          <p:cNvPr id="3" name="Picture 2" descr="LL_Logo_blue_nomark.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75704" y="6473952"/>
            <a:ext cx="2023269" cy="230071"/>
          </a:xfrm>
          <a:prstGeom prst="rect">
            <a:avLst/>
          </a:prstGeom>
        </p:spPr>
      </p:pic>
      <p:pic>
        <p:nvPicPr>
          <p:cNvPr id="6" name="Picture 5" descr="LL_Logo_alone_blue.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5760" y="246888"/>
            <a:ext cx="548658" cy="53110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62" r:id="rId5"/>
    <p:sldLayoutId id="2147483656" r:id="rId6"/>
    <p:sldLayoutId id="2147483658" r:id="rId7"/>
    <p:sldLayoutId id="2147483659" r:id="rId8"/>
    <p:sldLayoutId id="2147483660" r:id="rId9"/>
    <p:sldLayoutId id="2147483661" r:id="rId10"/>
  </p:sldLayoutIdLst>
  <p:timing>
    <p:tnLst>
      <p:par>
        <p:cTn xmlns:p14="http://schemas.microsoft.com/office/powerpoint/2010/main" id="1" dur="indefinite" restart="never" nodeType="tmRoot"/>
      </p:par>
    </p:tnLst>
  </p:timing>
  <p:txStyles>
    <p:title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p:titleStyle>
    <p:bodyStyle>
      <a:lvl1pPr marL="342900" indent="-342900" algn="l" rtl="0" eaLnBrk="1" fontAlgn="base" hangingPunct="1">
        <a:lnSpc>
          <a:spcPct val="90000"/>
        </a:lnSpc>
        <a:spcBef>
          <a:spcPct val="25000"/>
        </a:spcBef>
        <a:spcAft>
          <a:spcPct val="0"/>
        </a:spcAft>
        <a:buSzPct val="125000"/>
        <a:buChar char="•"/>
        <a:defRPr sz="2000" b="1">
          <a:solidFill>
            <a:schemeClr val="tx1"/>
          </a:solidFill>
          <a:latin typeface="+mn-lt"/>
          <a:ea typeface="+mn-ea"/>
          <a:cs typeface="+mn-cs"/>
        </a:defRPr>
      </a:lvl1pPr>
      <a:lvl2pPr marL="862013" indent="-341313"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1204913" indent="-228600" algn="l" rtl="0" eaLnBrk="1" fontAlgn="base" hangingPunct="1">
        <a:lnSpc>
          <a:spcPct val="90000"/>
        </a:lnSpc>
        <a:spcBef>
          <a:spcPct val="25000"/>
        </a:spcBef>
        <a:spcAft>
          <a:spcPct val="0"/>
        </a:spcAft>
        <a:buSzPct val="100000"/>
        <a:buChar char=" "/>
        <a:defRPr sz="1600" b="1">
          <a:solidFill>
            <a:schemeClr val="tx1"/>
          </a:solidFill>
          <a:latin typeface="+mn-lt"/>
          <a:ea typeface="ＭＳ Ｐゴシック" pitchFamily="-110" charset="-128"/>
        </a:defRPr>
      </a:lvl3pPr>
      <a:lvl4pPr marL="1546225" indent="-119063"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4pPr>
      <a:lvl5pPr marL="18288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5.bin"/><Relationship Id="rId5" Type="http://schemas.openxmlformats.org/officeDocument/2006/relationships/image" Target="../media/image17.emf"/><Relationship Id="rId6" Type="http://schemas.openxmlformats.org/officeDocument/2006/relationships/oleObject" Target="../embeddings/oleObject6.bin"/><Relationship Id="rId7" Type="http://schemas.openxmlformats.org/officeDocument/2006/relationships/image" Target="../media/image19.emf"/><Relationship Id="rId8" Type="http://schemas.openxmlformats.org/officeDocument/2006/relationships/oleObject" Target="../embeddings/oleObject7.bin"/><Relationship Id="rId9" Type="http://schemas.openxmlformats.org/officeDocument/2006/relationships/image" Target="../media/image1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8.bin"/><Relationship Id="rId5" Type="http://schemas.openxmlformats.org/officeDocument/2006/relationships/image" Target="../media/image20.emf"/><Relationship Id="rId6" Type="http://schemas.openxmlformats.org/officeDocument/2006/relationships/oleObject" Target="../embeddings/oleObject9.bin"/><Relationship Id="rId7" Type="http://schemas.openxmlformats.org/officeDocument/2006/relationships/image" Target="../media/image17.emf"/><Relationship Id="rId8" Type="http://schemas.openxmlformats.org/officeDocument/2006/relationships/oleObject" Target="../embeddings/oleObject10.bin"/><Relationship Id="rId9"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1.bin"/><Relationship Id="rId5" Type="http://schemas.openxmlformats.org/officeDocument/2006/relationships/image" Target="../media/image21.emf"/><Relationship Id="rId6" Type="http://schemas.openxmlformats.org/officeDocument/2006/relationships/oleObject" Target="../embeddings/oleObject12.bin"/><Relationship Id="rId7" Type="http://schemas.openxmlformats.org/officeDocument/2006/relationships/image" Target="../media/image22.emf"/><Relationship Id="rId8" Type="http://schemas.openxmlformats.org/officeDocument/2006/relationships/oleObject" Target="../embeddings/oleObject13.bin"/><Relationship Id="rId9" Type="http://schemas.openxmlformats.org/officeDocument/2006/relationships/image" Target="../media/image2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4.bin"/><Relationship Id="rId5" Type="http://schemas.openxmlformats.org/officeDocument/2006/relationships/image" Target="../media/image21.emf"/><Relationship Id="rId6" Type="http://schemas.openxmlformats.org/officeDocument/2006/relationships/oleObject" Target="../embeddings/oleObject15.bin"/><Relationship Id="rId7" Type="http://schemas.openxmlformats.org/officeDocument/2006/relationships/image" Target="../media/image22.emf"/><Relationship Id="rId8" Type="http://schemas.openxmlformats.org/officeDocument/2006/relationships/oleObject" Target="../embeddings/oleObject16.bin"/><Relationship Id="rId9" Type="http://schemas.openxmlformats.org/officeDocument/2006/relationships/image" Target="../media/image23.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oleObject" Target="../embeddings/oleObject21.bin"/><Relationship Id="rId13" Type="http://schemas.openxmlformats.org/officeDocument/2006/relationships/image" Target="../media/image23.emf"/><Relationship Id="rId14" Type="http://schemas.openxmlformats.org/officeDocument/2006/relationships/oleObject" Target="../embeddings/oleObject22.bin"/><Relationship Id="rId15" Type="http://schemas.openxmlformats.org/officeDocument/2006/relationships/image" Target="../media/image26.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17.bin"/><Relationship Id="rId5" Type="http://schemas.openxmlformats.org/officeDocument/2006/relationships/image" Target="../media/image24.emf"/><Relationship Id="rId6" Type="http://schemas.openxmlformats.org/officeDocument/2006/relationships/oleObject" Target="../embeddings/oleObject18.bin"/><Relationship Id="rId7" Type="http://schemas.openxmlformats.org/officeDocument/2006/relationships/image" Target="../media/image25.emf"/><Relationship Id="rId8" Type="http://schemas.openxmlformats.org/officeDocument/2006/relationships/oleObject" Target="../embeddings/oleObject19.bin"/><Relationship Id="rId9" Type="http://schemas.openxmlformats.org/officeDocument/2006/relationships/image" Target="../media/image21.emf"/><Relationship Id="rId10"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7.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8.png"/><Relationship Id="rId5" Type="http://schemas.openxmlformats.org/officeDocument/2006/relationships/image" Target="../media/image10.jpg"/><Relationship Id="rId6" Type="http://schemas.openxmlformats.org/officeDocument/2006/relationships/image" Target="../media/image29.jpg"/><Relationship Id="rId7" Type="http://schemas.openxmlformats.org/officeDocument/2006/relationships/oleObject" Target="../embeddings/oleObject24.bin"/><Relationship Id="rId8" Type="http://schemas.openxmlformats.org/officeDocument/2006/relationships/image" Target="../media/image28.emf"/><Relationship Id="rId9" Type="http://schemas.openxmlformats.org/officeDocument/2006/relationships/image" Target="../media/image30.jpg"/><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25.bin"/><Relationship Id="rId5" Type="http://schemas.openxmlformats.org/officeDocument/2006/relationships/image" Target="../media/image22.emf"/><Relationship Id="rId6" Type="http://schemas.openxmlformats.org/officeDocument/2006/relationships/oleObject" Target="../embeddings/Microsoft_Equation1.bin"/><Relationship Id="rId7" Type="http://schemas.openxmlformats.org/officeDocument/2006/relationships/image" Target="../media/image31.emf"/><Relationship Id="rId8" Type="http://schemas.openxmlformats.org/officeDocument/2006/relationships/oleObject" Target="../embeddings/Microsoft_Equation2.bin"/><Relationship Id="rId9" Type="http://schemas.openxmlformats.org/officeDocument/2006/relationships/image" Target="../media/image32.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26.bin"/><Relationship Id="rId5" Type="http://schemas.openxmlformats.org/officeDocument/2006/relationships/image" Target="../media/image22.emf"/><Relationship Id="rId6" Type="http://schemas.openxmlformats.org/officeDocument/2006/relationships/oleObject" Target="../embeddings/Microsoft_Equation3.bin"/><Relationship Id="rId7" Type="http://schemas.openxmlformats.org/officeDocument/2006/relationships/image" Target="../media/image31.emf"/><Relationship Id="rId8" Type="http://schemas.openxmlformats.org/officeDocument/2006/relationships/oleObject" Target="../embeddings/Microsoft_Equation4.bin"/><Relationship Id="rId9" Type="http://schemas.openxmlformats.org/officeDocument/2006/relationships/image" Target="../media/image33.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2.emf"/><Relationship Id="rId6" Type="http://schemas.openxmlformats.org/officeDocument/2006/relationships/oleObject" Target="../embeddings/Microsoft_Equation5.bin"/><Relationship Id="rId7" Type="http://schemas.openxmlformats.org/officeDocument/2006/relationships/image" Target="../media/image31.emf"/><Relationship Id="rId8" Type="http://schemas.openxmlformats.org/officeDocument/2006/relationships/oleObject" Target="../embeddings/Microsoft_Equation6.bin"/><Relationship Id="rId9" Type="http://schemas.openxmlformats.org/officeDocument/2006/relationships/image" Target="../media/image33.emf"/><Relationship Id="rId10" Type="http://schemas.openxmlformats.org/officeDocument/2006/relationships/image" Target="../media/image34.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g"/><Relationship Id="rId3" Type="http://schemas.openxmlformats.org/officeDocument/2006/relationships/image" Target="../media/image29.jpg"/></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4" Type="http://schemas.openxmlformats.org/officeDocument/2006/relationships/image" Target="../media/image35.emf"/><Relationship Id="rId1" Type="http://schemas.openxmlformats.org/officeDocument/2006/relationships/slideLayout" Target="../slideLayouts/slideLayout2.xml"/><Relationship Id="rId2" Type="http://schemas.openxmlformats.org/officeDocument/2006/relationships/image" Target="../media/image3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 Id="rId3" Type="http://schemas.openxmlformats.org/officeDocument/2006/relationships/image" Target="../media/image3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 Id="rId3" Type="http://schemas.openxmlformats.org/officeDocument/2006/relationships/image" Target="../media/image36.emf"/></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4" Type="http://schemas.openxmlformats.org/officeDocument/2006/relationships/image" Target="../media/image35.emf"/><Relationship Id="rId5" Type="http://schemas.openxmlformats.org/officeDocument/2006/relationships/image" Target="../media/image36.emf"/><Relationship Id="rId1" Type="http://schemas.openxmlformats.org/officeDocument/2006/relationships/slideLayout" Target="../slideLayouts/slideLayout2.xml"/><Relationship Id="rId2" Type="http://schemas.openxmlformats.org/officeDocument/2006/relationships/image" Target="../media/image3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jpg"/><Relationship Id="rId3" Type="http://schemas.openxmlformats.org/officeDocument/2006/relationships/image" Target="../media/image29.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oleObject" Target="../embeddings/oleObject1.bin"/><Relationship Id="rId8" Type="http://schemas.openxmlformats.org/officeDocument/2006/relationships/image" Target="../media/image13.emf"/><Relationship Id="rId9" Type="http://schemas.openxmlformats.org/officeDocument/2006/relationships/oleObject" Target="../embeddings/oleObject2.bin"/><Relationship Id="rId10" Type="http://schemas.openxmlformats.org/officeDocument/2006/relationships/image" Target="../media/image1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17.emf"/><Relationship Id="rId6" Type="http://schemas.openxmlformats.org/officeDocument/2006/relationships/oleObject" Target="../embeddings/oleObject4.bin"/><Relationship Id="rId7" Type="http://schemas.openxmlformats.org/officeDocument/2006/relationships/image" Target="../media/image1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90600"/>
            <a:ext cx="7479792" cy="1298448"/>
          </a:xfrm>
        </p:spPr>
        <p:txBody>
          <a:bodyPr/>
          <a:lstStyle/>
          <a:p>
            <a:r>
              <a:rPr lang="en-US" dirty="0" smtClean="0"/>
              <a:t>When is Key Derivation from Noisy Sources Possible?</a:t>
            </a:r>
            <a:endParaRPr lang="en-US" dirty="0"/>
          </a:p>
        </p:txBody>
      </p:sp>
      <p:sp>
        <p:nvSpPr>
          <p:cNvPr id="4110" name="Text Box 14"/>
          <p:cNvSpPr txBox="1">
            <a:spLocks noGrp="1" noChangeArrowheads="1"/>
          </p:cNvSpPr>
          <p:nvPr>
            <p:ph type="subTitle" sz="quarter" idx="1"/>
          </p:nvPr>
        </p:nvSpPr>
        <p:spPr>
          <a:xfrm>
            <a:off x="838200" y="2743200"/>
            <a:ext cx="7479792" cy="1792224"/>
          </a:xfrm>
          <a:noFill/>
          <a:ln/>
        </p:spPr>
        <p:txBody>
          <a:bodyPr/>
          <a:lstStyle/>
          <a:p>
            <a:r>
              <a:rPr lang="en-US" altLang="en-US" sz="2400" i="1" dirty="0"/>
              <a:t>Benjamin </a:t>
            </a:r>
            <a:r>
              <a:rPr lang="en-US" altLang="en-US" sz="2400" i="1" dirty="0" smtClean="0"/>
              <a:t>Fuller</a:t>
            </a:r>
            <a:r>
              <a:rPr lang="en-US" altLang="en-US" sz="2400" dirty="0" smtClean="0">
                <a:solidFill>
                  <a:srgbClr val="000000"/>
                </a:solidFill>
              </a:rPr>
              <a:t>, Leonid </a:t>
            </a:r>
            <a:r>
              <a:rPr lang="en-US" altLang="en-US" sz="2400" dirty="0" err="1" smtClean="0">
                <a:solidFill>
                  <a:srgbClr val="000000"/>
                </a:solidFill>
              </a:rPr>
              <a:t>Reyzin</a:t>
            </a:r>
            <a:r>
              <a:rPr lang="en-US" altLang="en-US" sz="2400" dirty="0" smtClean="0">
                <a:solidFill>
                  <a:srgbClr val="000000"/>
                </a:solidFill>
              </a:rPr>
              <a:t>, and Adam Smith</a:t>
            </a:r>
            <a:endParaRPr lang="en-US" altLang="en-US" sz="2400" dirty="0" smtClean="0">
              <a:solidFill>
                <a:srgbClr val="000000"/>
              </a:solidFill>
            </a:endParaRPr>
          </a:p>
          <a:p>
            <a:r>
              <a:rPr lang="en-US" altLang="en-US" sz="1800" dirty="0" smtClean="0"/>
              <a:t>Additional Work </a:t>
            </a:r>
            <a:r>
              <a:rPr lang="en-US" altLang="en-US" sz="1800" dirty="0" smtClean="0"/>
              <a:t>with </a:t>
            </a:r>
            <a:r>
              <a:rPr lang="en-US" altLang="en-US" sz="1800" dirty="0" smtClean="0"/>
              <a:t/>
            </a:r>
            <a:br>
              <a:rPr lang="en-US" altLang="en-US" sz="1800" dirty="0" smtClean="0"/>
            </a:br>
            <a:r>
              <a:rPr lang="en-US" altLang="en-US" sz="1800" dirty="0" smtClean="0"/>
              <a:t>Ran </a:t>
            </a:r>
            <a:r>
              <a:rPr lang="en-US" altLang="en-US" sz="1800" dirty="0" smtClean="0"/>
              <a:t>Canetti, </a:t>
            </a:r>
            <a:r>
              <a:rPr lang="en-US" altLang="en-US" sz="1800" dirty="0" err="1" smtClean="0"/>
              <a:t>Xianrui</a:t>
            </a:r>
            <a:r>
              <a:rPr lang="en-US" altLang="en-US" sz="1800" dirty="0" smtClean="0"/>
              <a:t> </a:t>
            </a:r>
            <a:r>
              <a:rPr lang="en-US" altLang="en-US" sz="1800" dirty="0" err="1" smtClean="0"/>
              <a:t>Meng</a:t>
            </a:r>
            <a:r>
              <a:rPr lang="en-US" altLang="en-US" sz="1800" dirty="0" smtClean="0"/>
              <a:t>, </a:t>
            </a:r>
            <a:r>
              <a:rPr lang="en-US" altLang="en-US" sz="1800" dirty="0" smtClean="0"/>
              <a:t>Omer </a:t>
            </a:r>
            <a:r>
              <a:rPr lang="en-US" altLang="en-US" sz="1800" dirty="0" err="1" smtClean="0"/>
              <a:t>Paneth</a:t>
            </a:r>
            <a:endParaRPr lang="en-US" altLang="en-US" sz="1800" dirty="0" smtClean="0"/>
          </a:p>
          <a:p>
            <a:r>
              <a:rPr lang="en-US" altLang="en-US" sz="2000" dirty="0" smtClean="0"/>
              <a:t>August 26, 2014</a:t>
            </a:r>
            <a:endParaRPr lang="en-US" alt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205543"/>
            <a:ext cx="8229600" cy="861257"/>
          </a:xfrm>
        </p:spPr>
        <p:txBody>
          <a:bodyPr/>
          <a:lstStyle/>
          <a:p>
            <a:r>
              <a:rPr lang="en-US" dirty="0" smtClean="0"/>
              <a:t>Fuzzy Extractors</a:t>
            </a:r>
            <a:endParaRPr lang="en-US" dirty="0"/>
          </a:p>
        </p:txBody>
      </p:sp>
      <p:grpSp>
        <p:nvGrpSpPr>
          <p:cNvPr id="104" name="Group 103"/>
          <p:cNvGrpSpPr/>
          <p:nvPr/>
        </p:nvGrpSpPr>
        <p:grpSpPr>
          <a:xfrm>
            <a:off x="6563009" y="5201232"/>
            <a:ext cx="777240" cy="1042416"/>
            <a:chOff x="6851952" y="2558143"/>
            <a:chExt cx="967619" cy="1491952"/>
          </a:xfrm>
        </p:grpSpPr>
        <p:sp>
          <p:nvSpPr>
            <p:cNvPr id="105" name="Trapezoid 104"/>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06" name="TextBox 105"/>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07" name="Elbow Connector 106"/>
          <p:cNvCxnSpPr>
            <a:endCxn id="105" idx="0"/>
          </p:cNvCxnSpPr>
          <p:nvPr/>
        </p:nvCxnSpPr>
        <p:spPr>
          <a:xfrm rot="10800000" flipV="1">
            <a:off x="7340249" y="5340754"/>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Elbow Connector 107"/>
          <p:cNvCxnSpPr/>
          <p:nvPr/>
        </p:nvCxnSpPr>
        <p:spPr>
          <a:xfrm rot="10800000" flipH="1">
            <a:off x="1492904" y="4704303"/>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2115112" y="4175635"/>
            <a:ext cx="777140" cy="1044618"/>
            <a:chOff x="6851952" y="2558143"/>
            <a:chExt cx="967619" cy="1491952"/>
          </a:xfrm>
        </p:grpSpPr>
        <p:sp>
          <p:nvSpPr>
            <p:cNvPr id="110" name="Trapezoid 109"/>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1" name="TextBox 110"/>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12" name="Elbow Connector 111"/>
          <p:cNvCxnSpPr>
            <a:endCxn id="110" idx="0"/>
          </p:cNvCxnSpPr>
          <p:nvPr/>
        </p:nvCxnSpPr>
        <p:spPr>
          <a:xfrm rot="10800000" flipV="1">
            <a:off x="2892253" y="4350782"/>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3" name="Rectangle 112"/>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6" name="Group 115"/>
          <p:cNvGrpSpPr/>
          <p:nvPr/>
        </p:nvGrpSpPr>
        <p:grpSpPr>
          <a:xfrm>
            <a:off x="1463040" y="3784483"/>
            <a:ext cx="2111844" cy="2302596"/>
            <a:chOff x="6838074" y="2277355"/>
            <a:chExt cx="981497" cy="1772740"/>
          </a:xfrm>
        </p:grpSpPr>
        <p:sp>
          <p:nvSpPr>
            <p:cNvPr id="117" name="Trapezoid 1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8" name="TextBox 117"/>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9" name="Straight Arrow Connector 118"/>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0" name="Straight Arrow Connector 119"/>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1" name="Straight Arrow Connector 120"/>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6" name="Straight Arrow Connector 125"/>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8" name="Straight Arrow Connector 127"/>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9" name="TextBox 128"/>
          <p:cNvSpPr txBox="1"/>
          <p:nvPr/>
        </p:nvSpPr>
        <p:spPr>
          <a:xfrm>
            <a:off x="4191000"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1" name="Group 130"/>
          <p:cNvGrpSpPr/>
          <p:nvPr/>
        </p:nvGrpSpPr>
        <p:grpSpPr>
          <a:xfrm>
            <a:off x="7772400" y="4882610"/>
            <a:ext cx="579497" cy="369332"/>
            <a:chOff x="6323152" y="2492739"/>
            <a:chExt cx="579497" cy="369332"/>
          </a:xfrm>
        </p:grpSpPr>
        <p:sp>
          <p:nvSpPr>
            <p:cNvPr id="132" name="Rectangle 131"/>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TextBox 132"/>
            <p:cNvSpPr txBox="1"/>
            <p:nvPr/>
          </p:nvSpPr>
          <p:spPr>
            <a:xfrm>
              <a:off x="6323152"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3"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54" name="Rectangle 53"/>
          <p:cNvSpPr/>
          <p:nvPr/>
        </p:nvSpPr>
        <p:spPr>
          <a:xfrm>
            <a:off x="4482292" y="1527077"/>
            <a:ext cx="4572000" cy="1538883"/>
          </a:xfrm>
          <a:prstGeom prst="rect">
            <a:avLst/>
          </a:prstGeom>
        </p:spPr>
        <p:txBody>
          <a:bodyPr>
            <a:spAutoFit/>
          </a:bodyPr>
          <a:lstStyle/>
          <a:p>
            <a:r>
              <a:rPr lang="en-US" sz="2000" dirty="0" smtClean="0">
                <a:cs typeface="Calibri"/>
              </a:rPr>
              <a:t>Traditional Construction</a:t>
            </a:r>
          </a:p>
          <a:p>
            <a:pPr marL="800100" lvl="1" indent="-342900">
              <a:buFont typeface="Arial"/>
              <a:buChar char="•"/>
            </a:pPr>
            <a:r>
              <a:rPr lang="en-US" sz="2000" dirty="0">
                <a:cs typeface="Calibri"/>
              </a:rPr>
              <a:t>Derive a key using a </a:t>
            </a:r>
            <a:br>
              <a:rPr lang="en-US" sz="2000" dirty="0">
                <a:cs typeface="Calibri"/>
              </a:rPr>
            </a:br>
            <a:r>
              <a:rPr lang="en-US" sz="2000" i="1" dirty="0">
                <a:cs typeface="Calibri"/>
              </a:rPr>
              <a:t>randomness </a:t>
            </a:r>
            <a:r>
              <a:rPr lang="en-US" sz="2000" i="1" dirty="0" smtClean="0">
                <a:cs typeface="Calibri"/>
              </a:rPr>
              <a:t>extractor</a:t>
            </a:r>
          </a:p>
          <a:p>
            <a:pPr marL="800100" lvl="1" indent="-342900">
              <a:buFont typeface="Arial"/>
              <a:buChar char="•"/>
            </a:pPr>
            <a:endParaRPr lang="en-US" sz="2000" i="1" dirty="0">
              <a:cs typeface="Calibri"/>
            </a:endParaRPr>
          </a:p>
          <a:p>
            <a:pPr lvl="1"/>
            <a:endParaRPr lang="en-US" sz="1400" i="1" dirty="0">
              <a:latin typeface="Arial" charset="0"/>
            </a:endParaRPr>
          </a:p>
        </p:txBody>
      </p:sp>
      <p:graphicFrame>
        <p:nvGraphicFramePr>
          <p:cNvPr id="55" name="Object 54"/>
          <p:cNvGraphicFramePr>
            <a:graphicFrameLocks noChangeAspect="1"/>
          </p:cNvGraphicFramePr>
          <p:nvPr>
            <p:extLst>
              <p:ext uri="{D42A27DB-BD31-4B8C-83A1-F6EECF244321}">
                <p14:modId xmlns:p14="http://schemas.microsoft.com/office/powerpoint/2010/main" val="2778075309"/>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3197"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594350"/>
                        <a:ext cx="236977" cy="261018"/>
                      </a:xfrm>
                      <a:prstGeom prst="rect">
                        <a:avLst/>
                      </a:prstGeom>
                    </p:spPr>
                  </p:pic>
                </p:oleObj>
              </mc:Fallback>
            </mc:AlternateContent>
          </a:graphicData>
        </a:graphic>
      </p:graphicFrame>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7" name="Group 56"/>
          <p:cNvGrpSpPr/>
          <p:nvPr/>
        </p:nvGrpSpPr>
        <p:grpSpPr>
          <a:xfrm>
            <a:off x="786386" y="4588137"/>
            <a:ext cx="413796" cy="461665"/>
            <a:chOff x="637563" y="4042853"/>
            <a:chExt cx="413796" cy="461665"/>
          </a:xfrm>
        </p:grpSpPr>
        <p:sp>
          <p:nvSpPr>
            <p:cNvPr id="58" name="Rectangle 57"/>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grpSp>
        <p:nvGrpSpPr>
          <p:cNvPr id="7" name="Group 6"/>
          <p:cNvGrpSpPr/>
          <p:nvPr/>
        </p:nvGrpSpPr>
        <p:grpSpPr>
          <a:xfrm>
            <a:off x="762000" y="5055111"/>
            <a:ext cx="3239324" cy="1234249"/>
            <a:chOff x="786386" y="5462022"/>
            <a:chExt cx="3239324" cy="1234249"/>
          </a:xfrm>
        </p:grpSpPr>
        <p:grpSp>
          <p:nvGrpSpPr>
            <p:cNvPr id="2" name="Group 1"/>
            <p:cNvGrpSpPr/>
            <p:nvPr/>
          </p:nvGrpSpPr>
          <p:grpSpPr>
            <a:xfrm>
              <a:off x="786386" y="5791025"/>
              <a:ext cx="3239324" cy="905246"/>
              <a:chOff x="3747564" y="1307002"/>
              <a:chExt cx="3239324" cy="905246"/>
            </a:xfrm>
          </p:grpSpPr>
          <p:sp>
            <p:nvSpPr>
              <p:cNvPr id="64" name="Rectangle 36"/>
              <p:cNvSpPr>
                <a:spLocks noChangeArrowheads="1"/>
              </p:cNvSpPr>
              <p:nvPr/>
            </p:nvSpPr>
            <p:spPr bwMode="auto">
              <a:xfrm>
                <a:off x="3747564" y="1307002"/>
                <a:ext cx="3239324" cy="9052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1400" dirty="0" smtClean="0"/>
                  <a:t>Converts high entropy sources to uniform </a:t>
                </a:r>
                <a:br>
                  <a:rPr lang="en-US" sz="1400" dirty="0" smtClean="0"/>
                </a:br>
                <a:r>
                  <a:rPr lang="en-US" sz="1600" i="1" dirty="0" smtClean="0">
                    <a:latin typeface="Times New Roman"/>
                    <a:cs typeface="Times New Roman"/>
                  </a:rPr>
                  <a:t>H</a:t>
                </a:r>
                <a:r>
                  <a:rPr lang="en-US" sz="1600" baseline="-25000" dirty="0" smtClean="0">
                    <a:latin typeface="Times New Roman"/>
                    <a:cs typeface="Times New Roman"/>
                  </a:rPr>
                  <a:t>∞</a:t>
                </a:r>
                <a:r>
                  <a:rPr lang="en-US" sz="1600" dirty="0" smtClean="0">
                    <a:latin typeface="Times New Roman"/>
                    <a:cs typeface="Times New Roman"/>
                  </a:rPr>
                  <a:t>(</a:t>
                </a:r>
                <a:r>
                  <a:rPr lang="en-US" sz="1600" i="1" dirty="0" smtClean="0">
                    <a:latin typeface="Times New Roman"/>
                    <a:cs typeface="Times New Roman"/>
                  </a:rPr>
                  <a:t>W</a:t>
                </a:r>
                <a:r>
                  <a:rPr lang="en-US" sz="1600" dirty="0" smtClean="0">
                    <a:latin typeface="Times New Roman"/>
                    <a:cs typeface="Times New Roman"/>
                  </a:rPr>
                  <a:t>)</a:t>
                </a:r>
                <a:r>
                  <a:rPr lang="en-US" sz="1600" dirty="0" smtClean="0">
                    <a:latin typeface="Times New Roman"/>
                    <a:cs typeface="Times New Roman"/>
                  </a:rPr>
                  <a:t>≥ </a:t>
                </a:r>
                <a:r>
                  <a:rPr lang="en-US" sz="1600" i="1" dirty="0" smtClean="0">
                    <a:latin typeface="Times New Roman"/>
                    <a:cs typeface="Times New Roman"/>
                  </a:rPr>
                  <a:t>k</a:t>
                </a:r>
                <a:r>
                  <a:rPr lang="en-US" sz="1600" dirty="0" smtClean="0">
                    <a:latin typeface="Times New Roman"/>
                    <a:cs typeface="Times New Roman"/>
                  </a:rPr>
                  <a:t>          Ext (</a:t>
                </a:r>
                <a:r>
                  <a:rPr lang="en-US" sz="1600" i="1" dirty="0" smtClean="0">
                    <a:latin typeface="Times New Roman"/>
                    <a:cs typeface="Times New Roman"/>
                  </a:rPr>
                  <a:t>W </a:t>
                </a:r>
                <a:r>
                  <a:rPr lang="en-US" sz="1600" dirty="0" smtClean="0">
                    <a:latin typeface="Times New Roman"/>
                    <a:cs typeface="Times New Roman"/>
                  </a:rPr>
                  <a:t>) ≈ </a:t>
                </a:r>
                <a:r>
                  <a:rPr lang="en-US" sz="1600" i="1" dirty="0" smtClean="0">
                    <a:latin typeface="Times New Roman"/>
                    <a:cs typeface="Times New Roman"/>
                  </a:rPr>
                  <a:t>U</a:t>
                </a:r>
                <a:endParaRPr lang="en-US" sz="1600" i="1" dirty="0">
                  <a:latin typeface="Times New Roman"/>
                  <a:cs typeface="Times New Roman"/>
                </a:endParaRPr>
              </a:p>
            </p:txBody>
          </p:sp>
          <p:graphicFrame>
            <p:nvGraphicFramePr>
              <p:cNvPr id="62" name="Object 61"/>
              <p:cNvGraphicFramePr>
                <a:graphicFrameLocks noChangeAspect="1"/>
              </p:cNvGraphicFramePr>
              <p:nvPr>
                <p:extLst>
                  <p:ext uri="{D42A27DB-BD31-4B8C-83A1-F6EECF244321}">
                    <p14:modId xmlns:p14="http://schemas.microsoft.com/office/powerpoint/2010/main" val="1934375831"/>
                  </p:ext>
                </p:extLst>
              </p:nvPr>
            </p:nvGraphicFramePr>
            <p:xfrm>
              <a:off x="5042964" y="1847438"/>
              <a:ext cx="517525" cy="323850"/>
            </p:xfrm>
            <a:graphic>
              <a:graphicData uri="http://schemas.openxmlformats.org/presentationml/2006/ole">
                <mc:AlternateContent xmlns:mc="http://schemas.openxmlformats.org/markup-compatibility/2006">
                  <mc:Choice xmlns:v="urn:schemas-microsoft-com:vml" Requires="v">
                    <p:oleObj spid="_x0000_s3198" name="Equation" r:id="rId6" imgW="203200" imgH="127000" progId="Equation.3">
                      <p:embed/>
                    </p:oleObj>
                  </mc:Choice>
                  <mc:Fallback>
                    <p:oleObj name="Equation" r:id="rId6" imgW="203200" imgH="127000" progId="Equation.3">
                      <p:embed/>
                      <p:pic>
                        <p:nvPicPr>
                          <p:cNvPr id="0" name=""/>
                          <p:cNvPicPr/>
                          <p:nvPr/>
                        </p:nvPicPr>
                        <p:blipFill>
                          <a:blip r:embed="rId7"/>
                          <a:stretch>
                            <a:fillRect/>
                          </a:stretch>
                        </p:blipFill>
                        <p:spPr>
                          <a:xfrm>
                            <a:off x="5042964" y="1847438"/>
                            <a:ext cx="517525" cy="323850"/>
                          </a:xfrm>
                          <a:prstGeom prst="rect">
                            <a:avLst/>
                          </a:prstGeom>
                        </p:spPr>
                      </p:pic>
                    </p:oleObj>
                  </mc:Fallback>
                </mc:AlternateContent>
              </a:graphicData>
            </a:graphic>
          </p:graphicFrame>
        </p:grpSp>
        <p:cxnSp>
          <p:nvCxnSpPr>
            <p:cNvPr id="5" name="Straight Arrow Connector 4"/>
            <p:cNvCxnSpPr>
              <a:stCxn id="64" idx="0"/>
              <a:endCxn id="110" idx="3"/>
            </p:cNvCxnSpPr>
            <p:nvPr/>
          </p:nvCxnSpPr>
          <p:spPr>
            <a:xfrm flipV="1">
              <a:off x="2406048" y="5462022"/>
              <a:ext cx="122020" cy="32900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52" name="Rectangle 51"/>
          <p:cNvSpPr/>
          <p:nvPr/>
        </p:nvSpPr>
        <p:spPr>
          <a:xfrm>
            <a:off x="7477008" y="-25810"/>
            <a:ext cx="1666992" cy="9402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543800" y="5238"/>
            <a:ext cx="381000" cy="2008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7922035" y="-76200"/>
            <a:ext cx="917165" cy="369332"/>
          </a:xfrm>
          <a:prstGeom prst="rect">
            <a:avLst/>
          </a:prstGeom>
          <a:noFill/>
        </p:spPr>
        <p:txBody>
          <a:bodyPr wrap="square" rtlCol="0">
            <a:spAutoFit/>
          </a:bodyPr>
          <a:lstStyle/>
          <a:p>
            <a:r>
              <a:rPr lang="en-US" sz="1800" dirty="0" smtClean="0"/>
              <a:t>Source</a:t>
            </a:r>
            <a:endParaRPr lang="en-US" sz="1800" dirty="0"/>
          </a:p>
        </p:txBody>
      </p:sp>
      <p:sp>
        <p:nvSpPr>
          <p:cNvPr id="63" name="Rectangle 62"/>
          <p:cNvSpPr/>
          <p:nvPr/>
        </p:nvSpPr>
        <p:spPr>
          <a:xfrm>
            <a:off x="7543801" y="609600"/>
            <a:ext cx="381000" cy="228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7924800" y="533400"/>
            <a:ext cx="1179895" cy="369332"/>
          </a:xfrm>
          <a:prstGeom prst="rect">
            <a:avLst/>
          </a:prstGeom>
          <a:noFill/>
        </p:spPr>
        <p:txBody>
          <a:bodyPr wrap="square" rtlCol="0">
            <a:spAutoFit/>
          </a:bodyPr>
          <a:lstStyle/>
          <a:p>
            <a:r>
              <a:rPr lang="en-US" sz="1800" dirty="0" smtClean="0"/>
              <a:t>Public </a:t>
            </a:r>
            <a:r>
              <a:rPr lang="en-US" sz="1800" dirty="0" smtClean="0">
                <a:latin typeface="Times New Roman"/>
                <a:cs typeface="Times New Roman"/>
              </a:rPr>
              <a:t>(</a:t>
            </a:r>
            <a:r>
              <a:rPr lang="en-US" sz="1800" i="1" dirty="0" smtClean="0">
                <a:latin typeface="Times New Roman"/>
                <a:cs typeface="Times New Roman"/>
              </a:rPr>
              <a:t>p</a:t>
            </a:r>
            <a:r>
              <a:rPr lang="en-US" sz="1800" dirty="0" smtClean="0">
                <a:latin typeface="Times New Roman"/>
                <a:cs typeface="Times New Roman"/>
              </a:rPr>
              <a:t>)</a:t>
            </a:r>
            <a:endParaRPr lang="en-US" sz="1800" dirty="0">
              <a:latin typeface="Times New Roman"/>
              <a:cs typeface="Times New Roman"/>
            </a:endParaRPr>
          </a:p>
        </p:txBody>
      </p:sp>
      <p:sp>
        <p:nvSpPr>
          <p:cNvPr id="66" name="Rectangle 65"/>
          <p:cNvSpPr/>
          <p:nvPr/>
        </p:nvSpPr>
        <p:spPr>
          <a:xfrm>
            <a:off x="7543800" y="304800"/>
            <a:ext cx="365995" cy="20852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7924800" y="209490"/>
            <a:ext cx="612209" cy="400110"/>
          </a:xfrm>
          <a:prstGeom prst="rect">
            <a:avLst/>
          </a:prstGeom>
          <a:noFill/>
        </p:spPr>
        <p:txBody>
          <a:bodyPr wrap="none" rtlCol="0">
            <a:spAutoFit/>
          </a:bodyPr>
          <a:lstStyle/>
          <a:p>
            <a:r>
              <a:rPr lang="en-US" sz="2000" i="1" dirty="0" smtClean="0">
                <a:latin typeface="Times New Roman"/>
                <a:cs typeface="Times New Roman"/>
              </a:rPr>
              <a:t>key</a:t>
            </a:r>
            <a:endParaRPr lang="en-US" sz="2000" i="1" dirty="0">
              <a:latin typeface="Times New Roman"/>
              <a:cs typeface="Times New Roman"/>
            </a:endParaRPr>
          </a:p>
        </p:txBody>
      </p:sp>
      <p:sp>
        <p:nvSpPr>
          <p:cNvPr id="68" name="Content Placeholder 1"/>
          <p:cNvSpPr txBox="1">
            <a:spLocks/>
          </p:cNvSpPr>
          <p:nvPr/>
        </p:nvSpPr>
        <p:spPr>
          <a:xfrm>
            <a:off x="37863" y="990600"/>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1" dirty="0" smtClean="0"/>
              <a:t>Assume our source is strong</a:t>
            </a:r>
          </a:p>
          <a:p>
            <a:pPr lvl="1"/>
            <a:r>
              <a:rPr lang="en-US" sz="1800" b="1" dirty="0" smtClean="0"/>
              <a:t>Traditionally, high entropy</a:t>
            </a:r>
          </a:p>
          <a:p>
            <a:endParaRPr lang="en-US" sz="2000" b="1" dirty="0" smtClean="0"/>
          </a:p>
          <a:p>
            <a:r>
              <a:rPr lang="en-US" sz="2000" b="1" dirty="0" smtClean="0"/>
              <a:t>Fuzzy Extractors derive reliable keys from noisy data</a:t>
            </a:r>
          </a:p>
          <a:p>
            <a:pPr marL="0" indent="0">
              <a:buFont typeface="Arial"/>
              <a:buNone/>
            </a:pPr>
            <a:r>
              <a:rPr lang="en-US" sz="1600" b="1" dirty="0" smtClean="0"/>
              <a:t>         [DodisOstrovskyReyzinSmith04, 08] </a:t>
            </a:r>
            <a:br>
              <a:rPr lang="en-US" sz="1600" b="1" dirty="0" smtClean="0"/>
            </a:br>
            <a:r>
              <a:rPr lang="en-US" sz="1600" b="1" dirty="0" smtClean="0"/>
              <a:t>         (</a:t>
            </a:r>
            <a:r>
              <a:rPr lang="en-US" sz="1800" b="1" dirty="0" smtClean="0"/>
              <a:t>interactive setting in </a:t>
            </a:r>
            <a:r>
              <a:rPr lang="en-US" sz="1600" b="1" dirty="0" err="1" smtClean="0">
                <a:solidFill>
                  <a:srgbClr val="FFFFFF"/>
                </a:solidFill>
              </a:rPr>
              <a:t>aaaa</a:t>
            </a:r>
            <a:r>
              <a:rPr lang="en-US" sz="1600" b="1" dirty="0" smtClean="0"/>
              <a:t>[BennettBrassardRobert88])</a:t>
            </a:r>
            <a:endParaRPr lang="en-US" sz="1800" b="1" i="1" dirty="0" smtClean="0">
              <a:latin typeface="Arial" charset="0"/>
            </a:endParaRPr>
          </a:p>
        </p:txBody>
      </p:sp>
      <p:grpSp>
        <p:nvGrpSpPr>
          <p:cNvPr id="69" name="Group 68"/>
          <p:cNvGrpSpPr/>
          <p:nvPr/>
        </p:nvGrpSpPr>
        <p:grpSpPr>
          <a:xfrm>
            <a:off x="457200" y="1656978"/>
            <a:ext cx="3505200" cy="400421"/>
            <a:chOff x="3233298" y="671244"/>
            <a:chExt cx="3516196" cy="326219"/>
          </a:xfrm>
        </p:grpSpPr>
        <p:sp>
          <p:nvSpPr>
            <p:cNvPr id="70" name="Rectangle 36"/>
            <p:cNvSpPr>
              <a:spLocks noChangeArrowheads="1"/>
            </p:cNvSpPr>
            <p:nvPr/>
          </p:nvSpPr>
          <p:spPr bwMode="auto">
            <a:xfrm>
              <a:off x="3233298" y="687066"/>
              <a:ext cx="3516196" cy="31039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71" name="Object 70"/>
            <p:cNvGraphicFramePr>
              <a:graphicFrameLocks noChangeAspect="1"/>
            </p:cNvGraphicFramePr>
            <p:nvPr>
              <p:extLst>
                <p:ext uri="{D42A27DB-BD31-4B8C-83A1-F6EECF244321}">
                  <p14:modId xmlns:p14="http://schemas.microsoft.com/office/powerpoint/2010/main" val="737320457"/>
                </p:ext>
              </p:extLst>
            </p:nvPr>
          </p:nvGraphicFramePr>
          <p:xfrm>
            <a:off x="3302078" y="671244"/>
            <a:ext cx="3294538" cy="326219"/>
          </p:xfrm>
          <a:graphic>
            <a:graphicData uri="http://schemas.openxmlformats.org/presentationml/2006/ole">
              <mc:AlternateContent xmlns:mc="http://schemas.openxmlformats.org/markup-compatibility/2006">
                <mc:Choice xmlns:v="urn:schemas-microsoft-com:vml" Requires="v">
                  <p:oleObj spid="_x0000_s3199" name="Equation" r:id="rId8" imgW="2133600" imgH="228600" progId="Equation.3">
                    <p:embed/>
                  </p:oleObj>
                </mc:Choice>
                <mc:Fallback>
                  <p:oleObj name="Equation" r:id="rId8" imgW="2133600" imgH="228600" progId="Equation.3">
                    <p:embed/>
                    <p:pic>
                      <p:nvPicPr>
                        <p:cNvPr id="0" name=""/>
                        <p:cNvPicPr/>
                        <p:nvPr/>
                      </p:nvPicPr>
                      <p:blipFill>
                        <a:blip r:embed="rId9"/>
                        <a:stretch>
                          <a:fillRect/>
                        </a:stretch>
                      </p:blipFill>
                      <p:spPr>
                        <a:xfrm>
                          <a:off x="3302078" y="671244"/>
                          <a:ext cx="3294538" cy="326219"/>
                        </a:xfrm>
                        <a:prstGeom prst="rect">
                          <a:avLst/>
                        </a:prstGeom>
                      </p:spPr>
                    </p:pic>
                  </p:oleObj>
                </mc:Fallback>
              </mc:AlternateContent>
            </a:graphicData>
          </a:graphic>
        </p:graphicFrame>
      </p:grpSp>
      <p:grpSp>
        <p:nvGrpSpPr>
          <p:cNvPr id="72" name="Group 71"/>
          <p:cNvGrpSpPr/>
          <p:nvPr/>
        </p:nvGrpSpPr>
        <p:grpSpPr>
          <a:xfrm>
            <a:off x="5198413" y="4495800"/>
            <a:ext cx="2578825" cy="1810201"/>
            <a:chOff x="6827762" y="2204122"/>
            <a:chExt cx="991809" cy="1845973"/>
          </a:xfrm>
        </p:grpSpPr>
        <p:sp>
          <p:nvSpPr>
            <p:cNvPr id="73" name="Trapezoid 7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4" name="TextBox 73"/>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spTree>
    <p:extLst>
      <p:ext uri="{BB962C8B-B14F-4D97-AF65-F5344CB8AC3E}">
        <p14:creationId xmlns:p14="http://schemas.microsoft.com/office/powerpoint/2010/main" val="698798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fade">
                                      <p:cBhvr>
                                        <p:cTn id="17" dur="500"/>
                                        <p:tgtEl>
                                          <p:spTgt spid="109"/>
                                        </p:tgtEl>
                                      </p:cBhvr>
                                    </p:animEffect>
                                  </p:childTnLst>
                                </p:cTn>
                              </p:par>
                              <p:par>
                                <p:cTn id="18" presetID="10" presetClass="entr" presetSubtype="0" fill="hold" nodeType="with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fade">
                                      <p:cBhvr>
                                        <p:cTn id="20" dur="500"/>
                                        <p:tgtEl>
                                          <p:spTgt spid="108"/>
                                        </p:tgtEl>
                                      </p:cBhvr>
                                    </p:animEffect>
                                  </p:childTnLst>
                                </p:cTn>
                              </p:par>
                              <p:par>
                                <p:cTn id="21" presetID="10"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animEffect transition="in" filter="fade">
                                      <p:cBhvr>
                                        <p:cTn id="23" dur="500"/>
                                        <p:tgtEl>
                                          <p:spTgt spid="1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fade">
                                      <p:cBhvr>
                                        <p:cTn id="33" dur="500"/>
                                        <p:tgtEl>
                                          <p:spTgt spid="104"/>
                                        </p:tgtEl>
                                      </p:cBhvr>
                                    </p:animEffect>
                                  </p:childTnLst>
                                </p:cTn>
                              </p:par>
                              <p:par>
                                <p:cTn id="34" presetID="10" presetClass="entr" presetSubtype="0" fill="hold" nodeType="withEffect">
                                  <p:stCondLst>
                                    <p:cond delay="0"/>
                                  </p:stCondLst>
                                  <p:childTnLst>
                                    <p:set>
                                      <p:cBhvr>
                                        <p:cTn id="35" dur="1" fill="hold">
                                          <p:stCondLst>
                                            <p:cond delay="0"/>
                                          </p:stCondLst>
                                        </p:cTn>
                                        <p:tgtEl>
                                          <p:spTgt spid="107"/>
                                        </p:tgtEl>
                                        <p:attrNameLst>
                                          <p:attrName>style.visibility</p:attrName>
                                        </p:attrNameLst>
                                      </p:cBhvr>
                                      <p:to>
                                        <p:strVal val="visible"/>
                                      </p:to>
                                    </p:set>
                                    <p:animEffect transition="in" filter="fade">
                                      <p:cBhvr>
                                        <p:cTn id="36" dur="500"/>
                                        <p:tgtEl>
                                          <p:spTgt spid="10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248" y="205543"/>
            <a:ext cx="8229600" cy="861257"/>
          </a:xfrm>
        </p:spPr>
        <p:txBody>
          <a:bodyPr/>
          <a:lstStyle/>
          <a:p>
            <a:r>
              <a:rPr lang="en-US" dirty="0" smtClean="0"/>
              <a:t>Fuzzy Extractors</a:t>
            </a:r>
            <a:endParaRPr lang="en-US" dirty="0"/>
          </a:p>
        </p:txBody>
      </p:sp>
      <p:cxnSp>
        <p:nvCxnSpPr>
          <p:cNvPr id="51" name="Elbow Connector 50"/>
          <p:cNvCxnSpPr>
            <a:endCxn id="53" idx="2"/>
          </p:cNvCxnSpPr>
          <p:nvPr/>
        </p:nvCxnSpPr>
        <p:spPr>
          <a:xfrm rot="10800000" flipH="1" flipV="1">
            <a:off x="1492901" y="5118137"/>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2057399" y="5270536"/>
            <a:ext cx="939947" cy="734722"/>
            <a:chOff x="7011744" y="2074428"/>
            <a:chExt cx="361501" cy="749241"/>
          </a:xfrm>
        </p:grpSpPr>
        <p:sp>
          <p:nvSpPr>
            <p:cNvPr id="53" name="Trapezoid 5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4" name="TextBox 53"/>
            <p:cNvSpPr txBox="1"/>
            <p:nvPr/>
          </p:nvSpPr>
          <p:spPr>
            <a:xfrm>
              <a:off x="7011744" y="2294558"/>
              <a:ext cx="361501" cy="408017"/>
            </a:xfrm>
            <a:prstGeom prst="rect">
              <a:avLst/>
            </a:prstGeom>
            <a:noFill/>
          </p:spPr>
          <p:txBody>
            <a:bodyPr wrap="none" rtlCol="0">
              <a:spAutoFit/>
            </a:bodyPr>
            <a:lstStyle/>
            <a:p>
              <a:r>
                <a:rPr lang="en-US" sz="2000" i="1" dirty="0" smtClean="0">
                  <a:solidFill>
                    <a:srgbClr val="0000FF"/>
                  </a:solidFill>
                  <a:latin typeface="Times New Roman"/>
                  <a:cs typeface="Times New Roman"/>
                </a:rPr>
                <a:t>Sketch</a:t>
              </a:r>
              <a:endParaRPr lang="en-US" sz="2000" i="1" dirty="0">
                <a:solidFill>
                  <a:srgbClr val="0000FF"/>
                </a:solidFill>
                <a:latin typeface="Times New Roman"/>
                <a:cs typeface="Times New Roman"/>
              </a:endParaRPr>
            </a:p>
          </p:txBody>
        </p:sp>
      </p:grpSp>
      <p:cxnSp>
        <p:nvCxnSpPr>
          <p:cNvPr id="56" name="Elbow Connector 55"/>
          <p:cNvCxnSpPr/>
          <p:nvPr/>
        </p:nvCxnSpPr>
        <p:spPr>
          <a:xfrm rot="10800000" flipV="1">
            <a:off x="2892243" y="5496221"/>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5364760" y="5361691"/>
            <a:ext cx="655040" cy="734722"/>
            <a:chOff x="7009462" y="2074428"/>
            <a:chExt cx="371825" cy="749241"/>
          </a:xfrm>
        </p:grpSpPr>
        <p:sp>
          <p:nvSpPr>
            <p:cNvPr id="59" name="Trapezoid 58"/>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6" name="TextBox 65"/>
            <p:cNvSpPr txBox="1"/>
            <p:nvPr/>
          </p:nvSpPr>
          <p:spPr>
            <a:xfrm>
              <a:off x="7009462" y="2259820"/>
              <a:ext cx="371825" cy="408017"/>
            </a:xfrm>
            <a:prstGeom prst="rect">
              <a:avLst/>
            </a:prstGeom>
            <a:noFill/>
          </p:spPr>
          <p:txBody>
            <a:bodyPr wrap="none" rtlCol="0">
              <a:spAutoFit/>
            </a:bodyPr>
            <a:lstStyle/>
            <a:p>
              <a:r>
                <a:rPr lang="en-US" sz="2000" i="1" dirty="0" smtClean="0">
                  <a:solidFill>
                    <a:srgbClr val="0000FF"/>
                  </a:solidFill>
                  <a:latin typeface="Times New Roman"/>
                  <a:cs typeface="Times New Roman"/>
                </a:rPr>
                <a:t>Rec</a:t>
              </a:r>
              <a:endParaRPr lang="en-US" sz="2000" i="1" dirty="0">
                <a:solidFill>
                  <a:srgbClr val="0000FF"/>
                </a:solidFill>
                <a:latin typeface="Times New Roman"/>
                <a:cs typeface="Times New Roman"/>
              </a:endParaRPr>
            </a:p>
          </p:txBody>
        </p:sp>
      </p:grpSp>
      <p:cxnSp>
        <p:nvCxnSpPr>
          <p:cNvPr id="68" name="Straight Arrow Connector 67"/>
          <p:cNvCxnSpPr/>
          <p:nvPr/>
        </p:nvCxnSpPr>
        <p:spPr bwMode="auto">
          <a:xfrm>
            <a:off x="5934423" y="5787339"/>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9" name="Object 68"/>
          <p:cNvGraphicFramePr>
            <a:graphicFrameLocks noChangeAspect="1"/>
          </p:cNvGraphicFramePr>
          <p:nvPr>
            <p:extLst>
              <p:ext uri="{D42A27DB-BD31-4B8C-83A1-F6EECF244321}">
                <p14:modId xmlns:p14="http://schemas.microsoft.com/office/powerpoint/2010/main" val="1830588349"/>
              </p:ext>
            </p:extLst>
          </p:nvPr>
        </p:nvGraphicFramePr>
        <p:xfrm>
          <a:off x="6137275" y="5306093"/>
          <a:ext cx="265113" cy="241300"/>
        </p:xfrm>
        <a:graphic>
          <a:graphicData uri="http://schemas.openxmlformats.org/presentationml/2006/ole">
            <mc:AlternateContent xmlns:mc="http://schemas.openxmlformats.org/markup-compatibility/2006">
              <mc:Choice xmlns:v="urn:schemas-microsoft-com:vml" Requires="v">
                <p:oleObj spid="_x0000_s4218" name="Equation" r:id="rId4" imgW="152400" imgH="139700" progId="Equation.3">
                  <p:embed/>
                </p:oleObj>
              </mc:Choice>
              <mc:Fallback>
                <p:oleObj name="Equation" r:id="rId4" imgW="152400" imgH="139700" progId="Equation.3">
                  <p:embed/>
                  <p:pic>
                    <p:nvPicPr>
                      <p:cNvPr id="0" name=""/>
                      <p:cNvPicPr/>
                      <p:nvPr/>
                    </p:nvPicPr>
                    <p:blipFill>
                      <a:blip r:embed="rId5"/>
                      <a:stretch>
                        <a:fillRect/>
                      </a:stretch>
                    </p:blipFill>
                    <p:spPr>
                      <a:xfrm>
                        <a:off x="6137275" y="5306093"/>
                        <a:ext cx="265113" cy="241300"/>
                      </a:xfrm>
                      <a:prstGeom prst="rect">
                        <a:avLst/>
                      </a:prstGeom>
                    </p:spPr>
                  </p:pic>
                </p:oleObj>
              </mc:Fallback>
            </mc:AlternateContent>
          </a:graphicData>
        </a:graphic>
      </p:graphicFrame>
      <p:cxnSp>
        <p:nvCxnSpPr>
          <p:cNvPr id="10" name="Straight Connector 9"/>
          <p:cNvCxnSpPr/>
          <p:nvPr/>
        </p:nvCxnSpPr>
        <p:spPr>
          <a:xfrm>
            <a:off x="5261311" y="5964505"/>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261311" y="5510998"/>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8" name="Group 117"/>
          <p:cNvGrpSpPr/>
          <p:nvPr/>
        </p:nvGrpSpPr>
        <p:grpSpPr>
          <a:xfrm>
            <a:off x="6563009" y="5201232"/>
            <a:ext cx="777240" cy="1042416"/>
            <a:chOff x="6851952" y="2558143"/>
            <a:chExt cx="967619" cy="1491952"/>
          </a:xfrm>
        </p:grpSpPr>
        <p:sp>
          <p:nvSpPr>
            <p:cNvPr id="119" name="Trapezoid 118"/>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0" name="TextBox 119"/>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1" name="Elbow Connector 120"/>
          <p:cNvCxnSpPr>
            <a:endCxn id="119" idx="0"/>
          </p:cNvCxnSpPr>
          <p:nvPr/>
        </p:nvCxnSpPr>
        <p:spPr>
          <a:xfrm rot="10800000" flipV="1">
            <a:off x="7340249" y="5340754"/>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Elbow Connector 121"/>
          <p:cNvCxnSpPr/>
          <p:nvPr/>
        </p:nvCxnSpPr>
        <p:spPr>
          <a:xfrm rot="10800000" flipH="1">
            <a:off x="1492904" y="4704303"/>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23" name="Group 122"/>
          <p:cNvGrpSpPr/>
          <p:nvPr/>
        </p:nvGrpSpPr>
        <p:grpSpPr>
          <a:xfrm>
            <a:off x="2115112" y="4175635"/>
            <a:ext cx="777140" cy="1044618"/>
            <a:chOff x="6851952" y="2558143"/>
            <a:chExt cx="967619" cy="1491952"/>
          </a:xfrm>
        </p:grpSpPr>
        <p:sp>
          <p:nvSpPr>
            <p:cNvPr id="124" name="Trapezoid 123"/>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5" name="TextBox 124"/>
            <p:cNvSpPr txBox="1"/>
            <p:nvPr/>
          </p:nvSpPr>
          <p:spPr>
            <a:xfrm>
              <a:off x="6894286" y="2997469"/>
              <a:ext cx="869883" cy="596332"/>
            </a:xfrm>
            <a:prstGeom prst="rect">
              <a:avLst/>
            </a:prstGeom>
            <a:noFill/>
          </p:spPr>
          <p:txBody>
            <a:bodyPr wrap="none" rtlCol="0">
              <a:spAutoFit/>
            </a:bodyPr>
            <a:lstStyle/>
            <a:p>
              <a:r>
                <a:rPr lang="en-US" i="1" dirty="0" smtClean="0">
                  <a:solidFill>
                    <a:srgbClr val="0000FF"/>
                  </a:solidFill>
                  <a:latin typeface="Times New Roman"/>
                  <a:cs typeface="Times New Roman"/>
                </a:rPr>
                <a:t>Ext</a:t>
              </a:r>
              <a:endParaRPr lang="en-US" i="1" dirty="0">
                <a:solidFill>
                  <a:srgbClr val="0000FF"/>
                </a:solidFill>
                <a:latin typeface="Times New Roman"/>
                <a:cs typeface="Times New Roman"/>
              </a:endParaRPr>
            </a:p>
          </p:txBody>
        </p:sp>
      </p:grpSp>
      <p:cxnSp>
        <p:nvCxnSpPr>
          <p:cNvPr id="126" name="Elbow Connector 125"/>
          <p:cNvCxnSpPr>
            <a:endCxn id="124" idx="0"/>
          </p:cNvCxnSpPr>
          <p:nvPr/>
        </p:nvCxnSpPr>
        <p:spPr>
          <a:xfrm rot="10800000" flipV="1">
            <a:off x="2892253" y="4350782"/>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0" name="Group 129"/>
          <p:cNvGrpSpPr/>
          <p:nvPr/>
        </p:nvGrpSpPr>
        <p:grpSpPr>
          <a:xfrm>
            <a:off x="1463040" y="3784483"/>
            <a:ext cx="2111844" cy="2302596"/>
            <a:chOff x="6838074" y="2277355"/>
            <a:chExt cx="981497" cy="1772740"/>
          </a:xfrm>
        </p:grpSpPr>
        <p:sp>
          <p:nvSpPr>
            <p:cNvPr id="131" name="Trapezoid 13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2" name="TextBox 131"/>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3" name="Straight Arrow Connector 132"/>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4" name="Straight Arrow Connector 133"/>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5" name="Straight Arrow Connector 134"/>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0" name="Straight Arrow Connector 139"/>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2" name="Straight Arrow Connector 14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53" name="TextBox 152"/>
          <p:cNvSpPr txBox="1"/>
          <p:nvPr/>
        </p:nvSpPr>
        <p:spPr>
          <a:xfrm>
            <a:off x="4191000"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55" name="Group 154"/>
          <p:cNvGrpSpPr/>
          <p:nvPr/>
        </p:nvGrpSpPr>
        <p:grpSpPr>
          <a:xfrm>
            <a:off x="7772400" y="4882610"/>
            <a:ext cx="579497" cy="369332"/>
            <a:chOff x="6323152" y="2492739"/>
            <a:chExt cx="579497" cy="369332"/>
          </a:xfrm>
        </p:grpSpPr>
        <p:sp>
          <p:nvSpPr>
            <p:cNvPr id="156" name="Rectangle 15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TextBox 156"/>
            <p:cNvSpPr txBox="1"/>
            <p:nvPr/>
          </p:nvSpPr>
          <p:spPr>
            <a:xfrm>
              <a:off x="6323152"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aphicFrame>
        <p:nvGraphicFramePr>
          <p:cNvPr id="70" name="Object 69"/>
          <p:cNvGraphicFramePr>
            <a:graphicFrameLocks noChangeAspect="1"/>
          </p:cNvGraphicFramePr>
          <p:nvPr>
            <p:extLst>
              <p:ext uri="{D42A27DB-BD31-4B8C-83A1-F6EECF244321}">
                <p14:modId xmlns:p14="http://schemas.microsoft.com/office/powerpoint/2010/main" val="1592181137"/>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4219"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4679950" y="5594350"/>
                        <a:ext cx="236977" cy="261018"/>
                      </a:xfrm>
                      <a:prstGeom prst="rect">
                        <a:avLst/>
                      </a:prstGeom>
                    </p:spPr>
                  </p:pic>
                </p:oleObj>
              </mc:Fallback>
            </mc:AlternateContent>
          </a:graphicData>
        </a:graphic>
      </p:graphicFrame>
      <p:sp>
        <p:nvSpPr>
          <p:cNvPr id="72" name="TextBox 7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73" name="Group 72"/>
          <p:cNvGrpSpPr/>
          <p:nvPr/>
        </p:nvGrpSpPr>
        <p:grpSpPr>
          <a:xfrm>
            <a:off x="786386" y="4588137"/>
            <a:ext cx="413796" cy="461665"/>
            <a:chOff x="637563" y="4042853"/>
            <a:chExt cx="413796" cy="461665"/>
          </a:xfrm>
        </p:grpSpPr>
        <p:sp>
          <p:nvSpPr>
            <p:cNvPr id="74" name="Rectangle 7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5" name="TextBox 7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80"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81" name="Rectangle 80"/>
          <p:cNvSpPr/>
          <p:nvPr/>
        </p:nvSpPr>
        <p:spPr>
          <a:xfrm>
            <a:off x="4482292" y="1527077"/>
            <a:ext cx="4572000" cy="2154436"/>
          </a:xfrm>
          <a:prstGeom prst="rect">
            <a:avLst/>
          </a:prstGeom>
        </p:spPr>
        <p:txBody>
          <a:bodyPr>
            <a:spAutoFit/>
          </a:bodyPr>
          <a:lstStyle/>
          <a:p>
            <a:r>
              <a:rPr lang="en-US" sz="2000" dirty="0" smtClean="0">
                <a:cs typeface="Calibri"/>
              </a:rPr>
              <a:t>Traditional Construction</a:t>
            </a:r>
          </a:p>
          <a:p>
            <a:pPr marL="800100" lvl="1" indent="-342900">
              <a:buFont typeface="Arial"/>
              <a:buChar char="•"/>
            </a:pPr>
            <a:r>
              <a:rPr lang="en-US" sz="2000" dirty="0">
                <a:cs typeface="Calibri"/>
              </a:rPr>
              <a:t>Derive a key using a </a:t>
            </a:r>
            <a:br>
              <a:rPr lang="en-US" sz="2000" dirty="0">
                <a:cs typeface="Calibri"/>
              </a:rPr>
            </a:br>
            <a:r>
              <a:rPr lang="en-US" sz="2000" i="1" dirty="0">
                <a:cs typeface="Calibri"/>
              </a:rPr>
              <a:t>randomness </a:t>
            </a:r>
            <a:r>
              <a:rPr lang="en-US" sz="2000" i="1" dirty="0" smtClean="0">
                <a:cs typeface="Calibri"/>
              </a:rPr>
              <a:t>extractor</a:t>
            </a:r>
          </a:p>
          <a:p>
            <a:pPr marL="800100" lvl="1" indent="-342900">
              <a:buFont typeface="Arial"/>
              <a:buChar char="•"/>
            </a:pPr>
            <a:endParaRPr lang="en-US" sz="2000" i="1" dirty="0" smtClean="0">
              <a:cs typeface="Calibri"/>
            </a:endParaRPr>
          </a:p>
          <a:p>
            <a:pPr marL="800100" lvl="1" indent="-342900">
              <a:buFont typeface="Arial"/>
              <a:buChar char="•"/>
            </a:pPr>
            <a:r>
              <a:rPr lang="en-US" sz="2000" dirty="0" smtClean="0">
                <a:cs typeface="Calibri"/>
              </a:rPr>
              <a:t>Error correct to </a:t>
            </a:r>
            <a:r>
              <a:rPr lang="en-US" sz="2000" i="1" dirty="0" smtClean="0">
                <a:latin typeface="Times New Roman"/>
                <a:cs typeface="Times New Roman"/>
              </a:rPr>
              <a:t>w</a:t>
            </a:r>
            <a:r>
              <a:rPr lang="en-US" sz="2000" i="1" dirty="0" smtClean="0">
                <a:cs typeface="Calibri"/>
              </a:rPr>
              <a:t> </a:t>
            </a:r>
            <a:r>
              <a:rPr lang="en-US" sz="2000" dirty="0" smtClean="0">
                <a:cs typeface="Calibri"/>
              </a:rPr>
              <a:t>with </a:t>
            </a:r>
            <a:br>
              <a:rPr lang="en-US" sz="2000" dirty="0" smtClean="0">
                <a:cs typeface="Calibri"/>
              </a:rPr>
            </a:br>
            <a:r>
              <a:rPr lang="en-US" sz="2000" dirty="0" smtClean="0">
                <a:cs typeface="Calibri"/>
              </a:rPr>
              <a:t>a </a:t>
            </a:r>
            <a:r>
              <a:rPr lang="en-US" sz="2000" i="1" dirty="0" smtClean="0">
                <a:cs typeface="Calibri"/>
              </a:rPr>
              <a:t>secure sketch </a:t>
            </a:r>
            <a:endParaRPr lang="en-US" sz="2000" i="1" dirty="0">
              <a:cs typeface="Calibri"/>
            </a:endParaRPr>
          </a:p>
          <a:p>
            <a:pPr lvl="1"/>
            <a:endParaRPr lang="en-US" sz="1400" i="1" dirty="0">
              <a:latin typeface="Arial" charset="0"/>
            </a:endParaRPr>
          </a:p>
        </p:txBody>
      </p:sp>
      <p:sp>
        <p:nvSpPr>
          <p:cNvPr id="58" name="Content Placeholder 1"/>
          <p:cNvSpPr txBox="1">
            <a:spLocks/>
          </p:cNvSpPr>
          <p:nvPr/>
        </p:nvSpPr>
        <p:spPr>
          <a:xfrm>
            <a:off x="37863" y="990600"/>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1" dirty="0" smtClean="0"/>
              <a:t>Assume our source is strong</a:t>
            </a:r>
          </a:p>
          <a:p>
            <a:pPr lvl="1"/>
            <a:r>
              <a:rPr lang="en-US" sz="1800" b="1" dirty="0" smtClean="0"/>
              <a:t>Traditionally, high entropy</a:t>
            </a:r>
          </a:p>
          <a:p>
            <a:endParaRPr lang="en-US" sz="2000" b="1" dirty="0" smtClean="0"/>
          </a:p>
          <a:p>
            <a:r>
              <a:rPr lang="en-US" sz="2000" b="1" dirty="0" smtClean="0"/>
              <a:t>Fuzzy Extractors derive reliable keys from noisy data</a:t>
            </a:r>
          </a:p>
          <a:p>
            <a:pPr marL="0" indent="0">
              <a:buFont typeface="Arial"/>
              <a:buNone/>
            </a:pPr>
            <a:r>
              <a:rPr lang="en-US" sz="1600" b="1" dirty="0" smtClean="0"/>
              <a:t>         [DodisOstrovskyReyzinSmith04, 08] </a:t>
            </a:r>
            <a:br>
              <a:rPr lang="en-US" sz="1600" b="1" dirty="0" smtClean="0"/>
            </a:br>
            <a:r>
              <a:rPr lang="en-US" sz="1600" b="1" dirty="0" smtClean="0"/>
              <a:t>         (</a:t>
            </a:r>
            <a:r>
              <a:rPr lang="en-US" sz="1800" b="1" dirty="0" smtClean="0"/>
              <a:t>interactive setting in </a:t>
            </a:r>
            <a:r>
              <a:rPr lang="en-US" sz="1600" b="1" dirty="0" err="1" smtClean="0">
                <a:solidFill>
                  <a:srgbClr val="FFFFFF"/>
                </a:solidFill>
              </a:rPr>
              <a:t>aaaa</a:t>
            </a:r>
            <a:r>
              <a:rPr lang="en-US" sz="1600" b="1" dirty="0" smtClean="0"/>
              <a:t>[BennettBrassardRobert88])</a:t>
            </a:r>
            <a:endParaRPr lang="en-US" sz="1800" b="1" i="1" dirty="0" smtClean="0">
              <a:latin typeface="Arial" charset="0"/>
            </a:endParaRPr>
          </a:p>
        </p:txBody>
      </p:sp>
      <p:grpSp>
        <p:nvGrpSpPr>
          <p:cNvPr id="60" name="Group 59"/>
          <p:cNvGrpSpPr/>
          <p:nvPr/>
        </p:nvGrpSpPr>
        <p:grpSpPr>
          <a:xfrm>
            <a:off x="457200" y="1656978"/>
            <a:ext cx="3505200" cy="400421"/>
            <a:chOff x="3233298" y="671244"/>
            <a:chExt cx="3516196" cy="326219"/>
          </a:xfrm>
        </p:grpSpPr>
        <p:sp>
          <p:nvSpPr>
            <p:cNvPr id="61" name="Rectangle 36"/>
            <p:cNvSpPr>
              <a:spLocks noChangeArrowheads="1"/>
            </p:cNvSpPr>
            <p:nvPr/>
          </p:nvSpPr>
          <p:spPr bwMode="auto">
            <a:xfrm>
              <a:off x="3233298" y="687066"/>
              <a:ext cx="3516196" cy="31039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329036885"/>
                </p:ext>
              </p:extLst>
            </p:nvPr>
          </p:nvGraphicFramePr>
          <p:xfrm>
            <a:off x="3302078" y="671244"/>
            <a:ext cx="3294538" cy="326219"/>
          </p:xfrm>
          <a:graphic>
            <a:graphicData uri="http://schemas.openxmlformats.org/presentationml/2006/ole">
              <mc:AlternateContent xmlns:mc="http://schemas.openxmlformats.org/markup-compatibility/2006">
                <mc:Choice xmlns:v="urn:schemas-microsoft-com:vml" Requires="v">
                  <p:oleObj spid="_x0000_s4220" name="Equation" r:id="rId8" imgW="2133600" imgH="228600" progId="Equation.3">
                    <p:embed/>
                  </p:oleObj>
                </mc:Choice>
                <mc:Fallback>
                  <p:oleObj name="Equation" r:id="rId8" imgW="2133600" imgH="228600" progId="Equation.3">
                    <p:embed/>
                    <p:pic>
                      <p:nvPicPr>
                        <p:cNvPr id="0" name=""/>
                        <p:cNvPicPr/>
                        <p:nvPr/>
                      </p:nvPicPr>
                      <p:blipFill>
                        <a:blip r:embed="rId9"/>
                        <a:stretch>
                          <a:fillRect/>
                        </a:stretch>
                      </p:blipFill>
                      <p:spPr>
                        <a:xfrm>
                          <a:off x="3302078" y="671244"/>
                          <a:ext cx="3294538" cy="326219"/>
                        </a:xfrm>
                        <a:prstGeom prst="rect">
                          <a:avLst/>
                        </a:prstGeom>
                      </p:spPr>
                    </p:pic>
                  </p:oleObj>
                </mc:Fallback>
              </mc:AlternateContent>
            </a:graphicData>
          </a:graphic>
        </p:graphicFrame>
      </p:grpSp>
      <p:sp>
        <p:nvSpPr>
          <p:cNvPr id="63" name="Rectangle 62"/>
          <p:cNvSpPr/>
          <p:nvPr/>
        </p:nvSpPr>
        <p:spPr>
          <a:xfrm>
            <a:off x="7477008" y="-25810"/>
            <a:ext cx="1666992" cy="9402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7543800" y="5238"/>
            <a:ext cx="381000" cy="2008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7922035" y="-76200"/>
            <a:ext cx="917165" cy="369332"/>
          </a:xfrm>
          <a:prstGeom prst="rect">
            <a:avLst/>
          </a:prstGeom>
          <a:noFill/>
        </p:spPr>
        <p:txBody>
          <a:bodyPr wrap="square" rtlCol="0">
            <a:spAutoFit/>
          </a:bodyPr>
          <a:lstStyle/>
          <a:p>
            <a:r>
              <a:rPr lang="en-US" sz="1800" dirty="0" smtClean="0"/>
              <a:t>Source</a:t>
            </a:r>
            <a:endParaRPr lang="en-US" sz="1800" dirty="0"/>
          </a:p>
        </p:txBody>
      </p:sp>
      <p:sp>
        <p:nvSpPr>
          <p:cNvPr id="67" name="Rectangle 66"/>
          <p:cNvSpPr/>
          <p:nvPr/>
        </p:nvSpPr>
        <p:spPr>
          <a:xfrm>
            <a:off x="7543801" y="609600"/>
            <a:ext cx="381000" cy="228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7924800" y="533400"/>
            <a:ext cx="1179895" cy="369332"/>
          </a:xfrm>
          <a:prstGeom prst="rect">
            <a:avLst/>
          </a:prstGeom>
          <a:noFill/>
        </p:spPr>
        <p:txBody>
          <a:bodyPr wrap="square" rtlCol="0">
            <a:spAutoFit/>
          </a:bodyPr>
          <a:lstStyle/>
          <a:p>
            <a:r>
              <a:rPr lang="en-US" sz="1800" dirty="0" smtClean="0"/>
              <a:t>Public </a:t>
            </a:r>
            <a:r>
              <a:rPr lang="en-US" sz="1800" dirty="0" smtClean="0">
                <a:latin typeface="Times New Roman"/>
                <a:cs typeface="Times New Roman"/>
              </a:rPr>
              <a:t>(</a:t>
            </a:r>
            <a:r>
              <a:rPr lang="en-US" sz="1800" i="1" dirty="0" smtClean="0">
                <a:latin typeface="Times New Roman"/>
                <a:cs typeface="Times New Roman"/>
              </a:rPr>
              <a:t>p</a:t>
            </a:r>
            <a:r>
              <a:rPr lang="en-US" sz="1800" dirty="0" smtClean="0">
                <a:latin typeface="Times New Roman"/>
                <a:cs typeface="Times New Roman"/>
              </a:rPr>
              <a:t>)</a:t>
            </a:r>
            <a:endParaRPr lang="en-US" sz="1800" dirty="0">
              <a:latin typeface="Times New Roman"/>
              <a:cs typeface="Times New Roman"/>
            </a:endParaRPr>
          </a:p>
        </p:txBody>
      </p:sp>
      <p:sp>
        <p:nvSpPr>
          <p:cNvPr id="83" name="Rectangle 82"/>
          <p:cNvSpPr/>
          <p:nvPr/>
        </p:nvSpPr>
        <p:spPr>
          <a:xfrm>
            <a:off x="7543800" y="304800"/>
            <a:ext cx="365995" cy="20852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7924800" y="209490"/>
            <a:ext cx="612209" cy="400110"/>
          </a:xfrm>
          <a:prstGeom prst="rect">
            <a:avLst/>
          </a:prstGeom>
          <a:noFill/>
        </p:spPr>
        <p:txBody>
          <a:bodyPr wrap="none" rtlCol="0">
            <a:spAutoFit/>
          </a:bodyPr>
          <a:lstStyle/>
          <a:p>
            <a:r>
              <a:rPr lang="en-US" sz="2000" i="1" dirty="0" smtClean="0">
                <a:latin typeface="Times New Roman"/>
                <a:cs typeface="Times New Roman"/>
              </a:rPr>
              <a:t>key</a:t>
            </a:r>
            <a:endParaRPr lang="en-US" sz="2000" i="1" dirty="0">
              <a:latin typeface="Times New Roman"/>
              <a:cs typeface="Times New Roman"/>
            </a:endParaRPr>
          </a:p>
        </p:txBody>
      </p:sp>
      <p:grpSp>
        <p:nvGrpSpPr>
          <p:cNvPr id="88" name="Group 87"/>
          <p:cNvGrpSpPr/>
          <p:nvPr/>
        </p:nvGrpSpPr>
        <p:grpSpPr>
          <a:xfrm>
            <a:off x="5198413" y="4495800"/>
            <a:ext cx="2578825" cy="1810201"/>
            <a:chOff x="6827762" y="2204122"/>
            <a:chExt cx="991809" cy="1845973"/>
          </a:xfrm>
        </p:grpSpPr>
        <p:sp>
          <p:nvSpPr>
            <p:cNvPr id="89" name="Trapezoid 8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0" name="TextBox 8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spTree>
    <p:extLst>
      <p:ext uri="{BB962C8B-B14F-4D97-AF65-F5344CB8AC3E}">
        <p14:creationId xmlns:p14="http://schemas.microsoft.com/office/powerpoint/2010/main" val="1970615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par>
                                <p:cTn id="12" presetID="10" presetClass="entr" presetSubtype="0" fill="hold"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500"/>
                                        <p:tgtEl>
                                          <p:spTgt spid="52"/>
                                        </p:tgtEl>
                                      </p:cBhvr>
                                    </p:animEffect>
                                  </p:childTnLst>
                                </p:cTn>
                              </p:par>
                              <p:par>
                                <p:cTn id="15" presetID="10" presetClass="entr" presetSubtype="0"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par>
                                <p:cTn id="23" presetID="10"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childTnLst>
                                </p:cTn>
                              </p:par>
                              <p:par>
                                <p:cTn id="26" presetID="10" presetClass="entr" presetSubtype="0" fill="hold"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500"/>
                                        <p:tgtEl>
                                          <p:spTgt spid="69"/>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fade">
                                      <p:cBhvr>
                                        <p:cTn id="3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2244439" y="4654220"/>
            <a:ext cx="203197"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15026" y="2536256"/>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76200"/>
            <a:ext cx="8229600" cy="1143000"/>
          </a:xfrm>
        </p:spPr>
        <p:txBody>
          <a:bodyPr/>
          <a:lstStyle/>
          <a:p>
            <a:r>
              <a:rPr lang="en-US" dirty="0" smtClean="0"/>
              <a:t>Secure Sketches</a:t>
            </a:r>
            <a:endParaRPr lang="en-US" dirty="0"/>
          </a:p>
        </p:txBody>
      </p:sp>
      <p:grpSp>
        <p:nvGrpSpPr>
          <p:cNvPr id="29" name="Group 28"/>
          <p:cNvGrpSpPr/>
          <p:nvPr/>
        </p:nvGrpSpPr>
        <p:grpSpPr>
          <a:xfrm>
            <a:off x="1562965" y="1050205"/>
            <a:ext cx="2111842" cy="2302595"/>
            <a:chOff x="6838075" y="2277356"/>
            <a:chExt cx="981496" cy="1772739"/>
          </a:xfrm>
        </p:grpSpPr>
        <p:sp>
          <p:nvSpPr>
            <p:cNvPr id="30" name="Trapezoid 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1" name="TextBox 30"/>
            <p:cNvSpPr txBox="1"/>
            <p:nvPr/>
          </p:nvSpPr>
          <p:spPr>
            <a:xfrm>
              <a:off x="6838075" y="2277356"/>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32" name="Straight Arrow Connector 31"/>
          <p:cNvCxnSpPr/>
          <p:nvPr/>
        </p:nvCxnSpPr>
        <p:spPr bwMode="auto">
          <a:xfrm flipV="1">
            <a:off x="802176" y="237047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4" name="Straight Arrow Connector 33"/>
          <p:cNvCxnSpPr/>
          <p:nvPr/>
        </p:nvCxnSpPr>
        <p:spPr bwMode="auto">
          <a:xfrm>
            <a:off x="3657600" y="160020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36" name="Straight Arrow Connector 35"/>
          <p:cNvCxnSpPr/>
          <p:nvPr/>
        </p:nvCxnSpPr>
        <p:spPr bwMode="auto">
          <a:xfrm>
            <a:off x="3733800" y="2438400"/>
            <a:ext cx="1600200"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8" name="Group 37"/>
          <p:cNvGrpSpPr/>
          <p:nvPr/>
        </p:nvGrpSpPr>
        <p:grpSpPr>
          <a:xfrm>
            <a:off x="5298335" y="1618799"/>
            <a:ext cx="2578825" cy="1810201"/>
            <a:chOff x="6827762" y="2204122"/>
            <a:chExt cx="991809" cy="1845973"/>
          </a:xfrm>
        </p:grpSpPr>
        <p:sp>
          <p:nvSpPr>
            <p:cNvPr id="39" name="Trapezoid 3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0" name="TextBox 3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41" name="Straight Arrow Connector 40"/>
          <p:cNvCxnSpPr/>
          <p:nvPr/>
        </p:nvCxnSpPr>
        <p:spPr bwMode="auto">
          <a:xfrm flipV="1">
            <a:off x="4542013" y="28737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42" name="Object 41"/>
          <p:cNvGraphicFramePr>
            <a:graphicFrameLocks noChangeAspect="1"/>
          </p:cNvGraphicFramePr>
          <p:nvPr>
            <p:extLst>
              <p:ext uri="{D42A27DB-BD31-4B8C-83A1-F6EECF244321}">
                <p14:modId xmlns:p14="http://schemas.microsoft.com/office/powerpoint/2010/main" val="107102064"/>
              </p:ext>
            </p:extLst>
          </p:nvPr>
        </p:nvGraphicFramePr>
        <p:xfrm>
          <a:off x="4779963" y="2542736"/>
          <a:ext cx="219075" cy="241300"/>
        </p:xfrm>
        <a:graphic>
          <a:graphicData uri="http://schemas.openxmlformats.org/presentationml/2006/ole">
            <mc:AlternateContent xmlns:mc="http://schemas.openxmlformats.org/markup-compatibility/2006">
              <mc:Choice xmlns:v="urn:schemas-microsoft-com:vml" Requires="v">
                <p:oleObj spid="_x0000_s524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779963" y="2542736"/>
                        <a:ext cx="219075" cy="241300"/>
                      </a:xfrm>
                      <a:prstGeom prst="rect">
                        <a:avLst/>
                      </a:prstGeom>
                    </p:spPr>
                  </p:pic>
                </p:oleObj>
              </mc:Fallback>
            </mc:AlternateContent>
          </a:graphicData>
        </a:graphic>
      </p:graphicFrame>
      <p:cxnSp>
        <p:nvCxnSpPr>
          <p:cNvPr id="43" name="Straight Arrow Connector 42"/>
          <p:cNvCxnSpPr/>
          <p:nvPr/>
        </p:nvCxnSpPr>
        <p:spPr bwMode="auto">
          <a:xfrm flipV="1">
            <a:off x="7877161" y="225006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2215026" y="1448814"/>
            <a:ext cx="777240" cy="1042416"/>
            <a:chOff x="6851952" y="2558143"/>
            <a:chExt cx="967619" cy="1491952"/>
          </a:xfrm>
        </p:grpSpPr>
        <p:sp>
          <p:nvSpPr>
            <p:cNvPr id="46" name="Trapezoid 4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47" name="TextBox 46"/>
            <p:cNvSpPr txBox="1"/>
            <p:nvPr/>
          </p:nvSpPr>
          <p:spPr>
            <a:xfrm>
              <a:off x="6894286" y="2997469"/>
              <a:ext cx="762476" cy="572655"/>
            </a:xfrm>
            <a:prstGeom prst="rect">
              <a:avLst/>
            </a:prstGeom>
            <a:noFill/>
          </p:spPr>
          <p:txBody>
            <a:bodyPr wrap="none" rtlCol="0">
              <a:spAutoFit/>
            </a:bodyPr>
            <a:lstStyle/>
            <a:p>
              <a:r>
                <a:rPr lang="en-US" sz="2000" i="1" dirty="0" smtClean="0">
                  <a:solidFill>
                    <a:srgbClr val="0000FF"/>
                  </a:solidFill>
                  <a:latin typeface="Times New Roman"/>
                  <a:cs typeface="Times New Roman"/>
                </a:rPr>
                <a:t>Ext</a:t>
              </a:r>
              <a:endParaRPr lang="en-US" sz="2000" i="1" dirty="0">
                <a:solidFill>
                  <a:srgbClr val="0000FF"/>
                </a:solidFill>
                <a:latin typeface="Times New Roman"/>
                <a:cs typeface="Times New Roman"/>
              </a:endParaRPr>
            </a:p>
          </p:txBody>
        </p:sp>
      </p:grpSp>
      <p:cxnSp>
        <p:nvCxnSpPr>
          <p:cNvPr id="48" name="Elbow Connector 47"/>
          <p:cNvCxnSpPr>
            <a:stCxn id="30" idx="2"/>
            <a:endCxn id="46" idx="2"/>
          </p:cNvCxnSpPr>
          <p:nvPr/>
        </p:nvCxnSpPr>
        <p:spPr>
          <a:xfrm rot="10800000" flipH="1">
            <a:off x="1592824" y="1970022"/>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Elbow Connector 48"/>
          <p:cNvCxnSpPr>
            <a:endCxn id="46" idx="0"/>
          </p:cNvCxnSpPr>
          <p:nvPr/>
        </p:nvCxnSpPr>
        <p:spPr>
          <a:xfrm rot="10800000" flipV="1">
            <a:off x="2992266" y="1600200"/>
            <a:ext cx="665334" cy="36982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6662931" y="2122087"/>
            <a:ext cx="777240" cy="1042416"/>
            <a:chOff x="6851952" y="2558143"/>
            <a:chExt cx="967619" cy="1491952"/>
          </a:xfrm>
        </p:grpSpPr>
        <p:sp>
          <p:nvSpPr>
            <p:cNvPr id="51" name="Trapezoid 5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2" name="TextBox 51"/>
            <p:cNvSpPr txBox="1"/>
            <p:nvPr/>
          </p:nvSpPr>
          <p:spPr>
            <a:xfrm>
              <a:off x="6894286" y="2997469"/>
              <a:ext cx="762476" cy="572655"/>
            </a:xfrm>
            <a:prstGeom prst="rect">
              <a:avLst/>
            </a:prstGeom>
            <a:noFill/>
          </p:spPr>
          <p:txBody>
            <a:bodyPr wrap="none" rtlCol="0">
              <a:spAutoFit/>
            </a:bodyPr>
            <a:lstStyle/>
            <a:p>
              <a:r>
                <a:rPr lang="en-US" sz="2000" i="1" dirty="0" smtClean="0">
                  <a:solidFill>
                    <a:srgbClr val="0000FF"/>
                  </a:solidFill>
                  <a:latin typeface="Times New Roman"/>
                  <a:cs typeface="Times New Roman"/>
                </a:rPr>
                <a:t>Ext</a:t>
              </a:r>
              <a:endParaRPr lang="en-US" sz="2000" i="1" dirty="0">
                <a:solidFill>
                  <a:srgbClr val="0000FF"/>
                </a:solidFill>
                <a:latin typeface="Times New Roman"/>
                <a:cs typeface="Times New Roman"/>
              </a:endParaRPr>
            </a:p>
          </p:txBody>
        </p:sp>
      </p:grpSp>
      <p:cxnSp>
        <p:nvCxnSpPr>
          <p:cNvPr id="53" name="Elbow Connector 52"/>
          <p:cNvCxnSpPr>
            <a:endCxn id="51" idx="0"/>
          </p:cNvCxnSpPr>
          <p:nvPr/>
        </p:nvCxnSpPr>
        <p:spPr>
          <a:xfrm rot="10800000" flipV="1">
            <a:off x="7440171" y="2261609"/>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Elbow Connector 53"/>
          <p:cNvCxnSpPr>
            <a:endCxn id="56" idx="2"/>
          </p:cNvCxnSpPr>
          <p:nvPr/>
        </p:nvCxnSpPr>
        <p:spPr>
          <a:xfrm rot="10800000" flipH="1" flipV="1">
            <a:off x="1592823" y="2383857"/>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2215031" y="2536256"/>
            <a:ext cx="939947" cy="734722"/>
            <a:chOff x="7033939" y="2074428"/>
            <a:chExt cx="361501" cy="749241"/>
          </a:xfrm>
        </p:grpSpPr>
        <p:sp>
          <p:nvSpPr>
            <p:cNvPr id="56" name="Trapezoid 55"/>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7" name="TextBox 56"/>
            <p:cNvSpPr txBox="1"/>
            <p:nvPr/>
          </p:nvSpPr>
          <p:spPr>
            <a:xfrm>
              <a:off x="7033939" y="2260734"/>
              <a:ext cx="361501" cy="408017"/>
            </a:xfrm>
            <a:prstGeom prst="rect">
              <a:avLst/>
            </a:prstGeom>
            <a:noFill/>
          </p:spPr>
          <p:txBody>
            <a:bodyPr wrap="none" rtlCol="0">
              <a:spAutoFit/>
            </a:bodyPr>
            <a:lstStyle/>
            <a:p>
              <a:r>
                <a:rPr lang="en-US" sz="2000" i="1" dirty="0" smtClean="0">
                  <a:solidFill>
                    <a:srgbClr val="0000FF"/>
                  </a:solidFill>
                  <a:latin typeface="Times New Roman"/>
                  <a:cs typeface="Times New Roman"/>
                </a:rPr>
                <a:t>Sketch</a:t>
              </a:r>
              <a:endParaRPr lang="en-US" sz="2000" i="1" dirty="0">
                <a:solidFill>
                  <a:srgbClr val="0000FF"/>
                </a:solidFill>
                <a:latin typeface="Times New Roman"/>
                <a:cs typeface="Times New Roman"/>
              </a:endParaRPr>
            </a:p>
          </p:txBody>
        </p:sp>
      </p:grpSp>
      <p:cxnSp>
        <p:nvCxnSpPr>
          <p:cNvPr id="58" name="Elbow Connector 57"/>
          <p:cNvCxnSpPr/>
          <p:nvPr/>
        </p:nvCxnSpPr>
        <p:spPr>
          <a:xfrm rot="10800000" flipV="1">
            <a:off x="2992166" y="2438399"/>
            <a:ext cx="741635" cy="465219"/>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5507799" y="2282546"/>
            <a:ext cx="655038" cy="734722"/>
            <a:chOff x="7033939" y="2074428"/>
            <a:chExt cx="371824" cy="749241"/>
          </a:xfrm>
        </p:grpSpPr>
        <p:sp>
          <p:nvSpPr>
            <p:cNvPr id="60" name="Trapezoid 59"/>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7033939" y="2260734"/>
              <a:ext cx="371824" cy="408017"/>
            </a:xfrm>
            <a:prstGeom prst="rect">
              <a:avLst/>
            </a:prstGeom>
            <a:noFill/>
          </p:spPr>
          <p:txBody>
            <a:bodyPr wrap="none" rtlCol="0">
              <a:spAutoFit/>
            </a:bodyPr>
            <a:lstStyle/>
            <a:p>
              <a:r>
                <a:rPr lang="en-US" sz="2000" i="1" dirty="0" smtClean="0">
                  <a:solidFill>
                    <a:srgbClr val="0000FF"/>
                  </a:solidFill>
                  <a:latin typeface="Times New Roman"/>
                  <a:cs typeface="Times New Roman"/>
                </a:rPr>
                <a:t>Rec</a:t>
              </a:r>
              <a:endParaRPr lang="en-US" sz="2000" i="1" dirty="0">
                <a:solidFill>
                  <a:srgbClr val="0000FF"/>
                </a:solidFill>
                <a:latin typeface="Times New Roman"/>
                <a:cs typeface="Times New Roman"/>
              </a:endParaRPr>
            </a:p>
          </p:txBody>
        </p:sp>
      </p:grpSp>
      <p:cxnSp>
        <p:nvCxnSpPr>
          <p:cNvPr id="62" name="Straight Arrow Connector 61"/>
          <p:cNvCxnSpPr/>
          <p:nvPr/>
        </p:nvCxnSpPr>
        <p:spPr bwMode="auto">
          <a:xfrm>
            <a:off x="6034345" y="2708194"/>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63" name="Object 62"/>
          <p:cNvGraphicFramePr>
            <a:graphicFrameLocks noChangeAspect="1"/>
          </p:cNvGraphicFramePr>
          <p:nvPr>
            <p:extLst>
              <p:ext uri="{D42A27DB-BD31-4B8C-83A1-F6EECF244321}">
                <p14:modId xmlns:p14="http://schemas.microsoft.com/office/powerpoint/2010/main" val="243311540"/>
              </p:ext>
            </p:extLst>
          </p:nvPr>
        </p:nvGraphicFramePr>
        <p:xfrm>
          <a:off x="6212139" y="2281215"/>
          <a:ext cx="263525" cy="241300"/>
        </p:xfrm>
        <a:graphic>
          <a:graphicData uri="http://schemas.openxmlformats.org/presentationml/2006/ole">
            <mc:AlternateContent xmlns:mc="http://schemas.openxmlformats.org/markup-compatibility/2006">
              <mc:Choice xmlns:v="urn:schemas-microsoft-com:vml" Requires="v">
                <p:oleObj spid="_x0000_s5246" name="Equation" r:id="rId6" imgW="152400" imgH="139700" progId="Equation.3">
                  <p:embed/>
                </p:oleObj>
              </mc:Choice>
              <mc:Fallback>
                <p:oleObj name="Equation" r:id="rId6" imgW="152400" imgH="139700" progId="Equation.3">
                  <p:embed/>
                  <p:pic>
                    <p:nvPicPr>
                      <p:cNvPr id="0" name=""/>
                      <p:cNvPicPr/>
                      <p:nvPr/>
                    </p:nvPicPr>
                    <p:blipFill>
                      <a:blip r:embed="rId7"/>
                      <a:stretch>
                        <a:fillRect/>
                      </a:stretch>
                    </p:blipFill>
                    <p:spPr>
                      <a:xfrm>
                        <a:off x="6212139" y="2281215"/>
                        <a:ext cx="263525" cy="241300"/>
                      </a:xfrm>
                      <a:prstGeom prst="rect">
                        <a:avLst/>
                      </a:prstGeom>
                    </p:spPr>
                  </p:pic>
                </p:oleObj>
              </mc:Fallback>
            </mc:AlternateContent>
          </a:graphicData>
        </a:graphic>
      </p:graphicFrame>
      <p:cxnSp>
        <p:nvCxnSpPr>
          <p:cNvPr id="64" name="Straight Connector 63"/>
          <p:cNvCxnSpPr/>
          <p:nvPr/>
        </p:nvCxnSpPr>
        <p:spPr>
          <a:xfrm>
            <a:off x="5361233" y="2885360"/>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5361233" y="2431853"/>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bwMode="auto">
          <a:xfrm>
            <a:off x="2209804" y="3882701"/>
            <a:ext cx="5029196" cy="2365699"/>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sz="1800"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sz="1800" i="1" dirty="0" smtClean="0">
                <a:latin typeface="Times New Roman"/>
                <a:cs typeface="Times New Roman"/>
              </a:rPr>
              <a:t>w</a:t>
            </a:r>
            <a:endParaRPr lang="en-US" sz="1800" dirty="0">
              <a:latin typeface="Times New Roman"/>
              <a:cs typeface="Times New Roman"/>
            </a:endParaRPr>
          </a:p>
        </p:txBody>
      </p:sp>
      <p:graphicFrame>
        <p:nvGraphicFramePr>
          <p:cNvPr id="66" name="Object 65"/>
          <p:cNvGraphicFramePr>
            <a:graphicFrameLocks noChangeAspect="1"/>
          </p:cNvGraphicFramePr>
          <p:nvPr>
            <p:extLst>
              <p:ext uri="{D42A27DB-BD31-4B8C-83A1-F6EECF244321}">
                <p14:modId xmlns:p14="http://schemas.microsoft.com/office/powerpoint/2010/main" val="3041085534"/>
              </p:ext>
            </p:extLst>
          </p:nvPr>
        </p:nvGraphicFramePr>
        <p:xfrm>
          <a:off x="114300" y="1424177"/>
          <a:ext cx="1174750" cy="336550"/>
        </p:xfrm>
        <a:graphic>
          <a:graphicData uri="http://schemas.openxmlformats.org/presentationml/2006/ole">
            <mc:AlternateContent xmlns:mc="http://schemas.openxmlformats.org/markup-compatibility/2006">
              <mc:Choice xmlns:v="urn:schemas-microsoft-com:vml" Requires="v">
                <p:oleObj spid="_x0000_s5247" name="Equation" r:id="rId8" imgW="711200" imgH="203200" progId="Equation.3">
                  <p:embed/>
                </p:oleObj>
              </mc:Choice>
              <mc:Fallback>
                <p:oleObj name="Equation" r:id="rId8" imgW="711200" imgH="203200" progId="Equation.3">
                  <p:embed/>
                  <p:pic>
                    <p:nvPicPr>
                      <p:cNvPr id="0" name=""/>
                      <p:cNvPicPr/>
                      <p:nvPr/>
                    </p:nvPicPr>
                    <p:blipFill>
                      <a:blip r:embed="rId9"/>
                      <a:stretch>
                        <a:fillRect/>
                      </a:stretch>
                    </p:blipFill>
                    <p:spPr>
                      <a:xfrm>
                        <a:off x="114300" y="1424177"/>
                        <a:ext cx="1174750" cy="336550"/>
                      </a:xfrm>
                      <a:prstGeom prst="rect">
                        <a:avLst/>
                      </a:prstGeom>
                    </p:spPr>
                  </p:pic>
                </p:oleObj>
              </mc:Fallback>
            </mc:AlternateContent>
          </a:graphicData>
        </a:graphic>
      </p:graphicFrame>
      <p:sp>
        <p:nvSpPr>
          <p:cNvPr id="72" name="TextBox 71"/>
          <p:cNvSpPr txBox="1"/>
          <p:nvPr/>
        </p:nvSpPr>
        <p:spPr>
          <a:xfrm>
            <a:off x="30597" y="5188803"/>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sp>
        <p:nvSpPr>
          <p:cNvPr id="76" name="TextBox 75"/>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Gc</a:t>
            </a:r>
            <a:endParaRPr lang="en-US" sz="1800" dirty="0">
              <a:latin typeface="Times New Roman"/>
              <a:cs typeface="Times New Roman"/>
            </a:endParaRPr>
          </a:p>
        </p:txBody>
      </p:sp>
      <p:grpSp>
        <p:nvGrpSpPr>
          <p:cNvPr id="4" name="Group 3"/>
          <p:cNvGrpSpPr/>
          <p:nvPr/>
        </p:nvGrpSpPr>
        <p:grpSpPr>
          <a:xfrm>
            <a:off x="4221103" y="1232983"/>
            <a:ext cx="579497" cy="369332"/>
            <a:chOff x="4238310" y="720459"/>
            <a:chExt cx="579497" cy="369332"/>
          </a:xfrm>
        </p:grpSpPr>
        <p:sp>
          <p:nvSpPr>
            <p:cNvPr id="77" name="Rectangle 76"/>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p:cNvSpPr txBox="1"/>
            <p:nvPr/>
          </p:nvSpPr>
          <p:spPr>
            <a:xfrm>
              <a:off x="4238310"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86" name="Group 85"/>
          <p:cNvGrpSpPr/>
          <p:nvPr/>
        </p:nvGrpSpPr>
        <p:grpSpPr>
          <a:xfrm>
            <a:off x="7848600" y="1803465"/>
            <a:ext cx="579497" cy="369332"/>
            <a:chOff x="6318824" y="2492739"/>
            <a:chExt cx="579497" cy="369332"/>
          </a:xfrm>
        </p:grpSpPr>
        <p:sp>
          <p:nvSpPr>
            <p:cNvPr id="87" name="Rectangle 8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6318824"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80" name="TextBox 79"/>
          <p:cNvSpPr txBox="1"/>
          <p:nvPr/>
        </p:nvSpPr>
        <p:spPr>
          <a:xfrm>
            <a:off x="4462000" y="1991336"/>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3" name="Group 82"/>
          <p:cNvGrpSpPr/>
          <p:nvPr/>
        </p:nvGrpSpPr>
        <p:grpSpPr>
          <a:xfrm>
            <a:off x="995738" y="1860430"/>
            <a:ext cx="413796" cy="461665"/>
            <a:chOff x="637563" y="4042853"/>
            <a:chExt cx="413796" cy="461665"/>
          </a:xfrm>
        </p:grpSpPr>
        <p:sp>
          <p:nvSpPr>
            <p:cNvPr id="89" name="Rectangle 88"/>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0" name="TextBox 89"/>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Tree>
    <p:extLst>
      <p:ext uri="{BB962C8B-B14F-4D97-AF65-F5344CB8AC3E}">
        <p14:creationId xmlns:p14="http://schemas.microsoft.com/office/powerpoint/2010/main" val="16094637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
                                            <p:txEl>
                                              <p:pRg st="0" end="0"/>
                                            </p:txEl>
                                          </p:spTgt>
                                        </p:tgtEl>
                                        <p:attrNameLst>
                                          <p:attrName>style.visibility</p:attrName>
                                        </p:attrNameLst>
                                      </p:cBhvr>
                                      <p:to>
                                        <p:strVal val="visible"/>
                                      </p:to>
                                    </p:set>
                                    <p:animEffect transition="in" filter="fade">
                                      <p:cBhvr>
                                        <p:cTn id="22" dur="500"/>
                                        <p:tgtEl>
                                          <p:spTgt spid="76">
                                            <p:txEl>
                                              <p:pRg st="0" end="0"/>
                                            </p:txEl>
                                          </p:spTgt>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500"/>
                                        <p:tgtEl>
                                          <p:spTgt spid="7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68" grpId="0" animBg="1"/>
      <p:bldP spid="69" grpId="0" animBg="1"/>
      <p:bldP spid="70" grpId="0"/>
      <p:bldP spid="74" grpId="0" animBg="1"/>
      <p:bldP spid="75" grpId="0" animBg="1"/>
      <p:bldP spid="79" grpId="0"/>
      <p:bldP spid="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5493262" y="2286000"/>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2244439" y="4654220"/>
            <a:ext cx="214743"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209800" y="2541878"/>
            <a:ext cx="779846"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4266" y="76200"/>
            <a:ext cx="8229600" cy="1143000"/>
          </a:xfrm>
        </p:spPr>
        <p:txBody>
          <a:bodyPr/>
          <a:lstStyle/>
          <a:p>
            <a:r>
              <a:rPr lang="en-US" dirty="0" smtClean="0"/>
              <a:t>Secure Sketches</a:t>
            </a:r>
            <a:endParaRPr lang="en-US" dirty="0"/>
          </a:p>
        </p:txBody>
      </p: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TextBox 76"/>
          <p:cNvSpPr txBox="1"/>
          <p:nvPr/>
        </p:nvSpPr>
        <p:spPr>
          <a:xfrm>
            <a:off x="3802742" y="3867082"/>
            <a:ext cx="2438400" cy="369332"/>
          </a:xfrm>
          <a:prstGeom prst="rect">
            <a:avLst/>
          </a:prstGeom>
          <a:noFill/>
        </p:spPr>
        <p:txBody>
          <a:bodyPr wrap="square" rtlCol="0">
            <a:spAutoFit/>
          </a:bodyPr>
          <a:lstStyle/>
          <a:p>
            <a:r>
              <a:rPr lang="en-US" sz="1800" i="1" dirty="0" err="1" smtClean="0">
                <a:latin typeface="Times New Roman"/>
                <a:cs typeface="Times New Roman"/>
              </a:rPr>
              <a:t>ec</a:t>
            </a:r>
            <a:r>
              <a:rPr lang="en-US" sz="1800" dirty="0" smtClean="0">
                <a:latin typeface="Times New Roman"/>
                <a:cs typeface="Times New Roman"/>
              </a:rPr>
              <a:t>’=</a:t>
            </a:r>
            <a:r>
              <a:rPr lang="en-US" sz="1800" i="1" dirty="0" smtClean="0">
                <a:latin typeface="Times New Roman"/>
                <a:cs typeface="Times New Roman"/>
              </a:rPr>
              <a:t>Dec</a:t>
            </a:r>
            <a:r>
              <a:rPr lang="en-US" sz="1800" dirty="0" smtClean="0">
                <a:latin typeface="Times New Roman"/>
                <a:cs typeface="Times New Roman"/>
              </a:rPr>
              <a:t>(</a:t>
            </a:r>
            <a:r>
              <a:rPr lang="en-US" sz="1800" i="1" dirty="0" smtClean="0">
                <a:latin typeface="Times New Roman"/>
                <a:cs typeface="Times New Roman"/>
              </a:rPr>
              <a:t>p</a:t>
            </a:r>
            <a:r>
              <a:rPr lang="en-US" sz="1800" dirty="0" smtClean="0">
                <a:latin typeface="Times New Roman"/>
                <a:cs typeface="Times New Roman"/>
              </a:rPr>
              <a:t> </a:t>
            </a:r>
            <a:r>
              <a:rPr lang="en-US" sz="1800" dirty="0" smtClean="0">
                <a:latin typeface="Times New Roman"/>
                <a:cs typeface="Times New Roman"/>
                <a:sym typeface="Symbol"/>
              </a:rPr>
              <a:t> </a:t>
            </a:r>
            <a:r>
              <a:rPr lang="en-US" sz="1800" i="1" dirty="0">
                <a:latin typeface="Times New Roman"/>
                <a:cs typeface="Times New Roman"/>
                <a:sym typeface="Symbol"/>
              </a:rPr>
              <a:t>x</a:t>
            </a:r>
            <a:r>
              <a:rPr lang="en-US" sz="1800" dirty="0" smtClean="0">
                <a:latin typeface="Times New Roman"/>
                <a:cs typeface="Times New Roman"/>
              </a:rPr>
              <a:t>)</a:t>
            </a:r>
            <a:endParaRPr lang="en-US" sz="1800" dirty="0">
              <a:latin typeface="Times New Roman"/>
              <a:cs typeface="Times New Roman"/>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sz="1800" i="1" dirty="0" smtClean="0">
                <a:latin typeface="Times New Roman"/>
                <a:cs typeface="Times New Roman"/>
              </a:rPr>
              <a:t>p </a:t>
            </a:r>
            <a:r>
              <a:rPr lang="en-US" sz="1800" dirty="0" smtClean="0">
                <a:sym typeface="Symbol"/>
              </a:rPr>
              <a:t> </a:t>
            </a:r>
            <a:r>
              <a:rPr lang="en-US" sz="1800" i="1" dirty="0">
                <a:latin typeface="Times New Roman"/>
                <a:cs typeface="Times New Roman"/>
                <a:sym typeface="Symbol"/>
              </a:rPr>
              <a:t>x</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sz="1800"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sz="1800" i="1" dirty="0" smtClean="0">
                <a:latin typeface="Times New Roman"/>
                <a:cs typeface="Times New Roman"/>
              </a:rPr>
              <a:t>w</a:t>
            </a:r>
            <a:endParaRPr lang="en-US" sz="1800" dirty="0">
              <a:latin typeface="Times New Roman"/>
              <a:cs typeface="Times New Roman"/>
            </a:endParaRPr>
          </a:p>
        </p:txBody>
      </p:sp>
      <p:sp>
        <p:nvSpPr>
          <p:cNvPr id="80" name="TextBox 79"/>
          <p:cNvSpPr txBox="1"/>
          <p:nvPr/>
        </p:nvSpPr>
        <p:spPr>
          <a:xfrm>
            <a:off x="3802081" y="3865982"/>
            <a:ext cx="948614" cy="369332"/>
          </a:xfrm>
          <a:prstGeom prst="rect">
            <a:avLst/>
          </a:prstGeom>
          <a:noFill/>
        </p:spPr>
        <p:txBody>
          <a:bodyPr wrap="none" rtlCol="0">
            <a:spAutoFit/>
          </a:bodyPr>
          <a:lstStyle/>
          <a:p>
            <a:r>
              <a:rPr lang="en-US" sz="1800" i="1" dirty="0" err="1" smtClean="0">
                <a:latin typeface="Times New Roman"/>
                <a:cs typeface="Times New Roman"/>
              </a:rPr>
              <a:t>ec</a:t>
            </a:r>
            <a:r>
              <a:rPr lang="en-US" sz="1800" i="1" dirty="0" smtClean="0">
                <a:latin typeface="Times New Roman"/>
                <a:cs typeface="Times New Roman"/>
              </a:rPr>
              <a:t> = </a:t>
            </a:r>
            <a:r>
              <a:rPr lang="en-US" sz="1800" i="1" dirty="0" err="1" smtClean="0">
                <a:latin typeface="Times New Roman"/>
                <a:cs typeface="Times New Roman"/>
              </a:rPr>
              <a:t>Gc</a:t>
            </a:r>
            <a:endParaRPr lang="en-US" sz="1800" dirty="0">
              <a:latin typeface="Times New Roman"/>
              <a:cs typeface="Times New Roman"/>
            </a:endParaRPr>
          </a:p>
        </p:txBody>
      </p:sp>
      <p:sp>
        <p:nvSpPr>
          <p:cNvPr id="86" name="Rectangle 36"/>
          <p:cNvSpPr>
            <a:spLocks noChangeArrowheads="1"/>
          </p:cNvSpPr>
          <p:nvPr/>
        </p:nvSpPr>
        <p:spPr bwMode="auto">
          <a:xfrm>
            <a:off x="7355012" y="4154553"/>
            <a:ext cx="161822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If </a:t>
            </a:r>
            <a:r>
              <a:rPr lang="en-US" sz="1800" b="1" i="1" dirty="0" smtClean="0">
                <a:latin typeface="Times New Roman"/>
                <a:cs typeface="Times New Roman"/>
              </a:rPr>
              <a:t>w</a:t>
            </a:r>
            <a:r>
              <a:rPr lang="en-US" sz="1800" b="1" dirty="0" smtClean="0"/>
              <a:t> and </a:t>
            </a:r>
            <a:r>
              <a:rPr lang="en-US" sz="1800" b="1" i="1" dirty="0" smtClean="0">
                <a:latin typeface="Times New Roman"/>
                <a:cs typeface="Times New Roman"/>
              </a:rPr>
              <a:t>x</a:t>
            </a:r>
            <a:r>
              <a:rPr lang="en-US" sz="1800" b="1" dirty="0" smtClean="0"/>
              <a:t> are close then </a:t>
            </a:r>
            <a:br>
              <a:rPr lang="en-US" sz="1800" b="1" dirty="0" smtClean="0"/>
            </a:br>
            <a:r>
              <a:rPr lang="en-US" sz="1800" b="1" i="1" dirty="0" smtClean="0">
                <a:latin typeface="Times New Roman"/>
                <a:cs typeface="Times New Roman"/>
              </a:rPr>
              <a:t>w = </a:t>
            </a:r>
            <a:r>
              <a:rPr lang="en-US" sz="1800" b="1" i="1" dirty="0" err="1" smtClean="0">
                <a:latin typeface="Times New Roman"/>
                <a:cs typeface="Times New Roman"/>
              </a:rPr>
              <a:t>ec</a:t>
            </a:r>
            <a:r>
              <a:rPr lang="en-US" sz="1800" b="1" dirty="0" smtClean="0">
                <a:latin typeface="Times New Roman"/>
                <a:cs typeface="Times New Roman"/>
              </a:rPr>
              <a:t>’</a:t>
            </a:r>
            <a:r>
              <a:rPr lang="en-US" sz="1800" b="1" i="1" dirty="0" smtClean="0">
                <a:latin typeface="Times New Roman"/>
                <a:cs typeface="Times New Roman"/>
              </a:rPr>
              <a:t> </a:t>
            </a:r>
            <a:r>
              <a:rPr lang="en-US" sz="1800" dirty="0">
                <a:sym typeface="Symbol"/>
              </a:rPr>
              <a:t></a:t>
            </a:r>
            <a:r>
              <a:rPr lang="en-US" sz="1800" b="1" i="1" dirty="0" smtClean="0">
                <a:latin typeface="Times New Roman"/>
                <a:cs typeface="Times New Roman"/>
              </a:rPr>
              <a:t> p</a:t>
            </a:r>
            <a:r>
              <a:rPr lang="en-US" sz="1800" b="1" dirty="0" smtClean="0"/>
              <a:t>.</a:t>
            </a:r>
          </a:p>
          <a:p>
            <a:pPr>
              <a:defRPr/>
            </a:pPr>
            <a:r>
              <a:rPr lang="en-US" b="1" dirty="0" smtClean="0"/>
              <a:t> </a:t>
            </a:r>
            <a:endParaRPr lang="en-US" sz="1800" b="1" dirty="0" smtClean="0"/>
          </a:p>
        </p:txBody>
      </p:sp>
      <p:sp>
        <p:nvSpPr>
          <p:cNvPr id="83" name="TextBox 82"/>
          <p:cNvSpPr txBox="1"/>
          <p:nvPr/>
        </p:nvSpPr>
        <p:spPr>
          <a:xfrm>
            <a:off x="30597" y="5188803"/>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cxnSp>
        <p:nvCxnSpPr>
          <p:cNvPr id="132" name="Straight Connector 131"/>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7" name="Group 66"/>
          <p:cNvGrpSpPr/>
          <p:nvPr/>
        </p:nvGrpSpPr>
        <p:grpSpPr>
          <a:xfrm>
            <a:off x="1562965" y="1050205"/>
            <a:ext cx="2111842" cy="2302595"/>
            <a:chOff x="6838075" y="2277356"/>
            <a:chExt cx="981496" cy="1772739"/>
          </a:xfrm>
        </p:grpSpPr>
        <p:sp>
          <p:nvSpPr>
            <p:cNvPr id="91" name="Trapezoid 9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2" name="TextBox 91"/>
            <p:cNvSpPr txBox="1"/>
            <p:nvPr/>
          </p:nvSpPr>
          <p:spPr>
            <a:xfrm>
              <a:off x="6838075" y="2277356"/>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93" name="Straight Arrow Connector 92"/>
          <p:cNvCxnSpPr/>
          <p:nvPr/>
        </p:nvCxnSpPr>
        <p:spPr bwMode="auto">
          <a:xfrm flipV="1">
            <a:off x="802176" y="237047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a:off x="3657600" y="160020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5" name="Straight Arrow Connector 94"/>
          <p:cNvCxnSpPr/>
          <p:nvPr/>
        </p:nvCxnSpPr>
        <p:spPr bwMode="auto">
          <a:xfrm>
            <a:off x="3733800" y="2438400"/>
            <a:ext cx="1600200"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6" name="Group 95"/>
          <p:cNvGrpSpPr/>
          <p:nvPr/>
        </p:nvGrpSpPr>
        <p:grpSpPr>
          <a:xfrm>
            <a:off x="5298335" y="1618799"/>
            <a:ext cx="2578825" cy="1810201"/>
            <a:chOff x="6827762" y="2204122"/>
            <a:chExt cx="991809" cy="1845973"/>
          </a:xfrm>
        </p:grpSpPr>
        <p:sp>
          <p:nvSpPr>
            <p:cNvPr id="97" name="Trapezoid 9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8" name="TextBox 9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99" name="Straight Arrow Connector 98"/>
          <p:cNvCxnSpPr/>
          <p:nvPr/>
        </p:nvCxnSpPr>
        <p:spPr bwMode="auto">
          <a:xfrm flipV="1">
            <a:off x="4542013" y="28737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00" name="Object 99"/>
          <p:cNvGraphicFramePr>
            <a:graphicFrameLocks noChangeAspect="1"/>
          </p:cNvGraphicFramePr>
          <p:nvPr>
            <p:extLst>
              <p:ext uri="{D42A27DB-BD31-4B8C-83A1-F6EECF244321}">
                <p14:modId xmlns:p14="http://schemas.microsoft.com/office/powerpoint/2010/main" val="485479515"/>
              </p:ext>
            </p:extLst>
          </p:nvPr>
        </p:nvGraphicFramePr>
        <p:xfrm>
          <a:off x="4779963" y="2542736"/>
          <a:ext cx="219075" cy="241300"/>
        </p:xfrm>
        <a:graphic>
          <a:graphicData uri="http://schemas.openxmlformats.org/presentationml/2006/ole">
            <mc:AlternateContent xmlns:mc="http://schemas.openxmlformats.org/markup-compatibility/2006">
              <mc:Choice xmlns:v="urn:schemas-microsoft-com:vml" Requires="v">
                <p:oleObj spid="_x0000_s626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779963" y="2542736"/>
                        <a:ext cx="219075" cy="241300"/>
                      </a:xfrm>
                      <a:prstGeom prst="rect">
                        <a:avLst/>
                      </a:prstGeom>
                    </p:spPr>
                  </p:pic>
                </p:oleObj>
              </mc:Fallback>
            </mc:AlternateContent>
          </a:graphicData>
        </a:graphic>
      </p:graphicFrame>
      <p:cxnSp>
        <p:nvCxnSpPr>
          <p:cNvPr id="101" name="Straight Arrow Connector 100"/>
          <p:cNvCxnSpPr/>
          <p:nvPr/>
        </p:nvCxnSpPr>
        <p:spPr bwMode="auto">
          <a:xfrm flipV="1">
            <a:off x="7877161" y="225006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2" name="Group 101"/>
          <p:cNvGrpSpPr/>
          <p:nvPr/>
        </p:nvGrpSpPr>
        <p:grpSpPr>
          <a:xfrm>
            <a:off x="2215026" y="1448814"/>
            <a:ext cx="777240" cy="1042416"/>
            <a:chOff x="6851952" y="2558143"/>
            <a:chExt cx="967619" cy="1491952"/>
          </a:xfrm>
        </p:grpSpPr>
        <p:sp>
          <p:nvSpPr>
            <p:cNvPr id="103" name="Trapezoid 102"/>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04" name="TextBox 103"/>
            <p:cNvSpPr txBox="1"/>
            <p:nvPr/>
          </p:nvSpPr>
          <p:spPr>
            <a:xfrm>
              <a:off x="6894286" y="2997469"/>
              <a:ext cx="762476" cy="572655"/>
            </a:xfrm>
            <a:prstGeom prst="rect">
              <a:avLst/>
            </a:prstGeom>
            <a:noFill/>
          </p:spPr>
          <p:txBody>
            <a:bodyPr wrap="none" rtlCol="0">
              <a:spAutoFit/>
            </a:bodyPr>
            <a:lstStyle/>
            <a:p>
              <a:r>
                <a:rPr lang="en-US" sz="2000" i="1" dirty="0" smtClean="0">
                  <a:solidFill>
                    <a:srgbClr val="0000FF"/>
                  </a:solidFill>
                  <a:latin typeface="Times New Roman"/>
                  <a:cs typeface="Times New Roman"/>
                </a:rPr>
                <a:t>Ext</a:t>
              </a:r>
              <a:endParaRPr lang="en-US" sz="2000" i="1" dirty="0">
                <a:solidFill>
                  <a:srgbClr val="0000FF"/>
                </a:solidFill>
                <a:latin typeface="Times New Roman"/>
                <a:cs typeface="Times New Roman"/>
              </a:endParaRPr>
            </a:p>
          </p:txBody>
        </p:sp>
      </p:grpSp>
      <p:cxnSp>
        <p:nvCxnSpPr>
          <p:cNvPr id="105" name="Elbow Connector 104"/>
          <p:cNvCxnSpPr>
            <a:stCxn id="91" idx="2"/>
            <a:endCxn id="103" idx="2"/>
          </p:cNvCxnSpPr>
          <p:nvPr/>
        </p:nvCxnSpPr>
        <p:spPr>
          <a:xfrm rot="10800000" flipH="1">
            <a:off x="1592824" y="1970022"/>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6" name="Elbow Connector 105"/>
          <p:cNvCxnSpPr>
            <a:endCxn id="103" idx="0"/>
          </p:cNvCxnSpPr>
          <p:nvPr/>
        </p:nvCxnSpPr>
        <p:spPr>
          <a:xfrm rot="10800000" flipV="1">
            <a:off x="2992266" y="1600200"/>
            <a:ext cx="665334" cy="36982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07" name="Group 106"/>
          <p:cNvGrpSpPr/>
          <p:nvPr/>
        </p:nvGrpSpPr>
        <p:grpSpPr>
          <a:xfrm>
            <a:off x="6662931" y="2122087"/>
            <a:ext cx="777240" cy="1042416"/>
            <a:chOff x="6851952" y="2558143"/>
            <a:chExt cx="967619" cy="1491952"/>
          </a:xfrm>
        </p:grpSpPr>
        <p:sp>
          <p:nvSpPr>
            <p:cNvPr id="108" name="Trapezoid 10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09" name="TextBox 108"/>
            <p:cNvSpPr txBox="1"/>
            <p:nvPr/>
          </p:nvSpPr>
          <p:spPr>
            <a:xfrm>
              <a:off x="6894286" y="2997469"/>
              <a:ext cx="762476" cy="572655"/>
            </a:xfrm>
            <a:prstGeom prst="rect">
              <a:avLst/>
            </a:prstGeom>
            <a:noFill/>
          </p:spPr>
          <p:txBody>
            <a:bodyPr wrap="none" rtlCol="0">
              <a:spAutoFit/>
            </a:bodyPr>
            <a:lstStyle/>
            <a:p>
              <a:r>
                <a:rPr lang="en-US" sz="2000" i="1" dirty="0" smtClean="0">
                  <a:solidFill>
                    <a:srgbClr val="0000FF"/>
                  </a:solidFill>
                  <a:latin typeface="Times New Roman"/>
                  <a:cs typeface="Times New Roman"/>
                </a:rPr>
                <a:t>Ext</a:t>
              </a:r>
              <a:endParaRPr lang="en-US" sz="2000" i="1" dirty="0">
                <a:solidFill>
                  <a:srgbClr val="0000FF"/>
                </a:solidFill>
                <a:latin typeface="Times New Roman"/>
                <a:cs typeface="Times New Roman"/>
              </a:endParaRPr>
            </a:p>
          </p:txBody>
        </p:sp>
      </p:grpSp>
      <p:cxnSp>
        <p:nvCxnSpPr>
          <p:cNvPr id="110" name="Elbow Connector 109"/>
          <p:cNvCxnSpPr>
            <a:endCxn id="108" idx="0"/>
          </p:cNvCxnSpPr>
          <p:nvPr/>
        </p:nvCxnSpPr>
        <p:spPr>
          <a:xfrm rot="10800000" flipV="1">
            <a:off x="7440171" y="2261609"/>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 name="Elbow Connector 110"/>
          <p:cNvCxnSpPr>
            <a:endCxn id="113" idx="2"/>
          </p:cNvCxnSpPr>
          <p:nvPr/>
        </p:nvCxnSpPr>
        <p:spPr>
          <a:xfrm rot="10800000" flipH="1" flipV="1">
            <a:off x="1592823" y="2383857"/>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12" name="Group 111"/>
          <p:cNvGrpSpPr/>
          <p:nvPr/>
        </p:nvGrpSpPr>
        <p:grpSpPr>
          <a:xfrm>
            <a:off x="2215031" y="2536256"/>
            <a:ext cx="939947" cy="734722"/>
            <a:chOff x="7033939" y="2074428"/>
            <a:chExt cx="361501" cy="749241"/>
          </a:xfrm>
        </p:grpSpPr>
        <p:sp>
          <p:nvSpPr>
            <p:cNvPr id="113" name="Trapezoid 11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4" name="TextBox 113"/>
            <p:cNvSpPr txBox="1"/>
            <p:nvPr/>
          </p:nvSpPr>
          <p:spPr>
            <a:xfrm>
              <a:off x="7033939" y="2260734"/>
              <a:ext cx="361501" cy="408017"/>
            </a:xfrm>
            <a:prstGeom prst="rect">
              <a:avLst/>
            </a:prstGeom>
            <a:noFill/>
          </p:spPr>
          <p:txBody>
            <a:bodyPr wrap="none" rtlCol="0">
              <a:spAutoFit/>
            </a:bodyPr>
            <a:lstStyle/>
            <a:p>
              <a:r>
                <a:rPr lang="en-US" sz="2000" i="1" dirty="0" smtClean="0">
                  <a:solidFill>
                    <a:srgbClr val="0000FF"/>
                  </a:solidFill>
                  <a:latin typeface="Times New Roman"/>
                  <a:cs typeface="Times New Roman"/>
                </a:rPr>
                <a:t>Sketch</a:t>
              </a:r>
              <a:endParaRPr lang="en-US" sz="2000" i="1" dirty="0">
                <a:solidFill>
                  <a:srgbClr val="0000FF"/>
                </a:solidFill>
                <a:latin typeface="Times New Roman"/>
                <a:cs typeface="Times New Roman"/>
              </a:endParaRPr>
            </a:p>
          </p:txBody>
        </p:sp>
      </p:grpSp>
      <p:cxnSp>
        <p:nvCxnSpPr>
          <p:cNvPr id="115" name="Elbow Connector 114"/>
          <p:cNvCxnSpPr/>
          <p:nvPr/>
        </p:nvCxnSpPr>
        <p:spPr>
          <a:xfrm rot="10800000" flipV="1">
            <a:off x="2992166" y="2438399"/>
            <a:ext cx="741635" cy="465219"/>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6" name="Group 115"/>
          <p:cNvGrpSpPr/>
          <p:nvPr/>
        </p:nvGrpSpPr>
        <p:grpSpPr>
          <a:xfrm>
            <a:off x="5507799" y="2282546"/>
            <a:ext cx="655038" cy="734722"/>
            <a:chOff x="7033939" y="2074428"/>
            <a:chExt cx="371824" cy="749241"/>
          </a:xfrm>
        </p:grpSpPr>
        <p:sp>
          <p:nvSpPr>
            <p:cNvPr id="117" name="Trapezoid 116"/>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8" name="TextBox 117"/>
            <p:cNvSpPr txBox="1"/>
            <p:nvPr/>
          </p:nvSpPr>
          <p:spPr>
            <a:xfrm>
              <a:off x="7033939" y="2260734"/>
              <a:ext cx="371824" cy="408017"/>
            </a:xfrm>
            <a:prstGeom prst="rect">
              <a:avLst/>
            </a:prstGeom>
            <a:noFill/>
          </p:spPr>
          <p:txBody>
            <a:bodyPr wrap="none" rtlCol="0">
              <a:spAutoFit/>
            </a:bodyPr>
            <a:lstStyle/>
            <a:p>
              <a:r>
                <a:rPr lang="en-US" sz="2000" i="1" dirty="0" smtClean="0">
                  <a:solidFill>
                    <a:srgbClr val="0000FF"/>
                  </a:solidFill>
                  <a:latin typeface="Times New Roman"/>
                  <a:cs typeface="Times New Roman"/>
                </a:rPr>
                <a:t>Rec</a:t>
              </a:r>
              <a:endParaRPr lang="en-US" sz="2000" i="1" dirty="0">
                <a:solidFill>
                  <a:srgbClr val="0000FF"/>
                </a:solidFill>
                <a:latin typeface="Times New Roman"/>
                <a:cs typeface="Times New Roman"/>
              </a:endParaRPr>
            </a:p>
          </p:txBody>
        </p:sp>
      </p:grpSp>
      <p:cxnSp>
        <p:nvCxnSpPr>
          <p:cNvPr id="119" name="Straight Arrow Connector 118"/>
          <p:cNvCxnSpPr/>
          <p:nvPr/>
        </p:nvCxnSpPr>
        <p:spPr bwMode="auto">
          <a:xfrm>
            <a:off x="6034345" y="2708194"/>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20" name="Object 119"/>
          <p:cNvGraphicFramePr>
            <a:graphicFrameLocks noChangeAspect="1"/>
          </p:cNvGraphicFramePr>
          <p:nvPr>
            <p:extLst>
              <p:ext uri="{D42A27DB-BD31-4B8C-83A1-F6EECF244321}">
                <p14:modId xmlns:p14="http://schemas.microsoft.com/office/powerpoint/2010/main" val="597495630"/>
              </p:ext>
            </p:extLst>
          </p:nvPr>
        </p:nvGraphicFramePr>
        <p:xfrm>
          <a:off x="6212139" y="2281215"/>
          <a:ext cx="263525" cy="241300"/>
        </p:xfrm>
        <a:graphic>
          <a:graphicData uri="http://schemas.openxmlformats.org/presentationml/2006/ole">
            <mc:AlternateContent xmlns:mc="http://schemas.openxmlformats.org/markup-compatibility/2006">
              <mc:Choice xmlns:v="urn:schemas-microsoft-com:vml" Requires="v">
                <p:oleObj spid="_x0000_s6270" name="Equation" r:id="rId6" imgW="152400" imgH="139700" progId="Equation.3">
                  <p:embed/>
                </p:oleObj>
              </mc:Choice>
              <mc:Fallback>
                <p:oleObj name="Equation" r:id="rId6" imgW="152400" imgH="139700" progId="Equation.3">
                  <p:embed/>
                  <p:pic>
                    <p:nvPicPr>
                      <p:cNvPr id="0" name=""/>
                      <p:cNvPicPr/>
                      <p:nvPr/>
                    </p:nvPicPr>
                    <p:blipFill>
                      <a:blip r:embed="rId7"/>
                      <a:stretch>
                        <a:fillRect/>
                      </a:stretch>
                    </p:blipFill>
                    <p:spPr>
                      <a:xfrm>
                        <a:off x="6212139" y="2281215"/>
                        <a:ext cx="263525" cy="241300"/>
                      </a:xfrm>
                      <a:prstGeom prst="rect">
                        <a:avLst/>
                      </a:prstGeom>
                    </p:spPr>
                  </p:pic>
                </p:oleObj>
              </mc:Fallback>
            </mc:AlternateContent>
          </a:graphicData>
        </a:graphic>
      </p:graphicFrame>
      <p:cxnSp>
        <p:nvCxnSpPr>
          <p:cNvPr id="121" name="Straight Connector 120"/>
          <p:cNvCxnSpPr/>
          <p:nvPr/>
        </p:nvCxnSpPr>
        <p:spPr>
          <a:xfrm>
            <a:off x="5361233" y="2885360"/>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5361233" y="2431853"/>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124" name="Object 123"/>
          <p:cNvGraphicFramePr>
            <a:graphicFrameLocks noChangeAspect="1"/>
          </p:cNvGraphicFramePr>
          <p:nvPr>
            <p:extLst>
              <p:ext uri="{D42A27DB-BD31-4B8C-83A1-F6EECF244321}">
                <p14:modId xmlns:p14="http://schemas.microsoft.com/office/powerpoint/2010/main" val="3757507099"/>
              </p:ext>
            </p:extLst>
          </p:nvPr>
        </p:nvGraphicFramePr>
        <p:xfrm>
          <a:off x="114300" y="1424177"/>
          <a:ext cx="1174750" cy="336550"/>
        </p:xfrm>
        <a:graphic>
          <a:graphicData uri="http://schemas.openxmlformats.org/presentationml/2006/ole">
            <mc:AlternateContent xmlns:mc="http://schemas.openxmlformats.org/markup-compatibility/2006">
              <mc:Choice xmlns:v="urn:schemas-microsoft-com:vml" Requires="v">
                <p:oleObj spid="_x0000_s6271" name="Equation" r:id="rId8" imgW="711200" imgH="203200" progId="Equation.3">
                  <p:embed/>
                </p:oleObj>
              </mc:Choice>
              <mc:Fallback>
                <p:oleObj name="Equation" r:id="rId8" imgW="711200" imgH="203200" progId="Equation.3">
                  <p:embed/>
                  <p:pic>
                    <p:nvPicPr>
                      <p:cNvPr id="0" name=""/>
                      <p:cNvPicPr/>
                      <p:nvPr/>
                    </p:nvPicPr>
                    <p:blipFill>
                      <a:blip r:embed="rId9"/>
                      <a:stretch>
                        <a:fillRect/>
                      </a:stretch>
                    </p:blipFill>
                    <p:spPr>
                      <a:xfrm>
                        <a:off x="114300" y="1424177"/>
                        <a:ext cx="1174750" cy="336550"/>
                      </a:xfrm>
                      <a:prstGeom prst="rect">
                        <a:avLst/>
                      </a:prstGeom>
                    </p:spPr>
                  </p:pic>
                </p:oleObj>
              </mc:Fallback>
            </mc:AlternateContent>
          </a:graphicData>
        </a:graphic>
      </p:graphicFrame>
      <p:grpSp>
        <p:nvGrpSpPr>
          <p:cNvPr id="125" name="Group 124"/>
          <p:cNvGrpSpPr/>
          <p:nvPr/>
        </p:nvGrpSpPr>
        <p:grpSpPr>
          <a:xfrm>
            <a:off x="4221103" y="1232983"/>
            <a:ext cx="579497" cy="369332"/>
            <a:chOff x="4238310" y="720459"/>
            <a:chExt cx="579497" cy="369332"/>
          </a:xfrm>
        </p:grpSpPr>
        <p:sp>
          <p:nvSpPr>
            <p:cNvPr id="126" name="Rectangle 125"/>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4238310"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28" name="Group 127"/>
          <p:cNvGrpSpPr/>
          <p:nvPr/>
        </p:nvGrpSpPr>
        <p:grpSpPr>
          <a:xfrm>
            <a:off x="7848600" y="1803465"/>
            <a:ext cx="579497" cy="369332"/>
            <a:chOff x="6318824" y="2492739"/>
            <a:chExt cx="579497" cy="369332"/>
          </a:xfrm>
        </p:grpSpPr>
        <p:sp>
          <p:nvSpPr>
            <p:cNvPr id="129" name="Rectangle 128"/>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TextBox 129"/>
            <p:cNvSpPr txBox="1"/>
            <p:nvPr/>
          </p:nvSpPr>
          <p:spPr>
            <a:xfrm>
              <a:off x="6318824"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1" name="TextBox 130"/>
          <p:cNvSpPr txBox="1"/>
          <p:nvPr/>
        </p:nvSpPr>
        <p:spPr>
          <a:xfrm>
            <a:off x="4462000" y="1991336"/>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133" name="Group 132"/>
          <p:cNvGrpSpPr/>
          <p:nvPr/>
        </p:nvGrpSpPr>
        <p:grpSpPr>
          <a:xfrm>
            <a:off x="995738" y="1860430"/>
            <a:ext cx="413796" cy="461665"/>
            <a:chOff x="637563" y="4042853"/>
            <a:chExt cx="413796" cy="461665"/>
          </a:xfrm>
        </p:grpSpPr>
        <p:sp>
          <p:nvSpPr>
            <p:cNvPr id="134" name="Rectangle 13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5" name="TextBox 13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36" name="Rectangle 135"/>
          <p:cNvSpPr/>
          <p:nvPr/>
        </p:nvSpPr>
        <p:spPr bwMode="auto">
          <a:xfrm>
            <a:off x="2209804" y="3882701"/>
            <a:ext cx="5029196" cy="2365699"/>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2022208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68"/>
                                        </p:tgtEl>
                                      </p:cBhvr>
                                    </p:animEffect>
                                    <p:set>
                                      <p:cBhvr>
                                        <p:cTn id="7" dur="1" fill="hold">
                                          <p:stCondLst>
                                            <p:cond delay="499"/>
                                          </p:stCondLst>
                                        </p:cTn>
                                        <p:tgtEl>
                                          <p:spTgt spid="6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6">
                                            <p:bg/>
                                          </p:spTgt>
                                        </p:tgtEl>
                                        <p:attrNameLst>
                                          <p:attrName>style.visibility</p:attrName>
                                        </p:attrNameLst>
                                      </p:cBhvr>
                                      <p:to>
                                        <p:strVal val="visible"/>
                                      </p:to>
                                    </p:set>
                                    <p:animEffect transition="in" filter="fade">
                                      <p:cBhvr>
                                        <p:cTn id="36" dur="500"/>
                                        <p:tgtEl>
                                          <p:spTgt spid="86">
                                            <p:bg/>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86">
                                            <p:txEl>
                                              <p:pRg st="0" end="0"/>
                                            </p:txEl>
                                          </p:spTgt>
                                        </p:tgtEl>
                                        <p:attrNameLst>
                                          <p:attrName>style.visibility</p:attrName>
                                        </p:attrNameLst>
                                      </p:cBhvr>
                                      <p:to>
                                        <p:strVal val="visible"/>
                                      </p:to>
                                    </p:set>
                                    <p:animEffect transition="in" filter="fade">
                                      <p:cBhvr>
                                        <p:cTn id="40" dur="5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68" grpId="0" animBg="1"/>
      <p:bldP spid="76" grpId="0" animBg="1"/>
      <p:bldP spid="77" grpId="0"/>
      <p:bldP spid="78" grpId="0"/>
      <p:bldP spid="80" grpId="0"/>
      <p:bldP spid="86"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p:cNvSpPr/>
          <p:nvPr/>
        </p:nvSpPr>
        <p:spPr>
          <a:xfrm>
            <a:off x="2244439" y="4654220"/>
            <a:ext cx="214743" cy="284616"/>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Arrow Connector 70"/>
          <p:cNvCxnSpPr>
            <a:stCxn id="75" idx="3"/>
            <a:endCxn id="74" idx="7"/>
          </p:cNvCxnSpPr>
          <p:nvPr/>
        </p:nvCxnSpPr>
        <p:spPr bwMode="auto">
          <a:xfrm flipH="1">
            <a:off x="3418061" y="4238548"/>
            <a:ext cx="2254486" cy="99530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2" name="Straight Arrow Connector 71"/>
          <p:cNvCxnSpPr>
            <a:stCxn id="74" idx="6"/>
            <a:endCxn id="76" idx="3"/>
          </p:cNvCxnSpPr>
          <p:nvPr/>
        </p:nvCxnSpPr>
        <p:spPr bwMode="auto">
          <a:xfrm flipV="1">
            <a:off x="3437083" y="4864112"/>
            <a:ext cx="2437506" cy="404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Arrow Connector 72"/>
          <p:cNvCxnSpPr>
            <a:stCxn id="76" idx="0"/>
            <a:endCxn id="75" idx="5"/>
          </p:cNvCxnSpPr>
          <p:nvPr/>
        </p:nvCxnSpPr>
        <p:spPr bwMode="auto">
          <a:xfrm flipH="1" flipV="1">
            <a:off x="5764392" y="4238548"/>
            <a:ext cx="156120" cy="54156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74" name="Oval 73"/>
          <p:cNvSpPr/>
          <p:nvPr/>
        </p:nvSpPr>
        <p:spPr bwMode="auto">
          <a:xfrm>
            <a:off x="3307194" y="521943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5653525" y="41545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5855567" y="47801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TextBox 77"/>
          <p:cNvSpPr txBox="1"/>
          <p:nvPr/>
        </p:nvSpPr>
        <p:spPr>
          <a:xfrm>
            <a:off x="5941300" y="4410785"/>
            <a:ext cx="1421868" cy="369332"/>
          </a:xfrm>
          <a:prstGeom prst="rect">
            <a:avLst/>
          </a:prstGeom>
          <a:noFill/>
        </p:spPr>
        <p:txBody>
          <a:bodyPr wrap="square" rtlCol="0">
            <a:spAutoFit/>
          </a:bodyPr>
          <a:lstStyle/>
          <a:p>
            <a:r>
              <a:rPr lang="en-US" sz="1800" i="1" dirty="0" smtClean="0">
                <a:latin typeface="Times New Roman"/>
                <a:cs typeface="Times New Roman"/>
              </a:rPr>
              <a:t>p </a:t>
            </a:r>
            <a:r>
              <a:rPr lang="en-US" sz="1800" dirty="0" smtClean="0">
                <a:sym typeface="Symbol"/>
              </a:rPr>
              <a:t> </a:t>
            </a:r>
            <a:r>
              <a:rPr lang="en-US" sz="1800" i="1" dirty="0">
                <a:latin typeface="Times New Roman"/>
                <a:cs typeface="Times New Roman"/>
                <a:sym typeface="Symbol"/>
              </a:rPr>
              <a:t>x</a:t>
            </a:r>
            <a:endParaRPr lang="en-US" sz="1800" i="1" dirty="0">
              <a:latin typeface="Times New Roman"/>
              <a:cs typeface="Times New Roman"/>
            </a:endParaRPr>
          </a:p>
        </p:txBody>
      </p:sp>
      <p:sp>
        <p:nvSpPr>
          <p:cNvPr id="79" name="TextBox 78"/>
          <p:cNvSpPr txBox="1"/>
          <p:nvPr/>
        </p:nvSpPr>
        <p:spPr>
          <a:xfrm>
            <a:off x="2209804" y="4569504"/>
            <a:ext cx="2084444" cy="369332"/>
          </a:xfrm>
          <a:prstGeom prst="rect">
            <a:avLst/>
          </a:prstGeom>
          <a:noFill/>
        </p:spPr>
        <p:txBody>
          <a:bodyPr wrap="square" rtlCol="0">
            <a:spAutoFit/>
          </a:bodyPr>
          <a:lstStyle/>
          <a:p>
            <a:r>
              <a:rPr lang="en-US" sz="1800" i="1" dirty="0" smtClean="0">
                <a:latin typeface="Times New Roman"/>
                <a:cs typeface="Times New Roman"/>
              </a:rPr>
              <a:t>p =</a:t>
            </a:r>
            <a:r>
              <a:rPr lang="en-US" sz="1800" i="1" dirty="0" err="1" smtClean="0">
                <a:latin typeface="Times New Roman"/>
                <a:cs typeface="Times New Roman"/>
              </a:rPr>
              <a:t>ec</a:t>
            </a:r>
            <a:r>
              <a:rPr lang="en-US" sz="1800" i="1" dirty="0" smtClean="0">
                <a:latin typeface="Times New Roman"/>
                <a:cs typeface="Times New Roman"/>
              </a:rPr>
              <a:t> </a:t>
            </a:r>
            <a:r>
              <a:rPr lang="en-US" sz="1800" dirty="0" smtClean="0">
                <a:sym typeface="Symbol"/>
              </a:rPr>
              <a:t> </a:t>
            </a:r>
            <a:r>
              <a:rPr lang="en-US" sz="1800" i="1" dirty="0" smtClean="0">
                <a:latin typeface="Times New Roman"/>
                <a:cs typeface="Times New Roman"/>
              </a:rPr>
              <a:t>w</a:t>
            </a:r>
            <a:endParaRPr lang="en-US" sz="1800" dirty="0">
              <a:latin typeface="Times New Roman"/>
              <a:cs typeface="Times New Roman"/>
            </a:endParaRPr>
          </a:p>
        </p:txBody>
      </p:sp>
      <p:cxnSp>
        <p:nvCxnSpPr>
          <p:cNvPr id="81" name="Straight Arrow Connector 80"/>
          <p:cNvCxnSpPr>
            <a:stCxn id="83" idx="6"/>
            <a:endCxn id="82" idx="2"/>
          </p:cNvCxnSpPr>
          <p:nvPr/>
        </p:nvCxnSpPr>
        <p:spPr bwMode="auto">
          <a:xfrm flipV="1">
            <a:off x="5387689" y="6069003"/>
            <a:ext cx="327311" cy="762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2" name="Oval 81"/>
          <p:cNvSpPr/>
          <p:nvPr/>
        </p:nvSpPr>
        <p:spPr bwMode="auto">
          <a:xfrm>
            <a:off x="5715000" y="6019800"/>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257800" y="6096000"/>
            <a:ext cx="129889" cy="98406"/>
          </a:xfrm>
          <a:prstGeom prst="ellipse">
            <a:avLst/>
          </a:prstGeom>
          <a:solidFill>
            <a:srgbClr val="BB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4" name="Straight Arrow Connector 83"/>
          <p:cNvCxnSpPr>
            <a:stCxn id="74" idx="6"/>
            <a:endCxn id="83" idx="2"/>
          </p:cNvCxnSpPr>
          <p:nvPr/>
        </p:nvCxnSpPr>
        <p:spPr bwMode="auto">
          <a:xfrm>
            <a:off x="3437083" y="5268641"/>
            <a:ext cx="1820717" cy="87656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Box 84"/>
          <p:cNvSpPr txBox="1"/>
          <p:nvPr/>
        </p:nvSpPr>
        <p:spPr>
          <a:xfrm>
            <a:off x="4953000" y="5638800"/>
            <a:ext cx="1421868" cy="369332"/>
          </a:xfrm>
          <a:prstGeom prst="rect">
            <a:avLst/>
          </a:prstGeom>
          <a:noFill/>
        </p:spPr>
        <p:txBody>
          <a:bodyPr wrap="square" rtlCol="0">
            <a:spAutoFit/>
          </a:bodyPr>
          <a:lstStyle/>
          <a:p>
            <a:r>
              <a:rPr lang="en-US" sz="1800" i="1" dirty="0" smtClean="0">
                <a:latin typeface="Times New Roman"/>
                <a:cs typeface="Times New Roman"/>
              </a:rPr>
              <a:t>p </a:t>
            </a:r>
            <a:r>
              <a:rPr lang="en-US" sz="1800" dirty="0" smtClean="0">
                <a:sym typeface="Symbol"/>
              </a:rPr>
              <a:t> </a:t>
            </a:r>
            <a:r>
              <a:rPr lang="en-US" sz="1800" i="1" dirty="0">
                <a:latin typeface="Times New Roman"/>
                <a:cs typeface="Times New Roman"/>
                <a:sym typeface="Symbol"/>
              </a:rPr>
              <a:t>x</a:t>
            </a:r>
            <a:r>
              <a:rPr lang="en-US" sz="1800" dirty="0" smtClean="0">
                <a:latin typeface="Times New Roman"/>
                <a:cs typeface="Times New Roman"/>
              </a:rPr>
              <a:t>’</a:t>
            </a:r>
            <a:endParaRPr lang="en-US" sz="1800" dirty="0">
              <a:latin typeface="Times New Roman"/>
              <a:cs typeface="Times New Roman"/>
            </a:endParaRPr>
          </a:p>
        </p:txBody>
      </p:sp>
      <p:sp>
        <p:nvSpPr>
          <p:cNvPr id="86" name="Rectangle 36"/>
          <p:cNvSpPr>
            <a:spLocks noChangeArrowheads="1"/>
          </p:cNvSpPr>
          <p:nvPr/>
        </p:nvSpPr>
        <p:spPr bwMode="auto">
          <a:xfrm>
            <a:off x="7363168" y="4138814"/>
            <a:ext cx="1780832" cy="180478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i="1" dirty="0" smtClean="0">
                <a:latin typeface="Times New Roman"/>
                <a:cs typeface="Times New Roman"/>
              </a:rPr>
              <a:t>w</a:t>
            </a:r>
            <a:r>
              <a:rPr lang="en-US" sz="1800" b="1" dirty="0" smtClean="0"/>
              <a:t> </a:t>
            </a:r>
            <a:r>
              <a:rPr lang="en-US" sz="1800" b="1" dirty="0"/>
              <a:t>is </a:t>
            </a:r>
            <a:r>
              <a:rPr lang="en-US" sz="1800" b="1" dirty="0" smtClean="0"/>
              <a:t>unknown </a:t>
            </a:r>
            <a:r>
              <a:rPr lang="en-US" sz="1800" b="1" dirty="0"/>
              <a:t>(knowing </a:t>
            </a:r>
            <a:r>
              <a:rPr lang="en-US" sz="1800" i="1" dirty="0" smtClean="0">
                <a:latin typeface="Times New Roman"/>
                <a:cs typeface="Times New Roman"/>
              </a:rPr>
              <a:t>p</a:t>
            </a:r>
            <a:r>
              <a:rPr lang="en-US" sz="1800" b="1" dirty="0" smtClean="0"/>
              <a:t>)</a:t>
            </a:r>
            <a:r>
              <a:rPr lang="en-US" sz="1800" b="1" dirty="0"/>
              <a:t>:</a:t>
            </a:r>
            <a:br>
              <a:rPr lang="en-US" sz="1800" b="1" dirty="0"/>
            </a:br>
            <a:endParaRPr lang="en-US" sz="1800" b="1" dirty="0" smtClean="0"/>
          </a:p>
          <a:p>
            <a:pPr>
              <a:defRPr/>
            </a:pPr>
            <a:endParaRPr lang="en-US" sz="1800" b="1" dirty="0"/>
          </a:p>
          <a:p>
            <a:pPr>
              <a:defRPr/>
            </a:pPr>
            <a:r>
              <a:rPr lang="en-US" sz="1800" dirty="0" smtClean="0">
                <a:latin typeface="Times New Roman"/>
                <a:cs typeface="Times New Roman"/>
              </a:rPr>
              <a:t>(</a:t>
            </a:r>
            <a:r>
              <a:rPr lang="en-US" sz="1800" i="1" dirty="0" smtClean="0">
                <a:latin typeface="Times New Roman"/>
                <a:cs typeface="Times New Roman"/>
              </a:rPr>
              <a:t>k</a:t>
            </a:r>
            <a:r>
              <a:rPr lang="en-US" sz="1800" dirty="0" smtClean="0">
                <a:latin typeface="Times New Roman"/>
                <a:cs typeface="Times New Roman"/>
              </a:rPr>
              <a:t>−</a:t>
            </a:r>
            <a:r>
              <a:rPr lang="en-US" sz="1800" i="1" dirty="0" smtClean="0">
                <a:latin typeface="Times New Roman"/>
                <a:cs typeface="Times New Roman"/>
              </a:rPr>
              <a:t>k’</a:t>
            </a:r>
            <a:r>
              <a:rPr lang="en-US" sz="1800" dirty="0" smtClean="0">
                <a:latin typeface="Times New Roman"/>
                <a:cs typeface="Times New Roman"/>
              </a:rPr>
              <a:t>)</a:t>
            </a:r>
            <a:r>
              <a:rPr lang="en-US" sz="1800" b="1" dirty="0"/>
              <a:t> </a:t>
            </a:r>
            <a:r>
              <a:rPr lang="en-US" sz="1800" b="1" dirty="0" smtClean="0"/>
              <a:t>entropy loss</a:t>
            </a:r>
            <a:endParaRPr lang="en-US" sz="1400" b="1" dirty="0" smtClean="0"/>
          </a:p>
        </p:txBody>
      </p:sp>
      <p:graphicFrame>
        <p:nvGraphicFramePr>
          <p:cNvPr id="89" name="Object 88"/>
          <p:cNvGraphicFramePr>
            <a:graphicFrameLocks noChangeAspect="1"/>
          </p:cNvGraphicFramePr>
          <p:nvPr>
            <p:extLst>
              <p:ext uri="{D42A27DB-BD31-4B8C-83A1-F6EECF244321}">
                <p14:modId xmlns:p14="http://schemas.microsoft.com/office/powerpoint/2010/main" val="4005224322"/>
              </p:ext>
            </p:extLst>
          </p:nvPr>
        </p:nvGraphicFramePr>
        <p:xfrm>
          <a:off x="7467600" y="4876800"/>
          <a:ext cx="1508125" cy="336550"/>
        </p:xfrm>
        <a:graphic>
          <a:graphicData uri="http://schemas.openxmlformats.org/presentationml/2006/ole">
            <mc:AlternateContent xmlns:mc="http://schemas.openxmlformats.org/markup-compatibility/2006">
              <mc:Choice xmlns:v="urn:schemas-microsoft-com:vml" Requires="v">
                <p:oleObj spid="_x0000_s7425" name="Equation" r:id="rId4" imgW="914400" imgH="203200" progId="Equation.3">
                  <p:embed/>
                </p:oleObj>
              </mc:Choice>
              <mc:Fallback>
                <p:oleObj name="Equation" r:id="rId4" imgW="914400" imgH="203200" progId="Equation.3">
                  <p:embed/>
                  <p:pic>
                    <p:nvPicPr>
                      <p:cNvPr id="0" name=""/>
                      <p:cNvPicPr/>
                      <p:nvPr/>
                    </p:nvPicPr>
                    <p:blipFill>
                      <a:blip r:embed="rId5"/>
                      <a:stretch>
                        <a:fillRect/>
                      </a:stretch>
                    </p:blipFill>
                    <p:spPr>
                      <a:xfrm>
                        <a:off x="7467600" y="4876800"/>
                        <a:ext cx="1508125" cy="336550"/>
                      </a:xfrm>
                      <a:prstGeom prst="rect">
                        <a:avLst/>
                      </a:prstGeom>
                    </p:spPr>
                  </p:pic>
                </p:oleObj>
              </mc:Fallback>
            </mc:AlternateContent>
          </a:graphicData>
        </a:graphic>
      </p:graphicFrame>
      <p:sp>
        <p:nvSpPr>
          <p:cNvPr id="2" name="Title 1"/>
          <p:cNvSpPr>
            <a:spLocks noGrp="1"/>
          </p:cNvSpPr>
          <p:nvPr>
            <p:ph type="title"/>
          </p:nvPr>
        </p:nvSpPr>
        <p:spPr>
          <a:xfrm>
            <a:off x="454266" y="76200"/>
            <a:ext cx="8229600" cy="1143000"/>
          </a:xfrm>
        </p:spPr>
        <p:txBody>
          <a:bodyPr/>
          <a:lstStyle/>
          <a:p>
            <a:r>
              <a:rPr lang="en-US" dirty="0" smtClean="0"/>
              <a:t>Secure Sketches</a:t>
            </a:r>
            <a:endParaRPr lang="en-US" dirty="0"/>
          </a:p>
        </p:txBody>
      </p:sp>
      <p:cxnSp>
        <p:nvCxnSpPr>
          <p:cNvPr id="67" name="Straight Connector 66"/>
          <p:cNvCxnSpPr/>
          <p:nvPr/>
        </p:nvCxnSpPr>
        <p:spPr>
          <a:xfrm flipH="1">
            <a:off x="0" y="3479800"/>
            <a:ext cx="9144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454266" y="4252959"/>
            <a:ext cx="1287770" cy="646331"/>
          </a:xfrm>
          <a:prstGeom prst="rect">
            <a:avLst/>
          </a:prstGeom>
          <a:noFill/>
        </p:spPr>
        <p:txBody>
          <a:bodyPr wrap="none" rtlCol="0">
            <a:spAutoFit/>
          </a:bodyPr>
          <a:lstStyle/>
          <a:p>
            <a:r>
              <a:rPr lang="en-US" dirty="0" smtClean="0"/>
              <a:t>Code Offset</a:t>
            </a:r>
            <a:br>
              <a:rPr lang="en-US" dirty="0" smtClean="0"/>
            </a:br>
            <a:r>
              <a:rPr lang="en-US" dirty="0" smtClean="0"/>
              <a:t>Sketch</a:t>
            </a:r>
            <a:endParaRPr lang="en-US" dirty="0"/>
          </a:p>
        </p:txBody>
      </p:sp>
      <p:sp>
        <p:nvSpPr>
          <p:cNvPr id="90" name="Rectangle 36"/>
          <p:cNvSpPr>
            <a:spLocks noChangeArrowheads="1"/>
          </p:cNvSpPr>
          <p:nvPr/>
        </p:nvSpPr>
        <p:spPr bwMode="auto">
          <a:xfrm>
            <a:off x="6093931" y="687079"/>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b="1" i="1" dirty="0" smtClean="0">
                <a:latin typeface="Times New Roman"/>
                <a:cs typeface="Times New Roman"/>
              </a:rPr>
              <a:t>Ext</a:t>
            </a:r>
            <a:r>
              <a:rPr lang="en-US" sz="2000" b="1" dirty="0" smtClean="0">
                <a:latin typeface="Calibri"/>
                <a:cs typeface="Calibri"/>
              </a:rPr>
              <a:t> must be able to extract from distributions where </a:t>
            </a:r>
          </a:p>
          <a:p>
            <a:pPr>
              <a:defRPr/>
            </a:pPr>
            <a:endParaRPr lang="en-US" sz="1600" b="1" dirty="0" smtClean="0"/>
          </a:p>
        </p:txBody>
      </p:sp>
      <p:graphicFrame>
        <p:nvGraphicFramePr>
          <p:cNvPr id="91" name="Object 90"/>
          <p:cNvGraphicFramePr>
            <a:graphicFrameLocks noChangeAspect="1"/>
          </p:cNvGraphicFramePr>
          <p:nvPr>
            <p:extLst>
              <p:ext uri="{D42A27DB-BD31-4B8C-83A1-F6EECF244321}">
                <p14:modId xmlns:p14="http://schemas.microsoft.com/office/powerpoint/2010/main" val="2277195194"/>
              </p:ext>
            </p:extLst>
          </p:nvPr>
        </p:nvGraphicFramePr>
        <p:xfrm>
          <a:off x="6934200" y="1219200"/>
          <a:ext cx="1506537" cy="334963"/>
        </p:xfrm>
        <a:graphic>
          <a:graphicData uri="http://schemas.openxmlformats.org/presentationml/2006/ole">
            <mc:AlternateContent xmlns:mc="http://schemas.openxmlformats.org/markup-compatibility/2006">
              <mc:Choice xmlns:v="urn:schemas-microsoft-com:vml" Requires="v">
                <p:oleObj spid="_x0000_s7426" name="Equation" r:id="rId6" imgW="914400" imgH="203200" progId="Equation.3">
                  <p:embed/>
                </p:oleObj>
              </mc:Choice>
              <mc:Fallback>
                <p:oleObj name="Equation" r:id="rId6" imgW="914400" imgH="203200" progId="Equation.3">
                  <p:embed/>
                  <p:pic>
                    <p:nvPicPr>
                      <p:cNvPr id="0" name=""/>
                      <p:cNvPicPr/>
                      <p:nvPr/>
                    </p:nvPicPr>
                    <p:blipFill>
                      <a:blip r:embed="rId7"/>
                      <a:stretch>
                        <a:fillRect/>
                      </a:stretch>
                    </p:blipFill>
                    <p:spPr>
                      <a:xfrm>
                        <a:off x="6934200" y="1219200"/>
                        <a:ext cx="1506537" cy="334963"/>
                      </a:xfrm>
                      <a:prstGeom prst="rect">
                        <a:avLst/>
                      </a:prstGeom>
                    </p:spPr>
                  </p:pic>
                </p:oleObj>
              </mc:Fallback>
            </mc:AlternateContent>
          </a:graphicData>
        </a:graphic>
      </p:graphicFrame>
      <p:cxnSp>
        <p:nvCxnSpPr>
          <p:cNvPr id="5" name="Straight Arrow Connector 4"/>
          <p:cNvCxnSpPr/>
          <p:nvPr/>
        </p:nvCxnSpPr>
        <p:spPr>
          <a:xfrm flipH="1">
            <a:off x="7222569" y="1664085"/>
            <a:ext cx="251381" cy="4473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0597" y="5188803"/>
            <a:ext cx="2071935" cy="830997"/>
          </a:xfrm>
          <a:prstGeom prst="rect">
            <a:avLst/>
          </a:prstGeom>
          <a:noFill/>
          <a:ln>
            <a:solidFill>
              <a:schemeClr val="tx1"/>
            </a:solidFill>
          </a:ln>
        </p:spPr>
        <p:txBody>
          <a:bodyPr wrap="none" rtlCol="0">
            <a:spAutoFit/>
          </a:bodyPr>
          <a:lstStyle/>
          <a:p>
            <a:r>
              <a:rPr lang="en-US" sz="1600" i="1" dirty="0" smtClean="0">
                <a:latin typeface="Times New Roman"/>
                <a:cs typeface="Times New Roman"/>
              </a:rPr>
              <a:t>G – </a:t>
            </a:r>
            <a:r>
              <a:rPr lang="en-US" sz="1600" dirty="0" smtClean="0">
                <a:latin typeface="Calibri"/>
                <a:cs typeface="Calibri"/>
              </a:rPr>
              <a:t>Generating matrix</a:t>
            </a:r>
            <a:br>
              <a:rPr lang="en-US" sz="1600" dirty="0" smtClean="0">
                <a:latin typeface="Calibri"/>
                <a:cs typeface="Calibri"/>
              </a:rPr>
            </a:br>
            <a:r>
              <a:rPr lang="en-US" sz="1600" dirty="0" smtClean="0">
                <a:latin typeface="Calibri"/>
                <a:cs typeface="Calibri"/>
              </a:rPr>
              <a:t>for code that corrects</a:t>
            </a:r>
            <a:br>
              <a:rPr lang="en-US" sz="1600" dirty="0" smtClean="0">
                <a:latin typeface="Calibri"/>
                <a:cs typeface="Calibri"/>
              </a:rPr>
            </a:br>
            <a:r>
              <a:rPr lang="en-US" sz="1600" dirty="0" smtClean="0">
                <a:latin typeface="Calibri"/>
                <a:cs typeface="Calibri"/>
              </a:rPr>
              <a:t> </a:t>
            </a:r>
            <a:r>
              <a:rPr lang="en-US" sz="1600" i="1" dirty="0" err="1" smtClean="0">
                <a:latin typeface="Times New Roman"/>
                <a:cs typeface="Times New Roman"/>
              </a:rPr>
              <a:t>d</a:t>
            </a:r>
            <a:r>
              <a:rPr lang="en-US" sz="1600" i="1" baseline="-25000" dirty="0" err="1" smtClean="0">
                <a:latin typeface="Times New Roman"/>
                <a:cs typeface="Times New Roman"/>
              </a:rPr>
              <a:t>max</a:t>
            </a:r>
            <a:r>
              <a:rPr lang="en-US" sz="1600" i="1" dirty="0" smtClean="0">
                <a:latin typeface="Times New Roman"/>
                <a:cs typeface="Times New Roman"/>
              </a:rPr>
              <a:t> </a:t>
            </a:r>
            <a:r>
              <a:rPr lang="en-US" sz="1600" dirty="0" smtClean="0">
                <a:latin typeface="Times New Roman"/>
                <a:cs typeface="Times New Roman"/>
              </a:rPr>
              <a:t>errors </a:t>
            </a:r>
            <a:endParaRPr lang="en-US" sz="1600" dirty="0">
              <a:latin typeface="Times New Roman"/>
              <a:cs typeface="Times New Roman"/>
            </a:endParaRPr>
          </a:p>
        </p:txBody>
      </p:sp>
      <p:sp>
        <p:nvSpPr>
          <p:cNvPr id="92" name="Rectangle 91"/>
          <p:cNvSpPr/>
          <p:nvPr/>
        </p:nvSpPr>
        <p:spPr bwMode="auto">
          <a:xfrm>
            <a:off x="2209804" y="3882701"/>
            <a:ext cx="5029196" cy="2365699"/>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93" name="Rectangle 92"/>
          <p:cNvSpPr/>
          <p:nvPr/>
        </p:nvSpPr>
        <p:spPr>
          <a:xfrm>
            <a:off x="5493262" y="2286000"/>
            <a:ext cx="526538" cy="7347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8" name="Group 97"/>
          <p:cNvGrpSpPr/>
          <p:nvPr/>
        </p:nvGrpSpPr>
        <p:grpSpPr>
          <a:xfrm>
            <a:off x="1562965" y="1050205"/>
            <a:ext cx="2111842" cy="2302595"/>
            <a:chOff x="6838075" y="2277356"/>
            <a:chExt cx="981496" cy="1772739"/>
          </a:xfrm>
        </p:grpSpPr>
        <p:sp>
          <p:nvSpPr>
            <p:cNvPr id="99" name="Trapezoid 9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00" name="TextBox 99"/>
            <p:cNvSpPr txBox="1"/>
            <p:nvPr/>
          </p:nvSpPr>
          <p:spPr>
            <a:xfrm>
              <a:off x="6838075" y="2277356"/>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1" name="Straight Arrow Connector 110"/>
          <p:cNvCxnSpPr/>
          <p:nvPr/>
        </p:nvCxnSpPr>
        <p:spPr bwMode="auto">
          <a:xfrm flipV="1">
            <a:off x="802176" y="237047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3657600" y="160020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a:off x="3733800" y="2438400"/>
            <a:ext cx="1600200"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4" name="Group 113"/>
          <p:cNvGrpSpPr/>
          <p:nvPr/>
        </p:nvGrpSpPr>
        <p:grpSpPr>
          <a:xfrm>
            <a:off x="5298335" y="1618799"/>
            <a:ext cx="2578825" cy="1810201"/>
            <a:chOff x="6827762" y="2204122"/>
            <a:chExt cx="991809" cy="1845973"/>
          </a:xfrm>
        </p:grpSpPr>
        <p:sp>
          <p:nvSpPr>
            <p:cNvPr id="115" name="Trapezoid 1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6" name="TextBox 115"/>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17" name="Straight Arrow Connector 116"/>
          <p:cNvCxnSpPr/>
          <p:nvPr/>
        </p:nvCxnSpPr>
        <p:spPr bwMode="auto">
          <a:xfrm flipV="1">
            <a:off x="4542013" y="28737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18" name="Object 117"/>
          <p:cNvGraphicFramePr>
            <a:graphicFrameLocks noChangeAspect="1"/>
          </p:cNvGraphicFramePr>
          <p:nvPr>
            <p:extLst>
              <p:ext uri="{D42A27DB-BD31-4B8C-83A1-F6EECF244321}">
                <p14:modId xmlns:p14="http://schemas.microsoft.com/office/powerpoint/2010/main" val="3680334662"/>
              </p:ext>
            </p:extLst>
          </p:nvPr>
        </p:nvGraphicFramePr>
        <p:xfrm>
          <a:off x="4779963" y="2542736"/>
          <a:ext cx="219075" cy="241300"/>
        </p:xfrm>
        <a:graphic>
          <a:graphicData uri="http://schemas.openxmlformats.org/presentationml/2006/ole">
            <mc:AlternateContent xmlns:mc="http://schemas.openxmlformats.org/markup-compatibility/2006">
              <mc:Choice xmlns:v="urn:schemas-microsoft-com:vml" Requires="v">
                <p:oleObj spid="_x0000_s7427" name="Equation" r:id="rId8" imgW="127000" imgH="139700" progId="Equation.3">
                  <p:embed/>
                </p:oleObj>
              </mc:Choice>
              <mc:Fallback>
                <p:oleObj name="Equation" r:id="rId8" imgW="127000" imgH="139700" progId="Equation.3">
                  <p:embed/>
                  <p:pic>
                    <p:nvPicPr>
                      <p:cNvPr id="0" name=""/>
                      <p:cNvPicPr/>
                      <p:nvPr/>
                    </p:nvPicPr>
                    <p:blipFill>
                      <a:blip r:embed="rId9"/>
                      <a:stretch>
                        <a:fillRect/>
                      </a:stretch>
                    </p:blipFill>
                    <p:spPr>
                      <a:xfrm>
                        <a:off x="4779963" y="2542736"/>
                        <a:ext cx="219075" cy="241300"/>
                      </a:xfrm>
                      <a:prstGeom prst="rect">
                        <a:avLst/>
                      </a:prstGeom>
                    </p:spPr>
                  </p:pic>
                </p:oleObj>
              </mc:Fallback>
            </mc:AlternateContent>
          </a:graphicData>
        </a:graphic>
      </p:graphicFrame>
      <p:cxnSp>
        <p:nvCxnSpPr>
          <p:cNvPr id="119" name="Straight Arrow Connector 118"/>
          <p:cNvCxnSpPr/>
          <p:nvPr/>
        </p:nvCxnSpPr>
        <p:spPr bwMode="auto">
          <a:xfrm flipV="1">
            <a:off x="7877161" y="225006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0" name="Group 119"/>
          <p:cNvGrpSpPr/>
          <p:nvPr/>
        </p:nvGrpSpPr>
        <p:grpSpPr>
          <a:xfrm>
            <a:off x="2215026" y="1448814"/>
            <a:ext cx="777240" cy="1042416"/>
            <a:chOff x="6851952" y="2558143"/>
            <a:chExt cx="967619" cy="1491952"/>
          </a:xfrm>
        </p:grpSpPr>
        <p:sp>
          <p:nvSpPr>
            <p:cNvPr id="121" name="Trapezoid 120"/>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2" name="TextBox 121"/>
            <p:cNvSpPr txBox="1"/>
            <p:nvPr/>
          </p:nvSpPr>
          <p:spPr>
            <a:xfrm>
              <a:off x="6894286" y="2997469"/>
              <a:ext cx="762476" cy="572655"/>
            </a:xfrm>
            <a:prstGeom prst="rect">
              <a:avLst/>
            </a:prstGeom>
            <a:noFill/>
          </p:spPr>
          <p:txBody>
            <a:bodyPr wrap="none" rtlCol="0">
              <a:spAutoFit/>
            </a:bodyPr>
            <a:lstStyle/>
            <a:p>
              <a:r>
                <a:rPr lang="en-US" sz="2000" i="1" dirty="0" smtClean="0">
                  <a:solidFill>
                    <a:srgbClr val="0000FF"/>
                  </a:solidFill>
                  <a:latin typeface="Times New Roman"/>
                  <a:cs typeface="Times New Roman"/>
                </a:rPr>
                <a:t>Ext</a:t>
              </a:r>
              <a:endParaRPr lang="en-US" sz="2000" i="1" dirty="0">
                <a:solidFill>
                  <a:srgbClr val="0000FF"/>
                </a:solidFill>
                <a:latin typeface="Times New Roman"/>
                <a:cs typeface="Times New Roman"/>
              </a:endParaRPr>
            </a:p>
          </p:txBody>
        </p:sp>
      </p:grpSp>
      <p:cxnSp>
        <p:nvCxnSpPr>
          <p:cNvPr id="123" name="Elbow Connector 122"/>
          <p:cNvCxnSpPr>
            <a:stCxn id="99" idx="2"/>
            <a:endCxn id="121" idx="2"/>
          </p:cNvCxnSpPr>
          <p:nvPr/>
        </p:nvCxnSpPr>
        <p:spPr>
          <a:xfrm rot="10800000" flipH="1">
            <a:off x="1592824" y="1970022"/>
            <a:ext cx="622201" cy="413836"/>
          </a:xfrm>
          <a:prstGeom prst="bentConnector3">
            <a:avLst>
              <a:gd name="adj1" fmla="val 3421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24" name="Elbow Connector 123"/>
          <p:cNvCxnSpPr>
            <a:endCxn id="121" idx="0"/>
          </p:cNvCxnSpPr>
          <p:nvPr/>
        </p:nvCxnSpPr>
        <p:spPr>
          <a:xfrm rot="10800000" flipV="1">
            <a:off x="2992266" y="1600200"/>
            <a:ext cx="665334" cy="36982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5" name="Group 124"/>
          <p:cNvGrpSpPr/>
          <p:nvPr/>
        </p:nvGrpSpPr>
        <p:grpSpPr>
          <a:xfrm>
            <a:off x="6662931" y="2122087"/>
            <a:ext cx="777240" cy="1042416"/>
            <a:chOff x="6851952" y="2558143"/>
            <a:chExt cx="967619" cy="1491952"/>
          </a:xfrm>
        </p:grpSpPr>
        <p:sp>
          <p:nvSpPr>
            <p:cNvPr id="126" name="Trapezoid 125"/>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7" name="TextBox 126"/>
            <p:cNvSpPr txBox="1"/>
            <p:nvPr/>
          </p:nvSpPr>
          <p:spPr>
            <a:xfrm>
              <a:off x="6894286" y="2997469"/>
              <a:ext cx="762476" cy="572655"/>
            </a:xfrm>
            <a:prstGeom prst="rect">
              <a:avLst/>
            </a:prstGeom>
            <a:noFill/>
          </p:spPr>
          <p:txBody>
            <a:bodyPr wrap="none" rtlCol="0">
              <a:spAutoFit/>
            </a:bodyPr>
            <a:lstStyle/>
            <a:p>
              <a:r>
                <a:rPr lang="en-US" sz="2000" i="1" dirty="0" smtClean="0">
                  <a:solidFill>
                    <a:srgbClr val="0000FF"/>
                  </a:solidFill>
                  <a:latin typeface="Times New Roman"/>
                  <a:cs typeface="Times New Roman"/>
                </a:rPr>
                <a:t>Ext</a:t>
              </a:r>
              <a:endParaRPr lang="en-US" sz="2000" i="1" dirty="0">
                <a:solidFill>
                  <a:srgbClr val="0000FF"/>
                </a:solidFill>
                <a:latin typeface="Times New Roman"/>
                <a:cs typeface="Times New Roman"/>
              </a:endParaRPr>
            </a:p>
          </p:txBody>
        </p:sp>
      </p:grpSp>
      <p:cxnSp>
        <p:nvCxnSpPr>
          <p:cNvPr id="128" name="Elbow Connector 127"/>
          <p:cNvCxnSpPr>
            <a:endCxn id="126" idx="0"/>
          </p:cNvCxnSpPr>
          <p:nvPr/>
        </p:nvCxnSpPr>
        <p:spPr>
          <a:xfrm rot="10800000" flipV="1">
            <a:off x="7440171" y="2261609"/>
            <a:ext cx="436990" cy="381685"/>
          </a:xfrm>
          <a:prstGeom prst="bentConnector3">
            <a:avLst>
              <a:gd name="adj1" fmla="val 50000"/>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Elbow Connector 128"/>
          <p:cNvCxnSpPr>
            <a:endCxn id="131" idx="2"/>
          </p:cNvCxnSpPr>
          <p:nvPr/>
        </p:nvCxnSpPr>
        <p:spPr>
          <a:xfrm rot="10800000" flipH="1" flipV="1">
            <a:off x="1592823" y="2383857"/>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30" name="Group 129"/>
          <p:cNvGrpSpPr/>
          <p:nvPr/>
        </p:nvGrpSpPr>
        <p:grpSpPr>
          <a:xfrm>
            <a:off x="2215031" y="2536256"/>
            <a:ext cx="939947" cy="734722"/>
            <a:chOff x="7033939" y="2074428"/>
            <a:chExt cx="361501" cy="749241"/>
          </a:xfrm>
        </p:grpSpPr>
        <p:sp>
          <p:nvSpPr>
            <p:cNvPr id="131" name="Trapezoid 130"/>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2" name="TextBox 131"/>
            <p:cNvSpPr txBox="1"/>
            <p:nvPr/>
          </p:nvSpPr>
          <p:spPr>
            <a:xfrm>
              <a:off x="7033939" y="2260734"/>
              <a:ext cx="361501" cy="408017"/>
            </a:xfrm>
            <a:prstGeom prst="rect">
              <a:avLst/>
            </a:prstGeom>
            <a:noFill/>
          </p:spPr>
          <p:txBody>
            <a:bodyPr wrap="none" rtlCol="0">
              <a:spAutoFit/>
            </a:bodyPr>
            <a:lstStyle/>
            <a:p>
              <a:r>
                <a:rPr lang="en-US" sz="2000" i="1" dirty="0" smtClean="0">
                  <a:solidFill>
                    <a:srgbClr val="0000FF"/>
                  </a:solidFill>
                  <a:latin typeface="Times New Roman"/>
                  <a:cs typeface="Times New Roman"/>
                </a:rPr>
                <a:t>Sketch</a:t>
              </a:r>
              <a:endParaRPr lang="en-US" sz="2000" i="1" dirty="0">
                <a:solidFill>
                  <a:srgbClr val="0000FF"/>
                </a:solidFill>
                <a:latin typeface="Times New Roman"/>
                <a:cs typeface="Times New Roman"/>
              </a:endParaRPr>
            </a:p>
          </p:txBody>
        </p:sp>
      </p:grpSp>
      <p:cxnSp>
        <p:nvCxnSpPr>
          <p:cNvPr id="133" name="Elbow Connector 132"/>
          <p:cNvCxnSpPr/>
          <p:nvPr/>
        </p:nvCxnSpPr>
        <p:spPr>
          <a:xfrm rot="10800000" flipV="1">
            <a:off x="2992166" y="2438399"/>
            <a:ext cx="741635" cy="465219"/>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4" name="Group 133"/>
          <p:cNvGrpSpPr/>
          <p:nvPr/>
        </p:nvGrpSpPr>
        <p:grpSpPr>
          <a:xfrm>
            <a:off x="5507799" y="2282546"/>
            <a:ext cx="655038" cy="734722"/>
            <a:chOff x="7033939" y="2074428"/>
            <a:chExt cx="371824" cy="749241"/>
          </a:xfrm>
        </p:grpSpPr>
        <p:sp>
          <p:nvSpPr>
            <p:cNvPr id="135" name="Trapezoid 134"/>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6" name="TextBox 135"/>
            <p:cNvSpPr txBox="1"/>
            <p:nvPr/>
          </p:nvSpPr>
          <p:spPr>
            <a:xfrm>
              <a:off x="7033939" y="2260734"/>
              <a:ext cx="371824" cy="408017"/>
            </a:xfrm>
            <a:prstGeom prst="rect">
              <a:avLst/>
            </a:prstGeom>
            <a:noFill/>
          </p:spPr>
          <p:txBody>
            <a:bodyPr wrap="none" rtlCol="0">
              <a:spAutoFit/>
            </a:bodyPr>
            <a:lstStyle/>
            <a:p>
              <a:r>
                <a:rPr lang="en-US" sz="2000" i="1" dirty="0" smtClean="0">
                  <a:solidFill>
                    <a:srgbClr val="0000FF"/>
                  </a:solidFill>
                  <a:latin typeface="Times New Roman"/>
                  <a:cs typeface="Times New Roman"/>
                </a:rPr>
                <a:t>Rec</a:t>
              </a:r>
              <a:endParaRPr lang="en-US" sz="2000" i="1" dirty="0">
                <a:solidFill>
                  <a:srgbClr val="0000FF"/>
                </a:solidFill>
                <a:latin typeface="Times New Roman"/>
                <a:cs typeface="Times New Roman"/>
              </a:endParaRPr>
            </a:p>
          </p:txBody>
        </p:sp>
      </p:grpSp>
      <p:cxnSp>
        <p:nvCxnSpPr>
          <p:cNvPr id="137" name="Straight Arrow Connector 136"/>
          <p:cNvCxnSpPr/>
          <p:nvPr/>
        </p:nvCxnSpPr>
        <p:spPr bwMode="auto">
          <a:xfrm>
            <a:off x="6034345" y="2708194"/>
            <a:ext cx="62858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38" name="Object 137"/>
          <p:cNvGraphicFramePr>
            <a:graphicFrameLocks noChangeAspect="1"/>
          </p:cNvGraphicFramePr>
          <p:nvPr>
            <p:extLst>
              <p:ext uri="{D42A27DB-BD31-4B8C-83A1-F6EECF244321}">
                <p14:modId xmlns:p14="http://schemas.microsoft.com/office/powerpoint/2010/main" val="2560383669"/>
              </p:ext>
            </p:extLst>
          </p:nvPr>
        </p:nvGraphicFramePr>
        <p:xfrm>
          <a:off x="6212139" y="2281215"/>
          <a:ext cx="263525" cy="241300"/>
        </p:xfrm>
        <a:graphic>
          <a:graphicData uri="http://schemas.openxmlformats.org/presentationml/2006/ole">
            <mc:AlternateContent xmlns:mc="http://schemas.openxmlformats.org/markup-compatibility/2006">
              <mc:Choice xmlns:v="urn:schemas-microsoft-com:vml" Requires="v">
                <p:oleObj spid="_x0000_s7428" name="Equation" r:id="rId10" imgW="152400" imgH="139700" progId="Equation.3">
                  <p:embed/>
                </p:oleObj>
              </mc:Choice>
              <mc:Fallback>
                <p:oleObj name="Equation" r:id="rId10" imgW="152400" imgH="139700" progId="Equation.3">
                  <p:embed/>
                  <p:pic>
                    <p:nvPicPr>
                      <p:cNvPr id="0" name=""/>
                      <p:cNvPicPr/>
                      <p:nvPr/>
                    </p:nvPicPr>
                    <p:blipFill>
                      <a:blip r:embed="rId11"/>
                      <a:stretch>
                        <a:fillRect/>
                      </a:stretch>
                    </p:blipFill>
                    <p:spPr>
                      <a:xfrm>
                        <a:off x="6212139" y="2281215"/>
                        <a:ext cx="263525" cy="241300"/>
                      </a:xfrm>
                      <a:prstGeom prst="rect">
                        <a:avLst/>
                      </a:prstGeom>
                    </p:spPr>
                  </p:pic>
                </p:oleObj>
              </mc:Fallback>
            </mc:AlternateContent>
          </a:graphicData>
        </a:graphic>
      </p:graphicFrame>
      <p:cxnSp>
        <p:nvCxnSpPr>
          <p:cNvPr id="139" name="Straight Connector 138"/>
          <p:cNvCxnSpPr/>
          <p:nvPr/>
        </p:nvCxnSpPr>
        <p:spPr>
          <a:xfrm>
            <a:off x="5361233" y="2885360"/>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5361233" y="2431853"/>
            <a:ext cx="1270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aphicFrame>
        <p:nvGraphicFramePr>
          <p:cNvPr id="141" name="Object 140"/>
          <p:cNvGraphicFramePr>
            <a:graphicFrameLocks noChangeAspect="1"/>
          </p:cNvGraphicFramePr>
          <p:nvPr>
            <p:extLst>
              <p:ext uri="{D42A27DB-BD31-4B8C-83A1-F6EECF244321}">
                <p14:modId xmlns:p14="http://schemas.microsoft.com/office/powerpoint/2010/main" val="1347540871"/>
              </p:ext>
            </p:extLst>
          </p:nvPr>
        </p:nvGraphicFramePr>
        <p:xfrm>
          <a:off x="114300" y="1424177"/>
          <a:ext cx="1174750" cy="336550"/>
        </p:xfrm>
        <a:graphic>
          <a:graphicData uri="http://schemas.openxmlformats.org/presentationml/2006/ole">
            <mc:AlternateContent xmlns:mc="http://schemas.openxmlformats.org/markup-compatibility/2006">
              <mc:Choice xmlns:v="urn:schemas-microsoft-com:vml" Requires="v">
                <p:oleObj spid="_x0000_s7429" name="Equation" r:id="rId12" imgW="711200" imgH="203200" progId="Equation.3">
                  <p:embed/>
                </p:oleObj>
              </mc:Choice>
              <mc:Fallback>
                <p:oleObj name="Equation" r:id="rId12" imgW="711200" imgH="203200" progId="Equation.3">
                  <p:embed/>
                  <p:pic>
                    <p:nvPicPr>
                      <p:cNvPr id="0" name=""/>
                      <p:cNvPicPr/>
                      <p:nvPr/>
                    </p:nvPicPr>
                    <p:blipFill>
                      <a:blip r:embed="rId13"/>
                      <a:stretch>
                        <a:fillRect/>
                      </a:stretch>
                    </p:blipFill>
                    <p:spPr>
                      <a:xfrm>
                        <a:off x="114300" y="1424177"/>
                        <a:ext cx="1174750" cy="336550"/>
                      </a:xfrm>
                      <a:prstGeom prst="rect">
                        <a:avLst/>
                      </a:prstGeom>
                    </p:spPr>
                  </p:pic>
                </p:oleObj>
              </mc:Fallback>
            </mc:AlternateContent>
          </a:graphicData>
        </a:graphic>
      </p:graphicFrame>
      <p:grpSp>
        <p:nvGrpSpPr>
          <p:cNvPr id="142" name="Group 141"/>
          <p:cNvGrpSpPr/>
          <p:nvPr/>
        </p:nvGrpSpPr>
        <p:grpSpPr>
          <a:xfrm>
            <a:off x="4221103" y="1232983"/>
            <a:ext cx="579497" cy="369332"/>
            <a:chOff x="4238310" y="720459"/>
            <a:chExt cx="579497" cy="369332"/>
          </a:xfrm>
        </p:grpSpPr>
        <p:sp>
          <p:nvSpPr>
            <p:cNvPr id="143" name="Rectangle 142"/>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TextBox 143"/>
            <p:cNvSpPr txBox="1"/>
            <p:nvPr/>
          </p:nvSpPr>
          <p:spPr>
            <a:xfrm>
              <a:off x="4238310"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145" name="Group 144"/>
          <p:cNvGrpSpPr/>
          <p:nvPr/>
        </p:nvGrpSpPr>
        <p:grpSpPr>
          <a:xfrm>
            <a:off x="7848600" y="1803465"/>
            <a:ext cx="579497" cy="369332"/>
            <a:chOff x="6318824" y="2492739"/>
            <a:chExt cx="579497" cy="369332"/>
          </a:xfrm>
        </p:grpSpPr>
        <p:sp>
          <p:nvSpPr>
            <p:cNvPr id="146" name="Rectangle 14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TextBox 146"/>
            <p:cNvSpPr txBox="1"/>
            <p:nvPr/>
          </p:nvSpPr>
          <p:spPr>
            <a:xfrm>
              <a:off x="6318824"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48" name="TextBox 147"/>
          <p:cNvSpPr txBox="1"/>
          <p:nvPr/>
        </p:nvSpPr>
        <p:spPr>
          <a:xfrm>
            <a:off x="4462000" y="1991336"/>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149" name="Group 148"/>
          <p:cNvGrpSpPr/>
          <p:nvPr/>
        </p:nvGrpSpPr>
        <p:grpSpPr>
          <a:xfrm>
            <a:off x="995738" y="1860430"/>
            <a:ext cx="413796" cy="461665"/>
            <a:chOff x="637563" y="4042853"/>
            <a:chExt cx="413796" cy="461665"/>
          </a:xfrm>
        </p:grpSpPr>
        <p:sp>
          <p:nvSpPr>
            <p:cNvPr id="150" name="Rectangle 14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51" name="TextBox 150"/>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grpSp>
        <p:nvGrpSpPr>
          <p:cNvPr id="10" name="Group 9"/>
          <p:cNvGrpSpPr/>
          <p:nvPr/>
        </p:nvGrpSpPr>
        <p:grpSpPr>
          <a:xfrm>
            <a:off x="4800600" y="2514600"/>
            <a:ext cx="304800" cy="307975"/>
            <a:chOff x="4876800" y="3048000"/>
            <a:chExt cx="304800" cy="307975"/>
          </a:xfrm>
        </p:grpSpPr>
        <p:sp>
          <p:nvSpPr>
            <p:cNvPr id="153" name="Rectangle 152"/>
            <p:cNvSpPr/>
            <p:nvPr/>
          </p:nvSpPr>
          <p:spPr>
            <a:xfrm>
              <a:off x="4876800" y="3048000"/>
              <a:ext cx="304800" cy="2775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52" name="Object 151"/>
            <p:cNvGraphicFramePr>
              <a:graphicFrameLocks noChangeAspect="1"/>
            </p:cNvGraphicFramePr>
            <p:nvPr>
              <p:extLst>
                <p:ext uri="{D42A27DB-BD31-4B8C-83A1-F6EECF244321}">
                  <p14:modId xmlns:p14="http://schemas.microsoft.com/office/powerpoint/2010/main" val="1239558070"/>
                </p:ext>
              </p:extLst>
            </p:nvPr>
          </p:nvGraphicFramePr>
          <p:xfrm>
            <a:off x="4876800" y="3048000"/>
            <a:ext cx="285750" cy="307975"/>
          </p:xfrm>
          <a:graphic>
            <a:graphicData uri="http://schemas.openxmlformats.org/presentationml/2006/ole">
              <mc:AlternateContent xmlns:mc="http://schemas.openxmlformats.org/markup-compatibility/2006">
                <mc:Choice xmlns:v="urn:schemas-microsoft-com:vml" Requires="v">
                  <p:oleObj spid="_x0000_s7430" name="Equation" r:id="rId14" imgW="165100" imgH="177800" progId="Equation.3">
                    <p:embed/>
                  </p:oleObj>
                </mc:Choice>
                <mc:Fallback>
                  <p:oleObj name="Equation" r:id="rId14" imgW="165100" imgH="177800" progId="Equation.3">
                    <p:embed/>
                    <p:pic>
                      <p:nvPicPr>
                        <p:cNvPr id="0" name=""/>
                        <p:cNvPicPr/>
                        <p:nvPr/>
                      </p:nvPicPr>
                      <p:blipFill>
                        <a:blip r:embed="rId15"/>
                        <a:stretch>
                          <a:fillRect/>
                        </a:stretch>
                      </p:blipFill>
                      <p:spPr>
                        <a:xfrm>
                          <a:off x="4876800" y="3048000"/>
                          <a:ext cx="285750" cy="307975"/>
                        </a:xfrm>
                        <a:prstGeom prst="rect">
                          <a:avLst/>
                        </a:prstGeom>
                      </p:spPr>
                    </p:pic>
                  </p:oleObj>
                </mc:Fallback>
              </mc:AlternateContent>
            </a:graphicData>
          </a:graphic>
        </p:graphicFrame>
      </p:grpSp>
    </p:spTree>
    <p:extLst>
      <p:ext uri="{BB962C8B-B14F-4D97-AF65-F5344CB8AC3E}">
        <p14:creationId xmlns:p14="http://schemas.microsoft.com/office/powerpoint/2010/main" val="20303773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76"/>
                                        </p:tgtEl>
                                      </p:cBhvr>
                                    </p:animEffect>
                                    <p:set>
                                      <p:cBhvr>
                                        <p:cTn id="11" dur="1" fill="hold">
                                          <p:stCondLst>
                                            <p:cond delay="499"/>
                                          </p:stCondLst>
                                        </p:cTn>
                                        <p:tgtEl>
                                          <p:spTgt spid="76"/>
                                        </p:tgtEl>
                                        <p:attrNameLst>
                                          <p:attrName>style.visibility</p:attrName>
                                        </p:attrNameLst>
                                      </p:cBhvr>
                                      <p:to>
                                        <p:strVal val="hidden"/>
                                      </p:to>
                                    </p:set>
                                  </p:childTnLst>
                                </p:cTn>
                              </p:par>
                              <p:par>
                                <p:cTn id="12" presetID="9" presetClass="exit" presetSubtype="0" fill="hold" nodeType="withEffect">
                                  <p:stCondLst>
                                    <p:cond delay="0"/>
                                  </p:stCondLst>
                                  <p:childTnLst>
                                    <p:animEffect transition="out" filter="dissolve">
                                      <p:cBhvr>
                                        <p:cTn id="13" dur="500"/>
                                        <p:tgtEl>
                                          <p:spTgt spid="72"/>
                                        </p:tgtEl>
                                      </p:cBhvr>
                                    </p:animEffect>
                                    <p:set>
                                      <p:cBhvr>
                                        <p:cTn id="14" dur="1" fill="hold">
                                          <p:stCondLst>
                                            <p:cond delay="499"/>
                                          </p:stCondLst>
                                        </p:cTn>
                                        <p:tgtEl>
                                          <p:spTgt spid="72"/>
                                        </p:tgtEl>
                                        <p:attrNameLst>
                                          <p:attrName>style.visibility</p:attrName>
                                        </p:attrNameLst>
                                      </p:cBhvr>
                                      <p:to>
                                        <p:strVal val="hidden"/>
                                      </p:to>
                                    </p:set>
                                  </p:childTnLst>
                                </p:cTn>
                              </p:par>
                              <p:par>
                                <p:cTn id="15" presetID="9" presetClass="exit" presetSubtype="0" fill="hold" nodeType="withEffect">
                                  <p:stCondLst>
                                    <p:cond delay="0"/>
                                  </p:stCondLst>
                                  <p:childTnLst>
                                    <p:animEffect transition="out" filter="dissolve">
                                      <p:cBhvr>
                                        <p:cTn id="16" dur="500"/>
                                        <p:tgtEl>
                                          <p:spTgt spid="73"/>
                                        </p:tgtEl>
                                      </p:cBhvr>
                                    </p:animEffect>
                                    <p:set>
                                      <p:cBhvr>
                                        <p:cTn id="17" dur="1" fill="hold">
                                          <p:stCondLst>
                                            <p:cond delay="499"/>
                                          </p:stCondLst>
                                        </p:cTn>
                                        <p:tgtEl>
                                          <p:spTgt spid="73"/>
                                        </p:tgtEl>
                                        <p:attrNameLst>
                                          <p:attrName>style.visibility</p:attrName>
                                        </p:attrNameLst>
                                      </p:cBhvr>
                                      <p:to>
                                        <p:strVal val="hidden"/>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par>
                                <p:cTn id="25" presetID="10" presetClass="exit" presetSubtype="0" fill="hold" grpId="0" nodeType="withEffect">
                                  <p:stCondLst>
                                    <p:cond delay="0"/>
                                  </p:stCondLst>
                                  <p:childTnLst>
                                    <p:animEffect transition="out" filter="fade">
                                      <p:cBhvr>
                                        <p:cTn id="26" dur="500"/>
                                        <p:tgtEl>
                                          <p:spTgt spid="78"/>
                                        </p:tgtEl>
                                      </p:cBhvr>
                                    </p:animEffect>
                                    <p:set>
                                      <p:cBhvr>
                                        <p:cTn id="27" dur="1" fill="hold">
                                          <p:stCondLst>
                                            <p:cond delay="499"/>
                                          </p:stCondLst>
                                        </p:cTn>
                                        <p:tgtEl>
                                          <p:spTgt spid="7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6">
                                            <p:bg/>
                                          </p:spTgt>
                                        </p:tgtEl>
                                        <p:attrNameLst>
                                          <p:attrName>style.visibility</p:attrName>
                                        </p:attrNameLst>
                                      </p:cBhvr>
                                      <p:to>
                                        <p:strVal val="visible"/>
                                      </p:to>
                                    </p:set>
                                    <p:animEffect transition="in" filter="fade">
                                      <p:cBhvr>
                                        <p:cTn id="38" dur="500"/>
                                        <p:tgtEl>
                                          <p:spTgt spid="86">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6">
                                            <p:txEl>
                                              <p:pRg st="0" end="0"/>
                                            </p:txEl>
                                          </p:spTgt>
                                        </p:tgtEl>
                                        <p:attrNameLst>
                                          <p:attrName>style.visibility</p:attrName>
                                        </p:attrNameLst>
                                      </p:cBhvr>
                                      <p:to>
                                        <p:strVal val="visible"/>
                                      </p:to>
                                    </p:set>
                                    <p:animEffect transition="in" filter="fade">
                                      <p:cBhvr>
                                        <p:cTn id="41" dur="500"/>
                                        <p:tgtEl>
                                          <p:spTgt spid="86">
                                            <p:txEl>
                                              <p:pRg st="0" end="0"/>
                                            </p:txEl>
                                          </p:spTgt>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fad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6">
                                            <p:txEl>
                                              <p:pRg st="2" end="2"/>
                                            </p:txEl>
                                          </p:spTgt>
                                        </p:tgtEl>
                                        <p:attrNameLst>
                                          <p:attrName>style.visibility</p:attrName>
                                        </p:attrNameLst>
                                      </p:cBhvr>
                                      <p:to>
                                        <p:strVal val="visible"/>
                                      </p:to>
                                    </p:set>
                                    <p:animEffect transition="in" filter="fade">
                                      <p:cBhvr>
                                        <p:cTn id="50" dur="500"/>
                                        <p:tgtEl>
                                          <p:spTgt spid="86">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par>
                                <p:cTn id="56" presetID="10" presetClass="entr" presetSubtype="0" fill="hold" nodeType="with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fade">
                                      <p:cBhvr>
                                        <p:cTn id="58" dur="500"/>
                                        <p:tgtEl>
                                          <p:spTgt spid="91"/>
                                        </p:tgtEl>
                                      </p:cBhvr>
                                    </p:animEffect>
                                  </p:childTnLst>
                                </p:cTn>
                              </p:par>
                              <p:par>
                                <p:cTn id="59" presetID="10" presetClass="entr" presetSubtype="0" fill="hold"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82" grpId="0" animBg="1"/>
      <p:bldP spid="83" grpId="0" animBg="1"/>
      <p:bldP spid="85" grpId="0"/>
      <p:bldP spid="86" grpId="0" build="p" animBg="1"/>
      <p:bldP spid="9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832" y="228600"/>
            <a:ext cx="7260336" cy="813816"/>
          </a:xfrm>
        </p:spPr>
        <p:txBody>
          <a:bodyPr/>
          <a:lstStyle/>
          <a:p>
            <a:r>
              <a:rPr lang="en-US" dirty="0" smtClean="0"/>
              <a:t>Implementing Fuzzy Extractors</a:t>
            </a:r>
            <a:endParaRPr lang="en-US" dirty="0"/>
          </a:p>
        </p:txBody>
      </p:sp>
      <p:sp>
        <p:nvSpPr>
          <p:cNvPr id="3" name="Content Placeholder 2"/>
          <p:cNvSpPr>
            <a:spLocks noGrp="1"/>
          </p:cNvSpPr>
          <p:nvPr>
            <p:ph idx="1"/>
          </p:nvPr>
        </p:nvSpPr>
        <p:spPr>
          <a:xfrm>
            <a:off x="475488" y="1289304"/>
            <a:ext cx="8193024" cy="2215896"/>
          </a:xfrm>
        </p:spPr>
        <p:txBody>
          <a:bodyPr/>
          <a:lstStyle/>
          <a:p>
            <a:r>
              <a:rPr lang="en-US" dirty="0" smtClean="0"/>
              <a:t>Need to know:</a:t>
            </a:r>
          </a:p>
          <a:p>
            <a:pPr lvl="1"/>
            <a:r>
              <a:rPr lang="en-US" dirty="0" smtClean="0"/>
              <a:t>Starting metric space </a:t>
            </a:r>
            <a:r>
              <a:rPr lang="en-US" b="0" i="1" dirty="0" smtClean="0">
                <a:latin typeface="Times New Roman"/>
                <a:cs typeface="Times New Roman"/>
              </a:rPr>
              <a:t>M</a:t>
            </a:r>
          </a:p>
          <a:p>
            <a:pPr lvl="1"/>
            <a:r>
              <a:rPr lang="en-US" dirty="0" smtClean="0"/>
              <a:t>Starting Entropy</a:t>
            </a:r>
          </a:p>
          <a:p>
            <a:pPr lvl="1"/>
            <a:r>
              <a:rPr lang="en-US" dirty="0" smtClean="0"/>
              <a:t>Desired Error tolerance </a:t>
            </a:r>
            <a:r>
              <a:rPr lang="en-US" b="0" i="1" dirty="0" err="1" smtClean="0">
                <a:latin typeface="Times New Roman"/>
                <a:cs typeface="Times New Roman"/>
              </a:rPr>
              <a:t>d</a:t>
            </a:r>
            <a:r>
              <a:rPr lang="en-US" b="0" i="1" baseline="-25000" dirty="0" err="1" smtClean="0">
                <a:latin typeface="Times New Roman"/>
                <a:cs typeface="Times New Roman"/>
              </a:rPr>
              <a:t>max</a:t>
            </a:r>
            <a:endParaRPr lang="en-US" b="0" i="1" baseline="-25000" dirty="0" smtClean="0">
              <a:latin typeface="Times New Roman"/>
              <a:cs typeface="Times New Roman"/>
            </a:endParaRPr>
          </a:p>
          <a:p>
            <a:pPr lvl="1"/>
            <a:endParaRPr lang="en-US" dirty="0"/>
          </a:p>
          <a:p>
            <a:r>
              <a:rPr lang="en-US" dirty="0" smtClean="0"/>
              <a:t>Code </a:t>
            </a:r>
            <a:r>
              <a:rPr lang="en-US" b="0" i="1" dirty="0" smtClean="0">
                <a:latin typeface="Times New Roman"/>
                <a:cs typeface="Times New Roman"/>
              </a:rPr>
              <a:t>C</a:t>
            </a:r>
            <a:r>
              <a:rPr lang="en-US" dirty="0" smtClean="0"/>
              <a:t> that corrects </a:t>
            </a:r>
            <a:r>
              <a:rPr lang="en-US" b="0" i="1" dirty="0" err="1" smtClean="0">
                <a:latin typeface="Times New Roman"/>
                <a:cs typeface="Times New Roman"/>
              </a:rPr>
              <a:t>d</a:t>
            </a:r>
            <a:r>
              <a:rPr lang="en-US" b="0" i="1" baseline="-25000" dirty="0" err="1" smtClean="0">
                <a:latin typeface="Times New Roman"/>
                <a:cs typeface="Times New Roman"/>
              </a:rPr>
              <a:t>max</a:t>
            </a:r>
            <a:r>
              <a:rPr lang="en-US" baseline="-25000" dirty="0" smtClean="0"/>
              <a:t> </a:t>
            </a:r>
            <a:r>
              <a:rPr lang="en-US" dirty="0" smtClean="0"/>
              <a:t>errors</a:t>
            </a:r>
          </a:p>
          <a:p>
            <a:r>
              <a:rPr lang="en-US" b="0" i="1" dirty="0" smtClean="0">
                <a:latin typeface="Times New Roman"/>
                <a:cs typeface="Times New Roman"/>
              </a:rPr>
              <a:t>Hash</a:t>
            </a:r>
            <a:r>
              <a:rPr lang="en-US" dirty="0" smtClean="0"/>
              <a:t> from </a:t>
            </a:r>
            <a:r>
              <a:rPr lang="en-US" b="0" i="1" dirty="0">
                <a:latin typeface="Times New Roman"/>
                <a:cs typeface="Times New Roman"/>
              </a:rPr>
              <a:t>M</a:t>
            </a:r>
            <a:r>
              <a:rPr lang="en-US" dirty="0" smtClean="0"/>
              <a:t> to bit-strings</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55344167"/>
              </p:ext>
            </p:extLst>
          </p:nvPr>
        </p:nvGraphicFramePr>
        <p:xfrm>
          <a:off x="2895600" y="1981200"/>
          <a:ext cx="1174750" cy="336550"/>
        </p:xfrm>
        <a:graphic>
          <a:graphicData uri="http://schemas.openxmlformats.org/presentationml/2006/ole">
            <mc:AlternateContent xmlns:mc="http://schemas.openxmlformats.org/markup-compatibility/2006">
              <mc:Choice xmlns:v="urn:schemas-microsoft-com:vml" Requires="v">
                <p:oleObj spid="_x0000_s59428" name="Equation" r:id="rId3" imgW="711200" imgH="203200" progId="Equation.3">
                  <p:embed/>
                </p:oleObj>
              </mc:Choice>
              <mc:Fallback>
                <p:oleObj name="Equation" r:id="rId3" imgW="711200" imgH="203200" progId="Equation.3">
                  <p:embed/>
                  <p:pic>
                    <p:nvPicPr>
                      <p:cNvPr id="0" name=""/>
                      <p:cNvPicPr/>
                      <p:nvPr/>
                    </p:nvPicPr>
                    <p:blipFill>
                      <a:blip r:embed="rId4"/>
                      <a:stretch>
                        <a:fillRect/>
                      </a:stretch>
                    </p:blipFill>
                    <p:spPr>
                      <a:xfrm>
                        <a:off x="2895600" y="1981200"/>
                        <a:ext cx="1174750" cy="336550"/>
                      </a:xfrm>
                      <a:prstGeom prst="rect">
                        <a:avLst/>
                      </a:prstGeom>
                    </p:spPr>
                  </p:pic>
                </p:oleObj>
              </mc:Fallback>
            </mc:AlternateContent>
          </a:graphicData>
        </a:graphic>
      </p:graphicFrame>
      <p:grpSp>
        <p:nvGrpSpPr>
          <p:cNvPr id="10" name="Group 9"/>
          <p:cNvGrpSpPr/>
          <p:nvPr/>
        </p:nvGrpSpPr>
        <p:grpSpPr>
          <a:xfrm>
            <a:off x="838200" y="3886200"/>
            <a:ext cx="2235021" cy="1565196"/>
            <a:chOff x="838200" y="3886200"/>
            <a:chExt cx="2235021" cy="1565196"/>
          </a:xfrm>
        </p:grpSpPr>
        <p:sp>
          <p:nvSpPr>
            <p:cNvPr id="5" name="TextBox 4"/>
            <p:cNvSpPr txBox="1"/>
            <p:nvPr/>
          </p:nvSpPr>
          <p:spPr>
            <a:xfrm>
              <a:off x="838200" y="3886200"/>
              <a:ext cx="1779504" cy="461665"/>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r>
                <a:rPr lang="en-US" dirty="0" smtClean="0">
                  <a:solidFill>
                    <a:srgbClr val="0000FF"/>
                  </a:solidFill>
                  <a:latin typeface="Times New Roman"/>
                  <a:cs typeface="Times New Roman"/>
                </a:rPr>
                <a:t>(</a:t>
              </a:r>
              <a:r>
                <a:rPr lang="en-US" i="1" dirty="0" smtClean="0">
                  <a:solidFill>
                    <a:srgbClr val="0000FF"/>
                  </a:solidFill>
                  <a:latin typeface="Times New Roman"/>
                  <a:cs typeface="Times New Roman"/>
                </a:rPr>
                <a:t>w</a:t>
              </a:r>
              <a:r>
                <a:rPr lang="en-US" dirty="0" smtClean="0">
                  <a:solidFill>
                    <a:srgbClr val="0000FF"/>
                  </a:solidFill>
                  <a:latin typeface="Times New Roman"/>
                  <a:cs typeface="Times New Roman"/>
                </a:rPr>
                <a:t>)</a:t>
              </a:r>
              <a:endParaRPr lang="en-US" dirty="0">
                <a:solidFill>
                  <a:srgbClr val="0000FF"/>
                </a:solidFill>
                <a:latin typeface="Times New Roman"/>
                <a:cs typeface="Times New Roman"/>
              </a:endParaRPr>
            </a:p>
          </p:txBody>
        </p:sp>
        <p:sp>
          <p:nvSpPr>
            <p:cNvPr id="6" name="TextBox 5"/>
            <p:cNvSpPr txBox="1"/>
            <p:nvPr/>
          </p:nvSpPr>
          <p:spPr>
            <a:xfrm>
              <a:off x="990600" y="4343400"/>
              <a:ext cx="2082621" cy="1107996"/>
            </a:xfrm>
            <a:prstGeom prst="rect">
              <a:avLst/>
            </a:prstGeom>
            <a:noFill/>
            <a:ln>
              <a:solidFill>
                <a:schemeClr val="tx1"/>
              </a:solidFill>
            </a:ln>
          </p:spPr>
          <p:txBody>
            <a:bodyPr wrap="none" rtlCol="0">
              <a:spAutoFit/>
            </a:bodyPr>
            <a:lstStyle/>
            <a:p>
              <a:pPr marL="342900" indent="-342900">
                <a:buFont typeface="+mj-lt"/>
                <a:buAutoNum type="arabicPeriod"/>
              </a:pPr>
              <a:r>
                <a:rPr lang="en-US" sz="1600" b="1" dirty="0" smtClean="0"/>
                <a:t>Select </a:t>
              </a:r>
              <a:r>
                <a:rPr lang="en-US" sz="1600" i="1" dirty="0" smtClean="0">
                  <a:latin typeface="Times New Roman"/>
                  <a:cs typeface="Times New Roman"/>
                </a:rPr>
                <a:t>c</a:t>
              </a:r>
              <a:r>
                <a:rPr lang="en-US" sz="1600" b="1" dirty="0" smtClean="0"/>
                <a:t> from </a:t>
              </a:r>
              <a:r>
                <a:rPr lang="en-US" sz="1600" i="1" dirty="0" smtClean="0">
                  <a:latin typeface="Times New Roman"/>
                  <a:cs typeface="Times New Roman"/>
                </a:rPr>
                <a:t>C</a:t>
              </a:r>
            </a:p>
            <a:p>
              <a:pPr marL="342900" indent="-342900">
                <a:buFont typeface="+mj-lt"/>
                <a:buAutoNum type="arabicPeriod"/>
              </a:pPr>
              <a:r>
                <a:rPr lang="en-US" sz="1600" b="1" dirty="0" smtClean="0"/>
                <a:t>Set </a:t>
              </a:r>
              <a:r>
                <a:rPr lang="en-US" sz="1600" i="1" dirty="0" smtClean="0">
                  <a:latin typeface="Times New Roman"/>
                  <a:cs typeface="Times New Roman"/>
                </a:rPr>
                <a:t>key = Hash</a:t>
              </a:r>
              <a:r>
                <a:rPr lang="en-US" sz="1600" dirty="0" smtClean="0">
                  <a:latin typeface="Times New Roman"/>
                  <a:cs typeface="Times New Roman"/>
                </a:rPr>
                <a:t>(</a:t>
              </a:r>
              <a:r>
                <a:rPr lang="en-US" sz="1600" i="1" dirty="0" smtClean="0">
                  <a:latin typeface="Times New Roman"/>
                  <a:cs typeface="Times New Roman"/>
                </a:rPr>
                <a:t>w</a:t>
              </a:r>
              <a:r>
                <a:rPr lang="en-US" sz="1600" dirty="0" smtClean="0">
                  <a:latin typeface="Times New Roman"/>
                  <a:cs typeface="Times New Roman"/>
                </a:rPr>
                <a:t>)</a:t>
              </a:r>
            </a:p>
            <a:p>
              <a:pPr marL="342900" indent="-342900">
                <a:buFont typeface="+mj-lt"/>
                <a:buAutoNum type="arabicPeriod"/>
              </a:pPr>
              <a:r>
                <a:rPr lang="en-US" sz="1600" b="1" dirty="0" smtClean="0"/>
                <a:t>Set </a:t>
              </a:r>
              <a:r>
                <a:rPr lang="en-US" sz="1600" i="1" dirty="0" smtClean="0">
                  <a:latin typeface="Times New Roman"/>
                  <a:cs typeface="Times New Roman"/>
                </a:rPr>
                <a:t>p = c </a:t>
              </a:r>
              <a:r>
                <a:rPr lang="en-US" sz="1600" dirty="0" smtClean="0">
                  <a:latin typeface="Times New Roman"/>
                  <a:cs typeface="Times New Roman"/>
                  <a:sym typeface="Symbol"/>
                </a:rPr>
                <a:t> </a:t>
              </a:r>
              <a:r>
                <a:rPr lang="en-US" sz="1600" i="1" dirty="0" smtClean="0">
                  <a:latin typeface="Times New Roman"/>
                  <a:cs typeface="Times New Roman"/>
                </a:rPr>
                <a:t>w</a:t>
              </a:r>
            </a:p>
            <a:p>
              <a:pPr marL="342900" indent="-342900">
                <a:buFont typeface="+mj-lt"/>
                <a:buAutoNum type="arabicPeriod"/>
              </a:pPr>
              <a:r>
                <a:rPr lang="en-US" sz="1600" b="1" dirty="0" smtClean="0"/>
                <a:t>Output </a:t>
              </a:r>
              <a:r>
                <a:rPr lang="en-US" sz="1600" dirty="0" smtClean="0">
                  <a:latin typeface="Times New Roman"/>
                  <a:cs typeface="Times New Roman"/>
                </a:rPr>
                <a:t>(</a:t>
              </a:r>
              <a:r>
                <a:rPr lang="en-US" sz="1600" i="1" dirty="0" smtClean="0">
                  <a:latin typeface="Times New Roman"/>
                  <a:cs typeface="Times New Roman"/>
                </a:rPr>
                <a:t>key, p</a:t>
              </a:r>
              <a:r>
                <a:rPr lang="en-US" sz="1600" dirty="0" smtClean="0">
                  <a:latin typeface="Times New Roman"/>
                  <a:cs typeface="Times New Roman"/>
                </a:rPr>
                <a:t>)</a:t>
              </a:r>
              <a:endParaRPr lang="en-US" sz="1600" dirty="0">
                <a:latin typeface="Times New Roman"/>
                <a:cs typeface="Times New Roman"/>
              </a:endParaRPr>
            </a:p>
          </p:txBody>
        </p:sp>
      </p:grpSp>
      <p:grpSp>
        <p:nvGrpSpPr>
          <p:cNvPr id="11" name="Group 10"/>
          <p:cNvGrpSpPr/>
          <p:nvPr/>
        </p:nvGrpSpPr>
        <p:grpSpPr>
          <a:xfrm>
            <a:off x="4953000" y="3886200"/>
            <a:ext cx="2696686" cy="1565196"/>
            <a:chOff x="4953000" y="3886200"/>
            <a:chExt cx="2696686" cy="1565196"/>
          </a:xfrm>
        </p:grpSpPr>
        <p:sp>
          <p:nvSpPr>
            <p:cNvPr id="7" name="TextBox 6"/>
            <p:cNvSpPr txBox="1"/>
            <p:nvPr/>
          </p:nvSpPr>
          <p:spPr>
            <a:xfrm>
              <a:off x="4953000" y="3886200"/>
              <a:ext cx="2178201" cy="461665"/>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r>
                <a:rPr lang="en-US" dirty="0" smtClean="0">
                  <a:solidFill>
                    <a:srgbClr val="0000FF"/>
                  </a:solidFill>
                  <a:latin typeface="Times New Roman"/>
                  <a:cs typeface="Times New Roman"/>
                </a:rPr>
                <a:t>(</a:t>
              </a:r>
              <a:r>
                <a:rPr lang="en-US" i="1" dirty="0" smtClean="0">
                  <a:solidFill>
                    <a:srgbClr val="0000FF"/>
                  </a:solidFill>
                  <a:latin typeface="Times New Roman"/>
                  <a:cs typeface="Times New Roman"/>
                </a:rPr>
                <a:t>x, p</a:t>
              </a:r>
              <a:r>
                <a:rPr lang="en-US" dirty="0" smtClean="0">
                  <a:solidFill>
                    <a:srgbClr val="0000FF"/>
                  </a:solidFill>
                  <a:latin typeface="Times New Roman"/>
                  <a:cs typeface="Times New Roman"/>
                </a:rPr>
                <a:t>)</a:t>
              </a:r>
              <a:endParaRPr lang="en-US" dirty="0">
                <a:solidFill>
                  <a:srgbClr val="0000FF"/>
                </a:solidFill>
                <a:latin typeface="Times New Roman"/>
                <a:cs typeface="Times New Roman"/>
              </a:endParaRPr>
            </a:p>
          </p:txBody>
        </p:sp>
        <p:sp>
          <p:nvSpPr>
            <p:cNvPr id="8" name="TextBox 7"/>
            <p:cNvSpPr txBox="1"/>
            <p:nvPr/>
          </p:nvSpPr>
          <p:spPr>
            <a:xfrm>
              <a:off x="5105400" y="4343400"/>
              <a:ext cx="2544286" cy="1107996"/>
            </a:xfrm>
            <a:prstGeom prst="rect">
              <a:avLst/>
            </a:prstGeom>
            <a:noFill/>
            <a:ln>
              <a:solidFill>
                <a:schemeClr val="tx1"/>
              </a:solidFill>
            </a:ln>
          </p:spPr>
          <p:txBody>
            <a:bodyPr wrap="none" rtlCol="0">
              <a:spAutoFit/>
            </a:bodyPr>
            <a:lstStyle/>
            <a:p>
              <a:pPr marL="342900" indent="-342900">
                <a:buFont typeface="+mj-lt"/>
                <a:buAutoNum type="arabicPeriod"/>
              </a:pPr>
              <a:r>
                <a:rPr lang="en-US" sz="1600" b="1" dirty="0" smtClean="0"/>
                <a:t>Set </a:t>
              </a:r>
              <a:r>
                <a:rPr lang="en-US" sz="1600" i="1" dirty="0" smtClean="0">
                  <a:latin typeface="Times New Roman"/>
                  <a:cs typeface="Times New Roman"/>
                </a:rPr>
                <a:t>c</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a:t>
              </a:r>
              <a:r>
                <a:rPr lang="en-US" sz="1600" dirty="0">
                  <a:latin typeface="Times New Roman"/>
                  <a:cs typeface="Times New Roman"/>
                  <a:sym typeface="Symbol"/>
                </a:rPr>
                <a:t></a:t>
              </a:r>
              <a:r>
                <a:rPr lang="en-US" sz="1600" i="1" dirty="0" smtClean="0">
                  <a:latin typeface="Times New Roman"/>
                  <a:cs typeface="Times New Roman"/>
                </a:rPr>
                <a:t> x</a:t>
              </a:r>
            </a:p>
            <a:p>
              <a:pPr marL="342900" indent="-342900">
                <a:buFont typeface="+mj-lt"/>
                <a:buAutoNum type="arabicPeriod"/>
              </a:pPr>
              <a:r>
                <a:rPr lang="en-US" sz="1600" b="1" dirty="0" smtClean="0"/>
                <a:t>Decode </a:t>
              </a:r>
              <a:r>
                <a:rPr lang="en-US" sz="1600" i="1" dirty="0" smtClean="0">
                  <a:latin typeface="Times New Roman"/>
                  <a:cs typeface="Times New Roman"/>
                </a:rPr>
                <a:t>c = Decode</a:t>
              </a:r>
              <a:r>
                <a:rPr lang="en-US" sz="1600" dirty="0" smtClean="0">
                  <a:latin typeface="Times New Roman"/>
                  <a:cs typeface="Times New Roman"/>
                </a:rPr>
                <a:t>(</a:t>
              </a:r>
              <a:r>
                <a:rPr lang="en-US" sz="1600" i="1" dirty="0" smtClean="0">
                  <a:latin typeface="Times New Roman"/>
                  <a:cs typeface="Times New Roman"/>
                </a:rPr>
                <a:t>c</a:t>
              </a:r>
              <a:r>
                <a:rPr lang="en-US" sz="1600" dirty="0" smtClean="0">
                  <a:latin typeface="Times New Roman"/>
                  <a:cs typeface="Times New Roman"/>
                </a:rPr>
                <a:t>’)</a:t>
              </a:r>
            </a:p>
            <a:p>
              <a:pPr marL="342900" indent="-342900">
                <a:buFont typeface="+mj-lt"/>
                <a:buAutoNum type="arabicPeriod"/>
              </a:pPr>
              <a:r>
                <a:rPr lang="en-US" sz="1600" b="1" dirty="0" smtClean="0"/>
                <a:t>Recover </a:t>
              </a:r>
              <a:r>
                <a:rPr lang="en-US" sz="1600" i="1" dirty="0" smtClean="0">
                  <a:latin typeface="Times New Roman"/>
                  <a:cs typeface="Times New Roman"/>
                </a:rPr>
                <a:t>w=p </a:t>
              </a:r>
              <a:r>
                <a:rPr lang="en-US" sz="1600" dirty="0" smtClean="0">
                  <a:latin typeface="Times New Roman"/>
                  <a:cs typeface="Times New Roman"/>
                  <a:sym typeface="Symbol"/>
                </a:rPr>
                <a:t> </a:t>
              </a:r>
              <a:r>
                <a:rPr lang="en-US" sz="1600" i="1" dirty="0" smtClean="0">
                  <a:latin typeface="Times New Roman"/>
                  <a:cs typeface="Times New Roman"/>
                </a:rPr>
                <a:t>c</a:t>
              </a:r>
            </a:p>
            <a:p>
              <a:pPr marL="342900" indent="-342900">
                <a:buFont typeface="+mj-lt"/>
                <a:buAutoNum type="arabicPeriod"/>
              </a:pPr>
              <a:r>
                <a:rPr lang="en-US" sz="1600" b="1" dirty="0" smtClean="0"/>
                <a:t>Output </a:t>
              </a:r>
              <a:r>
                <a:rPr lang="en-US" sz="1600" i="1" dirty="0" smtClean="0">
                  <a:latin typeface="Times New Roman"/>
                  <a:cs typeface="Times New Roman"/>
                </a:rPr>
                <a:t>key = Hash</a:t>
              </a:r>
              <a:r>
                <a:rPr lang="en-US" sz="1600" dirty="0" smtClean="0">
                  <a:latin typeface="Times New Roman"/>
                  <a:cs typeface="Times New Roman"/>
                </a:rPr>
                <a:t>(</a:t>
              </a:r>
              <a:r>
                <a:rPr lang="en-US" sz="1600" i="1" dirty="0" smtClean="0">
                  <a:latin typeface="Times New Roman"/>
                  <a:cs typeface="Times New Roman"/>
                </a:rPr>
                <a:t>w</a:t>
              </a:r>
              <a:r>
                <a:rPr lang="en-US" sz="1600" dirty="0" smtClean="0">
                  <a:latin typeface="Times New Roman"/>
                  <a:cs typeface="Times New Roman"/>
                </a:rPr>
                <a:t>)</a:t>
              </a:r>
              <a:endParaRPr lang="en-US" sz="1600" dirty="0">
                <a:latin typeface="Times New Roman"/>
                <a:cs typeface="Times New Roman"/>
              </a:endParaRPr>
            </a:p>
          </p:txBody>
        </p:sp>
      </p:grpSp>
      <p:sp>
        <p:nvSpPr>
          <p:cNvPr id="9" name="Rectangle 36"/>
          <p:cNvSpPr>
            <a:spLocks noChangeArrowheads="1"/>
          </p:cNvSpPr>
          <p:nvPr/>
        </p:nvSpPr>
        <p:spPr bwMode="auto">
          <a:xfrm>
            <a:off x="5029200" y="1600200"/>
            <a:ext cx="3505200" cy="9144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Can output key of length:</a:t>
            </a:r>
          </a:p>
          <a:p>
            <a:pPr>
              <a:defRPr/>
            </a:pPr>
            <a:endParaRPr lang="en-US" sz="1400" b="1" dirty="0" smtClean="0"/>
          </a:p>
          <a:p>
            <a:pPr>
              <a:defRPr/>
            </a:pPr>
            <a:r>
              <a:rPr lang="en-US" sz="1800" b="1" dirty="0" smtClean="0">
                <a:latin typeface="Times New Roman"/>
                <a:cs typeface="Times New Roman"/>
              </a:rPr>
              <a:t>k – (log |</a:t>
            </a:r>
            <a:r>
              <a:rPr lang="en-US" sz="1800" b="1" i="1" dirty="0" smtClean="0">
                <a:latin typeface="Times New Roman"/>
                <a:cs typeface="Times New Roman"/>
              </a:rPr>
              <a:t>M</a:t>
            </a:r>
            <a:r>
              <a:rPr lang="en-US" sz="1800" b="1" dirty="0" smtClean="0">
                <a:latin typeface="Times New Roman"/>
                <a:cs typeface="Times New Roman"/>
              </a:rPr>
              <a:t>| - log |</a:t>
            </a:r>
            <a:r>
              <a:rPr lang="en-US" sz="1800" b="1" i="1" dirty="0" smtClean="0">
                <a:latin typeface="Times New Roman"/>
                <a:cs typeface="Times New Roman"/>
              </a:rPr>
              <a:t>C</a:t>
            </a:r>
            <a:r>
              <a:rPr lang="en-US" sz="1800" b="1" dirty="0" smtClean="0">
                <a:latin typeface="Times New Roman"/>
                <a:cs typeface="Times New Roman"/>
              </a:rPr>
              <a:t>|)- 2 log (1/</a:t>
            </a:r>
            <a:r>
              <a:rPr lang="en-US" sz="1800" i="1" dirty="0" err="1" smtClean="0">
                <a:latin typeface="Times New Roman"/>
                <a:cs typeface="Times New Roman"/>
              </a:rPr>
              <a:t>ε</a:t>
            </a:r>
            <a:r>
              <a:rPr lang="en-US" sz="1800" dirty="0">
                <a:latin typeface="Times New Roman"/>
                <a:cs typeface="Times New Roman"/>
              </a:rPr>
              <a:t>)</a:t>
            </a:r>
            <a:endParaRPr lang="en-US" sz="1800" b="1" dirty="0" smtClean="0">
              <a:latin typeface="Times New Roman"/>
              <a:cs typeface="Times New Roman"/>
            </a:endParaRPr>
          </a:p>
        </p:txBody>
      </p:sp>
      <p:sp>
        <p:nvSpPr>
          <p:cNvPr id="12" name="Rectangle 36"/>
          <p:cNvSpPr>
            <a:spLocks noChangeArrowheads="1"/>
          </p:cNvSpPr>
          <p:nvPr/>
        </p:nvSpPr>
        <p:spPr bwMode="auto">
          <a:xfrm>
            <a:off x="5842044" y="2964770"/>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600" b="1" dirty="0" smtClean="0">
                <a:latin typeface="Arial"/>
                <a:cs typeface="Arial"/>
              </a:rPr>
              <a:t>Losses are significant.</a:t>
            </a:r>
          </a:p>
          <a:p>
            <a:pPr>
              <a:defRPr/>
            </a:pPr>
            <a:r>
              <a:rPr lang="en-US" sz="1600" b="1" dirty="0" smtClean="0">
                <a:latin typeface="Arial"/>
                <a:cs typeface="Arial"/>
              </a:rPr>
              <a:t>No key for many sources!</a:t>
            </a:r>
            <a:endParaRPr lang="en-US" sz="1600" b="1" dirty="0" smtClean="0">
              <a:latin typeface="Arial"/>
              <a:cs typeface="Arial"/>
            </a:endParaRPr>
          </a:p>
        </p:txBody>
      </p:sp>
      <p:sp>
        <p:nvSpPr>
          <p:cNvPr id="16" name="Left Brace 15"/>
          <p:cNvSpPr/>
          <p:nvPr/>
        </p:nvSpPr>
        <p:spPr bwMode="auto">
          <a:xfrm rot="16200000">
            <a:off x="6723493" y="1406149"/>
            <a:ext cx="430758" cy="2592866"/>
          </a:xfrm>
          <a:prstGeom prst="leftBrace">
            <a:avLst>
              <a:gd name="adj1" fmla="val 8333"/>
              <a:gd name="adj2" fmla="val 49508"/>
            </a:avLst>
          </a:prstGeom>
          <a:noFill/>
          <a:ln w="12700" cap="flat" cmpd="sng" algn="ctr">
            <a:solidFill>
              <a:schemeClr val="tx1"/>
            </a:solidFill>
            <a:prstDash val="solid"/>
            <a:round/>
            <a:headEnd type="none" w="sm" len="sm"/>
            <a:tailEnd type="none" w="sm" len="sm"/>
          </a:ln>
          <a:effectLst/>
        </p:spPr>
        <p:txBody>
          <a:bodyPr rtlCol="0" anchor="ctr"/>
          <a:lstStyle/>
          <a:p>
            <a:pPr algn="ctr"/>
            <a:r>
              <a:rPr lang="en-US" dirty="0" smtClean="0"/>
              <a:t/>
            </a:r>
            <a:endParaRPr lang="en-US" dirty="0"/>
          </a:p>
        </p:txBody>
      </p:sp>
    </p:spTree>
    <p:extLst>
      <p:ext uri="{BB962C8B-B14F-4D97-AF65-F5344CB8AC3E}">
        <p14:creationId xmlns:p14="http://schemas.microsoft.com/office/powerpoint/2010/main" val="30719415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bg/>
                                          </p:spTgt>
                                        </p:tgtEl>
                                        <p:attrNameLst>
                                          <p:attrName>style.visibility</p:attrName>
                                        </p:attrNameLst>
                                      </p:cBhvr>
                                      <p:to>
                                        <p:strVal val="visible"/>
                                      </p:to>
                                    </p:set>
                                    <p:animEffect transition="in" filter="fade">
                                      <p:cBhvr>
                                        <p:cTn id="35" dur="500"/>
                                        <p:tgtEl>
                                          <p:spTgt spid="9">
                                            <p:bg/>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fade">
                                      <p:cBhvr>
                                        <p:cTn id="38" dur="500"/>
                                        <p:tgtEl>
                                          <p:spTgt spid="9">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animEffect transition="in" filter="fade">
                                      <p:cBhvr>
                                        <p:cTn id="43" dur="500"/>
                                        <p:tgtEl>
                                          <p:spTgt spid="9">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animBg="1"/>
      <p:bldP spid="12"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Noisy Authentication Sources</a:t>
            </a:r>
          </a:p>
          <a:p>
            <a:r>
              <a:rPr lang="en-US" dirty="0" smtClean="0"/>
              <a:t>Fuzzy Extractors</a:t>
            </a:r>
          </a:p>
          <a:p>
            <a:r>
              <a:rPr lang="en-US" dirty="0" smtClean="0"/>
              <a:t>Limitations </a:t>
            </a:r>
            <a:r>
              <a:rPr lang="en-US" dirty="0" smtClean="0"/>
              <a:t>of Standard Techniques</a:t>
            </a:r>
          </a:p>
          <a:p>
            <a:r>
              <a:rPr lang="en-US" dirty="0" smtClean="0"/>
              <a:t>Current Work</a:t>
            </a:r>
            <a:endParaRPr lang="en-US" dirty="0" smtClean="0"/>
          </a:p>
        </p:txBody>
      </p:sp>
      <p:sp>
        <p:nvSpPr>
          <p:cNvPr id="5" name="Right Arrow 4"/>
          <p:cNvSpPr/>
          <p:nvPr/>
        </p:nvSpPr>
        <p:spPr>
          <a:xfrm>
            <a:off x="1600200" y="2565449"/>
            <a:ext cx="666082" cy="454850"/>
          </a:xfrm>
          <a:prstGeom prst="rightArrow">
            <a:avLst/>
          </a:prstGeom>
          <a:solidFill>
            <a:schemeClr val="accent5"/>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5229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76200"/>
            <a:ext cx="8229600" cy="1143000"/>
          </a:xfrm>
        </p:spPr>
        <p:txBody>
          <a:bodyPr/>
          <a:lstStyle/>
          <a:p>
            <a:r>
              <a:rPr lang="en-US" dirty="0" smtClean="0"/>
              <a:t>Entropy Loss From Fuzzy Extractors</a:t>
            </a:r>
            <a:endParaRPr lang="en-US" dirty="0"/>
          </a:p>
        </p:txBody>
      </p:sp>
      <p:sp>
        <p:nvSpPr>
          <p:cNvPr id="3" name="Content Placeholder 2"/>
          <p:cNvSpPr>
            <a:spLocks noGrp="1"/>
          </p:cNvSpPr>
          <p:nvPr>
            <p:ph idx="1"/>
          </p:nvPr>
        </p:nvSpPr>
        <p:spPr>
          <a:xfrm>
            <a:off x="475488" y="1274372"/>
            <a:ext cx="4096512" cy="5093398"/>
          </a:xfrm>
        </p:spPr>
        <p:txBody>
          <a:bodyPr>
            <a:normAutofit fontScale="55000" lnSpcReduction="20000"/>
          </a:bodyPr>
          <a:lstStyle/>
          <a:p>
            <a:r>
              <a:rPr lang="en-US" sz="3600" dirty="0" smtClean="0"/>
              <a:t>Entropy is at a premium for </a:t>
            </a:r>
            <a:br>
              <a:rPr lang="en-US" sz="3600" dirty="0" smtClean="0"/>
            </a:br>
            <a:r>
              <a:rPr lang="en-US" sz="3600" dirty="0" smtClean="0"/>
              <a:t>physical sources</a:t>
            </a:r>
          </a:p>
          <a:p>
            <a:pPr lvl="1"/>
            <a:r>
              <a:rPr lang="en-US" sz="2900" dirty="0"/>
              <a:t>Iris ≈</a:t>
            </a:r>
            <a:r>
              <a:rPr lang="en-US" sz="2900" dirty="0">
                <a:latin typeface="Times New Roman"/>
                <a:cs typeface="Times New Roman"/>
              </a:rPr>
              <a:t>249</a:t>
            </a:r>
            <a:r>
              <a:rPr lang="en-US" sz="2900" dirty="0"/>
              <a:t> [</a:t>
            </a:r>
            <a:r>
              <a:rPr lang="en-US" sz="2900" dirty="0" smtClean="0"/>
              <a:t>Daugman96</a:t>
            </a:r>
            <a:r>
              <a:rPr lang="en-US" sz="2900" dirty="0" smtClean="0"/>
              <a:t>]</a:t>
            </a:r>
          </a:p>
          <a:p>
            <a:pPr lvl="1"/>
            <a:r>
              <a:rPr lang="en-US" sz="2900" dirty="0" smtClean="0"/>
              <a:t>Fingerprint ≈</a:t>
            </a:r>
            <a:r>
              <a:rPr lang="en-US" sz="2900" dirty="0" smtClean="0">
                <a:latin typeface="Times New Roman"/>
                <a:cs typeface="Times New Roman"/>
              </a:rPr>
              <a:t>82 </a:t>
            </a:r>
            <a:r>
              <a:rPr lang="en-US" sz="2900" dirty="0" smtClean="0">
                <a:latin typeface="Calibri"/>
                <a:cs typeface="Calibri"/>
              </a:rPr>
              <a:t>[</a:t>
            </a:r>
            <a:r>
              <a:rPr lang="en-US" sz="2900" dirty="0" smtClean="0">
                <a:latin typeface="Calibri"/>
                <a:cs typeface="Calibri"/>
              </a:rPr>
              <a:t>RathaConnellBolle01</a:t>
            </a:r>
            <a:r>
              <a:rPr lang="en-US" sz="2900" dirty="0" smtClean="0">
                <a:latin typeface="Calibri"/>
                <a:cs typeface="Calibri"/>
              </a:rPr>
              <a:t>]</a:t>
            </a:r>
            <a:endParaRPr lang="en-US" sz="2900" dirty="0">
              <a:latin typeface="Calibri"/>
              <a:cs typeface="Calibri"/>
            </a:endParaRPr>
          </a:p>
          <a:p>
            <a:pPr lvl="1"/>
            <a:r>
              <a:rPr lang="en-US" sz="2900" dirty="0"/>
              <a:t>Passwords ≈</a:t>
            </a:r>
            <a:r>
              <a:rPr lang="en-US" sz="2900" dirty="0" smtClean="0">
                <a:latin typeface="Times New Roman"/>
                <a:cs typeface="Times New Roman"/>
              </a:rPr>
              <a:t>31</a:t>
            </a:r>
            <a:br>
              <a:rPr lang="en-US" sz="2900" dirty="0" smtClean="0">
                <a:latin typeface="Times New Roman"/>
                <a:cs typeface="Times New Roman"/>
              </a:rPr>
            </a:br>
            <a:r>
              <a:rPr lang="en-US" sz="2900" dirty="0" smtClean="0">
                <a:cs typeface="Calibri"/>
              </a:rPr>
              <a:t>[</a:t>
            </a:r>
            <a:r>
              <a:rPr lang="en-US" sz="2900" dirty="0">
                <a:cs typeface="Calibri"/>
              </a:rPr>
              <a:t>ShayKomanduri</a:t>
            </a:r>
            <a:r>
              <a:rPr lang="en-US" sz="2900" dirty="0" smtClean="0">
                <a:cs typeface="Calibri"/>
              </a:rPr>
              <a:t>+10</a:t>
            </a:r>
            <a:r>
              <a:rPr lang="en-US" sz="2900" dirty="0">
                <a:cs typeface="Calibri"/>
              </a:rPr>
              <a:t>] </a:t>
            </a:r>
            <a:endParaRPr lang="en-US" sz="2900" dirty="0" smtClean="0">
              <a:cs typeface="Calibri"/>
            </a:endParaRPr>
          </a:p>
          <a:p>
            <a:pPr lvl="1"/>
            <a:r>
              <a:rPr lang="en-US" sz="2900" dirty="0" smtClean="0">
                <a:cs typeface="Calibri"/>
              </a:rPr>
              <a:t>PUFs [KoeberlLiRejanWu14]</a:t>
            </a:r>
            <a:endParaRPr lang="en-US" sz="2900" dirty="0">
              <a:cs typeface="Calibri"/>
            </a:endParaRPr>
          </a:p>
          <a:p>
            <a:r>
              <a:rPr lang="en-US" sz="3600" dirty="0" smtClean="0"/>
              <a:t>Entropy loss is considered in information-theoretic setting </a:t>
            </a:r>
            <a:br>
              <a:rPr lang="en-US" sz="3600" dirty="0" smtClean="0"/>
            </a:br>
            <a:r>
              <a:rPr lang="en-US" sz="3600" dirty="0" smtClean="0"/>
              <a:t>(all powerful adversary)</a:t>
            </a:r>
          </a:p>
          <a:p>
            <a:r>
              <a:rPr lang="en-US" sz="3600" dirty="0" smtClean="0"/>
              <a:t>Fuzzy extractors have two losses:</a:t>
            </a:r>
            <a:endParaRPr lang="en-US" sz="3600" dirty="0"/>
          </a:p>
          <a:p>
            <a:pPr lvl="1"/>
            <a:r>
              <a:rPr lang="en-US" sz="2900" dirty="0" smtClean="0"/>
              <a:t>Secure sketches lose at least the error correcting capability of the code </a:t>
            </a:r>
            <a:r>
              <a:rPr lang="en-US" sz="2900" dirty="0" smtClean="0">
                <a:latin typeface="Times New Roman"/>
                <a:cs typeface="Times New Roman"/>
              </a:rPr>
              <a:t>(</a:t>
            </a:r>
            <a:r>
              <a:rPr lang="en-US" sz="2900" i="1" dirty="0" smtClean="0">
                <a:latin typeface="Times New Roman"/>
                <a:cs typeface="Times New Roman"/>
              </a:rPr>
              <a:t>k</a:t>
            </a:r>
            <a:r>
              <a:rPr lang="en-US" sz="2900" dirty="0" smtClean="0">
                <a:latin typeface="Times New Roman"/>
                <a:cs typeface="Times New Roman"/>
              </a:rPr>
              <a:t>-</a:t>
            </a:r>
            <a:r>
              <a:rPr lang="en-US" sz="2900" i="1" dirty="0" smtClean="0">
                <a:latin typeface="Times New Roman"/>
                <a:cs typeface="Times New Roman"/>
              </a:rPr>
              <a:t>k’</a:t>
            </a:r>
            <a:r>
              <a:rPr lang="en-US" sz="2900" dirty="0" smtClean="0">
                <a:latin typeface="Times New Roman"/>
                <a:cs typeface="Times New Roman"/>
              </a:rPr>
              <a:t>)</a:t>
            </a:r>
            <a:r>
              <a:rPr lang="en-US" sz="2900" dirty="0" smtClean="0"/>
              <a:t> </a:t>
            </a:r>
          </a:p>
          <a:p>
            <a:pPr lvl="2"/>
            <a:r>
              <a:rPr lang="en-US" sz="2900" dirty="0" smtClean="0"/>
              <a:t>Iris ≈</a:t>
            </a:r>
            <a:r>
              <a:rPr lang="en-US" sz="2900" dirty="0" smtClean="0">
                <a:latin typeface="Times New Roman"/>
                <a:cs typeface="Times New Roman"/>
              </a:rPr>
              <a:t>200 bit error rate</a:t>
            </a:r>
            <a:endParaRPr lang="en-US" sz="2900" dirty="0" smtClean="0"/>
          </a:p>
          <a:p>
            <a:pPr lvl="1"/>
            <a:r>
              <a:rPr lang="en-US" sz="2900" dirty="0" smtClean="0"/>
              <a:t>Randomness extractors lose </a:t>
            </a:r>
            <a:br>
              <a:rPr lang="en-US" sz="2900" dirty="0" smtClean="0"/>
            </a:br>
            <a:r>
              <a:rPr lang="en-US" sz="2900" dirty="0" smtClean="0">
                <a:latin typeface="Times New Roman"/>
                <a:cs typeface="Times New Roman"/>
              </a:rPr>
              <a:t>2log (1</a:t>
            </a:r>
            <a:r>
              <a:rPr lang="en-US" sz="2900" i="1" dirty="0" smtClean="0">
                <a:latin typeface="Times New Roman"/>
                <a:cs typeface="Times New Roman"/>
              </a:rPr>
              <a:t>/</a:t>
            </a:r>
            <a:r>
              <a:rPr lang="en-US" sz="2900" i="1" dirty="0" err="1" smtClean="0">
                <a:latin typeface="Times New Roman"/>
                <a:cs typeface="Times New Roman"/>
              </a:rPr>
              <a:t>ε</a:t>
            </a:r>
            <a:r>
              <a:rPr lang="en-US" sz="2900" dirty="0" smtClean="0">
                <a:latin typeface="Times New Roman"/>
                <a:cs typeface="Times New Roman"/>
              </a:rPr>
              <a:t>)</a:t>
            </a:r>
            <a:r>
              <a:rPr lang="en-US" sz="2900" dirty="0" smtClean="0"/>
              <a:t> or between </a:t>
            </a:r>
            <a:r>
              <a:rPr lang="en-US" sz="2900" dirty="0" smtClean="0">
                <a:latin typeface="Times New Roman"/>
                <a:cs typeface="Times New Roman"/>
              </a:rPr>
              <a:t>60</a:t>
            </a:r>
            <a:r>
              <a:rPr lang="en-US" sz="2900" i="1" dirty="0" smtClean="0">
                <a:latin typeface="Times New Roman"/>
                <a:cs typeface="Times New Roman"/>
              </a:rPr>
              <a:t>-</a:t>
            </a:r>
            <a:r>
              <a:rPr lang="en-US" sz="2900" dirty="0" smtClean="0">
                <a:latin typeface="Times New Roman"/>
                <a:cs typeface="Times New Roman"/>
              </a:rPr>
              <a:t>100</a:t>
            </a:r>
            <a:r>
              <a:rPr lang="en-US" sz="2900" dirty="0" smtClean="0"/>
              <a:t> </a:t>
            </a:r>
            <a:r>
              <a:rPr lang="en-US" sz="2900" dirty="0" err="1" smtClean="0"/>
              <a:t>bits</a:t>
            </a:r>
            <a:r>
              <a:rPr lang="en-US" sz="2900" dirty="0" err="1" smtClean="0">
                <a:solidFill>
                  <a:schemeClr val="bg1"/>
                </a:solidFill>
              </a:rPr>
              <a:t>its</a:t>
            </a:r>
            <a:endParaRPr lang="en-US" sz="2900" dirty="0">
              <a:solidFill>
                <a:schemeClr val="bg1"/>
              </a:solidFill>
            </a:endParaRPr>
          </a:p>
        </p:txBody>
      </p:sp>
      <p:sp>
        <p:nvSpPr>
          <p:cNvPr id="4" name="Rectangle 36"/>
          <p:cNvSpPr>
            <a:spLocks noChangeArrowheads="1"/>
          </p:cNvSpPr>
          <p:nvPr/>
        </p:nvSpPr>
        <p:spPr bwMode="auto">
          <a:xfrm>
            <a:off x="4572000" y="1316736"/>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r>
              <a:rPr lang="en-US" dirty="0"/>
              <a:t>After these </a:t>
            </a:r>
            <a:r>
              <a:rPr lang="en-US" dirty="0" smtClean="0"/>
              <a:t>losses,</a:t>
            </a:r>
            <a:br>
              <a:rPr lang="en-US" dirty="0" smtClean="0"/>
            </a:br>
            <a:r>
              <a:rPr lang="en-US" dirty="0" smtClean="0"/>
              <a:t>there may not be any key left!</a:t>
            </a:r>
            <a:endParaRPr lang="en-US" dirty="0"/>
          </a:p>
        </p:txBody>
      </p:sp>
    </p:spTree>
    <p:extLst>
      <p:ext uri="{BB962C8B-B14F-4D97-AF65-F5344CB8AC3E}">
        <p14:creationId xmlns:p14="http://schemas.microsoft.com/office/powerpoint/2010/main" val="10139260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76200"/>
            <a:ext cx="8229600" cy="1143000"/>
          </a:xfrm>
        </p:spPr>
        <p:txBody>
          <a:bodyPr/>
          <a:lstStyle/>
          <a:p>
            <a:r>
              <a:rPr lang="en-US" dirty="0" smtClean="0"/>
              <a:t>Entropy Loss From Fuzzy Extractors</a:t>
            </a:r>
            <a:endParaRPr lang="en-US" dirty="0"/>
          </a:p>
        </p:txBody>
      </p:sp>
      <p:sp>
        <p:nvSpPr>
          <p:cNvPr id="4" name="Rectangle 36"/>
          <p:cNvSpPr>
            <a:spLocks noChangeArrowheads="1"/>
          </p:cNvSpPr>
          <p:nvPr/>
        </p:nvSpPr>
        <p:spPr bwMode="auto">
          <a:xfrm>
            <a:off x="4572000" y="1320171"/>
            <a:ext cx="4267200" cy="9906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t>Can we eliminate either of these  </a:t>
            </a:r>
            <a:br>
              <a:rPr lang="en-US" sz="1800" b="1" dirty="0" smtClean="0"/>
            </a:br>
            <a:r>
              <a:rPr lang="en-US" sz="1800" b="1" dirty="0" smtClean="0"/>
              <a:t>entropy losses?</a:t>
            </a:r>
            <a:endParaRPr lang="en-US" sz="1800" b="1" dirty="0"/>
          </a:p>
        </p:txBody>
      </p:sp>
      <p:sp>
        <p:nvSpPr>
          <p:cNvPr id="5" name="Rectangle 36"/>
          <p:cNvSpPr>
            <a:spLocks noChangeArrowheads="1"/>
          </p:cNvSpPr>
          <p:nvPr/>
        </p:nvSpPr>
        <p:spPr bwMode="auto">
          <a:xfrm>
            <a:off x="4572000" y="2614572"/>
            <a:ext cx="4267200" cy="127162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400" b="1" dirty="0"/>
          </a:p>
        </p:txBody>
      </p:sp>
      <p:grpSp>
        <p:nvGrpSpPr>
          <p:cNvPr id="15" name="Group 14"/>
          <p:cNvGrpSpPr/>
          <p:nvPr/>
        </p:nvGrpSpPr>
        <p:grpSpPr>
          <a:xfrm>
            <a:off x="4572000" y="4038600"/>
            <a:ext cx="4267200" cy="2133600"/>
            <a:chOff x="4572000" y="4038600"/>
            <a:chExt cx="4267200" cy="2133600"/>
          </a:xfrm>
        </p:grpSpPr>
        <p:sp>
          <p:nvSpPr>
            <p:cNvPr id="6" name="Rectangle 36"/>
            <p:cNvSpPr>
              <a:spLocks noChangeArrowheads="1"/>
            </p:cNvSpPr>
            <p:nvPr/>
          </p:nvSpPr>
          <p:spPr bwMode="auto">
            <a:xfrm>
              <a:off x="4572000" y="4038600"/>
              <a:ext cx="4267200" cy="2133600"/>
            </a:xfrm>
            <a:prstGeom prst="roundRect">
              <a:avLst>
                <a:gd name="adj" fmla="val 16667"/>
              </a:avLst>
            </a:prstGeom>
            <a:noFill/>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a:p>
          </p:txBody>
        </p:sp>
        <p:sp>
          <p:nvSpPr>
            <p:cNvPr id="8" name="TextBox 7"/>
            <p:cNvSpPr txBox="1"/>
            <p:nvPr/>
          </p:nvSpPr>
          <p:spPr>
            <a:xfrm>
              <a:off x="5638800" y="4114800"/>
              <a:ext cx="1857187" cy="369332"/>
            </a:xfrm>
            <a:prstGeom prst="rect">
              <a:avLst/>
            </a:prstGeom>
            <a:noFill/>
          </p:spPr>
          <p:txBody>
            <a:bodyPr wrap="none" rtlCol="0">
              <a:spAutoFit/>
            </a:bodyPr>
            <a:lstStyle/>
            <a:p>
              <a:r>
                <a:rPr lang="en-US" dirty="0" smtClean="0"/>
                <a:t>Current Situation:</a:t>
              </a:r>
              <a:endParaRPr lang="en-US" dirty="0"/>
            </a:p>
          </p:txBody>
        </p:sp>
        <p:sp>
          <p:nvSpPr>
            <p:cNvPr id="9" name="TextBox 8"/>
            <p:cNvSpPr txBox="1"/>
            <p:nvPr/>
          </p:nvSpPr>
          <p:spPr>
            <a:xfrm>
              <a:off x="5486400" y="4648200"/>
              <a:ext cx="648360" cy="369332"/>
            </a:xfrm>
            <a:prstGeom prst="rect">
              <a:avLst/>
            </a:prstGeom>
            <a:noFill/>
          </p:spPr>
          <p:txBody>
            <a:bodyPr wrap="none" rtlCol="0">
              <a:spAutoFit/>
            </a:bodyPr>
            <a:lstStyle/>
            <a:p>
              <a:r>
                <a:rPr lang="en-US" dirty="0" smtClean="0"/>
                <a:t>PUFs</a:t>
              </a:r>
              <a:endParaRPr lang="en-US" dirty="0"/>
            </a:p>
          </p:txBody>
        </p:sp>
        <p:sp>
          <p:nvSpPr>
            <p:cNvPr id="10" name="TextBox 9"/>
            <p:cNvSpPr txBox="1"/>
            <p:nvPr/>
          </p:nvSpPr>
          <p:spPr>
            <a:xfrm>
              <a:off x="5410200" y="5562600"/>
              <a:ext cx="1184940" cy="369332"/>
            </a:xfrm>
            <a:prstGeom prst="rect">
              <a:avLst/>
            </a:prstGeom>
            <a:noFill/>
          </p:spPr>
          <p:txBody>
            <a:bodyPr wrap="none" rtlCol="0">
              <a:spAutoFit/>
            </a:bodyPr>
            <a:lstStyle/>
            <a:p>
              <a:r>
                <a:rPr lang="en-US" dirty="0" smtClean="0"/>
                <a:t>Biometrics</a:t>
              </a:r>
              <a:endParaRPr lang="en-US" dirty="0"/>
            </a:p>
          </p:txBody>
        </p:sp>
        <p:pic>
          <p:nvPicPr>
            <p:cNvPr id="11" name="Picture 10"/>
            <p:cNvPicPr>
              <a:picLocks noChangeAspect="1" noChangeArrowheads="1"/>
            </p:cNvPicPr>
            <p:nvPr/>
          </p:nvPicPr>
          <p:blipFill>
            <a:blip r:embed="rId4" cstate="print"/>
            <a:srcRect l="23770" t="50000" r="3369" b="22278"/>
            <a:stretch>
              <a:fillRect/>
            </a:stretch>
          </p:blipFill>
          <p:spPr bwMode="auto">
            <a:xfrm>
              <a:off x="6324600" y="4572000"/>
              <a:ext cx="2376762" cy="499120"/>
            </a:xfrm>
            <a:prstGeom prst="rect">
              <a:avLst/>
            </a:prstGeom>
            <a:noFill/>
            <a:ln w="12700">
              <a:noFill/>
              <a:miter lim="800000"/>
              <a:headEnd type="none" w="sm" len="sm"/>
              <a:tailEnd type="none" w="sm" len="sm"/>
            </a:ln>
            <a:effectLst/>
          </p:spPr>
        </p:pic>
        <p:pic>
          <p:nvPicPr>
            <p:cNvPr id="12" name="Picture 11" descr="imgr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400" y="5334000"/>
              <a:ext cx="709957" cy="676002"/>
            </a:xfrm>
            <a:prstGeom prst="rect">
              <a:avLst/>
            </a:prstGeom>
          </p:spPr>
        </p:pic>
      </p:grpSp>
      <p:pic>
        <p:nvPicPr>
          <p:cNvPr id="14" name="Picture 13" descr="image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5410200"/>
            <a:ext cx="594519" cy="679450"/>
          </a:xfrm>
          <a:prstGeom prst="rect">
            <a:avLst/>
          </a:prstGeom>
        </p:spPr>
      </p:pic>
      <p:sp>
        <p:nvSpPr>
          <p:cNvPr id="18" name="Content Placeholder 2"/>
          <p:cNvSpPr>
            <a:spLocks noGrp="1"/>
          </p:cNvSpPr>
          <p:nvPr>
            <p:ph idx="1"/>
          </p:nvPr>
        </p:nvSpPr>
        <p:spPr>
          <a:xfrm>
            <a:off x="475488" y="1274372"/>
            <a:ext cx="4096512" cy="5093398"/>
          </a:xfrm>
        </p:spPr>
        <p:txBody>
          <a:bodyPr>
            <a:normAutofit fontScale="55000" lnSpcReduction="20000"/>
          </a:bodyPr>
          <a:lstStyle/>
          <a:p>
            <a:r>
              <a:rPr lang="en-US" sz="3600" dirty="0" smtClean="0"/>
              <a:t>Entropy is at a premium for </a:t>
            </a:r>
            <a:br>
              <a:rPr lang="en-US" sz="3600" dirty="0" smtClean="0"/>
            </a:br>
            <a:r>
              <a:rPr lang="en-US" sz="3600" dirty="0" smtClean="0"/>
              <a:t>physical sources</a:t>
            </a:r>
          </a:p>
          <a:p>
            <a:pPr lvl="1"/>
            <a:r>
              <a:rPr lang="en-US" sz="2900" dirty="0"/>
              <a:t>Iris ≈</a:t>
            </a:r>
            <a:r>
              <a:rPr lang="en-US" sz="2900" dirty="0">
                <a:latin typeface="Times New Roman"/>
                <a:cs typeface="Times New Roman"/>
              </a:rPr>
              <a:t>249</a:t>
            </a:r>
            <a:r>
              <a:rPr lang="en-US" sz="2900" dirty="0"/>
              <a:t> [</a:t>
            </a:r>
            <a:r>
              <a:rPr lang="en-US" sz="2900" dirty="0" smtClean="0"/>
              <a:t>Daugman96</a:t>
            </a:r>
            <a:r>
              <a:rPr lang="en-US" sz="2900" dirty="0" smtClean="0"/>
              <a:t>]</a:t>
            </a:r>
          </a:p>
          <a:p>
            <a:pPr lvl="1"/>
            <a:r>
              <a:rPr lang="en-US" sz="2900" dirty="0" smtClean="0"/>
              <a:t>Fingerprint ≈</a:t>
            </a:r>
            <a:r>
              <a:rPr lang="en-US" sz="2900" dirty="0" smtClean="0">
                <a:latin typeface="Times New Roman"/>
                <a:cs typeface="Times New Roman"/>
              </a:rPr>
              <a:t>82 </a:t>
            </a:r>
            <a:r>
              <a:rPr lang="en-US" sz="2900" dirty="0" smtClean="0">
                <a:latin typeface="Calibri"/>
                <a:cs typeface="Calibri"/>
              </a:rPr>
              <a:t>[</a:t>
            </a:r>
            <a:r>
              <a:rPr lang="en-US" sz="2900" dirty="0" smtClean="0">
                <a:latin typeface="Calibri"/>
                <a:cs typeface="Calibri"/>
              </a:rPr>
              <a:t>RathaConnellBolle01</a:t>
            </a:r>
            <a:r>
              <a:rPr lang="en-US" sz="2900" dirty="0" smtClean="0">
                <a:latin typeface="Calibri"/>
                <a:cs typeface="Calibri"/>
              </a:rPr>
              <a:t>]</a:t>
            </a:r>
            <a:endParaRPr lang="en-US" sz="2900" dirty="0">
              <a:latin typeface="Calibri"/>
              <a:cs typeface="Calibri"/>
            </a:endParaRPr>
          </a:p>
          <a:p>
            <a:pPr lvl="1"/>
            <a:r>
              <a:rPr lang="en-US" sz="2900" dirty="0"/>
              <a:t>Passwords ≈</a:t>
            </a:r>
            <a:r>
              <a:rPr lang="en-US" sz="2900" dirty="0" smtClean="0">
                <a:latin typeface="Times New Roman"/>
                <a:cs typeface="Times New Roman"/>
              </a:rPr>
              <a:t>31</a:t>
            </a:r>
            <a:br>
              <a:rPr lang="en-US" sz="2900" dirty="0" smtClean="0">
                <a:latin typeface="Times New Roman"/>
                <a:cs typeface="Times New Roman"/>
              </a:rPr>
            </a:br>
            <a:r>
              <a:rPr lang="en-US" sz="2900" dirty="0" smtClean="0">
                <a:cs typeface="Calibri"/>
              </a:rPr>
              <a:t>[</a:t>
            </a:r>
            <a:r>
              <a:rPr lang="en-US" sz="2900" dirty="0">
                <a:cs typeface="Calibri"/>
              </a:rPr>
              <a:t>ShayKomanduri</a:t>
            </a:r>
            <a:r>
              <a:rPr lang="en-US" sz="2900" dirty="0" smtClean="0">
                <a:cs typeface="Calibri"/>
              </a:rPr>
              <a:t>+10</a:t>
            </a:r>
            <a:r>
              <a:rPr lang="en-US" sz="2900" dirty="0">
                <a:cs typeface="Calibri"/>
              </a:rPr>
              <a:t>] </a:t>
            </a:r>
            <a:endParaRPr lang="en-US" sz="2900" dirty="0" smtClean="0">
              <a:cs typeface="Calibri"/>
            </a:endParaRPr>
          </a:p>
          <a:p>
            <a:pPr lvl="1"/>
            <a:r>
              <a:rPr lang="en-US" sz="2900" dirty="0">
                <a:cs typeface="Calibri"/>
              </a:rPr>
              <a:t>PUFs [KoeberlLiRejanWu14</a:t>
            </a:r>
            <a:r>
              <a:rPr lang="en-US" sz="2900" dirty="0" smtClean="0">
                <a:cs typeface="Calibri"/>
              </a:rPr>
              <a:t>]</a:t>
            </a:r>
            <a:endParaRPr lang="en-US" sz="2900" dirty="0">
              <a:cs typeface="Calibri"/>
            </a:endParaRPr>
          </a:p>
          <a:p>
            <a:r>
              <a:rPr lang="en-US" sz="3600" dirty="0" smtClean="0"/>
              <a:t>Entropy loss is considered in information-theoretic setting </a:t>
            </a:r>
            <a:br>
              <a:rPr lang="en-US" sz="3600" dirty="0" smtClean="0"/>
            </a:br>
            <a:r>
              <a:rPr lang="en-US" sz="3600" dirty="0" smtClean="0"/>
              <a:t>(all powerful adversary)</a:t>
            </a:r>
          </a:p>
          <a:p>
            <a:r>
              <a:rPr lang="en-US" sz="3600" dirty="0" smtClean="0"/>
              <a:t>Fuzzy extractors have two losses:</a:t>
            </a:r>
            <a:endParaRPr lang="en-US" sz="3600" dirty="0"/>
          </a:p>
          <a:p>
            <a:pPr lvl="1"/>
            <a:r>
              <a:rPr lang="en-US" sz="2900" dirty="0" smtClean="0"/>
              <a:t>Secure sketches lose at least the error correcting capability of the code </a:t>
            </a:r>
            <a:r>
              <a:rPr lang="en-US" sz="2900" dirty="0" smtClean="0">
                <a:latin typeface="Times New Roman"/>
                <a:cs typeface="Times New Roman"/>
              </a:rPr>
              <a:t>(</a:t>
            </a:r>
            <a:r>
              <a:rPr lang="en-US" sz="2900" i="1" dirty="0" smtClean="0">
                <a:latin typeface="Times New Roman"/>
                <a:cs typeface="Times New Roman"/>
              </a:rPr>
              <a:t>k</a:t>
            </a:r>
            <a:r>
              <a:rPr lang="en-US" sz="2900" dirty="0" smtClean="0">
                <a:latin typeface="Times New Roman"/>
                <a:cs typeface="Times New Roman"/>
              </a:rPr>
              <a:t>-</a:t>
            </a:r>
            <a:r>
              <a:rPr lang="en-US" sz="2900" i="1" dirty="0" smtClean="0">
                <a:latin typeface="Times New Roman"/>
                <a:cs typeface="Times New Roman"/>
              </a:rPr>
              <a:t>k’</a:t>
            </a:r>
            <a:r>
              <a:rPr lang="en-US" sz="2900" dirty="0" smtClean="0">
                <a:latin typeface="Times New Roman"/>
                <a:cs typeface="Times New Roman"/>
              </a:rPr>
              <a:t>)</a:t>
            </a:r>
            <a:r>
              <a:rPr lang="en-US" sz="2900" dirty="0" smtClean="0"/>
              <a:t> </a:t>
            </a:r>
          </a:p>
          <a:p>
            <a:pPr lvl="2"/>
            <a:r>
              <a:rPr lang="en-US" sz="2900" dirty="0" smtClean="0"/>
              <a:t>Iris ≈</a:t>
            </a:r>
            <a:r>
              <a:rPr lang="en-US" sz="2900" dirty="0" smtClean="0">
                <a:latin typeface="Times New Roman"/>
                <a:cs typeface="Times New Roman"/>
              </a:rPr>
              <a:t>200 bit error rate</a:t>
            </a:r>
            <a:endParaRPr lang="en-US" sz="2900" dirty="0" smtClean="0"/>
          </a:p>
          <a:p>
            <a:pPr lvl="1"/>
            <a:r>
              <a:rPr lang="en-US" sz="2900" dirty="0" smtClean="0"/>
              <a:t>Randomness extractors lose </a:t>
            </a:r>
            <a:br>
              <a:rPr lang="en-US" sz="2900" dirty="0" smtClean="0"/>
            </a:br>
            <a:r>
              <a:rPr lang="en-US" sz="2900" dirty="0" smtClean="0">
                <a:latin typeface="Times New Roman"/>
                <a:cs typeface="Times New Roman"/>
              </a:rPr>
              <a:t>2log (1</a:t>
            </a:r>
            <a:r>
              <a:rPr lang="en-US" sz="2900" i="1" dirty="0" smtClean="0">
                <a:latin typeface="Times New Roman"/>
                <a:cs typeface="Times New Roman"/>
              </a:rPr>
              <a:t>/</a:t>
            </a:r>
            <a:r>
              <a:rPr lang="en-US" sz="2900" i="1" dirty="0" err="1" smtClean="0">
                <a:latin typeface="Times New Roman"/>
                <a:cs typeface="Times New Roman"/>
              </a:rPr>
              <a:t>ε</a:t>
            </a:r>
            <a:r>
              <a:rPr lang="en-US" sz="2900" dirty="0" smtClean="0">
                <a:latin typeface="Times New Roman"/>
                <a:cs typeface="Times New Roman"/>
              </a:rPr>
              <a:t>)</a:t>
            </a:r>
            <a:r>
              <a:rPr lang="en-US" sz="2900" dirty="0" smtClean="0"/>
              <a:t> or between </a:t>
            </a:r>
            <a:r>
              <a:rPr lang="en-US" sz="2900" dirty="0" smtClean="0">
                <a:latin typeface="Times New Roman"/>
                <a:cs typeface="Times New Roman"/>
              </a:rPr>
              <a:t>60</a:t>
            </a:r>
            <a:r>
              <a:rPr lang="en-US" sz="2900" i="1" dirty="0" smtClean="0">
                <a:latin typeface="Times New Roman"/>
                <a:cs typeface="Times New Roman"/>
              </a:rPr>
              <a:t>-</a:t>
            </a:r>
            <a:r>
              <a:rPr lang="en-US" sz="2900" dirty="0" smtClean="0">
                <a:latin typeface="Times New Roman"/>
                <a:cs typeface="Times New Roman"/>
              </a:rPr>
              <a:t>100</a:t>
            </a:r>
            <a:r>
              <a:rPr lang="en-US" sz="2900" dirty="0" smtClean="0"/>
              <a:t> </a:t>
            </a:r>
            <a:r>
              <a:rPr lang="en-US" sz="2900" dirty="0" err="1" smtClean="0"/>
              <a:t>bits</a:t>
            </a:r>
            <a:r>
              <a:rPr lang="en-US" sz="2900" dirty="0" err="1" smtClean="0">
                <a:solidFill>
                  <a:schemeClr val="bg1"/>
                </a:solidFill>
              </a:rPr>
              <a:t>its</a:t>
            </a:r>
            <a:endParaRPr lang="en-US" sz="2900" dirty="0">
              <a:solidFill>
                <a:schemeClr val="bg1"/>
              </a:solidFill>
            </a:endParaRPr>
          </a:p>
        </p:txBody>
      </p:sp>
      <p:sp>
        <p:nvSpPr>
          <p:cNvPr id="19" name="TextBox 18"/>
          <p:cNvSpPr txBox="1"/>
          <p:nvPr/>
        </p:nvSpPr>
        <p:spPr>
          <a:xfrm>
            <a:off x="4648200" y="2590800"/>
            <a:ext cx="3886112" cy="1446550"/>
          </a:xfrm>
          <a:prstGeom prst="rect">
            <a:avLst/>
          </a:prstGeom>
          <a:noFill/>
        </p:spPr>
        <p:txBody>
          <a:bodyPr wrap="none" rtlCol="0">
            <a:spAutoFit/>
          </a:bodyPr>
          <a:lstStyle/>
          <a:p>
            <a:pPr>
              <a:defRPr/>
            </a:pPr>
            <a:r>
              <a:rPr lang="en-US" sz="1800" b="1" dirty="0"/>
              <a:t>[</a:t>
            </a:r>
            <a:r>
              <a:rPr lang="en-US" sz="1800" b="1" dirty="0" err="1"/>
              <a:t>DodisOstrovskyReyzinSmith</a:t>
            </a:r>
            <a:r>
              <a:rPr lang="en-US" sz="1800" b="1" dirty="0"/>
              <a:t>]</a:t>
            </a:r>
          </a:p>
          <a:p>
            <a:pPr>
              <a:defRPr/>
            </a:pPr>
            <a:r>
              <a:rPr lang="en-US" sz="1400" b="1" dirty="0"/>
              <a:t>Secure Sketch          Error-Correcting </a:t>
            </a:r>
            <a:r>
              <a:rPr lang="en-US" sz="1400" b="1" dirty="0" smtClean="0"/>
              <a:t>Code</a:t>
            </a:r>
            <a:br>
              <a:rPr lang="en-US" sz="1400" b="1" dirty="0" smtClean="0"/>
            </a:br>
            <a:r>
              <a:rPr lang="en-US" sz="1400" b="1" dirty="0" smtClean="0"/>
              <a:t>                                (</a:t>
            </a:r>
            <a:r>
              <a:rPr lang="en-US" sz="1400" b="1" dirty="0"/>
              <a:t>corrects random errors)</a:t>
            </a:r>
          </a:p>
          <a:p>
            <a:pPr>
              <a:defRPr/>
            </a:pPr>
            <a:endParaRPr lang="en-US" sz="1400" b="1" dirty="0"/>
          </a:p>
          <a:p>
            <a:pPr>
              <a:defRPr/>
            </a:pPr>
            <a:r>
              <a:rPr lang="en-US" sz="1400" b="1" dirty="0"/>
              <a:t>Means </a:t>
            </a:r>
            <a:r>
              <a:rPr lang="en-US" sz="1400" i="1" dirty="0">
                <a:latin typeface="Times New Roman"/>
                <a:cs typeface="Times New Roman"/>
              </a:rPr>
              <a:t>k</a:t>
            </a:r>
            <a:r>
              <a:rPr lang="en-US" sz="1400" dirty="0">
                <a:latin typeface="Times New Roman"/>
                <a:cs typeface="Times New Roman"/>
              </a:rPr>
              <a:t>−</a:t>
            </a:r>
            <a:r>
              <a:rPr lang="en-US" sz="1400" i="1" dirty="0">
                <a:latin typeface="Times New Roman"/>
                <a:cs typeface="Times New Roman"/>
              </a:rPr>
              <a:t>k</a:t>
            </a:r>
            <a:r>
              <a:rPr lang="en-US" sz="1400" dirty="0">
                <a:latin typeface="Times New Roman"/>
                <a:cs typeface="Times New Roman"/>
              </a:rPr>
              <a:t>’≥ </a:t>
            </a:r>
            <a:r>
              <a:rPr lang="en-US" sz="1400" dirty="0" err="1">
                <a:latin typeface="Times New Roman"/>
                <a:cs typeface="Times New Roman"/>
              </a:rPr>
              <a:t>log|</a:t>
            </a:r>
            <a:r>
              <a:rPr lang="en-US" sz="1400" i="1" dirty="0" err="1">
                <a:latin typeface="Times New Roman"/>
                <a:cs typeface="Times New Roman"/>
              </a:rPr>
              <a:t>B</a:t>
            </a:r>
            <a:r>
              <a:rPr lang="en-US" sz="1400" i="1" baseline="-25000" dirty="0" err="1">
                <a:latin typeface="Times New Roman"/>
                <a:cs typeface="Times New Roman"/>
              </a:rPr>
              <a:t>dmax</a:t>
            </a:r>
            <a:r>
              <a:rPr lang="en-US" sz="1400" dirty="0">
                <a:latin typeface="Times New Roman"/>
                <a:cs typeface="Times New Roman"/>
              </a:rPr>
              <a:t>|</a:t>
            </a:r>
            <a:r>
              <a:rPr lang="en-US" sz="1400" b="1" dirty="0"/>
              <a:t> (Ball of radius </a:t>
            </a:r>
            <a:r>
              <a:rPr lang="en-US" sz="1400" i="1" dirty="0" err="1">
                <a:latin typeface="Times New Roman"/>
                <a:cs typeface="Times New Roman"/>
              </a:rPr>
              <a:t>d</a:t>
            </a:r>
            <a:r>
              <a:rPr lang="en-US" sz="1400" i="1" baseline="-25000" dirty="0" err="1">
                <a:latin typeface="Times New Roman"/>
                <a:cs typeface="Times New Roman"/>
              </a:rPr>
              <a:t>max</a:t>
            </a:r>
            <a:r>
              <a:rPr lang="en-US" sz="1400" b="1" dirty="0"/>
              <a:t>)</a:t>
            </a:r>
          </a:p>
          <a:p>
            <a:pPr algn="ctr"/>
            <a:endParaRPr lang="en-US" sz="14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1529670916"/>
              </p:ext>
            </p:extLst>
          </p:nvPr>
        </p:nvGraphicFramePr>
        <p:xfrm>
          <a:off x="5943600" y="2895600"/>
          <a:ext cx="517525" cy="323850"/>
        </p:xfrm>
        <a:graphic>
          <a:graphicData uri="http://schemas.openxmlformats.org/presentationml/2006/ole">
            <mc:AlternateContent xmlns:mc="http://schemas.openxmlformats.org/markup-compatibility/2006">
              <mc:Choice xmlns:v="urn:schemas-microsoft-com:vml" Requires="v">
                <p:oleObj spid="_x0000_s8240" name="Equation" r:id="rId7" imgW="203200" imgH="127000" progId="Equation.3">
                  <p:embed/>
                </p:oleObj>
              </mc:Choice>
              <mc:Fallback>
                <p:oleObj name="Equation" r:id="rId7" imgW="203200" imgH="127000" progId="Equation.3">
                  <p:embed/>
                  <p:pic>
                    <p:nvPicPr>
                      <p:cNvPr id="0" name=""/>
                      <p:cNvPicPr/>
                      <p:nvPr/>
                    </p:nvPicPr>
                    <p:blipFill>
                      <a:blip r:embed="rId8"/>
                      <a:stretch>
                        <a:fillRect/>
                      </a:stretch>
                    </p:blipFill>
                    <p:spPr>
                      <a:xfrm>
                        <a:off x="5943600" y="2895600"/>
                        <a:ext cx="517525" cy="323850"/>
                      </a:xfrm>
                      <a:prstGeom prst="rect">
                        <a:avLst/>
                      </a:prstGeom>
                    </p:spPr>
                  </p:pic>
                </p:oleObj>
              </mc:Fallback>
            </mc:AlternateContent>
          </a:graphicData>
        </a:graphic>
      </p:graphicFrame>
      <p:grpSp>
        <p:nvGrpSpPr>
          <p:cNvPr id="22" name="Group 21"/>
          <p:cNvGrpSpPr/>
          <p:nvPr/>
        </p:nvGrpSpPr>
        <p:grpSpPr>
          <a:xfrm>
            <a:off x="4651639" y="4729654"/>
            <a:ext cx="794401" cy="401091"/>
            <a:chOff x="4651639" y="4729654"/>
            <a:chExt cx="794401" cy="401091"/>
          </a:xfrm>
        </p:grpSpPr>
        <p:pic>
          <p:nvPicPr>
            <p:cNvPr id="13" name="Picture 12" descr="imgres.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51639" y="4736270"/>
              <a:ext cx="311089" cy="335573"/>
            </a:xfrm>
            <a:prstGeom prst="rect">
              <a:avLst/>
            </a:prstGeom>
          </p:spPr>
        </p:pic>
        <p:pic>
          <p:nvPicPr>
            <p:cNvPr id="17" name="Picture 16" descr="image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5085" y="4729654"/>
              <a:ext cx="350955" cy="401091"/>
            </a:xfrm>
            <a:prstGeom prst="rect">
              <a:avLst/>
            </a:prstGeom>
          </p:spPr>
        </p:pic>
        <p:cxnSp>
          <p:nvCxnSpPr>
            <p:cNvPr id="16" name="Straight Connector 15"/>
            <p:cNvCxnSpPr/>
            <p:nvPr/>
          </p:nvCxnSpPr>
          <p:spPr bwMode="auto">
            <a:xfrm flipV="1">
              <a:off x="4941183" y="4736270"/>
              <a:ext cx="145523" cy="377049"/>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Tree>
    <p:extLst>
      <p:ext uri="{BB962C8B-B14F-4D97-AF65-F5344CB8AC3E}">
        <p14:creationId xmlns:p14="http://schemas.microsoft.com/office/powerpoint/2010/main" val="32439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500"/>
                                        <p:tgtEl>
                                          <p:spTgt spid="5">
                                            <p:bg/>
                                          </p:spTgt>
                                        </p:tgtEl>
                                      </p:cBhvr>
                                    </p:animEffect>
                                  </p:childTnLst>
                                </p:cTn>
                              </p:par>
                              <p:par>
                                <p:cTn id="13" presetID="10" presetClass="entr" presetSubtype="0" fill="hold" grpId="0" nodeType="withEffect" nodePh="1">
                                  <p:stCondLst>
                                    <p:cond delay="0"/>
                                  </p:stCondLst>
                                  <p:endCondLst>
                                    <p:cond evt="begin" delay="0">
                                      <p:tn val="13"/>
                                    </p:cond>
                                  </p:end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Noisy Authentication Sources</a:t>
            </a:r>
          </a:p>
          <a:p>
            <a:r>
              <a:rPr lang="en-US" dirty="0" smtClean="0"/>
              <a:t>Fuzzy Extractors</a:t>
            </a:r>
          </a:p>
          <a:p>
            <a:r>
              <a:rPr lang="en-US" dirty="0" smtClean="0"/>
              <a:t>Limitations </a:t>
            </a:r>
            <a:r>
              <a:rPr lang="en-US" dirty="0" smtClean="0"/>
              <a:t>of Standard Techniques</a:t>
            </a:r>
          </a:p>
          <a:p>
            <a:r>
              <a:rPr lang="en-US" dirty="0" smtClean="0"/>
              <a:t>Current Work</a:t>
            </a:r>
            <a:endParaRPr lang="en-US" dirty="0" smtClean="0"/>
          </a:p>
        </p:txBody>
      </p:sp>
      <p:sp>
        <p:nvSpPr>
          <p:cNvPr id="5" name="Right Arrow 4"/>
          <p:cNvSpPr/>
          <p:nvPr/>
        </p:nvSpPr>
        <p:spPr>
          <a:xfrm>
            <a:off x="1593585" y="3039428"/>
            <a:ext cx="666082" cy="454850"/>
          </a:xfrm>
          <a:prstGeom prst="rightArrow">
            <a:avLst/>
          </a:prstGeom>
          <a:solidFill>
            <a:schemeClr val="accent5"/>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42121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Noisy Authentication Sources</a:t>
            </a:r>
          </a:p>
          <a:p>
            <a:r>
              <a:rPr lang="en-US" dirty="0" smtClean="0"/>
              <a:t>Fuzzy Extractors</a:t>
            </a:r>
          </a:p>
          <a:p>
            <a:r>
              <a:rPr lang="en-US" dirty="0" smtClean="0"/>
              <a:t>Limitations </a:t>
            </a:r>
            <a:r>
              <a:rPr lang="en-US" dirty="0" smtClean="0"/>
              <a:t>of Standard Techniques</a:t>
            </a:r>
          </a:p>
          <a:p>
            <a:r>
              <a:rPr lang="en-US" dirty="0" smtClean="0"/>
              <a:t>Current Work</a:t>
            </a:r>
            <a:endParaRPr lang="en-US" dirty="0" smtClean="0"/>
          </a:p>
        </p:txBody>
      </p:sp>
      <p:sp>
        <p:nvSpPr>
          <p:cNvPr id="5" name="Right Arrow 4"/>
          <p:cNvSpPr/>
          <p:nvPr/>
        </p:nvSpPr>
        <p:spPr>
          <a:xfrm>
            <a:off x="1600200" y="1641777"/>
            <a:ext cx="666082" cy="454850"/>
          </a:xfrm>
          <a:prstGeom prst="rightArrow">
            <a:avLst/>
          </a:prstGeom>
          <a:solidFill>
            <a:schemeClr val="accent5"/>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077707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1143000"/>
          </a:xfrm>
        </p:spPr>
        <p:txBody>
          <a:bodyPr/>
          <a:lstStyle/>
          <a:p>
            <a:r>
              <a:rPr lang="en-US" dirty="0" smtClean="0"/>
              <a:t>When is security possible?</a:t>
            </a:r>
            <a:endParaRPr lang="en-US" dirty="0"/>
          </a:p>
        </p:txBody>
      </p:sp>
      <p:sp>
        <p:nvSpPr>
          <p:cNvPr id="8" name="Content Placeholder 2"/>
          <p:cNvSpPr>
            <a:spLocks noGrp="1"/>
          </p:cNvSpPr>
          <p:nvPr>
            <p:ph idx="1"/>
          </p:nvPr>
        </p:nvSpPr>
        <p:spPr>
          <a:xfrm>
            <a:off x="475489" y="1289304"/>
            <a:ext cx="3470732" cy="4828032"/>
          </a:xfrm>
        </p:spPr>
        <p:txBody>
          <a:bodyPr>
            <a:noAutofit/>
          </a:bodyPr>
          <a:lstStyle/>
          <a:p>
            <a:r>
              <a:rPr lang="en-US" sz="1800" dirty="0" smtClean="0"/>
              <a:t>Some distributions are inherently insecure</a:t>
            </a:r>
          </a:p>
          <a:p>
            <a:r>
              <a:rPr lang="en-US" sz="1800" dirty="0" smtClean="0"/>
              <a:t>If points are close, no security possible</a:t>
            </a:r>
          </a:p>
          <a:p>
            <a:r>
              <a:rPr lang="en-US" sz="1800" dirty="0" smtClean="0"/>
              <a:t>Ideal world:</a:t>
            </a:r>
          </a:p>
          <a:p>
            <a:endParaRPr lang="en-US" sz="1800" dirty="0"/>
          </a:p>
          <a:p>
            <a:endParaRPr lang="en-US" sz="1800" dirty="0" smtClean="0"/>
          </a:p>
          <a:p>
            <a:endParaRPr lang="en-US" sz="1800" dirty="0"/>
          </a:p>
          <a:p>
            <a:endParaRPr lang="en-US" sz="1800" dirty="0" smtClean="0"/>
          </a:p>
          <a:p>
            <a:r>
              <a:rPr lang="en-US" sz="1800" dirty="0" smtClean="0"/>
              <a:t>Possible using</a:t>
            </a:r>
            <a:r>
              <a:rPr lang="en-US" sz="1800" dirty="0" smtClean="0"/>
              <a:t>:</a:t>
            </a:r>
          </a:p>
          <a:p>
            <a:pPr lvl="1"/>
            <a:r>
              <a:rPr lang="en-US" sz="1600" dirty="0" smtClean="0"/>
              <a:t>Multi-Party Computation </a:t>
            </a:r>
            <a:br>
              <a:rPr lang="en-US" sz="1600" dirty="0" smtClean="0"/>
            </a:br>
            <a:r>
              <a:rPr lang="en-US" sz="1600" dirty="0" smtClean="0"/>
              <a:t>(in interactive setting)</a:t>
            </a:r>
          </a:p>
          <a:p>
            <a:pPr lvl="1"/>
            <a:r>
              <a:rPr lang="en-US" sz="1600" dirty="0" smtClean="0"/>
              <a:t>Obfuscation (under </a:t>
            </a:r>
            <a:r>
              <a:rPr lang="en-US" sz="1600" i="1" dirty="0" smtClean="0"/>
              <a:t>very</a:t>
            </a:r>
            <a:r>
              <a:rPr lang="en-US" sz="1600" dirty="0" smtClean="0"/>
              <a:t> strong assumptions)</a:t>
            </a:r>
          </a:p>
          <a:p>
            <a:pPr marL="283464" lvl="1" indent="0">
              <a:buNone/>
            </a:pPr>
            <a:r>
              <a:rPr lang="en-US" sz="1600" dirty="0" smtClean="0"/>
              <a:t>[BitanskiCanettiKalaiPaneth14]</a:t>
            </a:r>
            <a:endParaRPr lang="en-US" sz="1600" dirty="0"/>
          </a:p>
        </p:txBody>
      </p:sp>
      <p:sp>
        <p:nvSpPr>
          <p:cNvPr id="9" name="TextBox 8"/>
          <p:cNvSpPr txBox="1"/>
          <p:nvPr/>
        </p:nvSpPr>
        <p:spPr>
          <a:xfrm>
            <a:off x="3940105"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10" name="Oval 9"/>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4105726" y="1837387"/>
            <a:ext cx="2476418" cy="923330"/>
          </a:xfrm>
          <a:prstGeom prst="rect">
            <a:avLst/>
          </a:prstGeom>
          <a:noFill/>
        </p:spPr>
        <p:txBody>
          <a:bodyPr wrap="none" rtlCol="0">
            <a:spAutoFit/>
          </a:bodyPr>
          <a:lstStyle/>
          <a:p>
            <a:r>
              <a:rPr lang="en-US" sz="1800" dirty="0" smtClean="0"/>
              <a:t>By providing </a:t>
            </a:r>
            <a:r>
              <a:rPr lang="en-US" sz="1800" i="1" dirty="0" smtClean="0">
                <a:latin typeface="Times New Roman"/>
                <a:cs typeface="Times New Roman"/>
              </a:rPr>
              <a:t>x*</a:t>
            </a:r>
            <a:r>
              <a:rPr lang="en-US" sz="1800" dirty="0" smtClean="0"/>
              <a:t> to </a:t>
            </a:r>
            <a:r>
              <a:rPr lang="en-US" sz="1800" i="1" dirty="0" smtClean="0">
                <a:latin typeface="Times New Roman"/>
                <a:cs typeface="Times New Roman"/>
              </a:rPr>
              <a:t>Rep</a:t>
            </a:r>
          </a:p>
          <a:p>
            <a:r>
              <a:rPr lang="en-US" sz="1800" dirty="0" smtClean="0"/>
              <a:t>the adversary always </a:t>
            </a:r>
          </a:p>
          <a:p>
            <a:r>
              <a:rPr lang="en-US" sz="1800" dirty="0" smtClean="0"/>
              <a:t>learns </a:t>
            </a:r>
            <a:r>
              <a:rPr lang="en-US" sz="1800" i="1" dirty="0" smtClean="0">
                <a:latin typeface="Times New Roman"/>
                <a:cs typeface="Times New Roman"/>
              </a:rPr>
              <a:t>key</a:t>
            </a:r>
            <a:endParaRPr lang="en-US" sz="1800" i="1" dirty="0">
              <a:latin typeface="Times New Roman"/>
              <a:cs typeface="Times New Roman"/>
            </a:endParaRPr>
          </a:p>
        </p:txBody>
      </p:sp>
      <p:sp>
        <p:nvSpPr>
          <p:cNvPr id="13" name="Rectangle 12"/>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4" name="Oval 13"/>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Rectangle 31"/>
          <p:cNvSpPr/>
          <p:nvPr/>
        </p:nvSpPr>
        <p:spPr>
          <a:xfrm>
            <a:off x="3935725"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1077915" y="3420632"/>
            <a:ext cx="1163496" cy="1163496"/>
            <a:chOff x="1752614" y="3460321"/>
            <a:chExt cx="1163496" cy="1163496"/>
          </a:xfrm>
        </p:grpSpPr>
        <p:sp>
          <p:nvSpPr>
            <p:cNvPr id="33" name="Oval 32"/>
            <p:cNvSpPr/>
            <p:nvPr/>
          </p:nvSpPr>
          <p:spPr>
            <a:xfrm>
              <a:off x="1752614" y="3460321"/>
              <a:ext cx="1163496" cy="1163496"/>
            </a:xfrm>
            <a:prstGeom prst="ellipse">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latin typeface="Avenir Book"/>
              </a:endParaRPr>
            </a:p>
          </p:txBody>
        </p:sp>
        <p:graphicFrame>
          <p:nvGraphicFramePr>
            <p:cNvPr id="41" name="Object 40"/>
            <p:cNvGraphicFramePr>
              <a:graphicFrameLocks noChangeAspect="1"/>
            </p:cNvGraphicFramePr>
            <p:nvPr>
              <p:extLst>
                <p:ext uri="{D42A27DB-BD31-4B8C-83A1-F6EECF244321}">
                  <p14:modId xmlns:p14="http://schemas.microsoft.com/office/powerpoint/2010/main" val="88347557"/>
                </p:ext>
              </p:extLst>
            </p:nvPr>
          </p:nvGraphicFramePr>
          <p:xfrm>
            <a:off x="2197015" y="4199537"/>
            <a:ext cx="263525" cy="241300"/>
          </p:xfrm>
          <a:graphic>
            <a:graphicData uri="http://schemas.openxmlformats.org/presentationml/2006/ole">
              <mc:AlternateContent xmlns:mc="http://schemas.openxmlformats.org/markup-compatibility/2006">
                <mc:Choice xmlns:v="urn:schemas-microsoft-com:vml" Requires="v">
                  <p:oleObj spid="_x0000_s85047" name="Equation" r:id="rId4" imgW="152400" imgH="139700" progId="Equation.3">
                    <p:embed/>
                  </p:oleObj>
                </mc:Choice>
                <mc:Fallback>
                  <p:oleObj name="Equation" r:id="rId4" imgW="152400" imgH="139700" progId="Equation.3">
                    <p:embed/>
                    <p:pic>
                      <p:nvPicPr>
                        <p:cNvPr id="0" name=""/>
                        <p:cNvPicPr/>
                        <p:nvPr/>
                      </p:nvPicPr>
                      <p:blipFill>
                        <a:blip r:embed="rId5"/>
                        <a:stretch>
                          <a:fillRect/>
                        </a:stretch>
                      </p:blipFill>
                      <p:spPr>
                        <a:xfrm>
                          <a:off x="2197015" y="4199537"/>
                          <a:ext cx="263525" cy="241300"/>
                        </a:xfrm>
                        <a:prstGeom prst="rect">
                          <a:avLst/>
                        </a:prstGeom>
                      </p:spPr>
                    </p:pic>
                  </p:oleObj>
                </mc:Fallback>
              </mc:AlternateContent>
            </a:graphicData>
          </a:graphic>
        </p:graphicFrame>
        <p:grpSp>
          <p:nvGrpSpPr>
            <p:cNvPr id="42" name="Group 41"/>
            <p:cNvGrpSpPr/>
            <p:nvPr/>
          </p:nvGrpSpPr>
          <p:grpSpPr>
            <a:xfrm>
              <a:off x="2064710" y="3680496"/>
              <a:ext cx="579497" cy="369332"/>
              <a:chOff x="4238310" y="720459"/>
              <a:chExt cx="579497" cy="369332"/>
            </a:xfrm>
          </p:grpSpPr>
          <p:sp>
            <p:nvSpPr>
              <p:cNvPr id="43" name="Rectangle 42"/>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4238310"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cxnSp>
        <p:nvCxnSpPr>
          <p:cNvPr id="46" name="Straight Arrow Connector 45"/>
          <p:cNvCxnSpPr/>
          <p:nvPr/>
        </p:nvCxnSpPr>
        <p:spPr bwMode="auto">
          <a:xfrm flipV="1">
            <a:off x="275529" y="400490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7" name="Group 46"/>
          <p:cNvGrpSpPr/>
          <p:nvPr/>
        </p:nvGrpSpPr>
        <p:grpSpPr>
          <a:xfrm>
            <a:off x="488950" y="3645748"/>
            <a:ext cx="374650" cy="308715"/>
            <a:chOff x="4831333" y="3048000"/>
            <a:chExt cx="374650" cy="308186"/>
          </a:xfrm>
        </p:grpSpPr>
        <p:sp>
          <p:nvSpPr>
            <p:cNvPr id="48" name="Rectangle 47"/>
            <p:cNvSpPr/>
            <p:nvPr/>
          </p:nvSpPr>
          <p:spPr>
            <a:xfrm>
              <a:off x="4876800" y="3048000"/>
              <a:ext cx="304800" cy="2775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9" name="Object 48"/>
            <p:cNvGraphicFramePr>
              <a:graphicFrameLocks noChangeAspect="1"/>
            </p:cNvGraphicFramePr>
            <p:nvPr>
              <p:extLst>
                <p:ext uri="{D42A27DB-BD31-4B8C-83A1-F6EECF244321}">
                  <p14:modId xmlns:p14="http://schemas.microsoft.com/office/powerpoint/2010/main" val="1359628426"/>
                </p:ext>
              </p:extLst>
            </p:nvPr>
          </p:nvGraphicFramePr>
          <p:xfrm>
            <a:off x="4831333" y="3048211"/>
            <a:ext cx="374650" cy="307975"/>
          </p:xfrm>
          <a:graphic>
            <a:graphicData uri="http://schemas.openxmlformats.org/presentationml/2006/ole">
              <mc:AlternateContent xmlns:mc="http://schemas.openxmlformats.org/markup-compatibility/2006">
                <mc:Choice xmlns:v="urn:schemas-microsoft-com:vml" Requires="v">
                  <p:oleObj spid="_x0000_s85048" name="Equation" r:id="rId6" imgW="215900" imgH="177800" progId="Equation.3">
                    <p:embed/>
                  </p:oleObj>
                </mc:Choice>
                <mc:Fallback>
                  <p:oleObj name="Equation" r:id="rId6" imgW="215900" imgH="177800" progId="Equation.3">
                    <p:embed/>
                    <p:pic>
                      <p:nvPicPr>
                        <p:cNvPr id="0" name=""/>
                        <p:cNvPicPr/>
                        <p:nvPr/>
                      </p:nvPicPr>
                      <p:blipFill>
                        <a:blip r:embed="rId7"/>
                        <a:stretch>
                          <a:fillRect/>
                        </a:stretch>
                      </p:blipFill>
                      <p:spPr>
                        <a:xfrm>
                          <a:off x="4831333" y="3048211"/>
                          <a:ext cx="374650" cy="307975"/>
                        </a:xfrm>
                        <a:prstGeom prst="rect">
                          <a:avLst/>
                        </a:prstGeom>
                      </p:spPr>
                    </p:pic>
                  </p:oleObj>
                </mc:Fallback>
              </mc:AlternateContent>
            </a:graphicData>
          </a:graphic>
        </p:graphicFrame>
      </p:grpSp>
      <p:cxnSp>
        <p:nvCxnSpPr>
          <p:cNvPr id="50" name="Straight Arrow Connector 49"/>
          <p:cNvCxnSpPr/>
          <p:nvPr/>
        </p:nvCxnSpPr>
        <p:spPr bwMode="auto">
          <a:xfrm flipV="1">
            <a:off x="2253587" y="395886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53" name="Object 52"/>
          <p:cNvGraphicFramePr>
            <a:graphicFrameLocks noChangeAspect="1"/>
          </p:cNvGraphicFramePr>
          <p:nvPr>
            <p:extLst>
              <p:ext uri="{D42A27DB-BD31-4B8C-83A1-F6EECF244321}">
                <p14:modId xmlns:p14="http://schemas.microsoft.com/office/powerpoint/2010/main" val="1672527871"/>
              </p:ext>
            </p:extLst>
          </p:nvPr>
        </p:nvGraphicFramePr>
        <p:xfrm>
          <a:off x="2224088" y="2740025"/>
          <a:ext cx="1587500" cy="1168400"/>
        </p:xfrm>
        <a:graphic>
          <a:graphicData uri="http://schemas.openxmlformats.org/presentationml/2006/ole">
            <mc:AlternateContent xmlns:mc="http://schemas.openxmlformats.org/markup-compatibility/2006">
              <mc:Choice xmlns:v="urn:schemas-microsoft-com:vml" Requires="v">
                <p:oleObj spid="_x0000_s85049" name="Equation" r:id="rId8" imgW="914400" imgH="673100" progId="Equation.3">
                  <p:embed/>
                </p:oleObj>
              </mc:Choice>
              <mc:Fallback>
                <p:oleObj name="Equation" r:id="rId8" imgW="914400" imgH="673100" progId="Equation.3">
                  <p:embed/>
                  <p:pic>
                    <p:nvPicPr>
                      <p:cNvPr id="0" name=""/>
                      <p:cNvPicPr/>
                      <p:nvPr/>
                    </p:nvPicPr>
                    <p:blipFill>
                      <a:blip r:embed="rId9"/>
                      <a:stretch>
                        <a:fillRect/>
                      </a:stretch>
                    </p:blipFill>
                    <p:spPr>
                      <a:xfrm>
                        <a:off x="2224088" y="2740025"/>
                        <a:ext cx="1587500" cy="1168400"/>
                      </a:xfrm>
                      <a:prstGeom prst="rect">
                        <a:avLst/>
                      </a:prstGeom>
                    </p:spPr>
                  </p:pic>
                </p:oleObj>
              </mc:Fallback>
            </mc:AlternateContent>
          </a:graphicData>
        </a:graphic>
      </p:graphicFrame>
      <p:grpSp>
        <p:nvGrpSpPr>
          <p:cNvPr id="55" name="Group 54"/>
          <p:cNvGrpSpPr/>
          <p:nvPr/>
        </p:nvGrpSpPr>
        <p:grpSpPr>
          <a:xfrm>
            <a:off x="2150697" y="2675031"/>
            <a:ext cx="579497" cy="369332"/>
            <a:chOff x="4238310" y="720459"/>
            <a:chExt cx="579497" cy="369332"/>
          </a:xfrm>
        </p:grpSpPr>
        <p:sp>
          <p:nvSpPr>
            <p:cNvPr id="56" name="Rectangle 55"/>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4238310"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2324782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8">
                                            <p:txEl>
                                              <p:pRg st="2" end="2"/>
                                            </p:txEl>
                                          </p:spTgt>
                                        </p:tgtEl>
                                        <p:attrNameLst>
                                          <p:attrName>style.visibility</p:attrName>
                                        </p:attrNameLst>
                                      </p:cBhvr>
                                      <p:to>
                                        <p:strVal val="visible"/>
                                      </p:to>
                                    </p:set>
                                    <p:animEffect transition="in" filter="fade">
                                      <p:cBhvr>
                                        <p:cTn id="59" dur="500"/>
                                        <p:tgtEl>
                                          <p:spTgt spid="8">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53"/>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
                                            <p:txEl>
                                              <p:pRg st="7" end="7"/>
                                            </p:txEl>
                                          </p:spTgt>
                                        </p:tgtEl>
                                        <p:attrNameLst>
                                          <p:attrName>style.visibility</p:attrName>
                                        </p:attrNameLst>
                                      </p:cBhvr>
                                      <p:to>
                                        <p:strVal val="visible"/>
                                      </p:to>
                                    </p:set>
                                    <p:animEffect transition="in" filter="fade">
                                      <p:cBhvr>
                                        <p:cTn id="82" dur="500"/>
                                        <p:tgtEl>
                                          <p:spTgt spid="8">
                                            <p:txEl>
                                              <p:pRg st="7" end="7"/>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
                                            <p:txEl>
                                              <p:pRg st="8" end="8"/>
                                            </p:txEl>
                                          </p:spTgt>
                                        </p:tgtEl>
                                        <p:attrNameLst>
                                          <p:attrName>style.visibility</p:attrName>
                                        </p:attrNameLst>
                                      </p:cBhvr>
                                      <p:to>
                                        <p:strVal val="visible"/>
                                      </p:to>
                                    </p:set>
                                    <p:animEffect transition="in" filter="fade">
                                      <p:cBhvr>
                                        <p:cTn id="85" dur="500"/>
                                        <p:tgtEl>
                                          <p:spTgt spid="8">
                                            <p:txEl>
                                              <p:pRg st="8" end="8"/>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
                                            <p:txEl>
                                              <p:pRg st="9" end="9"/>
                                            </p:txEl>
                                          </p:spTgt>
                                        </p:tgtEl>
                                        <p:attrNameLst>
                                          <p:attrName>style.visibility</p:attrName>
                                        </p:attrNameLst>
                                      </p:cBhvr>
                                      <p:to>
                                        <p:strVal val="visible"/>
                                      </p:to>
                                    </p:set>
                                    <p:animEffect transition="in" filter="fade">
                                      <p:cBhvr>
                                        <p:cTn id="88" dur="500"/>
                                        <p:tgtEl>
                                          <p:spTgt spid="8">
                                            <p:txEl>
                                              <p:pRg st="9" end="9"/>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
                                            <p:txEl>
                                              <p:pRg st="10" end="10"/>
                                            </p:txEl>
                                          </p:spTgt>
                                        </p:tgtEl>
                                        <p:attrNameLst>
                                          <p:attrName>style.visibility</p:attrName>
                                        </p:attrNameLst>
                                      </p:cBhvr>
                                      <p:to>
                                        <p:strVal val="visible"/>
                                      </p:to>
                                    </p:set>
                                    <p:animEffect transition="in" filter="fade">
                                      <p:cBhvr>
                                        <p:cTn id="91"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P spid="12" grpId="0"/>
      <p:bldP spid="13" grpId="0"/>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1143000"/>
          </a:xfrm>
        </p:spPr>
        <p:txBody>
          <a:bodyPr/>
          <a:lstStyle/>
          <a:p>
            <a:r>
              <a:rPr lang="en-US" dirty="0" smtClean="0"/>
              <a:t>When is security possible?</a:t>
            </a:r>
            <a:endParaRPr lang="en-US" dirty="0"/>
          </a:p>
        </p:txBody>
      </p:sp>
      <p:sp>
        <p:nvSpPr>
          <p:cNvPr id="8" name="Content Placeholder 2"/>
          <p:cNvSpPr>
            <a:spLocks noGrp="1"/>
          </p:cNvSpPr>
          <p:nvPr>
            <p:ph idx="1"/>
          </p:nvPr>
        </p:nvSpPr>
        <p:spPr>
          <a:xfrm>
            <a:off x="165368" y="3148694"/>
            <a:ext cx="3780853" cy="2968641"/>
          </a:xfrm>
        </p:spPr>
        <p:txBody>
          <a:bodyPr>
            <a:normAutofit/>
          </a:bodyPr>
          <a:lstStyle/>
          <a:p>
            <a:r>
              <a:rPr lang="en-US" dirty="0" smtClean="0"/>
              <a:t>Hope: provide strong key whenever a negligible fraction of probability mass is within distance </a:t>
            </a:r>
            <a:r>
              <a:rPr lang="en-US" b="0" i="1" dirty="0" err="1" smtClean="0">
                <a:latin typeface="Times New Roman"/>
                <a:cs typeface="Times New Roman"/>
              </a:rPr>
              <a:t>d</a:t>
            </a:r>
            <a:r>
              <a:rPr lang="en-US" b="0" i="1" baseline="-25000" dirty="0" err="1" smtClean="0">
                <a:latin typeface="Times New Roman"/>
                <a:cs typeface="Times New Roman"/>
              </a:rPr>
              <a:t>max</a:t>
            </a:r>
            <a:endParaRPr lang="en-US" b="0" i="1" baseline="-25000" dirty="0" smtClean="0">
              <a:latin typeface="Times New Roman"/>
              <a:cs typeface="Times New Roman"/>
            </a:endParaRPr>
          </a:p>
          <a:p>
            <a:r>
              <a:rPr lang="en-US" dirty="0" smtClean="0">
                <a:latin typeface="Arial"/>
                <a:cs typeface="Arial"/>
              </a:rPr>
              <a:t>New entropy notion!</a:t>
            </a:r>
          </a:p>
          <a:p>
            <a:pPr lvl="1"/>
            <a:r>
              <a:rPr lang="en-US" dirty="0">
                <a:latin typeface="Arial"/>
                <a:cs typeface="Arial"/>
              </a:rPr>
              <a:t>F</a:t>
            </a:r>
            <a:r>
              <a:rPr lang="en-US" dirty="0" smtClean="0">
                <a:latin typeface="Arial"/>
                <a:cs typeface="Arial"/>
              </a:rPr>
              <a:t>uzzy min-entropy is the maximum weight ball of a probability distribution</a:t>
            </a:r>
            <a:endParaRPr lang="en-US" dirty="0">
              <a:latin typeface="Arial"/>
              <a:cs typeface="Arial"/>
            </a:endParaRPr>
          </a:p>
        </p:txBody>
      </p:sp>
      <p:sp>
        <p:nvSpPr>
          <p:cNvPr id="9" name="TextBox 8"/>
          <p:cNvSpPr txBox="1"/>
          <p:nvPr/>
        </p:nvSpPr>
        <p:spPr>
          <a:xfrm>
            <a:off x="3940105"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10" name="Oval 9"/>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4105726" y="1837387"/>
            <a:ext cx="2476418" cy="923330"/>
          </a:xfrm>
          <a:prstGeom prst="rect">
            <a:avLst/>
          </a:prstGeom>
          <a:noFill/>
        </p:spPr>
        <p:txBody>
          <a:bodyPr wrap="none" rtlCol="0">
            <a:spAutoFit/>
          </a:bodyPr>
          <a:lstStyle/>
          <a:p>
            <a:r>
              <a:rPr lang="en-US" sz="1800" dirty="0" smtClean="0"/>
              <a:t>By providing </a:t>
            </a:r>
            <a:r>
              <a:rPr lang="en-US" sz="1800" i="1" dirty="0" smtClean="0">
                <a:latin typeface="Times New Roman"/>
                <a:cs typeface="Times New Roman"/>
              </a:rPr>
              <a:t>x*</a:t>
            </a:r>
            <a:r>
              <a:rPr lang="en-US" sz="1800" dirty="0" smtClean="0"/>
              <a:t> to </a:t>
            </a:r>
            <a:r>
              <a:rPr lang="en-US" sz="1800" i="1" dirty="0" smtClean="0">
                <a:latin typeface="Times New Roman"/>
                <a:cs typeface="Times New Roman"/>
              </a:rPr>
              <a:t>Rep</a:t>
            </a:r>
          </a:p>
          <a:p>
            <a:r>
              <a:rPr lang="en-US" sz="1800" dirty="0" smtClean="0"/>
              <a:t>the adversary always </a:t>
            </a:r>
          </a:p>
          <a:p>
            <a:r>
              <a:rPr lang="en-US" sz="1800" dirty="0" smtClean="0"/>
              <a:t>learns </a:t>
            </a:r>
            <a:r>
              <a:rPr lang="en-US" sz="1800" i="1" dirty="0" smtClean="0">
                <a:latin typeface="Times New Roman"/>
                <a:cs typeface="Times New Roman"/>
              </a:rPr>
              <a:t>key</a:t>
            </a:r>
            <a:endParaRPr lang="en-US" sz="1800" i="1" dirty="0">
              <a:latin typeface="Times New Roman"/>
              <a:cs typeface="Times New Roman"/>
            </a:endParaRPr>
          </a:p>
        </p:txBody>
      </p:sp>
      <p:sp>
        <p:nvSpPr>
          <p:cNvPr id="13" name="Rectangle 12"/>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4" name="Oval 13"/>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Rectangle 31"/>
          <p:cNvSpPr/>
          <p:nvPr/>
        </p:nvSpPr>
        <p:spPr>
          <a:xfrm>
            <a:off x="3935725"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1"/>
          <p:cNvGrpSpPr/>
          <p:nvPr/>
        </p:nvGrpSpPr>
        <p:grpSpPr>
          <a:xfrm>
            <a:off x="341676" y="1067610"/>
            <a:ext cx="3629197" cy="1915712"/>
            <a:chOff x="275529" y="2668416"/>
            <a:chExt cx="3629197" cy="1915712"/>
          </a:xfrm>
        </p:grpSpPr>
        <p:grpSp>
          <p:nvGrpSpPr>
            <p:cNvPr id="45" name="Group 44"/>
            <p:cNvGrpSpPr/>
            <p:nvPr/>
          </p:nvGrpSpPr>
          <p:grpSpPr>
            <a:xfrm>
              <a:off x="1077915" y="3420632"/>
              <a:ext cx="1163496" cy="1163496"/>
              <a:chOff x="1752614" y="3460321"/>
              <a:chExt cx="1163496" cy="1163496"/>
            </a:xfrm>
          </p:grpSpPr>
          <p:sp>
            <p:nvSpPr>
              <p:cNvPr id="33" name="Oval 32"/>
              <p:cNvSpPr/>
              <p:nvPr/>
            </p:nvSpPr>
            <p:spPr>
              <a:xfrm>
                <a:off x="1752614" y="3460321"/>
                <a:ext cx="1163496" cy="1163496"/>
              </a:xfrm>
              <a:prstGeom prst="ellipse">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latin typeface="Avenir Book"/>
                </a:endParaRPr>
              </a:p>
            </p:txBody>
          </p:sp>
          <p:graphicFrame>
            <p:nvGraphicFramePr>
              <p:cNvPr id="41" name="Object 40"/>
              <p:cNvGraphicFramePr>
                <a:graphicFrameLocks noChangeAspect="1"/>
              </p:cNvGraphicFramePr>
              <p:nvPr>
                <p:extLst>
                  <p:ext uri="{D42A27DB-BD31-4B8C-83A1-F6EECF244321}">
                    <p14:modId xmlns:p14="http://schemas.microsoft.com/office/powerpoint/2010/main" val="1757776774"/>
                  </p:ext>
                </p:extLst>
              </p:nvPr>
            </p:nvGraphicFramePr>
            <p:xfrm>
              <a:off x="2197015" y="4199537"/>
              <a:ext cx="263525" cy="241300"/>
            </p:xfrm>
            <a:graphic>
              <a:graphicData uri="http://schemas.openxmlformats.org/presentationml/2006/ole">
                <mc:AlternateContent xmlns:mc="http://schemas.openxmlformats.org/markup-compatibility/2006">
                  <mc:Choice xmlns:v="urn:schemas-microsoft-com:vml" Requires="v">
                    <p:oleObj spid="_x0000_s86068" name="Equation" r:id="rId4" imgW="152400" imgH="139700" progId="Equation.3">
                      <p:embed/>
                    </p:oleObj>
                  </mc:Choice>
                  <mc:Fallback>
                    <p:oleObj name="Equation" r:id="rId4" imgW="152400" imgH="139700" progId="Equation.3">
                      <p:embed/>
                      <p:pic>
                        <p:nvPicPr>
                          <p:cNvPr id="0" name=""/>
                          <p:cNvPicPr/>
                          <p:nvPr/>
                        </p:nvPicPr>
                        <p:blipFill>
                          <a:blip r:embed="rId5"/>
                          <a:stretch>
                            <a:fillRect/>
                          </a:stretch>
                        </p:blipFill>
                        <p:spPr>
                          <a:xfrm>
                            <a:off x="2197015" y="4199537"/>
                            <a:ext cx="263525" cy="241300"/>
                          </a:xfrm>
                          <a:prstGeom prst="rect">
                            <a:avLst/>
                          </a:prstGeom>
                        </p:spPr>
                      </p:pic>
                    </p:oleObj>
                  </mc:Fallback>
                </mc:AlternateContent>
              </a:graphicData>
            </a:graphic>
          </p:graphicFrame>
          <p:grpSp>
            <p:nvGrpSpPr>
              <p:cNvPr id="42" name="Group 41"/>
              <p:cNvGrpSpPr/>
              <p:nvPr/>
            </p:nvGrpSpPr>
            <p:grpSpPr>
              <a:xfrm>
                <a:off x="2064710" y="3680496"/>
                <a:ext cx="579497" cy="369332"/>
                <a:chOff x="4238310" y="720459"/>
                <a:chExt cx="579497" cy="369332"/>
              </a:xfrm>
            </p:grpSpPr>
            <p:sp>
              <p:nvSpPr>
                <p:cNvPr id="43" name="Rectangle 42"/>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4238310"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cxnSp>
          <p:nvCxnSpPr>
            <p:cNvPr id="46" name="Straight Arrow Connector 45"/>
            <p:cNvCxnSpPr/>
            <p:nvPr/>
          </p:nvCxnSpPr>
          <p:spPr bwMode="auto">
            <a:xfrm flipV="1">
              <a:off x="275529" y="400490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7" name="Group 46"/>
            <p:cNvGrpSpPr/>
            <p:nvPr/>
          </p:nvGrpSpPr>
          <p:grpSpPr>
            <a:xfrm>
              <a:off x="488950" y="3645748"/>
              <a:ext cx="374650" cy="308715"/>
              <a:chOff x="4831333" y="3048000"/>
              <a:chExt cx="374650" cy="308186"/>
            </a:xfrm>
          </p:grpSpPr>
          <p:sp>
            <p:nvSpPr>
              <p:cNvPr id="48" name="Rectangle 47"/>
              <p:cNvSpPr/>
              <p:nvPr/>
            </p:nvSpPr>
            <p:spPr>
              <a:xfrm>
                <a:off x="4876800" y="3048000"/>
                <a:ext cx="304800" cy="2775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9" name="Object 48"/>
              <p:cNvGraphicFramePr>
                <a:graphicFrameLocks noChangeAspect="1"/>
              </p:cNvGraphicFramePr>
              <p:nvPr>
                <p:extLst>
                  <p:ext uri="{D42A27DB-BD31-4B8C-83A1-F6EECF244321}">
                    <p14:modId xmlns:p14="http://schemas.microsoft.com/office/powerpoint/2010/main" val="3691995771"/>
                  </p:ext>
                </p:extLst>
              </p:nvPr>
            </p:nvGraphicFramePr>
            <p:xfrm>
              <a:off x="4831333" y="3048211"/>
              <a:ext cx="374650" cy="307975"/>
            </p:xfrm>
            <a:graphic>
              <a:graphicData uri="http://schemas.openxmlformats.org/presentationml/2006/ole">
                <mc:AlternateContent xmlns:mc="http://schemas.openxmlformats.org/markup-compatibility/2006">
                  <mc:Choice xmlns:v="urn:schemas-microsoft-com:vml" Requires="v">
                    <p:oleObj spid="_x0000_s86069" name="Equation" r:id="rId6" imgW="215900" imgH="177800" progId="Equation.3">
                      <p:embed/>
                    </p:oleObj>
                  </mc:Choice>
                  <mc:Fallback>
                    <p:oleObj name="Equation" r:id="rId6" imgW="215900" imgH="177800" progId="Equation.3">
                      <p:embed/>
                      <p:pic>
                        <p:nvPicPr>
                          <p:cNvPr id="0" name=""/>
                          <p:cNvPicPr/>
                          <p:nvPr/>
                        </p:nvPicPr>
                        <p:blipFill>
                          <a:blip r:embed="rId7"/>
                          <a:stretch>
                            <a:fillRect/>
                          </a:stretch>
                        </p:blipFill>
                        <p:spPr>
                          <a:xfrm>
                            <a:off x="4831333" y="3048211"/>
                            <a:ext cx="374650" cy="307975"/>
                          </a:xfrm>
                          <a:prstGeom prst="rect">
                            <a:avLst/>
                          </a:prstGeom>
                        </p:spPr>
                      </p:pic>
                    </p:oleObj>
                  </mc:Fallback>
                </mc:AlternateContent>
              </a:graphicData>
            </a:graphic>
          </p:graphicFrame>
        </p:grpSp>
        <p:cxnSp>
          <p:nvCxnSpPr>
            <p:cNvPr id="50" name="Straight Arrow Connector 49"/>
            <p:cNvCxnSpPr/>
            <p:nvPr/>
          </p:nvCxnSpPr>
          <p:spPr bwMode="auto">
            <a:xfrm flipV="1">
              <a:off x="2253587" y="395886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53" name="Object 52"/>
            <p:cNvGraphicFramePr>
              <a:graphicFrameLocks noChangeAspect="1"/>
            </p:cNvGraphicFramePr>
            <p:nvPr>
              <p:extLst>
                <p:ext uri="{D42A27DB-BD31-4B8C-83A1-F6EECF244321}">
                  <p14:modId xmlns:p14="http://schemas.microsoft.com/office/powerpoint/2010/main" val="1943649742"/>
                </p:ext>
              </p:extLst>
            </p:nvPr>
          </p:nvGraphicFramePr>
          <p:xfrm>
            <a:off x="2317226" y="2740631"/>
            <a:ext cx="1587500" cy="1168400"/>
          </p:xfrm>
          <a:graphic>
            <a:graphicData uri="http://schemas.openxmlformats.org/presentationml/2006/ole">
              <mc:AlternateContent xmlns:mc="http://schemas.openxmlformats.org/markup-compatibility/2006">
                <mc:Choice xmlns:v="urn:schemas-microsoft-com:vml" Requires="v">
                  <p:oleObj spid="_x0000_s86070" name="Equation" r:id="rId8" imgW="914400" imgH="673100" progId="Equation.3">
                    <p:embed/>
                  </p:oleObj>
                </mc:Choice>
                <mc:Fallback>
                  <p:oleObj name="Equation" r:id="rId8" imgW="914400" imgH="673100" progId="Equation.3">
                    <p:embed/>
                    <p:pic>
                      <p:nvPicPr>
                        <p:cNvPr id="0" name=""/>
                        <p:cNvPicPr/>
                        <p:nvPr/>
                      </p:nvPicPr>
                      <p:blipFill>
                        <a:blip r:embed="rId9"/>
                        <a:stretch>
                          <a:fillRect/>
                        </a:stretch>
                      </p:blipFill>
                      <p:spPr>
                        <a:xfrm>
                          <a:off x="2317226" y="2740631"/>
                          <a:ext cx="1587500" cy="1168400"/>
                        </a:xfrm>
                        <a:prstGeom prst="rect">
                          <a:avLst/>
                        </a:prstGeom>
                      </p:spPr>
                    </p:pic>
                  </p:oleObj>
                </mc:Fallback>
              </mc:AlternateContent>
            </a:graphicData>
          </a:graphic>
        </p:graphicFrame>
        <p:grpSp>
          <p:nvGrpSpPr>
            <p:cNvPr id="55" name="Group 54"/>
            <p:cNvGrpSpPr/>
            <p:nvPr/>
          </p:nvGrpSpPr>
          <p:grpSpPr>
            <a:xfrm>
              <a:off x="2263150" y="2668416"/>
              <a:ext cx="579497" cy="369332"/>
              <a:chOff x="4178779" y="700614"/>
              <a:chExt cx="579497" cy="369332"/>
            </a:xfrm>
          </p:grpSpPr>
          <p:sp>
            <p:nvSpPr>
              <p:cNvPr id="56" name="Rectangle 55"/>
              <p:cNvSpPr/>
              <p:nvPr/>
            </p:nvSpPr>
            <p:spPr>
              <a:xfrm>
                <a:off x="4267029"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4178779" y="700614"/>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spTree>
    <p:extLst>
      <p:ext uri="{BB962C8B-B14F-4D97-AF65-F5344CB8AC3E}">
        <p14:creationId xmlns:p14="http://schemas.microsoft.com/office/powerpoint/2010/main" val="36952904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229600" cy="1143000"/>
          </a:xfrm>
        </p:spPr>
        <p:txBody>
          <a:bodyPr/>
          <a:lstStyle/>
          <a:p>
            <a:r>
              <a:rPr lang="en-US" dirty="0" smtClean="0"/>
              <a:t>When is security possible?</a:t>
            </a:r>
            <a:endParaRPr lang="en-US" dirty="0"/>
          </a:p>
        </p:txBody>
      </p:sp>
      <p:sp>
        <p:nvSpPr>
          <p:cNvPr id="8" name="Content Placeholder 2"/>
          <p:cNvSpPr>
            <a:spLocks noGrp="1"/>
          </p:cNvSpPr>
          <p:nvPr>
            <p:ph idx="1"/>
          </p:nvPr>
        </p:nvSpPr>
        <p:spPr>
          <a:xfrm>
            <a:off x="165368" y="3148694"/>
            <a:ext cx="3780853" cy="2968641"/>
          </a:xfrm>
        </p:spPr>
        <p:txBody>
          <a:bodyPr>
            <a:normAutofit/>
          </a:bodyPr>
          <a:lstStyle/>
          <a:p>
            <a:r>
              <a:rPr lang="en-US" dirty="0" smtClean="0"/>
              <a:t>Hope: provide strong key whenever a negligible fraction of probability mass is within distance </a:t>
            </a:r>
            <a:r>
              <a:rPr lang="en-US" b="0" i="1" dirty="0" err="1" smtClean="0">
                <a:latin typeface="Times New Roman"/>
                <a:cs typeface="Times New Roman"/>
              </a:rPr>
              <a:t>d</a:t>
            </a:r>
            <a:r>
              <a:rPr lang="en-US" b="0" i="1" baseline="-25000" dirty="0" err="1" smtClean="0">
                <a:latin typeface="Times New Roman"/>
                <a:cs typeface="Times New Roman"/>
              </a:rPr>
              <a:t>max</a:t>
            </a:r>
            <a:endParaRPr lang="en-US" b="0" i="1" baseline="-25000" dirty="0" smtClean="0">
              <a:latin typeface="Times New Roman"/>
              <a:cs typeface="Times New Roman"/>
            </a:endParaRPr>
          </a:p>
          <a:p>
            <a:r>
              <a:rPr lang="en-US" dirty="0" smtClean="0">
                <a:latin typeface="Arial"/>
                <a:cs typeface="Arial"/>
              </a:rPr>
              <a:t>New entropy notion!</a:t>
            </a:r>
          </a:p>
          <a:p>
            <a:pPr lvl="1"/>
            <a:r>
              <a:rPr lang="en-US" dirty="0">
                <a:latin typeface="Arial"/>
                <a:cs typeface="Arial"/>
              </a:rPr>
              <a:t>F</a:t>
            </a:r>
            <a:r>
              <a:rPr lang="en-US" dirty="0" smtClean="0">
                <a:latin typeface="Arial"/>
                <a:cs typeface="Arial"/>
              </a:rPr>
              <a:t>uzzy min-entropy is the maximum weight ball of a probability distribution</a:t>
            </a:r>
          </a:p>
        </p:txBody>
      </p:sp>
      <p:sp>
        <p:nvSpPr>
          <p:cNvPr id="9" name="TextBox 8"/>
          <p:cNvSpPr txBox="1"/>
          <p:nvPr/>
        </p:nvSpPr>
        <p:spPr>
          <a:xfrm>
            <a:off x="3940105"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11" name="Oval 10"/>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Rectangle 31"/>
          <p:cNvSpPr/>
          <p:nvPr/>
        </p:nvSpPr>
        <p:spPr>
          <a:xfrm>
            <a:off x="3935725"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bwMode="auto">
          <a:xfrm>
            <a:off x="4054277" y="30932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4169446"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5515949"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605269" y="5238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4277958" y="47813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5096273" y="19915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9" name="Oval 58"/>
          <p:cNvSpPr/>
          <p:nvPr/>
        </p:nvSpPr>
        <p:spPr bwMode="auto">
          <a:xfrm>
            <a:off x="5778315" y="258541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0" name="Oval 59"/>
          <p:cNvSpPr/>
          <p:nvPr/>
        </p:nvSpPr>
        <p:spPr bwMode="auto">
          <a:xfrm>
            <a:off x="4915271" y="49046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1" name="Oval 60"/>
          <p:cNvSpPr/>
          <p:nvPr/>
        </p:nvSpPr>
        <p:spPr bwMode="auto">
          <a:xfrm>
            <a:off x="5467424" y="46241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Oval 61"/>
          <p:cNvSpPr/>
          <p:nvPr/>
        </p:nvSpPr>
        <p:spPr bwMode="auto">
          <a:xfrm>
            <a:off x="5226162"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4458960" y="35461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5262784" y="49538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4458960"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6787859" y="25658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6460548" y="21086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7097861" y="22319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7650014" y="195148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6330659" y="23552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7445374" y="22811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2" name="Oval 71"/>
          <p:cNvSpPr/>
          <p:nvPr/>
        </p:nvSpPr>
        <p:spPr bwMode="auto">
          <a:xfrm>
            <a:off x="6960851"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bwMode="auto">
          <a:xfrm>
            <a:off x="8307354"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4" name="Oval 73"/>
          <p:cNvSpPr/>
          <p:nvPr/>
        </p:nvSpPr>
        <p:spPr bwMode="auto">
          <a:xfrm>
            <a:off x="7887678" y="530558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8569720" y="58994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8017567"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7250365"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a:xfrm>
            <a:off x="6511101" y="4035831"/>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0" name="Group 79"/>
          <p:cNvGrpSpPr/>
          <p:nvPr/>
        </p:nvGrpSpPr>
        <p:grpSpPr>
          <a:xfrm>
            <a:off x="341676" y="1067610"/>
            <a:ext cx="3629197" cy="1915712"/>
            <a:chOff x="275529" y="2668416"/>
            <a:chExt cx="3629197" cy="1915712"/>
          </a:xfrm>
        </p:grpSpPr>
        <p:grpSp>
          <p:nvGrpSpPr>
            <p:cNvPr id="81" name="Group 80"/>
            <p:cNvGrpSpPr/>
            <p:nvPr/>
          </p:nvGrpSpPr>
          <p:grpSpPr>
            <a:xfrm>
              <a:off x="1077915" y="3420632"/>
              <a:ext cx="1163496" cy="1163496"/>
              <a:chOff x="1752614" y="3460321"/>
              <a:chExt cx="1163496" cy="1163496"/>
            </a:xfrm>
          </p:grpSpPr>
          <p:sp>
            <p:nvSpPr>
              <p:cNvPr id="91" name="Oval 90"/>
              <p:cNvSpPr/>
              <p:nvPr/>
            </p:nvSpPr>
            <p:spPr>
              <a:xfrm>
                <a:off x="1752614" y="3460321"/>
                <a:ext cx="1163496" cy="1163496"/>
              </a:xfrm>
              <a:prstGeom prst="ellipse">
                <a:avLst/>
              </a:prstGeom>
              <a:solidFill>
                <a:srgbClr val="D2DC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solidFill>
                    <a:schemeClr val="tx1"/>
                  </a:solidFill>
                  <a:latin typeface="Avenir Book"/>
                </a:endParaRPr>
              </a:p>
            </p:txBody>
          </p:sp>
          <p:graphicFrame>
            <p:nvGraphicFramePr>
              <p:cNvPr id="92" name="Object 91"/>
              <p:cNvGraphicFramePr>
                <a:graphicFrameLocks noChangeAspect="1"/>
              </p:cNvGraphicFramePr>
              <p:nvPr>
                <p:extLst>
                  <p:ext uri="{D42A27DB-BD31-4B8C-83A1-F6EECF244321}">
                    <p14:modId xmlns:p14="http://schemas.microsoft.com/office/powerpoint/2010/main" val="597854269"/>
                  </p:ext>
                </p:extLst>
              </p:nvPr>
            </p:nvGraphicFramePr>
            <p:xfrm>
              <a:off x="2197015" y="4199537"/>
              <a:ext cx="263525" cy="241300"/>
            </p:xfrm>
            <a:graphic>
              <a:graphicData uri="http://schemas.openxmlformats.org/presentationml/2006/ole">
                <mc:AlternateContent xmlns:mc="http://schemas.openxmlformats.org/markup-compatibility/2006">
                  <mc:Choice xmlns:v="urn:schemas-microsoft-com:vml" Requires="v">
                    <p:oleObj spid="_x0000_s87090" name="Equation" r:id="rId4" imgW="152400" imgH="139700" progId="Equation.3">
                      <p:embed/>
                    </p:oleObj>
                  </mc:Choice>
                  <mc:Fallback>
                    <p:oleObj name="Equation" r:id="rId4" imgW="152400" imgH="139700" progId="Equation.3">
                      <p:embed/>
                      <p:pic>
                        <p:nvPicPr>
                          <p:cNvPr id="0" name=""/>
                          <p:cNvPicPr/>
                          <p:nvPr/>
                        </p:nvPicPr>
                        <p:blipFill>
                          <a:blip r:embed="rId5"/>
                          <a:stretch>
                            <a:fillRect/>
                          </a:stretch>
                        </p:blipFill>
                        <p:spPr>
                          <a:xfrm>
                            <a:off x="2197015" y="4199537"/>
                            <a:ext cx="263525" cy="241300"/>
                          </a:xfrm>
                          <a:prstGeom prst="rect">
                            <a:avLst/>
                          </a:prstGeom>
                        </p:spPr>
                      </p:pic>
                    </p:oleObj>
                  </mc:Fallback>
                </mc:AlternateContent>
              </a:graphicData>
            </a:graphic>
          </p:graphicFrame>
          <p:grpSp>
            <p:nvGrpSpPr>
              <p:cNvPr id="93" name="Group 92"/>
              <p:cNvGrpSpPr/>
              <p:nvPr/>
            </p:nvGrpSpPr>
            <p:grpSpPr>
              <a:xfrm>
                <a:off x="2064710" y="3680496"/>
                <a:ext cx="579497" cy="369332"/>
                <a:chOff x="4238310" y="720459"/>
                <a:chExt cx="579497" cy="369332"/>
              </a:xfrm>
            </p:grpSpPr>
            <p:sp>
              <p:nvSpPr>
                <p:cNvPr id="94" name="Rectangle 93"/>
                <p:cNvSpPr/>
                <p:nvPr/>
              </p:nvSpPr>
              <p:spPr>
                <a:xfrm>
                  <a:off x="4333176"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TextBox 94"/>
                <p:cNvSpPr txBox="1"/>
                <p:nvPr/>
              </p:nvSpPr>
              <p:spPr>
                <a:xfrm>
                  <a:off x="4238310" y="72045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cxnSp>
          <p:nvCxnSpPr>
            <p:cNvPr id="82" name="Straight Arrow Connector 81"/>
            <p:cNvCxnSpPr/>
            <p:nvPr/>
          </p:nvCxnSpPr>
          <p:spPr bwMode="auto">
            <a:xfrm flipV="1">
              <a:off x="275529" y="4004907"/>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83" name="Group 82"/>
            <p:cNvGrpSpPr/>
            <p:nvPr/>
          </p:nvGrpSpPr>
          <p:grpSpPr>
            <a:xfrm>
              <a:off x="488950" y="3645748"/>
              <a:ext cx="374650" cy="308715"/>
              <a:chOff x="4831333" y="3048000"/>
              <a:chExt cx="374650" cy="308186"/>
            </a:xfrm>
          </p:grpSpPr>
          <p:sp>
            <p:nvSpPr>
              <p:cNvPr id="89" name="Rectangle 88"/>
              <p:cNvSpPr/>
              <p:nvPr/>
            </p:nvSpPr>
            <p:spPr>
              <a:xfrm>
                <a:off x="4876800" y="3048000"/>
                <a:ext cx="304800" cy="277522"/>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0" name="Object 89"/>
              <p:cNvGraphicFramePr>
                <a:graphicFrameLocks noChangeAspect="1"/>
              </p:cNvGraphicFramePr>
              <p:nvPr>
                <p:extLst>
                  <p:ext uri="{D42A27DB-BD31-4B8C-83A1-F6EECF244321}">
                    <p14:modId xmlns:p14="http://schemas.microsoft.com/office/powerpoint/2010/main" val="2697693793"/>
                  </p:ext>
                </p:extLst>
              </p:nvPr>
            </p:nvGraphicFramePr>
            <p:xfrm>
              <a:off x="4831333" y="3048211"/>
              <a:ext cx="374650" cy="307975"/>
            </p:xfrm>
            <a:graphic>
              <a:graphicData uri="http://schemas.openxmlformats.org/presentationml/2006/ole">
                <mc:AlternateContent xmlns:mc="http://schemas.openxmlformats.org/markup-compatibility/2006">
                  <mc:Choice xmlns:v="urn:schemas-microsoft-com:vml" Requires="v">
                    <p:oleObj spid="_x0000_s87091" name="Equation" r:id="rId6" imgW="215900" imgH="177800" progId="Equation.3">
                      <p:embed/>
                    </p:oleObj>
                  </mc:Choice>
                  <mc:Fallback>
                    <p:oleObj name="Equation" r:id="rId6" imgW="215900" imgH="177800" progId="Equation.3">
                      <p:embed/>
                      <p:pic>
                        <p:nvPicPr>
                          <p:cNvPr id="0" name=""/>
                          <p:cNvPicPr/>
                          <p:nvPr/>
                        </p:nvPicPr>
                        <p:blipFill>
                          <a:blip r:embed="rId7"/>
                          <a:stretch>
                            <a:fillRect/>
                          </a:stretch>
                        </p:blipFill>
                        <p:spPr>
                          <a:xfrm>
                            <a:off x="4831333" y="3048211"/>
                            <a:ext cx="374650" cy="307975"/>
                          </a:xfrm>
                          <a:prstGeom prst="rect">
                            <a:avLst/>
                          </a:prstGeom>
                        </p:spPr>
                      </p:pic>
                    </p:oleObj>
                  </mc:Fallback>
                </mc:AlternateContent>
              </a:graphicData>
            </a:graphic>
          </p:graphicFrame>
        </p:grpSp>
        <p:cxnSp>
          <p:nvCxnSpPr>
            <p:cNvPr id="84" name="Straight Arrow Connector 83"/>
            <p:cNvCxnSpPr/>
            <p:nvPr/>
          </p:nvCxnSpPr>
          <p:spPr bwMode="auto">
            <a:xfrm flipV="1">
              <a:off x="2253587" y="395886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5" name="Object 84"/>
            <p:cNvGraphicFramePr>
              <a:graphicFrameLocks noChangeAspect="1"/>
            </p:cNvGraphicFramePr>
            <p:nvPr>
              <p:extLst>
                <p:ext uri="{D42A27DB-BD31-4B8C-83A1-F6EECF244321}">
                  <p14:modId xmlns:p14="http://schemas.microsoft.com/office/powerpoint/2010/main" val="1444840722"/>
                </p:ext>
              </p:extLst>
            </p:nvPr>
          </p:nvGraphicFramePr>
          <p:xfrm>
            <a:off x="2317226" y="2740631"/>
            <a:ext cx="1587500" cy="1168400"/>
          </p:xfrm>
          <a:graphic>
            <a:graphicData uri="http://schemas.openxmlformats.org/presentationml/2006/ole">
              <mc:AlternateContent xmlns:mc="http://schemas.openxmlformats.org/markup-compatibility/2006">
                <mc:Choice xmlns:v="urn:schemas-microsoft-com:vml" Requires="v">
                  <p:oleObj spid="_x0000_s87092" name="Equation" r:id="rId8" imgW="914400" imgH="673100" progId="Equation.3">
                    <p:embed/>
                  </p:oleObj>
                </mc:Choice>
                <mc:Fallback>
                  <p:oleObj name="Equation" r:id="rId8" imgW="914400" imgH="673100" progId="Equation.3">
                    <p:embed/>
                    <p:pic>
                      <p:nvPicPr>
                        <p:cNvPr id="0" name=""/>
                        <p:cNvPicPr/>
                        <p:nvPr/>
                      </p:nvPicPr>
                      <p:blipFill>
                        <a:blip r:embed="rId9"/>
                        <a:stretch>
                          <a:fillRect/>
                        </a:stretch>
                      </p:blipFill>
                      <p:spPr>
                        <a:xfrm>
                          <a:off x="2317226" y="2740631"/>
                          <a:ext cx="1587500" cy="1168400"/>
                        </a:xfrm>
                        <a:prstGeom prst="rect">
                          <a:avLst/>
                        </a:prstGeom>
                      </p:spPr>
                    </p:pic>
                  </p:oleObj>
                </mc:Fallback>
              </mc:AlternateContent>
            </a:graphicData>
          </a:graphic>
        </p:graphicFrame>
        <p:grpSp>
          <p:nvGrpSpPr>
            <p:cNvPr id="86" name="Group 85"/>
            <p:cNvGrpSpPr/>
            <p:nvPr/>
          </p:nvGrpSpPr>
          <p:grpSpPr>
            <a:xfrm>
              <a:off x="2263150" y="2668416"/>
              <a:ext cx="579497" cy="369332"/>
              <a:chOff x="4178779" y="700614"/>
              <a:chExt cx="579497" cy="369332"/>
            </a:xfrm>
          </p:grpSpPr>
          <p:sp>
            <p:nvSpPr>
              <p:cNvPr id="87" name="Rectangle 86"/>
              <p:cNvSpPr/>
              <p:nvPr/>
            </p:nvSpPr>
            <p:spPr>
              <a:xfrm>
                <a:off x="4267029" y="76278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4178779" y="700614"/>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pic>
        <p:nvPicPr>
          <p:cNvPr id="4" name="Picture 3" descr="latex-image-1.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3964" y="5708926"/>
            <a:ext cx="3459490" cy="459840"/>
          </a:xfrm>
          <a:prstGeom prst="rect">
            <a:avLst/>
          </a:prstGeom>
        </p:spPr>
      </p:pic>
    </p:spTree>
    <p:extLst>
      <p:ext uri="{BB962C8B-B14F-4D97-AF65-F5344CB8AC3E}">
        <p14:creationId xmlns:p14="http://schemas.microsoft.com/office/powerpoint/2010/main" val="491912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0" presetClass="path" presetSubtype="0" accel="50000" decel="50000" fill="hold" grpId="1" nodeType="clickEffect">
                                  <p:stCondLst>
                                    <p:cond delay="0"/>
                                  </p:stCondLst>
                                  <p:childTnLst>
                                    <p:animMotion origin="layout" path="M 0 0 C -0.02709 0.00231 -0.05297 -0.00185 -0.07954 -0.00694 C -0.11636 -0.00648 -0.14849 -0.00509 -0.18374 -0.00301 C -0.19711 -0.0037 -0.21049 -0.0037 -0.22369 -0.00486 C -0.22699 -0.00532 -0.22646 -0.01296 -0.22803 -0.01643 C -0.22976 -0.02014 -0.23463 -0.03032 -0.23741 -0.03379 C -0.23897 -0.0442 -0.23671 -0.0331 -0.24175 -0.04351 C -0.24244 -0.04467 -0.2421 -0.04629 -0.24244 -0.04744 C -0.24435 -0.05369 -0.248 -0.06133 -0.25182 -0.06573 C -0.25356 -0.06781 -0.25512 -0.06804 -0.25686 -0.06943 C -0.26485 -0.07637 -0.27075 -0.08679 -0.27353 -0.09836 C -0.27492 -0.11595 -0.27475 -0.10854 -0.27214 -0.13516 C -0.27197 -0.13886 -0.27127 -0.14233 -0.27058 -0.1458 C -0.2704 -0.14742 -0.26988 -0.15043 -0.26988 -0.15043 C -0.26936 -0.17473 -0.26919 -0.18931 -0.25477 -0.20458 C -0.25269 -0.21361 -0.25008 -0.21685 -0.24314 -0.21801 C -0.23654 -0.23698 -0.22403 -0.24115 -0.21205 -0.25272 C -0.20458 -0.26013 -0.19746 -0.26915 -0.18808 -0.27193 C -0.18496 -0.27448 -0.18287 -0.27702 -0.1794 -0.27887 C -0.17593 -0.28605 -0.18131 -0.27679 -0.17367 -0.2835 C -0.17245 -0.28489 -0.17228 -0.28767 -0.17072 -0.28836 C -0.16655 -0.29068 -0.16169 -0.29044 -0.157 -0.29137 C -0.15248 -0.29438 -0.14814 -0.3004 -0.14328 -0.30202 C -0.1339 -0.30572 -0.12261 -0.30526 -0.11288 -0.30664 C -0.10594 -0.30919 -0.09899 -0.31243 -0.09187 -0.31451 C -0.08822 -0.32215 -0.08266 -0.32909 -0.07607 -0.33187 C -0.07259 -0.33627 -0.0686 -0.33928 -0.06443 -0.34252 C -0.06287 -0.34414 -0.06113 -0.34576 -0.05939 -0.34714 C -0.0587 -0.34784 -0.05714 -0.34923 -0.05714 -0.34923 C -0.05627 -0.35131 -0.05609 -0.35455 -0.05436 -0.35501 C -0.05175 -0.35617 -0.05262 -0.35501 -0.0514 -0.35779 " pathEditMode="relative" ptsTypes="ffffffffffffffffffffffffffffffA">
                                      <p:cBhvr>
                                        <p:cTn id="76" dur="5000" fill="hold"/>
                                        <p:tgtEl>
                                          <p:spTgt spid="78"/>
                                        </p:tgtEl>
                                        <p:attrNameLst>
                                          <p:attrName>ppt_x</p:attrName>
                                          <p:attrName>ppt_y</p:attrName>
                                        </p:attrNameLst>
                                      </p:cBhvr>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8" grpId="0" animBg="1"/>
      <p:bldP spid="19" grpId="0" animBg="1"/>
      <p:bldP spid="22" grpId="0" animBg="1"/>
      <p:bldP spid="25" grpId="0" animBg="1"/>
      <p:bldP spid="39" grpId="0" animBg="1"/>
      <p:bldP spid="40" grpId="0" animBg="1"/>
      <p:bldP spid="51" grpId="0" animBg="1"/>
      <p:bldP spid="52" grpId="0" animBg="1"/>
      <p:bldP spid="54"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488" y="1289304"/>
            <a:ext cx="3374269" cy="4828032"/>
          </a:xfrm>
        </p:spPr>
        <p:txBody>
          <a:bodyPr/>
          <a:lstStyle/>
          <a:p>
            <a:r>
              <a:rPr lang="en-US" dirty="0" smtClean="0"/>
              <a:t>Goal: </a:t>
            </a:r>
            <a:r>
              <a:rPr lang="en-US" dirty="0"/>
              <a:t>g</a:t>
            </a:r>
            <a:r>
              <a:rPr lang="en-US" dirty="0" smtClean="0"/>
              <a:t>ood key for dist. with super-log fuzzy min-entropy</a:t>
            </a:r>
          </a:p>
          <a:p>
            <a:r>
              <a:rPr lang="en-US" dirty="0" smtClean="0"/>
              <a:t>Feasibility: consider information-theoretic constructions</a:t>
            </a:r>
          </a:p>
          <a:p>
            <a:r>
              <a:rPr lang="en-US" dirty="0" smtClean="0"/>
              <a:t>Two settings:</a:t>
            </a:r>
          </a:p>
          <a:p>
            <a:pPr lvl="1"/>
            <a:r>
              <a:rPr lang="en-US" dirty="0" smtClean="0"/>
              <a:t>Distribution-aware: algorithms encode probability mass function (</a:t>
            </a:r>
            <a:r>
              <a:rPr lang="en-US" dirty="0" err="1" smtClean="0"/>
              <a:t>pmf</a:t>
            </a:r>
            <a:r>
              <a:rPr lang="en-US" dirty="0" smtClean="0"/>
              <a:t>) of source</a:t>
            </a:r>
          </a:p>
          <a:p>
            <a:pPr lvl="1"/>
            <a:r>
              <a:rPr lang="en-US" dirty="0" smtClean="0"/>
              <a:t>Distribution-oblivious:</a:t>
            </a:r>
            <a:r>
              <a:rPr lang="en-US" dirty="0"/>
              <a:t/>
            </a:r>
            <a:br>
              <a:rPr lang="en-US" dirty="0"/>
            </a:br>
            <a:r>
              <a:rPr lang="en-US" dirty="0" smtClean="0"/>
              <a:t>algorithms must work for a family of distributions</a:t>
            </a:r>
          </a:p>
        </p:txBody>
      </p:sp>
      <p:sp>
        <p:nvSpPr>
          <p:cNvPr id="5" name="Title 1"/>
          <p:cNvSpPr>
            <a:spLocks noGrp="1"/>
          </p:cNvSpPr>
          <p:nvPr>
            <p:ph type="title"/>
          </p:nvPr>
        </p:nvSpPr>
        <p:spPr>
          <a:xfrm>
            <a:off x="457200" y="76200"/>
            <a:ext cx="8229600" cy="1143000"/>
          </a:xfrm>
        </p:spPr>
        <p:txBody>
          <a:bodyPr/>
          <a:lstStyle/>
          <a:p>
            <a:r>
              <a:rPr lang="en-US" dirty="0" smtClean="0"/>
              <a:t>When is security possible?</a:t>
            </a:r>
            <a:endParaRPr lang="en-US" dirty="0"/>
          </a:p>
        </p:txBody>
      </p:sp>
      <p:sp>
        <p:nvSpPr>
          <p:cNvPr id="6" name="TextBox 5"/>
          <p:cNvSpPr txBox="1"/>
          <p:nvPr/>
        </p:nvSpPr>
        <p:spPr>
          <a:xfrm>
            <a:off x="3940105"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7" name="Oval 6"/>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Oval 9"/>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Rectangle 13"/>
          <p:cNvSpPr/>
          <p:nvPr/>
        </p:nvSpPr>
        <p:spPr>
          <a:xfrm>
            <a:off x="3935725"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bwMode="auto">
          <a:xfrm>
            <a:off x="4054277" y="30932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4169446"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5515949"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4605269" y="5238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4277958" y="47813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5096273" y="19915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5778315" y="258541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4915271" y="49046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5467424" y="46241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5226162"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4458960" y="35461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5262784" y="49538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4458960"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6787859" y="25658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6460548" y="21086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7097861" y="22319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7650014" y="195148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6330659" y="23552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7445374" y="22811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6960851"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8307354"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7887678" y="530558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8569720" y="58994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8017567"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7250365"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a:xfrm>
            <a:off x="6048067" y="1575086"/>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9086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29367893"/>
              </p:ext>
            </p:extLst>
          </p:nvPr>
        </p:nvGraphicFramePr>
        <p:xfrm>
          <a:off x="1448620" y="2512451"/>
          <a:ext cx="7236485" cy="1655290"/>
        </p:xfrm>
        <a:graphic>
          <a:graphicData uri="http://schemas.openxmlformats.org/drawingml/2006/table">
            <a:tbl>
              <a:tblPr firstRow="1" bandRow="1">
                <a:tableStyleId>{1FECB4D8-DB02-4DC6-A0A2-4F2EBAE1DC90}</a:tableStyleId>
              </a:tblPr>
              <a:tblGrid>
                <a:gridCol w="2412162"/>
                <a:gridCol w="2218635"/>
                <a:gridCol w="2605688"/>
              </a:tblGrid>
              <a:tr h="375130">
                <a:tc>
                  <a:txBody>
                    <a:bodyPr/>
                    <a:lstStyle/>
                    <a:p>
                      <a:endParaRPr lang="en-US" dirty="0">
                        <a:solidFill>
                          <a:schemeClr val="tx1"/>
                        </a:solidFill>
                      </a:endParaRPr>
                    </a:p>
                  </a:txBody>
                  <a:tcPr/>
                </a:tc>
                <a:tc>
                  <a:txBody>
                    <a:bodyPr/>
                    <a:lstStyle/>
                    <a:p>
                      <a:r>
                        <a:rPr lang="en-US" dirty="0" smtClean="0">
                          <a:solidFill>
                            <a:schemeClr val="tx1"/>
                          </a:solidFill>
                        </a:rPr>
                        <a:t>Distribution Aware</a:t>
                      </a:r>
                      <a:endParaRPr lang="en-US" dirty="0">
                        <a:solidFill>
                          <a:schemeClr val="tx1"/>
                        </a:solidFill>
                      </a:endParaRPr>
                    </a:p>
                  </a:txBody>
                  <a:tcPr/>
                </a:tc>
                <a:tc>
                  <a:txBody>
                    <a:bodyPr/>
                    <a:lstStyle/>
                    <a:p>
                      <a:r>
                        <a:rPr lang="en-US" dirty="0" smtClean="0">
                          <a:solidFill>
                            <a:schemeClr val="tx1"/>
                          </a:solidFill>
                        </a:rPr>
                        <a:t>Distribution Oblivious</a:t>
                      </a:r>
                      <a:endParaRPr lang="en-US" dirty="0">
                        <a:solidFill>
                          <a:schemeClr val="tx1"/>
                        </a:solidFill>
                      </a:endParaRPr>
                    </a:p>
                  </a:txBody>
                  <a:tcPr/>
                </a:tc>
              </a:tr>
              <a:tr h="375130">
                <a:tc>
                  <a:txBody>
                    <a:bodyPr/>
                    <a:lstStyle/>
                    <a:p>
                      <a:r>
                        <a:rPr lang="en-US" dirty="0" smtClean="0">
                          <a:solidFill>
                            <a:schemeClr val="tx1"/>
                          </a:solidFill>
                        </a:rPr>
                        <a:t>Secure</a:t>
                      </a:r>
                      <a:r>
                        <a:rPr lang="en-US" baseline="0" dirty="0" smtClean="0">
                          <a:solidFill>
                            <a:schemeClr val="tx1"/>
                          </a:solidFill>
                        </a:rPr>
                        <a:t> Sketches</a:t>
                      </a:r>
                      <a:endParaRPr lang="en-US" dirty="0">
                        <a:solidFill>
                          <a:schemeClr val="tx1"/>
                        </a:solidFill>
                      </a:endParaRPr>
                    </a:p>
                  </a:txBody>
                  <a:tcPr/>
                </a:tc>
                <a:tc>
                  <a:txBody>
                    <a:bodyPr/>
                    <a:lstStyle/>
                    <a:p>
                      <a:endParaRPr lang="en-US" dirty="0" smtClean="0">
                        <a:solidFill>
                          <a:schemeClr val="tx1"/>
                        </a:solidFill>
                      </a:endParaRPr>
                    </a:p>
                    <a:p>
                      <a:endParaRPr lang="en-US" dirty="0">
                        <a:solidFill>
                          <a:schemeClr val="tx1"/>
                        </a:solidFill>
                      </a:endParaRPr>
                    </a:p>
                  </a:txBody>
                  <a:tcPr/>
                </a:tc>
                <a:tc>
                  <a:txBody>
                    <a:bodyPr/>
                    <a:lstStyle/>
                    <a:p>
                      <a:endParaRPr lang="en-US" dirty="0">
                        <a:solidFill>
                          <a:schemeClr val="tx1"/>
                        </a:solidFill>
                      </a:endParaRPr>
                    </a:p>
                  </a:txBody>
                  <a:tcPr/>
                </a:tc>
              </a:tr>
              <a:tr h="375130">
                <a:tc>
                  <a:txBody>
                    <a:bodyPr/>
                    <a:lstStyle/>
                    <a:p>
                      <a:r>
                        <a:rPr lang="en-US" dirty="0" smtClean="0">
                          <a:solidFill>
                            <a:schemeClr val="tx1"/>
                          </a:solidFill>
                        </a:rPr>
                        <a:t>Fuzzy Extractors</a:t>
                      </a:r>
                      <a:endParaRPr lang="en-US" dirty="0">
                        <a:solidFill>
                          <a:schemeClr val="tx1"/>
                        </a:solidFill>
                      </a:endParaRPr>
                    </a:p>
                  </a:txBody>
                  <a:tcPr/>
                </a:tc>
                <a:tc>
                  <a:txBody>
                    <a:bodyPr/>
                    <a:lstStyle/>
                    <a:p>
                      <a:endParaRPr lang="en-US" dirty="0" smtClean="0">
                        <a:solidFill>
                          <a:schemeClr val="tx1"/>
                        </a:solidFill>
                      </a:endParaRPr>
                    </a:p>
                    <a:p>
                      <a:endParaRPr lang="en-US" dirty="0">
                        <a:solidFill>
                          <a:schemeClr val="tx1"/>
                        </a:solidFill>
                      </a:endParaRPr>
                    </a:p>
                  </a:txBody>
                  <a:tcPr/>
                </a:tc>
                <a:tc>
                  <a:txBody>
                    <a:bodyPr/>
                    <a:lstStyle/>
                    <a:p>
                      <a:endParaRPr lang="en-US" dirty="0">
                        <a:solidFill>
                          <a:schemeClr val="tx1"/>
                        </a:solidFill>
                      </a:endParaRPr>
                    </a:p>
                  </a:txBody>
                  <a:tcPr/>
                </a:tc>
              </a:tr>
            </a:tbl>
          </a:graphicData>
        </a:graphic>
      </p:graphicFrame>
      <p:sp>
        <p:nvSpPr>
          <p:cNvPr id="5" name="Title 1"/>
          <p:cNvSpPr txBox="1">
            <a:spLocks/>
          </p:cNvSpPr>
          <p:nvPr/>
        </p:nvSpPr>
        <p:spPr bwMode="auto">
          <a:xfrm>
            <a:off x="847467" y="-6615"/>
            <a:ext cx="8229600" cy="1143000"/>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r>
              <a:rPr lang="en-US" sz="2400" dirty="0" smtClean="0"/>
              <a:t>Key derivation from fuzzy min entropy?</a:t>
            </a:r>
            <a:endParaRPr lang="en-US" sz="2400" dirty="0"/>
          </a:p>
        </p:txBody>
      </p:sp>
      <p:sp>
        <p:nvSpPr>
          <p:cNvPr id="8" name="Rectangle 36"/>
          <p:cNvSpPr>
            <a:spLocks noChangeArrowheads="1"/>
          </p:cNvSpPr>
          <p:nvPr/>
        </p:nvSpPr>
        <p:spPr bwMode="auto">
          <a:xfrm>
            <a:off x="1106445" y="1315495"/>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Error correction without leaking information</a:t>
            </a:r>
            <a:endParaRPr lang="en-US" sz="1800" b="1" dirty="0" smtClean="0">
              <a:latin typeface="Times New Roman"/>
              <a:cs typeface="Times New Roman"/>
            </a:endParaRPr>
          </a:p>
        </p:txBody>
      </p:sp>
      <p:cxnSp>
        <p:nvCxnSpPr>
          <p:cNvPr id="9" name="Straight Arrow Connector 8"/>
          <p:cNvCxnSpPr/>
          <p:nvPr/>
        </p:nvCxnSpPr>
        <p:spPr>
          <a:xfrm flipH="1">
            <a:off x="2420981" y="2292501"/>
            <a:ext cx="65484" cy="6246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Rectangle 36"/>
          <p:cNvSpPr>
            <a:spLocks noChangeArrowheads="1"/>
          </p:cNvSpPr>
          <p:nvPr/>
        </p:nvSpPr>
        <p:spPr bwMode="auto">
          <a:xfrm>
            <a:off x="412163" y="4590128"/>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Combine error correction and key derivation</a:t>
            </a:r>
            <a:endParaRPr lang="en-US" sz="1800" b="1" dirty="0" smtClean="0">
              <a:latin typeface="Times New Roman"/>
              <a:cs typeface="Times New Roman"/>
            </a:endParaRPr>
          </a:p>
        </p:txBody>
      </p:sp>
      <p:cxnSp>
        <p:nvCxnSpPr>
          <p:cNvPr id="12" name="Straight Arrow Connector 11"/>
          <p:cNvCxnSpPr>
            <a:stCxn id="11" idx="0"/>
          </p:cNvCxnSpPr>
          <p:nvPr/>
        </p:nvCxnSpPr>
        <p:spPr>
          <a:xfrm flipV="1">
            <a:off x="1899098" y="3982171"/>
            <a:ext cx="343286" cy="6079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6" name="Picture 15"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879" y="2934940"/>
            <a:ext cx="455713" cy="491579"/>
          </a:xfrm>
          <a:prstGeom prst="rect">
            <a:avLst/>
          </a:prstGeom>
        </p:spPr>
      </p:pic>
      <p:pic>
        <p:nvPicPr>
          <p:cNvPr id="17" name="Picture 16"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174" y="2923787"/>
            <a:ext cx="445679" cy="509347"/>
          </a:xfrm>
          <a:prstGeom prst="rect">
            <a:avLst/>
          </a:prstGeom>
        </p:spPr>
      </p:pic>
      <p:pic>
        <p:nvPicPr>
          <p:cNvPr id="18" name="Picture 17"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141" y="3590073"/>
            <a:ext cx="455713" cy="491579"/>
          </a:xfrm>
          <a:prstGeom prst="rect">
            <a:avLst/>
          </a:prstGeom>
        </p:spPr>
      </p:pic>
      <p:sp>
        <p:nvSpPr>
          <p:cNvPr id="19" name="Rectangle 36"/>
          <p:cNvSpPr>
            <a:spLocks noChangeArrowheads="1"/>
          </p:cNvSpPr>
          <p:nvPr/>
        </p:nvSpPr>
        <p:spPr bwMode="auto">
          <a:xfrm>
            <a:off x="5571632" y="1289293"/>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Standard setting, know only some properties of source distribution</a:t>
            </a:r>
            <a:endParaRPr lang="en-US" sz="1800" b="1" dirty="0" smtClean="0">
              <a:latin typeface="Times New Roman"/>
              <a:cs typeface="Times New Roman"/>
            </a:endParaRPr>
          </a:p>
        </p:txBody>
      </p:sp>
      <p:cxnSp>
        <p:nvCxnSpPr>
          <p:cNvPr id="20" name="Straight Arrow Connector 19"/>
          <p:cNvCxnSpPr>
            <a:stCxn id="19" idx="2"/>
          </p:cNvCxnSpPr>
          <p:nvPr/>
        </p:nvCxnSpPr>
        <p:spPr>
          <a:xfrm>
            <a:off x="7058567" y="2278614"/>
            <a:ext cx="343286" cy="3011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916191" y="3419902"/>
            <a:ext cx="560670" cy="830997"/>
          </a:xfrm>
          <a:prstGeom prst="rect">
            <a:avLst/>
          </a:prstGeom>
          <a:noFill/>
        </p:spPr>
        <p:txBody>
          <a:bodyPr wrap="none" rtlCol="0">
            <a:spAutoFit/>
          </a:bodyPr>
          <a:lstStyle/>
          <a:p>
            <a:pPr algn="ctr"/>
            <a:r>
              <a:rPr lang="en-US" sz="4800" b="1" dirty="0" smtClean="0"/>
              <a:t>?</a:t>
            </a:r>
            <a:endParaRPr lang="en-US" sz="4800" b="1" dirty="0"/>
          </a:p>
        </p:txBody>
      </p:sp>
      <p:sp>
        <p:nvSpPr>
          <p:cNvPr id="24" name="Rectangle 36"/>
          <p:cNvSpPr>
            <a:spLocks noChangeArrowheads="1"/>
          </p:cNvSpPr>
          <p:nvPr/>
        </p:nvSpPr>
        <p:spPr bwMode="auto">
          <a:xfrm>
            <a:off x="4037282" y="4623460"/>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Times New Roman"/>
                <a:cs typeface="Times New Roman"/>
              </a:rPr>
              <a:t>Standard transform from secure sketch to fuzzy extractor</a:t>
            </a:r>
            <a:endParaRPr lang="en-US" sz="1800" b="1" dirty="0" smtClean="0">
              <a:latin typeface="Times New Roman"/>
              <a:cs typeface="Times New Roman"/>
            </a:endParaRPr>
          </a:p>
        </p:txBody>
      </p:sp>
      <p:cxnSp>
        <p:nvCxnSpPr>
          <p:cNvPr id="25" name="Straight Arrow Connector 24"/>
          <p:cNvCxnSpPr>
            <a:stCxn id="24" idx="0"/>
          </p:cNvCxnSpPr>
          <p:nvPr/>
        </p:nvCxnSpPr>
        <p:spPr>
          <a:xfrm flipH="1" flipV="1">
            <a:off x="5159469" y="4028476"/>
            <a:ext cx="364748" cy="59498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19490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9" grpId="0" animBg="1"/>
      <p:bldP spid="23" grpId="0"/>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20711403"/>
              </p:ext>
            </p:extLst>
          </p:nvPr>
        </p:nvGraphicFramePr>
        <p:xfrm>
          <a:off x="1448620" y="2512451"/>
          <a:ext cx="7236485" cy="1655290"/>
        </p:xfrm>
        <a:graphic>
          <a:graphicData uri="http://schemas.openxmlformats.org/drawingml/2006/table">
            <a:tbl>
              <a:tblPr firstRow="1" bandRow="1">
                <a:tableStyleId>{1FECB4D8-DB02-4DC6-A0A2-4F2EBAE1DC90}</a:tableStyleId>
              </a:tblPr>
              <a:tblGrid>
                <a:gridCol w="2412162"/>
                <a:gridCol w="2218635"/>
                <a:gridCol w="2605688"/>
              </a:tblGrid>
              <a:tr h="375130">
                <a:tc>
                  <a:txBody>
                    <a:bodyPr/>
                    <a:lstStyle/>
                    <a:p>
                      <a:endParaRPr lang="en-US" dirty="0">
                        <a:solidFill>
                          <a:schemeClr val="tx1"/>
                        </a:solidFill>
                      </a:endParaRPr>
                    </a:p>
                  </a:txBody>
                  <a:tcPr/>
                </a:tc>
                <a:tc>
                  <a:txBody>
                    <a:bodyPr/>
                    <a:lstStyle/>
                    <a:p>
                      <a:r>
                        <a:rPr lang="en-US" dirty="0" smtClean="0">
                          <a:solidFill>
                            <a:schemeClr val="tx1"/>
                          </a:solidFill>
                        </a:rPr>
                        <a:t>Distribution Aware</a:t>
                      </a:r>
                      <a:endParaRPr lang="en-US" dirty="0">
                        <a:solidFill>
                          <a:schemeClr val="tx1"/>
                        </a:solidFill>
                      </a:endParaRPr>
                    </a:p>
                  </a:txBody>
                  <a:tcPr>
                    <a:solidFill>
                      <a:srgbClr val="3366FF"/>
                    </a:solidFill>
                  </a:tcPr>
                </a:tc>
                <a:tc>
                  <a:txBody>
                    <a:bodyPr/>
                    <a:lstStyle/>
                    <a:p>
                      <a:r>
                        <a:rPr lang="en-US" dirty="0" smtClean="0">
                          <a:solidFill>
                            <a:schemeClr val="tx1"/>
                          </a:solidFill>
                        </a:rPr>
                        <a:t>Distribution Oblivious</a:t>
                      </a:r>
                      <a:endParaRPr lang="en-US" dirty="0">
                        <a:solidFill>
                          <a:schemeClr val="tx1"/>
                        </a:solidFill>
                      </a:endParaRPr>
                    </a:p>
                  </a:txBody>
                  <a:tcPr/>
                </a:tc>
              </a:tr>
              <a:tr h="375130">
                <a:tc>
                  <a:txBody>
                    <a:bodyPr/>
                    <a:lstStyle/>
                    <a:p>
                      <a:r>
                        <a:rPr lang="en-US" dirty="0" smtClean="0">
                          <a:solidFill>
                            <a:schemeClr val="tx1"/>
                          </a:solidFill>
                        </a:rPr>
                        <a:t>Secure</a:t>
                      </a:r>
                      <a:r>
                        <a:rPr lang="en-US" baseline="0" dirty="0" smtClean="0">
                          <a:solidFill>
                            <a:schemeClr val="tx1"/>
                          </a:solidFill>
                        </a:rPr>
                        <a:t> Sketches</a:t>
                      </a:r>
                      <a:endParaRPr lang="en-US" dirty="0">
                        <a:solidFill>
                          <a:schemeClr val="tx1"/>
                        </a:solidFill>
                      </a:endParaRPr>
                    </a:p>
                  </a:txBody>
                  <a:tcPr/>
                </a:tc>
                <a:tc>
                  <a:txBody>
                    <a:bodyPr/>
                    <a:lstStyle/>
                    <a:p>
                      <a:endParaRPr lang="en-US" dirty="0" smtClean="0">
                        <a:solidFill>
                          <a:schemeClr val="tx1"/>
                        </a:solidFill>
                      </a:endParaRPr>
                    </a:p>
                    <a:p>
                      <a:endParaRPr lang="en-US" dirty="0">
                        <a:solidFill>
                          <a:schemeClr val="tx1"/>
                        </a:solidFill>
                      </a:endParaRPr>
                    </a:p>
                  </a:txBody>
                  <a:tcPr>
                    <a:solidFill>
                      <a:srgbClr val="3366FF"/>
                    </a:solidFill>
                  </a:tcPr>
                </a:tc>
                <a:tc>
                  <a:txBody>
                    <a:bodyPr/>
                    <a:lstStyle/>
                    <a:p>
                      <a:endParaRPr lang="en-US" dirty="0">
                        <a:solidFill>
                          <a:schemeClr val="tx1"/>
                        </a:solidFill>
                      </a:endParaRPr>
                    </a:p>
                  </a:txBody>
                  <a:tcPr/>
                </a:tc>
              </a:tr>
              <a:tr h="375130">
                <a:tc>
                  <a:txBody>
                    <a:bodyPr/>
                    <a:lstStyle/>
                    <a:p>
                      <a:r>
                        <a:rPr lang="en-US" dirty="0" smtClean="0">
                          <a:solidFill>
                            <a:schemeClr val="tx1"/>
                          </a:solidFill>
                        </a:rPr>
                        <a:t>Fuzzy Extractors</a:t>
                      </a:r>
                      <a:endParaRPr lang="en-US" dirty="0">
                        <a:solidFill>
                          <a:schemeClr val="tx1"/>
                        </a:solidFill>
                      </a:endParaRPr>
                    </a:p>
                  </a:txBody>
                  <a:tcPr/>
                </a:tc>
                <a:tc>
                  <a:txBody>
                    <a:bodyPr/>
                    <a:lstStyle/>
                    <a:p>
                      <a:endParaRPr lang="en-US" dirty="0" smtClean="0">
                        <a:solidFill>
                          <a:schemeClr val="tx1"/>
                        </a:solidFill>
                      </a:endParaRPr>
                    </a:p>
                    <a:p>
                      <a:endParaRPr lang="en-US" dirty="0">
                        <a:solidFill>
                          <a:schemeClr val="tx1"/>
                        </a:solidFill>
                      </a:endParaRPr>
                    </a:p>
                  </a:txBody>
                  <a:tcPr>
                    <a:solidFill>
                      <a:srgbClr val="3366FF"/>
                    </a:solidFill>
                  </a:tcPr>
                </a:tc>
                <a:tc>
                  <a:txBody>
                    <a:bodyPr/>
                    <a:lstStyle/>
                    <a:p>
                      <a:endParaRPr lang="en-US" dirty="0">
                        <a:solidFill>
                          <a:schemeClr val="tx1"/>
                        </a:solidFill>
                      </a:endParaRPr>
                    </a:p>
                  </a:txBody>
                  <a:tcPr/>
                </a:tc>
              </a:tr>
            </a:tbl>
          </a:graphicData>
        </a:graphic>
      </p:graphicFrame>
      <p:sp>
        <p:nvSpPr>
          <p:cNvPr id="5" name="Title 1"/>
          <p:cNvSpPr txBox="1">
            <a:spLocks/>
          </p:cNvSpPr>
          <p:nvPr/>
        </p:nvSpPr>
        <p:spPr bwMode="auto">
          <a:xfrm>
            <a:off x="847467" y="-6615"/>
            <a:ext cx="8229600" cy="1143000"/>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r>
              <a:rPr lang="en-US" sz="2400" dirty="0" smtClean="0"/>
              <a:t>Key derivation from fuzzy min entropy?</a:t>
            </a:r>
            <a:endParaRPr lang="en-US" sz="2400" dirty="0"/>
          </a:p>
        </p:txBody>
      </p:sp>
      <p:pic>
        <p:nvPicPr>
          <p:cNvPr id="16" name="Picture 15"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879" y="2934940"/>
            <a:ext cx="455713" cy="491579"/>
          </a:xfrm>
          <a:prstGeom prst="rect">
            <a:avLst/>
          </a:prstGeom>
        </p:spPr>
      </p:pic>
      <p:pic>
        <p:nvPicPr>
          <p:cNvPr id="17" name="Picture 16"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174" y="2923787"/>
            <a:ext cx="445679" cy="509347"/>
          </a:xfrm>
          <a:prstGeom prst="rect">
            <a:avLst/>
          </a:prstGeom>
        </p:spPr>
      </p:pic>
      <p:pic>
        <p:nvPicPr>
          <p:cNvPr id="18" name="Picture 17"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141" y="3590073"/>
            <a:ext cx="455713" cy="491579"/>
          </a:xfrm>
          <a:prstGeom prst="rect">
            <a:avLst/>
          </a:prstGeom>
        </p:spPr>
      </p:pic>
      <p:sp>
        <p:nvSpPr>
          <p:cNvPr id="23" name="TextBox 22"/>
          <p:cNvSpPr txBox="1"/>
          <p:nvPr/>
        </p:nvSpPr>
        <p:spPr>
          <a:xfrm>
            <a:off x="6916191" y="3419902"/>
            <a:ext cx="560670" cy="830997"/>
          </a:xfrm>
          <a:prstGeom prst="rect">
            <a:avLst/>
          </a:prstGeom>
          <a:noFill/>
        </p:spPr>
        <p:txBody>
          <a:bodyPr wrap="none" rtlCol="0">
            <a:spAutoFit/>
          </a:bodyPr>
          <a:lstStyle/>
          <a:p>
            <a:pPr algn="ctr"/>
            <a:r>
              <a:rPr lang="en-US" sz="4800" b="1" dirty="0" smtClean="0"/>
              <a:t>?</a:t>
            </a:r>
            <a:endParaRPr lang="en-US" sz="4800" b="1" dirty="0"/>
          </a:p>
        </p:txBody>
      </p:sp>
      <p:sp>
        <p:nvSpPr>
          <p:cNvPr id="2" name="TextBox 1"/>
          <p:cNvSpPr txBox="1"/>
          <p:nvPr/>
        </p:nvSpPr>
        <p:spPr>
          <a:xfrm>
            <a:off x="383652" y="4570898"/>
            <a:ext cx="7990561" cy="707886"/>
          </a:xfrm>
          <a:prstGeom prst="rect">
            <a:avLst/>
          </a:prstGeom>
          <a:noFill/>
        </p:spPr>
        <p:txBody>
          <a:bodyPr wrap="square" rtlCol="0">
            <a:spAutoFit/>
          </a:bodyPr>
          <a:lstStyle/>
          <a:p>
            <a:r>
              <a:rPr lang="en-US" sz="2000" b="1" dirty="0" err="1" smtClean="0"/>
              <a:t>Thm</a:t>
            </a:r>
            <a:r>
              <a:rPr lang="en-US" sz="2000" b="1" dirty="0" smtClean="0"/>
              <a:t>: For any distribution W with fuzzy min-entropy there exists a secure sketch (and fuzzy extractor) with </a:t>
            </a:r>
          </a:p>
        </p:txBody>
      </p:sp>
      <p:pic>
        <p:nvPicPr>
          <p:cNvPr id="3" name="Picture 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0646" y="5407333"/>
            <a:ext cx="4167154" cy="324599"/>
          </a:xfrm>
          <a:prstGeom prst="rect">
            <a:avLst/>
          </a:prstGeom>
        </p:spPr>
      </p:pic>
    </p:spTree>
    <p:extLst>
      <p:ext uri="{BB962C8B-B14F-4D97-AF65-F5344CB8AC3E}">
        <p14:creationId xmlns:p14="http://schemas.microsoft.com/office/powerpoint/2010/main" val="163636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Aware </a:t>
            </a:r>
            <a:endParaRPr lang="en-US" dirty="0"/>
          </a:p>
        </p:txBody>
      </p:sp>
      <p:sp>
        <p:nvSpPr>
          <p:cNvPr id="4" name="TextBox 3"/>
          <p:cNvSpPr txBox="1"/>
          <p:nvPr/>
        </p:nvSpPr>
        <p:spPr>
          <a:xfrm>
            <a:off x="3940105"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5" name="Oval 4"/>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 name="Oval 5"/>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 name="Oval 6"/>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Oval 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Rectangle 11"/>
          <p:cNvSpPr/>
          <p:nvPr/>
        </p:nvSpPr>
        <p:spPr>
          <a:xfrm>
            <a:off x="3935725"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bwMode="auto">
          <a:xfrm>
            <a:off x="4054277" y="30932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4169446"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5515949"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4605269" y="5238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4277958" y="47813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5096273" y="19915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5778315" y="258541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4915271" y="49046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5467424" y="46241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5226162"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4458960" y="35461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5262784" y="49538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4458960"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6787859" y="25658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6460548" y="21086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7097861" y="22319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7650014" y="195148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6330659" y="23552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7445374" y="22811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6960851"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8307354"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7887678" y="530558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8569720" y="58994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8017567"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250365"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a:xfrm>
            <a:off x="6048067" y="1575086"/>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36"/>
          <p:cNvSpPr>
            <a:spLocks noChangeArrowheads="1"/>
          </p:cNvSpPr>
          <p:nvPr/>
        </p:nvSpPr>
        <p:spPr bwMode="auto">
          <a:xfrm>
            <a:off x="6067734" y="297057"/>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Sketch knows probability mass function of </a:t>
            </a:r>
            <a:r>
              <a:rPr lang="en-US" sz="1800" b="1" i="1" dirty="0" smtClean="0">
                <a:latin typeface="Times New Roman"/>
                <a:cs typeface="Times New Roman"/>
              </a:rPr>
              <a:t>W</a:t>
            </a:r>
            <a:endParaRPr lang="en-US" sz="1800" b="1" i="1" dirty="0" smtClean="0">
              <a:latin typeface="Times New Roman"/>
              <a:cs typeface="Times New Roman"/>
            </a:endParaRPr>
          </a:p>
        </p:txBody>
      </p:sp>
      <p:cxnSp>
        <p:nvCxnSpPr>
          <p:cNvPr id="44" name="Straight Arrow Connector 43"/>
          <p:cNvCxnSpPr>
            <a:endCxn id="12" idx="0"/>
          </p:cNvCxnSpPr>
          <p:nvPr/>
        </p:nvCxnSpPr>
        <p:spPr>
          <a:xfrm flipH="1">
            <a:off x="6383999" y="1289906"/>
            <a:ext cx="541595" cy="3160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6900698" y="2408770"/>
            <a:ext cx="412393" cy="461665"/>
          </a:xfrm>
          <a:prstGeom prst="rect">
            <a:avLst/>
          </a:prstGeom>
        </p:spPr>
        <p:txBody>
          <a:bodyPr wrap="none">
            <a:spAutoFit/>
          </a:bodyPr>
          <a:lstStyle/>
          <a:p>
            <a:r>
              <a:rPr lang="en-US" i="1" dirty="0" smtClean="0">
                <a:solidFill>
                  <a:srgbClr val="FF0000"/>
                </a:solidFill>
                <a:latin typeface="Times New Roman"/>
                <a:cs typeface="Times New Roman"/>
              </a:rPr>
              <a:t>w</a:t>
            </a:r>
            <a:endParaRPr lang="en-US" dirty="0">
              <a:solidFill>
                <a:srgbClr val="FF0000"/>
              </a:solidFill>
            </a:endParaRPr>
          </a:p>
        </p:txBody>
      </p:sp>
      <p:sp>
        <p:nvSpPr>
          <p:cNvPr id="49" name="Oval 48"/>
          <p:cNvSpPr/>
          <p:nvPr/>
        </p:nvSpPr>
        <p:spPr bwMode="auto">
          <a:xfrm>
            <a:off x="6790124" y="256901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Rectangle 50"/>
          <p:cNvSpPr/>
          <p:nvPr/>
        </p:nvSpPr>
        <p:spPr>
          <a:xfrm>
            <a:off x="7747642" y="2468561"/>
            <a:ext cx="348172" cy="461665"/>
          </a:xfrm>
          <a:prstGeom prst="rect">
            <a:avLst/>
          </a:prstGeom>
        </p:spPr>
        <p:txBody>
          <a:bodyPr wrap="none">
            <a:spAutoFit/>
          </a:bodyPr>
          <a:lstStyle/>
          <a:p>
            <a:r>
              <a:rPr lang="en-US" i="1" dirty="0" smtClean="0">
                <a:solidFill>
                  <a:srgbClr val="FF0000"/>
                </a:solidFill>
                <a:latin typeface="Times New Roman"/>
                <a:cs typeface="Times New Roman"/>
              </a:rPr>
              <a:t>x</a:t>
            </a:r>
            <a:endParaRPr lang="en-US" dirty="0">
              <a:solidFill>
                <a:srgbClr val="FF0000"/>
              </a:solidFill>
            </a:endParaRPr>
          </a:p>
        </p:txBody>
      </p:sp>
      <p:sp>
        <p:nvSpPr>
          <p:cNvPr id="52" name="Oval 51"/>
          <p:cNvSpPr/>
          <p:nvPr/>
        </p:nvSpPr>
        <p:spPr bwMode="auto">
          <a:xfrm>
            <a:off x="7637068" y="262880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4" name="Content Placeholder 2"/>
          <p:cNvSpPr>
            <a:spLocks noGrp="1"/>
          </p:cNvSpPr>
          <p:nvPr>
            <p:ph idx="1"/>
          </p:nvPr>
        </p:nvSpPr>
        <p:spPr>
          <a:xfrm>
            <a:off x="158754" y="2394594"/>
            <a:ext cx="3671160" cy="3856489"/>
          </a:xfrm>
        </p:spPr>
        <p:txBody>
          <a:bodyPr>
            <a:normAutofit fontScale="85000" lnSpcReduction="10000"/>
          </a:bodyPr>
          <a:lstStyle/>
          <a:p>
            <a:r>
              <a:rPr lang="en-US" dirty="0" smtClean="0">
                <a:latin typeface="Calibri"/>
                <a:cs typeface="Calibri"/>
              </a:rPr>
              <a:t>Consider initial reading </a:t>
            </a:r>
            <a:r>
              <a:rPr lang="en-US" b="0" i="1" dirty="0" smtClean="0">
                <a:latin typeface="Times New Roman"/>
                <a:cs typeface="Times New Roman"/>
              </a:rPr>
              <a:t>w</a:t>
            </a:r>
          </a:p>
          <a:p>
            <a:r>
              <a:rPr lang="en-US" dirty="0" smtClean="0">
                <a:latin typeface="Calibri"/>
                <a:cs typeface="Calibri"/>
              </a:rPr>
              <a:t>Recover algorithm will receive a nearby point </a:t>
            </a:r>
            <a:r>
              <a:rPr lang="en-US" b="0" i="1" dirty="0" smtClean="0">
                <a:latin typeface="Times New Roman"/>
                <a:cs typeface="Times New Roman"/>
              </a:rPr>
              <a:t>x</a:t>
            </a:r>
          </a:p>
          <a:p>
            <a:r>
              <a:rPr lang="en-US" dirty="0" smtClean="0">
                <a:latin typeface="Arial"/>
                <a:cs typeface="Arial"/>
              </a:rPr>
              <a:t>Sketch must disambiguate nearby points</a:t>
            </a:r>
          </a:p>
          <a:p>
            <a:r>
              <a:rPr lang="en-US" dirty="0" smtClean="0">
                <a:latin typeface="Arial"/>
                <a:cs typeface="Arial"/>
              </a:rPr>
              <a:t>Sketch consists of a description of which nearby point was seen</a:t>
            </a:r>
          </a:p>
          <a:p>
            <a:r>
              <a:rPr lang="en-US" dirty="0" smtClean="0">
                <a:latin typeface="Arial"/>
                <a:cs typeface="Arial"/>
              </a:rPr>
              <a:t>Problem: A ball can contain an unbounded number of points that rarely occur</a:t>
            </a:r>
          </a:p>
          <a:p>
            <a:r>
              <a:rPr lang="en-US" dirty="0" smtClean="0">
                <a:solidFill>
                  <a:schemeClr val="bg1"/>
                </a:solidFill>
                <a:latin typeface="Arial"/>
                <a:cs typeface="Arial"/>
              </a:rPr>
              <a:t>Idea: write down the probability of original </a:t>
            </a:r>
            <a:r>
              <a:rPr lang="en-US" b="0" i="1" dirty="0" smtClean="0">
                <a:solidFill>
                  <a:schemeClr val="bg1"/>
                </a:solidFill>
                <a:latin typeface="Times New Roman"/>
                <a:cs typeface="Times New Roman"/>
              </a:rPr>
              <a:t>w</a:t>
            </a:r>
            <a:r>
              <a:rPr lang="en-US" dirty="0" smtClean="0">
                <a:solidFill>
                  <a:schemeClr val="bg1"/>
                </a:solidFill>
                <a:latin typeface="Arial"/>
                <a:cs typeface="Arial"/>
              </a:rPr>
              <a:t> and limit recover to </a:t>
            </a:r>
            <a:r>
              <a:rPr lang="en-US" b="0" i="1" dirty="0" smtClean="0">
                <a:solidFill>
                  <a:schemeClr val="bg1"/>
                </a:solidFill>
                <a:latin typeface="Times New Roman"/>
                <a:cs typeface="Times New Roman"/>
              </a:rPr>
              <a:t>w</a:t>
            </a:r>
            <a:r>
              <a:rPr lang="en-US" dirty="0" smtClean="0">
                <a:solidFill>
                  <a:schemeClr val="bg1"/>
                </a:solidFill>
                <a:latin typeface="Arial"/>
                <a:cs typeface="Arial"/>
              </a:rPr>
              <a:t> with this probability</a:t>
            </a:r>
            <a:endParaRPr lang="en-US" dirty="0" smtClean="0">
              <a:solidFill>
                <a:schemeClr val="bg1"/>
              </a:solidFill>
              <a:latin typeface="Arial"/>
              <a:cs typeface="Arial"/>
            </a:endParaRPr>
          </a:p>
        </p:txBody>
      </p:sp>
      <p:sp>
        <p:nvSpPr>
          <p:cNvPr id="105" name="Rectangle 104"/>
          <p:cNvSpPr/>
          <p:nvPr/>
        </p:nvSpPr>
        <p:spPr bwMode="auto">
          <a:xfrm>
            <a:off x="0" y="952546"/>
            <a:ext cx="3876216" cy="1356055"/>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pic>
        <p:nvPicPr>
          <p:cNvPr id="106" name="Picture 105"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11" y="1935092"/>
            <a:ext cx="3565214" cy="277711"/>
          </a:xfrm>
          <a:prstGeom prst="rect">
            <a:avLst/>
          </a:prstGeom>
        </p:spPr>
      </p:pic>
      <p:sp>
        <p:nvSpPr>
          <p:cNvPr id="107" name="Right Arrow 106"/>
          <p:cNvSpPr/>
          <p:nvPr/>
        </p:nvSpPr>
        <p:spPr>
          <a:xfrm rot="5400000">
            <a:off x="1441074" y="1520507"/>
            <a:ext cx="383665" cy="35904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8" name="Picture 107"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11" y="1077926"/>
            <a:ext cx="2593979" cy="363576"/>
          </a:xfrm>
          <a:prstGeom prst="rect">
            <a:avLst/>
          </a:prstGeom>
        </p:spPr>
      </p:pic>
    </p:spTree>
    <p:extLst>
      <p:ext uri="{BB962C8B-B14F-4D97-AF65-F5344CB8AC3E}">
        <p14:creationId xmlns:p14="http://schemas.microsoft.com/office/powerpoint/2010/main" val="2959758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8" grpId="0"/>
      <p:bldP spid="49" grpId="0" animBg="1"/>
      <p:bldP spid="51" grpId="0"/>
      <p:bldP spid="5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Aware </a:t>
            </a:r>
            <a:endParaRPr lang="en-US" dirty="0"/>
          </a:p>
        </p:txBody>
      </p:sp>
      <p:sp>
        <p:nvSpPr>
          <p:cNvPr id="4" name="TextBox 3"/>
          <p:cNvSpPr txBox="1"/>
          <p:nvPr/>
        </p:nvSpPr>
        <p:spPr>
          <a:xfrm>
            <a:off x="3940105"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5" name="Oval 4"/>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 name="Oval 5"/>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 name="Oval 6"/>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Oval 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Rectangle 11"/>
          <p:cNvSpPr/>
          <p:nvPr/>
        </p:nvSpPr>
        <p:spPr>
          <a:xfrm>
            <a:off x="3935725"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bwMode="auto">
          <a:xfrm>
            <a:off x="4054277" y="30932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4169446"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5515949"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4605269" y="5238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4277958" y="47813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5096273" y="19915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5778315" y="258541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4915271" y="49046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5467424" y="46241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5226162"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4458960" y="35461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5262784" y="49538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4458960"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6787859" y="25658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6460548" y="21086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7097861" y="22319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7650014" y="195148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6330659" y="23552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7445374" y="22811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6960851"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8307354"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7887678" y="530558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8569720" y="58994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8017567"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250365"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a:xfrm>
            <a:off x="6048067" y="1575086"/>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Arrow Connector 43"/>
          <p:cNvCxnSpPr>
            <a:endCxn id="12" idx="0"/>
          </p:cNvCxnSpPr>
          <p:nvPr/>
        </p:nvCxnSpPr>
        <p:spPr>
          <a:xfrm flipH="1">
            <a:off x="6383999" y="1289906"/>
            <a:ext cx="541595" cy="3160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0" name="Content Placeholder 2"/>
          <p:cNvSpPr>
            <a:spLocks noGrp="1"/>
          </p:cNvSpPr>
          <p:nvPr>
            <p:ph idx="1"/>
          </p:nvPr>
        </p:nvSpPr>
        <p:spPr>
          <a:xfrm>
            <a:off x="158754" y="2394594"/>
            <a:ext cx="3671160" cy="3856489"/>
          </a:xfrm>
        </p:spPr>
        <p:txBody>
          <a:bodyPr>
            <a:normAutofit fontScale="85000" lnSpcReduction="10000"/>
          </a:bodyPr>
          <a:lstStyle/>
          <a:p>
            <a:r>
              <a:rPr lang="en-US" dirty="0" smtClean="0">
                <a:latin typeface="Calibri"/>
                <a:cs typeface="Calibri"/>
              </a:rPr>
              <a:t>Consider initial reading </a:t>
            </a:r>
            <a:r>
              <a:rPr lang="en-US" b="0" i="1" dirty="0" smtClean="0">
                <a:latin typeface="Times New Roman"/>
                <a:cs typeface="Times New Roman"/>
              </a:rPr>
              <a:t>w</a:t>
            </a:r>
          </a:p>
          <a:p>
            <a:r>
              <a:rPr lang="en-US" dirty="0" smtClean="0">
                <a:latin typeface="Calibri"/>
                <a:cs typeface="Calibri"/>
              </a:rPr>
              <a:t>Recover algorithm will receive a nearby point </a:t>
            </a:r>
            <a:r>
              <a:rPr lang="en-US" b="0" i="1" dirty="0" smtClean="0">
                <a:latin typeface="Times New Roman"/>
                <a:cs typeface="Times New Roman"/>
              </a:rPr>
              <a:t>x</a:t>
            </a:r>
          </a:p>
          <a:p>
            <a:r>
              <a:rPr lang="en-US" dirty="0" smtClean="0">
                <a:latin typeface="Arial"/>
                <a:cs typeface="Arial"/>
              </a:rPr>
              <a:t>Sketch must disambiguate nearby points</a:t>
            </a:r>
          </a:p>
          <a:p>
            <a:r>
              <a:rPr lang="en-US" dirty="0" smtClean="0">
                <a:latin typeface="Arial"/>
                <a:cs typeface="Arial"/>
              </a:rPr>
              <a:t>Sketch consists of a description of which nearby point was seen</a:t>
            </a:r>
          </a:p>
          <a:p>
            <a:r>
              <a:rPr lang="en-US" dirty="0" smtClean="0">
                <a:latin typeface="Arial"/>
                <a:cs typeface="Arial"/>
              </a:rPr>
              <a:t>Problem: A ball can contain an unbounded number of points that rarely occur</a:t>
            </a:r>
          </a:p>
          <a:p>
            <a:r>
              <a:rPr lang="en-US" dirty="0" smtClean="0">
                <a:latin typeface="Arial"/>
                <a:cs typeface="Arial"/>
              </a:rPr>
              <a:t>Idea: write down the probability of original </a:t>
            </a:r>
            <a:r>
              <a:rPr lang="en-US" b="0" i="1" dirty="0" smtClean="0">
                <a:latin typeface="Times New Roman"/>
                <a:cs typeface="Times New Roman"/>
              </a:rPr>
              <a:t>w</a:t>
            </a:r>
            <a:r>
              <a:rPr lang="en-US" dirty="0" smtClean="0">
                <a:latin typeface="Arial"/>
                <a:cs typeface="Arial"/>
              </a:rPr>
              <a:t> and limit recover to </a:t>
            </a:r>
            <a:r>
              <a:rPr lang="en-US" b="0" i="1" dirty="0" smtClean="0">
                <a:latin typeface="Times New Roman"/>
                <a:cs typeface="Times New Roman"/>
              </a:rPr>
              <a:t>w</a:t>
            </a:r>
            <a:r>
              <a:rPr lang="en-US" dirty="0" smtClean="0">
                <a:latin typeface="Arial"/>
                <a:cs typeface="Arial"/>
              </a:rPr>
              <a:t> with this probability</a:t>
            </a:r>
            <a:endParaRPr lang="en-US" dirty="0" smtClean="0">
              <a:latin typeface="Arial"/>
              <a:cs typeface="Arial"/>
            </a:endParaRPr>
          </a:p>
        </p:txBody>
      </p:sp>
      <p:grpSp>
        <p:nvGrpSpPr>
          <p:cNvPr id="53" name="Group 52"/>
          <p:cNvGrpSpPr/>
          <p:nvPr/>
        </p:nvGrpSpPr>
        <p:grpSpPr>
          <a:xfrm>
            <a:off x="6096933" y="2333889"/>
            <a:ext cx="955696" cy="795019"/>
            <a:chOff x="7208203" y="2684479"/>
            <a:chExt cx="955696" cy="795019"/>
          </a:xfrm>
        </p:grpSpPr>
        <p:sp>
          <p:nvSpPr>
            <p:cNvPr id="54" name="Oval 53"/>
            <p:cNvSpPr/>
            <p:nvPr/>
          </p:nvSpPr>
          <p:spPr bwMode="auto">
            <a:xfrm>
              <a:off x="7246303" y="30369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5" name="Oval 54"/>
            <p:cNvSpPr/>
            <p:nvPr/>
          </p:nvSpPr>
          <p:spPr bwMode="auto">
            <a:xfrm>
              <a:off x="7636828" y="29353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Oval 55"/>
            <p:cNvSpPr/>
            <p:nvPr/>
          </p:nvSpPr>
          <p:spPr bwMode="auto">
            <a:xfrm>
              <a:off x="7420928" y="30750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7" name="Oval 56"/>
            <p:cNvSpPr/>
            <p:nvPr/>
          </p:nvSpPr>
          <p:spPr bwMode="auto">
            <a:xfrm>
              <a:off x="7386003" y="29162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7551103" y="31067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9" name="Oval 58"/>
            <p:cNvSpPr/>
            <p:nvPr/>
          </p:nvSpPr>
          <p:spPr bwMode="auto">
            <a:xfrm>
              <a:off x="7703503" y="32591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0" name="Oval 59"/>
            <p:cNvSpPr/>
            <p:nvPr/>
          </p:nvSpPr>
          <p:spPr bwMode="auto">
            <a:xfrm>
              <a:off x="7725728" y="31448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1" name="Oval 60"/>
            <p:cNvSpPr/>
            <p:nvPr/>
          </p:nvSpPr>
          <p:spPr bwMode="auto">
            <a:xfrm>
              <a:off x="7208203" y="32115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Oval 61"/>
            <p:cNvSpPr/>
            <p:nvPr/>
          </p:nvSpPr>
          <p:spPr bwMode="auto">
            <a:xfrm>
              <a:off x="7360603" y="33639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7620953" y="29956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7347903" y="30908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7325678" y="29702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7665403" y="34337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7424103" y="32274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7624128" y="26844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7798753" y="27225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7928928" y="27543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081328" y="29067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2" name="Oval 71"/>
            <p:cNvSpPr/>
            <p:nvPr/>
          </p:nvSpPr>
          <p:spPr bwMode="auto">
            <a:xfrm>
              <a:off x="8103553" y="27924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bwMode="auto">
            <a:xfrm>
              <a:off x="7586028" y="28591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4" name="Oval 73"/>
            <p:cNvSpPr/>
            <p:nvPr/>
          </p:nvSpPr>
          <p:spPr bwMode="auto">
            <a:xfrm>
              <a:off x="7738428" y="30115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7725728" y="27384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8043228" y="30813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7801928" y="28749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78" name="Rectangle 36"/>
          <p:cNvSpPr>
            <a:spLocks noChangeArrowheads="1"/>
          </p:cNvSpPr>
          <p:nvPr/>
        </p:nvSpPr>
        <p:spPr bwMode="auto">
          <a:xfrm>
            <a:off x="6350115" y="3862747"/>
            <a:ext cx="2711594" cy="104551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Correcting on these unlikely points may reveal </a:t>
            </a:r>
            <a:r>
              <a:rPr lang="en-US" sz="1800" i="1" dirty="0" smtClean="0">
                <a:latin typeface="Times New Roman"/>
                <a:cs typeface="Times New Roman"/>
              </a:rPr>
              <a:t>w</a:t>
            </a:r>
            <a:r>
              <a:rPr lang="en-US" sz="1800" dirty="0" smtClean="0">
                <a:latin typeface="Times New Roman"/>
                <a:cs typeface="Times New Roman"/>
              </a:rPr>
              <a:t> </a:t>
            </a:r>
          </a:p>
        </p:txBody>
      </p:sp>
      <p:cxnSp>
        <p:nvCxnSpPr>
          <p:cNvPr id="79" name="Straight Arrow Connector 78"/>
          <p:cNvCxnSpPr/>
          <p:nvPr/>
        </p:nvCxnSpPr>
        <p:spPr>
          <a:xfrm flipH="1" flipV="1">
            <a:off x="7725973" y="2910557"/>
            <a:ext cx="357194" cy="93931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0" name="Rectangle 36"/>
          <p:cNvSpPr>
            <a:spLocks noChangeArrowheads="1"/>
          </p:cNvSpPr>
          <p:nvPr/>
        </p:nvSpPr>
        <p:spPr bwMode="auto">
          <a:xfrm>
            <a:off x="6067734" y="297057"/>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Sketch knows probability mass function of </a:t>
            </a:r>
            <a:r>
              <a:rPr lang="en-US" sz="1800" b="1" i="1" dirty="0" smtClean="0">
                <a:latin typeface="Times New Roman"/>
                <a:cs typeface="Times New Roman"/>
              </a:rPr>
              <a:t>W</a:t>
            </a:r>
            <a:endParaRPr lang="en-US" sz="1800" b="1" i="1" dirty="0" smtClean="0">
              <a:latin typeface="Times New Roman"/>
              <a:cs typeface="Times New Roman"/>
            </a:endParaRPr>
          </a:p>
        </p:txBody>
      </p:sp>
      <p:grpSp>
        <p:nvGrpSpPr>
          <p:cNvPr id="81" name="Group 80"/>
          <p:cNvGrpSpPr/>
          <p:nvPr/>
        </p:nvGrpSpPr>
        <p:grpSpPr>
          <a:xfrm>
            <a:off x="6474232" y="1798339"/>
            <a:ext cx="955696" cy="795019"/>
            <a:chOff x="7208203" y="2684479"/>
            <a:chExt cx="955696" cy="795019"/>
          </a:xfrm>
        </p:grpSpPr>
        <p:sp>
          <p:nvSpPr>
            <p:cNvPr id="82" name="Oval 81"/>
            <p:cNvSpPr/>
            <p:nvPr/>
          </p:nvSpPr>
          <p:spPr bwMode="auto">
            <a:xfrm>
              <a:off x="7246303" y="30369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7636828" y="29353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7420928" y="30750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5" name="Oval 84"/>
            <p:cNvSpPr/>
            <p:nvPr/>
          </p:nvSpPr>
          <p:spPr bwMode="auto">
            <a:xfrm>
              <a:off x="7386003" y="29162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6" name="Oval 85"/>
            <p:cNvSpPr/>
            <p:nvPr/>
          </p:nvSpPr>
          <p:spPr bwMode="auto">
            <a:xfrm>
              <a:off x="7551103" y="31067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7" name="Oval 86"/>
            <p:cNvSpPr/>
            <p:nvPr/>
          </p:nvSpPr>
          <p:spPr bwMode="auto">
            <a:xfrm>
              <a:off x="7703503" y="32591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8" name="Oval 87"/>
            <p:cNvSpPr/>
            <p:nvPr/>
          </p:nvSpPr>
          <p:spPr bwMode="auto">
            <a:xfrm>
              <a:off x="7725728" y="31448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9" name="Oval 88"/>
            <p:cNvSpPr/>
            <p:nvPr/>
          </p:nvSpPr>
          <p:spPr bwMode="auto">
            <a:xfrm>
              <a:off x="7208203" y="32115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0" name="Oval 89"/>
            <p:cNvSpPr/>
            <p:nvPr/>
          </p:nvSpPr>
          <p:spPr bwMode="auto">
            <a:xfrm>
              <a:off x="7360603" y="33639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1" name="Oval 90"/>
            <p:cNvSpPr/>
            <p:nvPr/>
          </p:nvSpPr>
          <p:spPr bwMode="auto">
            <a:xfrm>
              <a:off x="7620953" y="29956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2" name="Oval 91"/>
            <p:cNvSpPr/>
            <p:nvPr/>
          </p:nvSpPr>
          <p:spPr bwMode="auto">
            <a:xfrm>
              <a:off x="7347903" y="30908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3" name="Oval 92"/>
            <p:cNvSpPr/>
            <p:nvPr/>
          </p:nvSpPr>
          <p:spPr bwMode="auto">
            <a:xfrm>
              <a:off x="7325678" y="29702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4" name="Oval 93"/>
            <p:cNvSpPr/>
            <p:nvPr/>
          </p:nvSpPr>
          <p:spPr bwMode="auto">
            <a:xfrm>
              <a:off x="7665403" y="34337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5" name="Oval 94"/>
            <p:cNvSpPr/>
            <p:nvPr/>
          </p:nvSpPr>
          <p:spPr bwMode="auto">
            <a:xfrm>
              <a:off x="7424103" y="32274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6" name="Oval 95"/>
            <p:cNvSpPr/>
            <p:nvPr/>
          </p:nvSpPr>
          <p:spPr bwMode="auto">
            <a:xfrm>
              <a:off x="7624128" y="26844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7" name="Oval 96"/>
            <p:cNvSpPr/>
            <p:nvPr/>
          </p:nvSpPr>
          <p:spPr bwMode="auto">
            <a:xfrm>
              <a:off x="7798753" y="27225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8" name="Oval 97"/>
            <p:cNvSpPr/>
            <p:nvPr/>
          </p:nvSpPr>
          <p:spPr bwMode="auto">
            <a:xfrm>
              <a:off x="7928928" y="27543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9" name="Oval 98"/>
            <p:cNvSpPr/>
            <p:nvPr/>
          </p:nvSpPr>
          <p:spPr bwMode="auto">
            <a:xfrm>
              <a:off x="8081328" y="29067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0" name="Oval 99"/>
            <p:cNvSpPr/>
            <p:nvPr/>
          </p:nvSpPr>
          <p:spPr bwMode="auto">
            <a:xfrm>
              <a:off x="8103553" y="27924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1" name="Oval 100"/>
            <p:cNvSpPr/>
            <p:nvPr/>
          </p:nvSpPr>
          <p:spPr bwMode="auto">
            <a:xfrm>
              <a:off x="7586028" y="28591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2" name="Oval 101"/>
            <p:cNvSpPr/>
            <p:nvPr/>
          </p:nvSpPr>
          <p:spPr bwMode="auto">
            <a:xfrm>
              <a:off x="7738428" y="30115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3" name="Oval 102"/>
            <p:cNvSpPr/>
            <p:nvPr/>
          </p:nvSpPr>
          <p:spPr bwMode="auto">
            <a:xfrm>
              <a:off x="7725728" y="27384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4" name="Oval 103"/>
            <p:cNvSpPr/>
            <p:nvPr/>
          </p:nvSpPr>
          <p:spPr bwMode="auto">
            <a:xfrm>
              <a:off x="8043228" y="30813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5" name="Oval 104"/>
            <p:cNvSpPr/>
            <p:nvPr/>
          </p:nvSpPr>
          <p:spPr bwMode="auto">
            <a:xfrm>
              <a:off x="7801928" y="28749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06" name="Group 105"/>
          <p:cNvGrpSpPr/>
          <p:nvPr/>
        </p:nvGrpSpPr>
        <p:grpSpPr>
          <a:xfrm>
            <a:off x="6441420" y="2684993"/>
            <a:ext cx="955696" cy="795019"/>
            <a:chOff x="7208203" y="2684479"/>
            <a:chExt cx="955696" cy="795019"/>
          </a:xfrm>
        </p:grpSpPr>
        <p:sp>
          <p:nvSpPr>
            <p:cNvPr id="107" name="Oval 106"/>
            <p:cNvSpPr/>
            <p:nvPr/>
          </p:nvSpPr>
          <p:spPr bwMode="auto">
            <a:xfrm>
              <a:off x="7246303" y="30369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8" name="Oval 107"/>
            <p:cNvSpPr/>
            <p:nvPr/>
          </p:nvSpPr>
          <p:spPr bwMode="auto">
            <a:xfrm>
              <a:off x="7636828" y="29353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9" name="Oval 108"/>
            <p:cNvSpPr/>
            <p:nvPr/>
          </p:nvSpPr>
          <p:spPr bwMode="auto">
            <a:xfrm>
              <a:off x="7420928" y="30750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0" name="Oval 109"/>
            <p:cNvSpPr/>
            <p:nvPr/>
          </p:nvSpPr>
          <p:spPr bwMode="auto">
            <a:xfrm>
              <a:off x="7386003" y="29162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1" name="Oval 110"/>
            <p:cNvSpPr/>
            <p:nvPr/>
          </p:nvSpPr>
          <p:spPr bwMode="auto">
            <a:xfrm>
              <a:off x="7551103" y="31067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2" name="Oval 111"/>
            <p:cNvSpPr/>
            <p:nvPr/>
          </p:nvSpPr>
          <p:spPr bwMode="auto">
            <a:xfrm>
              <a:off x="7703503" y="32591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3" name="Oval 112"/>
            <p:cNvSpPr/>
            <p:nvPr/>
          </p:nvSpPr>
          <p:spPr bwMode="auto">
            <a:xfrm>
              <a:off x="7725728" y="31448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4" name="Oval 113"/>
            <p:cNvSpPr/>
            <p:nvPr/>
          </p:nvSpPr>
          <p:spPr bwMode="auto">
            <a:xfrm>
              <a:off x="7208203" y="32115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360603" y="33639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7620953" y="29956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7347903" y="30908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7325678" y="29702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7665403" y="34337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7424103" y="32274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7624128" y="26844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7798753" y="27225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928928" y="27543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081328" y="29067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8103553" y="27924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7586028" y="28591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738428" y="30115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25728" y="27384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8043228" y="30813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801928" y="28749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31" name="Group 130"/>
          <p:cNvGrpSpPr/>
          <p:nvPr/>
        </p:nvGrpSpPr>
        <p:grpSpPr>
          <a:xfrm>
            <a:off x="6990180" y="2135700"/>
            <a:ext cx="955696" cy="795019"/>
            <a:chOff x="7208203" y="2684479"/>
            <a:chExt cx="955696" cy="795019"/>
          </a:xfrm>
        </p:grpSpPr>
        <p:sp>
          <p:nvSpPr>
            <p:cNvPr id="132" name="Oval 131"/>
            <p:cNvSpPr/>
            <p:nvPr/>
          </p:nvSpPr>
          <p:spPr bwMode="auto">
            <a:xfrm>
              <a:off x="7246303" y="30369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7636828" y="29353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7420928" y="30750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7386003" y="29162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551103" y="31067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7703503" y="32591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7725728" y="31448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7208203" y="32115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7360603" y="33639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620953" y="29956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7347903" y="30908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7325678" y="29702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7665403" y="34337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7424103" y="32274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7624128" y="26844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7798753" y="27225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7928928" y="27543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8081328" y="29067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8103553" y="27924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7586028" y="28591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7738428" y="30115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7725728" y="27384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8043228" y="30813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7801928" y="28749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56" name="Group 155"/>
          <p:cNvGrpSpPr/>
          <p:nvPr/>
        </p:nvGrpSpPr>
        <p:grpSpPr>
          <a:xfrm>
            <a:off x="7142580" y="2288100"/>
            <a:ext cx="955696" cy="795019"/>
            <a:chOff x="7208203" y="2684479"/>
            <a:chExt cx="955696" cy="795019"/>
          </a:xfrm>
        </p:grpSpPr>
        <p:sp>
          <p:nvSpPr>
            <p:cNvPr id="157" name="Oval 156"/>
            <p:cNvSpPr/>
            <p:nvPr/>
          </p:nvSpPr>
          <p:spPr bwMode="auto">
            <a:xfrm>
              <a:off x="7246303" y="30369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7636828" y="29353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9" name="Oval 158"/>
            <p:cNvSpPr/>
            <p:nvPr/>
          </p:nvSpPr>
          <p:spPr bwMode="auto">
            <a:xfrm>
              <a:off x="7420928" y="30750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0" name="Oval 159"/>
            <p:cNvSpPr/>
            <p:nvPr/>
          </p:nvSpPr>
          <p:spPr bwMode="auto">
            <a:xfrm>
              <a:off x="7386003" y="29162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1" name="Oval 160"/>
            <p:cNvSpPr/>
            <p:nvPr/>
          </p:nvSpPr>
          <p:spPr bwMode="auto">
            <a:xfrm>
              <a:off x="7551103" y="31067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2" name="Oval 161"/>
            <p:cNvSpPr/>
            <p:nvPr/>
          </p:nvSpPr>
          <p:spPr bwMode="auto">
            <a:xfrm>
              <a:off x="7703503" y="32591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3" name="Oval 162"/>
            <p:cNvSpPr/>
            <p:nvPr/>
          </p:nvSpPr>
          <p:spPr bwMode="auto">
            <a:xfrm>
              <a:off x="7725728" y="31448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4" name="Oval 163"/>
            <p:cNvSpPr/>
            <p:nvPr/>
          </p:nvSpPr>
          <p:spPr bwMode="auto">
            <a:xfrm>
              <a:off x="7208203" y="32115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5" name="Oval 164"/>
            <p:cNvSpPr/>
            <p:nvPr/>
          </p:nvSpPr>
          <p:spPr bwMode="auto">
            <a:xfrm>
              <a:off x="7360603" y="33639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6" name="Oval 165"/>
            <p:cNvSpPr/>
            <p:nvPr/>
          </p:nvSpPr>
          <p:spPr bwMode="auto">
            <a:xfrm>
              <a:off x="7620953" y="29956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7" name="Oval 166"/>
            <p:cNvSpPr/>
            <p:nvPr/>
          </p:nvSpPr>
          <p:spPr bwMode="auto">
            <a:xfrm>
              <a:off x="7347903" y="30908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8" name="Oval 167"/>
            <p:cNvSpPr/>
            <p:nvPr/>
          </p:nvSpPr>
          <p:spPr bwMode="auto">
            <a:xfrm>
              <a:off x="7325678" y="29702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9" name="Oval 168"/>
            <p:cNvSpPr/>
            <p:nvPr/>
          </p:nvSpPr>
          <p:spPr bwMode="auto">
            <a:xfrm>
              <a:off x="7665403" y="34337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0" name="Oval 169"/>
            <p:cNvSpPr/>
            <p:nvPr/>
          </p:nvSpPr>
          <p:spPr bwMode="auto">
            <a:xfrm>
              <a:off x="7424103" y="32274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1" name="Oval 170"/>
            <p:cNvSpPr/>
            <p:nvPr/>
          </p:nvSpPr>
          <p:spPr bwMode="auto">
            <a:xfrm>
              <a:off x="7624128" y="26844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2" name="Oval 171"/>
            <p:cNvSpPr/>
            <p:nvPr/>
          </p:nvSpPr>
          <p:spPr bwMode="auto">
            <a:xfrm>
              <a:off x="7798753" y="27225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3" name="Oval 172"/>
            <p:cNvSpPr/>
            <p:nvPr/>
          </p:nvSpPr>
          <p:spPr bwMode="auto">
            <a:xfrm>
              <a:off x="7928928" y="27543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4" name="Oval 173"/>
            <p:cNvSpPr/>
            <p:nvPr/>
          </p:nvSpPr>
          <p:spPr bwMode="auto">
            <a:xfrm>
              <a:off x="8081328" y="29067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5" name="Oval 174"/>
            <p:cNvSpPr/>
            <p:nvPr/>
          </p:nvSpPr>
          <p:spPr bwMode="auto">
            <a:xfrm>
              <a:off x="8103553" y="279242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6" name="Oval 175"/>
            <p:cNvSpPr/>
            <p:nvPr/>
          </p:nvSpPr>
          <p:spPr bwMode="auto">
            <a:xfrm>
              <a:off x="7586028" y="28591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7" name="Oval 176"/>
            <p:cNvSpPr/>
            <p:nvPr/>
          </p:nvSpPr>
          <p:spPr bwMode="auto">
            <a:xfrm>
              <a:off x="7738428" y="301150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8" name="Oval 177"/>
            <p:cNvSpPr/>
            <p:nvPr/>
          </p:nvSpPr>
          <p:spPr bwMode="auto">
            <a:xfrm>
              <a:off x="7725728" y="27384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9" name="Oval 178"/>
            <p:cNvSpPr/>
            <p:nvPr/>
          </p:nvSpPr>
          <p:spPr bwMode="auto">
            <a:xfrm>
              <a:off x="8043228" y="3081354"/>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0" name="Oval 179"/>
            <p:cNvSpPr/>
            <p:nvPr/>
          </p:nvSpPr>
          <p:spPr bwMode="auto">
            <a:xfrm>
              <a:off x="7801928" y="2874979"/>
              <a:ext cx="60346" cy="45719"/>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48" name="Rectangle 47"/>
          <p:cNvSpPr/>
          <p:nvPr/>
        </p:nvSpPr>
        <p:spPr>
          <a:xfrm>
            <a:off x="6900698" y="2408770"/>
            <a:ext cx="412393" cy="461665"/>
          </a:xfrm>
          <a:prstGeom prst="rect">
            <a:avLst/>
          </a:prstGeom>
        </p:spPr>
        <p:txBody>
          <a:bodyPr wrap="none">
            <a:spAutoFit/>
          </a:bodyPr>
          <a:lstStyle/>
          <a:p>
            <a:r>
              <a:rPr lang="en-US" i="1" dirty="0" smtClean="0">
                <a:solidFill>
                  <a:srgbClr val="FF0000"/>
                </a:solidFill>
                <a:latin typeface="Times New Roman"/>
                <a:cs typeface="Times New Roman"/>
              </a:rPr>
              <a:t>w</a:t>
            </a:r>
            <a:endParaRPr lang="en-US" dirty="0">
              <a:solidFill>
                <a:srgbClr val="FF0000"/>
              </a:solidFill>
            </a:endParaRPr>
          </a:p>
        </p:txBody>
      </p:sp>
      <p:sp>
        <p:nvSpPr>
          <p:cNvPr id="49" name="Oval 48"/>
          <p:cNvSpPr/>
          <p:nvPr/>
        </p:nvSpPr>
        <p:spPr bwMode="auto">
          <a:xfrm>
            <a:off x="6790124" y="256901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Rectangle 50"/>
          <p:cNvSpPr/>
          <p:nvPr/>
        </p:nvSpPr>
        <p:spPr>
          <a:xfrm>
            <a:off x="7555816" y="2117971"/>
            <a:ext cx="348172" cy="461665"/>
          </a:xfrm>
          <a:prstGeom prst="rect">
            <a:avLst/>
          </a:prstGeom>
        </p:spPr>
        <p:txBody>
          <a:bodyPr wrap="none">
            <a:spAutoFit/>
          </a:bodyPr>
          <a:lstStyle/>
          <a:p>
            <a:r>
              <a:rPr lang="en-US" i="1" dirty="0" smtClean="0">
                <a:solidFill>
                  <a:srgbClr val="FF0000"/>
                </a:solidFill>
                <a:latin typeface="Times New Roman"/>
                <a:cs typeface="Times New Roman"/>
              </a:rPr>
              <a:t>x</a:t>
            </a:r>
            <a:endParaRPr lang="en-US" dirty="0">
              <a:solidFill>
                <a:srgbClr val="FF0000"/>
              </a:solidFill>
            </a:endParaRPr>
          </a:p>
        </p:txBody>
      </p:sp>
      <p:sp>
        <p:nvSpPr>
          <p:cNvPr id="52" name="Oval 51"/>
          <p:cNvSpPr/>
          <p:nvPr/>
        </p:nvSpPr>
        <p:spPr bwMode="auto">
          <a:xfrm>
            <a:off x="7445242" y="227821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pic>
        <p:nvPicPr>
          <p:cNvPr id="181" name="Picture 180"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11" y="1935092"/>
            <a:ext cx="3565214" cy="277711"/>
          </a:xfrm>
          <a:prstGeom prst="rect">
            <a:avLst/>
          </a:prstGeom>
        </p:spPr>
      </p:pic>
      <p:sp>
        <p:nvSpPr>
          <p:cNvPr id="182" name="Right Arrow 181"/>
          <p:cNvSpPr/>
          <p:nvPr/>
        </p:nvSpPr>
        <p:spPr>
          <a:xfrm rot="5400000">
            <a:off x="1441074" y="1520507"/>
            <a:ext cx="383665" cy="35904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3" name="Picture 18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11" y="1077926"/>
            <a:ext cx="2593979" cy="363576"/>
          </a:xfrm>
          <a:prstGeom prst="rect">
            <a:avLst/>
          </a:prstGeom>
        </p:spPr>
      </p:pic>
      <p:sp>
        <p:nvSpPr>
          <p:cNvPr id="47" name="Rectangle 46"/>
          <p:cNvSpPr/>
          <p:nvPr/>
        </p:nvSpPr>
        <p:spPr bwMode="auto">
          <a:xfrm>
            <a:off x="0" y="952546"/>
            <a:ext cx="3876216" cy="1356055"/>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184" name="Rectangle 36"/>
          <p:cNvSpPr>
            <a:spLocks noChangeArrowheads="1"/>
          </p:cNvSpPr>
          <p:nvPr/>
        </p:nvSpPr>
        <p:spPr bwMode="auto">
          <a:xfrm>
            <a:off x="6350377" y="5166239"/>
            <a:ext cx="2711594" cy="1012079"/>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i="1" dirty="0" smtClean="0">
                <a:latin typeface="Times New Roman"/>
                <a:cs typeface="Times New Roman"/>
              </a:rPr>
              <a:t>Sketch</a:t>
            </a:r>
            <a:r>
              <a:rPr lang="en-US" sz="1800" b="1" dirty="0" smtClean="0">
                <a:latin typeface="Arial"/>
                <a:cs typeface="Arial"/>
              </a:rPr>
              <a:t> is correct for all of </a:t>
            </a:r>
            <a:r>
              <a:rPr lang="en-US" sz="1800" i="1" dirty="0" smtClean="0">
                <a:latin typeface="Times New Roman"/>
                <a:cs typeface="Times New Roman"/>
              </a:rPr>
              <a:t>W</a:t>
            </a:r>
            <a:r>
              <a:rPr lang="en-US" sz="1800" b="1" dirty="0" smtClean="0">
                <a:latin typeface="Arial"/>
                <a:cs typeface="Arial"/>
              </a:rPr>
              <a:t>, </a:t>
            </a:r>
            <a:r>
              <a:rPr lang="en-US" sz="1800" i="1" dirty="0" err="1" smtClean="0">
                <a:latin typeface="Times New Roman"/>
                <a:cs typeface="Times New Roman"/>
              </a:rPr>
              <a:t>Adv</a:t>
            </a:r>
            <a:r>
              <a:rPr lang="en-US" sz="1800" b="1" dirty="0" smtClean="0">
                <a:latin typeface="Arial"/>
                <a:cs typeface="Arial"/>
              </a:rPr>
              <a:t> ignores low probability points</a:t>
            </a:r>
            <a:endParaRPr lang="en-US" sz="1800" dirty="0" smtClean="0">
              <a:latin typeface="Times New Roman"/>
              <a:cs typeface="Times New Roman"/>
            </a:endParaRPr>
          </a:p>
        </p:txBody>
      </p:sp>
    </p:spTree>
    <p:extLst>
      <p:ext uri="{BB962C8B-B14F-4D97-AF65-F5344CB8AC3E}">
        <p14:creationId xmlns:p14="http://schemas.microsoft.com/office/powerpoint/2010/main" val="8830476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1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28465742"/>
              </p:ext>
            </p:extLst>
          </p:nvPr>
        </p:nvGraphicFramePr>
        <p:xfrm>
          <a:off x="1448620" y="2512451"/>
          <a:ext cx="7236485" cy="1655290"/>
        </p:xfrm>
        <a:graphic>
          <a:graphicData uri="http://schemas.openxmlformats.org/drawingml/2006/table">
            <a:tbl>
              <a:tblPr firstRow="1" bandRow="1">
                <a:tableStyleId>{1FECB4D8-DB02-4DC6-A0A2-4F2EBAE1DC90}</a:tableStyleId>
              </a:tblPr>
              <a:tblGrid>
                <a:gridCol w="2412162"/>
                <a:gridCol w="2218635"/>
                <a:gridCol w="2605688"/>
              </a:tblGrid>
              <a:tr h="375130">
                <a:tc>
                  <a:txBody>
                    <a:bodyPr/>
                    <a:lstStyle/>
                    <a:p>
                      <a:endParaRPr lang="en-US" dirty="0">
                        <a:solidFill>
                          <a:schemeClr val="tx1"/>
                        </a:solidFill>
                      </a:endParaRPr>
                    </a:p>
                  </a:txBody>
                  <a:tcPr/>
                </a:tc>
                <a:tc>
                  <a:txBody>
                    <a:bodyPr/>
                    <a:lstStyle/>
                    <a:p>
                      <a:r>
                        <a:rPr lang="en-US" dirty="0" smtClean="0">
                          <a:solidFill>
                            <a:schemeClr val="tx1"/>
                          </a:solidFill>
                        </a:rPr>
                        <a:t>Distribution Aware</a:t>
                      </a:r>
                      <a:endParaRPr lang="en-US" dirty="0">
                        <a:solidFill>
                          <a:schemeClr val="tx1"/>
                        </a:solidFill>
                      </a:endParaRPr>
                    </a:p>
                  </a:txBody>
                  <a:tcPr>
                    <a:solidFill>
                      <a:srgbClr val="3366FF"/>
                    </a:solidFill>
                  </a:tcPr>
                </a:tc>
                <a:tc>
                  <a:txBody>
                    <a:bodyPr/>
                    <a:lstStyle/>
                    <a:p>
                      <a:r>
                        <a:rPr lang="en-US" dirty="0" smtClean="0">
                          <a:solidFill>
                            <a:schemeClr val="tx1"/>
                          </a:solidFill>
                        </a:rPr>
                        <a:t>Distribution Oblivious</a:t>
                      </a:r>
                      <a:endParaRPr lang="en-US" dirty="0">
                        <a:solidFill>
                          <a:schemeClr val="tx1"/>
                        </a:solidFill>
                      </a:endParaRPr>
                    </a:p>
                  </a:txBody>
                  <a:tcPr/>
                </a:tc>
              </a:tr>
              <a:tr h="375130">
                <a:tc>
                  <a:txBody>
                    <a:bodyPr/>
                    <a:lstStyle/>
                    <a:p>
                      <a:r>
                        <a:rPr lang="en-US" dirty="0" smtClean="0">
                          <a:solidFill>
                            <a:schemeClr val="tx1"/>
                          </a:solidFill>
                        </a:rPr>
                        <a:t>Secure</a:t>
                      </a:r>
                      <a:r>
                        <a:rPr lang="en-US" baseline="0" dirty="0" smtClean="0">
                          <a:solidFill>
                            <a:schemeClr val="tx1"/>
                          </a:solidFill>
                        </a:rPr>
                        <a:t> Sketches</a:t>
                      </a:r>
                      <a:endParaRPr lang="en-US" dirty="0">
                        <a:solidFill>
                          <a:schemeClr val="tx1"/>
                        </a:solidFill>
                      </a:endParaRPr>
                    </a:p>
                  </a:txBody>
                  <a:tcPr/>
                </a:tc>
                <a:tc>
                  <a:txBody>
                    <a:bodyPr/>
                    <a:lstStyle/>
                    <a:p>
                      <a:endParaRPr lang="en-US" dirty="0" smtClean="0">
                        <a:solidFill>
                          <a:schemeClr val="tx1"/>
                        </a:solidFill>
                      </a:endParaRPr>
                    </a:p>
                    <a:p>
                      <a:endParaRPr lang="en-US" dirty="0">
                        <a:solidFill>
                          <a:schemeClr val="tx1"/>
                        </a:solidFill>
                      </a:endParaRPr>
                    </a:p>
                  </a:txBody>
                  <a:tcPr>
                    <a:solidFill>
                      <a:srgbClr val="3366FF"/>
                    </a:solidFill>
                  </a:tcPr>
                </a:tc>
                <a:tc>
                  <a:txBody>
                    <a:bodyPr/>
                    <a:lstStyle/>
                    <a:p>
                      <a:endParaRPr lang="en-US" dirty="0">
                        <a:solidFill>
                          <a:schemeClr val="tx1"/>
                        </a:solidFill>
                      </a:endParaRPr>
                    </a:p>
                  </a:txBody>
                  <a:tcPr/>
                </a:tc>
              </a:tr>
              <a:tr h="375130">
                <a:tc>
                  <a:txBody>
                    <a:bodyPr/>
                    <a:lstStyle/>
                    <a:p>
                      <a:r>
                        <a:rPr lang="en-US" dirty="0" smtClean="0">
                          <a:solidFill>
                            <a:schemeClr val="tx1"/>
                          </a:solidFill>
                        </a:rPr>
                        <a:t>Fuzzy Extractors</a:t>
                      </a:r>
                      <a:endParaRPr lang="en-US" dirty="0">
                        <a:solidFill>
                          <a:schemeClr val="tx1"/>
                        </a:solidFill>
                      </a:endParaRPr>
                    </a:p>
                  </a:txBody>
                  <a:tcPr/>
                </a:tc>
                <a:tc>
                  <a:txBody>
                    <a:bodyPr/>
                    <a:lstStyle/>
                    <a:p>
                      <a:endParaRPr lang="en-US" dirty="0" smtClean="0">
                        <a:solidFill>
                          <a:schemeClr val="tx1"/>
                        </a:solidFill>
                      </a:endParaRPr>
                    </a:p>
                    <a:p>
                      <a:endParaRPr lang="en-US" dirty="0">
                        <a:solidFill>
                          <a:schemeClr val="tx1"/>
                        </a:solidFill>
                      </a:endParaRPr>
                    </a:p>
                  </a:txBody>
                  <a:tcPr>
                    <a:solidFill>
                      <a:srgbClr val="3366FF"/>
                    </a:solidFill>
                  </a:tcPr>
                </a:tc>
                <a:tc>
                  <a:txBody>
                    <a:bodyPr/>
                    <a:lstStyle/>
                    <a:p>
                      <a:endParaRPr lang="en-US" dirty="0">
                        <a:solidFill>
                          <a:schemeClr val="tx1"/>
                        </a:solidFill>
                      </a:endParaRPr>
                    </a:p>
                  </a:txBody>
                  <a:tcPr/>
                </a:tc>
              </a:tr>
            </a:tbl>
          </a:graphicData>
        </a:graphic>
      </p:graphicFrame>
      <p:sp>
        <p:nvSpPr>
          <p:cNvPr id="5" name="Title 1"/>
          <p:cNvSpPr txBox="1">
            <a:spLocks/>
          </p:cNvSpPr>
          <p:nvPr/>
        </p:nvSpPr>
        <p:spPr bwMode="auto">
          <a:xfrm>
            <a:off x="847467" y="-6615"/>
            <a:ext cx="8229600" cy="1143000"/>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r>
              <a:rPr lang="en-US" sz="2400" dirty="0" smtClean="0"/>
              <a:t>Key derivation from fuzzy min entropy?</a:t>
            </a:r>
            <a:endParaRPr lang="en-US" sz="2400" dirty="0"/>
          </a:p>
        </p:txBody>
      </p:sp>
      <p:pic>
        <p:nvPicPr>
          <p:cNvPr id="16" name="Picture 15"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879" y="2934940"/>
            <a:ext cx="455713" cy="491579"/>
          </a:xfrm>
          <a:prstGeom prst="rect">
            <a:avLst/>
          </a:prstGeom>
        </p:spPr>
      </p:pic>
      <p:pic>
        <p:nvPicPr>
          <p:cNvPr id="17" name="Picture 16"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174" y="2923787"/>
            <a:ext cx="445679" cy="509347"/>
          </a:xfrm>
          <a:prstGeom prst="rect">
            <a:avLst/>
          </a:prstGeom>
        </p:spPr>
      </p:pic>
      <p:pic>
        <p:nvPicPr>
          <p:cNvPr id="18" name="Picture 17"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141" y="3590073"/>
            <a:ext cx="455713" cy="491579"/>
          </a:xfrm>
          <a:prstGeom prst="rect">
            <a:avLst/>
          </a:prstGeom>
        </p:spPr>
      </p:pic>
      <p:sp>
        <p:nvSpPr>
          <p:cNvPr id="23" name="TextBox 22"/>
          <p:cNvSpPr txBox="1"/>
          <p:nvPr/>
        </p:nvSpPr>
        <p:spPr>
          <a:xfrm>
            <a:off x="6916191" y="3419902"/>
            <a:ext cx="560670" cy="830997"/>
          </a:xfrm>
          <a:prstGeom prst="rect">
            <a:avLst/>
          </a:prstGeom>
          <a:noFill/>
        </p:spPr>
        <p:txBody>
          <a:bodyPr wrap="none" rtlCol="0">
            <a:spAutoFit/>
          </a:bodyPr>
          <a:lstStyle/>
          <a:p>
            <a:pPr algn="ctr"/>
            <a:r>
              <a:rPr lang="en-US" sz="4800" b="1" dirty="0" smtClean="0"/>
              <a:t>?</a:t>
            </a:r>
            <a:endParaRPr lang="en-US" sz="4800" b="1" dirty="0"/>
          </a:p>
        </p:txBody>
      </p:sp>
      <p:sp>
        <p:nvSpPr>
          <p:cNvPr id="2" name="TextBox 1"/>
          <p:cNvSpPr txBox="1"/>
          <p:nvPr/>
        </p:nvSpPr>
        <p:spPr>
          <a:xfrm>
            <a:off x="383652" y="4570898"/>
            <a:ext cx="7990561" cy="400110"/>
          </a:xfrm>
          <a:prstGeom prst="rect">
            <a:avLst/>
          </a:prstGeom>
          <a:noFill/>
        </p:spPr>
        <p:txBody>
          <a:bodyPr wrap="square" rtlCol="0">
            <a:spAutoFit/>
          </a:bodyPr>
          <a:lstStyle/>
          <a:p>
            <a:r>
              <a:rPr lang="en-US" sz="2000" b="1" dirty="0" err="1" smtClean="0"/>
              <a:t>Thm</a:t>
            </a:r>
            <a:r>
              <a:rPr lang="en-US" sz="2000" b="1" dirty="0" smtClean="0"/>
              <a:t>: For any distribution </a:t>
            </a:r>
            <a:r>
              <a:rPr lang="en-US" sz="2000" i="1" dirty="0" smtClean="0">
                <a:latin typeface="Times New Roman"/>
                <a:cs typeface="Times New Roman"/>
              </a:rPr>
              <a:t>W</a:t>
            </a:r>
            <a:r>
              <a:rPr lang="en-US" sz="2000" b="1" dirty="0" smtClean="0"/>
              <a:t> there exists a secure sketch</a:t>
            </a:r>
          </a:p>
        </p:txBody>
      </p:sp>
      <p:pic>
        <p:nvPicPr>
          <p:cNvPr id="10" name="Picture 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0869" y="5851115"/>
            <a:ext cx="3565214" cy="277711"/>
          </a:xfrm>
          <a:prstGeom prst="rect">
            <a:avLst/>
          </a:prstGeom>
        </p:spPr>
      </p:pic>
      <p:sp>
        <p:nvSpPr>
          <p:cNvPr id="12" name="Right Arrow 11"/>
          <p:cNvSpPr/>
          <p:nvPr/>
        </p:nvSpPr>
        <p:spPr>
          <a:xfrm rot="5400000">
            <a:off x="3266732" y="5436530"/>
            <a:ext cx="383665" cy="35904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0869" y="4993949"/>
            <a:ext cx="2593979" cy="363576"/>
          </a:xfrm>
          <a:prstGeom prst="rect">
            <a:avLst/>
          </a:prstGeom>
        </p:spPr>
      </p:pic>
    </p:spTree>
    <p:extLst>
      <p:ext uri="{BB962C8B-B14F-4D97-AF65-F5344CB8AC3E}">
        <p14:creationId xmlns:p14="http://schemas.microsoft.com/office/powerpoint/2010/main" val="14546373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29728899"/>
              </p:ext>
            </p:extLst>
          </p:nvPr>
        </p:nvGraphicFramePr>
        <p:xfrm>
          <a:off x="1448620" y="2512451"/>
          <a:ext cx="7236485" cy="1655290"/>
        </p:xfrm>
        <a:graphic>
          <a:graphicData uri="http://schemas.openxmlformats.org/drawingml/2006/table">
            <a:tbl>
              <a:tblPr firstRow="1" bandRow="1">
                <a:tableStyleId>{1FECB4D8-DB02-4DC6-A0A2-4F2EBAE1DC90}</a:tableStyleId>
              </a:tblPr>
              <a:tblGrid>
                <a:gridCol w="2412162"/>
                <a:gridCol w="2218635"/>
                <a:gridCol w="2605688"/>
              </a:tblGrid>
              <a:tr h="375130">
                <a:tc>
                  <a:txBody>
                    <a:bodyPr/>
                    <a:lstStyle/>
                    <a:p>
                      <a:endParaRPr lang="en-US" dirty="0">
                        <a:solidFill>
                          <a:schemeClr val="tx1"/>
                        </a:solidFill>
                      </a:endParaRPr>
                    </a:p>
                  </a:txBody>
                  <a:tcPr/>
                </a:tc>
                <a:tc>
                  <a:txBody>
                    <a:bodyPr/>
                    <a:lstStyle/>
                    <a:p>
                      <a:r>
                        <a:rPr lang="en-US" dirty="0" smtClean="0">
                          <a:solidFill>
                            <a:schemeClr val="tx1"/>
                          </a:solidFill>
                        </a:rPr>
                        <a:t>Distribution Aware</a:t>
                      </a:r>
                      <a:endParaRPr lang="en-US" dirty="0">
                        <a:solidFill>
                          <a:schemeClr val="tx1"/>
                        </a:solidFill>
                      </a:endParaRPr>
                    </a:p>
                  </a:txBody>
                  <a:tcPr>
                    <a:noFill/>
                  </a:tcPr>
                </a:tc>
                <a:tc>
                  <a:txBody>
                    <a:bodyPr/>
                    <a:lstStyle/>
                    <a:p>
                      <a:r>
                        <a:rPr lang="en-US" dirty="0" smtClean="0">
                          <a:solidFill>
                            <a:schemeClr val="tx1"/>
                          </a:solidFill>
                        </a:rPr>
                        <a:t>Distribution Oblivious</a:t>
                      </a:r>
                      <a:endParaRPr lang="en-US" dirty="0">
                        <a:solidFill>
                          <a:schemeClr val="tx1"/>
                        </a:solidFill>
                      </a:endParaRPr>
                    </a:p>
                  </a:txBody>
                  <a:tcPr>
                    <a:solidFill>
                      <a:srgbClr val="3366FF"/>
                    </a:solidFill>
                  </a:tcPr>
                </a:tc>
              </a:tr>
              <a:tr h="375130">
                <a:tc>
                  <a:txBody>
                    <a:bodyPr/>
                    <a:lstStyle/>
                    <a:p>
                      <a:r>
                        <a:rPr lang="en-US" dirty="0" smtClean="0">
                          <a:solidFill>
                            <a:schemeClr val="tx1"/>
                          </a:solidFill>
                        </a:rPr>
                        <a:t>Secure</a:t>
                      </a:r>
                      <a:r>
                        <a:rPr lang="en-US" baseline="0" dirty="0" smtClean="0">
                          <a:solidFill>
                            <a:schemeClr val="tx1"/>
                          </a:solidFill>
                        </a:rPr>
                        <a:t> Sketches</a:t>
                      </a:r>
                      <a:endParaRPr lang="en-US" dirty="0">
                        <a:solidFill>
                          <a:schemeClr val="tx1"/>
                        </a:solidFill>
                      </a:endParaRPr>
                    </a:p>
                  </a:txBody>
                  <a:tcPr/>
                </a:tc>
                <a:tc>
                  <a:txBody>
                    <a:bodyPr/>
                    <a:lstStyle/>
                    <a:p>
                      <a:endParaRPr lang="en-US" dirty="0" smtClean="0">
                        <a:solidFill>
                          <a:schemeClr val="tx1"/>
                        </a:solidFill>
                      </a:endParaRPr>
                    </a:p>
                    <a:p>
                      <a:endParaRPr lang="en-US" dirty="0">
                        <a:solidFill>
                          <a:schemeClr val="tx1"/>
                        </a:solidFill>
                      </a:endParaRPr>
                    </a:p>
                  </a:txBody>
                  <a:tcPr>
                    <a:noFill/>
                  </a:tcPr>
                </a:tc>
                <a:tc>
                  <a:txBody>
                    <a:bodyPr/>
                    <a:lstStyle/>
                    <a:p>
                      <a:endParaRPr lang="en-US" dirty="0">
                        <a:solidFill>
                          <a:schemeClr val="tx1"/>
                        </a:solidFill>
                      </a:endParaRPr>
                    </a:p>
                  </a:txBody>
                  <a:tcPr>
                    <a:solidFill>
                      <a:srgbClr val="3366FF"/>
                    </a:solidFill>
                  </a:tcPr>
                </a:tc>
              </a:tr>
              <a:tr h="375130">
                <a:tc>
                  <a:txBody>
                    <a:bodyPr/>
                    <a:lstStyle/>
                    <a:p>
                      <a:r>
                        <a:rPr lang="en-US" dirty="0" smtClean="0">
                          <a:solidFill>
                            <a:schemeClr val="tx1"/>
                          </a:solidFill>
                        </a:rPr>
                        <a:t>Fuzzy Extractors</a:t>
                      </a:r>
                      <a:endParaRPr lang="en-US" dirty="0">
                        <a:solidFill>
                          <a:schemeClr val="tx1"/>
                        </a:solidFill>
                      </a:endParaRPr>
                    </a:p>
                  </a:txBody>
                  <a:tcPr/>
                </a:tc>
                <a:tc>
                  <a:txBody>
                    <a:bodyPr/>
                    <a:lstStyle/>
                    <a:p>
                      <a:endParaRPr lang="en-US" dirty="0" smtClean="0">
                        <a:solidFill>
                          <a:schemeClr val="tx1"/>
                        </a:solidFill>
                      </a:endParaRPr>
                    </a:p>
                    <a:p>
                      <a:endParaRPr lang="en-US" dirty="0">
                        <a:solidFill>
                          <a:schemeClr val="tx1"/>
                        </a:solidFill>
                      </a:endParaRPr>
                    </a:p>
                  </a:txBody>
                  <a:tcPr>
                    <a:noFill/>
                  </a:tcPr>
                </a:tc>
                <a:tc>
                  <a:txBody>
                    <a:bodyPr/>
                    <a:lstStyle/>
                    <a:p>
                      <a:endParaRPr lang="en-US" dirty="0">
                        <a:solidFill>
                          <a:schemeClr val="tx1"/>
                        </a:solidFill>
                      </a:endParaRPr>
                    </a:p>
                  </a:txBody>
                  <a:tcPr>
                    <a:solidFill>
                      <a:srgbClr val="3366FF"/>
                    </a:solidFill>
                  </a:tcPr>
                </a:tc>
              </a:tr>
            </a:tbl>
          </a:graphicData>
        </a:graphic>
      </p:graphicFrame>
      <p:sp>
        <p:nvSpPr>
          <p:cNvPr id="5" name="Title 1"/>
          <p:cNvSpPr txBox="1">
            <a:spLocks/>
          </p:cNvSpPr>
          <p:nvPr/>
        </p:nvSpPr>
        <p:spPr bwMode="auto">
          <a:xfrm>
            <a:off x="847467" y="-6615"/>
            <a:ext cx="8229600" cy="1143000"/>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r>
              <a:rPr lang="en-US" sz="2400" dirty="0" smtClean="0"/>
              <a:t>Key derivation from fuzzy min entropy?</a:t>
            </a:r>
            <a:endParaRPr lang="en-US" sz="2400" dirty="0"/>
          </a:p>
        </p:txBody>
      </p:sp>
      <p:pic>
        <p:nvPicPr>
          <p:cNvPr id="16" name="Picture 15"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879" y="2934940"/>
            <a:ext cx="455713" cy="491579"/>
          </a:xfrm>
          <a:prstGeom prst="rect">
            <a:avLst/>
          </a:prstGeom>
        </p:spPr>
      </p:pic>
      <p:pic>
        <p:nvPicPr>
          <p:cNvPr id="17" name="Picture 16"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174" y="2923787"/>
            <a:ext cx="445679" cy="509347"/>
          </a:xfrm>
          <a:prstGeom prst="rect">
            <a:avLst/>
          </a:prstGeom>
        </p:spPr>
      </p:pic>
      <p:pic>
        <p:nvPicPr>
          <p:cNvPr id="18" name="Picture 17"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141" y="3590073"/>
            <a:ext cx="455713" cy="491579"/>
          </a:xfrm>
          <a:prstGeom prst="rect">
            <a:avLst/>
          </a:prstGeom>
        </p:spPr>
      </p:pic>
      <p:sp>
        <p:nvSpPr>
          <p:cNvPr id="23" name="TextBox 22"/>
          <p:cNvSpPr txBox="1"/>
          <p:nvPr/>
        </p:nvSpPr>
        <p:spPr>
          <a:xfrm>
            <a:off x="6916191" y="3419902"/>
            <a:ext cx="560670" cy="830997"/>
          </a:xfrm>
          <a:prstGeom prst="rect">
            <a:avLst/>
          </a:prstGeom>
          <a:noFill/>
        </p:spPr>
        <p:txBody>
          <a:bodyPr wrap="none" rtlCol="0">
            <a:spAutoFit/>
          </a:bodyPr>
          <a:lstStyle/>
          <a:p>
            <a:pPr algn="ctr"/>
            <a:r>
              <a:rPr lang="en-US" sz="4800" b="1" dirty="0" smtClean="0"/>
              <a:t>?</a:t>
            </a:r>
            <a:endParaRPr lang="en-US" sz="4800" b="1" dirty="0"/>
          </a:p>
        </p:txBody>
      </p:sp>
      <p:sp>
        <p:nvSpPr>
          <p:cNvPr id="2" name="TextBox 1"/>
          <p:cNvSpPr txBox="1"/>
          <p:nvPr/>
        </p:nvSpPr>
        <p:spPr>
          <a:xfrm>
            <a:off x="383652" y="4570898"/>
            <a:ext cx="7990561" cy="1015663"/>
          </a:xfrm>
          <a:prstGeom prst="rect">
            <a:avLst/>
          </a:prstGeom>
          <a:noFill/>
        </p:spPr>
        <p:txBody>
          <a:bodyPr wrap="square" rtlCol="0">
            <a:spAutoFit/>
          </a:bodyPr>
          <a:lstStyle/>
          <a:p>
            <a:r>
              <a:rPr lang="en-US" sz="2000" b="1" dirty="0" err="1" smtClean="0"/>
              <a:t>Thm</a:t>
            </a:r>
            <a:r>
              <a:rPr lang="en-US" sz="2000" b="1" dirty="0" smtClean="0"/>
              <a:t>: There is a family of distributions </a:t>
            </a:r>
            <a:r>
              <a:rPr lang="en-US" sz="2000" i="1" dirty="0" smtClean="0">
                <a:latin typeface="Times New Roman"/>
                <a:cs typeface="Times New Roman"/>
              </a:rPr>
              <a:t>V</a:t>
            </a:r>
            <a:r>
              <a:rPr lang="en-US" sz="2000" b="1" dirty="0" smtClean="0"/>
              <a:t> (where all members </a:t>
            </a:r>
            <a:r>
              <a:rPr lang="en-US" sz="2000" b="1" dirty="0" smtClean="0"/>
              <a:t>have fuzzy entropy) </a:t>
            </a:r>
            <a:r>
              <a:rPr lang="en-US" sz="2000" b="1" dirty="0" smtClean="0"/>
              <a:t>such that any secure sketch for </a:t>
            </a:r>
            <a:r>
              <a:rPr lang="en-US" sz="2000" i="1" dirty="0" smtClean="0">
                <a:latin typeface="Times New Roman"/>
                <a:cs typeface="Times New Roman"/>
              </a:rPr>
              <a:t>V</a:t>
            </a:r>
            <a:r>
              <a:rPr lang="en-US" sz="2000" b="1" dirty="0" smtClean="0"/>
              <a:t> removes all entropy</a:t>
            </a:r>
          </a:p>
        </p:txBody>
      </p:sp>
    </p:spTree>
    <p:extLst>
      <p:ext uri="{BB962C8B-B14F-4D97-AF65-F5344CB8AC3E}">
        <p14:creationId xmlns:p14="http://schemas.microsoft.com/office/powerpoint/2010/main" val="402104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Authenticating Users</a:t>
            </a:r>
            <a:endParaRPr lang="en-US" dirty="0"/>
          </a:p>
        </p:txBody>
      </p:sp>
      <p:sp>
        <p:nvSpPr>
          <p:cNvPr id="3" name="Content Placeholder 2"/>
          <p:cNvSpPr>
            <a:spLocks noGrp="1"/>
          </p:cNvSpPr>
          <p:nvPr>
            <p:ph idx="1"/>
          </p:nvPr>
        </p:nvSpPr>
        <p:spPr>
          <a:xfrm>
            <a:off x="457200" y="1016598"/>
            <a:ext cx="3733800" cy="5627507"/>
          </a:xfrm>
        </p:spPr>
        <p:txBody>
          <a:bodyPr/>
          <a:lstStyle/>
          <a:p>
            <a:r>
              <a:rPr lang="en-US" dirty="0" smtClean="0"/>
              <a:t>Users’ private data exists online in a variety of locations</a:t>
            </a:r>
          </a:p>
          <a:p>
            <a:endParaRPr lang="en-US" dirty="0" smtClean="0"/>
          </a:p>
          <a:p>
            <a:endParaRPr lang="en-US" dirty="0" smtClean="0"/>
          </a:p>
          <a:p>
            <a:r>
              <a:rPr lang="en-US" dirty="0" smtClean="0">
                <a:solidFill>
                  <a:schemeClr val="bg1"/>
                </a:solidFill>
              </a:rPr>
              <a:t>Must authenticate users before granting access to private data</a:t>
            </a:r>
          </a:p>
          <a:p>
            <a:endParaRPr lang="en-US" dirty="0" smtClean="0">
              <a:solidFill>
                <a:schemeClr val="bg1"/>
              </a:solidFill>
            </a:endParaRPr>
          </a:p>
          <a:p>
            <a:r>
              <a:rPr lang="en-US" dirty="0" smtClean="0">
                <a:solidFill>
                  <a:schemeClr val="bg1"/>
                </a:solidFill>
              </a:rPr>
              <a:t>Passwords are widely used but guessable</a:t>
            </a:r>
            <a:endParaRPr lang="en-US" dirty="0">
              <a:solidFill>
                <a:schemeClr val="bg1"/>
              </a:solidFill>
            </a:endParaRPr>
          </a:p>
        </p:txBody>
      </p:sp>
      <p:pic>
        <p:nvPicPr>
          <p:cNvPr id="5" name="Picture 4" descr="Screen Shot 2014-03-31 at 2.15.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621" y="1016598"/>
            <a:ext cx="2463800" cy="762000"/>
          </a:xfrm>
          <a:prstGeom prst="rect">
            <a:avLst/>
          </a:prstGeom>
        </p:spPr>
      </p:pic>
      <p:pic>
        <p:nvPicPr>
          <p:cNvPr id="6" name="Picture 5" descr="Screen Shot 2014-03-31 at 2.15.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621" y="2963111"/>
            <a:ext cx="2946400" cy="533400"/>
          </a:xfrm>
          <a:prstGeom prst="rect">
            <a:avLst/>
          </a:prstGeom>
        </p:spPr>
      </p:pic>
      <p:pic>
        <p:nvPicPr>
          <p:cNvPr id="7" name="Picture 6" descr="Screen Shot 2014-03-31 at 2.16.3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400" y="1862820"/>
            <a:ext cx="3403600" cy="863600"/>
          </a:xfrm>
          <a:prstGeom prst="rect">
            <a:avLst/>
          </a:prstGeom>
        </p:spPr>
      </p:pic>
      <p:pic>
        <p:nvPicPr>
          <p:cNvPr id="9" name="Picture 8" descr="imgre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844" y="3130883"/>
            <a:ext cx="1679277" cy="1280694"/>
          </a:xfrm>
          <a:prstGeom prst="rect">
            <a:avLst/>
          </a:prstGeom>
        </p:spPr>
      </p:pic>
    </p:spTree>
    <p:extLst>
      <p:ext uri="{BB962C8B-B14F-4D97-AF65-F5344CB8AC3E}">
        <p14:creationId xmlns:p14="http://schemas.microsoft.com/office/powerpoint/2010/main" val="4492844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p:cNvSpPr/>
          <p:nvPr/>
        </p:nvSpPr>
        <p:spPr bwMode="auto">
          <a:xfrm>
            <a:off x="6839603" y="1620651"/>
            <a:ext cx="304275" cy="4643662"/>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Distribution Oblivious</a:t>
            </a:r>
            <a:endParaRPr lang="en-US" dirty="0"/>
          </a:p>
        </p:txBody>
      </p:sp>
      <p:sp>
        <p:nvSpPr>
          <p:cNvPr id="3" name="Content Placeholder 2"/>
          <p:cNvSpPr>
            <a:spLocks noGrp="1"/>
          </p:cNvSpPr>
          <p:nvPr>
            <p:ph idx="1"/>
          </p:nvPr>
        </p:nvSpPr>
        <p:spPr>
          <a:xfrm>
            <a:off x="0" y="1124533"/>
            <a:ext cx="4061428" cy="5153009"/>
          </a:xfrm>
        </p:spPr>
        <p:txBody>
          <a:bodyPr/>
          <a:lstStyle/>
          <a:p>
            <a:r>
              <a:rPr lang="en-US" sz="1800" b="0" i="1" dirty="0">
                <a:latin typeface="Times New Roman"/>
                <a:cs typeface="Times New Roman"/>
              </a:rPr>
              <a:t>Sketch</a:t>
            </a:r>
            <a:r>
              <a:rPr lang="en-US" sz="1800" dirty="0">
                <a:cs typeface="Arial"/>
              </a:rPr>
              <a:t> </a:t>
            </a:r>
            <a:r>
              <a:rPr lang="en-US" sz="1800" dirty="0" smtClean="0"/>
              <a:t>supports a family </a:t>
            </a:r>
            <a:r>
              <a:rPr lang="en-US" sz="1800" b="0" i="1" dirty="0" smtClean="0">
                <a:latin typeface="Times New Roman"/>
                <a:cs typeface="Times New Roman"/>
              </a:rPr>
              <a:t>V</a:t>
            </a:r>
          </a:p>
          <a:p>
            <a:r>
              <a:rPr lang="en-US" sz="1800" dirty="0" smtClean="0">
                <a:cs typeface="Arial"/>
              </a:rPr>
              <a:t>After </a:t>
            </a:r>
            <a:r>
              <a:rPr lang="en-US" sz="1800" b="0" i="1" dirty="0">
                <a:latin typeface="Times New Roman"/>
                <a:cs typeface="Times New Roman"/>
              </a:rPr>
              <a:t>Sketch</a:t>
            </a:r>
            <a:r>
              <a:rPr lang="en-US" sz="1800" dirty="0">
                <a:cs typeface="Arial"/>
              </a:rPr>
              <a:t> is </a:t>
            </a:r>
            <a:r>
              <a:rPr lang="en-US" sz="1800" dirty="0" smtClean="0">
                <a:cs typeface="Arial"/>
              </a:rPr>
              <a:t>fixed, </a:t>
            </a:r>
            <a:r>
              <a:rPr lang="en-US" sz="1800" dirty="0" smtClean="0">
                <a:latin typeface="Arial"/>
                <a:cs typeface="Arial"/>
              </a:rPr>
              <a:t>adversary selects a distribution </a:t>
            </a:r>
            <a:r>
              <a:rPr lang="en-US" sz="1800" b="0" i="1" dirty="0" smtClean="0">
                <a:latin typeface="Times New Roman"/>
                <a:cs typeface="Times New Roman"/>
              </a:rPr>
              <a:t>W </a:t>
            </a:r>
            <a:r>
              <a:rPr lang="en-US" sz="1800" dirty="0" smtClean="0">
                <a:latin typeface="Arial"/>
                <a:cs typeface="Arial"/>
              </a:rPr>
              <a:t>from </a:t>
            </a:r>
            <a:r>
              <a:rPr lang="en-US" sz="1800" b="0" i="1" dirty="0" smtClean="0">
                <a:latin typeface="Times New Roman"/>
                <a:cs typeface="Times New Roman"/>
              </a:rPr>
              <a:t>V</a:t>
            </a:r>
            <a:endParaRPr lang="en-US" sz="1800" dirty="0" smtClean="0">
              <a:latin typeface="Arial"/>
              <a:cs typeface="Arial"/>
            </a:endParaRPr>
          </a:p>
          <a:p>
            <a:endParaRPr lang="en-US" sz="1800" b="0" i="1" dirty="0" smtClean="0">
              <a:latin typeface="Times New Roman"/>
              <a:cs typeface="Times New Roman"/>
            </a:endParaRPr>
          </a:p>
          <a:p>
            <a:r>
              <a:rPr lang="en-US" sz="1800" b="0" i="1" dirty="0" smtClean="0">
                <a:latin typeface="Times New Roman"/>
                <a:cs typeface="Times New Roman"/>
              </a:rPr>
              <a:t>Sketch </a:t>
            </a:r>
            <a:r>
              <a:rPr lang="en-US" sz="1800" dirty="0">
                <a:cs typeface="Arial"/>
              </a:rPr>
              <a:t>does not know what distribution it is being asked to correct </a:t>
            </a:r>
            <a:r>
              <a:rPr lang="en-US" sz="1800" dirty="0" smtClean="0">
                <a:cs typeface="Arial"/>
              </a:rPr>
              <a:t>(only receives </a:t>
            </a:r>
            <a:r>
              <a:rPr lang="en-US" sz="1800" dirty="0">
                <a:cs typeface="Arial"/>
              </a:rPr>
              <a:t>sample from distribution</a:t>
            </a:r>
            <a:r>
              <a:rPr lang="en-US" sz="1800" dirty="0" smtClean="0">
                <a:cs typeface="Arial"/>
              </a:rPr>
              <a:t>)</a:t>
            </a:r>
            <a:endParaRPr lang="en-US" sz="1800" dirty="0" smtClean="0">
              <a:latin typeface="Arial"/>
              <a:cs typeface="Arial"/>
            </a:endParaRPr>
          </a:p>
          <a:p>
            <a:r>
              <a:rPr lang="en-US" sz="1800" b="0" i="1" dirty="0">
                <a:latin typeface="Times New Roman"/>
                <a:cs typeface="Times New Roman"/>
              </a:rPr>
              <a:t>Sketch </a:t>
            </a:r>
            <a:r>
              <a:rPr lang="en-US" sz="1800" dirty="0" smtClean="0">
                <a:latin typeface="Arial"/>
                <a:cs typeface="Arial"/>
              </a:rPr>
              <a:t>imposes constraints on </a:t>
            </a:r>
            <a:r>
              <a:rPr lang="en-US" sz="1800" b="0" i="1" dirty="0">
                <a:latin typeface="Times New Roman"/>
                <a:cs typeface="Times New Roman"/>
              </a:rPr>
              <a:t>W</a:t>
            </a:r>
            <a:endParaRPr lang="en-US" sz="1800" dirty="0" smtClean="0">
              <a:latin typeface="Arial"/>
              <a:cs typeface="Arial"/>
            </a:endParaRPr>
          </a:p>
          <a:p>
            <a:r>
              <a:rPr lang="en-US" sz="1800" dirty="0" smtClean="0">
                <a:latin typeface="Arial"/>
                <a:cs typeface="Arial"/>
              </a:rPr>
              <a:t>Constraints only depend on received sample and are independent of rest of </a:t>
            </a:r>
            <a:r>
              <a:rPr lang="en-US" sz="1800" b="0" i="1" dirty="0" smtClean="0">
                <a:latin typeface="Times New Roman"/>
                <a:cs typeface="Times New Roman"/>
              </a:rPr>
              <a:t>W</a:t>
            </a:r>
            <a:r>
              <a:rPr lang="en-US" sz="1800" dirty="0" smtClean="0">
                <a:latin typeface="Arial"/>
                <a:cs typeface="Arial"/>
              </a:rPr>
              <a:t>’s </a:t>
            </a:r>
            <a:r>
              <a:rPr lang="en-US" sz="1800" dirty="0" err="1" smtClean="0">
                <a:latin typeface="Arial"/>
                <a:cs typeface="Arial"/>
              </a:rPr>
              <a:t>p.m.f</a:t>
            </a:r>
            <a:r>
              <a:rPr lang="en-US" sz="1800" dirty="0" smtClean="0">
                <a:latin typeface="Arial"/>
                <a:cs typeface="Arial"/>
              </a:rPr>
              <a:t>.</a:t>
            </a:r>
          </a:p>
          <a:p>
            <a:endParaRPr lang="en-US" sz="1800" dirty="0" smtClean="0">
              <a:latin typeface="Arial"/>
              <a:cs typeface="Arial"/>
            </a:endParaRPr>
          </a:p>
          <a:p>
            <a:r>
              <a:rPr lang="en-US" sz="1800" dirty="0" smtClean="0">
                <a:latin typeface="Arial"/>
                <a:cs typeface="Arial"/>
              </a:rPr>
              <a:t>When </a:t>
            </a:r>
            <a:r>
              <a:rPr lang="en-US" sz="1800" b="0" i="1" dirty="0" smtClean="0">
                <a:latin typeface="Times New Roman"/>
                <a:cs typeface="Times New Roman"/>
              </a:rPr>
              <a:t>W</a:t>
            </a:r>
            <a:r>
              <a:rPr lang="en-US" sz="1800" dirty="0" smtClean="0">
                <a:latin typeface="Arial"/>
                <a:cs typeface="Arial"/>
              </a:rPr>
              <a:t> has little entropy </a:t>
            </a:r>
            <a:r>
              <a:rPr lang="en-US" sz="1800" b="0" i="1" dirty="0">
                <a:latin typeface="Times New Roman"/>
                <a:cs typeface="Times New Roman"/>
              </a:rPr>
              <a:t>Sketch </a:t>
            </a:r>
            <a:r>
              <a:rPr lang="en-US" sz="1800" dirty="0" smtClean="0">
                <a:latin typeface="Arial"/>
                <a:cs typeface="Arial"/>
              </a:rPr>
              <a:t>constraints remove all entropy</a:t>
            </a:r>
            <a:endParaRPr lang="en-US" sz="1800" b="0" i="1" dirty="0" smtClean="0">
              <a:latin typeface="Times New Roman"/>
              <a:cs typeface="Times New Roman"/>
            </a:endParaRPr>
          </a:p>
        </p:txBody>
      </p:sp>
      <p:sp>
        <p:nvSpPr>
          <p:cNvPr id="4" name="TextBox 3"/>
          <p:cNvSpPr txBox="1"/>
          <p:nvPr/>
        </p:nvSpPr>
        <p:spPr>
          <a:xfrm>
            <a:off x="4158400"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12" name="Rectangle 11"/>
          <p:cNvSpPr/>
          <p:nvPr/>
        </p:nvSpPr>
        <p:spPr>
          <a:xfrm>
            <a:off x="4154020"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2" name="Group 111"/>
          <p:cNvGrpSpPr/>
          <p:nvPr/>
        </p:nvGrpSpPr>
        <p:grpSpPr>
          <a:xfrm>
            <a:off x="4272572" y="1951488"/>
            <a:ext cx="4645332" cy="4046402"/>
            <a:chOff x="4272572" y="1951488"/>
            <a:chExt cx="4645332" cy="4046402"/>
          </a:xfrm>
        </p:grpSpPr>
        <p:sp>
          <p:nvSpPr>
            <p:cNvPr id="5" name="Oval 4"/>
            <p:cNvSpPr/>
            <p:nvPr/>
          </p:nvSpPr>
          <p:spPr bwMode="auto">
            <a:xfrm>
              <a:off x="6223647"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 name="Oval 5"/>
            <p:cNvSpPr/>
            <p:nvPr/>
          </p:nvSpPr>
          <p:spPr bwMode="auto">
            <a:xfrm>
              <a:off x="6338816"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7265643"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7947685"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Oval 9"/>
            <p:cNvSpPr/>
            <p:nvPr/>
          </p:nvSpPr>
          <p:spPr bwMode="auto">
            <a:xfrm>
              <a:off x="7395532"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4272572" y="30932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4387741"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5734244"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4823564" y="5238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4496253" y="47813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5314568" y="19915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5996610" y="258541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5133566" y="49046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5685719" y="46241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5444457"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4677255" y="35461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5481079" y="49538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4677255"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7006154" y="25658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6678843" y="21086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7316156" y="22319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7868309" y="195148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6548954" y="23552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7663669" y="22811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7179146"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8525649"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8105973" y="530558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8788015" y="58994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8235862"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468660"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47" name="Group 146"/>
          <p:cNvGrpSpPr/>
          <p:nvPr/>
        </p:nvGrpSpPr>
        <p:grpSpPr>
          <a:xfrm>
            <a:off x="4768937" y="1799859"/>
            <a:ext cx="3917715" cy="4397214"/>
            <a:chOff x="4768937" y="1799859"/>
            <a:chExt cx="3917715" cy="4397214"/>
          </a:xfrm>
        </p:grpSpPr>
        <p:sp>
          <p:nvSpPr>
            <p:cNvPr id="44" name="Oval 43"/>
            <p:cNvSpPr/>
            <p:nvPr/>
          </p:nvSpPr>
          <p:spPr bwMode="auto">
            <a:xfrm>
              <a:off x="6720012" y="479978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6835181" y="419357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181684" y="379648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7762008" y="369807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8444050" y="429197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7891897" y="419357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7124695" y="379648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768937" y="395333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884106" y="334712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6230609" y="295003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5319929" y="6098667"/>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5" name="Oval 54"/>
            <p:cNvSpPr/>
            <p:nvPr/>
          </p:nvSpPr>
          <p:spPr bwMode="auto">
            <a:xfrm>
              <a:off x="4992618" y="5641467"/>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Oval 55"/>
            <p:cNvSpPr/>
            <p:nvPr/>
          </p:nvSpPr>
          <p:spPr bwMode="auto">
            <a:xfrm>
              <a:off x="5810933" y="285162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7" name="Oval 56"/>
            <p:cNvSpPr/>
            <p:nvPr/>
          </p:nvSpPr>
          <p:spPr bwMode="auto">
            <a:xfrm>
              <a:off x="6492975" y="344552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5629931" y="5764754"/>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9" name="Oval 58"/>
            <p:cNvSpPr/>
            <p:nvPr/>
          </p:nvSpPr>
          <p:spPr bwMode="auto">
            <a:xfrm>
              <a:off x="6182084" y="5484276"/>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0" name="Oval 59"/>
            <p:cNvSpPr/>
            <p:nvPr/>
          </p:nvSpPr>
          <p:spPr bwMode="auto">
            <a:xfrm>
              <a:off x="5940822" y="334712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1" name="Oval 60"/>
            <p:cNvSpPr/>
            <p:nvPr/>
          </p:nvSpPr>
          <p:spPr bwMode="auto">
            <a:xfrm>
              <a:off x="5173620" y="4406303"/>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Oval 61"/>
            <p:cNvSpPr/>
            <p:nvPr/>
          </p:nvSpPr>
          <p:spPr bwMode="auto">
            <a:xfrm>
              <a:off x="5977444" y="5813957"/>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5173620" y="295003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7502519" y="342598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7175208" y="296878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7812521" y="3092076"/>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364674" y="281159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7045319" y="3215363"/>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160034" y="314127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6947894" y="229535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294397" y="189826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2" name="Oval 71"/>
            <p:cNvSpPr/>
            <p:nvPr/>
          </p:nvSpPr>
          <p:spPr bwMode="auto">
            <a:xfrm>
              <a:off x="7874721" y="179985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bwMode="auto">
            <a:xfrm>
              <a:off x="8556763" y="239375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4" name="Oval 73"/>
            <p:cNvSpPr/>
            <p:nvPr/>
          </p:nvSpPr>
          <p:spPr bwMode="auto">
            <a:xfrm>
              <a:off x="8004610" y="229535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7237408" y="189826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13" name="Group 112"/>
          <p:cNvGrpSpPr/>
          <p:nvPr/>
        </p:nvGrpSpPr>
        <p:grpSpPr>
          <a:xfrm>
            <a:off x="5126130" y="2302335"/>
            <a:ext cx="3805002" cy="3637096"/>
            <a:chOff x="5126130" y="2302335"/>
            <a:chExt cx="3805002" cy="3637096"/>
          </a:xfrm>
        </p:grpSpPr>
        <p:sp>
          <p:nvSpPr>
            <p:cNvPr id="76" name="Oval 75"/>
            <p:cNvSpPr/>
            <p:nvPr/>
          </p:nvSpPr>
          <p:spPr bwMode="auto">
            <a:xfrm>
              <a:off x="7077205" y="4290522"/>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8538877" y="3287222"/>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7927374" y="3235120"/>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8801243" y="378271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8249090" y="3684309"/>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7448814" y="307554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126130" y="3444072"/>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5241299" y="2837859"/>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5" name="Oval 84"/>
            <p:cNvSpPr/>
            <p:nvPr/>
          </p:nvSpPr>
          <p:spPr bwMode="auto">
            <a:xfrm>
              <a:off x="6594417" y="257968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6" name="Oval 85"/>
            <p:cNvSpPr/>
            <p:nvPr/>
          </p:nvSpPr>
          <p:spPr bwMode="auto">
            <a:xfrm>
              <a:off x="5677122" y="558940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7" name="Oval 86"/>
            <p:cNvSpPr/>
            <p:nvPr/>
          </p:nvSpPr>
          <p:spPr bwMode="auto">
            <a:xfrm>
              <a:off x="5349811" y="513220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8" name="Oval 87"/>
            <p:cNvSpPr/>
            <p:nvPr/>
          </p:nvSpPr>
          <p:spPr bwMode="auto">
            <a:xfrm>
              <a:off x="6168126" y="234236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9" name="Oval 88"/>
            <p:cNvSpPr/>
            <p:nvPr/>
          </p:nvSpPr>
          <p:spPr bwMode="auto">
            <a:xfrm>
              <a:off x="6850168" y="293626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0" name="Oval 89"/>
            <p:cNvSpPr/>
            <p:nvPr/>
          </p:nvSpPr>
          <p:spPr bwMode="auto">
            <a:xfrm>
              <a:off x="5987124" y="5255491"/>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1" name="Oval 90"/>
            <p:cNvSpPr/>
            <p:nvPr/>
          </p:nvSpPr>
          <p:spPr bwMode="auto">
            <a:xfrm>
              <a:off x="6539277" y="4975013"/>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2" name="Oval 91"/>
            <p:cNvSpPr/>
            <p:nvPr/>
          </p:nvSpPr>
          <p:spPr bwMode="auto">
            <a:xfrm>
              <a:off x="6476612" y="283124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3" name="Oval 92"/>
            <p:cNvSpPr/>
            <p:nvPr/>
          </p:nvSpPr>
          <p:spPr bwMode="auto">
            <a:xfrm>
              <a:off x="5530813" y="3897040"/>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4" name="Oval 93"/>
            <p:cNvSpPr/>
            <p:nvPr/>
          </p:nvSpPr>
          <p:spPr bwMode="auto">
            <a:xfrm>
              <a:off x="6334637" y="530469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5" name="Oval 94"/>
            <p:cNvSpPr/>
            <p:nvPr/>
          </p:nvSpPr>
          <p:spPr bwMode="auto">
            <a:xfrm>
              <a:off x="5550657" y="233493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6" name="Oval 95"/>
            <p:cNvSpPr/>
            <p:nvPr/>
          </p:nvSpPr>
          <p:spPr bwMode="auto">
            <a:xfrm>
              <a:off x="7859712" y="291672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7" name="Oval 96"/>
            <p:cNvSpPr/>
            <p:nvPr/>
          </p:nvSpPr>
          <p:spPr bwMode="auto">
            <a:xfrm>
              <a:off x="7532401" y="245952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8" name="Oval 97"/>
            <p:cNvSpPr/>
            <p:nvPr/>
          </p:nvSpPr>
          <p:spPr bwMode="auto">
            <a:xfrm>
              <a:off x="8169714" y="2582813"/>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9" name="Oval 98"/>
            <p:cNvSpPr/>
            <p:nvPr/>
          </p:nvSpPr>
          <p:spPr bwMode="auto">
            <a:xfrm>
              <a:off x="8721867" y="230233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0" name="Oval 99"/>
            <p:cNvSpPr/>
            <p:nvPr/>
          </p:nvSpPr>
          <p:spPr bwMode="auto">
            <a:xfrm>
              <a:off x="7402512" y="2706100"/>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1" name="Oval 100"/>
            <p:cNvSpPr/>
            <p:nvPr/>
          </p:nvSpPr>
          <p:spPr bwMode="auto">
            <a:xfrm>
              <a:off x="8517227" y="263201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2" name="Oval 101"/>
            <p:cNvSpPr/>
            <p:nvPr/>
          </p:nvSpPr>
          <p:spPr bwMode="auto">
            <a:xfrm>
              <a:off x="7576289" y="584102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3" name="Oval 102"/>
            <p:cNvSpPr/>
            <p:nvPr/>
          </p:nvSpPr>
          <p:spPr bwMode="auto">
            <a:xfrm>
              <a:off x="7963661" y="4782448"/>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4" name="Oval 103"/>
            <p:cNvSpPr/>
            <p:nvPr/>
          </p:nvSpPr>
          <p:spPr bwMode="auto">
            <a:xfrm>
              <a:off x="7543985" y="4684042"/>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5" name="Oval 104"/>
            <p:cNvSpPr/>
            <p:nvPr/>
          </p:nvSpPr>
          <p:spPr bwMode="auto">
            <a:xfrm>
              <a:off x="8318632" y="486781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6" name="Oval 105"/>
            <p:cNvSpPr/>
            <p:nvPr/>
          </p:nvSpPr>
          <p:spPr bwMode="auto">
            <a:xfrm>
              <a:off x="7673874" y="517953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7" name="Oval 106"/>
            <p:cNvSpPr/>
            <p:nvPr/>
          </p:nvSpPr>
          <p:spPr bwMode="auto">
            <a:xfrm>
              <a:off x="8249456" y="558946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08" name="Rectangle 36"/>
          <p:cNvSpPr>
            <a:spLocks noChangeArrowheads="1"/>
          </p:cNvSpPr>
          <p:nvPr/>
        </p:nvSpPr>
        <p:spPr bwMode="auto">
          <a:xfrm>
            <a:off x="6156901" y="475659"/>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Adversary selects what color will be provided</a:t>
            </a:r>
            <a:endParaRPr lang="en-US" sz="1800" b="1" i="1" dirty="0" smtClean="0">
              <a:latin typeface="Times New Roman"/>
              <a:cs typeface="Times New Roman"/>
            </a:endParaRPr>
          </a:p>
        </p:txBody>
      </p:sp>
      <p:cxnSp>
        <p:nvCxnSpPr>
          <p:cNvPr id="109" name="Straight Arrow Connector 108"/>
          <p:cNvCxnSpPr>
            <a:stCxn id="108" idx="2"/>
          </p:cNvCxnSpPr>
          <p:nvPr/>
        </p:nvCxnSpPr>
        <p:spPr>
          <a:xfrm flipH="1">
            <a:off x="7145512" y="1464980"/>
            <a:ext cx="498324" cy="8183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46" name="Group 145"/>
          <p:cNvGrpSpPr/>
          <p:nvPr/>
        </p:nvGrpSpPr>
        <p:grpSpPr>
          <a:xfrm>
            <a:off x="4226800" y="1767040"/>
            <a:ext cx="3917715" cy="4397214"/>
            <a:chOff x="4921337" y="1952259"/>
            <a:chExt cx="3917715" cy="4397214"/>
          </a:xfrm>
          <a:solidFill>
            <a:srgbClr val="FF0000"/>
          </a:solidFill>
        </p:grpSpPr>
        <p:sp>
          <p:nvSpPr>
            <p:cNvPr id="114" name="Oval 113"/>
            <p:cNvSpPr/>
            <p:nvPr/>
          </p:nvSpPr>
          <p:spPr bwMode="auto">
            <a:xfrm>
              <a:off x="6872412" y="495218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6987581" y="434597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8334084" y="394888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7914408" y="385047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8596450" y="4444378"/>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8044297" y="434597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7277095" y="394888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4921337" y="410573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036506" y="349952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6383009" y="310243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5472329" y="6251067"/>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5145018" y="5793867"/>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5963333" y="300402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6645375" y="3597928"/>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5782331" y="5917154"/>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6334484" y="5636676"/>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6093222" y="349952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5326020" y="4558703"/>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6129844" y="5966357"/>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5326020" y="310243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7654919" y="357838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7149011" y="322041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964921" y="3244476"/>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8517074" y="2963998"/>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7197719" y="3367763"/>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8312434" y="329367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7100294" y="244775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8446797" y="205066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8027121" y="195225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8709163" y="2546158"/>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157010" y="244775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7389808" y="205066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50" name="Rectangle 36"/>
          <p:cNvSpPr>
            <a:spLocks noChangeArrowheads="1"/>
          </p:cNvSpPr>
          <p:nvPr/>
        </p:nvSpPr>
        <p:spPr bwMode="auto">
          <a:xfrm>
            <a:off x="4179368" y="833120"/>
            <a:ext cx="1906159" cy="86691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Constraints imposed </a:t>
            </a:r>
            <a:br>
              <a:rPr lang="en-US" sz="1800" b="1" dirty="0" smtClean="0">
                <a:latin typeface="Arial"/>
                <a:cs typeface="Arial"/>
              </a:rPr>
            </a:br>
            <a:r>
              <a:rPr lang="en-US" sz="1800" b="1" dirty="0" smtClean="0">
                <a:latin typeface="Arial"/>
                <a:cs typeface="Arial"/>
              </a:rPr>
              <a:t>by </a:t>
            </a:r>
            <a:r>
              <a:rPr lang="en-US" sz="1800" i="1" dirty="0" smtClean="0">
                <a:latin typeface="Times New Roman"/>
                <a:cs typeface="Times New Roman"/>
              </a:rPr>
              <a:t>Sketch</a:t>
            </a:r>
            <a:endParaRPr lang="en-US" sz="1800" b="1" i="1" dirty="0" smtClean="0">
              <a:latin typeface="Times New Roman"/>
              <a:cs typeface="Times New Roman"/>
            </a:endParaRPr>
          </a:p>
        </p:txBody>
      </p:sp>
      <p:cxnSp>
        <p:nvCxnSpPr>
          <p:cNvPr id="151" name="Straight Arrow Connector 150"/>
          <p:cNvCxnSpPr/>
          <p:nvPr/>
        </p:nvCxnSpPr>
        <p:spPr>
          <a:xfrm>
            <a:off x="6065683" y="1627266"/>
            <a:ext cx="747461" cy="15875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44891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fade">
                                      <p:cBhvr>
                                        <p:cTn id="23" dur="500"/>
                                        <p:tgtEl>
                                          <p:spTgt spid="108"/>
                                        </p:tgtEl>
                                      </p:cBhvr>
                                    </p:animEffect>
                                  </p:childTnLst>
                                </p:cTn>
                              </p:par>
                              <p:par>
                                <p:cTn id="24" presetID="10" presetClass="entr" presetSubtype="0"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fad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150"/>
                                        </p:tgtEl>
                                        <p:attrNameLst>
                                          <p:attrName>style.visibility</p:attrName>
                                        </p:attrNameLst>
                                      </p:cBhvr>
                                      <p:to>
                                        <p:strVal val="visible"/>
                                      </p:to>
                                    </p:set>
                                    <p:animEffect transition="in" filter="fade">
                                      <p:cBhvr>
                                        <p:cTn id="45" dur="500"/>
                                        <p:tgtEl>
                                          <p:spTgt spid="150"/>
                                        </p:tgtEl>
                                      </p:cBhvr>
                                    </p:animEffect>
                                  </p:childTnLst>
                                </p:cTn>
                              </p:par>
                              <p:par>
                                <p:cTn id="46" presetID="10" presetClass="entr" presetSubtype="0" fill="hold" nodeType="withEffect">
                                  <p:stCondLst>
                                    <p:cond delay="0"/>
                                  </p:stCondLst>
                                  <p:childTnLst>
                                    <p:set>
                                      <p:cBhvr>
                                        <p:cTn id="47" dur="1" fill="hold">
                                          <p:stCondLst>
                                            <p:cond delay="0"/>
                                          </p:stCondLst>
                                        </p:cTn>
                                        <p:tgtEl>
                                          <p:spTgt spid="151"/>
                                        </p:tgtEl>
                                        <p:attrNameLst>
                                          <p:attrName>style.visibility</p:attrName>
                                        </p:attrNameLst>
                                      </p:cBhvr>
                                      <p:to>
                                        <p:strVal val="visible"/>
                                      </p:to>
                                    </p:set>
                                    <p:animEffect transition="in" filter="fade">
                                      <p:cBhvr>
                                        <p:cTn id="48" dur="500"/>
                                        <p:tgtEl>
                                          <p:spTgt spid="151"/>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113"/>
                                        </p:tgtEl>
                                      </p:cBhvr>
                                    </p:animEffect>
                                    <p:set>
                                      <p:cBhvr>
                                        <p:cTn id="57" dur="1" fill="hold">
                                          <p:stCondLst>
                                            <p:cond delay="499"/>
                                          </p:stCondLst>
                                        </p:cTn>
                                        <p:tgtEl>
                                          <p:spTgt spid="1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46"/>
                                        </p:tgtEl>
                                      </p:cBhvr>
                                    </p:animEffect>
                                    <p:set>
                                      <p:cBhvr>
                                        <p:cTn id="60" dur="1" fill="hold">
                                          <p:stCondLst>
                                            <p:cond delay="499"/>
                                          </p:stCondLst>
                                        </p:cTn>
                                        <p:tgtEl>
                                          <p:spTgt spid="146"/>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12"/>
                                        </p:tgtEl>
                                      </p:cBhvr>
                                    </p:animEffect>
                                    <p:set>
                                      <p:cBhvr>
                                        <p:cTn id="63" dur="1" fill="hold">
                                          <p:stCondLst>
                                            <p:cond delay="499"/>
                                          </p:stCondLst>
                                        </p:cTn>
                                        <p:tgtEl>
                                          <p:spTgt spid="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3" grpId="0" build="p"/>
      <p:bldP spid="108" grpId="0" animBg="1"/>
      <p:bldP spid="15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p:cNvSpPr/>
          <p:nvPr/>
        </p:nvSpPr>
        <p:spPr bwMode="auto">
          <a:xfrm>
            <a:off x="6839603" y="1620651"/>
            <a:ext cx="304275" cy="4643662"/>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Distribution Oblivious</a:t>
            </a:r>
            <a:endParaRPr lang="en-US" dirty="0"/>
          </a:p>
        </p:txBody>
      </p:sp>
      <p:sp>
        <p:nvSpPr>
          <p:cNvPr id="3" name="Content Placeholder 2"/>
          <p:cNvSpPr>
            <a:spLocks noGrp="1"/>
          </p:cNvSpPr>
          <p:nvPr>
            <p:ph idx="1"/>
          </p:nvPr>
        </p:nvSpPr>
        <p:spPr>
          <a:xfrm>
            <a:off x="0" y="1124533"/>
            <a:ext cx="4061428" cy="5153009"/>
          </a:xfrm>
        </p:spPr>
        <p:txBody>
          <a:bodyPr/>
          <a:lstStyle/>
          <a:p>
            <a:r>
              <a:rPr lang="en-US" sz="1800" b="0" i="1" dirty="0">
                <a:latin typeface="Times New Roman"/>
                <a:cs typeface="Times New Roman"/>
              </a:rPr>
              <a:t>Sketch</a:t>
            </a:r>
            <a:r>
              <a:rPr lang="en-US" sz="1800" dirty="0">
                <a:cs typeface="Arial"/>
              </a:rPr>
              <a:t> </a:t>
            </a:r>
            <a:r>
              <a:rPr lang="en-US" sz="1800" dirty="0" smtClean="0"/>
              <a:t>supports a family </a:t>
            </a:r>
            <a:r>
              <a:rPr lang="en-US" sz="1800" b="0" i="1" dirty="0" smtClean="0">
                <a:latin typeface="Times New Roman"/>
                <a:cs typeface="Times New Roman"/>
              </a:rPr>
              <a:t>V</a:t>
            </a:r>
          </a:p>
          <a:p>
            <a:r>
              <a:rPr lang="en-US" sz="1800" dirty="0" smtClean="0">
                <a:cs typeface="Arial"/>
              </a:rPr>
              <a:t>After </a:t>
            </a:r>
            <a:r>
              <a:rPr lang="en-US" sz="1800" b="0" i="1" dirty="0">
                <a:latin typeface="Times New Roman"/>
                <a:cs typeface="Times New Roman"/>
              </a:rPr>
              <a:t>Sketch</a:t>
            </a:r>
            <a:r>
              <a:rPr lang="en-US" sz="1800" dirty="0">
                <a:cs typeface="Arial"/>
              </a:rPr>
              <a:t> is </a:t>
            </a:r>
            <a:r>
              <a:rPr lang="en-US" sz="1800" dirty="0" smtClean="0">
                <a:cs typeface="Arial"/>
              </a:rPr>
              <a:t>fixed, </a:t>
            </a:r>
            <a:r>
              <a:rPr lang="en-US" sz="1800" dirty="0" smtClean="0">
                <a:latin typeface="Arial"/>
                <a:cs typeface="Arial"/>
              </a:rPr>
              <a:t>adversary selects a distribution </a:t>
            </a:r>
            <a:r>
              <a:rPr lang="en-US" sz="1800" b="0" i="1" dirty="0" smtClean="0">
                <a:latin typeface="Times New Roman"/>
                <a:cs typeface="Times New Roman"/>
              </a:rPr>
              <a:t>W </a:t>
            </a:r>
            <a:r>
              <a:rPr lang="en-US" sz="1800" dirty="0" smtClean="0">
                <a:latin typeface="Arial"/>
                <a:cs typeface="Arial"/>
              </a:rPr>
              <a:t>from </a:t>
            </a:r>
            <a:r>
              <a:rPr lang="en-US" sz="1800" b="0" i="1" dirty="0" smtClean="0">
                <a:latin typeface="Times New Roman"/>
                <a:cs typeface="Times New Roman"/>
              </a:rPr>
              <a:t>V</a:t>
            </a:r>
            <a:endParaRPr lang="en-US" sz="1800" dirty="0" smtClean="0">
              <a:latin typeface="Arial"/>
              <a:cs typeface="Arial"/>
            </a:endParaRPr>
          </a:p>
          <a:p>
            <a:endParaRPr lang="en-US" sz="1800" b="0" i="1" dirty="0" smtClean="0">
              <a:latin typeface="Times New Roman"/>
              <a:cs typeface="Times New Roman"/>
            </a:endParaRPr>
          </a:p>
          <a:p>
            <a:r>
              <a:rPr lang="en-US" sz="1800" b="0" i="1" dirty="0" smtClean="0">
                <a:latin typeface="Times New Roman"/>
                <a:cs typeface="Times New Roman"/>
              </a:rPr>
              <a:t>Sketch </a:t>
            </a:r>
            <a:r>
              <a:rPr lang="en-US" sz="1800" dirty="0">
                <a:cs typeface="Arial"/>
              </a:rPr>
              <a:t>does not know what distribution it is being asked to correct </a:t>
            </a:r>
            <a:r>
              <a:rPr lang="en-US" sz="1800" dirty="0" smtClean="0">
                <a:cs typeface="Arial"/>
              </a:rPr>
              <a:t>(only receives </a:t>
            </a:r>
            <a:r>
              <a:rPr lang="en-US" sz="1800" dirty="0">
                <a:cs typeface="Arial"/>
              </a:rPr>
              <a:t>sample from distribution</a:t>
            </a:r>
            <a:r>
              <a:rPr lang="en-US" sz="1800" dirty="0" smtClean="0">
                <a:cs typeface="Arial"/>
              </a:rPr>
              <a:t>)</a:t>
            </a:r>
            <a:endParaRPr lang="en-US" sz="1800" dirty="0" smtClean="0">
              <a:latin typeface="Arial"/>
              <a:cs typeface="Arial"/>
            </a:endParaRPr>
          </a:p>
          <a:p>
            <a:r>
              <a:rPr lang="en-US" sz="1800" b="0" i="1" dirty="0">
                <a:latin typeface="Times New Roman"/>
                <a:cs typeface="Times New Roman"/>
              </a:rPr>
              <a:t>Sketch </a:t>
            </a:r>
            <a:r>
              <a:rPr lang="en-US" sz="1800" dirty="0" smtClean="0">
                <a:latin typeface="Arial"/>
                <a:cs typeface="Arial"/>
              </a:rPr>
              <a:t>imposes constraints on </a:t>
            </a:r>
            <a:r>
              <a:rPr lang="en-US" sz="1800" b="0" i="1" dirty="0">
                <a:latin typeface="Times New Roman"/>
                <a:cs typeface="Times New Roman"/>
              </a:rPr>
              <a:t>W</a:t>
            </a:r>
            <a:endParaRPr lang="en-US" sz="1800" dirty="0" smtClean="0">
              <a:latin typeface="Arial"/>
              <a:cs typeface="Arial"/>
            </a:endParaRPr>
          </a:p>
          <a:p>
            <a:r>
              <a:rPr lang="en-US" sz="1800" dirty="0" smtClean="0">
                <a:latin typeface="Arial"/>
                <a:cs typeface="Arial"/>
              </a:rPr>
              <a:t>Constraints only depend on received sample and are independent of rest of </a:t>
            </a:r>
            <a:r>
              <a:rPr lang="en-US" sz="1800" b="0" i="1" dirty="0" smtClean="0">
                <a:latin typeface="Times New Roman"/>
                <a:cs typeface="Times New Roman"/>
              </a:rPr>
              <a:t>W</a:t>
            </a:r>
            <a:r>
              <a:rPr lang="en-US" sz="1800" dirty="0" smtClean="0">
                <a:latin typeface="Arial"/>
                <a:cs typeface="Arial"/>
              </a:rPr>
              <a:t>’s </a:t>
            </a:r>
            <a:r>
              <a:rPr lang="en-US" sz="1800" dirty="0" err="1" smtClean="0">
                <a:latin typeface="Arial"/>
                <a:cs typeface="Arial"/>
              </a:rPr>
              <a:t>p.m.f</a:t>
            </a:r>
            <a:r>
              <a:rPr lang="en-US" sz="1800" dirty="0" smtClean="0">
                <a:latin typeface="Arial"/>
                <a:cs typeface="Arial"/>
              </a:rPr>
              <a:t>.</a:t>
            </a:r>
          </a:p>
          <a:p>
            <a:endParaRPr lang="en-US" sz="1800" dirty="0" smtClean="0">
              <a:latin typeface="Arial"/>
              <a:cs typeface="Arial"/>
            </a:endParaRPr>
          </a:p>
          <a:p>
            <a:r>
              <a:rPr lang="en-US" sz="1800" dirty="0" smtClean="0">
                <a:latin typeface="Arial"/>
                <a:cs typeface="Arial"/>
              </a:rPr>
              <a:t>When </a:t>
            </a:r>
            <a:r>
              <a:rPr lang="en-US" sz="1800" b="0" i="1" dirty="0" smtClean="0">
                <a:latin typeface="Times New Roman"/>
                <a:cs typeface="Times New Roman"/>
              </a:rPr>
              <a:t>W</a:t>
            </a:r>
            <a:r>
              <a:rPr lang="en-US" sz="1800" dirty="0" smtClean="0">
                <a:latin typeface="Arial"/>
                <a:cs typeface="Arial"/>
              </a:rPr>
              <a:t> has little entropy </a:t>
            </a:r>
            <a:r>
              <a:rPr lang="en-US" sz="1800" b="0" i="1" dirty="0">
                <a:latin typeface="Times New Roman"/>
                <a:cs typeface="Times New Roman"/>
              </a:rPr>
              <a:t>Sketch </a:t>
            </a:r>
            <a:r>
              <a:rPr lang="en-US" sz="1800" dirty="0" smtClean="0">
                <a:latin typeface="Arial"/>
                <a:cs typeface="Arial"/>
              </a:rPr>
              <a:t>constraints remove all entropy</a:t>
            </a:r>
            <a:endParaRPr lang="en-US" sz="1800" b="0" i="1" dirty="0" smtClean="0">
              <a:latin typeface="Times New Roman"/>
              <a:cs typeface="Times New Roman"/>
            </a:endParaRPr>
          </a:p>
        </p:txBody>
      </p:sp>
      <p:sp>
        <p:nvSpPr>
          <p:cNvPr id="4" name="TextBox 3"/>
          <p:cNvSpPr txBox="1"/>
          <p:nvPr/>
        </p:nvSpPr>
        <p:spPr>
          <a:xfrm>
            <a:off x="4158400"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12" name="Rectangle 11"/>
          <p:cNvSpPr/>
          <p:nvPr/>
        </p:nvSpPr>
        <p:spPr>
          <a:xfrm>
            <a:off x="4154020"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bwMode="auto">
          <a:xfrm>
            <a:off x="6835181" y="419357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7045319" y="3215363"/>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6947894" y="229535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8" name="Rectangle 36"/>
          <p:cNvSpPr>
            <a:spLocks noChangeArrowheads="1"/>
          </p:cNvSpPr>
          <p:nvPr/>
        </p:nvSpPr>
        <p:spPr bwMode="auto">
          <a:xfrm>
            <a:off x="6156901" y="475659"/>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Adversary selects what color will be provided</a:t>
            </a:r>
            <a:endParaRPr lang="en-US" sz="1800" b="1" i="1" dirty="0" smtClean="0">
              <a:latin typeface="Times New Roman"/>
              <a:cs typeface="Times New Roman"/>
            </a:endParaRPr>
          </a:p>
        </p:txBody>
      </p:sp>
      <p:cxnSp>
        <p:nvCxnSpPr>
          <p:cNvPr id="109" name="Straight Arrow Connector 108"/>
          <p:cNvCxnSpPr>
            <a:stCxn id="108" idx="2"/>
          </p:cNvCxnSpPr>
          <p:nvPr/>
        </p:nvCxnSpPr>
        <p:spPr>
          <a:xfrm flipH="1">
            <a:off x="7145512" y="1464980"/>
            <a:ext cx="498324" cy="8183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0" name="Rectangle 36"/>
          <p:cNvSpPr>
            <a:spLocks noChangeArrowheads="1"/>
          </p:cNvSpPr>
          <p:nvPr/>
        </p:nvSpPr>
        <p:spPr bwMode="auto">
          <a:xfrm>
            <a:off x="4179368" y="833120"/>
            <a:ext cx="1906159" cy="86691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Constraints imposed </a:t>
            </a:r>
            <a:br>
              <a:rPr lang="en-US" sz="1800" b="1" dirty="0" smtClean="0">
                <a:latin typeface="Arial"/>
                <a:cs typeface="Arial"/>
              </a:rPr>
            </a:br>
            <a:r>
              <a:rPr lang="en-US" sz="1800" b="1" dirty="0" smtClean="0">
                <a:latin typeface="Arial"/>
                <a:cs typeface="Arial"/>
              </a:rPr>
              <a:t>by </a:t>
            </a:r>
            <a:r>
              <a:rPr lang="en-US" sz="1800" i="1" dirty="0" smtClean="0">
                <a:latin typeface="Times New Roman"/>
                <a:cs typeface="Times New Roman"/>
              </a:rPr>
              <a:t>Sketch</a:t>
            </a:r>
            <a:endParaRPr lang="en-US" sz="1800" b="1" i="1" dirty="0" smtClean="0">
              <a:latin typeface="Times New Roman"/>
              <a:cs typeface="Times New Roman"/>
            </a:endParaRPr>
          </a:p>
        </p:txBody>
      </p:sp>
      <p:cxnSp>
        <p:nvCxnSpPr>
          <p:cNvPr id="151" name="Straight Arrow Connector 150"/>
          <p:cNvCxnSpPr/>
          <p:nvPr/>
        </p:nvCxnSpPr>
        <p:spPr>
          <a:xfrm>
            <a:off x="6065683" y="1627266"/>
            <a:ext cx="747461" cy="15875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2" name="Rectangle 36"/>
          <p:cNvSpPr>
            <a:spLocks noChangeArrowheads="1"/>
          </p:cNvSpPr>
          <p:nvPr/>
        </p:nvSpPr>
        <p:spPr bwMode="auto">
          <a:xfrm>
            <a:off x="3994156" y="3591534"/>
            <a:ext cx="2031840" cy="853679"/>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Adversary’s search space</a:t>
            </a:r>
            <a:endParaRPr lang="en-US" sz="1800" b="1" i="1" dirty="0" smtClean="0">
              <a:latin typeface="Times New Roman"/>
              <a:cs typeface="Times New Roman"/>
            </a:endParaRPr>
          </a:p>
        </p:txBody>
      </p:sp>
      <p:cxnSp>
        <p:nvCxnSpPr>
          <p:cNvPr id="153" name="Straight Arrow Connector 152"/>
          <p:cNvCxnSpPr>
            <a:stCxn id="152" idx="3"/>
          </p:cNvCxnSpPr>
          <p:nvPr/>
        </p:nvCxnSpPr>
        <p:spPr>
          <a:xfrm>
            <a:off x="6025996" y="4018374"/>
            <a:ext cx="800378" cy="2085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stCxn id="152" idx="3"/>
          </p:cNvCxnSpPr>
          <p:nvPr/>
        </p:nvCxnSpPr>
        <p:spPr>
          <a:xfrm flipV="1">
            <a:off x="6025996" y="3307451"/>
            <a:ext cx="1031892" cy="7109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a:stCxn id="152" idx="3"/>
          </p:cNvCxnSpPr>
          <p:nvPr/>
        </p:nvCxnSpPr>
        <p:spPr>
          <a:xfrm flipV="1">
            <a:off x="6025996" y="2387981"/>
            <a:ext cx="932672" cy="163039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5" name="Rectangle 36"/>
          <p:cNvSpPr>
            <a:spLocks noChangeArrowheads="1"/>
          </p:cNvSpPr>
          <p:nvPr/>
        </p:nvSpPr>
        <p:spPr bwMode="auto">
          <a:xfrm>
            <a:off x="4232547" y="4802318"/>
            <a:ext cx="2349082" cy="103864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Maybe those were “bad” constraints?</a:t>
            </a:r>
            <a:endParaRPr lang="en-US" sz="1800" b="1" i="1" dirty="0" smtClean="0">
              <a:latin typeface="Times New Roman"/>
              <a:cs typeface="Times New Roman"/>
            </a:endParaRPr>
          </a:p>
        </p:txBody>
      </p:sp>
    </p:spTree>
    <p:extLst>
      <p:ext uri="{BB962C8B-B14F-4D97-AF65-F5344CB8AC3E}">
        <p14:creationId xmlns:p14="http://schemas.microsoft.com/office/powerpoint/2010/main" val="1308110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par>
                                <p:cTn id="8" presetID="10" presetClass="entr" presetSubtype="0" fill="hold"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fade">
                                      <p:cBhvr>
                                        <p:cTn id="10" dur="500"/>
                                        <p:tgtEl>
                                          <p:spTgt spid="149"/>
                                        </p:tgtEl>
                                      </p:cBhvr>
                                    </p:animEffect>
                                  </p:childTnLst>
                                </p:cTn>
                              </p:par>
                              <p:par>
                                <p:cTn id="11" presetID="10" presetClass="entr" presetSubtype="0" fill="hold" nodeType="withEffect">
                                  <p:stCondLst>
                                    <p:cond delay="0"/>
                                  </p:stCondLst>
                                  <p:childTnLst>
                                    <p:set>
                                      <p:cBhvr>
                                        <p:cTn id="12" dur="1" fill="hold">
                                          <p:stCondLst>
                                            <p:cond delay="0"/>
                                          </p:stCondLst>
                                        </p:cTn>
                                        <p:tgtEl>
                                          <p:spTgt spid="154"/>
                                        </p:tgtEl>
                                        <p:attrNameLst>
                                          <p:attrName>style.visibility</p:attrName>
                                        </p:attrNameLst>
                                      </p:cBhvr>
                                      <p:to>
                                        <p:strVal val="visible"/>
                                      </p:to>
                                    </p:set>
                                    <p:animEffect transition="in" filter="fade">
                                      <p:cBhvr>
                                        <p:cTn id="13" dur="500"/>
                                        <p:tgtEl>
                                          <p:spTgt spid="154"/>
                                        </p:tgtEl>
                                      </p:cBhvr>
                                    </p:animEffect>
                                  </p:childTnLst>
                                </p:cTn>
                              </p:par>
                              <p:par>
                                <p:cTn id="14" presetID="10" presetClass="entr" presetSubtype="0" fill="hold" nodeType="withEffect">
                                  <p:stCondLst>
                                    <p:cond delay="0"/>
                                  </p:stCondLst>
                                  <p:childTnLst>
                                    <p:set>
                                      <p:cBhvr>
                                        <p:cTn id="15" dur="1" fill="hold">
                                          <p:stCondLst>
                                            <p:cond delay="0"/>
                                          </p:stCondLst>
                                        </p:cTn>
                                        <p:tgtEl>
                                          <p:spTgt spid="153"/>
                                        </p:tgtEl>
                                        <p:attrNameLst>
                                          <p:attrName>style.visibility</p:attrName>
                                        </p:attrNameLst>
                                      </p:cBhvr>
                                      <p:to>
                                        <p:strVal val="visible"/>
                                      </p:to>
                                    </p:set>
                                    <p:animEffect transition="in" filter="fade">
                                      <p:cBhvr>
                                        <p:cTn id="16" dur="500"/>
                                        <p:tgtEl>
                                          <p:spTgt spid="15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p:cNvSpPr/>
          <p:nvPr/>
        </p:nvSpPr>
        <p:spPr bwMode="auto">
          <a:xfrm rot="5400000">
            <a:off x="6442756" y="-19804"/>
            <a:ext cx="304275" cy="4881721"/>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Distribution Oblivious</a:t>
            </a:r>
            <a:endParaRPr lang="en-US" dirty="0"/>
          </a:p>
        </p:txBody>
      </p:sp>
      <p:sp>
        <p:nvSpPr>
          <p:cNvPr id="3" name="Content Placeholder 2"/>
          <p:cNvSpPr>
            <a:spLocks noGrp="1"/>
          </p:cNvSpPr>
          <p:nvPr>
            <p:ph idx="1"/>
          </p:nvPr>
        </p:nvSpPr>
        <p:spPr>
          <a:xfrm>
            <a:off x="0" y="1124533"/>
            <a:ext cx="4061428" cy="5153009"/>
          </a:xfrm>
        </p:spPr>
        <p:txBody>
          <a:bodyPr/>
          <a:lstStyle/>
          <a:p>
            <a:r>
              <a:rPr lang="en-US" sz="1800" b="0" i="1" dirty="0">
                <a:latin typeface="Times New Roman"/>
                <a:cs typeface="Times New Roman"/>
              </a:rPr>
              <a:t>Sketch</a:t>
            </a:r>
            <a:r>
              <a:rPr lang="en-US" sz="1800" dirty="0">
                <a:cs typeface="Arial"/>
              </a:rPr>
              <a:t> </a:t>
            </a:r>
            <a:r>
              <a:rPr lang="en-US" sz="1800" dirty="0" smtClean="0"/>
              <a:t>supports a family </a:t>
            </a:r>
            <a:r>
              <a:rPr lang="en-US" sz="1800" b="0" i="1" dirty="0" smtClean="0">
                <a:latin typeface="Times New Roman"/>
                <a:cs typeface="Times New Roman"/>
              </a:rPr>
              <a:t>V</a:t>
            </a:r>
          </a:p>
          <a:p>
            <a:r>
              <a:rPr lang="en-US" sz="1800" dirty="0" smtClean="0">
                <a:cs typeface="Arial"/>
              </a:rPr>
              <a:t>After </a:t>
            </a:r>
            <a:r>
              <a:rPr lang="en-US" sz="1800" b="0" i="1" dirty="0">
                <a:latin typeface="Times New Roman"/>
                <a:cs typeface="Times New Roman"/>
              </a:rPr>
              <a:t>Sketch</a:t>
            </a:r>
            <a:r>
              <a:rPr lang="en-US" sz="1800" dirty="0">
                <a:cs typeface="Arial"/>
              </a:rPr>
              <a:t> is </a:t>
            </a:r>
            <a:r>
              <a:rPr lang="en-US" sz="1800" dirty="0" smtClean="0">
                <a:cs typeface="Arial"/>
              </a:rPr>
              <a:t>fixed, </a:t>
            </a:r>
            <a:r>
              <a:rPr lang="en-US" sz="1800" dirty="0" smtClean="0">
                <a:latin typeface="Arial"/>
                <a:cs typeface="Arial"/>
              </a:rPr>
              <a:t>adversary selects a distribution </a:t>
            </a:r>
            <a:r>
              <a:rPr lang="en-US" sz="1800" b="0" i="1" dirty="0" smtClean="0">
                <a:latin typeface="Times New Roman"/>
                <a:cs typeface="Times New Roman"/>
              </a:rPr>
              <a:t>W </a:t>
            </a:r>
            <a:r>
              <a:rPr lang="en-US" sz="1800" dirty="0" smtClean="0">
                <a:latin typeface="Arial"/>
                <a:cs typeface="Arial"/>
              </a:rPr>
              <a:t>from </a:t>
            </a:r>
            <a:r>
              <a:rPr lang="en-US" sz="1800" b="0" i="1" dirty="0" smtClean="0">
                <a:latin typeface="Times New Roman"/>
                <a:cs typeface="Times New Roman"/>
              </a:rPr>
              <a:t>V</a:t>
            </a:r>
            <a:endParaRPr lang="en-US" sz="1800" dirty="0" smtClean="0">
              <a:latin typeface="Arial"/>
              <a:cs typeface="Arial"/>
            </a:endParaRPr>
          </a:p>
          <a:p>
            <a:endParaRPr lang="en-US" sz="1800" b="0" i="1" dirty="0" smtClean="0">
              <a:latin typeface="Times New Roman"/>
              <a:cs typeface="Times New Roman"/>
            </a:endParaRPr>
          </a:p>
          <a:p>
            <a:r>
              <a:rPr lang="en-US" sz="1800" b="0" i="1" dirty="0" smtClean="0">
                <a:latin typeface="Times New Roman"/>
                <a:cs typeface="Times New Roman"/>
              </a:rPr>
              <a:t>Sketch </a:t>
            </a:r>
            <a:r>
              <a:rPr lang="en-US" sz="1800" dirty="0">
                <a:cs typeface="Arial"/>
              </a:rPr>
              <a:t>does not know what distribution it is being asked to correct </a:t>
            </a:r>
            <a:r>
              <a:rPr lang="en-US" sz="1800" dirty="0" smtClean="0">
                <a:cs typeface="Arial"/>
              </a:rPr>
              <a:t>(only receives </a:t>
            </a:r>
            <a:r>
              <a:rPr lang="en-US" sz="1800" dirty="0">
                <a:cs typeface="Arial"/>
              </a:rPr>
              <a:t>sample from distribution</a:t>
            </a:r>
            <a:r>
              <a:rPr lang="en-US" sz="1800" dirty="0" smtClean="0">
                <a:cs typeface="Arial"/>
              </a:rPr>
              <a:t>)</a:t>
            </a:r>
            <a:endParaRPr lang="en-US" sz="1800" dirty="0" smtClean="0">
              <a:latin typeface="Arial"/>
              <a:cs typeface="Arial"/>
            </a:endParaRPr>
          </a:p>
          <a:p>
            <a:r>
              <a:rPr lang="en-US" sz="1800" b="0" i="1" dirty="0">
                <a:latin typeface="Times New Roman"/>
                <a:cs typeface="Times New Roman"/>
              </a:rPr>
              <a:t>Sketch </a:t>
            </a:r>
            <a:r>
              <a:rPr lang="en-US" sz="1800" dirty="0" smtClean="0">
                <a:latin typeface="Arial"/>
                <a:cs typeface="Arial"/>
              </a:rPr>
              <a:t>imposes constraints on </a:t>
            </a:r>
            <a:r>
              <a:rPr lang="en-US" sz="1800" b="0" i="1" dirty="0">
                <a:latin typeface="Times New Roman"/>
                <a:cs typeface="Times New Roman"/>
              </a:rPr>
              <a:t>W</a:t>
            </a:r>
            <a:endParaRPr lang="en-US" sz="1800" dirty="0" smtClean="0">
              <a:latin typeface="Arial"/>
              <a:cs typeface="Arial"/>
            </a:endParaRPr>
          </a:p>
          <a:p>
            <a:r>
              <a:rPr lang="en-US" sz="1800" dirty="0" smtClean="0">
                <a:latin typeface="Arial"/>
                <a:cs typeface="Arial"/>
              </a:rPr>
              <a:t>Constraints only depend on received sample and are independent of rest of </a:t>
            </a:r>
            <a:r>
              <a:rPr lang="en-US" sz="1800" b="0" i="1" dirty="0" smtClean="0">
                <a:latin typeface="Times New Roman"/>
                <a:cs typeface="Times New Roman"/>
              </a:rPr>
              <a:t>W</a:t>
            </a:r>
            <a:r>
              <a:rPr lang="en-US" sz="1800" dirty="0" smtClean="0">
                <a:latin typeface="Arial"/>
                <a:cs typeface="Arial"/>
              </a:rPr>
              <a:t>’s </a:t>
            </a:r>
            <a:r>
              <a:rPr lang="en-US" sz="1800" dirty="0" err="1" smtClean="0">
                <a:latin typeface="Arial"/>
                <a:cs typeface="Arial"/>
              </a:rPr>
              <a:t>p.m.f</a:t>
            </a:r>
            <a:r>
              <a:rPr lang="en-US" sz="1800" dirty="0" smtClean="0">
                <a:latin typeface="Arial"/>
                <a:cs typeface="Arial"/>
              </a:rPr>
              <a:t>.</a:t>
            </a:r>
          </a:p>
          <a:p>
            <a:endParaRPr lang="en-US" sz="1800" dirty="0" smtClean="0">
              <a:latin typeface="Arial"/>
              <a:cs typeface="Arial"/>
            </a:endParaRPr>
          </a:p>
          <a:p>
            <a:r>
              <a:rPr lang="en-US" sz="1800" dirty="0" smtClean="0">
                <a:latin typeface="Arial"/>
                <a:cs typeface="Arial"/>
              </a:rPr>
              <a:t>When </a:t>
            </a:r>
            <a:r>
              <a:rPr lang="en-US" sz="1800" b="0" i="1" dirty="0" smtClean="0">
                <a:latin typeface="Times New Roman"/>
                <a:cs typeface="Times New Roman"/>
              </a:rPr>
              <a:t>W</a:t>
            </a:r>
            <a:r>
              <a:rPr lang="en-US" sz="1800" dirty="0" smtClean="0">
                <a:latin typeface="Arial"/>
                <a:cs typeface="Arial"/>
              </a:rPr>
              <a:t> has little entropy </a:t>
            </a:r>
            <a:r>
              <a:rPr lang="en-US" sz="1800" b="0" i="1" dirty="0">
                <a:latin typeface="Times New Roman"/>
                <a:cs typeface="Times New Roman"/>
              </a:rPr>
              <a:t>Sketch </a:t>
            </a:r>
            <a:r>
              <a:rPr lang="en-US" sz="1800" dirty="0" smtClean="0">
                <a:latin typeface="Arial"/>
                <a:cs typeface="Arial"/>
              </a:rPr>
              <a:t>constraints remove all entropy</a:t>
            </a:r>
            <a:endParaRPr lang="en-US" sz="1800" b="0" i="1" dirty="0" smtClean="0">
              <a:latin typeface="Times New Roman"/>
              <a:cs typeface="Times New Roman"/>
            </a:endParaRPr>
          </a:p>
        </p:txBody>
      </p:sp>
      <p:sp>
        <p:nvSpPr>
          <p:cNvPr id="4" name="TextBox 3"/>
          <p:cNvSpPr txBox="1"/>
          <p:nvPr/>
        </p:nvSpPr>
        <p:spPr>
          <a:xfrm>
            <a:off x="4158400"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12" name="Rectangle 11"/>
          <p:cNvSpPr/>
          <p:nvPr/>
        </p:nvSpPr>
        <p:spPr>
          <a:xfrm>
            <a:off x="4154020"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2" name="Group 111"/>
          <p:cNvGrpSpPr/>
          <p:nvPr/>
        </p:nvGrpSpPr>
        <p:grpSpPr>
          <a:xfrm>
            <a:off x="4272572" y="1951488"/>
            <a:ext cx="4645332" cy="4046402"/>
            <a:chOff x="4272572" y="1951488"/>
            <a:chExt cx="4645332" cy="4046402"/>
          </a:xfrm>
        </p:grpSpPr>
        <p:sp>
          <p:nvSpPr>
            <p:cNvPr id="5" name="Oval 4"/>
            <p:cNvSpPr/>
            <p:nvPr/>
          </p:nvSpPr>
          <p:spPr bwMode="auto">
            <a:xfrm>
              <a:off x="6223647"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 name="Oval 5"/>
            <p:cNvSpPr/>
            <p:nvPr/>
          </p:nvSpPr>
          <p:spPr bwMode="auto">
            <a:xfrm>
              <a:off x="6338816"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7265643"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7947685"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Oval 9"/>
            <p:cNvSpPr/>
            <p:nvPr/>
          </p:nvSpPr>
          <p:spPr bwMode="auto">
            <a:xfrm>
              <a:off x="7395532"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4272572" y="30932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4387741"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5734244"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4823564" y="5238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4496253" y="47813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5314568" y="19915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5996610" y="258541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5133566" y="49046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5685719" y="46241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5444457" y="248701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4677255" y="35461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5481079" y="49538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Oval 24"/>
            <p:cNvSpPr/>
            <p:nvPr/>
          </p:nvSpPr>
          <p:spPr bwMode="auto">
            <a:xfrm>
              <a:off x="4677255" y="20899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7006154" y="25658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6678843" y="210867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7316156" y="22319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7868309" y="195148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6548954" y="23552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7663669" y="22811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7179146"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8525649"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8105973" y="530558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8788015" y="58994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8235862" y="58010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7468660" y="54039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47" name="Group 146"/>
          <p:cNvGrpSpPr/>
          <p:nvPr/>
        </p:nvGrpSpPr>
        <p:grpSpPr>
          <a:xfrm>
            <a:off x="4768937" y="1799859"/>
            <a:ext cx="3917715" cy="4397214"/>
            <a:chOff x="4768937" y="1799859"/>
            <a:chExt cx="3917715" cy="4397214"/>
          </a:xfrm>
        </p:grpSpPr>
        <p:sp>
          <p:nvSpPr>
            <p:cNvPr id="44" name="Oval 43"/>
            <p:cNvSpPr/>
            <p:nvPr/>
          </p:nvSpPr>
          <p:spPr bwMode="auto">
            <a:xfrm>
              <a:off x="6720012" y="479978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6835181" y="419357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181684" y="379648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7762008" y="369807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8444050" y="429197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7891897" y="419357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7124695" y="379648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768937" y="395333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884106" y="334712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6230609" y="295003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5319929" y="6098667"/>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5" name="Oval 54"/>
            <p:cNvSpPr/>
            <p:nvPr/>
          </p:nvSpPr>
          <p:spPr bwMode="auto">
            <a:xfrm>
              <a:off x="4992618" y="5641467"/>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Oval 55"/>
            <p:cNvSpPr/>
            <p:nvPr/>
          </p:nvSpPr>
          <p:spPr bwMode="auto">
            <a:xfrm>
              <a:off x="5810933" y="285162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7" name="Oval 56"/>
            <p:cNvSpPr/>
            <p:nvPr/>
          </p:nvSpPr>
          <p:spPr bwMode="auto">
            <a:xfrm>
              <a:off x="6492975" y="344552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8" name="Oval 57"/>
            <p:cNvSpPr/>
            <p:nvPr/>
          </p:nvSpPr>
          <p:spPr bwMode="auto">
            <a:xfrm>
              <a:off x="5629931" y="5764754"/>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9" name="Oval 58"/>
            <p:cNvSpPr/>
            <p:nvPr/>
          </p:nvSpPr>
          <p:spPr bwMode="auto">
            <a:xfrm>
              <a:off x="6182084" y="5484276"/>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0" name="Oval 59"/>
            <p:cNvSpPr/>
            <p:nvPr/>
          </p:nvSpPr>
          <p:spPr bwMode="auto">
            <a:xfrm>
              <a:off x="5940822" y="334712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1" name="Oval 60"/>
            <p:cNvSpPr/>
            <p:nvPr/>
          </p:nvSpPr>
          <p:spPr bwMode="auto">
            <a:xfrm>
              <a:off x="5173620" y="4406303"/>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2" name="Oval 61"/>
            <p:cNvSpPr/>
            <p:nvPr/>
          </p:nvSpPr>
          <p:spPr bwMode="auto">
            <a:xfrm>
              <a:off x="5977444" y="5813957"/>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5173620" y="295003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7502519" y="342598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7175208" y="296878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7812521" y="3092076"/>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364674" y="281159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7045319" y="3215363"/>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160034" y="314127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6947894" y="229535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294397" y="189826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2" name="Oval 71"/>
            <p:cNvSpPr/>
            <p:nvPr/>
          </p:nvSpPr>
          <p:spPr bwMode="auto">
            <a:xfrm>
              <a:off x="7874721" y="1799859"/>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bwMode="auto">
            <a:xfrm>
              <a:off x="8556763" y="239375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4" name="Oval 73"/>
            <p:cNvSpPr/>
            <p:nvPr/>
          </p:nvSpPr>
          <p:spPr bwMode="auto">
            <a:xfrm>
              <a:off x="8004610" y="229535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5" name="Oval 74"/>
            <p:cNvSpPr/>
            <p:nvPr/>
          </p:nvSpPr>
          <p:spPr bwMode="auto">
            <a:xfrm>
              <a:off x="7237408" y="1898265"/>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grpSp>
        <p:nvGrpSpPr>
          <p:cNvPr id="113" name="Group 112"/>
          <p:cNvGrpSpPr/>
          <p:nvPr/>
        </p:nvGrpSpPr>
        <p:grpSpPr>
          <a:xfrm>
            <a:off x="5126130" y="2302335"/>
            <a:ext cx="3805002" cy="3637096"/>
            <a:chOff x="5126130" y="2302335"/>
            <a:chExt cx="3805002" cy="3637096"/>
          </a:xfrm>
        </p:grpSpPr>
        <p:sp>
          <p:nvSpPr>
            <p:cNvPr id="76" name="Oval 75"/>
            <p:cNvSpPr/>
            <p:nvPr/>
          </p:nvSpPr>
          <p:spPr bwMode="auto">
            <a:xfrm>
              <a:off x="7077205" y="4290522"/>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8538877" y="3287222"/>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7927374" y="3235120"/>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8801243" y="378271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8249090" y="3684309"/>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7448814" y="307554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5126130" y="3444072"/>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5241299" y="2837859"/>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5" name="Oval 84"/>
            <p:cNvSpPr/>
            <p:nvPr/>
          </p:nvSpPr>
          <p:spPr bwMode="auto">
            <a:xfrm>
              <a:off x="6594417" y="257968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6" name="Oval 85"/>
            <p:cNvSpPr/>
            <p:nvPr/>
          </p:nvSpPr>
          <p:spPr bwMode="auto">
            <a:xfrm>
              <a:off x="5677122" y="558940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7" name="Oval 86"/>
            <p:cNvSpPr/>
            <p:nvPr/>
          </p:nvSpPr>
          <p:spPr bwMode="auto">
            <a:xfrm>
              <a:off x="5349811" y="513220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8" name="Oval 87"/>
            <p:cNvSpPr/>
            <p:nvPr/>
          </p:nvSpPr>
          <p:spPr bwMode="auto">
            <a:xfrm>
              <a:off x="6168126" y="234236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9" name="Oval 88"/>
            <p:cNvSpPr/>
            <p:nvPr/>
          </p:nvSpPr>
          <p:spPr bwMode="auto">
            <a:xfrm>
              <a:off x="6850168" y="293626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0" name="Oval 89"/>
            <p:cNvSpPr/>
            <p:nvPr/>
          </p:nvSpPr>
          <p:spPr bwMode="auto">
            <a:xfrm>
              <a:off x="5987124" y="5255491"/>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1" name="Oval 90"/>
            <p:cNvSpPr/>
            <p:nvPr/>
          </p:nvSpPr>
          <p:spPr bwMode="auto">
            <a:xfrm>
              <a:off x="6539277" y="4975013"/>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2" name="Oval 91"/>
            <p:cNvSpPr/>
            <p:nvPr/>
          </p:nvSpPr>
          <p:spPr bwMode="auto">
            <a:xfrm>
              <a:off x="6476612" y="283124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3" name="Oval 92"/>
            <p:cNvSpPr/>
            <p:nvPr/>
          </p:nvSpPr>
          <p:spPr bwMode="auto">
            <a:xfrm>
              <a:off x="5530813" y="3897040"/>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4" name="Oval 93"/>
            <p:cNvSpPr/>
            <p:nvPr/>
          </p:nvSpPr>
          <p:spPr bwMode="auto">
            <a:xfrm>
              <a:off x="6334637" y="530469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5" name="Oval 94"/>
            <p:cNvSpPr/>
            <p:nvPr/>
          </p:nvSpPr>
          <p:spPr bwMode="auto">
            <a:xfrm>
              <a:off x="5550657" y="2334934"/>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6" name="Oval 95"/>
            <p:cNvSpPr/>
            <p:nvPr/>
          </p:nvSpPr>
          <p:spPr bwMode="auto">
            <a:xfrm>
              <a:off x="7859712" y="291672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7" name="Oval 96"/>
            <p:cNvSpPr/>
            <p:nvPr/>
          </p:nvSpPr>
          <p:spPr bwMode="auto">
            <a:xfrm>
              <a:off x="7532401" y="245952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8" name="Oval 97"/>
            <p:cNvSpPr/>
            <p:nvPr/>
          </p:nvSpPr>
          <p:spPr bwMode="auto">
            <a:xfrm>
              <a:off x="8169714" y="2582813"/>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9" name="Oval 98"/>
            <p:cNvSpPr/>
            <p:nvPr/>
          </p:nvSpPr>
          <p:spPr bwMode="auto">
            <a:xfrm>
              <a:off x="8721867" y="230233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0" name="Oval 99"/>
            <p:cNvSpPr/>
            <p:nvPr/>
          </p:nvSpPr>
          <p:spPr bwMode="auto">
            <a:xfrm>
              <a:off x="7402512" y="2706100"/>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1" name="Oval 100"/>
            <p:cNvSpPr/>
            <p:nvPr/>
          </p:nvSpPr>
          <p:spPr bwMode="auto">
            <a:xfrm>
              <a:off x="8517227" y="263201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2" name="Oval 101"/>
            <p:cNvSpPr/>
            <p:nvPr/>
          </p:nvSpPr>
          <p:spPr bwMode="auto">
            <a:xfrm>
              <a:off x="7576289" y="584102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3" name="Oval 102"/>
            <p:cNvSpPr/>
            <p:nvPr/>
          </p:nvSpPr>
          <p:spPr bwMode="auto">
            <a:xfrm>
              <a:off x="7963661" y="4782448"/>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4" name="Oval 103"/>
            <p:cNvSpPr/>
            <p:nvPr/>
          </p:nvSpPr>
          <p:spPr bwMode="auto">
            <a:xfrm>
              <a:off x="7543985" y="4684042"/>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5" name="Oval 104"/>
            <p:cNvSpPr/>
            <p:nvPr/>
          </p:nvSpPr>
          <p:spPr bwMode="auto">
            <a:xfrm>
              <a:off x="8318632" y="4867816"/>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6" name="Oval 105"/>
            <p:cNvSpPr/>
            <p:nvPr/>
          </p:nvSpPr>
          <p:spPr bwMode="auto">
            <a:xfrm>
              <a:off x="7673874" y="517953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7" name="Oval 106"/>
            <p:cNvSpPr/>
            <p:nvPr/>
          </p:nvSpPr>
          <p:spPr bwMode="auto">
            <a:xfrm>
              <a:off x="8249456" y="5589465"/>
              <a:ext cx="129889" cy="98406"/>
            </a:xfrm>
            <a:prstGeom prst="ellipse">
              <a:avLst/>
            </a:prstGeom>
            <a:solidFill>
              <a:schemeClr val="accent6">
                <a:lumMod val="75000"/>
              </a:schemeClr>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08" name="Rectangle 36"/>
          <p:cNvSpPr>
            <a:spLocks noChangeArrowheads="1"/>
          </p:cNvSpPr>
          <p:nvPr/>
        </p:nvSpPr>
        <p:spPr bwMode="auto">
          <a:xfrm>
            <a:off x="6156901" y="475659"/>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Adversary selects what color will be provided</a:t>
            </a:r>
            <a:endParaRPr lang="en-US" sz="1800" b="1" i="1" dirty="0" smtClean="0">
              <a:latin typeface="Times New Roman"/>
              <a:cs typeface="Times New Roman"/>
            </a:endParaRPr>
          </a:p>
        </p:txBody>
      </p:sp>
      <p:cxnSp>
        <p:nvCxnSpPr>
          <p:cNvPr id="109" name="Straight Arrow Connector 108"/>
          <p:cNvCxnSpPr>
            <a:stCxn id="108" idx="2"/>
          </p:cNvCxnSpPr>
          <p:nvPr/>
        </p:nvCxnSpPr>
        <p:spPr>
          <a:xfrm flipH="1">
            <a:off x="7145512" y="1464980"/>
            <a:ext cx="498324" cy="8183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46" name="Group 145"/>
          <p:cNvGrpSpPr/>
          <p:nvPr/>
        </p:nvGrpSpPr>
        <p:grpSpPr>
          <a:xfrm>
            <a:off x="4226800" y="1767040"/>
            <a:ext cx="3917715" cy="4397214"/>
            <a:chOff x="4921337" y="1952259"/>
            <a:chExt cx="3917715" cy="4397214"/>
          </a:xfrm>
          <a:solidFill>
            <a:srgbClr val="FF0000"/>
          </a:solidFill>
        </p:grpSpPr>
        <p:sp>
          <p:nvSpPr>
            <p:cNvPr id="114" name="Oval 113"/>
            <p:cNvSpPr/>
            <p:nvPr/>
          </p:nvSpPr>
          <p:spPr bwMode="auto">
            <a:xfrm>
              <a:off x="6872412" y="495218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6987581" y="434597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8334084" y="394888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7914408" y="385047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8596450" y="4444378"/>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8044297" y="434597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7277095" y="394888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4921337" y="410573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036506" y="349952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6383009" y="310243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5472329" y="6251067"/>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5145018" y="5793867"/>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5963333" y="300402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6645375" y="3597928"/>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5782331" y="5917154"/>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6334484" y="5636676"/>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6093222" y="349952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5326020" y="4558703"/>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6129844" y="5966357"/>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5326020" y="310243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7654919" y="357838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7149011" y="322041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964921" y="3244476"/>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8517074" y="2963998"/>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7197719" y="3367763"/>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8312434" y="329367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7100294" y="244775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8446797" y="205066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8027121" y="1952259"/>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8709163" y="2546158"/>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157010" y="2447752"/>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7389808" y="2050665"/>
              <a:ext cx="129889" cy="98406"/>
            </a:xfrm>
            <a:prstGeom prst="ellipse">
              <a:avLst/>
            </a:prstGeom>
            <a:grp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50" name="Rectangle 36"/>
          <p:cNvSpPr>
            <a:spLocks noChangeArrowheads="1"/>
          </p:cNvSpPr>
          <p:nvPr/>
        </p:nvSpPr>
        <p:spPr bwMode="auto">
          <a:xfrm>
            <a:off x="4179368" y="833120"/>
            <a:ext cx="1906159" cy="86691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Alternative Constraints</a:t>
            </a:r>
            <a:endParaRPr lang="en-US" sz="1800" b="1" i="1" dirty="0" smtClean="0">
              <a:latin typeface="Times New Roman"/>
              <a:cs typeface="Times New Roman"/>
            </a:endParaRPr>
          </a:p>
        </p:txBody>
      </p:sp>
      <p:cxnSp>
        <p:nvCxnSpPr>
          <p:cNvPr id="151" name="Straight Arrow Connector 150"/>
          <p:cNvCxnSpPr>
            <a:stCxn id="150" idx="2"/>
          </p:cNvCxnSpPr>
          <p:nvPr/>
        </p:nvCxnSpPr>
        <p:spPr>
          <a:xfrm flipH="1">
            <a:off x="5080092" y="1700030"/>
            <a:ext cx="52356" cy="5821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31999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50"/>
                                        </p:tgtEl>
                                        <p:attrNameLst>
                                          <p:attrName>style.visibility</p:attrName>
                                        </p:attrNameLst>
                                      </p:cBhvr>
                                      <p:to>
                                        <p:strVal val="visible"/>
                                      </p:to>
                                    </p:set>
                                    <p:animEffect transition="in" filter="fade">
                                      <p:cBhvr>
                                        <p:cTn id="9" dur="500"/>
                                        <p:tgtEl>
                                          <p:spTgt spid="150"/>
                                        </p:tgtEl>
                                      </p:cBhvr>
                                    </p:animEffect>
                                  </p:childTnLst>
                                </p:cTn>
                              </p:par>
                              <p:par>
                                <p:cTn id="10" presetID="10" presetClass="entr" presetSubtype="0" fill="hold" nodeType="with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500"/>
                                        <p:tgtEl>
                                          <p:spTgt spid="1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13"/>
                                        </p:tgtEl>
                                      </p:cBhvr>
                                    </p:animEffect>
                                    <p:set>
                                      <p:cBhvr>
                                        <p:cTn id="17" dur="1" fill="hold">
                                          <p:stCondLst>
                                            <p:cond delay="499"/>
                                          </p:stCondLst>
                                        </p:cTn>
                                        <p:tgtEl>
                                          <p:spTgt spid="113"/>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46"/>
                                        </p:tgtEl>
                                      </p:cBhvr>
                                    </p:animEffect>
                                    <p:set>
                                      <p:cBhvr>
                                        <p:cTn id="20" dur="1" fill="hold">
                                          <p:stCondLst>
                                            <p:cond delay="499"/>
                                          </p:stCondLst>
                                        </p:cTn>
                                        <p:tgtEl>
                                          <p:spTgt spid="146"/>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12"/>
                                        </p:tgtEl>
                                      </p:cBhvr>
                                    </p:animEffect>
                                    <p:set>
                                      <p:cBhvr>
                                        <p:cTn id="23" dur="1" fill="hold">
                                          <p:stCondLst>
                                            <p:cond delay="499"/>
                                          </p:stCondLst>
                                        </p:cTn>
                                        <p:tgtEl>
                                          <p:spTgt spid="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15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p:cNvSpPr/>
          <p:nvPr/>
        </p:nvSpPr>
        <p:spPr bwMode="auto">
          <a:xfrm rot="5400000">
            <a:off x="6442756" y="-19804"/>
            <a:ext cx="304275" cy="4881721"/>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smtClean="0"/>
              <a:t>Distribution Oblivious</a:t>
            </a:r>
            <a:endParaRPr lang="en-US" dirty="0"/>
          </a:p>
        </p:txBody>
      </p:sp>
      <p:sp>
        <p:nvSpPr>
          <p:cNvPr id="3" name="Content Placeholder 2"/>
          <p:cNvSpPr>
            <a:spLocks noGrp="1"/>
          </p:cNvSpPr>
          <p:nvPr>
            <p:ph idx="1"/>
          </p:nvPr>
        </p:nvSpPr>
        <p:spPr>
          <a:xfrm>
            <a:off x="0" y="1124533"/>
            <a:ext cx="4061428" cy="5153009"/>
          </a:xfrm>
        </p:spPr>
        <p:txBody>
          <a:bodyPr/>
          <a:lstStyle/>
          <a:p>
            <a:r>
              <a:rPr lang="en-US" sz="1800" b="0" i="1" dirty="0">
                <a:latin typeface="Times New Roman"/>
                <a:cs typeface="Times New Roman"/>
              </a:rPr>
              <a:t>Sketch</a:t>
            </a:r>
            <a:r>
              <a:rPr lang="en-US" sz="1800" dirty="0">
                <a:cs typeface="Arial"/>
              </a:rPr>
              <a:t> </a:t>
            </a:r>
            <a:r>
              <a:rPr lang="en-US" sz="1800" dirty="0" smtClean="0"/>
              <a:t>supports a family </a:t>
            </a:r>
            <a:r>
              <a:rPr lang="en-US" sz="1800" b="0" i="1" dirty="0" smtClean="0">
                <a:latin typeface="Times New Roman"/>
                <a:cs typeface="Times New Roman"/>
              </a:rPr>
              <a:t>V</a:t>
            </a:r>
          </a:p>
          <a:p>
            <a:r>
              <a:rPr lang="en-US" sz="1800" dirty="0" smtClean="0">
                <a:cs typeface="Arial"/>
              </a:rPr>
              <a:t>After </a:t>
            </a:r>
            <a:r>
              <a:rPr lang="en-US" sz="1800" b="0" i="1" dirty="0">
                <a:latin typeface="Times New Roman"/>
                <a:cs typeface="Times New Roman"/>
              </a:rPr>
              <a:t>Sketch</a:t>
            </a:r>
            <a:r>
              <a:rPr lang="en-US" sz="1800" dirty="0">
                <a:cs typeface="Arial"/>
              </a:rPr>
              <a:t> is </a:t>
            </a:r>
            <a:r>
              <a:rPr lang="en-US" sz="1800" dirty="0" smtClean="0">
                <a:cs typeface="Arial"/>
              </a:rPr>
              <a:t>fixed, </a:t>
            </a:r>
            <a:r>
              <a:rPr lang="en-US" sz="1800" dirty="0" smtClean="0">
                <a:latin typeface="Arial"/>
                <a:cs typeface="Arial"/>
              </a:rPr>
              <a:t>adversary selects a distribution </a:t>
            </a:r>
            <a:r>
              <a:rPr lang="en-US" sz="1800" b="0" i="1" dirty="0" smtClean="0">
                <a:latin typeface="Times New Roman"/>
                <a:cs typeface="Times New Roman"/>
              </a:rPr>
              <a:t>W </a:t>
            </a:r>
            <a:r>
              <a:rPr lang="en-US" sz="1800" dirty="0" smtClean="0">
                <a:latin typeface="Arial"/>
                <a:cs typeface="Arial"/>
              </a:rPr>
              <a:t>from </a:t>
            </a:r>
            <a:r>
              <a:rPr lang="en-US" sz="1800" b="0" i="1" dirty="0" smtClean="0">
                <a:latin typeface="Times New Roman"/>
                <a:cs typeface="Times New Roman"/>
              </a:rPr>
              <a:t>V</a:t>
            </a:r>
            <a:endParaRPr lang="en-US" sz="1800" dirty="0" smtClean="0">
              <a:latin typeface="Arial"/>
              <a:cs typeface="Arial"/>
            </a:endParaRPr>
          </a:p>
          <a:p>
            <a:endParaRPr lang="en-US" sz="1800" b="0" i="1" dirty="0" smtClean="0">
              <a:latin typeface="Times New Roman"/>
              <a:cs typeface="Times New Roman"/>
            </a:endParaRPr>
          </a:p>
          <a:p>
            <a:r>
              <a:rPr lang="en-US" sz="1800" b="0" i="1" dirty="0" smtClean="0">
                <a:latin typeface="Times New Roman"/>
                <a:cs typeface="Times New Roman"/>
              </a:rPr>
              <a:t>Sketch </a:t>
            </a:r>
            <a:r>
              <a:rPr lang="en-US" sz="1800" dirty="0">
                <a:cs typeface="Arial"/>
              </a:rPr>
              <a:t>does not know what distribution it is being asked to correct </a:t>
            </a:r>
            <a:r>
              <a:rPr lang="en-US" sz="1800" dirty="0" smtClean="0">
                <a:cs typeface="Arial"/>
              </a:rPr>
              <a:t>(only receives </a:t>
            </a:r>
            <a:r>
              <a:rPr lang="en-US" sz="1800" dirty="0">
                <a:cs typeface="Arial"/>
              </a:rPr>
              <a:t>sample from distribution</a:t>
            </a:r>
            <a:r>
              <a:rPr lang="en-US" sz="1800" dirty="0" smtClean="0">
                <a:cs typeface="Arial"/>
              </a:rPr>
              <a:t>)</a:t>
            </a:r>
            <a:endParaRPr lang="en-US" sz="1800" dirty="0" smtClean="0">
              <a:latin typeface="Arial"/>
              <a:cs typeface="Arial"/>
            </a:endParaRPr>
          </a:p>
          <a:p>
            <a:r>
              <a:rPr lang="en-US" sz="1800" b="0" i="1" dirty="0">
                <a:latin typeface="Times New Roman"/>
                <a:cs typeface="Times New Roman"/>
              </a:rPr>
              <a:t>Sketch </a:t>
            </a:r>
            <a:r>
              <a:rPr lang="en-US" sz="1800" dirty="0" smtClean="0">
                <a:latin typeface="Arial"/>
                <a:cs typeface="Arial"/>
              </a:rPr>
              <a:t>imposes constraints on </a:t>
            </a:r>
            <a:r>
              <a:rPr lang="en-US" sz="1800" b="0" i="1" dirty="0">
                <a:latin typeface="Times New Roman"/>
                <a:cs typeface="Times New Roman"/>
              </a:rPr>
              <a:t>W</a:t>
            </a:r>
            <a:endParaRPr lang="en-US" sz="1800" dirty="0" smtClean="0">
              <a:latin typeface="Arial"/>
              <a:cs typeface="Arial"/>
            </a:endParaRPr>
          </a:p>
          <a:p>
            <a:r>
              <a:rPr lang="en-US" sz="1800" dirty="0" smtClean="0">
                <a:latin typeface="Arial"/>
                <a:cs typeface="Arial"/>
              </a:rPr>
              <a:t>Constraints only depend on received sample and are independent of rest of </a:t>
            </a:r>
            <a:r>
              <a:rPr lang="en-US" sz="1800" b="0" i="1" dirty="0" smtClean="0">
                <a:latin typeface="Times New Roman"/>
                <a:cs typeface="Times New Roman"/>
              </a:rPr>
              <a:t>W</a:t>
            </a:r>
            <a:r>
              <a:rPr lang="en-US" sz="1800" dirty="0" smtClean="0">
                <a:latin typeface="Arial"/>
                <a:cs typeface="Arial"/>
              </a:rPr>
              <a:t>’s </a:t>
            </a:r>
            <a:r>
              <a:rPr lang="en-US" sz="1800" dirty="0" err="1" smtClean="0">
                <a:latin typeface="Arial"/>
                <a:cs typeface="Arial"/>
              </a:rPr>
              <a:t>p.m.f</a:t>
            </a:r>
            <a:r>
              <a:rPr lang="en-US" sz="1800" dirty="0" smtClean="0">
                <a:latin typeface="Arial"/>
                <a:cs typeface="Arial"/>
              </a:rPr>
              <a:t>.</a:t>
            </a:r>
          </a:p>
          <a:p>
            <a:endParaRPr lang="en-US" sz="1800" dirty="0" smtClean="0">
              <a:latin typeface="Arial"/>
              <a:cs typeface="Arial"/>
            </a:endParaRPr>
          </a:p>
          <a:p>
            <a:r>
              <a:rPr lang="en-US" sz="1800" dirty="0" smtClean="0">
                <a:latin typeface="Arial"/>
                <a:cs typeface="Arial"/>
              </a:rPr>
              <a:t>When </a:t>
            </a:r>
            <a:r>
              <a:rPr lang="en-US" sz="1800" b="0" i="1" dirty="0" smtClean="0">
                <a:latin typeface="Times New Roman"/>
                <a:cs typeface="Times New Roman"/>
              </a:rPr>
              <a:t>W</a:t>
            </a:r>
            <a:r>
              <a:rPr lang="en-US" sz="1800" dirty="0" smtClean="0">
                <a:latin typeface="Arial"/>
                <a:cs typeface="Arial"/>
              </a:rPr>
              <a:t> has little entropy </a:t>
            </a:r>
            <a:r>
              <a:rPr lang="en-US" sz="1800" b="0" i="1" dirty="0">
                <a:latin typeface="Times New Roman"/>
                <a:cs typeface="Times New Roman"/>
              </a:rPr>
              <a:t>Sketch </a:t>
            </a:r>
            <a:r>
              <a:rPr lang="en-US" sz="1800" dirty="0" smtClean="0">
                <a:latin typeface="Arial"/>
                <a:cs typeface="Arial"/>
              </a:rPr>
              <a:t>constraints remove all entropy</a:t>
            </a:r>
            <a:endParaRPr lang="en-US" sz="1800" b="0" i="1" dirty="0" smtClean="0">
              <a:latin typeface="Times New Roman"/>
              <a:cs typeface="Times New Roman"/>
            </a:endParaRPr>
          </a:p>
        </p:txBody>
      </p:sp>
      <p:sp>
        <p:nvSpPr>
          <p:cNvPr id="4" name="TextBox 3"/>
          <p:cNvSpPr txBox="1"/>
          <p:nvPr/>
        </p:nvSpPr>
        <p:spPr>
          <a:xfrm>
            <a:off x="4158400" y="1229174"/>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12" name="Rectangle 11"/>
          <p:cNvSpPr/>
          <p:nvPr/>
        </p:nvSpPr>
        <p:spPr>
          <a:xfrm>
            <a:off x="4154020" y="1605929"/>
            <a:ext cx="4896548" cy="46424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bwMode="auto">
          <a:xfrm>
            <a:off x="6947894" y="229535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bwMode="auto">
          <a:xfrm>
            <a:off x="8556763" y="2393758"/>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4" name="Oval 73"/>
          <p:cNvSpPr/>
          <p:nvPr/>
        </p:nvSpPr>
        <p:spPr bwMode="auto">
          <a:xfrm>
            <a:off x="8004610" y="2295352"/>
            <a:ext cx="129889" cy="98406"/>
          </a:xfrm>
          <a:prstGeom prst="ellipse">
            <a:avLst/>
          </a:prstGeom>
          <a:solidFill>
            <a:srgbClr val="FFFF00"/>
          </a:solidFill>
          <a:ln w="12700"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8" name="Rectangle 36"/>
          <p:cNvSpPr>
            <a:spLocks noChangeArrowheads="1"/>
          </p:cNvSpPr>
          <p:nvPr/>
        </p:nvSpPr>
        <p:spPr bwMode="auto">
          <a:xfrm>
            <a:off x="6156901" y="475659"/>
            <a:ext cx="2973869" cy="9893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Adversary selects what color will be provided</a:t>
            </a:r>
            <a:endParaRPr lang="en-US" sz="1800" b="1" i="1" dirty="0" smtClean="0">
              <a:latin typeface="Times New Roman"/>
              <a:cs typeface="Times New Roman"/>
            </a:endParaRPr>
          </a:p>
        </p:txBody>
      </p:sp>
      <p:cxnSp>
        <p:nvCxnSpPr>
          <p:cNvPr id="109" name="Straight Arrow Connector 108"/>
          <p:cNvCxnSpPr>
            <a:stCxn id="108" idx="2"/>
          </p:cNvCxnSpPr>
          <p:nvPr/>
        </p:nvCxnSpPr>
        <p:spPr>
          <a:xfrm flipH="1">
            <a:off x="7145512" y="1464980"/>
            <a:ext cx="498324" cy="81832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0" name="Rectangle 36"/>
          <p:cNvSpPr>
            <a:spLocks noChangeArrowheads="1"/>
          </p:cNvSpPr>
          <p:nvPr/>
        </p:nvSpPr>
        <p:spPr bwMode="auto">
          <a:xfrm>
            <a:off x="4179368" y="833120"/>
            <a:ext cx="1906159" cy="86691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Alternative Constraints</a:t>
            </a:r>
            <a:endParaRPr lang="en-US" sz="1800" b="1" i="1" dirty="0" smtClean="0">
              <a:latin typeface="Times New Roman"/>
              <a:cs typeface="Times New Roman"/>
            </a:endParaRPr>
          </a:p>
        </p:txBody>
      </p:sp>
      <p:cxnSp>
        <p:nvCxnSpPr>
          <p:cNvPr id="151" name="Straight Arrow Connector 150"/>
          <p:cNvCxnSpPr>
            <a:stCxn id="150" idx="2"/>
          </p:cNvCxnSpPr>
          <p:nvPr/>
        </p:nvCxnSpPr>
        <p:spPr>
          <a:xfrm flipH="1">
            <a:off x="5080092" y="1700030"/>
            <a:ext cx="52356" cy="5821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2" name="Rectangle 36"/>
          <p:cNvSpPr>
            <a:spLocks noChangeArrowheads="1"/>
          </p:cNvSpPr>
          <p:nvPr/>
        </p:nvSpPr>
        <p:spPr bwMode="auto">
          <a:xfrm>
            <a:off x="5594914" y="3174796"/>
            <a:ext cx="2031840" cy="853679"/>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Adversary’s search space</a:t>
            </a:r>
            <a:endParaRPr lang="en-US" sz="1800" b="1" i="1" dirty="0" smtClean="0">
              <a:latin typeface="Times New Roman"/>
              <a:cs typeface="Times New Roman"/>
            </a:endParaRPr>
          </a:p>
        </p:txBody>
      </p:sp>
      <p:cxnSp>
        <p:nvCxnSpPr>
          <p:cNvPr id="153" name="Straight Arrow Connector 152"/>
          <p:cNvCxnSpPr>
            <a:stCxn id="152" idx="0"/>
            <a:endCxn id="73" idx="3"/>
          </p:cNvCxnSpPr>
          <p:nvPr/>
        </p:nvCxnSpPr>
        <p:spPr>
          <a:xfrm flipV="1">
            <a:off x="6610834" y="2477753"/>
            <a:ext cx="1964951" cy="6970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a:stCxn id="152" idx="0"/>
            <a:endCxn id="74" idx="3"/>
          </p:cNvCxnSpPr>
          <p:nvPr/>
        </p:nvCxnSpPr>
        <p:spPr>
          <a:xfrm flipV="1">
            <a:off x="6610834" y="2379347"/>
            <a:ext cx="1412798" cy="7954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a:stCxn id="152" idx="0"/>
            <a:endCxn id="70" idx="4"/>
          </p:cNvCxnSpPr>
          <p:nvPr/>
        </p:nvCxnSpPr>
        <p:spPr>
          <a:xfrm flipV="1">
            <a:off x="6610834" y="2393758"/>
            <a:ext cx="402005" cy="7810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6" name="Rectangle 36"/>
          <p:cNvSpPr>
            <a:spLocks noChangeArrowheads="1"/>
          </p:cNvSpPr>
          <p:nvPr/>
        </p:nvSpPr>
        <p:spPr bwMode="auto">
          <a:xfrm>
            <a:off x="4239161" y="4524593"/>
            <a:ext cx="4386411" cy="132298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1800" b="1" dirty="0" smtClean="0">
                <a:latin typeface="Arial"/>
                <a:cs typeface="Arial"/>
              </a:rPr>
              <a:t>Every </a:t>
            </a:r>
            <a:r>
              <a:rPr lang="en-US" sz="1800" i="1" dirty="0" smtClean="0">
                <a:latin typeface="Times New Roman"/>
                <a:cs typeface="Times New Roman"/>
              </a:rPr>
              <a:t>Sketch</a:t>
            </a:r>
            <a:r>
              <a:rPr lang="en-US" sz="1800" b="1" dirty="0" smtClean="0">
                <a:latin typeface="Arial"/>
                <a:cs typeface="Arial"/>
              </a:rPr>
              <a:t> must create constraints that are independent of the color, </a:t>
            </a:r>
            <a:br>
              <a:rPr lang="en-US" sz="1800" b="1" dirty="0" smtClean="0">
                <a:latin typeface="Arial"/>
                <a:cs typeface="Arial"/>
              </a:rPr>
            </a:br>
            <a:r>
              <a:rPr lang="en-US" sz="1800" b="1" dirty="0" smtClean="0">
                <a:latin typeface="Arial"/>
                <a:cs typeface="Arial"/>
              </a:rPr>
              <a:t/>
            </a:r>
            <a:br>
              <a:rPr lang="en-US" sz="1800" b="1" dirty="0" smtClean="0">
                <a:latin typeface="Arial"/>
                <a:cs typeface="Arial"/>
              </a:rPr>
            </a:br>
            <a:r>
              <a:rPr lang="en-US" sz="1800" b="1" dirty="0" smtClean="0">
                <a:latin typeface="Arial"/>
                <a:cs typeface="Arial"/>
              </a:rPr>
              <a:t>Leaves few points of each color</a:t>
            </a:r>
            <a:endParaRPr lang="en-US" sz="1800" b="1" i="1" dirty="0" smtClean="0">
              <a:latin typeface="Times New Roman"/>
              <a:cs typeface="Times New Roman"/>
            </a:endParaRPr>
          </a:p>
        </p:txBody>
      </p:sp>
    </p:spTree>
    <p:extLst>
      <p:ext uri="{BB962C8B-B14F-4D97-AF65-F5344CB8AC3E}">
        <p14:creationId xmlns:p14="http://schemas.microsoft.com/office/powerpoint/2010/main" val="2470935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par>
                                <p:cTn id="8" presetID="10" presetClass="entr" presetSubtype="0" fill="hold"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fade">
                                      <p:cBhvr>
                                        <p:cTn id="10" dur="500"/>
                                        <p:tgtEl>
                                          <p:spTgt spid="154"/>
                                        </p:tgtEl>
                                      </p:cBhvr>
                                    </p:animEffect>
                                  </p:childTnLst>
                                </p:cTn>
                              </p:par>
                              <p:par>
                                <p:cTn id="11" presetID="10" presetClass="entr" presetSubtype="0" fill="hold" nodeType="withEffect">
                                  <p:stCondLst>
                                    <p:cond delay="0"/>
                                  </p:stCondLst>
                                  <p:childTnLst>
                                    <p:set>
                                      <p:cBhvr>
                                        <p:cTn id="12" dur="1" fill="hold">
                                          <p:stCondLst>
                                            <p:cond delay="0"/>
                                          </p:stCondLst>
                                        </p:cTn>
                                        <p:tgtEl>
                                          <p:spTgt spid="155"/>
                                        </p:tgtEl>
                                        <p:attrNameLst>
                                          <p:attrName>style.visibility</p:attrName>
                                        </p:attrNameLst>
                                      </p:cBhvr>
                                      <p:to>
                                        <p:strVal val="visible"/>
                                      </p:to>
                                    </p:set>
                                    <p:animEffect transition="in" filter="fade">
                                      <p:cBhvr>
                                        <p:cTn id="13" dur="500"/>
                                        <p:tgtEl>
                                          <p:spTgt spid="155"/>
                                        </p:tgtEl>
                                      </p:cBhvr>
                                    </p:animEffect>
                                  </p:childTnLst>
                                </p:cTn>
                              </p:par>
                              <p:par>
                                <p:cTn id="14" presetID="10" presetClass="entr" presetSubtype="0" fill="hold" nodeType="withEffect">
                                  <p:stCondLst>
                                    <p:cond delay="0"/>
                                  </p:stCondLst>
                                  <p:childTnLst>
                                    <p:set>
                                      <p:cBhvr>
                                        <p:cTn id="15" dur="1" fill="hold">
                                          <p:stCondLst>
                                            <p:cond delay="0"/>
                                          </p:stCondLst>
                                        </p:cTn>
                                        <p:tgtEl>
                                          <p:spTgt spid="153"/>
                                        </p:tgtEl>
                                        <p:attrNameLst>
                                          <p:attrName>style.visibility</p:attrName>
                                        </p:attrNameLst>
                                      </p:cBhvr>
                                      <p:to>
                                        <p:strVal val="visible"/>
                                      </p:to>
                                    </p:set>
                                    <p:animEffect transition="in" filter="fade">
                                      <p:cBhvr>
                                        <p:cTn id="16" dur="500"/>
                                        <p:tgtEl>
                                          <p:spTgt spid="15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6"/>
                                        </p:tgtEl>
                                        <p:attrNameLst>
                                          <p:attrName>style.visibility</p:attrName>
                                        </p:attrNameLst>
                                      </p:cBhvr>
                                      <p:to>
                                        <p:strVal val="visible"/>
                                      </p:to>
                                    </p:set>
                                    <p:animEffect transition="in" filter="fade">
                                      <p:cBhvr>
                                        <p:cTn id="21"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u="sng" dirty="0" smtClean="0"/>
              <a:t>Distribution-Aware:</a:t>
            </a:r>
            <a:r>
              <a:rPr lang="en-US" dirty="0" smtClean="0"/>
              <a:t> Show that key derivation is possible for any distribution with fuzzy min-entropy when algorithms know the </a:t>
            </a:r>
            <a:r>
              <a:rPr lang="en-US" dirty="0" err="1" smtClean="0"/>
              <a:t>p.m.f</a:t>
            </a:r>
            <a:r>
              <a:rPr lang="en-US" dirty="0" smtClean="0"/>
              <a:t>.</a:t>
            </a:r>
          </a:p>
          <a:p>
            <a:r>
              <a:rPr lang="en-US" u="sng" dirty="0" smtClean="0"/>
              <a:t>Distribution-Oblivious:</a:t>
            </a:r>
            <a:r>
              <a:rPr lang="en-US" dirty="0" smtClean="0"/>
              <a:t> There exist families of distributions with no secure sketch</a:t>
            </a:r>
          </a:p>
          <a:p>
            <a:pPr lvl="1"/>
            <a:r>
              <a:rPr lang="en-US" dirty="0" smtClean="0"/>
              <a:t>Negative result extends to computational secure sketches</a:t>
            </a:r>
          </a:p>
          <a:p>
            <a:pPr marL="576072" lvl="2" indent="0">
              <a:buNone/>
            </a:pPr>
            <a:r>
              <a:rPr lang="en-US" dirty="0" smtClean="0"/>
              <a:t>Use result from </a:t>
            </a:r>
            <a:r>
              <a:rPr lang="en-US" smtClean="0"/>
              <a:t>[FullerMengReyzin13]</a:t>
            </a:r>
          </a:p>
          <a:p>
            <a:pPr lvl="1"/>
            <a:r>
              <a:rPr lang="en-US" dirty="0" smtClean="0"/>
              <a:t>We have a fuzzy extractor for this family [CanettiFullerPanethReyzinSmith14]</a:t>
            </a:r>
          </a:p>
          <a:p>
            <a:r>
              <a:rPr lang="en-US" u="sng" dirty="0" smtClean="0"/>
              <a:t>Open Question:</a:t>
            </a:r>
            <a:r>
              <a:rPr lang="en-US" dirty="0" smtClean="0"/>
              <a:t> Are there families of distributions where fuzzy extraction is not possible?</a:t>
            </a:r>
          </a:p>
          <a:p>
            <a:pPr lvl="1"/>
            <a:r>
              <a:rPr lang="en-US" dirty="0" smtClean="0"/>
              <a:t>Evidence constructing fuzzy extractors easier than secure sketches</a:t>
            </a:r>
            <a:br>
              <a:rPr lang="en-US" dirty="0" smtClean="0"/>
            </a:br>
            <a:endParaRPr lang="en-US" dirty="0"/>
          </a:p>
        </p:txBody>
      </p:sp>
      <p:sp>
        <p:nvSpPr>
          <p:cNvPr id="4" name="Title 1"/>
          <p:cNvSpPr txBox="1">
            <a:spLocks/>
          </p:cNvSpPr>
          <p:nvPr/>
        </p:nvSpPr>
        <p:spPr bwMode="auto">
          <a:xfrm>
            <a:off x="483659" y="5344840"/>
            <a:ext cx="8229600" cy="873847"/>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r>
              <a:rPr lang="en-US" dirty="0" smtClean="0"/>
              <a:t>Questions?</a:t>
            </a:r>
            <a:endParaRPr lang="en-US" dirty="0"/>
          </a:p>
        </p:txBody>
      </p:sp>
    </p:spTree>
    <p:extLst>
      <p:ext uri="{BB962C8B-B14F-4D97-AF65-F5344CB8AC3E}">
        <p14:creationId xmlns:p14="http://schemas.microsoft.com/office/powerpoint/2010/main" val="916001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Authenticating Users</a:t>
            </a:r>
            <a:endParaRPr lang="en-US" dirty="0"/>
          </a:p>
        </p:txBody>
      </p:sp>
      <p:sp>
        <p:nvSpPr>
          <p:cNvPr id="3" name="Content Placeholder 2"/>
          <p:cNvSpPr>
            <a:spLocks noGrp="1"/>
          </p:cNvSpPr>
          <p:nvPr>
            <p:ph idx="1"/>
          </p:nvPr>
        </p:nvSpPr>
        <p:spPr>
          <a:xfrm>
            <a:off x="457200" y="1016598"/>
            <a:ext cx="3733800" cy="5627507"/>
          </a:xfrm>
        </p:spPr>
        <p:txBody>
          <a:bodyPr/>
          <a:lstStyle/>
          <a:p>
            <a:r>
              <a:rPr lang="en-US" dirty="0" smtClean="0"/>
              <a:t>Users’ private data exists online in a variety of locations</a:t>
            </a:r>
          </a:p>
          <a:p>
            <a:endParaRPr lang="en-US" dirty="0" smtClean="0"/>
          </a:p>
          <a:p>
            <a:endParaRPr lang="en-US" dirty="0" smtClean="0"/>
          </a:p>
          <a:p>
            <a:r>
              <a:rPr lang="en-US" dirty="0" smtClean="0"/>
              <a:t>Must authenticate users before granting access to private data</a:t>
            </a:r>
          </a:p>
          <a:p>
            <a:endParaRPr lang="en-US" dirty="0" smtClean="0"/>
          </a:p>
          <a:p>
            <a:r>
              <a:rPr lang="en-US" dirty="0" smtClean="0"/>
              <a:t>Passwords are widely used but guessable</a:t>
            </a:r>
            <a:endParaRPr lang="en-US" dirty="0"/>
          </a:p>
        </p:txBody>
      </p:sp>
      <p:sp>
        <p:nvSpPr>
          <p:cNvPr id="8" name="Rectangle 36"/>
          <p:cNvSpPr>
            <a:spLocks noChangeArrowheads="1"/>
          </p:cNvSpPr>
          <p:nvPr/>
        </p:nvSpPr>
        <p:spPr bwMode="auto">
          <a:xfrm>
            <a:off x="5146841" y="4612104"/>
            <a:ext cx="3789280" cy="15893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b="1" dirty="0" smtClean="0"/>
              <a:t>Are there alternatives to passwords with high entropy (uncertainty)?</a:t>
            </a:r>
          </a:p>
        </p:txBody>
      </p:sp>
      <p:grpSp>
        <p:nvGrpSpPr>
          <p:cNvPr id="10" name="Group 9"/>
          <p:cNvGrpSpPr/>
          <p:nvPr/>
        </p:nvGrpSpPr>
        <p:grpSpPr>
          <a:xfrm>
            <a:off x="4061428" y="959161"/>
            <a:ext cx="4828733" cy="3419903"/>
            <a:chOff x="2091765" y="1125108"/>
            <a:chExt cx="1912468" cy="1912468"/>
          </a:xfrm>
        </p:grpSpPr>
        <p:sp>
          <p:nvSpPr>
            <p:cNvPr id="11" name="Cloud 10"/>
            <p:cNvSpPr/>
            <p:nvPr/>
          </p:nvSpPr>
          <p:spPr>
            <a:xfrm>
              <a:off x="2091765" y="1125108"/>
              <a:ext cx="1912468" cy="1912468"/>
            </a:xfrm>
            <a:prstGeom prst="cloud">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Cloud 4"/>
            <p:cNvSpPr/>
            <p:nvPr/>
          </p:nvSpPr>
          <p:spPr>
            <a:xfrm>
              <a:off x="2355349" y="1413926"/>
              <a:ext cx="1249302" cy="12462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2844800">
                <a:lnSpc>
                  <a:spcPct val="90000"/>
                </a:lnSpc>
                <a:spcBef>
                  <a:spcPct val="0"/>
                </a:spcBef>
                <a:spcAft>
                  <a:spcPct val="35000"/>
                </a:spcAft>
              </a:pPr>
              <a:endParaRPr lang="en-US" sz="6400" kern="1200" dirty="0">
                <a:solidFill>
                  <a:schemeClr val="tx1"/>
                </a:solidFill>
                <a:latin typeface="Avenir Book"/>
              </a:endParaRPr>
            </a:p>
          </p:txBody>
        </p:sp>
      </p:grpSp>
      <p:sp>
        <p:nvSpPr>
          <p:cNvPr id="4" name="TextBox 3"/>
          <p:cNvSpPr txBox="1"/>
          <p:nvPr/>
        </p:nvSpPr>
        <p:spPr>
          <a:xfrm>
            <a:off x="5678000" y="2229223"/>
            <a:ext cx="1819954" cy="523220"/>
          </a:xfrm>
          <a:prstGeom prst="rect">
            <a:avLst/>
          </a:prstGeom>
          <a:noFill/>
        </p:spPr>
        <p:txBody>
          <a:bodyPr wrap="none" rtlCol="0">
            <a:spAutoFit/>
          </a:bodyPr>
          <a:lstStyle/>
          <a:p>
            <a:pPr algn="ctr"/>
            <a:r>
              <a:rPr lang="en-US" sz="2800" b="1" dirty="0" smtClean="0"/>
              <a:t>CLOUD!!!</a:t>
            </a:r>
            <a:endParaRPr lang="en-US" sz="2800" b="1" dirty="0"/>
          </a:p>
        </p:txBody>
      </p:sp>
    </p:spTree>
    <p:extLst>
      <p:ext uri="{BB962C8B-B14F-4D97-AF65-F5344CB8AC3E}">
        <p14:creationId xmlns:p14="http://schemas.microsoft.com/office/powerpoint/2010/main" val="1851527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Physical Unclonable Functions (PUFs)</a:t>
            </a:r>
            <a:br>
              <a:rPr lang="en-US" dirty="0" smtClean="0"/>
            </a:br>
            <a:r>
              <a:rPr lang="en-US" sz="3100" dirty="0" smtClean="0"/>
              <a:t>[PappuRechtTaylorGershenField02]</a:t>
            </a:r>
            <a:endParaRPr lang="en-US" dirty="0"/>
          </a:p>
        </p:txBody>
      </p:sp>
      <p:sp>
        <p:nvSpPr>
          <p:cNvPr id="3" name="Content Placeholder 2"/>
          <p:cNvSpPr>
            <a:spLocks noGrp="1"/>
          </p:cNvSpPr>
          <p:nvPr>
            <p:ph idx="1"/>
          </p:nvPr>
        </p:nvSpPr>
        <p:spPr>
          <a:xfrm>
            <a:off x="270041" y="1143000"/>
            <a:ext cx="8606591" cy="5126789"/>
          </a:xfrm>
        </p:spPr>
        <p:txBody>
          <a:bodyPr>
            <a:normAutofit/>
          </a:bodyPr>
          <a:lstStyle/>
          <a:p>
            <a:r>
              <a:rPr lang="en-US" dirty="0" smtClean="0"/>
              <a:t>Hardware that implements random function</a:t>
            </a:r>
          </a:p>
          <a:p>
            <a:r>
              <a:rPr lang="en-US" dirty="0" smtClean="0"/>
              <a:t>Impossible to copy precisely</a:t>
            </a:r>
          </a:p>
          <a:p>
            <a:r>
              <a:rPr lang="en-US" dirty="0" smtClean="0"/>
              <a:t>Large challenge/response space</a:t>
            </a:r>
          </a:p>
          <a:p>
            <a:pPr lvl="1"/>
            <a:r>
              <a:rPr lang="en-US" dirty="0" smtClean="0"/>
              <a:t>On fixed challenge, responses close together</a:t>
            </a:r>
          </a:p>
          <a:p>
            <a:r>
              <a:rPr lang="en-US" dirty="0" smtClean="0"/>
              <a:t>Key </a:t>
            </a:r>
            <a:r>
              <a:rPr lang="en-US" dirty="0"/>
              <a:t>storage </a:t>
            </a:r>
            <a:r>
              <a:rPr lang="en-US" sz="1900" dirty="0" smtClean="0"/>
              <a:t>[TuylsSchrijenSkoricVanGelovenVerhaeghWolters06</a:t>
            </a:r>
            <a:r>
              <a:rPr lang="en-US" sz="1900" dirty="0" smtClean="0"/>
              <a:t>]</a:t>
            </a:r>
          </a:p>
          <a:p>
            <a:r>
              <a:rPr lang="en-US" dirty="0" smtClean="0"/>
              <a:t>Proof of Possession</a:t>
            </a:r>
            <a:endParaRPr lang="en-US" dirty="0"/>
          </a:p>
          <a:p>
            <a:r>
              <a:rPr lang="en-US" dirty="0"/>
              <a:t>Multi-party </a:t>
            </a:r>
            <a:r>
              <a:rPr lang="en-US" dirty="0" smtClean="0"/>
              <a:t>computation </a:t>
            </a:r>
            <a:r>
              <a:rPr lang="en-US" sz="1900" dirty="0" smtClean="0"/>
              <a:t>[</a:t>
            </a:r>
            <a:r>
              <a:rPr lang="en-US" sz="1900" dirty="0" smtClean="0"/>
              <a:t>OstrovskyScafuroViscontiWadia12</a:t>
            </a:r>
            <a:r>
              <a:rPr lang="en-US" sz="1900" dirty="0"/>
              <a:t>]</a:t>
            </a:r>
            <a:endParaRPr lang="en-US" dirty="0"/>
          </a:p>
        </p:txBody>
      </p:sp>
      <p:pic>
        <p:nvPicPr>
          <p:cNvPr id="5" name="Picture 4"/>
          <p:cNvPicPr>
            <a:picLocks noChangeAspect="1" noChangeArrowheads="1"/>
          </p:cNvPicPr>
          <p:nvPr/>
        </p:nvPicPr>
        <p:blipFill>
          <a:blip r:embed="rId2" cstate="print"/>
          <a:srcRect l="23770" t="50000" r="3369" b="22278"/>
          <a:stretch>
            <a:fillRect/>
          </a:stretch>
        </p:blipFill>
        <p:spPr bwMode="auto">
          <a:xfrm>
            <a:off x="1052175" y="4883484"/>
            <a:ext cx="7047067" cy="1479884"/>
          </a:xfrm>
          <a:prstGeom prst="rect">
            <a:avLst/>
          </a:prstGeom>
          <a:noFill/>
          <a:ln w="12700">
            <a:noFill/>
            <a:miter lim="800000"/>
            <a:headEnd type="none" w="sm" len="sm"/>
            <a:tailEnd type="none" w="sm" len="sm"/>
          </a:ln>
          <a:effectLst/>
        </p:spPr>
      </p:pic>
    </p:spTree>
    <p:extLst>
      <p:ext uri="{BB962C8B-B14F-4D97-AF65-F5344CB8AC3E}">
        <p14:creationId xmlns:p14="http://schemas.microsoft.com/office/powerpoint/2010/main" val="30264375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Biometrics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Measure unique physical phenomenon</a:t>
            </a:r>
          </a:p>
          <a:p>
            <a:r>
              <a:rPr lang="en-US" dirty="0" smtClean="0"/>
              <a:t>Unique, collectable, permanent, universal</a:t>
            </a:r>
          </a:p>
          <a:p>
            <a:r>
              <a:rPr lang="en-US" dirty="0" smtClean="0"/>
              <a:t>Repeated readings exhibit significant noise</a:t>
            </a:r>
          </a:p>
          <a:p>
            <a:r>
              <a:rPr lang="en-US" dirty="0" smtClean="0"/>
              <a:t>Uniqueness/Noise vary widely</a:t>
            </a:r>
          </a:p>
          <a:p>
            <a:r>
              <a:rPr lang="en-US" dirty="0" smtClean="0"/>
              <a:t>Human iris believed to be “best”</a:t>
            </a:r>
            <a:br>
              <a:rPr lang="en-US" dirty="0" smtClean="0"/>
            </a:br>
            <a:r>
              <a:rPr lang="en-US" dirty="0" smtClean="0"/>
              <a:t>	</a:t>
            </a:r>
            <a:r>
              <a:rPr lang="en-US" sz="2000" dirty="0" smtClean="0"/>
              <a:t>[Daugman04, PrabhakarPankantiJain03]</a:t>
            </a:r>
            <a:r>
              <a:rPr lang="en-US" dirty="0" smtClean="0"/>
              <a:t> </a:t>
            </a:r>
            <a:endParaRPr lang="en-US" dirty="0"/>
          </a:p>
          <a:p>
            <a:pPr marL="0" indent="0">
              <a:buNone/>
            </a:pPr>
            <a:endParaRPr lang="en-US" dirty="0"/>
          </a:p>
        </p:txBody>
      </p:sp>
      <p:pic>
        <p:nvPicPr>
          <p:cNvPr id="5" name="Picture 4"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31" y="4813908"/>
            <a:ext cx="2155658" cy="1434492"/>
          </a:xfrm>
          <a:prstGeom prst="rect">
            <a:avLst/>
          </a:prstGeom>
        </p:spPr>
      </p:pic>
      <p:pic>
        <p:nvPicPr>
          <p:cNvPr id="6" name="Picture 5"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1986" y="4835474"/>
            <a:ext cx="1483895" cy="1412926"/>
          </a:xfrm>
          <a:prstGeom prst="rect">
            <a:avLst/>
          </a:prstGeom>
        </p:spPr>
      </p:pic>
      <p:pic>
        <p:nvPicPr>
          <p:cNvPr id="7" name="Picture 6" descr="imgr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8078" y="4813908"/>
            <a:ext cx="945934" cy="1434492"/>
          </a:xfrm>
          <a:prstGeom prst="rect">
            <a:avLst/>
          </a:prstGeom>
        </p:spPr>
      </p:pic>
      <p:pic>
        <p:nvPicPr>
          <p:cNvPr id="8" name="Picture 7" descr="imgres.jpg"/>
          <p:cNvPicPr>
            <a:picLocks noChangeAspect="1"/>
          </p:cNvPicPr>
          <p:nvPr/>
        </p:nvPicPr>
        <p:blipFill rotWithShape="1">
          <a:blip r:embed="rId5">
            <a:extLst>
              <a:ext uri="{28A0092B-C50C-407E-A947-70E740481C1C}">
                <a14:useLocalDpi xmlns:a14="http://schemas.microsoft.com/office/drawing/2010/main" val="0"/>
              </a:ext>
            </a:extLst>
          </a:blip>
          <a:srcRect l="67367" r="-5180"/>
          <a:stretch/>
        </p:blipFill>
        <p:spPr>
          <a:xfrm>
            <a:off x="7866210" y="4835474"/>
            <a:ext cx="820590" cy="1412926"/>
          </a:xfrm>
          <a:prstGeom prst="rect">
            <a:avLst/>
          </a:prstGeom>
        </p:spPr>
      </p:pic>
    </p:spTree>
    <p:extLst>
      <p:ext uri="{BB962C8B-B14F-4D97-AF65-F5344CB8AC3E}">
        <p14:creationId xmlns:p14="http://schemas.microsoft.com/office/powerpoint/2010/main" val="17736302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357868"/>
            <a:ext cx="4700338" cy="4890532"/>
          </a:xfrm>
        </p:spPr>
        <p:txBody>
          <a:bodyPr>
            <a:noAutofit/>
          </a:bodyPr>
          <a:lstStyle/>
          <a:p>
            <a:r>
              <a:rPr lang="en-US" sz="2400" dirty="0" smtClean="0">
                <a:latin typeface="Arial" charset="0"/>
              </a:rPr>
              <a:t>Entropic sources are noisy </a:t>
            </a:r>
          </a:p>
          <a:p>
            <a:pPr lvl="1"/>
            <a:r>
              <a:rPr lang="en-US" sz="2000" dirty="0">
                <a:latin typeface="Calibri"/>
                <a:cs typeface="Calibri"/>
              </a:rPr>
              <a:t>Source </a:t>
            </a:r>
            <a:r>
              <a:rPr lang="en-US" sz="2000" i="1" dirty="0" smtClean="0">
                <a:latin typeface="Calibri"/>
                <a:cs typeface="Calibri"/>
              </a:rPr>
              <a:t>differs</a:t>
            </a:r>
            <a:r>
              <a:rPr lang="en-US" sz="2000" dirty="0" smtClean="0">
                <a:latin typeface="Calibri"/>
                <a:cs typeface="Calibri"/>
              </a:rPr>
              <a:t> </a:t>
            </a:r>
            <a:r>
              <a:rPr lang="en-US" sz="2000" dirty="0">
                <a:latin typeface="Calibri"/>
                <a:cs typeface="Calibri"/>
              </a:rPr>
              <a:t>over time, </a:t>
            </a:r>
            <a:r>
              <a:rPr lang="en-US" sz="2000" dirty="0" smtClean="0">
                <a:latin typeface="Calibri"/>
                <a:cs typeface="Calibri"/>
              </a:rPr>
              <a:t/>
            </a:r>
            <a:br>
              <a:rPr lang="en-US" sz="2000" dirty="0" smtClean="0">
                <a:latin typeface="Calibri"/>
                <a:cs typeface="Calibri"/>
              </a:rPr>
            </a:br>
            <a:r>
              <a:rPr lang="en-US" sz="2000" dirty="0" smtClean="0">
                <a:latin typeface="Calibri"/>
                <a:cs typeface="Calibri"/>
              </a:rPr>
              <a:t>first reading </a:t>
            </a:r>
            <a:r>
              <a:rPr lang="en-US" sz="2000" i="1" dirty="0" smtClean="0">
                <a:latin typeface="Times New Roman"/>
                <a:cs typeface="Times New Roman"/>
              </a:rPr>
              <a:t>w</a:t>
            </a:r>
            <a:r>
              <a:rPr lang="en-US" sz="2000" dirty="0" smtClean="0">
                <a:latin typeface="Arial" charset="0"/>
              </a:rPr>
              <a:t> </a:t>
            </a:r>
            <a:br>
              <a:rPr lang="en-US" sz="2000" dirty="0" smtClean="0">
                <a:latin typeface="Arial" charset="0"/>
              </a:rPr>
            </a:br>
            <a:r>
              <a:rPr lang="en-US" sz="2000" dirty="0" smtClean="0">
                <a:latin typeface="Calibri"/>
                <a:cs typeface="Calibri"/>
              </a:rPr>
              <a:t>later readings</a:t>
            </a:r>
            <a:r>
              <a:rPr lang="en-US" sz="2000" dirty="0" smtClean="0">
                <a:latin typeface="Arial" charset="0"/>
              </a:rPr>
              <a:t> </a:t>
            </a:r>
            <a:r>
              <a:rPr lang="en-US" sz="2000" i="1" dirty="0" smtClean="0">
                <a:latin typeface="Times New Roman"/>
                <a:cs typeface="Times New Roman"/>
              </a:rPr>
              <a:t>x</a:t>
            </a:r>
            <a:r>
              <a:rPr lang="en-US" sz="2000" dirty="0" smtClean="0">
                <a:latin typeface="Arial" charset="0"/>
              </a:rPr>
              <a:t>, </a:t>
            </a:r>
            <a:endParaRPr lang="en-US" sz="2000" baseline="-25000" dirty="0" smtClean="0">
              <a:latin typeface="Times New Roman"/>
              <a:cs typeface="Times New Roman"/>
            </a:endParaRPr>
          </a:p>
          <a:p>
            <a:pPr lvl="1"/>
            <a:r>
              <a:rPr lang="en-US" altLang="ja-JP" sz="2000" dirty="0" smtClean="0">
                <a:latin typeface="Calibri"/>
                <a:cs typeface="Calibri"/>
              </a:rPr>
              <a:t>Distance is bounded</a:t>
            </a:r>
          </a:p>
          <a:p>
            <a:pPr marL="457200" lvl="1" indent="0">
              <a:buNone/>
            </a:pPr>
            <a:r>
              <a:rPr lang="en-US" altLang="ja-JP" sz="2000" i="1" dirty="0" smtClean="0">
                <a:latin typeface="Times New Roman"/>
                <a:cs typeface="Times New Roman"/>
              </a:rPr>
              <a:t>        d</a:t>
            </a:r>
            <a:r>
              <a:rPr lang="en-US" altLang="ja-JP" sz="2000" dirty="0" smtClean="0">
                <a:latin typeface="Times New Roman"/>
                <a:cs typeface="Times New Roman"/>
              </a:rPr>
              <a:t>(</a:t>
            </a:r>
            <a:r>
              <a:rPr lang="en-US" altLang="ja-JP" sz="2000" i="1" dirty="0" smtClean="0">
                <a:latin typeface="Times New Roman"/>
                <a:cs typeface="Times New Roman"/>
              </a:rPr>
              <a:t>w</a:t>
            </a:r>
            <a:r>
              <a:rPr lang="en-US" altLang="ja-JP" sz="2000" dirty="0" smtClean="0">
                <a:latin typeface="Times New Roman"/>
                <a:cs typeface="Times New Roman"/>
              </a:rPr>
              <a:t>, </a:t>
            </a:r>
            <a:r>
              <a:rPr lang="en-US" altLang="ja-JP" sz="2000" i="1" dirty="0" smtClean="0">
                <a:latin typeface="Times New Roman"/>
                <a:cs typeface="Times New Roman"/>
              </a:rPr>
              <a:t>x</a:t>
            </a:r>
            <a:r>
              <a:rPr lang="en-US" altLang="ja-JP" sz="2000" dirty="0" smtClean="0">
                <a:latin typeface="Times New Roman"/>
                <a:cs typeface="Times New Roman"/>
              </a:rPr>
              <a:t>) ≤ </a:t>
            </a:r>
            <a:r>
              <a:rPr lang="en-US" altLang="ja-JP" sz="2000" i="1" dirty="0" err="1" smtClean="0">
                <a:latin typeface="Times New Roman"/>
                <a:cs typeface="Times New Roman"/>
              </a:rPr>
              <a:t>d</a:t>
            </a:r>
            <a:r>
              <a:rPr lang="en-US" altLang="ja-JP" sz="2000" i="1" baseline="-25000" dirty="0" err="1" smtClean="0">
                <a:latin typeface="Times New Roman"/>
                <a:cs typeface="Times New Roman"/>
              </a:rPr>
              <a:t>max</a:t>
            </a:r>
            <a:endParaRPr lang="en-US" sz="2000" dirty="0" smtClean="0">
              <a:latin typeface="Arial" charset="0"/>
            </a:endParaRPr>
          </a:p>
          <a:p>
            <a:r>
              <a:rPr lang="en-US" sz="2400" dirty="0" smtClean="0">
                <a:latin typeface="Arial" charset="0"/>
              </a:rPr>
              <a:t>Derive </a:t>
            </a:r>
            <a:r>
              <a:rPr lang="en-US" sz="2400" dirty="0">
                <a:latin typeface="Arial" charset="0"/>
              </a:rPr>
              <a:t>stable and </a:t>
            </a:r>
            <a:r>
              <a:rPr lang="en-US" sz="2400" i="1" dirty="0" smtClean="0">
                <a:latin typeface="Arial" charset="0"/>
              </a:rPr>
              <a:t>strong </a:t>
            </a:r>
            <a:r>
              <a:rPr lang="en-US" sz="2400" dirty="0">
                <a:latin typeface="Arial" charset="0"/>
              </a:rPr>
              <a:t>key from </a:t>
            </a:r>
            <a:r>
              <a:rPr lang="en-US" sz="2400" dirty="0" smtClean="0">
                <a:latin typeface="Arial" charset="0"/>
              </a:rPr>
              <a:t>noisy source</a:t>
            </a:r>
            <a:endParaRPr lang="en-US" sz="2400" dirty="0">
              <a:latin typeface="Arial" charset="0"/>
            </a:endParaRPr>
          </a:p>
          <a:p>
            <a:pPr lvl="1"/>
            <a:r>
              <a:rPr lang="en-US" sz="2000" i="1" dirty="0" smtClean="0">
                <a:latin typeface="Times New Roman"/>
                <a:cs typeface="Times New Roman"/>
              </a:rPr>
              <a:t>w</a:t>
            </a:r>
            <a:r>
              <a:rPr lang="en-US" sz="2000" dirty="0" smtClean="0">
                <a:latin typeface="Times New Roman"/>
                <a:cs typeface="Times New Roman"/>
              </a:rPr>
              <a:t>, </a:t>
            </a:r>
            <a:r>
              <a:rPr lang="en-US" sz="2000" i="1" dirty="0" smtClean="0">
                <a:latin typeface="Times New Roman"/>
                <a:cs typeface="Times New Roman"/>
              </a:rPr>
              <a:t>x</a:t>
            </a:r>
            <a:r>
              <a:rPr lang="en-US" sz="2000" dirty="0" smtClean="0">
                <a:latin typeface="Arial" charset="0"/>
                <a:cs typeface="Arial" charset="0"/>
              </a:rPr>
              <a:t> map </a:t>
            </a:r>
            <a:r>
              <a:rPr lang="en-US" sz="2000" dirty="0">
                <a:latin typeface="Arial" charset="0"/>
                <a:cs typeface="Arial" charset="0"/>
              </a:rPr>
              <a:t>to same </a:t>
            </a:r>
            <a:r>
              <a:rPr lang="en-US" sz="2000" dirty="0" smtClean="0">
                <a:latin typeface="Arial" charset="0"/>
                <a:cs typeface="Arial" charset="0"/>
              </a:rPr>
              <a:t>key</a:t>
            </a:r>
            <a:endParaRPr lang="en-US" sz="2000" dirty="0">
              <a:latin typeface="Arial" charset="0"/>
            </a:endParaRPr>
          </a:p>
          <a:p>
            <a:r>
              <a:rPr lang="en-US" sz="2400" dirty="0" smtClean="0">
                <a:latin typeface="Arial" charset="0"/>
              </a:rPr>
              <a:t>Different samples from source produce </a:t>
            </a:r>
            <a:r>
              <a:rPr lang="en-US" sz="2400" i="1" dirty="0" smtClean="0">
                <a:latin typeface="Arial" charset="0"/>
              </a:rPr>
              <a:t>independent </a:t>
            </a:r>
            <a:r>
              <a:rPr lang="en-US" sz="2400" dirty="0">
                <a:latin typeface="Arial" charset="0"/>
              </a:rPr>
              <a:t>keys</a:t>
            </a:r>
          </a:p>
          <a:p>
            <a:pPr lvl="1"/>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i="1" baseline="-25000" dirty="0" smtClean="0">
                <a:latin typeface="Times New Roman" charset="0"/>
                <a:cs typeface="Times New Roman" charset="0"/>
              </a:rPr>
              <a:t> </a:t>
            </a:r>
            <a:r>
              <a:rPr lang="en-US" sz="2000" dirty="0" smtClean="0">
                <a:latin typeface="Times New Roman" charset="0"/>
                <a:cs typeface="Times New Roman" charset="0"/>
              </a:rPr>
              <a:t>) </a:t>
            </a:r>
            <a:r>
              <a:rPr lang="en-US" sz="2000" dirty="0">
                <a:latin typeface="Times New Roman" charset="0"/>
                <a:cs typeface="Times New Roman" charset="0"/>
              </a:rPr>
              <a:t>≠ </a:t>
            </a:r>
            <a:r>
              <a:rPr lang="en-US" sz="2000" i="1" dirty="0" smtClean="0">
                <a:latin typeface="Times New Roman" charset="0"/>
                <a:cs typeface="Times New Roman" charset="0"/>
              </a:rPr>
              <a:t>Gen</a:t>
            </a:r>
            <a:r>
              <a:rPr lang="en-US" sz="2000" dirty="0" smtClean="0">
                <a:latin typeface="Times New Roman" charset="0"/>
                <a:cs typeface="Times New Roman" charset="0"/>
              </a:rPr>
              <a:t>( </a:t>
            </a:r>
            <a:r>
              <a:rPr lang="en-US" sz="2000" i="1" dirty="0" smtClean="0">
                <a:latin typeface="Times New Roman" charset="0"/>
                <a:cs typeface="Times New Roman" charset="0"/>
              </a:rPr>
              <a:t>w</a:t>
            </a:r>
            <a:r>
              <a:rPr lang="en-US" sz="2000" dirty="0" smtClean="0">
                <a:latin typeface="Times New Roman" charset="0"/>
                <a:cs typeface="Times New Roman" charset="0"/>
              </a:rPr>
              <a:t>’</a:t>
            </a:r>
            <a:r>
              <a:rPr lang="en-US" sz="2000" i="1" dirty="0" smtClean="0">
                <a:latin typeface="Times New Roman" charset="0"/>
                <a:cs typeface="Times New Roman" charset="0"/>
              </a:rPr>
              <a:t> </a:t>
            </a:r>
            <a:r>
              <a:rPr lang="en-US" sz="2000" dirty="0" smtClean="0">
                <a:latin typeface="Times New Roman" charset="0"/>
                <a:cs typeface="Times New Roman" charset="0"/>
              </a:rPr>
              <a:t>)</a:t>
            </a:r>
            <a:endParaRPr lang="en-US" sz="2000" dirty="0">
              <a:latin typeface="Times New Roman" charset="0"/>
              <a:cs typeface="Times New Roman" charset="0"/>
            </a:endParaRPr>
          </a:p>
        </p:txBody>
      </p:sp>
      <p:sp>
        <p:nvSpPr>
          <p:cNvPr id="8194" name="Title 2"/>
          <p:cNvSpPr>
            <a:spLocks noGrp="1"/>
          </p:cNvSpPr>
          <p:nvPr>
            <p:ph type="title"/>
          </p:nvPr>
        </p:nvSpPr>
        <p:spPr>
          <a:xfrm>
            <a:off x="941832" y="252984"/>
            <a:ext cx="7260336" cy="813816"/>
          </a:xfrm>
        </p:spPr>
        <p:txBody>
          <a:bodyPr>
            <a:normAutofit/>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876800" y="1371600"/>
            <a:ext cx="4106713" cy="553998"/>
          </a:xfrm>
          <a:prstGeom prst="rect">
            <a:avLst/>
          </a:prstGeom>
          <a:noFill/>
        </p:spPr>
        <p:txBody>
          <a:bodyPr wrap="none" rtlCol="0">
            <a:spAutoFit/>
          </a:bodyPr>
          <a:lstStyle/>
          <a:p>
            <a:pPr algn="r"/>
            <a:r>
              <a:rPr lang="en-US" sz="1600" b="1" dirty="0" smtClean="0"/>
              <a:t>Physically Unclonable Functions (PUFs)</a:t>
            </a:r>
          </a:p>
          <a:p>
            <a:r>
              <a:rPr lang="en-US" sz="1400" b="1" dirty="0" smtClean="0"/>
              <a:t>[PappuRechtTaylorGershenfield02]    </a:t>
            </a:r>
            <a:endParaRPr lang="en-US" sz="14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867400" y="3352800"/>
            <a:ext cx="1817825" cy="615553"/>
          </a:xfrm>
          <a:prstGeom prst="rect">
            <a:avLst/>
          </a:prstGeom>
          <a:noFill/>
        </p:spPr>
        <p:txBody>
          <a:bodyPr wrap="none" rtlCol="0">
            <a:spAutoFit/>
          </a:bodyPr>
          <a:lstStyle/>
          <a:p>
            <a:pPr algn="r"/>
            <a:r>
              <a:rPr lang="en-US" sz="1800" b="1" dirty="0" smtClean="0"/>
              <a:t>Biometric Data</a:t>
            </a:r>
            <a:br>
              <a:rPr lang="en-US" sz="1800" b="1" dirty="0" smtClean="0"/>
            </a:br>
            <a:r>
              <a:rPr lang="en-US" sz="1600" b="1" dirty="0" smtClean="0"/>
              <a:t>[Daugman04]</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023462594"/>
              </p:ext>
            </p:extLst>
          </p:nvPr>
        </p:nvGraphicFramePr>
        <p:xfrm>
          <a:off x="8555038" y="2089150"/>
          <a:ext cx="263525" cy="239713"/>
        </p:xfrm>
        <a:graphic>
          <a:graphicData uri="http://schemas.openxmlformats.org/presentationml/2006/ole">
            <mc:AlternateContent xmlns:mc="http://schemas.openxmlformats.org/markup-compatibility/2006">
              <mc:Choice xmlns:v="urn:schemas-microsoft-com:vml" Requires="v">
                <p:oleObj spid="_x0000_s1105" name="Equation" r:id="rId7" imgW="152400" imgH="139700" progId="Equation.3">
                  <p:embed/>
                </p:oleObj>
              </mc:Choice>
              <mc:Fallback>
                <p:oleObj name="Equation" r:id="rId7" imgW="152400" imgH="139700" progId="Equation.3">
                  <p:embed/>
                  <p:pic>
                    <p:nvPicPr>
                      <p:cNvPr id="0" name=""/>
                      <p:cNvPicPr/>
                      <p:nvPr/>
                    </p:nvPicPr>
                    <p:blipFill>
                      <a:blip r:embed="rId8"/>
                      <a:stretch>
                        <a:fillRect/>
                      </a:stretch>
                    </p:blipFill>
                    <p:spPr>
                      <a:xfrm>
                        <a:off x="8555038" y="2089150"/>
                        <a:ext cx="263525" cy="2397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704275133"/>
              </p:ext>
            </p:extLst>
          </p:nvPr>
        </p:nvGraphicFramePr>
        <p:xfrm>
          <a:off x="7934325" y="5124450"/>
          <a:ext cx="265113" cy="241300"/>
        </p:xfrm>
        <a:graphic>
          <a:graphicData uri="http://schemas.openxmlformats.org/presentationml/2006/ole">
            <mc:AlternateContent xmlns:mc="http://schemas.openxmlformats.org/markup-compatibility/2006">
              <mc:Choice xmlns:v="urn:schemas-microsoft-com:vml" Requires="v">
                <p:oleObj spid="_x0000_s1106" name="Equation" r:id="rId9" imgW="152400" imgH="139700" progId="Equation.3">
                  <p:embed/>
                </p:oleObj>
              </mc:Choice>
              <mc:Fallback>
                <p:oleObj name="Equation" r:id="rId9" imgW="152400" imgH="139700" progId="Equation.3">
                  <p:embed/>
                  <p:pic>
                    <p:nvPicPr>
                      <p:cNvPr id="0" name=""/>
                      <p:cNvPicPr/>
                      <p:nvPr/>
                    </p:nvPicPr>
                    <p:blipFill>
                      <a:blip r:embed="rId10"/>
                      <a:stretch>
                        <a:fillRect/>
                      </a:stretch>
                    </p:blipFill>
                    <p:spPr>
                      <a:xfrm>
                        <a:off x="7934325" y="5124450"/>
                        <a:ext cx="265113" cy="241300"/>
                      </a:xfrm>
                      <a:prstGeom prst="rect">
                        <a:avLst/>
                      </a:prstGeom>
                    </p:spPr>
                  </p:pic>
                </p:oleObj>
              </mc:Fallback>
            </mc:AlternateContent>
          </a:graphicData>
        </a:graphic>
      </p:graphicFrame>
    </p:spTree>
    <p:extLst>
      <p:ext uri="{BB962C8B-B14F-4D97-AF65-F5344CB8AC3E}">
        <p14:creationId xmlns:p14="http://schemas.microsoft.com/office/powerpoint/2010/main" val="3194357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500"/>
                                        <p:tgtEl>
                                          <p:spTgt spid="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fade">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fade">
                                      <p:cBhvr>
                                        <p:cTn id="42" dur="500"/>
                                        <p:tgtEl>
                                          <p:spTgt spid="2">
                                            <p:txEl>
                                              <p:pRg st="2" end="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
                                            <p:txEl>
                                              <p:pRg st="3" end="3"/>
                                            </p:txEl>
                                          </p:spTgt>
                                        </p:tgtEl>
                                        <p:attrNameLst>
                                          <p:attrName>style.visibility</p:attrName>
                                        </p:attrNameLst>
                                      </p:cBhvr>
                                      <p:to>
                                        <p:strVal val="visible"/>
                                      </p:to>
                                    </p:set>
                                    <p:animEffect transition="in" filter="fade">
                                      <p:cBhvr>
                                        <p:cTn id="45" dur="500"/>
                                        <p:tgtEl>
                                          <p:spTgt spid="2">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4" end="4"/>
                                            </p:txEl>
                                          </p:spTgt>
                                        </p:tgtEl>
                                        <p:attrNameLst>
                                          <p:attrName>style.visibility</p:attrName>
                                        </p:attrNameLst>
                                      </p:cBhvr>
                                      <p:to>
                                        <p:strVal val="visible"/>
                                      </p:to>
                                    </p:set>
                                    <p:animEffect transition="in" filter="fade">
                                      <p:cBhvr>
                                        <p:cTn id="50" dur="500"/>
                                        <p:tgtEl>
                                          <p:spTgt spid="2">
                                            <p:txEl>
                                              <p:pRg st="4" end="4"/>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xEl>
                                              <p:pRg st="6" end="6"/>
                                            </p:txEl>
                                          </p:spTgt>
                                        </p:tgtEl>
                                        <p:attrNameLst>
                                          <p:attrName>style.visibility</p:attrName>
                                        </p:attrNameLst>
                                      </p:cBhvr>
                                      <p:to>
                                        <p:strVal val="visible"/>
                                      </p:to>
                                    </p:set>
                                    <p:animEffect transition="in" filter="fade">
                                      <p:cBhvr>
                                        <p:cTn id="58" dur="500"/>
                                        <p:tgtEl>
                                          <p:spTgt spid="2">
                                            <p:txEl>
                                              <p:pRg st="6" end="6"/>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
                                            <p:txEl>
                                              <p:pRg st="7" end="7"/>
                                            </p:txEl>
                                          </p:spTgt>
                                        </p:tgtEl>
                                        <p:attrNameLst>
                                          <p:attrName>style.visibility</p:attrName>
                                        </p:attrNameLst>
                                      </p:cBhvr>
                                      <p:to>
                                        <p:strVal val="visible"/>
                                      </p:to>
                                    </p:set>
                                    <p:animEffect transition="in" filter="fade">
                                      <p:cBhvr>
                                        <p:cTn id="6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Noisy Authentication Sources</a:t>
            </a:r>
          </a:p>
          <a:p>
            <a:r>
              <a:rPr lang="en-US" dirty="0" smtClean="0"/>
              <a:t>Fuzzy Extractors</a:t>
            </a:r>
          </a:p>
          <a:p>
            <a:r>
              <a:rPr lang="en-US" dirty="0" smtClean="0"/>
              <a:t>Limitations </a:t>
            </a:r>
            <a:r>
              <a:rPr lang="en-US" dirty="0" smtClean="0"/>
              <a:t>of Standard Techniques</a:t>
            </a:r>
          </a:p>
          <a:p>
            <a:r>
              <a:rPr lang="en-US" dirty="0" smtClean="0"/>
              <a:t>Current Work</a:t>
            </a:r>
            <a:endParaRPr lang="en-US" dirty="0" smtClean="0"/>
          </a:p>
        </p:txBody>
      </p:sp>
      <p:sp>
        <p:nvSpPr>
          <p:cNvPr id="5" name="Right Arrow 4"/>
          <p:cNvSpPr/>
          <p:nvPr/>
        </p:nvSpPr>
        <p:spPr>
          <a:xfrm>
            <a:off x="1600200" y="2093116"/>
            <a:ext cx="666082" cy="454850"/>
          </a:xfrm>
          <a:prstGeom prst="rightArrow">
            <a:avLst/>
          </a:prstGeom>
          <a:solidFill>
            <a:schemeClr val="accent5"/>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2182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205543"/>
            <a:ext cx="8229600" cy="861257"/>
          </a:xfrm>
        </p:spPr>
        <p:txBody>
          <a:bodyPr/>
          <a:lstStyle/>
          <a:p>
            <a:r>
              <a:rPr lang="en-US" dirty="0" smtClean="0"/>
              <a:t>Fuzzy Extractors</a:t>
            </a:r>
            <a:endParaRPr lang="en-US" dirty="0"/>
          </a:p>
        </p:txBody>
      </p:sp>
      <p:sp>
        <p:nvSpPr>
          <p:cNvPr id="25" name="Rectangle 24"/>
          <p:cNvSpPr/>
          <p:nvPr/>
        </p:nvSpPr>
        <p:spPr>
          <a:xfrm>
            <a:off x="7477008" y="-25810"/>
            <a:ext cx="1666992" cy="9402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543800" y="5238"/>
            <a:ext cx="381000" cy="2008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922035" y="-76200"/>
            <a:ext cx="917165" cy="369332"/>
          </a:xfrm>
          <a:prstGeom prst="rect">
            <a:avLst/>
          </a:prstGeom>
          <a:noFill/>
        </p:spPr>
        <p:txBody>
          <a:bodyPr wrap="square" rtlCol="0">
            <a:spAutoFit/>
          </a:bodyPr>
          <a:lstStyle/>
          <a:p>
            <a:r>
              <a:rPr lang="en-US" sz="1800" dirty="0" smtClean="0"/>
              <a:t>Source</a:t>
            </a:r>
            <a:endParaRPr lang="en-US" sz="1800" dirty="0"/>
          </a:p>
        </p:txBody>
      </p:sp>
      <p:sp>
        <p:nvSpPr>
          <p:cNvPr id="34" name="Rectangle 33"/>
          <p:cNvSpPr/>
          <p:nvPr/>
        </p:nvSpPr>
        <p:spPr>
          <a:xfrm>
            <a:off x="7543801" y="609600"/>
            <a:ext cx="381000" cy="228600"/>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924800" y="533400"/>
            <a:ext cx="1179895" cy="369332"/>
          </a:xfrm>
          <a:prstGeom prst="rect">
            <a:avLst/>
          </a:prstGeom>
          <a:noFill/>
        </p:spPr>
        <p:txBody>
          <a:bodyPr wrap="square" rtlCol="0">
            <a:spAutoFit/>
          </a:bodyPr>
          <a:lstStyle/>
          <a:p>
            <a:r>
              <a:rPr lang="en-US" sz="1800" dirty="0" smtClean="0"/>
              <a:t>Public </a:t>
            </a:r>
            <a:r>
              <a:rPr lang="en-US" sz="1800" dirty="0" smtClean="0">
                <a:latin typeface="Times New Roman"/>
                <a:cs typeface="Times New Roman"/>
              </a:rPr>
              <a:t>(</a:t>
            </a:r>
            <a:r>
              <a:rPr lang="en-US" sz="1800" i="1" dirty="0" smtClean="0">
                <a:latin typeface="Times New Roman"/>
                <a:cs typeface="Times New Roman"/>
              </a:rPr>
              <a:t>p</a:t>
            </a:r>
            <a:r>
              <a:rPr lang="en-US" sz="1800" dirty="0" smtClean="0">
                <a:latin typeface="Times New Roman"/>
                <a:cs typeface="Times New Roman"/>
              </a:rPr>
              <a:t>)</a:t>
            </a:r>
            <a:endParaRPr lang="en-US" sz="1800" dirty="0">
              <a:latin typeface="Times New Roman"/>
              <a:cs typeface="Times New Roman"/>
            </a:endParaRPr>
          </a:p>
        </p:txBody>
      </p:sp>
      <p:sp>
        <p:nvSpPr>
          <p:cNvPr id="37" name="Rectangle 36"/>
          <p:cNvSpPr/>
          <p:nvPr/>
        </p:nvSpPr>
        <p:spPr>
          <a:xfrm>
            <a:off x="7543800" y="304800"/>
            <a:ext cx="365995" cy="20852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924800" y="209490"/>
            <a:ext cx="612209" cy="400110"/>
          </a:xfrm>
          <a:prstGeom prst="rect">
            <a:avLst/>
          </a:prstGeom>
          <a:noFill/>
        </p:spPr>
        <p:txBody>
          <a:bodyPr wrap="none" rtlCol="0">
            <a:spAutoFit/>
          </a:bodyPr>
          <a:lstStyle/>
          <a:p>
            <a:r>
              <a:rPr lang="en-US" sz="2000" i="1" dirty="0" smtClean="0">
                <a:latin typeface="Times New Roman"/>
                <a:cs typeface="Times New Roman"/>
              </a:rPr>
              <a:t>key</a:t>
            </a:r>
            <a:endParaRPr lang="en-US" sz="2000" i="1" dirty="0">
              <a:latin typeface="Times New Roman"/>
              <a:cs typeface="Times New Roman"/>
            </a:endParaRPr>
          </a:p>
        </p:txBody>
      </p:sp>
      <p:sp>
        <p:nvSpPr>
          <p:cNvPr id="36" name="Content Placeholder 1"/>
          <p:cNvSpPr txBox="1">
            <a:spLocks/>
          </p:cNvSpPr>
          <p:nvPr/>
        </p:nvSpPr>
        <p:spPr>
          <a:xfrm>
            <a:off x="37863" y="990600"/>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1" dirty="0" smtClean="0"/>
              <a:t>Assume our source is strong</a:t>
            </a:r>
          </a:p>
          <a:p>
            <a:pPr lvl="1"/>
            <a:r>
              <a:rPr lang="en-US" sz="1800" b="1" dirty="0" smtClean="0"/>
              <a:t>Traditionally, high entropy</a:t>
            </a:r>
          </a:p>
          <a:p>
            <a:endParaRPr lang="en-US" sz="2000" b="1" dirty="0" smtClean="0"/>
          </a:p>
          <a:p>
            <a:r>
              <a:rPr lang="en-US" sz="2000" b="1" dirty="0" smtClean="0"/>
              <a:t>Fuzzy Extractors derive reliable keys from noisy data</a:t>
            </a:r>
          </a:p>
          <a:p>
            <a:pPr marL="0" indent="0">
              <a:buFont typeface="Arial"/>
              <a:buNone/>
            </a:pPr>
            <a:r>
              <a:rPr lang="en-US" sz="1600" b="1" dirty="0" smtClean="0"/>
              <a:t>         [DodisOstrovskyReyzinSmith04, 08] </a:t>
            </a:r>
            <a:br>
              <a:rPr lang="en-US" sz="1600" b="1" dirty="0" smtClean="0"/>
            </a:br>
            <a:r>
              <a:rPr lang="en-US" sz="1600" b="1" dirty="0" smtClean="0"/>
              <a:t>         (</a:t>
            </a:r>
            <a:r>
              <a:rPr lang="en-US" sz="1800" b="1" dirty="0" smtClean="0"/>
              <a:t>interactive setting in </a:t>
            </a:r>
            <a:r>
              <a:rPr lang="en-US" sz="1600" b="1" dirty="0" err="1" smtClean="0">
                <a:solidFill>
                  <a:srgbClr val="FFFFFF"/>
                </a:solidFill>
              </a:rPr>
              <a:t>aaaa</a:t>
            </a:r>
            <a:r>
              <a:rPr lang="en-US" sz="1600" b="1" dirty="0" smtClean="0"/>
              <a:t>[BennettBrassardRobert88])</a:t>
            </a:r>
            <a:endParaRPr lang="en-US" sz="1800" b="1" i="1" dirty="0" smtClean="0">
              <a:latin typeface="Arial" charset="0"/>
            </a:endParaRPr>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6" name="Group 75"/>
          <p:cNvGrpSpPr/>
          <p:nvPr/>
        </p:nvGrpSpPr>
        <p:grpSpPr>
          <a:xfrm>
            <a:off x="5198413" y="4495800"/>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1359345760"/>
              </p:ext>
            </p:extLst>
          </p:nvPr>
        </p:nvGraphicFramePr>
        <p:xfrm>
          <a:off x="4679950" y="5594350"/>
          <a:ext cx="236977" cy="261018"/>
        </p:xfrm>
        <a:graphic>
          <a:graphicData uri="http://schemas.openxmlformats.org/presentationml/2006/ole">
            <mc:AlternateContent xmlns:mc="http://schemas.openxmlformats.org/markup-compatibility/2006">
              <mc:Choice xmlns:v="urn:schemas-microsoft-com:vml" Requires="v">
                <p:oleObj spid="_x0000_s2131"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594350"/>
                        <a:ext cx="236977" cy="26101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191000"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772400" y="4882610"/>
            <a:ext cx="579497" cy="369332"/>
            <a:chOff x="6323152"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23152"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38" name="TextBox 3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2" name="Group 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0"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5" name="Rectangle 4"/>
          <p:cNvSpPr/>
          <p:nvPr/>
        </p:nvSpPr>
        <p:spPr>
          <a:xfrm>
            <a:off x="4482292" y="1527077"/>
            <a:ext cx="4572000" cy="2144177"/>
          </a:xfrm>
          <a:prstGeom prst="rect">
            <a:avLst/>
          </a:prstGeom>
        </p:spPr>
        <p:txBody>
          <a:bodyPr>
            <a:spAutoFit/>
          </a:bodyPr>
          <a:lstStyle/>
          <a:p>
            <a:r>
              <a:rPr lang="en-US" sz="2000" dirty="0" smtClean="0">
                <a:cs typeface="Calibri"/>
              </a:rPr>
              <a:t>Goals:</a:t>
            </a:r>
          </a:p>
          <a:p>
            <a:pPr marL="342900" indent="-342900">
              <a:buFont typeface="Arial"/>
              <a:buChar char="•"/>
            </a:pPr>
            <a:r>
              <a:rPr lang="en-US" sz="2000" dirty="0" smtClean="0">
                <a:cs typeface="Calibri"/>
              </a:rPr>
              <a:t>Correctness</a:t>
            </a:r>
            <a:r>
              <a:rPr lang="en-US" sz="2000" dirty="0">
                <a:cs typeface="Calibri"/>
              </a:rPr>
              <a:t>: </a:t>
            </a:r>
            <a:r>
              <a:rPr lang="en-US" sz="2000" i="1" dirty="0">
                <a:latin typeface="Times New Roman"/>
                <a:cs typeface="Times New Roman"/>
              </a:rPr>
              <a:t>Gen</a:t>
            </a:r>
            <a:r>
              <a:rPr lang="en-US" sz="2000" dirty="0">
                <a:latin typeface="Times New Roman"/>
                <a:cs typeface="Times New Roman"/>
              </a:rPr>
              <a:t>, </a:t>
            </a:r>
            <a:r>
              <a:rPr lang="en-US" sz="2000" i="1" dirty="0">
                <a:latin typeface="Times New Roman"/>
                <a:cs typeface="Times New Roman"/>
              </a:rPr>
              <a:t>Rep</a:t>
            </a:r>
            <a:r>
              <a:rPr lang="en-US" sz="2000" i="1" dirty="0">
                <a:cs typeface="Calibri"/>
              </a:rPr>
              <a:t> </a:t>
            </a:r>
            <a:r>
              <a:rPr lang="en-US" sz="2000" dirty="0" smtClean="0">
                <a:cs typeface="Calibri"/>
              </a:rPr>
              <a:t>same </a:t>
            </a:r>
            <a:r>
              <a:rPr lang="en-US" sz="2000" i="1" dirty="0">
                <a:latin typeface="Times New Roman"/>
                <a:cs typeface="Times New Roman"/>
              </a:rPr>
              <a:t>key</a:t>
            </a:r>
            <a:r>
              <a:rPr lang="en-US" sz="2000" dirty="0">
                <a:cs typeface="Calibri"/>
              </a:rPr>
              <a:t> </a:t>
            </a:r>
            <a:br>
              <a:rPr lang="en-US" sz="2000" dirty="0">
                <a:cs typeface="Calibri"/>
              </a:rPr>
            </a:br>
            <a:r>
              <a:rPr lang="en-US" sz="2000" dirty="0">
                <a:cs typeface="Calibri"/>
              </a:rPr>
              <a:t>if </a:t>
            </a:r>
            <a:r>
              <a:rPr lang="en-US" sz="2000" i="1" dirty="0">
                <a:latin typeface="Times New Roman"/>
                <a:cs typeface="Times New Roman"/>
              </a:rPr>
              <a:t>d</a:t>
            </a:r>
            <a:r>
              <a:rPr lang="en-US" sz="2000" dirty="0">
                <a:latin typeface="Times New Roman"/>
                <a:cs typeface="Times New Roman"/>
              </a:rPr>
              <a:t>(</a:t>
            </a:r>
            <a:r>
              <a:rPr lang="en-US" sz="2000" i="1" dirty="0">
                <a:latin typeface="Times New Roman"/>
                <a:cs typeface="Times New Roman"/>
              </a:rPr>
              <a:t>w</a:t>
            </a:r>
            <a:r>
              <a:rPr lang="en-US" sz="2000" dirty="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altLang="ja-JP" sz="2000" dirty="0">
                <a:latin typeface="Times New Roman"/>
                <a:cs typeface="Times New Roman"/>
              </a:rPr>
              <a:t>≤</a:t>
            </a:r>
            <a:r>
              <a:rPr lang="en-US" sz="2000"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i="1" baseline="-25000" dirty="0" smtClean="0">
              <a:latin typeface="Times New Roman"/>
              <a:cs typeface="Times New Roman"/>
            </a:endParaRPr>
          </a:p>
          <a:p>
            <a:pPr marL="342900" indent="-342900">
              <a:buFont typeface="Arial"/>
              <a:buChar char="•"/>
            </a:pPr>
            <a:endParaRPr lang="en-US" sz="2000" i="1" baseline="-25000" dirty="0" smtClean="0">
              <a:latin typeface="Times New Roman"/>
              <a:cs typeface="Times New Roman"/>
            </a:endParaRPr>
          </a:p>
          <a:p>
            <a:pPr marL="342900" indent="-342900">
              <a:buFont typeface="Arial"/>
              <a:buChar char="•"/>
            </a:pPr>
            <a:r>
              <a:rPr lang="en-US" sz="2000" dirty="0" smtClean="0">
                <a:cs typeface="Calibri"/>
              </a:rPr>
              <a:t>Security</a:t>
            </a:r>
            <a:r>
              <a:rPr lang="en-US" sz="2000" dirty="0">
                <a:cs typeface="Calibri"/>
              </a:rPr>
              <a:t>: </a:t>
            </a:r>
            <a:r>
              <a:rPr lang="en-US" sz="2000" dirty="0">
                <a:latin typeface="Times New Roman"/>
                <a:cs typeface="Times New Roman"/>
              </a:rPr>
              <a:t>(</a:t>
            </a:r>
            <a:r>
              <a:rPr lang="en-US" sz="2000" i="1" dirty="0">
                <a:latin typeface="Times New Roman"/>
                <a:cs typeface="Times New Roman"/>
              </a:rPr>
              <a:t>key</a:t>
            </a:r>
            <a:r>
              <a:rPr lang="en-US" sz="2000" dirty="0">
                <a:latin typeface="Times New Roman"/>
                <a:cs typeface="Times New Roman"/>
              </a:rPr>
              <a:t> , </a:t>
            </a:r>
            <a:r>
              <a:rPr lang="en-US" sz="2000" i="1" dirty="0">
                <a:latin typeface="Times New Roman"/>
                <a:cs typeface="Times New Roman"/>
              </a:rPr>
              <a:t>p</a:t>
            </a:r>
            <a:r>
              <a:rPr lang="en-US" sz="2000" dirty="0">
                <a:latin typeface="Times New Roman"/>
                <a:cs typeface="Times New Roman"/>
              </a:rPr>
              <a:t>) ≈ (</a:t>
            </a:r>
            <a:r>
              <a:rPr lang="en-US" sz="2000" i="1" dirty="0">
                <a:latin typeface="Times New Roman"/>
                <a:cs typeface="Times New Roman"/>
              </a:rPr>
              <a:t>U</a:t>
            </a:r>
            <a:r>
              <a:rPr lang="en-US" sz="2000" dirty="0">
                <a:latin typeface="Times New Roman"/>
                <a:cs typeface="Times New Roman"/>
              </a:rPr>
              <a:t> , </a:t>
            </a:r>
            <a:r>
              <a:rPr lang="en-US" sz="2000" i="1" dirty="0">
                <a:latin typeface="Times New Roman"/>
                <a:cs typeface="Times New Roman"/>
              </a:rPr>
              <a:t>p</a:t>
            </a:r>
            <a:r>
              <a:rPr lang="en-US" sz="2000" dirty="0" smtClean="0">
                <a:latin typeface="Times New Roman"/>
                <a:cs typeface="Times New Roman"/>
              </a:rPr>
              <a:t>)</a:t>
            </a:r>
          </a:p>
          <a:p>
            <a:pPr lvl="1"/>
            <a:r>
              <a:rPr lang="en-US" sz="2000" dirty="0" smtClean="0">
                <a:latin typeface="Calibri"/>
                <a:cs typeface="Calibri"/>
              </a:rPr>
              <a:t>Can </a:t>
            </a:r>
            <a:r>
              <a:rPr lang="en-US" sz="2000" dirty="0">
                <a:latin typeface="Calibri"/>
                <a:cs typeface="Calibri"/>
              </a:rPr>
              <a:t>be statistical </a:t>
            </a:r>
            <a:r>
              <a:rPr lang="en-US" sz="2000" dirty="0" smtClean="0">
                <a:latin typeface="Calibri"/>
                <a:cs typeface="Calibri"/>
              </a:rPr>
              <a:t>or computational </a:t>
            </a:r>
            <a:r>
              <a:rPr lang="en-US" sz="2000" dirty="0">
                <a:latin typeface="Calibri"/>
                <a:cs typeface="Calibri"/>
              </a:rPr>
              <a:t>[FullerMengReyzin13]</a:t>
            </a:r>
          </a:p>
        </p:txBody>
      </p:sp>
      <p:grpSp>
        <p:nvGrpSpPr>
          <p:cNvPr id="60" name="Group 59"/>
          <p:cNvGrpSpPr/>
          <p:nvPr/>
        </p:nvGrpSpPr>
        <p:grpSpPr>
          <a:xfrm>
            <a:off x="457200" y="1656978"/>
            <a:ext cx="3505200" cy="400421"/>
            <a:chOff x="3233298" y="671244"/>
            <a:chExt cx="3516196" cy="326219"/>
          </a:xfrm>
        </p:grpSpPr>
        <p:sp>
          <p:nvSpPr>
            <p:cNvPr id="61" name="Rectangle 36"/>
            <p:cNvSpPr>
              <a:spLocks noChangeArrowheads="1"/>
            </p:cNvSpPr>
            <p:nvPr/>
          </p:nvSpPr>
          <p:spPr bwMode="auto">
            <a:xfrm>
              <a:off x="3233298" y="687066"/>
              <a:ext cx="3516196" cy="31039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886282002"/>
                </p:ext>
              </p:extLst>
            </p:nvPr>
          </p:nvGraphicFramePr>
          <p:xfrm>
            <a:off x="3302078" y="671244"/>
            <a:ext cx="3294538" cy="326219"/>
          </p:xfrm>
          <a:graphic>
            <a:graphicData uri="http://schemas.openxmlformats.org/presentationml/2006/ole">
              <mc:AlternateContent xmlns:mc="http://schemas.openxmlformats.org/markup-compatibility/2006">
                <mc:Choice xmlns:v="urn:schemas-microsoft-com:vml" Requires="v">
                  <p:oleObj spid="_x0000_s2132" name="Equation" r:id="rId6" imgW="2133600" imgH="228600" progId="Equation.3">
                    <p:embed/>
                  </p:oleObj>
                </mc:Choice>
                <mc:Fallback>
                  <p:oleObj name="Equation" r:id="rId6" imgW="2133600" imgH="228600" progId="Equation.3">
                    <p:embed/>
                    <p:pic>
                      <p:nvPicPr>
                        <p:cNvPr id="0" name=""/>
                        <p:cNvPicPr/>
                        <p:nvPr/>
                      </p:nvPicPr>
                      <p:blipFill>
                        <a:blip r:embed="rId7"/>
                        <a:stretch>
                          <a:fillRect/>
                        </a:stretch>
                      </p:blipFill>
                      <p:spPr>
                        <a:xfrm>
                          <a:off x="3302078" y="671244"/>
                          <a:ext cx="3294538" cy="326219"/>
                        </a:xfrm>
                        <a:prstGeom prst="rect">
                          <a:avLst/>
                        </a:prstGeom>
                      </p:spPr>
                    </p:pic>
                  </p:oleObj>
                </mc:Fallback>
              </mc:AlternateContent>
            </a:graphicData>
          </a:graphic>
        </p:graphicFrame>
      </p:grpSp>
    </p:spTree>
    <p:extLst>
      <p:ext uri="{BB962C8B-B14F-4D97-AF65-F5344CB8AC3E}">
        <p14:creationId xmlns:p14="http://schemas.microsoft.com/office/powerpoint/2010/main" val="2434435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3" end="3"/>
                                            </p:txEl>
                                          </p:spTgt>
                                        </p:tgtEl>
                                        <p:attrNameLst>
                                          <p:attrName>style.visibility</p:attrName>
                                        </p:attrNameLst>
                                      </p:cBhvr>
                                      <p:to>
                                        <p:strVal val="visible"/>
                                      </p:to>
                                    </p:set>
                                    <p:animEffect transition="in" filter="fade">
                                      <p:cBhvr>
                                        <p:cTn id="20" dur="500"/>
                                        <p:tgtEl>
                                          <p:spTgt spid="3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animEffect transition="in" filter="fade">
                                      <p:cBhvr>
                                        <p:cTn id="23" dur="500"/>
                                        <p:tgtEl>
                                          <p:spTgt spid="3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par>
                                <p:cTn id="45" presetID="10"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fade">
                                      <p:cBhvr>
                                        <p:cTn id="87" dur="500"/>
                                        <p:tgtEl>
                                          <p:spTgt spid="79"/>
                                        </p:tgtEl>
                                      </p:cBhvr>
                                    </p:animEffect>
                                  </p:childTnLst>
                                </p:cTn>
                              </p:par>
                              <p:par>
                                <p:cTn id="88" presetID="10" presetClass="entr" presetSubtype="0"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fade">
                                      <p:cBhvr>
                                        <p:cTn id="95" dur="500"/>
                                        <p:tgtEl>
                                          <p:spTgt spid="7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500"/>
                                        <p:tgtEl>
                                          <p:spTgt spid="81"/>
                                        </p:tgtEl>
                                      </p:cBhvr>
                                    </p:animEffect>
                                  </p:childTnLst>
                                </p:cTn>
                              </p:par>
                              <p:par>
                                <p:cTn id="101" presetID="10" presetClass="entr" presetSubtype="0" fill="hold" nodeType="withEffect">
                                  <p:stCondLst>
                                    <p:cond delay="0"/>
                                  </p:stCondLst>
                                  <p:childTnLst>
                                    <p:set>
                                      <p:cBhvr>
                                        <p:cTn id="102" dur="1" fill="hold">
                                          <p:stCondLst>
                                            <p:cond delay="0"/>
                                          </p:stCondLst>
                                        </p:cTn>
                                        <p:tgtEl>
                                          <p:spTgt spid="84"/>
                                        </p:tgtEl>
                                        <p:attrNameLst>
                                          <p:attrName>style.visibility</p:attrName>
                                        </p:attrNameLst>
                                      </p:cBhvr>
                                      <p:to>
                                        <p:strVal val="visible"/>
                                      </p:to>
                                    </p:set>
                                    <p:animEffect transition="in" filter="fade">
                                      <p:cBhvr>
                                        <p:cTn id="103" dur="500"/>
                                        <p:tgtEl>
                                          <p:spTgt spid="8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0"/>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5">
                                            <p:txEl>
                                              <p:pRg st="3" end="3"/>
                                            </p:txEl>
                                          </p:spTgt>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animBg="1"/>
      <p:bldP spid="30" grpId="0"/>
      <p:bldP spid="34" grpId="0" animBg="1"/>
      <p:bldP spid="35" grpId="0"/>
      <p:bldP spid="37" grpId="0" animBg="1"/>
      <p:bldP spid="39" grpId="0"/>
      <p:bldP spid="36" grpId="0" build="p"/>
      <p:bldP spid="82" grpId="0"/>
      <p:bldP spid="38" grpId="0" animBg="1"/>
      <p:bldP spid="40" grpId="0" animBg="1"/>
      <p:bldP spid="5" grpId="0" build="p"/>
    </p:bldLst>
  </p:timing>
</p:sld>
</file>

<file path=ppt/theme/theme1.xml><?xml version="1.0" encoding="utf-8"?>
<a:theme xmlns:a="http://schemas.openxmlformats.org/drawingml/2006/main" name="Lincoln_2012_vDec10">
  <a:themeElements>
    <a:clrScheme name="Custom 1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chemeClr val="tx1"/>
            </a:solidFill>
            <a:effectLst/>
            <a:latin typeface="Arial" pitchFamily="-110" charset="0"/>
          </a:defRPr>
        </a:defPPr>
      </a:lstStyle>
    </a:spDef>
    <a:lnDef>
      <a:spPr bwMode="auto">
        <a:solidFill>
          <a:schemeClr val="accent1"/>
        </a:solidFill>
        <a:ln w="12700" cap="flat" cmpd="sng" algn="ctr">
          <a:solidFill>
            <a:schemeClr val="tx1"/>
          </a:solidFill>
          <a:prstDash val="solid"/>
          <a:round/>
          <a:headEnd type="none" w="sm" len="sm"/>
          <a:tailEnd type="none" w="sm" len="sm"/>
        </a:ln>
        <a:effectLst/>
      </a:spPr>
      <a:bodyPr/>
      <a:lstStyle/>
    </a:lnDef>
    <a:txDef>
      <a:spPr>
        <a:noFill/>
      </a:spPr>
      <a:bodyPr wrap="square" rtlCol="0">
        <a:spAutoFit/>
      </a:bodyPr>
      <a:lstStyle>
        <a:defPPr algn="ctr">
          <a:defRPr sz="1400" b="1" dirty="0"/>
        </a:defPPr>
      </a:lstStyle>
    </a:txDef>
  </a:objectDefaults>
  <a:extraClrSchemeLst>
    <a:extraClrScheme>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Lincoln_2012_vDec10.potx</Template>
  <TotalTime>1116</TotalTime>
  <Pages>1</Pages>
  <Words>3115</Words>
  <Application>Microsoft Macintosh PowerPoint</Application>
  <PresentationFormat>On-screen Show (4:3)</PresentationFormat>
  <Paragraphs>554</Paragraphs>
  <Slides>34</Slides>
  <Notes>13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37" baseType="lpstr">
      <vt:lpstr>Lincoln_2012_vDec10</vt:lpstr>
      <vt:lpstr>Equation</vt:lpstr>
      <vt:lpstr>Microsoft Equation</vt:lpstr>
      <vt:lpstr>When is Key Derivation from Noisy Sources Possible?</vt:lpstr>
      <vt:lpstr>Outline</vt:lpstr>
      <vt:lpstr>Authenticating Users</vt:lpstr>
      <vt:lpstr>Authenticating Users</vt:lpstr>
      <vt:lpstr>Physical Unclonable Functions (PUFs) [PappuRechtTaylorGershenField02]</vt:lpstr>
      <vt:lpstr>Biometrics</vt:lpstr>
      <vt:lpstr>Key Derivation from Noisy Sources</vt:lpstr>
      <vt:lpstr>Outline</vt:lpstr>
      <vt:lpstr>Fuzzy Extractors</vt:lpstr>
      <vt:lpstr>Fuzzy Extractors</vt:lpstr>
      <vt:lpstr>Fuzzy Extractors</vt:lpstr>
      <vt:lpstr>Secure Sketches</vt:lpstr>
      <vt:lpstr>Secure Sketches</vt:lpstr>
      <vt:lpstr>Secure Sketches</vt:lpstr>
      <vt:lpstr>Implementing Fuzzy Extractors</vt:lpstr>
      <vt:lpstr>Outline</vt:lpstr>
      <vt:lpstr>Entropy Loss From Fuzzy Extractors</vt:lpstr>
      <vt:lpstr>Entropy Loss From Fuzzy Extractors</vt:lpstr>
      <vt:lpstr>Outline</vt:lpstr>
      <vt:lpstr>When is security possible?</vt:lpstr>
      <vt:lpstr>When is security possible?</vt:lpstr>
      <vt:lpstr>When is security possible?</vt:lpstr>
      <vt:lpstr>When is security possible?</vt:lpstr>
      <vt:lpstr>PowerPoint Presentation</vt:lpstr>
      <vt:lpstr>PowerPoint Presentation</vt:lpstr>
      <vt:lpstr>Distribution Aware </vt:lpstr>
      <vt:lpstr>Distribution Aware </vt:lpstr>
      <vt:lpstr>PowerPoint Presentation</vt:lpstr>
      <vt:lpstr>PowerPoint Presentation</vt:lpstr>
      <vt:lpstr>Distribution Oblivious</vt:lpstr>
      <vt:lpstr>Distribution Oblivious</vt:lpstr>
      <vt:lpstr>Distribution Oblivious</vt:lpstr>
      <vt:lpstr>Distribution Oblivious</vt:lpstr>
      <vt:lpstr>Conclusion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Information Services Department</cp:lastModifiedBy>
  <cp:revision>114</cp:revision>
  <cp:lastPrinted>2001-06-18T18:57:59Z</cp:lastPrinted>
  <dcterms:created xsi:type="dcterms:W3CDTF">2008-05-27T20:28:58Z</dcterms:created>
  <dcterms:modified xsi:type="dcterms:W3CDTF">2014-08-25T21:45:57Z</dcterms:modified>
  <cp:category/>
</cp:coreProperties>
</file>