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notesSlides/notesSlide14.xml" ContentType="application/vnd.openxmlformats-officedocument.presentationml.notesSlide+xml"/>
  <Override PartName="/ppt/embeddings/oleObject10.bin" ContentType="application/vnd.openxmlformats-officedocument.oleObject"/>
  <Override PartName="/ppt/notesSlides/notesSlide15.xml" ContentType="application/vnd.openxmlformats-officedocument.presentationml.notesSlide+xml"/>
  <Override PartName="/ppt/embeddings/oleObject11.bin" ContentType="application/vnd.openxmlformats-officedocument.oleObject"/>
  <Override PartName="/ppt/notesSlides/notesSlide16.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7.xml" ContentType="application/vnd.openxmlformats-officedocument.presentationml.notesSlide+xml"/>
  <Override PartName="/ppt/embeddings/oleObject16.bin" ContentType="application/vnd.openxmlformats-officedocument.oleObject"/>
  <Override PartName="/ppt/notesSlides/notesSlide18.xml" ContentType="application/vnd.openxmlformats-officedocument.presentationml.notesSlide+xml"/>
  <Override PartName="/ppt/embeddings/oleObject17.bin" ContentType="application/vnd.openxmlformats-officedocument.oleObject"/>
  <Override PartName="/ppt/notesSlides/notesSlide19.xml" ContentType="application/vnd.openxmlformats-officedocument.presentationml.notesSlide+xml"/>
  <Override PartName="/ppt/embeddings/oleObject18.bin" ContentType="application/vnd.openxmlformats-officedocument.oleObject"/>
  <Override PartName="/ppt/notesSlides/notesSlide20.xml" ContentType="application/vnd.openxmlformats-officedocument.presentationml.notesSlide+xml"/>
  <Override PartName="/ppt/embeddings/oleObject19.bin" ContentType="application/vnd.openxmlformats-officedocument.oleObject"/>
  <Override PartName="/ppt/notesSlides/notesSlide21.xml" ContentType="application/vnd.openxmlformats-officedocument.presentationml.notesSlide+xml"/>
  <Override PartName="/ppt/embeddings/oleObject20.bin" ContentType="application/vnd.openxmlformats-officedocument.oleObject"/>
  <Override PartName="/ppt/notesSlides/notesSlide22.xml" ContentType="application/vnd.openxmlformats-officedocument.presentationml.notesSlide+xml"/>
  <Override PartName="/ppt/embeddings/oleObject21.bin" ContentType="application/vnd.openxmlformats-officedocument.oleObject"/>
  <Override PartName="/ppt/notesSlides/notesSlide23.xml" ContentType="application/vnd.openxmlformats-officedocument.presentationml.notesSlide+xml"/>
  <Override PartName="/ppt/embeddings/oleObject22.bin" ContentType="application/vnd.openxmlformats-officedocument.oleObject"/>
  <Override PartName="/ppt/notesSlides/notesSlide24.xml" ContentType="application/vnd.openxmlformats-officedocument.presentationml.notesSlide+xml"/>
  <Override PartName="/ppt/embeddings/oleObject23.bin" ContentType="application/vnd.openxmlformats-officedocument.oleObject"/>
  <Override PartName="/ppt/notesSlides/notesSlide25.xml" ContentType="application/vnd.openxmlformats-officedocument.presentationml.notesSlide+xml"/>
  <Override PartName="/ppt/embeddings/oleObject24.bin" ContentType="application/vnd.openxmlformats-officedocument.oleObject"/>
  <Override PartName="/ppt/notesSlides/notesSlide26.xml" ContentType="application/vnd.openxmlformats-officedocument.presentationml.notesSlide+xml"/>
  <Override PartName="/ppt/embeddings/oleObject25.bin" ContentType="application/vnd.openxmlformats-officedocument.oleObject"/>
  <Override PartName="/ppt/notesSlides/notesSlide27.xml" ContentType="application/vnd.openxmlformats-officedocument.presentationml.notesSlide+xml"/>
  <Override PartName="/ppt/embeddings/oleObject26.bin" ContentType="application/vnd.openxmlformats-officedocument.oleObject"/>
  <Override PartName="/ppt/notesSlides/notesSlide28.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notesSlides/notesSlide31.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32.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33.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4.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38.xml" ContentType="application/vnd.openxmlformats-officedocument.presentationml.notesSlide+xml"/>
  <Override PartName="/ppt/embeddings/oleObject41.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42.bin" ContentType="application/vnd.openxmlformats-officedocument.oleObject"/>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57" r:id="rId2"/>
    <p:sldId id="438" r:id="rId3"/>
    <p:sldId id="259" r:id="rId4"/>
    <p:sldId id="308" r:id="rId5"/>
    <p:sldId id="365" r:id="rId6"/>
    <p:sldId id="366" r:id="rId7"/>
    <p:sldId id="428" r:id="rId8"/>
    <p:sldId id="367" r:id="rId9"/>
    <p:sldId id="427" r:id="rId10"/>
    <p:sldId id="434" r:id="rId11"/>
    <p:sldId id="369" r:id="rId12"/>
    <p:sldId id="371" r:id="rId13"/>
    <p:sldId id="372" r:id="rId14"/>
    <p:sldId id="373" r:id="rId15"/>
    <p:sldId id="375" r:id="rId16"/>
    <p:sldId id="374" r:id="rId17"/>
    <p:sldId id="376" r:id="rId18"/>
    <p:sldId id="418" r:id="rId19"/>
    <p:sldId id="377" r:id="rId20"/>
    <p:sldId id="419" r:id="rId21"/>
    <p:sldId id="420" r:id="rId22"/>
    <p:sldId id="423" r:id="rId23"/>
    <p:sldId id="421" r:id="rId24"/>
    <p:sldId id="422" r:id="rId25"/>
    <p:sldId id="424" r:id="rId26"/>
    <p:sldId id="426" r:id="rId27"/>
    <p:sldId id="425" r:id="rId28"/>
    <p:sldId id="384" r:id="rId29"/>
    <p:sldId id="385" r:id="rId30"/>
    <p:sldId id="408" r:id="rId31"/>
    <p:sldId id="402" r:id="rId32"/>
    <p:sldId id="409" r:id="rId33"/>
    <p:sldId id="386" r:id="rId34"/>
    <p:sldId id="413" r:id="rId35"/>
    <p:sldId id="414" r:id="rId36"/>
    <p:sldId id="411" r:id="rId37"/>
    <p:sldId id="389" r:id="rId38"/>
    <p:sldId id="429" r:id="rId39"/>
    <p:sldId id="435" r:id="rId40"/>
    <p:sldId id="391" r:id="rId41"/>
    <p:sldId id="392" r:id="rId42"/>
    <p:sldId id="393" r:id="rId43"/>
    <p:sldId id="394" r:id="rId44"/>
    <p:sldId id="395" r:id="rId45"/>
    <p:sldId id="396" r:id="rId46"/>
    <p:sldId id="398" r:id="rId47"/>
    <p:sldId id="397" r:id="rId48"/>
    <p:sldId id="406" r:id="rId49"/>
    <p:sldId id="436" r:id="rId50"/>
    <p:sldId id="412" r:id="rId51"/>
    <p:sldId id="400" r:id="rId52"/>
    <p:sldId id="437" r:id="rId53"/>
    <p:sldId id="430" r:id="rId54"/>
    <p:sldId id="431" r:id="rId55"/>
    <p:sldId id="432" r:id="rId56"/>
    <p:sldId id="415" r:id="rId57"/>
    <p:sldId id="40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0717" autoAdjust="0"/>
    <p:restoredTop sz="90390" autoAdjust="0"/>
  </p:normalViewPr>
  <p:slideViewPr>
    <p:cSldViewPr snapToGrid="0" snapToObjects="1">
      <p:cViewPr>
        <p:scale>
          <a:sx n="95" d="100"/>
          <a:sy n="95" d="100"/>
        </p:scale>
        <p:origin x="-616" y="-296"/>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4/3/14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4/3/14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4/3/14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4/3/14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4/3/14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4/3/14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4/3/14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4/3/14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4/3/14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4/3/14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4/3/14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4/3/14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8.bin"/><Relationship Id="rId5" Type="http://schemas.openxmlformats.org/officeDocument/2006/relationships/image" Target="../media/image1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6.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0.bin"/><Relationship Id="rId5"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1.bin"/><Relationship Id="rId5" Type="http://schemas.openxmlformats.org/officeDocument/2006/relationships/image" Target="../media/image1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15.bin"/><Relationship Id="rId12"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image" Target="../media/image15.emf"/><Relationship Id="rId5" Type="http://schemas.openxmlformats.org/officeDocument/2006/relationships/image" Target="../media/image20.emf"/><Relationship Id="rId6" Type="http://schemas.openxmlformats.org/officeDocument/2006/relationships/oleObject" Target="../embeddings/oleObject12.bin"/><Relationship Id="rId7" Type="http://schemas.openxmlformats.org/officeDocument/2006/relationships/image" Target="../media/image17.emf"/><Relationship Id="rId8" Type="http://schemas.openxmlformats.org/officeDocument/2006/relationships/oleObject" Target="../embeddings/oleObject13.bin"/><Relationship Id="rId9" Type="http://schemas.openxmlformats.org/officeDocument/2006/relationships/image" Target="../media/image18.emf"/><Relationship Id="rId10"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8.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9.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0.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1.bin"/><Relationship Id="rId5" Type="http://schemas.openxmlformats.org/officeDocument/2006/relationships/image" Target="../media/image16.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2.bin"/><Relationship Id="rId5" Type="http://schemas.openxmlformats.org/officeDocument/2006/relationships/image" Target="../media/image16.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3.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8" Type="http://schemas.openxmlformats.org/officeDocument/2006/relationships/image" Target="../media/image21.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4.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8" Type="http://schemas.openxmlformats.org/officeDocument/2006/relationships/image" Target="../media/image21.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5.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6.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8" Type="http://schemas.openxmlformats.org/officeDocument/2006/relationships/image" Target="../media/image24.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oleObject" Target="../embeddings/oleObject1.bin"/><Relationship Id="rId8" Type="http://schemas.openxmlformats.org/officeDocument/2006/relationships/image" Target="../media/image5.emf"/><Relationship Id="rId9" Type="http://schemas.openxmlformats.org/officeDocument/2006/relationships/oleObject" Target="../embeddings/oleObject2.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5.emf"/><Relationship Id="rId6" Type="http://schemas.openxmlformats.org/officeDocument/2006/relationships/oleObject" Target="../embeddings/oleObject28.bin"/><Relationship Id="rId7" Type="http://schemas.openxmlformats.org/officeDocument/2006/relationships/image" Target="../media/image26.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9.bin"/><Relationship Id="rId5" Type="http://schemas.openxmlformats.org/officeDocument/2006/relationships/image" Target="../media/image25.emf"/><Relationship Id="rId6" Type="http://schemas.openxmlformats.org/officeDocument/2006/relationships/oleObject" Target="../embeddings/oleObject30.bin"/><Relationship Id="rId7" Type="http://schemas.openxmlformats.org/officeDocument/2006/relationships/image" Target="../media/image2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31.bin"/><Relationship Id="rId5" Type="http://schemas.openxmlformats.org/officeDocument/2006/relationships/image" Target="../media/image25.emf"/><Relationship Id="rId6" Type="http://schemas.openxmlformats.org/officeDocument/2006/relationships/oleObject" Target="../embeddings/oleObject32.bin"/><Relationship Id="rId7" Type="http://schemas.openxmlformats.org/officeDocument/2006/relationships/image" Target="../media/image2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3.bin"/><Relationship Id="rId5" Type="http://schemas.openxmlformats.org/officeDocument/2006/relationships/image" Target="../media/image25.emf"/><Relationship Id="rId6" Type="http://schemas.openxmlformats.org/officeDocument/2006/relationships/oleObject" Target="../embeddings/oleObject34.bin"/><Relationship Id="rId7" Type="http://schemas.openxmlformats.org/officeDocument/2006/relationships/image" Target="../media/image2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5.bin"/><Relationship Id="rId5" Type="http://schemas.openxmlformats.org/officeDocument/2006/relationships/image" Target="../media/image25.emf"/><Relationship Id="rId6" Type="http://schemas.openxmlformats.org/officeDocument/2006/relationships/oleObject" Target="../embeddings/oleObject36.bin"/><Relationship Id="rId7" Type="http://schemas.openxmlformats.org/officeDocument/2006/relationships/image" Target="../media/image2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7.bin"/><Relationship Id="rId5" Type="http://schemas.openxmlformats.org/officeDocument/2006/relationships/image" Target="../media/image25.emf"/><Relationship Id="rId6" Type="http://schemas.openxmlformats.org/officeDocument/2006/relationships/oleObject" Target="../embeddings/oleObject38.bin"/><Relationship Id="rId7" Type="http://schemas.openxmlformats.org/officeDocument/2006/relationships/image" Target="../media/image2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9.bin"/><Relationship Id="rId5" Type="http://schemas.openxmlformats.org/officeDocument/2006/relationships/image" Target="../media/image13.emf"/><Relationship Id="rId6" Type="http://schemas.openxmlformats.org/officeDocument/2006/relationships/oleObject" Target="../embeddings/oleObject40.bin"/><Relationship Id="rId7" Type="http://schemas.openxmlformats.org/officeDocument/2006/relationships/image" Target="../media/image16.emf"/><Relationship Id="rId8" Type="http://schemas.openxmlformats.org/officeDocument/2006/relationships/image" Target="../media/image22.emf"/><Relationship Id="rId9" Type="http://schemas.openxmlformats.org/officeDocument/2006/relationships/image" Target="../media/image23.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1.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42.bin"/><Relationship Id="rId5" Type="http://schemas.openxmlformats.org/officeDocument/2006/relationships/image" Target="../media/image13.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3, 2014</a:t>
            </a:r>
            <a:endParaRPr lang="en-US" altLang="en-US" sz="2000" dirty="0">
              <a:solidFill>
                <a:schemeClr val="tx1"/>
              </a:solidFill>
            </a:endParaRP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198" y="4959675"/>
            <a:ext cx="8553116" cy="1367589"/>
          </a:xfrm>
        </p:spPr>
        <p:txBody>
          <a:bodyPr>
            <a:normAutofit/>
          </a:bodyPr>
          <a:lstStyle/>
          <a:p>
            <a:pPr marL="0" indent="0">
              <a:buNone/>
            </a:pPr>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982680"/>
              </p:ext>
            </p:extLst>
          </p:nvPr>
        </p:nvGraphicFramePr>
        <p:xfrm>
          <a:off x="457198" y="1211764"/>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2278814"/>
              </p:ext>
            </p:extLst>
          </p:nvPr>
        </p:nvGraphicFramePr>
        <p:xfrm>
          <a:off x="5736392" y="3163138"/>
          <a:ext cx="1183121" cy="914229"/>
        </p:xfrm>
        <a:graphic>
          <a:graphicData uri="http://schemas.openxmlformats.org/presentationml/2006/ole">
            <mc:AlternateContent xmlns:mc="http://schemas.openxmlformats.org/markup-compatibility/2006">
              <mc:Choice xmlns:v="urn:schemas-microsoft-com:vml" Requires="v">
                <p:oleObj spid="_x0000_s259112"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3163138"/>
                        <a:ext cx="1183121" cy="914229"/>
                      </a:xfrm>
                      <a:prstGeom prst="rect">
                        <a:avLst/>
                      </a:prstGeom>
                    </p:spPr>
                  </p:pic>
                </p:oleObj>
              </mc:Fallback>
            </mc:AlternateContent>
          </a:graphicData>
        </a:graphic>
      </p:graphicFrame>
      <p:sp>
        <p:nvSpPr>
          <p:cNvPr id="10" name="Up Arrow 9"/>
          <p:cNvSpPr/>
          <p:nvPr/>
        </p:nvSpPr>
        <p:spPr>
          <a:xfrm rot="8100000">
            <a:off x="2614613" y="683865"/>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2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4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6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4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br>
              <a:rPr lang="en-US" dirty="0" smtClean="0"/>
            </a:br>
            <a:r>
              <a:rPr lang="en-US" dirty="0" smtClean="0"/>
              <a:t>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9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30269"/>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592"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593"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594"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595"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31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402"/>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4368800" cy="5627507"/>
          </a:xfrm>
        </p:spPr>
        <p:txBody>
          <a:bodyPr/>
          <a:lstStyle/>
          <a:p>
            <a:r>
              <a:rPr lang="en-US" dirty="0" smtClean="0"/>
              <a:t>Users’ private data exists online in a variety of locations</a:t>
            </a:r>
          </a:p>
          <a:p>
            <a:endParaRPr lang="en-US" dirty="0" smtClean="0"/>
          </a:p>
          <a:p>
            <a:r>
              <a:rPr lang="en-US" dirty="0" smtClean="0"/>
              <a:t>Must authenticate users before granting access to private data</a:t>
            </a:r>
          </a:p>
          <a:p>
            <a:endParaRPr lang="en-US" dirty="0" smtClean="0"/>
          </a:p>
          <a:p>
            <a:r>
              <a:rPr lang="en-US" dirty="0" smtClean="0"/>
              <a:t>Passwords are widely used but guessable</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pic>
        <p:nvPicPr>
          <p:cNvPr id="5" name="Picture 4" descr="Screen Shot 2014-03-31 at 2.1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621" y="1016598"/>
            <a:ext cx="2463800" cy="762000"/>
          </a:xfrm>
          <a:prstGeom prst="rect">
            <a:avLst/>
          </a:prstGeom>
        </p:spPr>
      </p:pic>
      <p:pic>
        <p:nvPicPr>
          <p:cNvPr id="6" name="Picture 5" descr="Screen Shot 2014-03-31 at 2.15.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21" y="2963111"/>
            <a:ext cx="2946400" cy="533400"/>
          </a:xfrm>
          <a:prstGeom prst="rect">
            <a:avLst/>
          </a:prstGeom>
        </p:spPr>
      </p:pic>
      <p:pic>
        <p:nvPicPr>
          <p:cNvPr id="7" name="Picture 6" descr="Screen Shot 2014-03-31 at 2.16.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1862820"/>
            <a:ext cx="3403600" cy="863600"/>
          </a:xfrm>
          <a:prstGeom prst="rect">
            <a:avLst/>
          </a:prstGeom>
        </p:spPr>
      </p:pic>
      <p:sp>
        <p:nvSpPr>
          <p:cNvPr id="8" name="Rectangle 36"/>
          <p:cNvSpPr>
            <a:spLocks noChangeArrowheads="1"/>
          </p:cNvSpPr>
          <p:nvPr/>
        </p:nvSpPr>
        <p:spPr bwMode="auto">
          <a:xfrm>
            <a:off x="5146841" y="4612104"/>
            <a:ext cx="3789280" cy="15893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Are there alternatives to passwords with high entropy (uncertainty)?</a:t>
            </a:r>
          </a:p>
        </p:txBody>
      </p:sp>
      <p:pic>
        <p:nvPicPr>
          <p:cNvPr id="9" name="Picture 8"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844" y="3130883"/>
            <a:ext cx="1679277" cy="1280694"/>
          </a:xfrm>
          <a:prstGeom prst="rect">
            <a:avLst/>
          </a:prstGeom>
        </p:spPr>
      </p:pic>
    </p:spTree>
    <p:extLst>
      <p:ext uri="{BB962C8B-B14F-4D97-AF65-F5344CB8AC3E}">
        <p14:creationId xmlns:p14="http://schemas.microsoft.com/office/powerpoint/2010/main" val="1025266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8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51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8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3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5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60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5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3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5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symbols</a:t>
            </a:r>
          </a:p>
          <a:p>
            <a:r>
              <a:rPr lang="en-US" dirty="0" smtClean="0">
                <a:cs typeface="Calibri"/>
              </a:rPr>
              <a:t>Enough to argue adversary sees    as response to queries with overwhelming probability</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7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59"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60"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fade">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fade">
                                      <p:cBhvr>
                                        <p:cTn id="44" dur="500"/>
                                        <p:tgtEl>
                                          <p:spTgt spid="2">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500"/>
                                        <p:tgtEl>
                                          <p:spTgt spid="2">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6" end="6"/>
                                            </p:txEl>
                                          </p:spTgt>
                                        </p:tgtEl>
                                        <p:attrNameLst>
                                          <p:attrName>style.visibility</p:attrName>
                                        </p:attrNameLst>
                                      </p:cBhvr>
                                      <p:to>
                                        <p:strVal val="visible"/>
                                      </p:to>
                                    </p:set>
                                    <p:animEffect transition="in" filter="fade">
                                      <p:cBhvr>
                                        <p:cTn id="60" dur="500"/>
                                        <p:tgtEl>
                                          <p:spTgt spid="2">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93"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48904912"/>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0894"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917"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
        <p:nvSpPr>
          <p:cNvPr id="9"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193214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1918"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by 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9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807028"/>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33393"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80"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4981"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600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600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94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4336898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2943"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11111E-6 2.96296E-6 L -0.00087 0.09282 " pathEditMode="relative" rAng="0" ptsTypes="AA">
                                      <p:cBhvr>
                                        <p:cTn id="6" dur="2000" fill="hold"/>
                                        <p:tgtEl>
                                          <p:spTgt spid="12"/>
                                        </p:tgtEl>
                                        <p:attrNameLst>
                                          <p:attrName>ppt_x</p:attrName>
                                          <p:attrName>ppt_y</p:attrName>
                                        </p:attrNameLst>
                                      </p:cBhvr>
                                      <p:rCtr x="-52" y="4630"/>
                                    </p:animMotion>
                                  </p:childTnLst>
                                </p:cTn>
                              </p:par>
                              <p:par>
                                <p:cTn id="7" presetID="0" presetClass="path" presetSubtype="0" accel="50000" decel="50000" fill="hold" grpId="0" nodeType="withEffect">
                                  <p:stCondLst>
                                    <p:cond delay="0"/>
                                  </p:stCondLst>
                                  <p:childTnLst>
                                    <p:animMotion origin="layout" path="M -1.11111E-6 3.33333E-6 L -0.00226 0.14629 " pathEditMode="relative" rAng="0" ptsTypes="AA">
                                      <p:cBhvr>
                                        <p:cTn id="8" dur="2000" fill="hold"/>
                                        <p:tgtEl>
                                          <p:spTgt spid="13"/>
                                        </p:tgtEl>
                                        <p:attrNameLst>
                                          <p:attrName>ppt_x</p:attrName>
                                          <p:attrName>ppt_y</p:attrName>
                                        </p:attrNameLst>
                                      </p:cBhvr>
                                      <p:rCtr x="-122" y="7315"/>
                                    </p:animMotion>
                                  </p:childTnLst>
                                </p:cTn>
                              </p:par>
                              <p:par>
                                <p:cTn id="9" presetID="0" presetClass="path" presetSubtype="0" accel="50000" decel="50000" fill="hold" grpId="0" nodeType="withEffect">
                                  <p:stCondLst>
                                    <p:cond delay="0"/>
                                  </p:stCondLst>
                                  <p:childTnLst>
                                    <p:animMotion origin="layout" path="M 2.77778E-7 -2.22222E-6 L -0.00017 -0.08958 " pathEditMode="relative" rAng="0" ptsTypes="AA">
                                      <p:cBhvr>
                                        <p:cTn id="10" dur="2000" fill="hold"/>
                                        <p:tgtEl>
                                          <p:spTgt spid="14"/>
                                        </p:tgtEl>
                                        <p:attrNameLst>
                                          <p:attrName>ppt_x</p:attrName>
                                          <p:attrName>ppt_y</p:attrName>
                                        </p:attrNameLst>
                                      </p:cBhvr>
                                      <p:rCtr x="-17" y="-4491"/>
                                    </p:animMotion>
                                  </p:childTnLst>
                                </p:cTn>
                              </p:par>
                              <p:par>
                                <p:cTn id="11" presetID="0" presetClass="path" presetSubtype="0" accel="50000" decel="50000" fill="hold" grpId="0" nodeType="withEffect">
                                  <p:stCondLst>
                                    <p:cond delay="0"/>
                                  </p:stCondLst>
                                  <p:childTnLst>
                                    <p:animMotion origin="layout" path="M -2.22222E-6 4.44444E-6 L -0.00087 -0.02524 " pathEditMode="relative" rAng="0" ptsTypes="AA">
                                      <p:cBhvr>
                                        <p:cTn id="12" dur="2000" fill="hold"/>
                                        <p:tgtEl>
                                          <p:spTgt spid="15"/>
                                        </p:tgtEl>
                                        <p:attrNameLst>
                                          <p:attrName>ppt_x</p:attrName>
                                          <p:attrName>ppt_y</p:attrName>
                                        </p:attrNameLst>
                                      </p:cBhvr>
                                      <p:rCtr x="-52" y="-1273"/>
                                    </p:animMotion>
                                  </p:childTnLst>
                                </p:cTn>
                              </p:par>
                              <p:par>
                                <p:cTn id="13" presetID="0" presetClass="path" presetSubtype="0" accel="50000" decel="50000" fill="hold" grpId="0" nodeType="withEffect">
                                  <p:stCondLst>
                                    <p:cond delay="0"/>
                                  </p:stCondLst>
                                  <p:childTnLst>
                                    <p:animMotion origin="layout" path="M 2.22222E-6 -4.81481E-6 L -0.00035 0.16181 " pathEditMode="relative" rAng="0" ptsTypes="AA">
                                      <p:cBhvr>
                                        <p:cTn id="14" dur="2000" fill="hold"/>
                                        <p:tgtEl>
                                          <p:spTgt spid="16"/>
                                        </p:tgtEl>
                                        <p:attrNameLst>
                                          <p:attrName>ppt_x</p:attrName>
                                          <p:attrName>ppt_y</p:attrName>
                                        </p:attrNameLst>
                                      </p:cBhvr>
                                      <p:rCtr x="-17" y="8079"/>
                                    </p:animMotion>
                                  </p:childTnLst>
                                </p:cTn>
                              </p:par>
                              <p:par>
                                <p:cTn id="15" presetID="0" presetClass="path" presetSubtype="0" accel="50000" decel="50000" fill="hold" grpId="0" nodeType="withEffect">
                                  <p:stCondLst>
                                    <p:cond delay="0"/>
                                  </p:stCondLst>
                                  <p:childTnLst>
                                    <p:animMotion origin="layout" path="M -5.55556E-7 1.11111E-6 L -0.00035 0.07847 " pathEditMode="relative" rAng="0" ptsTypes="AA">
                                      <p:cBhvr>
                                        <p:cTn id="16" dur="2000" fill="hold"/>
                                        <p:tgtEl>
                                          <p:spTgt spid="17"/>
                                        </p:tgtEl>
                                        <p:attrNameLst>
                                          <p:attrName>ppt_x</p:attrName>
                                          <p:attrName>ppt_y</p:attrName>
                                        </p:attrNameLst>
                                      </p:cBhvr>
                                      <p:rCtr x="-17" y="3912"/>
                                    </p:animMotion>
                                  </p:childTnLst>
                                </p:cTn>
                              </p:par>
                              <p:par>
                                <p:cTn id="17" presetID="0" presetClass="path" presetSubtype="0" accel="50000" decel="50000" fill="hold" grpId="0" nodeType="withEffect">
                                  <p:stCondLst>
                                    <p:cond delay="0"/>
                                  </p:stCondLst>
                                  <p:childTnLst>
                                    <p:animMotion origin="layout" path="M -3.88889E-6 3.7037E-7 L -0.00138 -0.04792 " pathEditMode="relative" rAng="0" ptsTypes="AA">
                                      <p:cBhvr>
                                        <p:cTn id="18" dur="2000" fill="hold"/>
                                        <p:tgtEl>
                                          <p:spTgt spid="18"/>
                                        </p:tgtEl>
                                        <p:attrNameLst>
                                          <p:attrName>ppt_x</p:attrName>
                                          <p:attrName>ppt_y</p:attrName>
                                        </p:attrNameLst>
                                      </p:cBhvr>
                                      <p:rCtr x="-69" y="-2407"/>
                                    </p:animMotion>
                                  </p:childTnLst>
                                </p:cTn>
                              </p:par>
                              <p:par>
                                <p:cTn id="19" presetID="0" presetClass="path" presetSubtype="0" accel="50000" decel="50000" fill="hold" grpId="0" nodeType="withEffect">
                                  <p:stCondLst>
                                    <p:cond delay="0"/>
                                  </p:stCondLst>
                                  <p:childTnLst>
                                    <p:animMotion origin="layout" path="M -3.88889E-6 2.96296E-6 L -0.00138 0.08842 " pathEditMode="relative" rAng="0" ptsTypes="AA">
                                      <p:cBhvr>
                                        <p:cTn id="20" dur="2000" fill="hold"/>
                                        <p:tgtEl>
                                          <p:spTgt spid="20"/>
                                        </p:tgtEl>
                                        <p:attrNameLst>
                                          <p:attrName>ppt_x</p:attrName>
                                          <p:attrName>ppt_y</p:attrName>
                                        </p:attrNameLst>
                                      </p:cBhvr>
                                      <p:rCtr x="-69" y="4421"/>
                                    </p:animMotion>
                                  </p:childTnLst>
                                </p:cTn>
                              </p:par>
                              <p:par>
                                <p:cTn id="21" presetID="0" presetClass="path" presetSubtype="0" accel="50000" decel="50000" fill="hold" grpId="0" nodeType="withEffect">
                                  <p:stCondLst>
                                    <p:cond delay="0"/>
                                  </p:stCondLst>
                                  <p:childTnLst>
                                    <p:animMotion origin="layout" path="M 2.77778E-7 4.81481E-6 L 0.00017 -0.072 " pathEditMode="relative" rAng="0" ptsTypes="AA">
                                      <p:cBhvr>
                                        <p:cTn id="22" dur="2000" fill="hold"/>
                                        <p:tgtEl>
                                          <p:spTgt spid="21"/>
                                        </p:tgtEl>
                                        <p:attrNameLst>
                                          <p:attrName>ppt_x</p:attrName>
                                          <p:attrName>ppt_y</p:attrName>
                                        </p:attrNameLst>
                                      </p:cBhvr>
                                      <p:rCtr x="0" y="-3611"/>
                                    </p:animMotion>
                                  </p:childTnLst>
                                </p:cTn>
                              </p:par>
                              <p:par>
                                <p:cTn id="23" presetID="0" presetClass="path" presetSubtype="0" accel="50000" decel="50000" fill="hold" grpId="0" nodeType="withEffect">
                                  <p:stCondLst>
                                    <p:cond delay="0"/>
                                  </p:stCondLst>
                                  <p:childTnLst>
                                    <p:animMotion origin="layout" path="M -4.72222E-6 4.44444E-6 L 0.00087 -0.05371 " pathEditMode="relative" rAng="0" ptsTypes="AA">
                                      <p:cBhvr>
                                        <p:cTn id="24" dur="2000" fill="hold"/>
                                        <p:tgtEl>
                                          <p:spTgt spid="22"/>
                                        </p:tgtEl>
                                        <p:attrNameLst>
                                          <p:attrName>ppt_x</p:attrName>
                                          <p:attrName>ppt_y</p:attrName>
                                        </p:attrNameLst>
                                      </p:cBhvr>
                                      <p:rCtr x="35" y="-2685"/>
                                    </p:animMotion>
                                  </p:childTnLst>
                                </p:cTn>
                              </p:par>
                              <p:par>
                                <p:cTn id="25" presetID="0" presetClass="path" presetSubtype="0" accel="50000" decel="50000" fill="hold" grpId="0" nodeType="withEffect">
                                  <p:stCondLst>
                                    <p:cond delay="0"/>
                                  </p:stCondLst>
                                  <p:childTnLst>
                                    <p:animMotion origin="layout" path="M 2.77778E-7 3.33333E-6 L -0.00139 0.14722 " pathEditMode="relative" rAng="0" ptsTypes="AA">
                                      <p:cBhvr>
                                        <p:cTn id="26" dur="2000" fill="hold"/>
                                        <p:tgtEl>
                                          <p:spTgt spid="23"/>
                                        </p:tgtEl>
                                        <p:attrNameLst>
                                          <p:attrName>ppt_x</p:attrName>
                                          <p:attrName>ppt_y</p:attrName>
                                        </p:attrNameLst>
                                      </p:cBhvr>
                                      <p:rCtr x="-69" y="7361"/>
                                    </p:animMotion>
                                  </p:childTnLst>
                                </p:cTn>
                              </p:par>
                              <p:par>
                                <p:cTn id="27" presetID="0" presetClass="path" presetSubtype="0" accel="50000" decel="50000" fill="hold" grpId="0" nodeType="withEffect">
                                  <p:stCondLst>
                                    <p:cond delay="0"/>
                                  </p:stCondLst>
                                  <p:childTnLst>
                                    <p:animMotion origin="layout" path="M 4.44444E-6 -2.96296E-6 L 0.00104 0.08125 " pathEditMode="relative" rAng="0" ptsTypes="AA">
                                      <p:cBhvr>
                                        <p:cTn id="28" dur="2000" fill="hold"/>
                                        <p:tgtEl>
                                          <p:spTgt spid="28"/>
                                        </p:tgtEl>
                                        <p:attrNameLst>
                                          <p:attrName>ppt_x</p:attrName>
                                          <p:attrName>ppt_y</p:attrName>
                                        </p:attrNameLst>
                                      </p:cBhvr>
                                      <p:rCtr x="52" y="4051"/>
                                    </p:animMotion>
                                  </p:childTnLst>
                                </p:cTn>
                              </p:par>
                              <p:par>
                                <p:cTn id="29" presetID="0" presetClass="path" presetSubtype="0" accel="50000" decel="50000" fill="hold" grpId="0" nodeType="withEffect">
                                  <p:stCondLst>
                                    <p:cond delay="0"/>
                                  </p:stCondLst>
                                  <p:childTnLst>
                                    <p:animMotion origin="layout" path="M 2.22222E-6 -2.59259E-6 L -0.00261 0.13287 " pathEditMode="relative" rAng="0" ptsTypes="AA">
                                      <p:cBhvr>
                                        <p:cTn id="30" dur="2000" fill="hold"/>
                                        <p:tgtEl>
                                          <p:spTgt spid="29"/>
                                        </p:tgtEl>
                                        <p:attrNameLst>
                                          <p:attrName>ppt_x</p:attrName>
                                          <p:attrName>ppt_y</p:attrName>
                                        </p:attrNameLst>
                                      </p:cBhvr>
                                      <p:rCtr x="-139" y="6644"/>
                                    </p:animMotion>
                                  </p:childTnLst>
                                </p:cTn>
                              </p:par>
                              <p:par>
                                <p:cTn id="31" presetID="0" presetClass="path" presetSubtype="0" accel="50000" decel="50000" fill="hold" grpId="0" nodeType="withEffect">
                                  <p:stCondLst>
                                    <p:cond delay="0"/>
                                  </p:stCondLst>
                                  <p:childTnLst>
                                    <p:animMotion origin="layout" path="M 3.33333E-6 2.22222E-6 L 0.00347 -0.11343 " pathEditMode="relative" rAng="0" ptsTypes="AA">
                                      <p:cBhvr>
                                        <p:cTn id="32" dur="2000" fill="hold"/>
                                        <p:tgtEl>
                                          <p:spTgt spid="30"/>
                                        </p:tgtEl>
                                        <p:attrNameLst>
                                          <p:attrName>ppt_x</p:attrName>
                                          <p:attrName>ppt_y</p:attrName>
                                        </p:attrNameLst>
                                      </p:cBhvr>
                                      <p:rCtr x="174" y="-5671"/>
                                    </p:animMotion>
                                  </p:childTnLst>
                                </p:cTn>
                              </p:par>
                              <p:par>
                                <p:cTn id="33" presetID="0" presetClass="path" presetSubtype="0" accel="50000" decel="50000" fill="hold" grpId="0" nodeType="withEffect">
                                  <p:stCondLst>
                                    <p:cond delay="0"/>
                                  </p:stCondLst>
                                  <p:childTnLst>
                                    <p:animMotion origin="layout" path="M 1.11111E-6 -1.48148E-6 L 0.00017 -0.03727 " pathEditMode="relative" rAng="0" ptsTypes="AA">
                                      <p:cBhvr>
                                        <p:cTn id="34" dur="2000" fill="hold"/>
                                        <p:tgtEl>
                                          <p:spTgt spid="31"/>
                                        </p:tgtEl>
                                        <p:attrNameLst>
                                          <p:attrName>ppt_x</p:attrName>
                                          <p:attrName>ppt_y</p:attrName>
                                        </p:attrNameLst>
                                      </p:cBhvr>
                                      <p:rCtr x="0" y="-1875"/>
                                    </p:animMotion>
                                  </p:childTnLst>
                                </p:cTn>
                              </p:par>
                              <p:par>
                                <p:cTn id="35" presetID="0" presetClass="path" presetSubtype="0" accel="50000" decel="50000" fill="hold" grpId="0" nodeType="withEffect">
                                  <p:stCondLst>
                                    <p:cond delay="0"/>
                                  </p:stCondLst>
                                  <p:childTnLst>
                                    <p:animMotion origin="layout" path="M -4.44444E-6 -7.40741E-7 L -0.0026 0.15347 " pathEditMode="relative" rAng="0" ptsTypes="AA">
                                      <p:cBhvr>
                                        <p:cTn id="36" dur="2000" fill="hold"/>
                                        <p:tgtEl>
                                          <p:spTgt spid="32"/>
                                        </p:tgtEl>
                                        <p:attrNameLst>
                                          <p:attrName>ppt_x</p:attrName>
                                          <p:attrName>ppt_y</p:attrName>
                                        </p:attrNameLst>
                                      </p:cBhvr>
                                      <p:rCtr x="-139" y="7662"/>
                                    </p:animMotion>
                                  </p:childTnLst>
                                </p:cTn>
                              </p:par>
                              <p:par>
                                <p:cTn id="37" presetID="0" presetClass="path" presetSubtype="0" accel="50000" decel="50000" fill="hold" grpId="0" nodeType="withEffect">
                                  <p:stCondLst>
                                    <p:cond delay="0"/>
                                  </p:stCondLst>
                                  <p:childTnLst>
                                    <p:animMotion origin="layout" path="M 2.77778E-6 -4.81481E-6 L -0.00052 0.06019 " pathEditMode="relative" rAng="0" ptsTypes="AA">
                                      <p:cBhvr>
                                        <p:cTn id="38" dur="2000" fill="hold"/>
                                        <p:tgtEl>
                                          <p:spTgt spid="33"/>
                                        </p:tgtEl>
                                        <p:attrNameLst>
                                          <p:attrName>ppt_x</p:attrName>
                                          <p:attrName>ppt_y</p:attrName>
                                        </p:attrNameLst>
                                      </p:cBhvr>
                                      <p:rCtr x="-35" y="3009"/>
                                    </p:animMotion>
                                  </p:childTnLst>
                                </p:cTn>
                              </p:par>
                              <p:par>
                                <p:cTn id="39" presetID="0" presetClass="path" presetSubtype="0" accel="50000" decel="50000" fill="hold" grpId="0" nodeType="withEffect">
                                  <p:stCondLst>
                                    <p:cond delay="0"/>
                                  </p:stCondLst>
                                  <p:childTnLst>
                                    <p:animMotion origin="layout" path="M -5.55556E-7 4.44444E-6 L 0.00017 -0.0551 " pathEditMode="relative" rAng="0" ptsTypes="AA">
                                      <p:cBhvr>
                                        <p:cTn id="40" dur="2000" fill="hold"/>
                                        <p:tgtEl>
                                          <p:spTgt spid="34"/>
                                        </p:tgtEl>
                                        <p:attrNameLst>
                                          <p:attrName>ppt_x</p:attrName>
                                          <p:attrName>ppt_y</p:attrName>
                                        </p:attrNameLst>
                                      </p:cBhvr>
                                      <p:rCtr x="0" y="-2755"/>
                                    </p:animMotion>
                                  </p:childTnLst>
                                </p:cTn>
                              </p:par>
                              <p:par>
                                <p:cTn id="41" presetID="0" presetClass="path" presetSubtype="0" accel="50000" decel="50000" fill="hold" grpId="0" nodeType="withEffect">
                                  <p:stCondLst>
                                    <p:cond delay="0"/>
                                  </p:stCondLst>
                                  <p:childTnLst>
                                    <p:animMotion origin="layout" path="M 2.77778E-6 -4.81481E-6 L -0.00052 -0.02037 " pathEditMode="relative" rAng="0" ptsTypes="AA">
                                      <p:cBhvr>
                                        <p:cTn id="42" dur="2000" fill="hold"/>
                                        <p:tgtEl>
                                          <p:spTgt spid="35"/>
                                        </p:tgtEl>
                                        <p:attrNameLst>
                                          <p:attrName>ppt_x</p:attrName>
                                          <p:attrName>ppt_y</p:attrName>
                                        </p:attrNameLst>
                                      </p:cBhvr>
                                      <p:rCtr x="-35" y="-1019"/>
                                    </p:animMotion>
                                  </p:childTnLst>
                                </p:cTn>
                              </p:par>
                              <p:par>
                                <p:cTn id="43" presetID="0" presetClass="path" presetSubtype="0" accel="50000" decel="50000" fill="hold" grpId="0" nodeType="withEffect">
                                  <p:stCondLst>
                                    <p:cond delay="0"/>
                                  </p:stCondLst>
                                  <p:childTnLst>
                                    <p:animMotion origin="layout" path="M -5.55556E-7 -2.96296E-6 L -0.00139 0.07477 " pathEditMode="relative" rAng="0" ptsTypes="AA">
                                      <p:cBhvr>
                                        <p:cTn id="44" dur="2000" fill="hold"/>
                                        <p:tgtEl>
                                          <p:spTgt spid="36"/>
                                        </p:tgtEl>
                                        <p:attrNameLst>
                                          <p:attrName>ppt_x</p:attrName>
                                          <p:attrName>ppt_y</p:attrName>
                                        </p:attrNameLst>
                                      </p:cBhvr>
                                      <p:rCtr x="-69" y="3727"/>
                                    </p:animMotion>
                                  </p:childTnLst>
                                </p:cTn>
                              </p:par>
                              <p:par>
                                <p:cTn id="45" presetID="0" presetClass="path" presetSubtype="0" accel="50000" decel="50000" fill="hold" grpId="0" nodeType="withEffect">
                                  <p:stCondLst>
                                    <p:cond delay="0"/>
                                  </p:stCondLst>
                                  <p:childTnLst>
                                    <p:animMotion origin="layout" path="M 3.61111E-6 -1.11111E-6 L 0.00017 -0.07268 " pathEditMode="relative" rAng="0" ptsTypes="AA">
                                      <p:cBhvr>
                                        <p:cTn id="46" dur="2000" fill="hold"/>
                                        <p:tgtEl>
                                          <p:spTgt spid="37"/>
                                        </p:tgtEl>
                                        <p:attrNameLst>
                                          <p:attrName>ppt_x</p:attrName>
                                          <p:attrName>ppt_y</p:attrName>
                                        </p:attrNameLst>
                                      </p:cBhvr>
                                      <p:rCtr x="0" y="-3634"/>
                                    </p:animMotion>
                                  </p:childTnLst>
                                </p:cTn>
                              </p:par>
                              <p:par>
                                <p:cTn id="47" presetID="0" presetClass="path" presetSubtype="0" accel="50000" decel="50000" fill="hold" grpId="0" nodeType="withEffect">
                                  <p:stCondLst>
                                    <p:cond delay="0"/>
                                  </p:stCondLst>
                                  <p:childTnLst>
                                    <p:animMotion origin="layout" path="M -1.38889E-6 -1.48148E-6 L 0.00156 -0.06898 " pathEditMode="relative" rAng="0" ptsTypes="AA">
                                      <p:cBhvr>
                                        <p:cTn id="48" dur="2000" fill="hold"/>
                                        <p:tgtEl>
                                          <p:spTgt spid="38"/>
                                        </p:tgtEl>
                                        <p:attrNameLst>
                                          <p:attrName>ppt_x</p:attrName>
                                          <p:attrName>ppt_y</p:attrName>
                                        </p:attrNameLst>
                                      </p:cBhvr>
                                      <p:rCtr x="69" y="-3449"/>
                                    </p:animMotion>
                                  </p:childTnLst>
                                </p:cTn>
                              </p:par>
                              <p:par>
                                <p:cTn id="49" presetID="0" presetClass="path" presetSubtype="0" accel="50000" decel="50000" fill="hold" grpId="0" nodeType="withEffect">
                                  <p:stCondLst>
                                    <p:cond delay="0"/>
                                  </p:stCondLst>
                                  <p:childTnLst>
                                    <p:animMotion origin="layout" path="M 3.61111E-6 -2.59259E-6 L -0.00139 0.13959 " pathEditMode="relative" rAng="0" ptsTypes="AA">
                                      <p:cBhvr>
                                        <p:cTn id="50" dur="2000" fill="hold"/>
                                        <p:tgtEl>
                                          <p:spTgt spid="39"/>
                                        </p:tgtEl>
                                        <p:attrNameLst>
                                          <p:attrName>ppt_x</p:attrName>
                                          <p:attrName>ppt_y</p:attrName>
                                        </p:attrNameLst>
                                      </p:cBhvr>
                                      <p:rCtr x="-69" y="6968"/>
                                    </p:animMotion>
                                  </p:childTnLst>
                                </p:cTn>
                              </p:par>
                              <p:par>
                                <p:cTn id="51" presetID="0" presetClass="path" presetSubtype="0" accel="50000" decel="50000" fill="hold" grpId="0" nodeType="withEffect">
                                  <p:stCondLst>
                                    <p:cond delay="0"/>
                                  </p:stCondLst>
                                  <p:childTnLst>
                                    <p:animMotion origin="layout" path="M 1.94444E-6 2.59259E-6 L -0.00139 0.13773 " pathEditMode="relative" rAng="0" ptsTypes="AA">
                                      <p:cBhvr>
                                        <p:cTn id="52" dur="2000" fill="hold"/>
                                        <p:tgtEl>
                                          <p:spTgt spid="41"/>
                                        </p:tgtEl>
                                        <p:attrNameLst>
                                          <p:attrName>ppt_x</p:attrName>
                                          <p:attrName>ppt_y</p:attrName>
                                        </p:attrNameLst>
                                      </p:cBhvr>
                                      <p:rCtr x="-69" y="6875"/>
                                    </p:animMotion>
                                  </p:childTnLst>
                                </p:cTn>
                              </p:par>
                              <p:par>
                                <p:cTn id="53" presetID="0" presetClass="path" presetSubtype="0" accel="50000" decel="50000" fill="hold" grpId="0" nodeType="withEffect">
                                  <p:stCondLst>
                                    <p:cond delay="0"/>
                                  </p:stCondLst>
                                  <p:childTnLst>
                                    <p:animMotion origin="layout" path="M 2.5E-6 1.48148E-6 L -0.00052 0.08935 " pathEditMode="relative" rAng="0" ptsTypes="AA">
                                      <p:cBhvr>
                                        <p:cTn id="54" dur="2000" fill="hold"/>
                                        <p:tgtEl>
                                          <p:spTgt spid="43"/>
                                        </p:tgtEl>
                                        <p:attrNameLst>
                                          <p:attrName>ppt_x</p:attrName>
                                          <p:attrName>ppt_y</p:attrName>
                                        </p:attrNameLst>
                                      </p:cBhvr>
                                      <p:rCtr x="-35" y="4468"/>
                                    </p:animMotion>
                                  </p:childTnLst>
                                </p:cTn>
                              </p:par>
                              <p:par>
                                <p:cTn id="55" presetID="0" presetClass="path" presetSubtype="0" accel="50000" decel="50000" fill="hold" grpId="0" nodeType="withEffect">
                                  <p:stCondLst>
                                    <p:cond delay="0"/>
                                  </p:stCondLst>
                                  <p:childTnLst>
                                    <p:animMotion origin="layout" path="M 5.55556E-7 -1.48148E-6 L -0.00226 0.13843 " pathEditMode="relative" rAng="0" ptsTypes="AA">
                                      <p:cBhvr>
                                        <p:cTn id="56" dur="2000" fill="hold"/>
                                        <p:tgtEl>
                                          <p:spTgt spid="44"/>
                                        </p:tgtEl>
                                        <p:attrNameLst>
                                          <p:attrName>ppt_x</p:attrName>
                                          <p:attrName>ppt_y</p:attrName>
                                        </p:attrNameLst>
                                      </p:cBhvr>
                                      <p:rCtr x="-122" y="6921"/>
                                    </p:animMotion>
                                  </p:childTnLst>
                                </p:cTn>
                              </p:par>
                              <p:par>
                                <p:cTn id="57" presetID="0" presetClass="path" presetSubtype="0" accel="50000" decel="50000" fill="hold" grpId="0" nodeType="withEffect">
                                  <p:stCondLst>
                                    <p:cond delay="0"/>
                                  </p:stCondLst>
                                  <p:childTnLst>
                                    <p:animMotion origin="layout" path="M -4.44444E-6 2.96296E-6 L 0.00087 -0.11204 " pathEditMode="relative" rAng="0" ptsTypes="AA">
                                      <p:cBhvr>
                                        <p:cTn id="58" dur="2000" fill="hold"/>
                                        <p:tgtEl>
                                          <p:spTgt spid="45"/>
                                        </p:tgtEl>
                                        <p:attrNameLst>
                                          <p:attrName>ppt_x</p:attrName>
                                          <p:attrName>ppt_y</p:attrName>
                                        </p:attrNameLst>
                                      </p:cBhvr>
                                      <p:rCtr x="35" y="-5602"/>
                                    </p:animMotion>
                                  </p:childTnLst>
                                </p:cTn>
                              </p:par>
                              <p:par>
                                <p:cTn id="59" presetID="0" presetClass="path" presetSubtype="0" accel="50000" decel="50000" fill="hold" grpId="0" nodeType="withEffect">
                                  <p:stCondLst>
                                    <p:cond delay="0"/>
                                  </p:stCondLst>
                                  <p:childTnLst>
                                    <p:animMotion origin="layout" path="M 2.5E-6 4.81481E-6 L -0.00052 -0.06459 " pathEditMode="relative" rAng="0" ptsTypes="AA">
                                      <p:cBhvr>
                                        <p:cTn id="60" dur="2000" fill="hold"/>
                                        <p:tgtEl>
                                          <p:spTgt spid="46"/>
                                        </p:tgtEl>
                                        <p:attrNameLst>
                                          <p:attrName>ppt_x</p:attrName>
                                          <p:attrName>ppt_y</p:attrName>
                                        </p:attrNameLst>
                                      </p:cBhvr>
                                      <p:rCtr x="-35" y="-3241"/>
                                    </p:animMotion>
                                  </p:childTnLst>
                                </p:cTn>
                              </p:par>
                              <p:par>
                                <p:cTn id="61" presetID="0" presetClass="path" presetSubtype="0" accel="50000" decel="50000" fill="hold" grpId="0" nodeType="withEffect">
                                  <p:stCondLst>
                                    <p:cond delay="0"/>
                                  </p:stCondLst>
                                  <p:childTnLst>
                                    <p:animMotion origin="layout" path="M 3.88889E-6 3.7037E-7 L -0.00122 0.15231 " pathEditMode="relative" rAng="0" ptsTypes="AA">
                                      <p:cBhvr>
                                        <p:cTn id="62" dur="2000" fill="hold"/>
                                        <p:tgtEl>
                                          <p:spTgt spid="47"/>
                                        </p:tgtEl>
                                        <p:attrNameLst>
                                          <p:attrName>ppt_x</p:attrName>
                                          <p:attrName>ppt_y</p:attrName>
                                        </p:attrNameLst>
                                      </p:cBhvr>
                                      <p:rCtr x="-69" y="7616"/>
                                    </p:animMotion>
                                  </p:childTnLst>
                                </p:cTn>
                              </p:par>
                              <p:par>
                                <p:cTn id="63" presetID="0" presetClass="path" presetSubtype="0" accel="50000" decel="50000" fill="hold" grpId="0" nodeType="withEffect">
                                  <p:stCondLst>
                                    <p:cond delay="0"/>
                                  </p:stCondLst>
                                  <p:childTnLst>
                                    <p:animMotion origin="layout" path="M 1.11111E-6 -3.7037E-6 L 1.11111E-6 0.0588 " pathEditMode="relative" rAng="0" ptsTypes="AA">
                                      <p:cBhvr>
                                        <p:cTn id="64" dur="2000" fill="hold"/>
                                        <p:tgtEl>
                                          <p:spTgt spid="48"/>
                                        </p:tgtEl>
                                        <p:attrNameLst>
                                          <p:attrName>ppt_x</p:attrName>
                                          <p:attrName>ppt_y</p:attrName>
                                        </p:attrNameLst>
                                      </p:cBhvr>
                                      <p:rCtr x="0" y="2940"/>
                                    </p:animMotion>
                                  </p:childTnLst>
                                </p:cTn>
                              </p:par>
                              <p:par>
                                <p:cTn id="65" presetID="0" presetClass="path" presetSubtype="0" accel="50000" decel="50000" fill="hold" grpId="0" nodeType="withEffect">
                                  <p:stCondLst>
                                    <p:cond delay="0"/>
                                  </p:stCondLst>
                                  <p:childTnLst>
                                    <p:animMotion origin="layout" path="M -2.22222E-6 -4.44444E-6 L 0.00018 -0.05601 " pathEditMode="relative" rAng="0" ptsTypes="AA">
                                      <p:cBhvr>
                                        <p:cTn id="66" dur="2000" fill="hold"/>
                                        <p:tgtEl>
                                          <p:spTgt spid="49"/>
                                        </p:tgtEl>
                                        <p:attrNameLst>
                                          <p:attrName>ppt_x</p:attrName>
                                          <p:attrName>ppt_y</p:attrName>
                                        </p:attrNameLst>
                                      </p:cBhvr>
                                      <p:rCtr x="0" y="-2801"/>
                                    </p:animMotion>
                                  </p:childTnLst>
                                </p:cTn>
                              </p:par>
                              <p:par>
                                <p:cTn id="67" presetID="0" presetClass="path" presetSubtype="0" accel="50000" decel="50000" fill="hold" grpId="0" nodeType="withEffect">
                                  <p:stCondLst>
                                    <p:cond delay="0"/>
                                  </p:stCondLst>
                                  <p:childTnLst>
                                    <p:animMotion origin="layout" path="M 1.11111E-6 -3.7037E-6 L 1.11111E-6 -0.02222 " pathEditMode="relative" rAng="0" ptsTypes="AA">
                                      <p:cBhvr>
                                        <p:cTn id="68" dur="2000" fill="hold"/>
                                        <p:tgtEl>
                                          <p:spTgt spid="50"/>
                                        </p:tgtEl>
                                        <p:attrNameLst>
                                          <p:attrName>ppt_x</p:attrName>
                                          <p:attrName>ppt_y</p:attrName>
                                        </p:attrNameLst>
                                      </p:cBhvr>
                                      <p:rCtr x="0" y="-1111"/>
                                    </p:animMotion>
                                  </p:childTnLst>
                                </p:cTn>
                              </p:par>
                              <p:par>
                                <p:cTn id="69" presetID="0" presetClass="path" presetSubtype="0" accel="50000" decel="50000" fill="hold" grpId="0" nodeType="withEffect">
                                  <p:stCondLst>
                                    <p:cond delay="0"/>
                                  </p:stCondLst>
                                  <p:childTnLst>
                                    <p:animMotion origin="layout" path="M -2.22222E-6 -1.85185E-6 L -0.00139 0.08009 " pathEditMode="relative" rAng="0" ptsTypes="AA">
                                      <p:cBhvr>
                                        <p:cTn id="70" dur="2000" fill="hold"/>
                                        <p:tgtEl>
                                          <p:spTgt spid="51"/>
                                        </p:tgtEl>
                                        <p:attrNameLst>
                                          <p:attrName>ppt_x</p:attrName>
                                          <p:attrName>ppt_y</p:attrName>
                                        </p:attrNameLst>
                                      </p:cBhvr>
                                      <p:rCtr x="-69" y="4005"/>
                                    </p:animMotion>
                                  </p:childTnLst>
                                </p:cTn>
                              </p:par>
                              <p:par>
                                <p:cTn id="71" presetID="0" presetClass="path" presetSubtype="0" accel="50000" decel="50000" fill="hold" grpId="0" nodeType="withEffect">
                                  <p:stCondLst>
                                    <p:cond delay="0"/>
                                  </p:stCondLst>
                                  <p:childTnLst>
                                    <p:animMotion origin="layout" path="M -2.77778E-7 1.85185E-6 L -0.00052 0.03426 " pathEditMode="relative" rAng="0" ptsTypes="AA">
                                      <p:cBhvr>
                                        <p:cTn id="72" dur="2000" fill="hold"/>
                                        <p:tgtEl>
                                          <p:spTgt spid="52"/>
                                        </p:tgtEl>
                                        <p:attrNameLst>
                                          <p:attrName>ppt_x</p:attrName>
                                          <p:attrName>ppt_y</p:attrName>
                                        </p:attrNameLst>
                                      </p:cBhvr>
                                      <p:rCtr x="-35" y="1713"/>
                                    </p:animMotion>
                                  </p:childTnLst>
                                </p:cTn>
                              </p:par>
                              <p:par>
                                <p:cTn id="73" presetID="0" presetClass="path" presetSubtype="0" accel="50000" decel="50000" fill="hold" grpId="0" nodeType="withEffect">
                                  <p:stCondLst>
                                    <p:cond delay="0"/>
                                  </p:stCondLst>
                                  <p:childTnLst>
                                    <p:animMotion origin="layout" path="M 0 0 L -0.00139 0.10926 " pathEditMode="relative" ptsTypes="AA">
                                      <p:cBhvr>
                                        <p:cTn id="74" dur="2000" fill="hold"/>
                                        <p:tgtEl>
                                          <p:spTgt spid="53"/>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1.94444E-6 7.40741E-7 L 0.00017 -0.02014 " pathEditMode="relative" rAng="0" ptsTypes="AA">
                                      <p:cBhvr>
                                        <p:cTn id="76" dur="2000" fill="hold"/>
                                        <p:tgtEl>
                                          <p:spTgt spid="54"/>
                                        </p:tgtEl>
                                        <p:attrNameLst>
                                          <p:attrName>ppt_x</p:attrName>
                                          <p:attrName>ppt_y</p:attrName>
                                        </p:attrNameLst>
                                      </p:cBhvr>
                                      <p:rCtr x="0" y="-101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7864241"/>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376698"/>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88811"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sp>
        <p:nvSpPr>
          <p:cNvPr id="4" name="Up Arrow 3"/>
          <p:cNvSpPr/>
          <p:nvPr/>
        </p:nvSpPr>
        <p:spPr>
          <a:xfrm rot="8100000">
            <a:off x="2614614" y="296182"/>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26256" y="3963579"/>
            <a:ext cx="7865632" cy="2769920"/>
            <a:chOff x="702254" y="3784483"/>
            <a:chExt cx="7865632" cy="2769920"/>
          </a:xfrm>
        </p:grpSpPr>
        <p:sp>
          <p:nvSpPr>
            <p:cNvPr id="11" name="Rectangle 1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463040" y="3784483"/>
              <a:ext cx="2111844" cy="2302596"/>
              <a:chOff x="6838074" y="2277355"/>
              <a:chExt cx="981497" cy="1772740"/>
            </a:xfrm>
          </p:grpSpPr>
          <p:sp>
            <p:nvSpPr>
              <p:cNvPr id="66" name="Trapezoid 6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7" name="TextBox 66"/>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 name="Straight Arrow Connector 1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 name="Straight Arrow Connector 1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64" name="Trapezoid 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5" name="TextBox 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 name="Straight Arrow Connector 1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9" name="TextBox 1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0" name="Group 19"/>
            <p:cNvGrpSpPr/>
            <p:nvPr/>
          </p:nvGrpSpPr>
          <p:grpSpPr>
            <a:xfrm>
              <a:off x="7815967" y="4882610"/>
              <a:ext cx="579497" cy="369332"/>
              <a:chOff x="6366719" y="2492739"/>
              <a:chExt cx="579497" cy="369332"/>
            </a:xfrm>
          </p:grpSpPr>
          <p:sp>
            <p:nvSpPr>
              <p:cNvPr id="62" name="Rectangle 6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1" name="Rectangle 20"/>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2" name="TextBox 21"/>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23" name="Elbow Connector 22"/>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5" name="Rectangle 2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6" name="TextBox 2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27" name="Elbow Connector 26"/>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0" name="Straight Arrow Connector 2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786386" y="4588137"/>
              <a:ext cx="413796" cy="461665"/>
              <a:chOff x="637563" y="4042853"/>
              <a:chExt cx="413796" cy="461665"/>
            </a:xfrm>
          </p:grpSpPr>
          <p:sp>
            <p:nvSpPr>
              <p:cNvPr id="60" name="Rectangle 5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TextBox 6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32" name="TextBox 3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82766932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288812"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626100"/>
                          <a:ext cx="219075" cy="241300"/>
                        </a:xfrm>
                        <a:prstGeom prst="rect">
                          <a:avLst/>
                        </a:prstGeom>
                      </p:spPr>
                    </p:pic>
                  </p:oleObj>
                </mc:Fallback>
              </mc:AlternateContent>
            </a:graphicData>
          </a:graphic>
        </p:graphicFrame>
        <p:sp>
          <p:nvSpPr>
            <p:cNvPr id="34" name="TextBox 3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35" name="Group 34"/>
            <p:cNvGrpSpPr/>
            <p:nvPr/>
          </p:nvGrpSpPr>
          <p:grpSpPr>
            <a:xfrm>
              <a:off x="2464487" y="4277322"/>
              <a:ext cx="1018924" cy="684337"/>
              <a:chOff x="2464487" y="4277322"/>
              <a:chExt cx="1018924" cy="684337"/>
            </a:xfrm>
          </p:grpSpPr>
          <p:grpSp>
            <p:nvGrpSpPr>
              <p:cNvPr id="56" name="Group 55"/>
              <p:cNvGrpSpPr/>
              <p:nvPr/>
            </p:nvGrpSpPr>
            <p:grpSpPr>
              <a:xfrm>
                <a:off x="2464487" y="4428895"/>
                <a:ext cx="853466" cy="532764"/>
                <a:chOff x="1142803" y="6095656"/>
                <a:chExt cx="853466" cy="532764"/>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6" name="Group 35"/>
            <p:cNvGrpSpPr/>
            <p:nvPr/>
          </p:nvGrpSpPr>
          <p:grpSpPr>
            <a:xfrm>
              <a:off x="2437751" y="5267728"/>
              <a:ext cx="1072298" cy="696777"/>
              <a:chOff x="2437751" y="5267728"/>
              <a:chExt cx="1072298" cy="696777"/>
            </a:xfrm>
          </p:grpSpPr>
          <p:grpSp>
            <p:nvGrpSpPr>
              <p:cNvPr id="52" name="Group 51"/>
              <p:cNvGrpSpPr/>
              <p:nvPr/>
            </p:nvGrpSpPr>
            <p:grpSpPr>
              <a:xfrm>
                <a:off x="2437751" y="5423197"/>
                <a:ext cx="880202" cy="541308"/>
                <a:chOff x="1116067" y="6095656"/>
                <a:chExt cx="880202" cy="541308"/>
              </a:xfrm>
            </p:grpSpPr>
            <p:sp>
              <p:nvSpPr>
                <p:cNvPr id="54" name="Rectangle 5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3" name="Rectangle 52"/>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37" name="Group 36"/>
            <p:cNvGrpSpPr/>
            <p:nvPr/>
          </p:nvGrpSpPr>
          <p:grpSpPr>
            <a:xfrm>
              <a:off x="5685545" y="4896628"/>
              <a:ext cx="1067842" cy="731411"/>
              <a:chOff x="5685545" y="4896628"/>
              <a:chExt cx="1067842" cy="731411"/>
            </a:xfrm>
          </p:grpSpPr>
          <p:grpSp>
            <p:nvGrpSpPr>
              <p:cNvPr id="48" name="Group 47"/>
              <p:cNvGrpSpPr/>
              <p:nvPr/>
            </p:nvGrpSpPr>
            <p:grpSpPr>
              <a:xfrm>
                <a:off x="5685545" y="5092889"/>
                <a:ext cx="867089" cy="535150"/>
                <a:chOff x="1129180" y="6095656"/>
                <a:chExt cx="867089" cy="53515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49" name="Rectangle 48"/>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8" name="Group 37"/>
            <p:cNvGrpSpPr/>
            <p:nvPr/>
          </p:nvGrpSpPr>
          <p:grpSpPr>
            <a:xfrm>
              <a:off x="5683207" y="5794088"/>
              <a:ext cx="1064434" cy="760315"/>
              <a:chOff x="5683207" y="5794088"/>
              <a:chExt cx="1064434" cy="760315"/>
            </a:xfrm>
          </p:grpSpPr>
          <p:grpSp>
            <p:nvGrpSpPr>
              <p:cNvPr id="44" name="Group 43"/>
              <p:cNvGrpSpPr/>
              <p:nvPr/>
            </p:nvGrpSpPr>
            <p:grpSpPr>
              <a:xfrm>
                <a:off x="5683207" y="5993615"/>
                <a:ext cx="869427" cy="560788"/>
                <a:chOff x="1126842" y="6095656"/>
                <a:chExt cx="869427" cy="560788"/>
              </a:xfrm>
            </p:grpSpPr>
            <p:sp>
              <p:nvSpPr>
                <p:cNvPr id="46" name="Rectangle 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7" name="Rectangle 4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5" name="Rectangle 4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39" name="Picture 3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40" name="Picture 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41" name="TextBox 40"/>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2" name="Straight Arrow Connector 41"/>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69" name="Group 68"/>
          <p:cNvGrpSpPr/>
          <p:nvPr/>
        </p:nvGrpSpPr>
        <p:grpSpPr>
          <a:xfrm>
            <a:off x="5106146" y="3876307"/>
            <a:ext cx="3663543" cy="830996"/>
            <a:chOff x="33744" y="4395331"/>
            <a:chExt cx="3423388" cy="493750"/>
          </a:xfrm>
        </p:grpSpPr>
        <p:sp>
          <p:nvSpPr>
            <p:cNvPr id="70" name="Rectangle 36"/>
            <p:cNvSpPr>
              <a:spLocks noChangeArrowheads="1"/>
            </p:cNvSpPr>
            <p:nvPr/>
          </p:nvSpPr>
          <p:spPr bwMode="auto">
            <a:xfrm>
              <a:off x="33744" y="4395331"/>
              <a:ext cx="3423388" cy="4937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1" name="Rectangle 70"/>
            <p:cNvSpPr/>
            <p:nvPr/>
          </p:nvSpPr>
          <p:spPr>
            <a:xfrm>
              <a:off x="52332" y="4395331"/>
              <a:ext cx="3404800" cy="493750"/>
            </a:xfrm>
            <a:prstGeom prst="rect">
              <a:avLst/>
            </a:prstGeom>
          </p:spPr>
          <p:txBody>
            <a:bodyPr wrap="square">
              <a:spAutoFit/>
            </a:bodyPr>
            <a:lstStyle/>
            <a:p>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cs typeface="Calibri"/>
                </a:rPr>
                <a:t>if </a:t>
              </a:r>
              <a:r>
                <a:rPr lang="en-US" sz="2400" dirty="0" smtClean="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r>
                <a:rPr lang="en-US" sz="2400" dirty="0">
                  <a:cs typeface="Calibri"/>
                </a:rPr>
                <a:t> </a:t>
              </a: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79843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3569949195"/>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9005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246769"/>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90052"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fade">
                                      <p:cBhvr>
                                        <p:cTn id="84" dur="500"/>
                                        <p:tgtEl>
                                          <p:spTgt spid="79"/>
                                        </p:tgtEl>
                                      </p:cBhvr>
                                    </p:animEffect>
                                  </p:childTnLst>
                                </p:cTn>
                              </p:par>
                              <p:par>
                                <p:cTn id="85" presetID="10" presetClass="entr" presetSubtype="0"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500"/>
                                        <p:tgtEl>
                                          <p:spTgt spid="81"/>
                                        </p:tgtEl>
                                      </p:cBhvr>
                                    </p:animEffect>
                                  </p:childTnLst>
                                </p:cTn>
                              </p:par>
                              <p:par>
                                <p:cTn id="98" presetID="10" presetClass="entr" presetSubtype="0" fill="hold" nodeType="withEffect">
                                  <p:stCondLst>
                                    <p:cond delay="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3" end="3"/>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entropy ensures </a:t>
            </a:r>
            <a:r>
              <a:rPr lang="en-US" i="1" dirty="0" smtClean="0">
                <a:latin typeface="Times New Roman"/>
                <a:cs typeface="Times New Roman"/>
              </a:rPr>
              <a:t>A</a:t>
            </a:r>
            <a:r>
              <a:rPr lang="en-US" dirty="0" smtClean="0"/>
              <a:t> can’t guess </a:t>
            </a:r>
            <a:r>
              <a:rPr lang="en-US" smtClean="0"/>
              <a:t>stored values</a:t>
            </a:r>
            <a:endParaRPr lang="en-US" dirty="0" smtClean="0"/>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60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Pr.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8222775"/>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7413463"/>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90838"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grpSp>
        <p:nvGrpSpPr>
          <p:cNvPr id="72" name="Group 71"/>
          <p:cNvGrpSpPr/>
          <p:nvPr/>
        </p:nvGrpSpPr>
        <p:grpSpPr>
          <a:xfrm>
            <a:off x="517398" y="3796098"/>
            <a:ext cx="7726551" cy="2881419"/>
            <a:chOff x="649733" y="3137616"/>
            <a:chExt cx="8255886" cy="3301086"/>
          </a:xfrm>
        </p:grpSpPr>
        <p:grpSp>
          <p:nvGrpSpPr>
            <p:cNvPr id="73" name="Group 72"/>
            <p:cNvGrpSpPr/>
            <p:nvPr/>
          </p:nvGrpSpPr>
          <p:grpSpPr>
            <a:xfrm>
              <a:off x="1410221" y="3137616"/>
              <a:ext cx="5808726" cy="3279224"/>
              <a:chOff x="6814750" y="1578615"/>
              <a:chExt cx="2699654" cy="2524633"/>
            </a:xfrm>
          </p:grpSpPr>
          <p:sp>
            <p:nvSpPr>
              <p:cNvPr id="122" name="Trapezoid 12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3" name="TextBox 12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4" name="Group 73"/>
            <p:cNvGrpSpPr/>
            <p:nvPr/>
          </p:nvGrpSpPr>
          <p:grpSpPr>
            <a:xfrm>
              <a:off x="7257195" y="3382218"/>
              <a:ext cx="1648424" cy="381994"/>
              <a:chOff x="3572254" y="4244288"/>
              <a:chExt cx="1648424" cy="381994"/>
            </a:xfrm>
          </p:grpSpPr>
          <p:sp>
            <p:nvSpPr>
              <p:cNvPr id="119" name="Rectangle 11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1" name="TextBox 12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5" name="Straight Arrow Connector 74"/>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Elbow Connector 76"/>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6" name="Straight Arrow Connector 85"/>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Straight Arrow Connector 8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9" name="Straight Arrow Connector 8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91" name="Straight Arrow Connector 9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2" name="TextBox 9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93" name="TextBox 9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94" name="Group 93"/>
            <p:cNvGrpSpPr/>
            <p:nvPr/>
          </p:nvGrpSpPr>
          <p:grpSpPr>
            <a:xfrm>
              <a:off x="4307260" y="4079697"/>
              <a:ext cx="1990181" cy="525484"/>
              <a:chOff x="1169455" y="6095656"/>
              <a:chExt cx="1990181" cy="525484"/>
            </a:xfrm>
          </p:grpSpPr>
          <p:sp>
            <p:nvSpPr>
              <p:cNvPr id="117" name="Rectangle 11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8" name="Rectangle 117"/>
              <p:cNvSpPr/>
              <p:nvPr/>
            </p:nvSpPr>
            <p:spPr>
              <a:xfrm>
                <a:off x="1169455"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95" name="Rectangle 9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6" name="Rectangle 9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97" name="Group 96"/>
            <p:cNvGrpSpPr/>
            <p:nvPr/>
          </p:nvGrpSpPr>
          <p:grpSpPr>
            <a:xfrm>
              <a:off x="669757" y="3644789"/>
              <a:ext cx="790647" cy="649445"/>
              <a:chOff x="669757" y="1545947"/>
              <a:chExt cx="790647" cy="649445"/>
            </a:xfrm>
          </p:grpSpPr>
          <p:cxnSp>
            <p:nvCxnSpPr>
              <p:cNvPr id="115" name="Straight Arrow Connector 11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8" name="TextBox 9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9" name="Straight Arrow Connector 9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0" name="Straight Arrow Connector 9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1" name="Group 100"/>
            <p:cNvGrpSpPr/>
            <p:nvPr/>
          </p:nvGrpSpPr>
          <p:grpSpPr>
            <a:xfrm>
              <a:off x="656390" y="3595927"/>
              <a:ext cx="577300" cy="514536"/>
              <a:chOff x="637563" y="3966278"/>
              <a:chExt cx="577300" cy="514536"/>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3966278"/>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02" name="Group 101"/>
            <p:cNvGrpSpPr/>
            <p:nvPr/>
          </p:nvGrpSpPr>
          <p:grpSpPr>
            <a:xfrm>
              <a:off x="649733" y="4647489"/>
              <a:ext cx="577300" cy="529851"/>
              <a:chOff x="637563" y="3950963"/>
              <a:chExt cx="577300" cy="529851"/>
            </a:xfrm>
          </p:grpSpPr>
          <p:sp>
            <p:nvSpPr>
              <p:cNvPr id="111" name="Rectangle 11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TextBox 111"/>
              <p:cNvSpPr txBox="1"/>
              <p:nvPr/>
            </p:nvSpPr>
            <p:spPr>
              <a:xfrm>
                <a:off x="637563" y="3950963"/>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3" name="Group 102"/>
            <p:cNvGrpSpPr/>
            <p:nvPr/>
          </p:nvGrpSpPr>
          <p:grpSpPr>
            <a:xfrm>
              <a:off x="669757" y="5537454"/>
              <a:ext cx="577300" cy="529851"/>
              <a:chOff x="637563" y="3950963"/>
              <a:chExt cx="577300" cy="529851"/>
            </a:xfrm>
          </p:grpSpPr>
          <p:sp>
            <p:nvSpPr>
              <p:cNvPr id="109" name="Rectangle 10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3950963"/>
                <a:ext cx="557698" cy="461666"/>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07" name="Rectangle 106"/>
            <p:cNvSpPr/>
            <p:nvPr/>
          </p:nvSpPr>
          <p:spPr>
            <a:xfrm>
              <a:off x="4249860" y="5103977"/>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08" name="Rectangle 107"/>
            <p:cNvSpPr/>
            <p:nvPr/>
          </p:nvSpPr>
          <p:spPr>
            <a:xfrm>
              <a:off x="4249860" y="5953754"/>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
        <p:nvSpPr>
          <p:cNvPr id="124"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125" name="Up Arrow 124"/>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5204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distributional notion of noisy point 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 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Technical 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27148478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58"/>
            <a:ext cx="8229600" cy="1143000"/>
          </a:xfrm>
        </p:spPr>
        <p:txBody>
          <a:bodyPr>
            <a:normAutofit/>
          </a:bodyPr>
          <a:lstStyle/>
          <a:p>
            <a:r>
              <a:rPr lang="en-US" dirty="0" smtClean="0"/>
              <a:t>What else’s in thesis?</a:t>
            </a:r>
            <a:endParaRPr lang="en-US" dirty="0"/>
          </a:p>
        </p:txBody>
      </p:sp>
      <p:sp>
        <p:nvSpPr>
          <p:cNvPr id="3" name="Content Placeholder 2"/>
          <p:cNvSpPr>
            <a:spLocks noGrp="1"/>
          </p:cNvSpPr>
          <p:nvPr>
            <p:ph idx="1"/>
          </p:nvPr>
        </p:nvSpPr>
        <p:spPr>
          <a:xfrm>
            <a:off x="457200" y="1123542"/>
            <a:ext cx="8229600" cy="5266563"/>
          </a:xfrm>
        </p:spPr>
        <p:txBody>
          <a:bodyPr>
            <a:normAutofit/>
          </a:bodyPr>
          <a:lstStyle/>
          <a:p>
            <a:r>
              <a:rPr lang="en-US" dirty="0" smtClean="0"/>
              <a:t>“A Unified Approach to Deterministic Encryption: New Constructions and a Connection to Computational Entropy”</a:t>
            </a:r>
            <a:endParaRPr lang="en-US" dirty="0"/>
          </a:p>
          <a:p>
            <a:pPr marL="0" indent="0">
              <a:buNone/>
            </a:pPr>
            <a:r>
              <a:rPr lang="en-US" dirty="0" smtClean="0"/>
              <a:t>         </a:t>
            </a:r>
            <a:r>
              <a:rPr lang="en-US" sz="2400" dirty="0" smtClean="0"/>
              <a:t>with </a:t>
            </a:r>
            <a:r>
              <a:rPr lang="en-US" sz="2400" i="1" dirty="0" smtClean="0"/>
              <a:t>O’Neill </a:t>
            </a:r>
            <a:r>
              <a:rPr lang="en-US" sz="2400" dirty="0" smtClean="0"/>
              <a:t>and </a:t>
            </a:r>
            <a:r>
              <a:rPr lang="en-US" sz="2400" i="1" dirty="0" err="1" smtClean="0"/>
              <a:t>Reyzin</a:t>
            </a:r>
            <a:r>
              <a:rPr lang="en-US" sz="2400" i="1" dirty="0" smtClean="0"/>
              <a:t> </a:t>
            </a:r>
            <a:r>
              <a:rPr lang="en-US" sz="2400" dirty="0" smtClean="0"/>
              <a:t>in Theory of Crypto </a:t>
            </a:r>
            <a:r>
              <a:rPr lang="fr-FR" sz="2400" dirty="0" smtClean="0"/>
              <a:t>’</a:t>
            </a:r>
            <a:r>
              <a:rPr lang="en-US" sz="2400" dirty="0" smtClean="0"/>
              <a:t>12, </a:t>
            </a:r>
            <a:br>
              <a:rPr lang="en-US" sz="2400" dirty="0" smtClean="0"/>
            </a:br>
            <a:r>
              <a:rPr lang="en-US" sz="2400" dirty="0" smtClean="0"/>
              <a:t>            journal version in Journal of Cryptology </a:t>
            </a:r>
            <a:r>
              <a:rPr lang="fr-FR" sz="2400" dirty="0" smtClean="0"/>
              <a:t>’</a:t>
            </a:r>
            <a:r>
              <a:rPr lang="en-US" sz="2400" dirty="0" smtClean="0"/>
              <a:t>13</a:t>
            </a:r>
            <a:endParaRPr lang="en-US" sz="2400" dirty="0"/>
          </a:p>
          <a:p>
            <a:endParaRPr lang="en-US" dirty="0" smtClean="0"/>
          </a:p>
          <a:p>
            <a:r>
              <a:rPr lang="en-US" dirty="0" smtClean="0"/>
              <a:t>“Computational Fuzzy Extractors”</a:t>
            </a:r>
          </a:p>
          <a:p>
            <a:pPr marL="0" indent="0">
              <a:buNone/>
            </a:pPr>
            <a:r>
              <a:rPr lang="en-US" dirty="0" smtClean="0"/>
              <a:t>	    </a:t>
            </a:r>
            <a:r>
              <a:rPr lang="en-US" sz="2400" dirty="0" smtClean="0"/>
              <a:t>with </a:t>
            </a:r>
            <a:r>
              <a:rPr lang="en-US" sz="2400" i="1" dirty="0" err="1" smtClean="0"/>
              <a:t>Meng</a:t>
            </a:r>
            <a:r>
              <a:rPr lang="en-US" sz="2400" i="1" dirty="0" smtClean="0"/>
              <a:t> </a:t>
            </a:r>
            <a:r>
              <a:rPr lang="en-US" sz="2400" dirty="0" smtClean="0"/>
              <a:t>and </a:t>
            </a:r>
            <a:r>
              <a:rPr lang="en-US" sz="2400" i="1" dirty="0" err="1" smtClean="0"/>
              <a:t>Reyzin</a:t>
            </a:r>
            <a:r>
              <a:rPr lang="en-US" sz="2400" dirty="0" smtClean="0"/>
              <a:t> in </a:t>
            </a:r>
            <a:r>
              <a:rPr lang="en-US" sz="2400" dirty="0" err="1" smtClean="0"/>
              <a:t>Asiacrypt</a:t>
            </a:r>
            <a:r>
              <a:rPr lang="en-US" sz="2400" dirty="0" smtClean="0"/>
              <a:t> ‘13</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Tree>
    <p:extLst>
      <p:ext uri="{BB962C8B-B14F-4D97-AF65-F5344CB8AC3E}">
        <p14:creationId xmlns:p14="http://schemas.microsoft.com/office/powerpoint/2010/main" val="76196946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Unified Approach …”</a:t>
            </a:r>
            <a:endParaRPr lang="en-US" dirty="0"/>
          </a:p>
        </p:txBody>
      </p:sp>
      <p:sp>
        <p:nvSpPr>
          <p:cNvPr id="3" name="Content Placeholder 2"/>
          <p:cNvSpPr>
            <a:spLocks noGrp="1"/>
          </p:cNvSpPr>
          <p:nvPr>
            <p:ph idx="1"/>
          </p:nvPr>
        </p:nvSpPr>
        <p:spPr>
          <a:xfrm>
            <a:off x="89566" y="1600200"/>
            <a:ext cx="9054433" cy="2798011"/>
          </a:xfrm>
        </p:spPr>
        <p:txBody>
          <a:bodyPr/>
          <a:lstStyle/>
          <a:p>
            <a:r>
              <a:rPr lang="en-US" sz="3000" dirty="0" smtClean="0"/>
              <a:t>Improve deterministic public-key encryption schemes</a:t>
            </a:r>
          </a:p>
          <a:p>
            <a:r>
              <a:rPr lang="en-US" sz="3000" dirty="0" smtClean="0"/>
              <a:t>Technical tools:</a:t>
            </a:r>
          </a:p>
          <a:p>
            <a:pPr lvl="1"/>
            <a:r>
              <a:rPr lang="en-US" dirty="0" smtClean="0"/>
              <a:t>Computational entropy</a:t>
            </a:r>
          </a:p>
          <a:p>
            <a:pPr lvl="1"/>
            <a:r>
              <a:rPr lang="en-US" dirty="0" smtClean="0"/>
              <a:t>Information-theoretic hashing</a:t>
            </a:r>
          </a:p>
          <a:p>
            <a:pPr lvl="1"/>
            <a:r>
              <a:rPr lang="en-US" dirty="0" smtClean="0"/>
              <a:t>Information leakage</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pic>
        <p:nvPicPr>
          <p:cNvPr id="32" name="Picture 31" descr="Screen Shot 2014-03-10 at 3.4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702" y="4291262"/>
            <a:ext cx="4269964" cy="2414003"/>
          </a:xfrm>
          <a:prstGeom prst="rect">
            <a:avLst/>
          </a:prstGeom>
        </p:spPr>
      </p:pic>
    </p:spTree>
    <p:extLst>
      <p:ext uri="{BB962C8B-B14F-4D97-AF65-F5344CB8AC3E}">
        <p14:creationId xmlns:p14="http://schemas.microsoft.com/office/powerpoint/2010/main" val="354635809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Fuzzy Extractors”</a:t>
            </a:r>
            <a:endParaRPr lang="en-US" dirty="0"/>
          </a:p>
        </p:txBody>
      </p:sp>
      <p:sp>
        <p:nvSpPr>
          <p:cNvPr id="3" name="Content Placeholder 2"/>
          <p:cNvSpPr>
            <a:spLocks noGrp="1"/>
          </p:cNvSpPr>
          <p:nvPr>
            <p:ph idx="1"/>
          </p:nvPr>
        </p:nvSpPr>
        <p:spPr>
          <a:xfrm>
            <a:off x="240632" y="1600200"/>
            <a:ext cx="7954209" cy="4525963"/>
          </a:xfrm>
        </p:spPr>
        <p:txBody>
          <a:bodyPr>
            <a:normAutofit/>
          </a:bodyPr>
          <a:lstStyle/>
          <a:p>
            <a:r>
              <a:rPr lang="en-US" dirty="0" smtClean="0"/>
              <a:t>Define computational fuzzy extractors</a:t>
            </a:r>
          </a:p>
          <a:p>
            <a:r>
              <a:rPr lang="en-US" dirty="0" smtClean="0"/>
              <a:t>Impossibility results for improving standard fuzzy extractor constructions (sketch &amp; ext.)</a:t>
            </a:r>
          </a:p>
          <a:p>
            <a:r>
              <a:rPr lang="en-US" dirty="0" smtClean="0"/>
              <a:t>First computational fuzzy extractor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pic>
        <p:nvPicPr>
          <p:cNvPr id="5" name="Picture 4" descr="Screen Shot 2014-03-10 at 3.54.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27" y="4039605"/>
            <a:ext cx="7475137" cy="2453270"/>
          </a:xfrm>
          <a:prstGeom prst="rect">
            <a:avLst/>
          </a:prstGeom>
        </p:spPr>
      </p:pic>
    </p:spTree>
    <p:extLst>
      <p:ext uri="{BB962C8B-B14F-4D97-AF65-F5344CB8AC3E}">
        <p14:creationId xmlns:p14="http://schemas.microsoft.com/office/powerpoint/2010/main" val="140482870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1042737" y="1417638"/>
            <a:ext cx="7954210" cy="4708525"/>
          </a:xfrm>
        </p:spPr>
        <p:txBody>
          <a:bodyPr>
            <a:normAutofit fontScale="85000" lnSpcReduction="1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a:t>
            </a:r>
            <a:br>
              <a:rPr lang="en-US" dirty="0" smtClean="0"/>
            </a:br>
            <a:r>
              <a:rPr lang="en-US" dirty="0" smtClean="0"/>
              <a:t>every super-logarithmic distribution</a:t>
            </a:r>
          </a:p>
          <a:p>
            <a:pPr lvl="1"/>
            <a:r>
              <a:rPr lang="en-US" dirty="0" smtClean="0"/>
              <a:t>Weaken needed assumption</a:t>
            </a:r>
          </a:p>
          <a:p>
            <a:r>
              <a:rPr lang="en-US" dirty="0" smtClean="0"/>
              <a:t>Reduce alphabet size</a:t>
            </a:r>
          </a:p>
          <a:p>
            <a:pPr lvl="1"/>
            <a:r>
              <a:rPr lang="en-US" dirty="0" smtClean="0"/>
              <a:t>Make constructions practical for actual physical sources</a:t>
            </a:r>
          </a:p>
          <a:p>
            <a:r>
              <a:rPr lang="en-US" dirty="0" smtClean="0"/>
              <a:t>Write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sp>
        <p:nvSpPr>
          <p:cNvPr id="5" name="Rectangle 36"/>
          <p:cNvSpPr>
            <a:spLocks noChangeArrowheads="1"/>
          </p:cNvSpPr>
          <p:nvPr/>
        </p:nvSpPr>
        <p:spPr bwMode="auto">
          <a:xfrm>
            <a:off x="40104" y="1417638"/>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6" name="Rectangle 36"/>
          <p:cNvSpPr>
            <a:spLocks noChangeArrowheads="1"/>
          </p:cNvSpPr>
          <p:nvPr/>
        </p:nvSpPr>
        <p:spPr bwMode="auto">
          <a:xfrm>
            <a:off x="40104" y="2626143"/>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7" name="Rectangle 36"/>
          <p:cNvSpPr>
            <a:spLocks noChangeArrowheads="1"/>
          </p:cNvSpPr>
          <p:nvPr/>
        </p:nvSpPr>
        <p:spPr bwMode="auto">
          <a:xfrm>
            <a:off x="40104" y="45298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mo.</a:t>
            </a:r>
            <a:endParaRPr lang="en-US" sz="2400" b="1" i="1" dirty="0" smtClean="0">
              <a:latin typeface="Times New Roman"/>
              <a:cs typeface="Times New Roman"/>
            </a:endParaRPr>
          </a:p>
        </p:txBody>
      </p:sp>
      <p:sp>
        <p:nvSpPr>
          <p:cNvPr id="8" name="Rectangle 36"/>
          <p:cNvSpPr>
            <a:spLocks noChangeArrowheads="1"/>
          </p:cNvSpPr>
          <p:nvPr/>
        </p:nvSpPr>
        <p:spPr bwMode="auto">
          <a:xfrm>
            <a:off x="40104" y="54442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mo.</a:t>
            </a:r>
            <a:endParaRPr lang="en-US" sz="2400" b="1" i="1" dirty="0" smtClean="0">
              <a:latin typeface="Times New Roman"/>
              <a:cs typeface="Times New Roman"/>
            </a:endParaRPr>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 Opportunity </a:t>
            </a:r>
            <a:r>
              <a:rPr lang="en-US" dirty="0" smtClean="0">
                <a:latin typeface="Times New Roman"/>
                <a:cs typeface="Times New Roman"/>
              </a:rPr>
              <a:t>2</a:t>
            </a:r>
            <a:r>
              <a:rPr lang="en-US" dirty="0" smtClean="0"/>
              <a:t>!</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101"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697"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other than entropy</a:t>
            </a:r>
            <a:r>
              <a:rPr lang="en-US" dirty="0"/>
              <a:t> </a:t>
            </a:r>
            <a:r>
              <a:rPr lang="en-US" dirty="0" smtClean="0"/>
              <a:t>to secure these sources (e.g.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that 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w</a:t>
            </a:r>
            <a:r>
              <a:rPr lang="en-US" sz="2800" dirty="0" smtClean="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)=4</a:t>
            </a: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14619</TotalTime>
  <Words>7403</Words>
  <Application>Microsoft Macintosh PowerPoint</Application>
  <PresentationFormat>On-screen Show (4:3)</PresentationFormat>
  <Paragraphs>1288</Paragraphs>
  <Slides>57</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Equation</vt:lpstr>
      <vt:lpstr>Key Derivation from Noisy Sources with More Errors Than Entropy</vt:lpstr>
      <vt:lpstr>Authenticating Users</vt:lpstr>
      <vt:lpstr>Key Derivation from Noisy Sources</vt:lpstr>
      <vt:lpstr>Fuzzy Extractors</vt:lpstr>
      <vt:lpstr>Error Tolerance and Security at Odds</vt:lpstr>
      <vt:lpstr>Error Tolerance and Security at Odds</vt:lpstr>
      <vt:lpstr>Error Tolerance and Security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at Odds</vt:lpstr>
      <vt:lpstr>Error Tolerance and Security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Technical Questions?</vt:lpstr>
      <vt:lpstr>What else’s in thesis?</vt:lpstr>
      <vt:lpstr>“A Unified Approach …”</vt:lpstr>
      <vt:lpstr>“Computational Fuzzy Extractors”</vt:lpstr>
      <vt:lpstr>Next Steps</vt:lpstr>
      <vt:lpstr>Question Opportunity 2!</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662</cp:revision>
  <dcterms:created xsi:type="dcterms:W3CDTF">2013-03-29T19:18:32Z</dcterms:created>
  <dcterms:modified xsi:type="dcterms:W3CDTF">2014-04-03T19:58:26Z</dcterms:modified>
</cp:coreProperties>
</file>