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Microsoft_Equation2.bin" ContentType="application/vnd.openxmlformats-officedocument.oleObject"/>
  <Override PartName="/ppt/notesSlides/notesSlide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3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Microsoft_Equation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Microsoft_Equation5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notesSlides/notesSlide5.xml" ContentType="application/vnd.openxmlformats-officedocument.presentationml.notesSlide+xml"/>
  <Override PartName="/ppt/embeddings/oleObject38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9.bin" ContentType="application/vnd.openxmlformats-officedocument.oleObject"/>
  <Override PartName="/ppt/notesSlides/notesSlide8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9.xml" ContentType="application/vnd.openxmlformats-officedocument.presentationml.notesSlide+xml"/>
  <Override PartName="/ppt/embeddings/oleObject44.bin" ContentType="application/vnd.openxmlformats-officedocument.oleObject"/>
  <Override PartName="/ppt/notesSlides/notesSlide10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1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1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59" r:id="rId3"/>
    <p:sldId id="260" r:id="rId4"/>
    <p:sldId id="308" r:id="rId5"/>
    <p:sldId id="309" r:id="rId6"/>
    <p:sldId id="311" r:id="rId7"/>
    <p:sldId id="312" r:id="rId8"/>
    <p:sldId id="313" r:id="rId9"/>
    <p:sldId id="314" r:id="rId10"/>
    <p:sldId id="263" r:id="rId11"/>
    <p:sldId id="274" r:id="rId12"/>
    <p:sldId id="265" r:id="rId13"/>
    <p:sldId id="280" r:id="rId14"/>
    <p:sldId id="281" r:id="rId15"/>
    <p:sldId id="282" r:id="rId16"/>
    <p:sldId id="283" r:id="rId17"/>
    <p:sldId id="315" r:id="rId18"/>
    <p:sldId id="293" r:id="rId19"/>
    <p:sldId id="316" r:id="rId20"/>
    <p:sldId id="317" r:id="rId21"/>
    <p:sldId id="318" r:id="rId22"/>
    <p:sldId id="270" r:id="rId23"/>
    <p:sldId id="271" r:id="rId24"/>
    <p:sldId id="286" r:id="rId25"/>
    <p:sldId id="326" r:id="rId26"/>
    <p:sldId id="287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319" r:id="rId35"/>
    <p:sldId id="303" r:id="rId36"/>
    <p:sldId id="320" r:id="rId37"/>
    <p:sldId id="321" r:id="rId38"/>
    <p:sldId id="322" r:id="rId39"/>
    <p:sldId id="323" r:id="rId40"/>
    <p:sldId id="306" r:id="rId41"/>
    <p:sldId id="305" r:id="rId42"/>
    <p:sldId id="324" r:id="rId43"/>
    <p:sldId id="258" r:id="rId44"/>
    <p:sldId id="261" r:id="rId45"/>
    <p:sldId id="284" r:id="rId46"/>
    <p:sldId id="278" r:id="rId47"/>
    <p:sldId id="262" r:id="rId48"/>
    <p:sldId id="325" r:id="rId49"/>
    <p:sldId id="266" r:id="rId50"/>
    <p:sldId id="267" r:id="rId51"/>
    <p:sldId id="268" r:id="rId52"/>
    <p:sldId id="269" r:id="rId53"/>
    <p:sldId id="302" r:id="rId54"/>
    <p:sldId id="304" r:id="rId55"/>
    <p:sldId id="298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1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8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1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6.emf"/><Relationship Id="rId6" Type="http://schemas.openxmlformats.org/officeDocument/2006/relationships/image" Target="../media/image28.png"/><Relationship Id="rId7" Type="http://schemas.openxmlformats.org/officeDocument/2006/relationships/oleObject" Target="../embeddings/oleObject46.bin"/><Relationship Id="rId8" Type="http://schemas.openxmlformats.org/officeDocument/2006/relationships/image" Target="../media/image1.e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55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59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oleObject" Target="../embeddings/oleObject65.bin"/><Relationship Id="rId13" Type="http://schemas.openxmlformats.org/officeDocument/2006/relationships/image" Target="../media/image3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64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3.bin"/><Relationship Id="rId15" Type="http://schemas.openxmlformats.org/officeDocument/2006/relationships/image" Target="../media/image11.emf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2.emf"/><Relationship Id="rId15" Type="http://schemas.openxmlformats.org/officeDocument/2006/relationships/oleObject" Target="../embeddings/Microsoft_Equation4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12.emf"/><Relationship Id="rId15" Type="http://schemas.openxmlformats.org/officeDocument/2006/relationships/oleObject" Target="../embeddings/Microsoft_Equation5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20" Type="http://schemas.openxmlformats.org/officeDocument/2006/relationships/image" Target="../media/image16.emf"/><Relationship Id="rId21" Type="http://schemas.openxmlformats.org/officeDocument/2006/relationships/oleObject" Target="../embeddings/Microsoft_Equation8.bin"/><Relationship Id="rId22" Type="http://schemas.openxmlformats.org/officeDocument/2006/relationships/image" Target="../media/image13.emf"/><Relationship Id="rId10" Type="http://schemas.openxmlformats.org/officeDocument/2006/relationships/image" Target="../media/image7.emf"/><Relationship Id="rId11" Type="http://schemas.openxmlformats.org/officeDocument/2006/relationships/oleObject" Target="../embeddings/oleObject35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37.bin"/><Relationship Id="rId16" Type="http://schemas.openxmlformats.org/officeDocument/2006/relationships/image" Target="../media/image14.emf"/><Relationship Id="rId17" Type="http://schemas.openxmlformats.org/officeDocument/2006/relationships/oleObject" Target="../embeddings/Microsoft_Equation6.bin"/><Relationship Id="rId18" Type="http://schemas.openxmlformats.org/officeDocument/2006/relationships/image" Target="../media/image15.emf"/><Relationship Id="rId19" Type="http://schemas.openxmlformats.org/officeDocument/2006/relationships/oleObject" Target="../embeddings/Microsoft_Equation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74372"/>
            <a:ext cx="4096512" cy="50933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Most biometrics have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</a:t>
            </a:r>
            <a:r>
              <a:rPr lang="en-US" dirty="0" smtClean="0"/>
              <a:t>entropy</a:t>
            </a:r>
            <a:br>
              <a:rPr lang="en-US" dirty="0" smtClean="0"/>
            </a:br>
            <a:r>
              <a:rPr lang="en-US" sz="2900" dirty="0" smtClean="0"/>
              <a:t>[RathaConnellBolle2001]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Entropy </a:t>
            </a:r>
            <a:r>
              <a:rPr lang="en-US" dirty="0" smtClean="0"/>
              <a:t>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endParaRPr lang="en-US" dirty="0" smtClean="0"/>
          </a:p>
          <a:p>
            <a:r>
              <a:rPr lang="en-US" dirty="0" smtClean="0"/>
              <a:t>Fuzzy </a:t>
            </a:r>
            <a:r>
              <a:rPr lang="en-US" dirty="0" smtClean="0"/>
              <a:t>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at least the error correcting capability of the </a:t>
            </a:r>
            <a:r>
              <a:rPr lang="en-US" dirty="0" smtClean="0"/>
              <a:t>code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-</a:t>
            </a:r>
            <a:r>
              <a:rPr lang="en-US" i="1" dirty="0" smtClean="0">
                <a:latin typeface="Times New Roman"/>
                <a:cs typeface="Times New Roman"/>
              </a:rPr>
              <a:t>k’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For error rates of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20</a:t>
            </a:r>
            <a:r>
              <a:rPr lang="en-US" i="1" dirty="0" smtClean="0">
                <a:latin typeface="Times New Roman"/>
                <a:cs typeface="Times New Roman"/>
              </a:rPr>
              <a:t>%</a:t>
            </a:r>
            <a:r>
              <a:rPr lang="en-US" dirty="0" smtClean="0"/>
              <a:t>, equates to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40</a:t>
            </a:r>
            <a:r>
              <a:rPr lang="en-US" dirty="0" smtClean="0"/>
              <a:t> </a:t>
            </a:r>
            <a:r>
              <a:rPr lang="en-US" dirty="0" smtClean="0"/>
              <a:t>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2log (1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100</a:t>
            </a:r>
            <a:r>
              <a:rPr lang="en-US" dirty="0" smtClean="0"/>
              <a:t> bits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these losses the key may be too short to be useful: </a:t>
            </a:r>
            <a:r>
              <a:rPr lang="en-US" dirty="0" smtClean="0">
                <a:latin typeface="Times New Roman"/>
                <a:cs typeface="Times New Roman"/>
              </a:rPr>
              <a:t>30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3201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48995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614572"/>
            <a:ext cx="4267200" cy="19447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</a:p>
          <a:p>
            <a:pPr algn="ctr">
              <a:defRPr/>
            </a:pPr>
            <a:endParaRPr lang="en-US" b="1" dirty="0"/>
          </a:p>
          <a:p>
            <a:pPr>
              <a:defRPr/>
            </a:pPr>
            <a:r>
              <a:rPr lang="en-US" sz="1800" b="1" dirty="0" smtClean="0"/>
              <a:t>Secure Sketch          Code (correc</a:t>
            </a:r>
            <a:r>
              <a:rPr lang="en-US" b="1" dirty="0" smtClean="0"/>
              <a:t>ts 				         random errors)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sz="1800" b="1" dirty="0" smtClean="0"/>
              <a:t>Implies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-</a:t>
            </a:r>
            <a:r>
              <a:rPr lang="en-US" sz="1800" b="1" i="1" dirty="0" smtClean="0">
                <a:latin typeface="Times New Roman"/>
                <a:cs typeface="Times New Roman"/>
              </a:rPr>
              <a:t>k’</a:t>
            </a:r>
            <a:r>
              <a:rPr lang="en-US" sz="1800" b="1" dirty="0" smtClean="0">
                <a:latin typeface="Times New Roman"/>
                <a:cs typeface="Times New Roman"/>
              </a:rPr>
              <a:t> ≥ |</a:t>
            </a:r>
            <a:r>
              <a:rPr lang="en-US" sz="1800" b="1" i="1" dirty="0" err="1" smtClean="0">
                <a:latin typeface="Times New Roman"/>
                <a:cs typeface="Times New Roman"/>
              </a:rPr>
              <a:t>B</a:t>
            </a:r>
            <a:r>
              <a:rPr lang="en-US" sz="1800" b="1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1800" b="1" dirty="0" smtClean="0">
                <a:latin typeface="Times New Roman"/>
                <a:cs typeface="Times New Roman"/>
              </a:rPr>
              <a:t>|</a:t>
            </a:r>
            <a:r>
              <a:rPr lang="en-US" sz="1800" b="1" dirty="0" smtClean="0"/>
              <a:t> (Ball of radiu</a:t>
            </a:r>
            <a:r>
              <a:rPr lang="en-US" b="1" dirty="0" smtClean="0"/>
              <a:t>s </a:t>
            </a:r>
            <a:r>
              <a:rPr lang="en-US" b="1" i="1" dirty="0" err="1" smtClean="0">
                <a:latin typeface="Times New Roman"/>
                <a:cs typeface="Times New Roman"/>
              </a:rPr>
              <a:t>d</a:t>
            </a:r>
            <a:r>
              <a:rPr lang="en-US" b="1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)</a:t>
            </a:r>
            <a:endParaRPr lang="en-US" sz="18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32407"/>
              </p:ext>
            </p:extLst>
          </p:nvPr>
        </p:nvGraphicFramePr>
        <p:xfrm>
          <a:off x="6157913" y="3344821"/>
          <a:ext cx="517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203200" imgH="127000" progId="Equation.3">
                  <p:embed/>
                </p:oleObj>
              </mc:Choice>
              <mc:Fallback>
                <p:oleObj name="Equation" r:id="rId3" imgW="2032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7913" y="3344821"/>
                        <a:ext cx="51752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that defining a secure sketch in </a:t>
            </a:r>
            <a:r>
              <a:rPr lang="en-US" dirty="0" smtClean="0"/>
              <a:t>computational </a:t>
            </a:r>
            <a:r>
              <a:rPr lang="en-US" dirty="0" smtClean="0"/>
              <a:t>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Construct </a:t>
            </a:r>
            <a:r>
              <a:rPr lang="en-US" dirty="0" smtClean="0"/>
              <a:t>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</a:t>
            </a:r>
            <a:r>
              <a:rPr lang="en-US" dirty="0" smtClean="0"/>
              <a:t>problem</a:t>
            </a:r>
            <a:endParaRPr lang="en-US" dirty="0" smtClean="0"/>
          </a:p>
          <a:p>
            <a:pPr lvl="2"/>
            <a:r>
              <a:rPr lang="en-US" dirty="0" smtClean="0"/>
              <a:t>Extend hardness of LWE to case when some dimensions have known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</a:t>
            </a:r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</a:t>
            </a:r>
            <a:r>
              <a:rPr lang="en-US" dirty="0" smtClean="0"/>
              <a:t>that provides little information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to computational adversaries?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&gt; </a:t>
            </a:r>
            <a:r>
              <a:rPr lang="en-US" dirty="0" smtClean="0">
                <a:latin typeface="Times New Roman"/>
                <a:cs typeface="Times New Roman"/>
              </a:rPr>
              <a:t>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Applying a randomness extractor to </a:t>
            </a:r>
            <a:r>
              <a:rPr lang="en-US" dirty="0" smtClean="0">
                <a:latin typeface="Times New Roman"/>
                <a:cs typeface="Times New Roman"/>
              </a:rPr>
              <a:t>HILL </a:t>
            </a:r>
            <a:r>
              <a:rPr lang="en-US" dirty="0" smtClean="0">
                <a:latin typeface="Calibri"/>
                <a:cs typeface="Calibri"/>
              </a:rPr>
              <a:t>entropy produces a pseudorandom key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r>
              <a:rPr lang="en-US" dirty="0" smtClean="0"/>
              <a:t>, </a:t>
            </a:r>
            <a:r>
              <a:rPr lang="en-US" dirty="0" smtClean="0"/>
              <a:t>then </a:t>
            </a:r>
          </a:p>
          <a:p>
            <a:pPr marL="0" indent="0">
              <a:buNone/>
            </a:pPr>
            <a:r>
              <a:rPr lang="en-US" sz="3000" dirty="0" smtClean="0"/>
              <a:t>there exists </a:t>
            </a:r>
            <a:r>
              <a:rPr lang="en-US" sz="3000" dirty="0" smtClean="0"/>
              <a:t>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3000" baseline="30000" dirty="0" smtClean="0">
                <a:latin typeface="Times New Roman"/>
                <a:cs typeface="Times New Roman"/>
              </a:rPr>
              <a:t>’-2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</a:t>
            </a:r>
            <a:r>
              <a:rPr lang="en-US" sz="3000" dirty="0" smtClean="0"/>
              <a:t>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</a:t>
            </a:r>
            <a:r>
              <a:rPr lang="en-US" dirty="0" smtClean="0"/>
              <a:t>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6227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smtClean="0">
                <a:latin typeface="Times New Roman"/>
                <a:cs typeface="Times New Roman"/>
              </a:rPr>
              <a:t>p</a:t>
            </a:r>
            <a:r>
              <a:rPr lang="en-US" b="1" dirty="0" smtClean="0"/>
              <a:t> </a:t>
            </a:r>
            <a:r>
              <a:rPr lang="en-US" b="1" dirty="0" smtClean="0"/>
              <a:t>value where </a:t>
            </a:r>
            <a:r>
              <a:rPr lang="en-US" sz="1800" b="1" i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</a:t>
            </a:r>
            <a:r>
              <a:rPr lang="en-US" sz="1800" b="1" dirty="0" smtClean="0"/>
              <a:t>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i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</a:t>
            </a:r>
            <a:r>
              <a:rPr lang="en-US" b="1" dirty="0" smtClean="0"/>
              <a:t>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entropy (</a:t>
            </a:r>
            <a:r>
              <a:rPr lang="en-US" dirty="0" err="1" smtClean="0"/>
              <a:t>indistinguishability</a:t>
            </a:r>
            <a:r>
              <a:rPr lang="en-US" dirty="0" smtClean="0"/>
              <a:t>) </a:t>
            </a:r>
            <a:r>
              <a:rPr lang="en-US" dirty="0" smtClean="0"/>
              <a:t>may </a:t>
            </a:r>
            <a:r>
              <a:rPr lang="en-US" dirty="0" smtClean="0"/>
              <a:t>be asking too much</a:t>
            </a:r>
            <a:endParaRPr lang="en-US" dirty="0" smtClean="0"/>
          </a:p>
          <a:p>
            <a:r>
              <a:rPr lang="en-US" dirty="0" smtClean="0"/>
              <a:t>Maybe another notion of entropy is achievable</a:t>
            </a:r>
          </a:p>
          <a:p>
            <a:r>
              <a:rPr lang="en-US" dirty="0" smtClean="0"/>
              <a:t>Definitely </a:t>
            </a:r>
            <a:r>
              <a:rPr lang="en-US" dirty="0" smtClean="0"/>
              <a:t>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</a:t>
            </a:r>
            <a:r>
              <a:rPr lang="en-US" dirty="0" smtClean="0"/>
              <a:t>at least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latin typeface="Times New Roman"/>
                <a:cs typeface="Times New Roman"/>
              </a:rPr>
              <a:t>B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</a:t>
            </a: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that are </a:t>
            </a:r>
            <a:r>
              <a:rPr lang="en-US" dirty="0" smtClean="0"/>
              <a:t>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err="1" smtClean="0">
                <a:latin typeface="Calibri"/>
                <a:cs typeface="Calibri"/>
              </a:rPr>
              <a:t>Nonconstructively</a:t>
            </a:r>
            <a:r>
              <a:rPr lang="en-US" dirty="0" smtClean="0">
                <a:latin typeface="Calibri"/>
                <a:cs typeface="Calibri"/>
              </a:rPr>
              <a:t>, there are sketches whos</a:t>
            </a:r>
            <a:r>
              <a:rPr lang="en-US" dirty="0" smtClean="0">
                <a:latin typeface="Calibri"/>
                <a:cs typeface="Calibri"/>
              </a:rPr>
              <a:t>e entropy decreases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sz="2600" dirty="0" smtClean="0">
                <a:latin typeface="Calibri"/>
                <a:cs typeface="Calibri"/>
              </a:rPr>
              <a:t>[Varshamov1957]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that outputs a value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can be efficiently computed from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fuzzy extractor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A sketch that retains HILL entropy implies an information theoretic sketch</a:t>
            </a:r>
          </a:p>
          <a:p>
            <a:pPr lvl="1"/>
            <a:r>
              <a:rPr lang="en-US" dirty="0" smtClean="0"/>
              <a:t>The unpredictability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must drop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latin typeface="Times New Roman"/>
                <a:cs typeface="Times New Roman"/>
              </a:rPr>
              <a:t>B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Look for computational assumption </a:t>
            </a:r>
            <a:r>
              <a:rPr lang="en-US" dirty="0" smtClean="0"/>
              <a:t>with “errors” </a:t>
            </a:r>
            <a:endParaRPr lang="en-US" dirty="0" smtClean="0"/>
          </a:p>
          <a:p>
            <a:pPr lvl="1"/>
            <a:r>
              <a:rPr lang="en-US" dirty="0" smtClean="0"/>
              <a:t>Seems natural to use random linear codes</a:t>
            </a:r>
          </a:p>
          <a:p>
            <a:pPr marL="457200" lvl="1" indent="0">
              <a:buNone/>
            </a:pPr>
            <a:r>
              <a:rPr lang="en-US" dirty="0" smtClean="0"/>
              <a:t>(decoding is NP-hard </a:t>
            </a:r>
            <a:r>
              <a:rPr lang="en-US" sz="2200" dirty="0" smtClean="0"/>
              <a:t>[BerlekampMcElieseVanTilborg1978]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</a:t>
            </a:r>
            <a:r>
              <a:rPr lang="en-US" sz="1600" dirty="0" smtClean="0">
                <a:cs typeface="Calibri"/>
              </a:rPr>
              <a:t>algorithm</a:t>
            </a:r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</a:t>
            </a:r>
            <a:r>
              <a:rPr lang="en-US" sz="1600" dirty="0" smtClean="0">
                <a:cs typeface="Calibri"/>
              </a:rPr>
              <a:t>source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assume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3469"/>
              </p:ext>
            </p:extLst>
          </p:nvPr>
        </p:nvGraphicFramePr>
        <p:xfrm>
          <a:off x="4789183" y="1884821"/>
          <a:ext cx="988483" cy="70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9183" y="1884821"/>
                        <a:ext cx="988483" cy="706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30921" y="3877451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build="p"/>
      <p:bldP spid="28" grpId="0" build="p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 errors seem to make the problem difficult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Syndrome decoding of random linear code is NP-hard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Recovering </a:t>
            </a:r>
            <a:r>
              <a:rPr lang="en-US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samples from source </a:t>
            </a:r>
            <a:r>
              <a:rPr lang="en-US" i="1" dirty="0" smtClean="0">
                <a:latin typeface="Arial" charset="0"/>
              </a:rPr>
              <a:t>must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35445"/>
              </p:ext>
            </p:extLst>
          </p:nvPr>
        </p:nvGraphicFramePr>
        <p:xfrm>
          <a:off x="8510587" y="2023269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6" imgW="203200" imgH="215900" progId="Equation.3">
                  <p:embed/>
                </p:oleObj>
              </mc:Choice>
              <mc:Fallback>
                <p:oleObj name="Equation" r:id="rId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10587" y="2023269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03399"/>
              </p:ext>
            </p:extLst>
          </p:nvPr>
        </p:nvGraphicFramePr>
        <p:xfrm>
          <a:off x="7891071" y="506015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8" imgW="203200" imgH="215900" progId="Equation.3">
                  <p:embed/>
                </p:oleObj>
              </mc:Choice>
              <mc:Fallback>
                <p:oleObj name="Equation" r:id="rId8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1071" y="506015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Decoding random linear code is NP-</a:t>
            </a:r>
            <a:r>
              <a:rPr lang="en-US" dirty="0" smtClean="0"/>
              <a:t>hard</a:t>
            </a:r>
            <a:endParaRPr lang="en-US" dirty="0" smtClean="0"/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46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Decoding random linear code is NP-</a:t>
            </a:r>
            <a:r>
              <a:rPr lang="en-US" dirty="0" smtClean="0"/>
              <a:t>hard</a:t>
            </a:r>
            <a:endParaRPr lang="en-US" dirty="0" smtClean="0"/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17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0700" y="-81280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2" name="Left Brace 2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4867" y="6858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60131" y="6681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3782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24" grpId="0" animBg="1"/>
      <p:bldP spid="4" grpId="0" animBg="1"/>
      <p:bldP spid="7" grpId="0"/>
      <p:bldP spid="8" grpId="0" animBg="1"/>
      <p:bldP spid="9" grpId="0"/>
      <p:bldP spid="25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5086428" y="1534867"/>
            <a:ext cx="772505" cy="461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83637" y="1534867"/>
            <a:ext cx="70675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676880" y="1534867"/>
            <a:ext cx="70675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0123" y="1534867"/>
            <a:ext cx="70675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76868" y="1534867"/>
            <a:ext cx="79325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55675" y="1534867"/>
            <a:ext cx="70675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2838" y="1534867"/>
            <a:ext cx="73283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14210" y="2489871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22838" y="1534868"/>
            <a:ext cx="6681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</a:t>
            </a:r>
            <a:r>
              <a:rPr lang="en-US" altLang="zh-TW" sz="2400" dirty="0" smtClean="0">
                <a:latin typeface="Times New Roman"/>
                <a:cs typeface="Times New Roman"/>
              </a:rPr>
              <a:t>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1"/>
            <a:ext cx="4267200" cy="62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Assume the Gaussian algorithm requires </a:t>
            </a:r>
            <a:br>
              <a:rPr lang="en-US" sz="1600" dirty="0" smtClean="0"/>
            </a:br>
            <a:r>
              <a:rPr lang="en-US" sz="1600" dirty="0" smtClean="0"/>
              <a:t>4 or 5 bits </a:t>
            </a:r>
            <a:r>
              <a:rPr lang="en-US" sz="1600" dirty="0" smtClean="0"/>
              <a:t>to sample (</a:t>
            </a:r>
            <a:r>
              <a:rPr lang="en-US" sz="1600" dirty="0" smtClean="0"/>
              <a:t>determined by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64" y="1534867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0366" y="2764717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2838" y="2489871"/>
            <a:ext cx="940739" cy="1104229"/>
            <a:chOff x="722838" y="2489871"/>
            <a:chExt cx="940739" cy="1104229"/>
          </a:xfrm>
        </p:grpSpPr>
        <p:sp>
          <p:nvSpPr>
            <p:cNvPr id="11" name="Rectangle 10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678275" y="2489871"/>
            <a:ext cx="940739" cy="1104229"/>
            <a:chOff x="722838" y="2489871"/>
            <a:chExt cx="940739" cy="1104229"/>
          </a:xfrm>
        </p:grpSpPr>
        <p:sp>
          <p:nvSpPr>
            <p:cNvPr id="58" name="Rectangle 57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1" name="Oval 60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633712" y="2489871"/>
            <a:ext cx="940739" cy="1104229"/>
            <a:chOff x="722838" y="2489871"/>
            <a:chExt cx="940739" cy="1104229"/>
          </a:xfrm>
        </p:grpSpPr>
        <p:sp>
          <p:nvSpPr>
            <p:cNvPr id="63" name="Rectangle 62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6" name="Oval 65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589149" y="2489871"/>
            <a:ext cx="940739" cy="1104229"/>
            <a:chOff x="722838" y="2489871"/>
            <a:chExt cx="940739" cy="1104229"/>
          </a:xfrm>
        </p:grpSpPr>
        <p:sp>
          <p:nvSpPr>
            <p:cNvPr id="68" name="Rectangle 67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72" name="Oval 71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500023" y="2489871"/>
            <a:ext cx="940739" cy="1104229"/>
            <a:chOff x="722838" y="2489871"/>
            <a:chExt cx="940739" cy="1104229"/>
          </a:xfrm>
        </p:grpSpPr>
        <p:sp>
          <p:nvSpPr>
            <p:cNvPr id="74" name="Rectangle 73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79" name="Oval 7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544586" y="2489871"/>
            <a:ext cx="940739" cy="1104229"/>
            <a:chOff x="722838" y="2489871"/>
            <a:chExt cx="940739" cy="1104229"/>
          </a:xfrm>
        </p:grpSpPr>
        <p:sp>
          <p:nvSpPr>
            <p:cNvPr id="81" name="Rectangle 80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455462" y="2489871"/>
            <a:ext cx="940739" cy="1104229"/>
            <a:chOff x="722838" y="2489871"/>
            <a:chExt cx="940739" cy="1104229"/>
          </a:xfrm>
        </p:grpSpPr>
        <p:sp>
          <p:nvSpPr>
            <p:cNvPr id="86" name="Rectangle 85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90" grpId="0" animBg="1"/>
      <p:bldP spid="90" grpId="1" animBg="1"/>
      <p:bldP spid="55" grpId="0" animBg="1"/>
      <p:bldP spid="55" grpId="1" animBg="1"/>
      <p:bldP spid="12" grpId="0" animBg="1"/>
      <p:bldP spid="12" grpId="1" animBg="1"/>
      <p:bldP spid="35" grpId="0" animBg="1"/>
      <p:bldP spid="4" grpId="0"/>
      <p:bldP spid="5" grpId="0" build="p"/>
      <p:bldP spid="7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5513193" y="2143313"/>
            <a:ext cx="772505" cy="461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806436" y="2143313"/>
            <a:ext cx="70675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10605" y="2143313"/>
            <a:ext cx="795831" cy="455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079255" y="2143313"/>
            <a:ext cx="939696" cy="467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286000" y="2143313"/>
            <a:ext cx="79325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73043" y="2143313"/>
            <a:ext cx="61295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505" y="2143313"/>
            <a:ext cx="8655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580322" y="3583397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22838" y="1534868"/>
            <a:ext cx="6681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</a:t>
            </a:r>
            <a:r>
              <a:rPr lang="en-US" altLang="zh-TW" sz="2400" dirty="0" smtClean="0">
                <a:latin typeface="Times New Roman"/>
                <a:cs typeface="Times New Roman"/>
              </a:rPr>
              <a:t>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1"/>
            <a:ext cx="4267200" cy="62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Assume the Gaussian algorithm requires </a:t>
            </a:r>
            <a:br>
              <a:rPr lang="en-US" sz="1600" dirty="0" smtClean="0"/>
            </a:br>
            <a:r>
              <a:rPr lang="en-US" sz="1600" dirty="0" smtClean="0"/>
              <a:t>4 or 5 bits </a:t>
            </a:r>
            <a:r>
              <a:rPr lang="en-US" sz="1600" dirty="0" smtClean="0"/>
              <a:t>to sample (</a:t>
            </a:r>
            <a:r>
              <a:rPr lang="en-US" sz="1600" dirty="0" smtClean="0"/>
              <a:t>determined by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64" y="1534868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6478" y="3858243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2115" y="3583397"/>
            <a:ext cx="940739" cy="1128548"/>
            <a:chOff x="636003" y="2489871"/>
            <a:chExt cx="940739" cy="1128548"/>
          </a:xfrm>
        </p:grpSpPr>
        <p:sp>
          <p:nvSpPr>
            <p:cNvPr id="11" name="Rectangle 10"/>
            <p:cNvSpPr/>
            <p:nvPr/>
          </p:nvSpPr>
          <p:spPr>
            <a:xfrm>
              <a:off x="636003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22838" y="3073400"/>
              <a:ext cx="732837" cy="545019"/>
              <a:chOff x="722838" y="3073400"/>
              <a:chExt cx="732837" cy="54501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268169" y="3524172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644387" y="3583397"/>
            <a:ext cx="940739" cy="1104229"/>
            <a:chOff x="722838" y="2489871"/>
            <a:chExt cx="940739" cy="1104229"/>
          </a:xfrm>
        </p:grpSpPr>
        <p:sp>
          <p:nvSpPr>
            <p:cNvPr id="58" name="Rectangle 57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1" name="Oval 60"/>
              <p:cNvSpPr/>
              <p:nvPr/>
            </p:nvSpPr>
            <p:spPr>
              <a:xfrm>
                <a:off x="1065637" y="3151674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536946" y="3583397"/>
            <a:ext cx="940739" cy="1104229"/>
            <a:chOff x="659960" y="2489871"/>
            <a:chExt cx="940739" cy="1104229"/>
          </a:xfrm>
        </p:grpSpPr>
        <p:sp>
          <p:nvSpPr>
            <p:cNvPr id="63" name="Rectangle 62"/>
            <p:cNvSpPr/>
            <p:nvPr/>
          </p:nvSpPr>
          <p:spPr>
            <a:xfrm>
              <a:off x="659960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6" name="Oval 65"/>
              <p:cNvSpPr/>
              <p:nvPr/>
            </p:nvSpPr>
            <p:spPr>
              <a:xfrm>
                <a:off x="1202269" y="3499853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453495" y="3583397"/>
            <a:ext cx="940739" cy="1104229"/>
            <a:chOff x="621072" y="2489871"/>
            <a:chExt cx="940739" cy="1104229"/>
          </a:xfrm>
        </p:grpSpPr>
        <p:sp>
          <p:nvSpPr>
            <p:cNvPr id="68" name="Rectangle 67"/>
            <p:cNvSpPr/>
            <p:nvPr/>
          </p:nvSpPr>
          <p:spPr>
            <a:xfrm>
              <a:off x="621072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72" name="Oval 71"/>
              <p:cNvSpPr/>
              <p:nvPr/>
            </p:nvSpPr>
            <p:spPr>
              <a:xfrm>
                <a:off x="1115632" y="3342628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466135" y="3583397"/>
            <a:ext cx="940739" cy="1104229"/>
            <a:chOff x="722838" y="2489871"/>
            <a:chExt cx="940739" cy="1104229"/>
          </a:xfrm>
        </p:grpSpPr>
        <p:sp>
          <p:nvSpPr>
            <p:cNvPr id="74" name="Rectangle 73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79" name="Oval 78"/>
              <p:cNvSpPr/>
              <p:nvPr/>
            </p:nvSpPr>
            <p:spPr>
              <a:xfrm>
                <a:off x="953212" y="3198797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510698" y="3583397"/>
            <a:ext cx="940739" cy="1104229"/>
            <a:chOff x="722838" y="2489871"/>
            <a:chExt cx="940739" cy="1104229"/>
          </a:xfrm>
        </p:grpSpPr>
        <p:sp>
          <p:nvSpPr>
            <p:cNvPr id="81" name="Rectangle 80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421574" y="3583397"/>
            <a:ext cx="940739" cy="1104229"/>
            <a:chOff x="722838" y="2489871"/>
            <a:chExt cx="940739" cy="1104229"/>
          </a:xfrm>
        </p:grpSpPr>
        <p:sp>
          <p:nvSpPr>
            <p:cNvPr id="86" name="Rectangle 85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32805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Rectangle 49"/>
          <p:cNvSpPr/>
          <p:nvPr/>
        </p:nvSpPr>
        <p:spPr bwMode="auto">
          <a:xfrm>
            <a:off x="582898" y="530322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054" y="5578069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91526" y="5303223"/>
            <a:ext cx="940739" cy="1104229"/>
            <a:chOff x="722838" y="2489871"/>
            <a:chExt cx="940739" cy="1104229"/>
          </a:xfrm>
        </p:grpSpPr>
        <p:sp>
          <p:nvSpPr>
            <p:cNvPr id="53" name="Rectangle 52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9" name="Oval 6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646963" y="5303223"/>
            <a:ext cx="940739" cy="1104229"/>
            <a:chOff x="722838" y="2489871"/>
            <a:chExt cx="940739" cy="1104229"/>
          </a:xfrm>
        </p:grpSpPr>
        <p:sp>
          <p:nvSpPr>
            <p:cNvPr id="95" name="Rectangle 94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8" name="Oval 97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602400" y="5303223"/>
            <a:ext cx="940739" cy="1104229"/>
            <a:chOff x="722838" y="2489871"/>
            <a:chExt cx="940739" cy="1104229"/>
          </a:xfrm>
        </p:grpSpPr>
        <p:sp>
          <p:nvSpPr>
            <p:cNvPr id="100" name="Rectangle 99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3" name="Oval 102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3557837" y="5303223"/>
            <a:ext cx="940739" cy="1104229"/>
            <a:chOff x="722838" y="2489871"/>
            <a:chExt cx="940739" cy="1104229"/>
          </a:xfrm>
        </p:grpSpPr>
        <p:sp>
          <p:nvSpPr>
            <p:cNvPr id="105" name="Rectangle 104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8" name="Oval 107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5468711" y="5303223"/>
            <a:ext cx="940739" cy="1104229"/>
            <a:chOff x="722838" y="2489871"/>
            <a:chExt cx="940739" cy="1104229"/>
          </a:xfrm>
        </p:grpSpPr>
        <p:sp>
          <p:nvSpPr>
            <p:cNvPr id="110" name="Rectangle 109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13" name="Oval 112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513274" y="5303223"/>
            <a:ext cx="940739" cy="1104229"/>
            <a:chOff x="722838" y="2489871"/>
            <a:chExt cx="940739" cy="1104229"/>
          </a:xfrm>
        </p:grpSpPr>
        <p:sp>
          <p:nvSpPr>
            <p:cNvPr id="115" name="Rectangle 114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18" name="Oval 11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6424150" y="5303223"/>
            <a:ext cx="940739" cy="1104229"/>
            <a:chOff x="722838" y="2489871"/>
            <a:chExt cx="940739" cy="1104229"/>
          </a:xfrm>
        </p:grpSpPr>
        <p:sp>
          <p:nvSpPr>
            <p:cNvPr id="120" name="Rectangle 119"/>
            <p:cNvSpPr/>
            <p:nvPr/>
          </p:nvSpPr>
          <p:spPr>
            <a:xfrm>
              <a:off x="722838" y="2489871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22838" y="3073400"/>
              <a:ext cx="732837" cy="520700"/>
              <a:chOff x="722838" y="3073400"/>
              <a:chExt cx="732837" cy="520700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23" name="Oval 122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722838" y="2148933"/>
            <a:ext cx="6681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0</a:t>
            </a:r>
            <a:r>
              <a:rPr lang="en-US" altLang="zh-TW" sz="2400" dirty="0" smtClean="0">
                <a:latin typeface="Times New Roman"/>
                <a:cs typeface="Times New Roman"/>
              </a:rPr>
              <a:t>0101	11111</a:t>
            </a:r>
            <a:r>
              <a:rPr lang="en-US" altLang="zh-TW" sz="2400" dirty="0" smtClean="0">
                <a:latin typeface="Times New Roman"/>
                <a:cs typeface="Times New Roman"/>
              </a:rPr>
              <a:t>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4264" y="2148933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04639" y="1734922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95614" y="1931571"/>
            <a:ext cx="0" cy="32657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364889" y="4800565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6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305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90" grpId="0" animBg="1"/>
      <p:bldP spid="90" grpId="1" animBg="1"/>
      <p:bldP spid="55" grpId="0" animBg="1"/>
      <p:bldP spid="55" grpId="1" animBg="1"/>
      <p:bldP spid="12" grpId="0" animBg="1"/>
      <p:bldP spid="12" grpId="1" animBg="1"/>
      <p:bldP spid="35" grpId="0" animBg="1"/>
      <p:bldP spid="75" grpId="0"/>
      <p:bldP spid="124" grpId="0"/>
      <p:bldP spid="125" grpId="0"/>
      <p:bldP spid="126" grpId="0"/>
      <p:bldP spid="1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4" name="Left Brace 2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7" name="Left Brace 2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57868" y="16129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12900"/>
            <a:ext cx="743375" cy="3048000"/>
            <a:chOff x="71289" y="1600200"/>
            <a:chExt cx="743375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1395849" y="257102"/>
            <a:ext cx="789702" cy="1752600"/>
            <a:chOff x="24962" y="1600200"/>
            <a:chExt cx="789702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15875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257868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229600" y="15875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7300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41" name="Left Brace 4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[BennettBrassardRobert88]</a:t>
            </a:r>
            <a:endParaRPr lang="en-US" sz="2600" dirty="0" smtClean="0">
              <a:latin typeface="Calibri (Body)"/>
              <a:cs typeface="Calibri (Body)"/>
            </a:endParaRP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</a:t>
            </a:r>
            <a:r>
              <a:rPr lang="en-US" sz="2600" dirty="0" smtClean="0">
                <a:latin typeface="Calibri"/>
                <a:cs typeface="Calibri"/>
              </a:rPr>
              <a:t>BoyenDodisKatzOstrovskySmith05</a:t>
            </a:r>
            <a:r>
              <a:rPr lang="en-US" sz="2600" dirty="0" smtClean="0">
                <a:latin typeface="Calibri"/>
                <a:cs typeface="Calibri"/>
              </a:rPr>
              <a:t>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pseudorandom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195" y="5427377"/>
            <a:ext cx="41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endParaRPr lang="en-US" sz="2000" baseline="-25000" dirty="0">
              <a:solidFill>
                <a:srgbClr val="0011B2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64867" y="1098146"/>
            <a:ext cx="344033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60131" y="1060377"/>
            <a:ext cx="57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key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29997" y="223227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</a:t>
            </a:r>
            <a:r>
              <a:rPr lang="en-US" dirty="0"/>
              <a:t>secure on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/>
              <a:t>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31136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26300" y="68920"/>
            <a:ext cx="1886268" cy="1446634"/>
            <a:chOff x="7226300" y="68920"/>
            <a:chExt cx="1886268" cy="1446634"/>
          </a:xfrm>
        </p:grpSpPr>
        <p:sp>
          <p:nvSpPr>
            <p:cNvPr id="36" name="Rectangle 35"/>
            <p:cNvSpPr/>
            <p:nvPr/>
          </p:nvSpPr>
          <p:spPr>
            <a:xfrm>
              <a:off x="7226300" y="68920"/>
              <a:ext cx="1886268" cy="1446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820727"/>
            <a:ext cx="15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91945" y="3178867"/>
            <a:ext cx="236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187700" y="5706162"/>
            <a:ext cx="5423873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To recover key, we need to decode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is a random code with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)&lt;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errors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86757" y="1373646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9548" y="1862831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29600" y="1348246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4445" y="1862831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78448" y="1348246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12272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91999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62893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86757" y="1787978"/>
            <a:ext cx="5587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813" y="2534960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171032" y="3848432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753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87700" y="3823032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2517" y="4337617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284577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76274" y="3823032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447168" y="3823032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1032" y="4262764"/>
            <a:ext cx="5587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095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3995" y="3823032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509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151736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7078092" y="3790715"/>
            <a:ext cx="106815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8762593" y="3790715"/>
            <a:ext cx="136200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0" grpId="0" uiExpand="1" build="p"/>
      <p:bldP spid="15" grpId="0" build="p" animBg="1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0295"/>
            <a:ext cx="8229600" cy="1143000"/>
          </a:xfrm>
        </p:spPr>
        <p:txBody>
          <a:bodyPr/>
          <a:lstStyle/>
          <a:p>
            <a:r>
              <a:rPr lang="en-US" dirty="0" smtClean="0"/>
              <a:t>Inversion algorithm for small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95" y="4468002"/>
            <a:ext cx="4864100" cy="240284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Can’t decode for arbitrary </a:t>
            </a:r>
            <a:r>
              <a:rPr lang="en-US" sz="2000" i="1" dirty="0" err="1" smtClean="0">
                <a:latin typeface="Times New Roman"/>
                <a:cs typeface="Times New Roman"/>
              </a:rPr>
              <a:t>d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000" i="1" baseline="-25000" dirty="0" smtClean="0">
              <a:latin typeface="Times New Roman"/>
              <a:cs typeface="Times New Roman"/>
            </a:endParaRPr>
          </a:p>
          <a:p>
            <a:r>
              <a:rPr lang="en-US" sz="2000" dirty="0" smtClean="0"/>
              <a:t>Select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random dimensions </a:t>
            </a:r>
          </a:p>
          <a:p>
            <a:pPr lvl="1"/>
            <a:r>
              <a:rPr lang="en-US" sz="1800" dirty="0" smtClean="0"/>
              <a:t>(hopefully, </a:t>
            </a:r>
            <a:r>
              <a:rPr lang="en-US" sz="1800" dirty="0" smtClean="0"/>
              <a:t>they have no errors)</a:t>
            </a:r>
            <a:endParaRPr lang="en-US" sz="1800" dirty="0" smtClean="0"/>
          </a:p>
          <a:p>
            <a:r>
              <a:rPr lang="en-US" sz="2000" dirty="0" smtClean="0"/>
              <a:t>Compute </a:t>
            </a:r>
            <a:r>
              <a:rPr lang="en-US" sz="2000" dirty="0" smtClean="0"/>
              <a:t>x using Gaussian elimination on these dimensions</a:t>
            </a:r>
          </a:p>
          <a:p>
            <a:r>
              <a:rPr lang="en-US" sz="2000" dirty="0" smtClean="0"/>
              <a:t>Verify correctness </a:t>
            </a:r>
            <a:r>
              <a:rPr lang="en-US" sz="2000" dirty="0" smtClean="0"/>
              <a:t>x </a:t>
            </a:r>
            <a:r>
              <a:rPr lang="en-US" sz="2000" dirty="0" smtClean="0"/>
              <a:t>using other </a:t>
            </a:r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Repeat until successful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52494" y="2229196"/>
            <a:ext cx="4463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50850" y="3284005"/>
            <a:ext cx="4472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51671" y="3504643"/>
            <a:ext cx="4463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652496" y="4164245"/>
            <a:ext cx="4472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652496" y="3702527"/>
            <a:ext cx="447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651671" y="1325117"/>
            <a:ext cx="4480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5287694" y="5024667"/>
            <a:ext cx="3706954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algorithm runs in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expected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polynomial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if 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 log n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4826" y="2148766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9698" y="1230545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796603" y="1230545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21400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21400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159132" y="1214006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34826" y="1214006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56264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2" name="Left Bracket 31"/>
          <p:cNvSpPr/>
          <p:nvPr/>
        </p:nvSpPr>
        <p:spPr>
          <a:xfrm>
            <a:off x="6284500" y="1230545"/>
            <a:ext cx="199008" cy="30282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230545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230545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34460" y="2509406"/>
            <a:ext cx="30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-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8700" y="1210817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74826" y="1210817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34826" y="1210817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59132" y="1210817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9698" y="1210817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96603" y="1210817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38700" y="2148766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574826" y="2148766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4826" y="2148766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59132" y="2148766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9698" y="2148766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96603" y="2148766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38700" y="3169001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574826" y="3169001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34826" y="3169001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59132" y="316900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19698" y="316900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796603" y="316900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38700" y="3381949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74826" y="3381949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034826" y="3381949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59132" y="338194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9698" y="338194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96603" y="338194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38700" y="3585149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74826" y="3585149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034826" y="3585149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159132" y="358514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19698" y="358514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796603" y="358514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38700" y="4053364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74826" y="4053364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034826" y="4053364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159132" y="4053364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9698" y="4053364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96603" y="4053364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820727"/>
            <a:ext cx="15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91945" y="3178867"/>
            <a:ext cx="236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86757" y="1373646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9548" y="1862831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29600" y="1348246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4445" y="1862831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78448" y="1348246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12272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91999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62893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86757" y="1787978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813" y="2534960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171032" y="3848432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753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87700" y="3823032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2517" y="4337617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284577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76274" y="3823032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447168" y="3823032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1032" y="4262764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095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3995" y="3823032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509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151736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7078092" y="3790715"/>
            <a:ext cx="106815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8762593" y="3790715"/>
            <a:ext cx="136200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1"/>
          <p:cNvSpPr txBox="1">
            <a:spLocks/>
          </p:cNvSpPr>
          <p:nvPr/>
        </p:nvSpPr>
        <p:spPr>
          <a:xfrm>
            <a:off x="114300" y="1143000"/>
            <a:ext cx="3200400" cy="4892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 smtClean="0">
                <a:cs typeface="Calibri"/>
              </a:rPr>
              <a:t>Creating/finding a pseudorandom key? </a:t>
            </a:r>
            <a:br>
              <a:rPr lang="en-US" sz="1600" dirty="0" smtClean="0">
                <a:cs typeface="Calibri"/>
              </a:rPr>
            </a:br>
            <a:endParaRPr lang="en-US" sz="1600" dirty="0" smtClean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 smtClean="0">
                <a:cs typeface="Calibri"/>
              </a:rPr>
              <a:t>Finding efficient decoding algorithm for small </a:t>
            </a:r>
            <a:r>
              <a:rPr lang="en-US" sz="1600" i="1" dirty="0" err="1" smtClean="0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1600" dirty="0" smtClean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Font typeface="Arial"/>
              <a:buNone/>
            </a:pPr>
            <a:endParaRPr lang="en-US" sz="1600" dirty="0" smtClean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1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Lossless Fuzzy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543"/>
            <a:ext cx="8229600" cy="55855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[DottlingMullerQuade13], </a:t>
            </a:r>
            <a:r>
              <a:rPr lang="en-US" dirty="0" smtClean="0"/>
              <a:t>we sample dimensions of </a:t>
            </a:r>
            <a:r>
              <a:rPr lang="en-US" i="1" dirty="0" smtClean="0">
                <a:latin typeface="Times New Roman"/>
                <a:cs typeface="Times New Roman"/>
              </a:rPr>
              <a:t>w </a:t>
            </a:r>
            <a:r>
              <a:rPr lang="en-US" dirty="0" smtClean="0"/>
              <a:t>with a constant fraction of the bits in each dimension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This means we can protect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using fewer bits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We can extract half the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a key</a:t>
            </a:r>
          </a:p>
          <a:p>
            <a:r>
              <a:rPr lang="en-US" dirty="0" smtClean="0"/>
              <a:t>These two conditions make us lossless when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inversion algorithm works if </a:t>
            </a:r>
            <a:br>
              <a:rPr lang="en-US" dirty="0" smtClean="0"/>
            </a:br>
            <a:endParaRPr lang="en-US" dirty="0" smtClean="0"/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Theorem 3:</a:t>
            </a:r>
            <a:r>
              <a:rPr lang="en-US" dirty="0" smtClean="0"/>
              <a:t>  If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 and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 is uniform,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1) Is lossless </a:t>
            </a:r>
          </a:p>
          <a:p>
            <a:pPr marL="0" indent="0">
              <a:buNone/>
            </a:pPr>
            <a:r>
              <a:rPr lang="en-US" dirty="0" smtClean="0"/>
              <a:t>2) Decoding runs in expected polynomial time</a:t>
            </a:r>
          </a:p>
          <a:p>
            <a:pPr marL="0" indent="0">
              <a:buNone/>
            </a:pPr>
            <a:r>
              <a:rPr lang="en-US" dirty="0" smtClean="0"/>
              <a:t>3) Yields pseudorandom key assuming GAPSVP and SIVP are hard to approximate within polynomial factors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08987"/>
              </p:ext>
            </p:extLst>
          </p:nvPr>
        </p:nvGraphicFramePr>
        <p:xfrm>
          <a:off x="887413" y="3268663"/>
          <a:ext cx="3203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3268663"/>
                        <a:ext cx="3203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820727"/>
            <a:ext cx="15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91945" y="3178867"/>
            <a:ext cx="236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86757" y="1373646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9548" y="1862831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29600" y="1348246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4445" y="1862831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78448" y="1348246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12272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91999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62893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86757" y="1787978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813" y="2534960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171032" y="3848432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753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87700" y="3823032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2517" y="4337617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284577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76274" y="3823032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447168" y="3823032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1032" y="4262764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095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3995" y="3823032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509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151736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7078092" y="3790715"/>
            <a:ext cx="106815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8762593" y="3790715"/>
            <a:ext cx="136200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</a:t>
            </a:r>
            <a:r>
              <a:rPr lang="en-US" sz="1600" b="1" dirty="0" smtClean="0">
                <a:latin typeface="Calibri"/>
                <a:cs typeface="Calibri"/>
              </a:rPr>
              <a:t>LWE when some dimensions have known error</a:t>
            </a:r>
            <a:endParaRPr lang="en-US" sz="1600" b="1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27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known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90701" y="2181477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43225" y="2181477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226300" y="68920"/>
            <a:ext cx="1886268" cy="1886880"/>
            <a:chOff x="7226300" y="68920"/>
            <a:chExt cx="1886268" cy="1886880"/>
          </a:xfrm>
        </p:grpSpPr>
        <p:sp>
          <p:nvSpPr>
            <p:cNvPr id="27" name="Rectangle 26"/>
            <p:cNvSpPr/>
            <p:nvPr/>
          </p:nvSpPr>
          <p:spPr>
            <a:xfrm>
              <a:off x="7226300" y="68920"/>
              <a:ext cx="1886268" cy="188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58117" y="1590522"/>
            <a:ext cx="350783" cy="26670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60131" y="1516314"/>
            <a:ext cx="67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Fixed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known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0706" y="2181477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4364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47799" y="2181477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4240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729402" y="1378433"/>
            <a:ext cx="789702" cy="647092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389499" y="1378130"/>
            <a:ext cx="789702" cy="6477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226300" y="68920"/>
            <a:ext cx="1886268" cy="1886880"/>
            <a:chOff x="7226300" y="68920"/>
            <a:chExt cx="1886268" cy="1886880"/>
          </a:xfrm>
        </p:grpSpPr>
        <p:sp>
          <p:nvSpPr>
            <p:cNvPr id="27" name="Rectangle 26"/>
            <p:cNvSpPr/>
            <p:nvPr/>
          </p:nvSpPr>
          <p:spPr>
            <a:xfrm>
              <a:off x="7226300" y="68920"/>
              <a:ext cx="1886268" cy="188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58117" y="1590522"/>
            <a:ext cx="350783" cy="26670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60131" y="1516314"/>
            <a:ext cx="67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Fixed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058792" y="2177365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05885" y="2177365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88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known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0706" y="2181477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4364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47799" y="2181477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4240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2036156" y="1361966"/>
            <a:ext cx="789702" cy="675188"/>
            <a:chOff x="24962" y="1467860"/>
            <a:chExt cx="789702" cy="318034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290633" y="2783455"/>
              <a:ext cx="3154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394044" y="1360887"/>
            <a:ext cx="789700" cy="682189"/>
            <a:chOff x="24964" y="1499636"/>
            <a:chExt cx="789700" cy="3148564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1258849" y="2783449"/>
              <a:ext cx="3090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226300" y="68920"/>
            <a:ext cx="1886268" cy="1886880"/>
            <a:chOff x="7226300" y="68920"/>
            <a:chExt cx="1886268" cy="1886880"/>
          </a:xfrm>
        </p:grpSpPr>
        <p:sp>
          <p:nvSpPr>
            <p:cNvPr id="27" name="Rectangle 26"/>
            <p:cNvSpPr/>
            <p:nvPr/>
          </p:nvSpPr>
          <p:spPr>
            <a:xfrm>
              <a:off x="7226300" y="68920"/>
              <a:ext cx="1886268" cy="188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58117" y="1590522"/>
            <a:ext cx="350783" cy="26670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60131" y="1516314"/>
            <a:ext cx="67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Fixed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108200" y="2181477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058792" y="2177365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05885" y="2177365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366286" y="2177365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230603" y="3476877"/>
            <a:ext cx="648290" cy="6531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3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715354" y="1380451"/>
            <a:ext cx="789702" cy="675188"/>
            <a:chOff x="24962" y="1467860"/>
            <a:chExt cx="789702" cy="3180340"/>
          </a:xfrm>
        </p:grpSpPr>
        <p:sp>
          <p:nvSpPr>
            <p:cNvPr id="46" name="Left Brace 4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290633" y="2783455"/>
              <a:ext cx="3154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5100" y="5499100"/>
            <a:ext cx="87548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Theorem:</a:t>
            </a:r>
            <a:r>
              <a:rPr lang="en-US" sz="2400" dirty="0" smtClean="0"/>
              <a:t> If there are fewer than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/3</a:t>
            </a:r>
            <a:r>
              <a:rPr lang="en-US" sz="2400" dirty="0" smtClean="0"/>
              <a:t> dimensions with known error</a:t>
            </a:r>
          </a:p>
          <a:p>
            <a:r>
              <a:rPr lang="en-US" sz="2400" dirty="0" smtClean="0"/>
              <a:t> and LWE is secure on </a:t>
            </a:r>
            <a:r>
              <a:rPr lang="en-US" sz="2400" dirty="0" smtClean="0">
                <a:solidFill>
                  <a:srgbClr val="DE0055"/>
                </a:solidFill>
              </a:rPr>
              <a:t>A</a:t>
            </a:r>
            <a:r>
              <a:rPr lang="en-US" sz="2400" baseline="-25000" dirty="0" smtClean="0">
                <a:solidFill>
                  <a:srgbClr val="DE0055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DE0055"/>
                </a:solidFill>
              </a:rPr>
              <a:t>A</a:t>
            </a:r>
            <a:r>
              <a:rPr lang="en-US" sz="2400" baseline="-25000" dirty="0" smtClean="0">
                <a:solidFill>
                  <a:srgbClr val="DE0055"/>
                </a:solidFill>
              </a:rPr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82A0FF"/>
                </a:solidFill>
              </a:rPr>
              <a:t>w</a:t>
            </a:r>
            <a:r>
              <a:rPr lang="en-US" sz="2400" baseline="-25000" dirty="0" smtClean="0">
                <a:solidFill>
                  <a:srgbClr val="82A0FF"/>
                </a:solidFill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with the known samples removed, </a:t>
            </a:r>
          </a:p>
          <a:p>
            <a:r>
              <a:rPr lang="en-US" sz="2400" dirty="0" smtClean="0"/>
              <a:t>then </a:t>
            </a:r>
            <a:r>
              <a:rPr lang="en-US" sz="24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i="1" dirty="0" smtClean="0">
                <a:solidFill>
                  <a:srgbClr val="DE0055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DE0055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 smtClean="0"/>
              <a:t> is pseudorandom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382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  <a:latin typeface="Arial" charset="0"/>
              </a:rPr>
              <a:t>Derive a key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Error-correct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source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Sketch</a:t>
            </a:r>
          </a:p>
          <a:p>
            <a:pPr lvl="1"/>
            <a:endParaRPr lang="en-US" sz="1400" i="1" dirty="0" smtClean="0">
              <a:latin typeface="Arial" charset="0"/>
            </a:endParaRP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0" y="2862071"/>
            <a:ext cx="2111844" cy="2302596"/>
            <a:chOff x="6838074" y="2277355"/>
            <a:chExt cx="981497" cy="1772740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4" y="2277355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10072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4836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0162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0146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72811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1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764983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2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/>
          <a:lstStyle/>
          <a:p>
            <a:r>
              <a:rPr lang="en-US" dirty="0" smtClean="0"/>
              <a:t>Find an inverter supporting </a:t>
            </a:r>
            <a:r>
              <a:rPr lang="en-US" dirty="0" smtClean="0"/>
              <a:t>larger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Show security of LWE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for other high entropy </a:t>
            </a:r>
            <a:r>
              <a:rPr lang="en-US" dirty="0" smtClean="0">
                <a:latin typeface="Calibri"/>
                <a:cs typeface="Calibri"/>
              </a:rPr>
              <a:t>distributions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Base a lossless fuzzy extractor on other computational assumptions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47810" y="1600200"/>
            <a:ext cx="4054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Then for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block fixing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00200"/>
            <a:ext cx="405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 4: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01272"/>
              </p:ext>
            </p:extLst>
          </p:nvPr>
        </p:nvGraphicFramePr>
        <p:xfrm>
          <a:off x="845306" y="2837845"/>
          <a:ext cx="157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3" imgW="749300" imgH="723900" progId="Equation.3">
                  <p:embed/>
                </p:oleObj>
              </mc:Choice>
              <mc:Fallback>
                <p:oleObj name="Equation" r:id="rId3" imgW="749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306" y="2837845"/>
                        <a:ext cx="157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00"/>
              </p:ext>
            </p:extLst>
          </p:nvPr>
        </p:nvGraphicFramePr>
        <p:xfrm>
          <a:off x="4781090" y="2816225"/>
          <a:ext cx="31289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5" imgW="1485900" imgH="1041400" progId="Equation.3">
                  <p:embed/>
                </p:oleObj>
              </mc:Choice>
              <mc:Fallback>
                <p:oleObj name="Equation" r:id="rId5" imgW="1485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090" y="2816225"/>
                        <a:ext cx="312896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7628"/>
              </p:ext>
            </p:extLst>
          </p:nvPr>
        </p:nvGraphicFramePr>
        <p:xfrm>
          <a:off x="715283" y="5232174"/>
          <a:ext cx="264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7" imgW="1257300" imgH="215900" progId="Equation.3">
                  <p:embed/>
                </p:oleObj>
              </mc:Choice>
              <mc:Fallback>
                <p:oleObj name="Equation" r:id="rId7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283" y="5232174"/>
                        <a:ext cx="2647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41654"/>
              </p:ext>
            </p:extLst>
          </p:nvPr>
        </p:nvGraphicFramePr>
        <p:xfrm>
          <a:off x="4606620" y="5232400"/>
          <a:ext cx="296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9" imgW="1409700" imgH="215900" progId="Equation.3">
                  <p:embed/>
                </p:oleObj>
              </mc:Choice>
              <mc:Fallback>
                <p:oleObj name="Equation" r:id="rId9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6620" y="5232400"/>
                        <a:ext cx="29686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80465" y="2217438"/>
            <a:ext cx="3906310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3485" y="2217438"/>
            <a:ext cx="2869748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43238"/>
            <a:ext cx="8229600" cy="114300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01462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45794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5009719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28741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81559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98852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70692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74082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4674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2113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669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1116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901459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002499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82437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28741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156858" y="5418667"/>
            <a:ext cx="5927288" cy="125023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82718"/>
              </p:ext>
            </p:extLst>
          </p:nvPr>
        </p:nvGraphicFramePr>
        <p:xfrm>
          <a:off x="5210175" y="6292850"/>
          <a:ext cx="155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0175" y="6292850"/>
                        <a:ext cx="15509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60569" y="3813976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1" build="p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02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Error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</a:t>
            </a:r>
            <a:r>
              <a:rPr lang="en-US" sz="1400" dirty="0" smtClean="0">
                <a:solidFill>
                  <a:srgbClr val="FFFFFF"/>
                </a:solidFill>
                <a:latin typeface="Arial" charset="0"/>
              </a:rPr>
              <a:t>source using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</a:t>
            </a:r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0535" y="2858879"/>
            <a:ext cx="2114351" cy="2305787"/>
            <a:chOff x="6836909" y="2274898"/>
            <a:chExt cx="982662" cy="1775197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6909" y="2274898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3018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6782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3147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56890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19086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81042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5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0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8925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32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4329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53666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6270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</a:t>
            </a:r>
            <a:r>
              <a:rPr lang="en-US" sz="1600" b="1" dirty="0" smtClean="0">
                <a:latin typeface="Calibri"/>
                <a:cs typeface="Calibri"/>
              </a:rPr>
              <a:t>LWE when some dimensions have known error</a:t>
            </a:r>
            <a:endParaRPr lang="en-US" sz="1600" b="1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138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0912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2705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85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8848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n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155908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7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5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</a:t>
            </a:r>
            <a:r>
              <a:rPr lang="en-US" dirty="0" smtClean="0"/>
              <a:t>is secure </a:t>
            </a:r>
            <a:r>
              <a:rPr lang="en-US" dirty="0"/>
              <a:t>on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/>
              <a:t>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31136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26300" y="68920"/>
            <a:ext cx="1886268" cy="1446634"/>
            <a:chOff x="7226300" y="68920"/>
            <a:chExt cx="1886268" cy="1446634"/>
          </a:xfrm>
        </p:grpSpPr>
        <p:sp>
          <p:nvSpPr>
            <p:cNvPr id="35" name="Rectangle 34"/>
            <p:cNvSpPr/>
            <p:nvPr/>
          </p:nvSpPr>
          <p:spPr>
            <a:xfrm>
              <a:off x="7226300" y="68920"/>
              <a:ext cx="1886268" cy="1446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689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0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162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6077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1591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m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56629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9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510644" y="5702475"/>
            <a:ext cx="5311013" cy="11071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Times New Roman"/>
                <a:cs typeface="Times New Roman"/>
              </a:rPr>
              <a:t>Theorem 4 implies our construction is secure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if W = 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1,…, m</a:t>
            </a:r>
            <a:r>
              <a:rPr lang="en-US" sz="1800" b="1" dirty="0" smtClean="0">
                <a:latin typeface="Times New Roman"/>
                <a:cs typeface="Times New Roman"/>
              </a:rPr>
              <a:t> is a block fixing source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(assuming enough blocks are uniform)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4387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latin typeface="Arial" charset="0"/>
              </a:rPr>
              <a:t>Error</a:t>
            </a:r>
            <a:r>
              <a:rPr lang="en-US" sz="1400" i="1" dirty="0">
                <a:latin typeface="Arial" charset="0"/>
              </a:rPr>
              <a:t>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3" y="2862073"/>
            <a:ext cx="2111842" cy="2302595"/>
            <a:chOff x="6838075" y="2277356"/>
            <a:chExt cx="981496" cy="1772739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94801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01507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40042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7309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3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56168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4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005033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5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3" idx="2"/>
          </p:cNvCxnSpPr>
          <p:nvPr/>
        </p:nvCxnSpPr>
        <p:spPr>
          <a:xfrm rot="10800000" flipH="1" flipV="1">
            <a:off x="1492901" y="4195725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115111" y="4348124"/>
            <a:ext cx="865542" cy="734722"/>
            <a:chOff x="7033939" y="2074428"/>
            <a:chExt cx="332885" cy="749241"/>
          </a:xfrm>
        </p:grpSpPr>
        <p:sp>
          <p:nvSpPr>
            <p:cNvPr id="53" name="Trapezoid 52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rot="10800000" flipV="1">
            <a:off x="2892243" y="4573809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407884" y="4439279"/>
            <a:ext cx="526539" cy="734722"/>
            <a:chOff x="7033939" y="2074428"/>
            <a:chExt cx="298883" cy="749241"/>
          </a:xfrm>
        </p:grpSpPr>
        <p:sp>
          <p:nvSpPr>
            <p:cNvPr id="59" name="Trapezoid 58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>
            <a:off x="5934423" y="4864927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71045"/>
              </p:ext>
            </p:extLst>
          </p:nvPr>
        </p:nvGraphicFramePr>
        <p:xfrm>
          <a:off x="6094413" y="4305300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Equation" r:id="rId16" imgW="203200" imgH="215900" progId="Equation.3">
                  <p:embed/>
                </p:oleObj>
              </mc:Choice>
              <mc:Fallback>
                <p:oleObj name="Equation" r:id="rId1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4413" y="4305300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261311" y="5042093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61311" y="4588586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29204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7382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40887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97815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38336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9147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50769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15" imgW="736600" imgH="215900" progId="Equation.3">
                  <p:embed/>
                </p:oleObj>
              </mc:Choice>
              <mc:Fallback>
                <p:oleObj name="Equation" r:id="rId1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277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4973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7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44456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53755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16688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79427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98370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28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Equation" r:id="rId15" imgW="736600" imgH="215900" progId="Equation.3">
                  <p:embed/>
                </p:oleObj>
              </mc:Choice>
              <mc:Fallback>
                <p:oleObj name="Equation" r:id="rId1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9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43869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1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02580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2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2849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3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97040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4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37505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5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724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6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63168" y="4366248"/>
            <a:ext cx="178083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latin typeface="Times New Roman"/>
                <a:cs typeface="Times New Roman"/>
              </a:rPr>
              <a:t>0</a:t>
            </a:r>
            <a:r>
              <a:rPr lang="en-US" b="1" dirty="0"/>
              <a:t> is </a:t>
            </a:r>
            <a:r>
              <a:rPr lang="en-US" b="1" dirty="0" smtClean="0"/>
              <a:t>unknown </a:t>
            </a:r>
            <a:r>
              <a:rPr lang="en-US" b="1" dirty="0"/>
              <a:t>(knowing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="1" dirty="0" smtClean="0"/>
              <a:t>)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(</a:t>
            </a:r>
            <a:r>
              <a:rPr lang="en-US" b="1" i="1" dirty="0" smtClean="0">
                <a:latin typeface="Times New Roman"/>
                <a:cs typeface="Times New Roman"/>
              </a:rPr>
              <a:t>k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b="1" i="1" dirty="0" smtClean="0">
                <a:latin typeface="Times New Roman"/>
                <a:cs typeface="Times New Roman"/>
              </a:rPr>
              <a:t>k’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r>
              <a:rPr lang="en-US" b="1" dirty="0" smtClean="0"/>
              <a:t>– entropy       	      loss</a:t>
            </a:r>
            <a:endParaRPr lang="en-US" sz="18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668988" y="2291442"/>
            <a:ext cx="526538" cy="373063"/>
            <a:chOff x="3498385" y="3220150"/>
            <a:chExt cx="526538" cy="373063"/>
          </a:xfrm>
        </p:grpSpPr>
        <p:sp>
          <p:nvSpPr>
            <p:cNvPr id="88" name="Rectangle 87"/>
            <p:cNvSpPr/>
            <p:nvPr/>
          </p:nvSpPr>
          <p:spPr>
            <a:xfrm>
              <a:off x="3498385" y="3252699"/>
              <a:ext cx="526538" cy="3284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526400"/>
                </p:ext>
              </p:extLst>
            </p:nvPr>
          </p:nvGraphicFramePr>
          <p:xfrm>
            <a:off x="3552898" y="3220150"/>
            <a:ext cx="417512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7" name="Equation" r:id="rId15" imgW="241300" imgH="215900" progId="Equation.3">
                    <p:embed/>
                  </p:oleObj>
                </mc:Choice>
                <mc:Fallback>
                  <p:oleObj name="Equation" r:id="rId15" imgW="241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2898" y="3220150"/>
                          <a:ext cx="417512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45464"/>
              </p:ext>
            </p:extLst>
          </p:nvPr>
        </p:nvGraphicFramePr>
        <p:xfrm>
          <a:off x="7494588" y="5127625"/>
          <a:ext cx="15700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Equation" r:id="rId17" imgW="952500" imgH="215900" progId="Equation.3">
                  <p:embed/>
                </p:oleObj>
              </mc:Choice>
              <mc:Fallback>
                <p:oleObj name="Equation" r:id="rId17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94588" y="5127625"/>
                        <a:ext cx="157003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6093931" y="53467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Ext</a:t>
            </a:r>
            <a:r>
              <a:rPr lang="en-US" b="1" dirty="0" smtClean="0">
                <a:latin typeface="Calibri"/>
                <a:cs typeface="Calibri"/>
              </a:rPr>
              <a:t> must be able to extract from distributions where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52647"/>
              </p:ext>
            </p:extLst>
          </p:nvPr>
        </p:nvGraphicFramePr>
        <p:xfrm>
          <a:off x="6831013" y="1223963"/>
          <a:ext cx="15700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9" name="Equation" r:id="rId19" imgW="952500" imgH="215900" progId="Equation.3">
                  <p:embed/>
                </p:oleObj>
              </mc:Choice>
              <mc:Fallback>
                <p:oleObj name="Equation" r:id="rId19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31013" y="1223963"/>
                        <a:ext cx="1570037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222569" y="166408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28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Equation" r:id="rId21" imgW="736600" imgH="215900" progId="Equation.3">
                  <p:embed/>
                </p:oleObj>
              </mc:Choice>
              <mc:Fallback>
                <p:oleObj name="Equation" r:id="rId21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6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78" grpId="0"/>
      <p:bldP spid="82" grpId="0" animBg="1"/>
      <p:bldP spid="83" grpId="0" animBg="1"/>
      <p:bldP spid="85" grpId="0"/>
      <p:bldP spid="86" grpId="2" build="p" animBg="1"/>
      <p:bldP spid="9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2900</Words>
  <Application>Microsoft Macintosh PowerPoint</Application>
  <PresentationFormat>On-screen Show (4:3)</PresentationFormat>
  <Paragraphs>925</Paragraphs>
  <Slides>56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Equation</vt:lpstr>
      <vt:lpstr>Microsoft Equation</vt:lpstr>
      <vt:lpstr>Computational Fuzzy Extractors</vt:lpstr>
      <vt:lpstr>Noisy Distributions</vt:lpstr>
      <vt:lpstr>Security from Noisy Data</vt:lpstr>
      <vt:lpstr>Fuzzy Extractors</vt:lpstr>
      <vt:lpstr>Fuzzy Extractors</vt:lpstr>
      <vt:lpstr>Fuzzy Extractors</vt:lpstr>
      <vt:lpstr>Secure Sketches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</vt:lpstr>
      <vt:lpstr>HILL Secure Sketches     Secure Sketches</vt:lpstr>
      <vt:lpstr>Can sketches be unpredictable?</vt:lpstr>
      <vt:lpstr>Maximum unpredictability conditioned on ss</vt:lpstr>
      <vt:lpstr>Can we do better in computational setting?</vt:lpstr>
      <vt:lpstr>Our construction</vt:lpstr>
      <vt:lpstr>Solving Random Linear Equations</vt:lpstr>
      <vt:lpstr>Solving Random Linear Equations</vt:lpstr>
      <vt:lpstr>Learning with Errors</vt:lpstr>
      <vt:lpstr>Learning with Errors</vt:lpstr>
      <vt:lpstr>Computational Fuzzy Extractor</vt:lpstr>
      <vt:lpstr>Randomness w/ Variable Sampling Length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Our construction</vt:lpstr>
      <vt:lpstr>Inversion algorithm for small dmax</vt:lpstr>
      <vt:lpstr>Our construction</vt:lpstr>
      <vt:lpstr>Lossless Fuzzy Extractor</vt:lpstr>
      <vt:lpstr>Our construction</vt:lpstr>
      <vt:lpstr>LWE w/ known errors</vt:lpstr>
      <vt:lpstr>LWE w/ known errors</vt:lpstr>
      <vt:lpstr>LWE w/ known errors</vt:lpstr>
      <vt:lpstr>Open Problems</vt:lpstr>
      <vt:lpstr>LWE w/ block fixing sources</vt:lpstr>
      <vt:lpstr>Backups</vt:lpstr>
      <vt:lpstr>Outline</vt:lpstr>
      <vt:lpstr>Fuzzy Extractors</vt:lpstr>
      <vt:lpstr>Fuzzy Extractors</vt:lpstr>
      <vt:lpstr>Fuzzy Extractors</vt:lpstr>
      <vt:lpstr>Another View of Secure Sketches</vt:lpstr>
      <vt:lpstr>Randomness w/ Variable Sampling Length</vt:lpstr>
      <vt:lpstr>Solving random linear equations</vt:lpstr>
      <vt:lpstr>Learning with Errors</vt:lpstr>
      <vt:lpstr>Learning with Errors</vt:lpstr>
      <vt:lpstr>Learning with Errors</vt:lpstr>
      <vt:lpstr>Our construction</vt:lpstr>
      <vt:lpstr>Our construction</vt:lpstr>
      <vt:lpstr>Finding a key</vt:lpstr>
      <vt:lpstr>Our construction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109</cp:revision>
  <dcterms:created xsi:type="dcterms:W3CDTF">2013-03-29T19:18:32Z</dcterms:created>
  <dcterms:modified xsi:type="dcterms:W3CDTF">2013-04-05T18:55:17Z</dcterms:modified>
</cp:coreProperties>
</file>