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6.bin" ContentType="application/vnd.openxmlformats-officedocument.oleObject"/>
  <Override PartName="/ppt/notesSlides/notesSlide12.xml" ContentType="application/vnd.openxmlformats-officedocument.presentationml.notesSlide+xml"/>
  <Override PartName="/ppt/embeddings/oleObject7.bin" ContentType="application/vnd.openxmlformats-officedocument.oleObject"/>
  <Override PartName="/ppt/notesSlides/notesSlide13.xml" ContentType="application/vnd.openxmlformats-officedocument.presentationml.notesSlide+xml"/>
  <Override PartName="/ppt/embeddings/oleObject8.bin" ContentType="application/vnd.openxmlformats-officedocument.oleObject"/>
  <Override PartName="/ppt/notesSlides/notesSlide14.xml" ContentType="application/vnd.openxmlformats-officedocument.presentationml.notesSlide+xml"/>
  <Override PartName="/ppt/embeddings/oleObject9.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0.bin" ContentType="application/vnd.openxmlformats-officedocument.oleObject"/>
  <Override PartName="/ppt/notesSlides/notesSlide17.xml" ContentType="application/vnd.openxmlformats-officedocument.presentationml.notesSlide+xml"/>
  <Override PartName="/ppt/embeddings/oleObject11.bin" ContentType="application/vnd.openxmlformats-officedocument.oleObject"/>
  <Override PartName="/ppt/notesSlides/notesSlide18.xml" ContentType="application/vnd.openxmlformats-officedocument.presentationml.notesSlide+xml"/>
  <Override PartName="/ppt/embeddings/oleObject12.bin" ContentType="application/vnd.openxmlformats-officedocument.oleObject"/>
  <Override PartName="/ppt/notesSlides/notesSlide19.xml" ContentType="application/vnd.openxmlformats-officedocument.presentationml.notesSlide+xml"/>
  <Override PartName="/ppt/embeddings/oleObject13.bin" ContentType="application/vnd.openxmlformats-officedocument.oleObject"/>
  <Override PartName="/ppt/notesSlides/notesSlide20.xml" ContentType="application/vnd.openxmlformats-officedocument.presentationml.notesSlide+xml"/>
  <Override PartName="/ppt/embeddings/oleObject14.bin" ContentType="application/vnd.openxmlformats-officedocument.oleObject"/>
  <Override PartName="/ppt/notesSlides/notesSlide21.xml" ContentType="application/vnd.openxmlformats-officedocument.presentationml.notesSlide+xml"/>
  <Override PartName="/ppt/embeddings/oleObject15.bin" ContentType="application/vnd.openxmlformats-officedocument.oleObject"/>
  <Override PartName="/ppt/notesSlides/notesSlide22.xml" ContentType="application/vnd.openxmlformats-officedocument.presentationml.notesSlide+xml"/>
  <Override PartName="/ppt/embeddings/oleObject16.bin" ContentType="application/vnd.openxmlformats-officedocument.oleObject"/>
  <Override PartName="/ppt/notesSlides/notesSlide23.xml" ContentType="application/vnd.openxmlformats-officedocument.presentationml.notesSlide+xml"/>
  <Override PartName="/ppt/embeddings/oleObject17.bin" ContentType="application/vnd.openxmlformats-officedocument.oleObject"/>
  <Override PartName="/ppt/notesSlides/notesSlide24.xml" ContentType="application/vnd.openxmlformats-officedocument.presentationml.notesSlide+xml"/>
  <Override PartName="/ppt/embeddings/oleObject18.bin" ContentType="application/vnd.openxmlformats-officedocument.oleObject"/>
  <Override PartName="/ppt/notesSlides/notesSlide25.xml" ContentType="application/vnd.openxmlformats-officedocument.presentationml.notesSlide+xml"/>
  <Override PartName="/ppt/embeddings/oleObject19.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20.bin" ContentType="application/vnd.openxmlformats-officedocument.oleObject"/>
  <Override PartName="/ppt/notesSlides/notesSlide28.xml" ContentType="application/vnd.openxmlformats-officedocument.presentationml.notesSlide+xml"/>
  <Override PartName="/ppt/embeddings/oleObject21.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2.bin" ContentType="application/vnd.openxmlformats-officedocument.oleObject"/>
  <Override PartName="/ppt/notesSlides/notesSlide31.xml" ContentType="application/vnd.openxmlformats-officedocument.presentationml.notesSlide+xml"/>
  <Override PartName="/ppt/embeddings/oleObject23.bin" ContentType="application/vnd.openxmlformats-officedocument.oleObject"/>
  <Override PartName="/ppt/notesSlides/notesSlide32.xml" ContentType="application/vnd.openxmlformats-officedocument.presentationml.notesSlide+xml"/>
  <Override PartName="/ppt/embeddings/oleObject24.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Microsoft_Equation1.bin" ContentType="application/vnd.openxmlformats-officedocument.oleObject"/>
  <Override PartName="/ppt/notesSlides/notesSlide35.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Microsoft_Equation2.bin" ContentType="application/vnd.openxmlformats-officedocument.oleObject"/>
  <Override PartName="/ppt/notesSlides/notesSlide36.xml" ContentType="application/vnd.openxmlformats-officedocument.presentationml.notesSlide+xml"/>
  <Override PartName="/ppt/embeddings/oleObject31.bin" ContentType="application/vnd.openxmlformats-officedocument.oleObject"/>
  <Override PartName="/ppt/notesSlides/notesSlide37.xml" ContentType="application/vnd.openxmlformats-officedocument.presentationml.notesSlide+xml"/>
  <Override PartName="/ppt/embeddings/oleObject32.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33.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34.bin" ContentType="application/vnd.openxmlformats-officedocument.oleObject"/>
  <Override PartName="/ppt/notesSlides/notesSlide49.xml" ContentType="application/vnd.openxmlformats-officedocument.presentationml.notesSlide+xml"/>
  <Override PartName="/ppt/embeddings/oleObject35.bin" ContentType="application/vnd.openxmlformats-officedocument.oleObject"/>
  <Override PartName="/ppt/notesSlides/notesSlide50.xml" ContentType="application/vnd.openxmlformats-officedocument.presentationml.notesSlide+xml"/>
  <Override PartName="/ppt/embeddings/oleObject36.bin" ContentType="application/vnd.openxmlformats-officedocument.oleObject"/>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57" r:id="rId2"/>
    <p:sldId id="259" r:id="rId3"/>
    <p:sldId id="308" r:id="rId4"/>
    <p:sldId id="365" r:id="rId5"/>
    <p:sldId id="366" r:id="rId6"/>
    <p:sldId id="367" r:id="rId7"/>
    <p:sldId id="368" r:id="rId8"/>
    <p:sldId id="369" r:id="rId9"/>
    <p:sldId id="371" r:id="rId10"/>
    <p:sldId id="372" r:id="rId11"/>
    <p:sldId id="373" r:id="rId12"/>
    <p:sldId id="375" r:id="rId13"/>
    <p:sldId id="374" r:id="rId14"/>
    <p:sldId id="376" r:id="rId15"/>
    <p:sldId id="401" r:id="rId16"/>
    <p:sldId id="377" r:id="rId17"/>
    <p:sldId id="378" r:id="rId18"/>
    <p:sldId id="379" r:id="rId19"/>
    <p:sldId id="382" r:id="rId20"/>
    <p:sldId id="380" r:id="rId21"/>
    <p:sldId id="381" r:id="rId22"/>
    <p:sldId id="383" r:id="rId23"/>
    <p:sldId id="384" r:id="rId24"/>
    <p:sldId id="385" r:id="rId25"/>
    <p:sldId id="408" r:id="rId26"/>
    <p:sldId id="402" r:id="rId27"/>
    <p:sldId id="409" r:id="rId28"/>
    <p:sldId id="386" r:id="rId29"/>
    <p:sldId id="370" r:id="rId30"/>
    <p:sldId id="413" r:id="rId31"/>
    <p:sldId id="414" r:id="rId32"/>
    <p:sldId id="411" r:id="rId33"/>
    <p:sldId id="389" r:id="rId34"/>
    <p:sldId id="416" r:id="rId35"/>
    <p:sldId id="417" r:id="rId36"/>
    <p:sldId id="390" r:id="rId37"/>
    <p:sldId id="391" r:id="rId38"/>
    <p:sldId id="392" r:id="rId39"/>
    <p:sldId id="393" r:id="rId40"/>
    <p:sldId id="394" r:id="rId41"/>
    <p:sldId id="395" r:id="rId42"/>
    <p:sldId id="396" r:id="rId43"/>
    <p:sldId id="398" r:id="rId44"/>
    <p:sldId id="397" r:id="rId45"/>
    <p:sldId id="406" r:id="rId46"/>
    <p:sldId id="399" r:id="rId47"/>
    <p:sldId id="412" r:id="rId48"/>
    <p:sldId id="400" r:id="rId49"/>
    <p:sldId id="415" r:id="rId50"/>
    <p:sldId id="407" r:id="rId51"/>
    <p:sldId id="410" r:id="rId52"/>
    <p:sldId id="388" r:id="rId53"/>
    <p:sldId id="403" r:id="rId54"/>
    <p:sldId id="404" r:id="rId55"/>
    <p:sldId id="40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2176" y="-164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image" Target="../media/image5.emf"/><Relationship Id="rId2"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image" Target="../media/image5.emf"/><Relationship Id="rId2"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Gen</a:t>
            </a:r>
            <a:r>
              <a:rPr lang="en-US" baseline="0" dirty="0" smtClean="0"/>
              <a:t> we add the coins c_0.</a:t>
            </a:r>
          </a:p>
          <a:p>
            <a:r>
              <a:rPr lang="en-US" baseline="0" dirty="0" smtClean="0"/>
              <a:t>&lt;click&gt;</a:t>
            </a:r>
          </a:p>
          <a:p>
            <a:r>
              <a:rPr lang="en-US" baseline="0" dirty="0" smtClean="0"/>
              <a:t>For the places where </a:t>
            </a:r>
            <a:r>
              <a:rPr lang="en-US" baseline="0" dirty="0" err="1" smtClean="0"/>
              <a:t>c^I</a:t>
            </a:r>
            <a:r>
              <a:rPr lang="en-US" baseline="0" dirty="0" smtClean="0"/>
              <a:t> was 1, we no longer are obfuscating the true value of the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173239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 obfuscate</a:t>
            </a:r>
            <a:r>
              <a:rPr lang="en-US" baseline="0" dirty="0" smtClean="0"/>
              <a:t> random symbols in these places.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76423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by running</a:t>
            </a:r>
            <a:r>
              <a:rPr lang="en-US" baseline="0" dirty="0" smtClean="0"/>
              <a:t> the obfuscations we can recover the majority of bits of c_0.  </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52652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get a new string that agrees that c_0 in most locations.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1114701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can recover</a:t>
            </a:r>
            <a:r>
              <a:rPr lang="en-US" baseline="0" dirty="0" smtClean="0"/>
              <a:t> most of our coins this admits a natural solution.</a:t>
            </a:r>
          </a:p>
          <a:p>
            <a:r>
              <a:rPr lang="en-US" baseline="0" dirty="0" smtClean="0"/>
              <a:t>&lt;click&gt;</a:t>
            </a:r>
          </a:p>
          <a:p>
            <a:r>
              <a:rPr lang="en-US" baseline="0" dirty="0" smtClean="0"/>
              <a:t>Instead of selecting our coins uniformly we sample the coins from the </a:t>
            </a:r>
            <a:r>
              <a:rPr lang="en-US" baseline="0" dirty="0" err="1" smtClean="0"/>
              <a:t>codewords</a:t>
            </a:r>
            <a:r>
              <a:rPr lang="en-US" baseline="0" dirty="0" smtClean="0"/>
              <a:t> of some error correcting code.</a:t>
            </a:r>
          </a:p>
          <a:p>
            <a:r>
              <a:rPr lang="en-US" baseline="0" dirty="0" smtClean="0"/>
              <a:t>&lt;click&gt;</a:t>
            </a:r>
          </a:p>
          <a:p>
            <a:r>
              <a:rPr lang="en-US" baseline="0" dirty="0" smtClean="0"/>
              <a:t>We modify Gen with this change.</a:t>
            </a:r>
          </a:p>
          <a:p>
            <a:r>
              <a:rPr lang="en-US" baseline="0" dirty="0" smtClean="0"/>
              <a:t>&lt;click&gt;</a:t>
            </a:r>
          </a:p>
          <a:p>
            <a:r>
              <a:rPr lang="en-US" baseline="0" dirty="0" smtClean="0"/>
              <a:t>We get most bits of c_0 back.</a:t>
            </a:r>
          </a:p>
          <a:p>
            <a:r>
              <a:rPr lang="en-US" baseline="0" dirty="0" smtClean="0"/>
              <a:t>&lt;click&gt;</a:t>
            </a:r>
          </a:p>
          <a:p>
            <a:r>
              <a:rPr lang="en-US" baseline="0" dirty="0" smtClean="0"/>
              <a:t>We then run the decoding algorithm of the error correcting code to correctly recover c_0.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470575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we’ll use c as our “key” (recall we don’t need c to be uniform just to have computational entropy)</a:t>
            </a:r>
          </a:p>
          <a:p>
            <a:r>
              <a:rPr lang="en-US" baseline="0" dirty="0" smtClean="0"/>
              <a:t>&lt;click&gt;</a:t>
            </a:r>
          </a:p>
          <a:p>
            <a:r>
              <a:rPr lang="en-US" baseline="0" dirty="0" smtClean="0"/>
              <a:t>This allows us to complete our picture and output the key.  That is our first construction.  Any questions before I proceed to analysis of the first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4224877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55</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223956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26834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3/7/14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3/7/14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3/7/14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3/7/14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3/7/14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3/7/14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6.bin"/><Relationship Id="rId5"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8.bin"/><Relationship Id="rId5" Type="http://schemas.openxmlformats.org/officeDocument/2006/relationships/image" Target="../media/image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5.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0.bin"/><Relationship Id="rId5" Type="http://schemas.openxmlformats.org/officeDocument/2006/relationships/image" Target="../media/image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1.bin"/><Relationship Id="rId5" Type="http://schemas.openxmlformats.org/officeDocument/2006/relationships/image" Target="../media/image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2.bin"/><Relationship Id="rId5" Type="http://schemas.openxmlformats.org/officeDocument/2006/relationships/image" Target="../media/image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3.bin"/><Relationship Id="rId5" Type="http://schemas.openxmlformats.org/officeDocument/2006/relationships/image" Target="../media/image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oleObject" Target="../embeddings/oleObject1.bin"/><Relationship Id="rId8"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4.bin"/><Relationship Id="rId5" Type="http://schemas.openxmlformats.org/officeDocument/2006/relationships/image" Target="../media/image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5.bin"/><Relationship Id="rId5" Type="http://schemas.openxmlformats.org/officeDocument/2006/relationships/image" Target="../media/image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6.bin"/><Relationship Id="rId5" Type="http://schemas.openxmlformats.org/officeDocument/2006/relationships/image" Target="../media/image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7.bin"/><Relationship Id="rId5" Type="http://schemas.openxmlformats.org/officeDocument/2006/relationships/image" Target="../media/image5.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8.bin"/><Relationship Id="rId5" Type="http://schemas.openxmlformats.org/officeDocument/2006/relationships/image" Target="../media/image5.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9.bin"/><Relationship Id="rId5" Type="http://schemas.openxmlformats.org/officeDocument/2006/relationships/image" Target="../media/image8.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0.bin"/><Relationship Id="rId5" Type="http://schemas.openxmlformats.org/officeDocument/2006/relationships/image" Target="../media/image8.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1.bin"/><Relationship Id="rId5" Type="http://schemas.openxmlformats.org/officeDocument/2006/relationships/image" Target="../media/image8.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4.emf"/><Relationship Id="rId6" Type="http://schemas.openxmlformats.org/officeDocument/2006/relationships/oleObject" Target="../embeddings/oleObject4.bin"/><Relationship Id="rId7"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2.bin"/><Relationship Id="rId5" Type="http://schemas.openxmlformats.org/officeDocument/2006/relationships/image" Target="../media/image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3.bin"/><Relationship Id="rId5" Type="http://schemas.openxmlformats.org/officeDocument/2006/relationships/image" Target="../media/image8.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4.bin"/><Relationship Id="rId5" Type="http://schemas.openxmlformats.org/officeDocument/2006/relationships/image" Target="../media/image8.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5.bin"/><Relationship Id="rId5" Type="http://schemas.openxmlformats.org/officeDocument/2006/relationships/image" Target="../media/image5.emf"/><Relationship Id="rId6" Type="http://schemas.openxmlformats.org/officeDocument/2006/relationships/oleObject" Target="../embeddings/oleObject26.bin"/><Relationship Id="rId7" Type="http://schemas.openxmlformats.org/officeDocument/2006/relationships/image" Target="../media/image9.emf"/><Relationship Id="rId8" Type="http://schemas.openxmlformats.org/officeDocument/2006/relationships/oleObject" Target="../embeddings/oleObject27.bin"/><Relationship Id="rId9" Type="http://schemas.openxmlformats.org/officeDocument/2006/relationships/image" Target="../media/image10.emf"/><Relationship Id="rId10" Type="http://schemas.openxmlformats.org/officeDocument/2006/relationships/oleObject" Target="../embeddings/Microsoft_Equation1.bin"/><Relationship Id="rId11" Type="http://schemas.openxmlformats.org/officeDocument/2006/relationships/image" Target="../media/image11.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8.bin"/><Relationship Id="rId5" Type="http://schemas.openxmlformats.org/officeDocument/2006/relationships/image" Target="../media/image5.emf"/><Relationship Id="rId6" Type="http://schemas.openxmlformats.org/officeDocument/2006/relationships/oleObject" Target="../embeddings/oleObject29.bin"/><Relationship Id="rId7" Type="http://schemas.openxmlformats.org/officeDocument/2006/relationships/image" Target="../media/image9.emf"/><Relationship Id="rId8" Type="http://schemas.openxmlformats.org/officeDocument/2006/relationships/oleObject" Target="../embeddings/oleObject30.bin"/><Relationship Id="rId9" Type="http://schemas.openxmlformats.org/officeDocument/2006/relationships/image" Target="../media/image10.emf"/><Relationship Id="rId10" Type="http://schemas.openxmlformats.org/officeDocument/2006/relationships/oleObject" Target="../embeddings/Microsoft_Equation2.bin"/><Relationship Id="rId11" Type="http://schemas.openxmlformats.org/officeDocument/2006/relationships/image" Target="../media/image11.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1.bin"/><Relationship Id="rId5" Type="http://schemas.openxmlformats.org/officeDocument/2006/relationships/image" Target="../media/image5.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2.bin"/><Relationship Id="rId5" Type="http://schemas.openxmlformats.org/officeDocument/2006/relationships/image" Target="../media/image5.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12.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34.bin"/><Relationship Id="rId5" Type="http://schemas.openxmlformats.org/officeDocument/2006/relationships/image" Target="../media/image13.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35.bin"/><Relationship Id="rId5" Type="http://schemas.openxmlformats.org/officeDocument/2006/relationships/image" Target="../media/image13.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36.bin"/><Relationship Id="rId5" Type="http://schemas.openxmlformats.org/officeDocument/2006/relationships/image" Target="../media/image13.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i="1" dirty="0" smtClean="0">
                <a:latin typeface="Times New Roman"/>
                <a:cs typeface="Times New Roman"/>
              </a:rPr>
              <a:t>x</a:t>
            </a:r>
            <a:r>
              <a:rPr lang="en-US" sz="3200" dirty="0" smtClean="0">
                <a:latin typeface="Times New Roman"/>
                <a:cs typeface="Times New Roman"/>
              </a:rPr>
              <a:t>=</a:t>
            </a:r>
            <a:r>
              <a:rPr lang="en-US" sz="3200" i="1" dirty="0" smtClean="0">
                <a:latin typeface="Times New Roman"/>
                <a:cs typeface="Times New Roman"/>
              </a:rPr>
              <a:t>w</a:t>
            </a:r>
            <a:r>
              <a:rPr lang="en-US" sz="3200" dirty="0" smtClean="0">
                <a:latin typeface="Times New Roman"/>
                <a:cs typeface="Times New Roman"/>
              </a:rPr>
              <a:t>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a:t>
            </a:r>
            <a:r>
              <a:rPr lang="en-US" sz="2800" dirty="0" smtClean="0"/>
              <a:t>programs</a:t>
            </a:r>
            <a:br>
              <a:rPr lang="en-US" sz="2800" dirty="0" smtClean="0"/>
            </a:br>
            <a:r>
              <a:rPr lang="en-US" sz="2000" dirty="0" smtClean="0"/>
              <a:t>[Canetti97]</a:t>
            </a:r>
            <a:r>
              <a:rPr lang="en-US" sz="2800" dirty="0" smtClean="0"/>
              <a:t> </a:t>
            </a:r>
          </a:p>
          <a:p>
            <a:pPr lvl="1"/>
            <a:r>
              <a:rPr lang="en-US" sz="2000" dirty="0" smtClean="0"/>
              <a:t>We use a strong version achievable under number-theoretic assumptions (</a:t>
            </a:r>
            <a:r>
              <a:rPr lang="en-US" sz="2000" dirty="0" err="1" smtClean="0"/>
              <a:t>composable</a:t>
            </a:r>
            <a:r>
              <a:rPr lang="en-US" sz="2000" dirty="0" smtClean="0"/>
              <a:t> </a:t>
            </a:r>
            <a:br>
              <a:rPr lang="en-US" sz="2000" dirty="0" smtClean="0"/>
            </a:br>
            <a:r>
              <a:rPr lang="en-US" sz="2000" dirty="0" smtClean="0"/>
              <a:t>virtual gray-box obfuscation </a:t>
            </a:r>
            <a:r>
              <a:rPr lang="en-US" sz="1800" dirty="0" smtClean="0"/>
              <a:t>[BitanskiCanetti10] </a:t>
            </a:r>
            <a:r>
              <a:rPr lang="en-US" sz="2000" dirty="0" smtClean="0"/>
              <a:t>)</a:t>
            </a:r>
            <a:endParaRPr lang="en-US" dirty="0" smtClean="0"/>
          </a:p>
          <a:p>
            <a:endParaRPr lang="en-US" sz="2000" dirty="0"/>
          </a:p>
        </p:txBody>
      </p:sp>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5085352" y="2722484"/>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7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638016" y="5287119"/>
            <a:ext cx="837943" cy="537658"/>
            <a:chOff x="1316332" y="6095656"/>
            <a:chExt cx="837943" cy="537658"/>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74338" y="61483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77" name="Group 76"/>
          <p:cNvGrpSpPr/>
          <p:nvPr/>
        </p:nvGrpSpPr>
        <p:grpSpPr>
          <a:xfrm>
            <a:off x="5891886" y="5307192"/>
            <a:ext cx="867250" cy="528206"/>
            <a:chOff x="1316332" y="6095656"/>
            <a:chExt cx="867250" cy="52820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503645" y="613891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19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9" name="Group 48"/>
          <p:cNvGrpSpPr/>
          <p:nvPr/>
        </p:nvGrpSpPr>
        <p:grpSpPr>
          <a:xfrm>
            <a:off x="2638016" y="5287119"/>
            <a:ext cx="839985" cy="537926"/>
            <a:chOff x="1316332" y="6095656"/>
            <a:chExt cx="839985" cy="537926"/>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476380" y="614863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52" name="Group 51"/>
          <p:cNvGrpSpPr/>
          <p:nvPr/>
        </p:nvGrpSpPr>
        <p:grpSpPr>
          <a:xfrm>
            <a:off x="5891886" y="5307192"/>
            <a:ext cx="868811" cy="526997"/>
            <a:chOff x="1316332" y="6095656"/>
            <a:chExt cx="868811" cy="526997"/>
          </a:xfrm>
        </p:grpSpPr>
        <p:sp>
          <p:nvSpPr>
            <p:cNvPr id="53" name="Rectangle 5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4" name="Rectangle 53"/>
            <p:cNvSpPr/>
            <p:nvPr/>
          </p:nvSpPr>
          <p:spPr>
            <a:xfrm>
              <a:off x="1505206" y="613770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2"/>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a:t>
            </a:r>
            <a:r>
              <a:rPr lang="en-US" dirty="0" smtClean="0"/>
              <a:t>learn </a:t>
            </a:r>
            <a:r>
              <a:rPr lang="en-US" dirty="0"/>
              <a:t>which </a:t>
            </a: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17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638016" y="4428895"/>
            <a:ext cx="832040" cy="532764"/>
            <a:chOff x="1316332" y="6095656"/>
            <a:chExt cx="832040"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0" name="Group 49"/>
          <p:cNvGrpSpPr/>
          <p:nvPr/>
        </p:nvGrpSpPr>
        <p:grpSpPr>
          <a:xfrm>
            <a:off x="2638016" y="5423197"/>
            <a:ext cx="819641" cy="557973"/>
            <a:chOff x="1316332" y="6095656"/>
            <a:chExt cx="819641" cy="557973"/>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0" name="Group 59"/>
          <p:cNvGrpSpPr/>
          <p:nvPr/>
        </p:nvGrpSpPr>
        <p:grpSpPr>
          <a:xfrm>
            <a:off x="5872697" y="5092889"/>
            <a:ext cx="828246" cy="519966"/>
            <a:chOff x="1316332" y="6095656"/>
            <a:chExt cx="828246" cy="519966"/>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6" name="Group 65"/>
          <p:cNvGrpSpPr/>
          <p:nvPr/>
        </p:nvGrpSpPr>
        <p:grpSpPr>
          <a:xfrm>
            <a:off x="5872697" y="5993615"/>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21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leverage a technique from point obfuscation</a:t>
            </a:r>
          </a:p>
        </p:txBody>
      </p:sp>
      <p:grpSp>
        <p:nvGrpSpPr>
          <p:cNvPr id="43" name="Group 42"/>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9" name="Group 68"/>
          <p:cNvGrpSpPr/>
          <p:nvPr/>
        </p:nvGrpSpPr>
        <p:grpSpPr>
          <a:xfrm>
            <a:off x="2638016" y="4428895"/>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2" name="Group 71"/>
          <p:cNvGrpSpPr/>
          <p:nvPr/>
        </p:nvGrpSpPr>
        <p:grpSpPr>
          <a:xfrm>
            <a:off x="2638016" y="5423197"/>
            <a:ext cx="819641" cy="557973"/>
            <a:chOff x="1316332" y="6095656"/>
            <a:chExt cx="819641" cy="557973"/>
          </a:xfrm>
        </p:grpSpPr>
        <p:sp>
          <p:nvSpPr>
            <p:cNvPr id="73" name="Rectangle 7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5" name="Group 74"/>
          <p:cNvGrpSpPr/>
          <p:nvPr/>
        </p:nvGrpSpPr>
        <p:grpSpPr>
          <a:xfrm>
            <a:off x="5872697" y="5092889"/>
            <a:ext cx="828246" cy="519966"/>
            <a:chOff x="1316332" y="6095656"/>
            <a:chExt cx="828246" cy="519966"/>
          </a:xfrm>
        </p:grpSpPr>
        <p:sp>
          <p:nvSpPr>
            <p:cNvPr id="76" name="Rectangle 7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7" name="Rectangle 7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8" name="Group 77"/>
          <p:cNvGrpSpPr/>
          <p:nvPr/>
        </p:nvGrpSpPr>
        <p:grpSpPr>
          <a:xfrm>
            <a:off x="5872697" y="5993615"/>
            <a:ext cx="838015" cy="560788"/>
            <a:chOff x="1316332" y="6095656"/>
            <a:chExt cx="838015" cy="560788"/>
          </a:xfrm>
        </p:grpSpPr>
        <p:sp>
          <p:nvSpPr>
            <p:cNvPr id="79" name="Rectangle 7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0" name="Rectangle 79"/>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grpSp>
        <p:nvGrpSpPr>
          <p:cNvPr id="27" name="Group 26"/>
          <p:cNvGrpSpPr/>
          <p:nvPr/>
        </p:nvGrpSpPr>
        <p:grpSpPr>
          <a:xfrm>
            <a:off x="6579912" y="2512913"/>
            <a:ext cx="836915" cy="542800"/>
            <a:chOff x="1316332" y="6095656"/>
            <a:chExt cx="836915" cy="5428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473310" y="61535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579912" y="3150262"/>
            <a:ext cx="836915" cy="556168"/>
            <a:chOff x="1316332" y="6095656"/>
            <a:chExt cx="836915" cy="556168"/>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473310"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564301" y="4311280"/>
            <a:ext cx="852526" cy="557258"/>
            <a:chOff x="1316332" y="6095656"/>
            <a:chExt cx="852526" cy="557258"/>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488921" y="61679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a:t>
            </a:r>
            <a:r>
              <a:rPr lang="en-US" dirty="0" smtClean="0">
                <a:latin typeface="Calibri"/>
                <a:cs typeface="Calibri"/>
              </a:rPr>
              <a:t>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23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4" name="TextBox 5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2638016" y="4428895"/>
            <a:ext cx="832040" cy="532764"/>
            <a:chOff x="1316332" y="6095656"/>
            <a:chExt cx="832040" cy="532764"/>
          </a:xfrm>
        </p:grpSpPr>
        <p:sp>
          <p:nvSpPr>
            <p:cNvPr id="56" name="Rectangle 5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0" name="Group 69"/>
          <p:cNvGrpSpPr/>
          <p:nvPr/>
        </p:nvGrpSpPr>
        <p:grpSpPr>
          <a:xfrm>
            <a:off x="2638016" y="5423197"/>
            <a:ext cx="819641" cy="557973"/>
            <a:chOff x="1316332" y="6095656"/>
            <a:chExt cx="819641" cy="557973"/>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3" name="Group 72"/>
          <p:cNvGrpSpPr/>
          <p:nvPr/>
        </p:nvGrpSpPr>
        <p:grpSpPr>
          <a:xfrm>
            <a:off x="5872697" y="5092889"/>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6" name="Group 75"/>
          <p:cNvGrpSpPr/>
          <p:nvPr/>
        </p:nvGrpSpPr>
        <p:grpSpPr>
          <a:xfrm>
            <a:off x="5872697" y="5993615"/>
            <a:ext cx="838015" cy="560788"/>
            <a:chOff x="1316332" y="6095656"/>
            <a:chExt cx="838015" cy="560788"/>
          </a:xfrm>
        </p:grpSpPr>
        <p:sp>
          <p:nvSpPr>
            <p:cNvPr id="77" name="Rectangle 7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8" name="Rectangle 7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25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4428895"/>
            <a:ext cx="832040" cy="532764"/>
            <a:chOff x="1316332" y="6095656"/>
            <a:chExt cx="832040" cy="532764"/>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1" name="Group 70"/>
          <p:cNvGrpSpPr/>
          <p:nvPr/>
        </p:nvGrpSpPr>
        <p:grpSpPr>
          <a:xfrm>
            <a:off x="2638016" y="5423197"/>
            <a:ext cx="819641" cy="557973"/>
            <a:chOff x="1316332" y="6095656"/>
            <a:chExt cx="819641" cy="557973"/>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5872697" y="5092889"/>
            <a:ext cx="828246" cy="519966"/>
            <a:chOff x="1316332" y="6095656"/>
            <a:chExt cx="828246" cy="519966"/>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993615"/>
            <a:ext cx="838015" cy="560788"/>
            <a:chOff x="1316332" y="6095656"/>
            <a:chExt cx="838015" cy="560788"/>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7"/>
                                        </p:tgtEl>
                                      </p:cBhvr>
                                    </p:animEffect>
                                    <p:set>
                                      <p:cBhvr>
                                        <p:cTn id="11" dur="1" fill="hold">
                                          <p:stCondLst>
                                            <p:cond delay="499"/>
                                          </p:stCondLst>
                                        </p:cTn>
                                        <p:tgtEl>
                                          <p:spTgt spid="7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71"/>
                                        </p:tgtEl>
                                      </p:cBhvr>
                                    </p:animEffect>
                                    <p:set>
                                      <p:cBhvr>
                                        <p:cTn id="14"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28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35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p:txBody>
      </p:sp>
      <p:grpSp>
        <p:nvGrpSpPr>
          <p:cNvPr id="43" name="Group 42"/>
          <p:cNvGrpSpPr/>
          <p:nvPr/>
        </p:nvGrpSpPr>
        <p:grpSpPr>
          <a:xfrm>
            <a:off x="786386" y="4588137"/>
            <a:ext cx="529946" cy="461665"/>
            <a:chOff x="637563" y="4042853"/>
            <a:chExt cx="529946" cy="461665"/>
          </a:xfrm>
        </p:grpSpPr>
        <p:sp>
          <p:nvSpPr>
            <p:cNvPr id="44" name="Rectangle 4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853" name="Equation" r:id="rId7" imgW="203200" imgH="215900" progId="Equation.3">
                  <p:embed/>
                </p:oleObj>
              </mc:Choice>
              <mc:Fallback>
                <p:oleObj name="Equation" r:id="rId7" imgW="203200" imgH="215900" progId="Equation.3">
                  <p:embed/>
                  <p:pic>
                    <p:nvPicPr>
                      <p:cNvPr id="0" name=""/>
                      <p:cNvPicPr/>
                      <p:nvPr/>
                    </p:nvPicPr>
                    <p:blipFill>
                      <a:blip/>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854" name="Equation" r:id="rId8" imgW="203200" imgH="215900" progId="Equation.3">
                  <p:embed/>
                </p:oleObj>
              </mc:Choice>
              <mc:Fallback>
                <p:oleObj name="Equation" r:id="rId8" imgW="203200" imgH="215900" progId="Equation.3">
                  <p:embed/>
                  <p:pic>
                    <p:nvPicPr>
                      <p:cNvPr id="0" name=""/>
                      <p:cNvPicPr/>
                      <p:nvPr/>
                    </p:nvPicPr>
                    <p:blipFill>
                      <a:blip/>
                      <a:stretch>
                        <a:fillRect/>
                      </a:stretch>
                    </p:blipFill>
                    <p:spPr>
                      <a:xfrm>
                        <a:off x="7891071" y="5060156"/>
                        <a:ext cx="352425" cy="3730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30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32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p:txBody>
      </p:sp>
      <p:sp>
        <p:nvSpPr>
          <p:cNvPr id="47" name="TextBox 4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grpSp>
        <p:nvGrpSpPr>
          <p:cNvPr id="57" name="Group 56"/>
          <p:cNvGrpSpPr/>
          <p:nvPr/>
        </p:nvGrpSpPr>
        <p:grpSpPr>
          <a:xfrm>
            <a:off x="786386" y="4588137"/>
            <a:ext cx="529946" cy="461665"/>
            <a:chOff x="637563" y="4042853"/>
            <a:chExt cx="52994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3" name="TextBox 6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4" name="TextBox 6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37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7" name="Group 56"/>
          <p:cNvGrpSpPr/>
          <p:nvPr/>
        </p:nvGrpSpPr>
        <p:grpSpPr>
          <a:xfrm>
            <a:off x="786386" y="4588137"/>
            <a:ext cx="529946" cy="461665"/>
            <a:chOff x="637563" y="4042853"/>
            <a:chExt cx="529946" cy="461665"/>
          </a:xfrm>
        </p:grpSpPr>
        <p:sp>
          <p:nvSpPr>
            <p:cNvPr id="64" name="Rectangle 6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7" name="TextBox 6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8" name="TextBox 6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1" name="Group 80"/>
          <p:cNvGrpSpPr/>
          <p:nvPr/>
        </p:nvGrpSpPr>
        <p:grpSpPr>
          <a:xfrm>
            <a:off x="2638016" y="5423197"/>
            <a:ext cx="819641" cy="557973"/>
            <a:chOff x="1316332" y="6095656"/>
            <a:chExt cx="819641" cy="557973"/>
          </a:xfrm>
        </p:grpSpPr>
        <p:sp>
          <p:nvSpPr>
            <p:cNvPr id="82" name="Rectangle 8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3" name="Rectangle 8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4" name="Group 83"/>
          <p:cNvGrpSpPr/>
          <p:nvPr/>
        </p:nvGrpSpPr>
        <p:grpSpPr>
          <a:xfrm>
            <a:off x="5872697" y="5993615"/>
            <a:ext cx="838015" cy="560788"/>
            <a:chOff x="1316332" y="6095656"/>
            <a:chExt cx="838015" cy="560788"/>
          </a:xfrm>
        </p:grpSpPr>
        <p:sp>
          <p:nvSpPr>
            <p:cNvPr id="85" name="Rectangle 8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7" name="Group 86"/>
          <p:cNvGrpSpPr/>
          <p:nvPr/>
        </p:nvGrpSpPr>
        <p:grpSpPr>
          <a:xfrm>
            <a:off x="2638016" y="4428895"/>
            <a:ext cx="832040" cy="532764"/>
            <a:chOff x="1316332" y="6095656"/>
            <a:chExt cx="832040" cy="532764"/>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0" name="Group 89"/>
          <p:cNvGrpSpPr/>
          <p:nvPr/>
        </p:nvGrpSpPr>
        <p:grpSpPr>
          <a:xfrm>
            <a:off x="5872697" y="5092889"/>
            <a:ext cx="828246" cy="519966"/>
            <a:chOff x="1316332" y="6095656"/>
            <a:chExt cx="828246" cy="519966"/>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38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smtClean="0">
                <a:latin typeface="Times New Roman"/>
                <a:cs typeface="Times New Roman"/>
              </a:rPr>
              <a:t>)</a:t>
            </a:r>
            <a:r>
              <a:rPr lang="en-US" altLang="ja-JP" dirty="0">
                <a:latin typeface="Times New Roman"/>
                <a:cs typeface="Times New Roman"/>
              </a:rPr>
              <a:t> </a:t>
            </a:r>
            <a:r>
              <a:rPr lang="en-US" altLang="ja-JP" dirty="0" smtClean="0">
                <a:latin typeface="Times New Roman"/>
                <a:cs typeface="Times New Roman"/>
              </a:rPr>
              <a:t/>
            </a:r>
            <a:br>
              <a:rPr lang="en-US" altLang="ja-JP" dirty="0" smtClean="0">
                <a:latin typeface="Times New Roman"/>
                <a:cs typeface="Times New Roman"/>
              </a:rPr>
            </a:b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7" name="Group 86"/>
          <p:cNvGrpSpPr/>
          <p:nvPr/>
        </p:nvGrpSpPr>
        <p:grpSpPr>
          <a:xfrm>
            <a:off x="2638016" y="5423197"/>
            <a:ext cx="819641" cy="557973"/>
            <a:chOff x="1316332" y="6095656"/>
            <a:chExt cx="819641" cy="557973"/>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0" name="Group 89"/>
          <p:cNvGrpSpPr/>
          <p:nvPr/>
        </p:nvGrpSpPr>
        <p:grpSpPr>
          <a:xfrm>
            <a:off x="5872697" y="5993615"/>
            <a:ext cx="838015" cy="560788"/>
            <a:chOff x="1316332" y="6095656"/>
            <a:chExt cx="838015" cy="560788"/>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3" name="Group 92"/>
          <p:cNvGrpSpPr/>
          <p:nvPr/>
        </p:nvGrpSpPr>
        <p:grpSpPr>
          <a:xfrm>
            <a:off x="2638016" y="4428895"/>
            <a:ext cx="832040" cy="532764"/>
            <a:chOff x="1316332" y="6095656"/>
            <a:chExt cx="832040" cy="532764"/>
          </a:xfrm>
        </p:grpSpPr>
        <p:sp>
          <p:nvSpPr>
            <p:cNvPr id="94" name="Rectangle 9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5" name="Rectangle 94"/>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6" name="Group 95"/>
          <p:cNvGrpSpPr/>
          <p:nvPr/>
        </p:nvGrpSpPr>
        <p:grpSpPr>
          <a:xfrm>
            <a:off x="5872697" y="5092889"/>
            <a:ext cx="828246" cy="519966"/>
            <a:chOff x="1316332" y="6095656"/>
            <a:chExt cx="828246" cy="519966"/>
          </a:xfrm>
        </p:grpSpPr>
        <p:sp>
          <p:nvSpPr>
            <p:cNvPr id="97" name="Rectangle 9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8" name="Rectangle 97"/>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9" name="Group 98"/>
          <p:cNvGrpSpPr/>
          <p:nvPr/>
        </p:nvGrpSpPr>
        <p:grpSpPr>
          <a:xfrm>
            <a:off x="6907279" y="2641531"/>
            <a:ext cx="819641" cy="557973"/>
            <a:chOff x="1316332" y="6095656"/>
            <a:chExt cx="819641" cy="557973"/>
          </a:xfrm>
        </p:grpSpPr>
        <p:sp>
          <p:nvSpPr>
            <p:cNvPr id="100" name="Rectangle 9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1" name="Rectangle 100"/>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102" name="Group 101"/>
          <p:cNvGrpSpPr/>
          <p:nvPr/>
        </p:nvGrpSpPr>
        <p:grpSpPr>
          <a:xfrm>
            <a:off x="5829351" y="2632669"/>
            <a:ext cx="832040" cy="532764"/>
            <a:chOff x="1316332" y="6095656"/>
            <a:chExt cx="832040" cy="532764"/>
          </a:xfrm>
        </p:grpSpPr>
        <p:sp>
          <p:nvSpPr>
            <p:cNvPr id="103" name="Rectangle 10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4" name="Rectangle 10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fade">
                                      <p:cBhvr>
                                        <p:cTn id="21" dur="500"/>
                                        <p:tgtEl>
                                          <p:spTgt spid="99"/>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39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smtClean="0">
                <a:cs typeface="Calibri"/>
              </a:rPr>
              <a:t>By security of </a:t>
            </a:r>
            <a:r>
              <a:rPr lang="en-US" dirty="0">
                <a:cs typeface="Calibri"/>
              </a:rPr>
              <a:t>obfuscation, </a:t>
            </a:r>
            <a:r>
              <a:rPr lang="en-US" dirty="0" smtClean="0">
                <a:cs typeface="Calibri"/>
              </a:rPr>
              <a:t>can argue about what </a:t>
            </a:r>
            <a:r>
              <a:rPr lang="en-US" dirty="0">
                <a:cs typeface="Calibri"/>
              </a:rPr>
              <a:t>is </a:t>
            </a:r>
            <a:r>
              <a:rPr lang="en-US" dirty="0" smtClean="0">
                <a:cs typeface="Calibri"/>
              </a:rPr>
              <a:t>learned through oracle queries to symbols</a:t>
            </a: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grpSp>
        <p:nvGrpSpPr>
          <p:cNvPr id="57" name="Group 56"/>
          <p:cNvGrpSpPr/>
          <p:nvPr/>
        </p:nvGrpSpPr>
        <p:grpSpPr>
          <a:xfrm>
            <a:off x="786386" y="4588137"/>
            <a:ext cx="529946" cy="461665"/>
            <a:chOff x="637563" y="4042853"/>
            <a:chExt cx="529946" cy="461665"/>
          </a:xfrm>
        </p:grpSpPr>
        <p:sp>
          <p:nvSpPr>
            <p:cNvPr id="68" name="Rectangle 6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9" name="TextBox 6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0" name="TextBox 69"/>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2638016" y="5423197"/>
            <a:ext cx="819641" cy="557973"/>
            <a:chOff x="1316332" y="6095656"/>
            <a:chExt cx="819641" cy="557973"/>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5872697" y="5993615"/>
            <a:ext cx="838015" cy="560788"/>
            <a:chOff x="1316332" y="6095656"/>
            <a:chExt cx="838015" cy="560788"/>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9" name="Group 88"/>
          <p:cNvGrpSpPr/>
          <p:nvPr/>
        </p:nvGrpSpPr>
        <p:grpSpPr>
          <a:xfrm>
            <a:off x="2638016" y="4428895"/>
            <a:ext cx="832040" cy="532764"/>
            <a:chOff x="1316332" y="6095656"/>
            <a:chExt cx="832040" cy="532764"/>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2" name="Group 91"/>
          <p:cNvGrpSpPr/>
          <p:nvPr/>
        </p:nvGrpSpPr>
        <p:grpSpPr>
          <a:xfrm>
            <a:off x="5872697" y="5092889"/>
            <a:ext cx="828246" cy="519966"/>
            <a:chOff x="1316332" y="6095656"/>
            <a:chExt cx="828246" cy="519966"/>
          </a:xfrm>
        </p:grpSpPr>
        <p:sp>
          <p:nvSpPr>
            <p:cNvPr id="93" name="Rectangle 9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4" name="Rectangle 93"/>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30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30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80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30000" dirty="0" smtClean="0">
                <a:latin typeface="Times New Roman"/>
                <a:cs typeface="Times New Roman"/>
              </a:rPr>
              <a:t>1</a:t>
            </a:r>
            <a:endParaRPr lang="en-US" sz="2800" baseline="30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30000" dirty="0" smtClean="0">
                <a:latin typeface="Times New Roman"/>
                <a:cs typeface="Times New Roman"/>
              </a:rPr>
              <a:t>2</a:t>
            </a:r>
            <a:endParaRPr lang="en-US" sz="2800" baseline="30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30000" dirty="0" err="1" smtClean="0">
                <a:latin typeface="Times New Roman"/>
                <a:cs typeface="Times New Roman"/>
              </a:rPr>
              <a:t>k</a:t>
            </a:r>
            <a:endParaRPr lang="en-US" sz="2800" i="1" baseline="30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30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30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825"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What does this mean?  Is it enough?</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29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br>
              <a:rPr lang="en-US" dirty="0" smtClean="0"/>
            </a:b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entropy) and for all polynomial size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907"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 </a:t>
            </a:r>
            <a:br>
              <a:rPr lang="en-US" sz="1200" dirty="0" smtClean="0"/>
            </a:br>
            <a:r>
              <a:rPr lang="en-US" sz="1200" dirty="0" smtClean="0"/>
              <a:t>         (interactive version in [BennettBrassardRobert88])</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a:t>
            </a:r>
            <a:r>
              <a:rPr lang="en-US" sz="1600" i="1" dirty="0">
                <a:latin typeface="Times New Roman"/>
                <a:cs typeface="Times New Roman"/>
              </a:rPr>
              <a:t>key</a:t>
            </a:r>
            <a:r>
              <a:rPr lang="en-US" sz="1600" dirty="0">
                <a:latin typeface="Calibri"/>
                <a:cs typeface="Calibri"/>
              </a:rPr>
              <a:t>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908"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xEl>
                                              <p:pRg st="4" end="4"/>
                                            </p:txEl>
                                          </p:spTgt>
                                        </p:tgtEl>
                                        <p:attrNameLst>
                                          <p:attrName>style.visibility</p:attrName>
                                        </p:attrNameLst>
                                      </p:cBhvr>
                                      <p:to>
                                        <p:strVal val="visible"/>
                                      </p:to>
                                    </p:set>
                                    <p:animEffect transition="in" filter="fade">
                                      <p:cBhvr>
                                        <p:cTn id="108" dur="500"/>
                                        <p:tgtEl>
                                          <p:spTgt spid="36">
                                            <p:txEl>
                                              <p:pRg st="4" end="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6">
                                            <p:txEl>
                                              <p:pRg st="5" end="5"/>
                                            </p:txEl>
                                          </p:spTgt>
                                        </p:tgtEl>
                                        <p:attrNameLst>
                                          <p:attrName>style.visibility</p:attrName>
                                        </p:attrNameLst>
                                      </p:cBhvr>
                                      <p:to>
                                        <p:strVal val="visible"/>
                                      </p:to>
                                    </p:set>
                                    <p:animEffect transition="in" filter="fade">
                                      <p:cBhvr>
                                        <p:cTn id="113" dur="500"/>
                                        <p:tgtEl>
                                          <p:spTgt spid="36">
                                            <p:txEl>
                                              <p:pRg st="5" end="5"/>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6">
                                            <p:txEl>
                                              <p:pRg st="6" end="6"/>
                                            </p:txEl>
                                          </p:spTgt>
                                        </p:tgtEl>
                                        <p:attrNameLst>
                                          <p:attrName>style.visibility</p:attrName>
                                        </p:attrNameLst>
                                      </p:cBhvr>
                                      <p:to>
                                        <p:strVal val="visible"/>
                                      </p:to>
                                    </p:set>
                                    <p:animEffect transition="in" filter="fade">
                                      <p:cBhvr>
                                        <p:cTn id="116"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888"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91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850"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076658664"/>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7614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9" name="Group 48"/>
          <p:cNvGrpSpPr/>
          <p:nvPr/>
        </p:nvGrpSpPr>
        <p:grpSpPr>
          <a:xfrm>
            <a:off x="545064" y="1733589"/>
            <a:ext cx="529946" cy="461665"/>
            <a:chOff x="637563" y="4042853"/>
            <a:chExt cx="529946" cy="461665"/>
          </a:xfrm>
        </p:grpSpPr>
        <p:sp>
          <p:nvSpPr>
            <p:cNvPr id="50" name="Rectangle 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2" name="TextBox 51"/>
          <p:cNvSpPr txBox="1"/>
          <p:nvPr/>
        </p:nvSpPr>
        <p:spPr>
          <a:xfrm>
            <a:off x="4068722" y="220371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42997" y="2544248"/>
            <a:ext cx="819641" cy="557973"/>
            <a:chOff x="1316332" y="6095656"/>
            <a:chExt cx="819641" cy="55797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9" name="Group 58"/>
          <p:cNvGrpSpPr/>
          <p:nvPr/>
        </p:nvGrpSpPr>
        <p:grpSpPr>
          <a:xfrm>
            <a:off x="5677678" y="3114666"/>
            <a:ext cx="838015" cy="560788"/>
            <a:chOff x="1316332" y="6095656"/>
            <a:chExt cx="838015" cy="560788"/>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2442997" y="1549946"/>
            <a:ext cx="832040" cy="532764"/>
            <a:chOff x="1316332" y="6095656"/>
            <a:chExt cx="832040" cy="532764"/>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677678" y="2213940"/>
            <a:ext cx="828246" cy="519966"/>
            <a:chOff x="1316332" y="6095656"/>
            <a:chExt cx="828246" cy="519966"/>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graphicFrame>
        <p:nvGraphicFramePr>
          <p:cNvPr id="69" name="Object 68"/>
          <p:cNvGraphicFramePr>
            <a:graphicFrameLocks noChangeAspect="1"/>
          </p:cNvGraphicFramePr>
          <p:nvPr>
            <p:extLst>
              <p:ext uri="{D42A27DB-BD31-4B8C-83A1-F6EECF244321}">
                <p14:modId xmlns:p14="http://schemas.microsoft.com/office/powerpoint/2010/main" val="2504590267"/>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6142" name="Equation" r:id="rId6" imgW="1968500" imgH="228600" progId="Equation.3">
                  <p:embed/>
                </p:oleObj>
              </mc:Choice>
              <mc:Fallback>
                <p:oleObj name="Equation" r:id="rId6" imgW="1968500" imgH="228600" progId="Equation.3">
                  <p:embed/>
                  <p:pic>
                    <p:nvPicPr>
                      <p:cNvPr id="0" name=""/>
                      <p:cNvPicPr/>
                      <p:nvPr/>
                    </p:nvPicPr>
                    <p:blipFill>
                      <a:blip r:embed="rId7"/>
                      <a:stretch>
                        <a:fillRect/>
                      </a:stretch>
                    </p:blipFill>
                    <p:spPr>
                      <a:xfrm>
                        <a:off x="147637" y="4436812"/>
                        <a:ext cx="4539172" cy="526123"/>
                      </a:xfrm>
                      <a:prstGeom prst="rect">
                        <a:avLst/>
                      </a:prstGeom>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2832078461"/>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6143" name="Equation" r:id="rId8" imgW="1397000" imgH="241300" progId="Equation.3">
                  <p:embed/>
                </p:oleObj>
              </mc:Choice>
              <mc:Fallback>
                <p:oleObj name="Equation" r:id="rId8" imgW="1397000" imgH="241300" progId="Equation.3">
                  <p:embed/>
                  <p:pic>
                    <p:nvPicPr>
                      <p:cNvPr id="0" name=""/>
                      <p:cNvPicPr/>
                      <p:nvPr/>
                    </p:nvPicPr>
                    <p:blipFill>
                      <a:blip r:embed="rId9"/>
                      <a:stretch>
                        <a:fillRect/>
                      </a:stretch>
                    </p:blipFill>
                    <p:spPr>
                      <a:xfrm>
                        <a:off x="439564" y="5175949"/>
                        <a:ext cx="3388072" cy="587571"/>
                      </a:xfrm>
                      <a:prstGeom prst="rect">
                        <a:avLst/>
                      </a:prstGeom>
                    </p:spPr>
                  </p:pic>
                </p:oleObj>
              </mc:Fallback>
            </mc:AlternateContent>
          </a:graphicData>
        </a:graphic>
      </p:graphicFrame>
      <p:grpSp>
        <p:nvGrpSpPr>
          <p:cNvPr id="13" name="Group 12"/>
          <p:cNvGrpSpPr/>
          <p:nvPr/>
        </p:nvGrpSpPr>
        <p:grpSpPr>
          <a:xfrm>
            <a:off x="5677677" y="4259064"/>
            <a:ext cx="3305901" cy="2233811"/>
            <a:chOff x="33744" y="4367691"/>
            <a:chExt cx="3089190" cy="1327255"/>
          </a:xfrm>
        </p:grpSpPr>
        <p:sp>
          <p:nvSpPr>
            <p:cNvPr id="6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6" name="Rectangle 5"/>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aphicFrame>
        <p:nvGraphicFramePr>
          <p:cNvPr id="72" name="Object 71"/>
          <p:cNvGraphicFramePr>
            <a:graphicFrameLocks noChangeAspect="1"/>
          </p:cNvGraphicFramePr>
          <p:nvPr>
            <p:extLst>
              <p:ext uri="{D42A27DB-BD31-4B8C-83A1-F6EECF244321}">
                <p14:modId xmlns:p14="http://schemas.microsoft.com/office/powerpoint/2010/main" val="73938646"/>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6144" name="Equation" r:id="rId10" imgW="2006600" imgH="215900" progId="Equation.3">
                  <p:embed/>
                </p:oleObj>
              </mc:Choice>
              <mc:Fallback>
                <p:oleObj name="Equation" r:id="rId10" imgW="2006600" imgH="215900" progId="Equation.3">
                  <p:embed/>
                  <p:pic>
                    <p:nvPicPr>
                      <p:cNvPr id="0" name=""/>
                      <p:cNvPicPr/>
                      <p:nvPr/>
                    </p:nvPicPr>
                    <p:blipFill>
                      <a:blip r:embed="rId11"/>
                      <a:stretch>
                        <a:fillRect/>
                      </a:stretch>
                    </p:blipFill>
                    <p:spPr>
                      <a:xfrm>
                        <a:off x="445828" y="5972175"/>
                        <a:ext cx="4841875" cy="520700"/>
                      </a:xfrm>
                      <a:prstGeom prst="rect">
                        <a:avLst/>
                      </a:prstGeom>
                    </p:spPr>
                  </p:pic>
                </p:oleObj>
              </mc:Fallback>
            </mc:AlternateContent>
          </a:graphicData>
        </a:graphic>
      </p:graphicFrame>
      <p:sp>
        <p:nvSpPr>
          <p:cNvPr id="21" name="Rectangle 20"/>
          <p:cNvSpPr/>
          <p:nvPr/>
        </p:nvSpPr>
        <p:spPr>
          <a:xfrm>
            <a:off x="4738324" y="5803627"/>
            <a:ext cx="678123" cy="721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505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3902563604"/>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7716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9" name="Group 48"/>
          <p:cNvGrpSpPr/>
          <p:nvPr/>
        </p:nvGrpSpPr>
        <p:grpSpPr>
          <a:xfrm>
            <a:off x="545064" y="1733589"/>
            <a:ext cx="529946" cy="461665"/>
            <a:chOff x="637563" y="4042853"/>
            <a:chExt cx="529946" cy="461665"/>
          </a:xfrm>
        </p:grpSpPr>
        <p:sp>
          <p:nvSpPr>
            <p:cNvPr id="50" name="Rectangle 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2" name="TextBox 51"/>
          <p:cNvSpPr txBox="1"/>
          <p:nvPr/>
        </p:nvSpPr>
        <p:spPr>
          <a:xfrm>
            <a:off x="4068722" y="220371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42997" y="2544248"/>
            <a:ext cx="819641" cy="557973"/>
            <a:chOff x="1316332" y="6095656"/>
            <a:chExt cx="819641" cy="55797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9" name="Group 58"/>
          <p:cNvGrpSpPr/>
          <p:nvPr/>
        </p:nvGrpSpPr>
        <p:grpSpPr>
          <a:xfrm>
            <a:off x="5677678" y="3114666"/>
            <a:ext cx="838015" cy="560788"/>
            <a:chOff x="1316332" y="6095656"/>
            <a:chExt cx="838015" cy="560788"/>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2442997" y="1549946"/>
            <a:ext cx="832040" cy="532764"/>
            <a:chOff x="1316332" y="6095656"/>
            <a:chExt cx="832040" cy="532764"/>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677678" y="2213940"/>
            <a:ext cx="828246" cy="519966"/>
            <a:chOff x="1316332" y="6095656"/>
            <a:chExt cx="828246" cy="519966"/>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graphicFrame>
        <p:nvGraphicFramePr>
          <p:cNvPr id="73" name="Object 72"/>
          <p:cNvGraphicFramePr>
            <a:graphicFrameLocks noChangeAspect="1"/>
          </p:cNvGraphicFramePr>
          <p:nvPr>
            <p:extLst>
              <p:ext uri="{D42A27DB-BD31-4B8C-83A1-F6EECF244321}">
                <p14:modId xmlns:p14="http://schemas.microsoft.com/office/powerpoint/2010/main" val="4066831980"/>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7167" name="Equation" r:id="rId6" imgW="1968500" imgH="228600" progId="Equation.3">
                  <p:embed/>
                </p:oleObj>
              </mc:Choice>
              <mc:Fallback>
                <p:oleObj name="Equation" r:id="rId6" imgW="1968500" imgH="228600" progId="Equation.3">
                  <p:embed/>
                  <p:pic>
                    <p:nvPicPr>
                      <p:cNvPr id="0" name=""/>
                      <p:cNvPicPr/>
                      <p:nvPr/>
                    </p:nvPicPr>
                    <p:blipFill>
                      <a:blip r:embed="rId7"/>
                      <a:stretch>
                        <a:fillRect/>
                      </a:stretch>
                    </p:blipFill>
                    <p:spPr>
                      <a:xfrm>
                        <a:off x="147637" y="4436812"/>
                        <a:ext cx="4539172" cy="526123"/>
                      </a:xfrm>
                      <a:prstGeom prst="rect">
                        <a:avLst/>
                      </a:prstGeom>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2500804218"/>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7168" name="Equation" r:id="rId8" imgW="1397000" imgH="241300" progId="Equation.3">
                  <p:embed/>
                </p:oleObj>
              </mc:Choice>
              <mc:Fallback>
                <p:oleObj name="Equation" r:id="rId8" imgW="1397000" imgH="241300" progId="Equation.3">
                  <p:embed/>
                  <p:pic>
                    <p:nvPicPr>
                      <p:cNvPr id="0" name=""/>
                      <p:cNvPicPr/>
                      <p:nvPr/>
                    </p:nvPicPr>
                    <p:blipFill>
                      <a:blip r:embed="rId9"/>
                      <a:stretch>
                        <a:fillRect/>
                      </a:stretch>
                    </p:blipFill>
                    <p:spPr>
                      <a:xfrm>
                        <a:off x="439564" y="5175949"/>
                        <a:ext cx="3388072" cy="587571"/>
                      </a:xfrm>
                      <a:prstGeom prst="rect">
                        <a:avLst/>
                      </a:prstGeom>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4175040601"/>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7169" name="Equation" r:id="rId10" imgW="2006600" imgH="215900" progId="Equation.3">
                  <p:embed/>
                </p:oleObj>
              </mc:Choice>
              <mc:Fallback>
                <p:oleObj name="Equation" r:id="rId10" imgW="2006600" imgH="215900" progId="Equation.3">
                  <p:embed/>
                  <p:pic>
                    <p:nvPicPr>
                      <p:cNvPr id="0" name=""/>
                      <p:cNvPicPr/>
                      <p:nvPr/>
                    </p:nvPicPr>
                    <p:blipFill>
                      <a:blip r:embed="rId11"/>
                      <a:stretch>
                        <a:fillRect/>
                      </a:stretch>
                    </p:blipFill>
                    <p:spPr>
                      <a:xfrm>
                        <a:off x="445828" y="5972175"/>
                        <a:ext cx="4841875" cy="520700"/>
                      </a:xfrm>
                      <a:prstGeom prst="rect">
                        <a:avLst/>
                      </a:prstGeom>
                    </p:spPr>
                  </p:pic>
                </p:oleObj>
              </mc:Fallback>
            </mc:AlternateContent>
          </a:graphicData>
        </a:graphic>
      </p:graphicFrame>
      <p:grpSp>
        <p:nvGrpSpPr>
          <p:cNvPr id="77" name="Group 76"/>
          <p:cNvGrpSpPr/>
          <p:nvPr/>
        </p:nvGrpSpPr>
        <p:grpSpPr>
          <a:xfrm>
            <a:off x="5677677" y="4259064"/>
            <a:ext cx="3305901" cy="2233811"/>
            <a:chOff x="33744" y="4367691"/>
            <a:chExt cx="3089190" cy="1327255"/>
          </a:xfrm>
        </p:grpSpPr>
        <p:sp>
          <p:nvSpPr>
            <p:cNvPr id="7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9" name="Rectangle 78"/>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spTree>
    <p:extLst>
      <p:ext uri="{BB962C8B-B14F-4D97-AF65-F5344CB8AC3E}">
        <p14:creationId xmlns:p14="http://schemas.microsoft.com/office/powerpoint/2010/main" val="63502690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r>
              <a:rPr lang="en-US" dirty="0" smtClean="0">
                <a:latin typeface="Calibri"/>
                <a:cs typeface="Calibri"/>
              </a:rPr>
              <a:t>in </a:t>
            </a:r>
            <a:r>
              <a:rPr lang="en-US" dirty="0" smtClean="0">
                <a:latin typeface="Calibri"/>
                <a:cs typeface="Calibri"/>
              </a:rPr>
              <a:t>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51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grpSp>
        <p:nvGrpSpPr>
          <p:cNvPr id="49" name="Group 48"/>
          <p:cNvGrpSpPr/>
          <p:nvPr/>
        </p:nvGrpSpPr>
        <p:grpSpPr>
          <a:xfrm>
            <a:off x="545064" y="1733589"/>
            <a:ext cx="529946" cy="461665"/>
            <a:chOff x="637563" y="4042853"/>
            <a:chExt cx="529946" cy="461665"/>
          </a:xfrm>
        </p:grpSpPr>
        <p:sp>
          <p:nvSpPr>
            <p:cNvPr id="50" name="Rectangle 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2" name="TextBox 51"/>
          <p:cNvSpPr txBox="1"/>
          <p:nvPr/>
        </p:nvSpPr>
        <p:spPr>
          <a:xfrm>
            <a:off x="4068722" y="220371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42997" y="2544248"/>
            <a:ext cx="819641" cy="557973"/>
            <a:chOff x="1316332" y="6095656"/>
            <a:chExt cx="819641" cy="55797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9" name="Group 58"/>
          <p:cNvGrpSpPr/>
          <p:nvPr/>
        </p:nvGrpSpPr>
        <p:grpSpPr>
          <a:xfrm>
            <a:off x="5677678" y="3114666"/>
            <a:ext cx="838015" cy="560788"/>
            <a:chOff x="1316332" y="6095656"/>
            <a:chExt cx="838015" cy="560788"/>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2442997" y="1549946"/>
            <a:ext cx="832040" cy="532764"/>
            <a:chOff x="1316332" y="6095656"/>
            <a:chExt cx="832040" cy="532764"/>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677678" y="2213940"/>
            <a:ext cx="828246" cy="519966"/>
            <a:chOff x="1316332" y="6095656"/>
            <a:chExt cx="828246" cy="519966"/>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lnSpcReduction="10000"/>
          </a:bodyPr>
          <a:lstStyle/>
          <a:p>
            <a:r>
              <a:rPr lang="en-US" dirty="0" smtClean="0"/>
              <a:t>Obfuscating symbols individually leaks equality, need high entropy to ensure adversary can’t 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53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786386" y="4855497"/>
            <a:ext cx="529946" cy="461665"/>
            <a:chOff x="637563" y="4042853"/>
            <a:chExt cx="529946" cy="461665"/>
          </a:xfrm>
        </p:grpSpPr>
        <p:sp>
          <p:nvSpPr>
            <p:cNvPr id="49" name="Rectangle 4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0" name="TextBox 4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1" name="TextBox 50"/>
          <p:cNvSpPr txBox="1"/>
          <p:nvPr/>
        </p:nvSpPr>
        <p:spPr>
          <a:xfrm>
            <a:off x="4252648" y="531790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4" name="Group 63"/>
          <p:cNvGrpSpPr/>
          <p:nvPr/>
        </p:nvGrpSpPr>
        <p:grpSpPr>
          <a:xfrm>
            <a:off x="2638016" y="5667422"/>
            <a:ext cx="819641" cy="557973"/>
            <a:chOff x="1316332" y="6095656"/>
            <a:chExt cx="819641" cy="557973"/>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7" name="Group 66"/>
          <p:cNvGrpSpPr/>
          <p:nvPr/>
        </p:nvGrpSpPr>
        <p:grpSpPr>
          <a:xfrm>
            <a:off x="5872697" y="6237840"/>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2638016" y="4673120"/>
            <a:ext cx="832040" cy="532764"/>
            <a:chOff x="1316332" y="6095656"/>
            <a:chExt cx="832040" cy="532764"/>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3" name="Group 72"/>
          <p:cNvGrpSpPr/>
          <p:nvPr/>
        </p:nvGrpSpPr>
        <p:grpSpPr>
          <a:xfrm>
            <a:off x="5872697" y="5337114"/>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632538" cy="461665"/>
            <a:chOff x="637563" y="4042853"/>
            <a:chExt cx="632538"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53" name="Group 52"/>
          <p:cNvGrpSpPr/>
          <p:nvPr/>
        </p:nvGrpSpPr>
        <p:grpSpPr>
          <a:xfrm>
            <a:off x="649733" y="4739379"/>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69757" y="5629344"/>
            <a:ext cx="660664" cy="461665"/>
            <a:chOff x="637563" y="4042853"/>
            <a:chExt cx="660664"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444727" y="5873384"/>
            <a:ext cx="819641" cy="557973"/>
            <a:chOff x="1316332" y="6095656"/>
            <a:chExt cx="819641"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7" name="Group 56"/>
          <p:cNvGrpSpPr/>
          <p:nvPr/>
        </p:nvGrpSpPr>
        <p:grpSpPr>
          <a:xfrm>
            <a:off x="4454496" y="4070155"/>
            <a:ext cx="832040" cy="532764"/>
            <a:chOff x="1316332" y="6095656"/>
            <a:chExt cx="832040" cy="53276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9" name="Group 68"/>
          <p:cNvGrpSpPr/>
          <p:nvPr/>
        </p:nvGrpSpPr>
        <p:grpSpPr>
          <a:xfrm>
            <a:off x="4437921" y="4986983"/>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632538" cy="461665"/>
            <a:chOff x="637563" y="4042853"/>
            <a:chExt cx="632538"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79" name="Group 78"/>
          <p:cNvGrpSpPr/>
          <p:nvPr/>
        </p:nvGrpSpPr>
        <p:grpSpPr>
          <a:xfrm>
            <a:off x="649733" y="4739379"/>
            <a:ext cx="632538" cy="461665"/>
            <a:chOff x="637563" y="4042853"/>
            <a:chExt cx="632538"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85" name="Group 84"/>
          <p:cNvGrpSpPr/>
          <p:nvPr/>
        </p:nvGrpSpPr>
        <p:grpSpPr>
          <a:xfrm>
            <a:off x="669757" y="5629344"/>
            <a:ext cx="660664" cy="461665"/>
            <a:chOff x="637563" y="4042853"/>
            <a:chExt cx="660664"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454137" y="4079697"/>
            <a:ext cx="1829021" cy="525484"/>
            <a:chOff x="1316332" y="6095656"/>
            <a:chExt cx="182902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4" name="Group 93"/>
          <p:cNvGrpSpPr/>
          <p:nvPr/>
        </p:nvGrpSpPr>
        <p:grpSpPr>
          <a:xfrm>
            <a:off x="4454137" y="5073999"/>
            <a:ext cx="1829021" cy="533794"/>
            <a:chOff x="1316332" y="6095656"/>
            <a:chExt cx="1829021"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98" name="Group 97"/>
          <p:cNvGrpSpPr/>
          <p:nvPr/>
        </p:nvGrpSpPr>
        <p:grpSpPr>
          <a:xfrm>
            <a:off x="4429052" y="5890406"/>
            <a:ext cx="1854106" cy="553332"/>
            <a:chOff x="1316332" y="6095656"/>
            <a:chExt cx="1854106"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2862323"/>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a:t>
            </a:r>
            <a:r>
              <a:rPr lang="en-US" i="1" dirty="0" err="1" smtClean="0">
                <a:latin typeface="Times New Roman"/>
                <a:cs typeface="Times New Roman"/>
              </a:rPr>
              <a:t>d</a:t>
            </a:r>
            <a:r>
              <a:rPr lang="en-US" i="1" baseline="-25000" dirty="0" err="1" smtClean="0">
                <a:latin typeface="Times New Roman"/>
                <a:cs typeface="Times New Roman"/>
              </a:rPr>
              <a:t>max</a:t>
            </a:r>
            <a:r>
              <a:rPr lang="en-US" i="1" baseline="-25000" dirty="0" smtClean="0">
                <a:latin typeface="Times New Roman"/>
                <a:cs typeface="Times New Roman"/>
              </a:rPr>
              <a:t> </a:t>
            </a:r>
            <a:r>
              <a:rPr lang="en-US" dirty="0" smtClean="0"/>
              <a:t>increases this becomes easier</a:t>
            </a:r>
          </a:p>
          <a:p>
            <a:pPr marL="285750" indent="-285750">
              <a:buFont typeface="Arial"/>
              <a:buChar char="•"/>
            </a:pPr>
            <a:r>
              <a:rPr lang="en-US" dirty="0"/>
              <a:t>As an extreme example consider a distribution </a:t>
            </a:r>
            <a:r>
              <a:rPr lang="en-US" i="1" dirty="0">
                <a:latin typeface="Times New Roman"/>
                <a:cs typeface="Times New Roman"/>
              </a:rPr>
              <a:t>W</a:t>
            </a:r>
            <a:r>
              <a:rPr lang="en-US" dirty="0">
                <a:latin typeface="Times New Roman"/>
                <a:cs typeface="Times New Roman"/>
              </a:rPr>
              <a:t>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 of 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4" name="Group 43"/>
          <p:cNvGrpSpPr/>
          <p:nvPr/>
        </p:nvGrpSpPr>
        <p:grpSpPr>
          <a:xfrm>
            <a:off x="669757" y="3644789"/>
            <a:ext cx="790647" cy="649445"/>
            <a:chOff x="669757" y="1545947"/>
            <a:chExt cx="790647" cy="649445"/>
          </a:xfrm>
        </p:grpSpPr>
        <p:cxnSp>
          <p:nvCxnSpPr>
            <p:cNvPr id="48" name="Straight Arrow Connector 4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9" name="TextBox 4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0" name="TextBox 4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1" name="Straight Arrow Connector 5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3" name="Group 52"/>
          <p:cNvGrpSpPr/>
          <p:nvPr/>
        </p:nvGrpSpPr>
        <p:grpSpPr>
          <a:xfrm>
            <a:off x="656390" y="3672502"/>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49733" y="4739379"/>
            <a:ext cx="632538" cy="461665"/>
            <a:chOff x="637563" y="4042853"/>
            <a:chExt cx="632538" cy="461665"/>
          </a:xfrm>
        </p:grpSpPr>
        <p:sp>
          <p:nvSpPr>
            <p:cNvPr id="76" name="Rectangle 7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78" name="Group 77"/>
          <p:cNvGrpSpPr/>
          <p:nvPr/>
        </p:nvGrpSpPr>
        <p:grpSpPr>
          <a:xfrm>
            <a:off x="669757" y="5629344"/>
            <a:ext cx="660664" cy="461665"/>
            <a:chOff x="637563" y="4042853"/>
            <a:chExt cx="660664" cy="461665"/>
          </a:xfrm>
        </p:grpSpPr>
        <p:sp>
          <p:nvSpPr>
            <p:cNvPr id="79" name="Rectangle 7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0" name="TextBox 7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4454137" y="4079697"/>
            <a:ext cx="1829021" cy="525484"/>
            <a:chOff x="1316332" y="6095656"/>
            <a:chExt cx="1829021" cy="525484"/>
          </a:xfrm>
        </p:grpSpPr>
        <p:sp>
          <p:nvSpPr>
            <p:cNvPr id="56" name="Rectangle 5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1" name="Group 60"/>
          <p:cNvGrpSpPr/>
          <p:nvPr/>
        </p:nvGrpSpPr>
        <p:grpSpPr>
          <a:xfrm>
            <a:off x="4454137" y="5073999"/>
            <a:ext cx="1829021" cy="533794"/>
            <a:chOff x="1316332" y="6095656"/>
            <a:chExt cx="1829021" cy="533794"/>
          </a:xfrm>
        </p:grpSpPr>
        <p:sp>
          <p:nvSpPr>
            <p:cNvPr id="62" name="Rectangle 6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4" name="Group 63"/>
          <p:cNvGrpSpPr/>
          <p:nvPr/>
        </p:nvGrpSpPr>
        <p:grpSpPr>
          <a:xfrm>
            <a:off x="4429052" y="5890406"/>
            <a:ext cx="1854106" cy="553332"/>
            <a:chOff x="1316332" y="6095656"/>
            <a:chExt cx="1854106" cy="553332"/>
          </a:xfrm>
        </p:grpSpPr>
        <p:sp>
          <p:nvSpPr>
            <p:cNvPr id="65" name="Rectangle 6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829021" cy="525484"/>
            <a:chOff x="1316332" y="6095656"/>
            <a:chExt cx="182902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903231" cy="525484"/>
            <a:chOff x="1316332" y="6095656"/>
            <a:chExt cx="190323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is 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t> because the graph is independent of error locations</a:t>
            </a:r>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Θ</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dirty="0" smtClean="0"/>
              <a:t> errors and </a:t>
            </a:r>
            <a:r>
              <a:rPr lang="en-US" sz="2000" dirty="0" smtClean="0">
                <a:latin typeface="Times New Roman"/>
                <a:cs typeface="Times New Roman"/>
              </a:rPr>
              <a:t>α=</a:t>
            </a:r>
            <a:r>
              <a:rPr lang="en-US" sz="2000" i="1" dirty="0" err="1" smtClean="0">
                <a:latin typeface="Times New Roman"/>
                <a:cs typeface="Times New Roman"/>
              </a:rPr>
              <a:t>ω</a:t>
            </a:r>
            <a:r>
              <a:rPr lang="en-US" sz="2000" dirty="0">
                <a:latin typeface="Times New Roman"/>
                <a:cs typeface="Times New Roman"/>
              </a:rPr>
              <a:t>(log </a:t>
            </a:r>
            <a:r>
              <a:rPr lang="en-US" sz="2000" i="1" dirty="0">
                <a:latin typeface="Times New Roman"/>
                <a:cs typeface="Times New Roman"/>
              </a:rPr>
              <a:t>k</a:t>
            </a:r>
            <a:r>
              <a:rPr lang="en-US" sz="2000" dirty="0">
                <a:latin typeface="Times New Roman"/>
                <a:cs typeface="Times New Roman"/>
              </a:rPr>
              <a:t>)</a:t>
            </a:r>
            <a:r>
              <a:rPr lang="en-US" sz="2000" dirty="0" smtClean="0"/>
              <a:t>, construction correct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i="1" dirty="0" err="1" smtClean="0">
                <a:latin typeface="Times New Roman"/>
                <a:cs typeface="Times New Roman"/>
              </a:rPr>
              <a:t>ω</a:t>
            </a:r>
            <a:r>
              <a:rPr lang="en-US" sz="2000" dirty="0" smtClean="0">
                <a:latin typeface="Times New Roman"/>
                <a:cs typeface="Times New Roman"/>
              </a:rPr>
              <a:t>(log </a:t>
            </a:r>
            <a:r>
              <a:rPr lang="en-US" sz="2000" i="1" dirty="0" smtClean="0">
                <a:latin typeface="Times New Roman"/>
                <a:cs typeface="Times New Roman"/>
              </a:rPr>
              <a:t>k</a:t>
            </a:r>
            <a:r>
              <a:rPr lang="en-US" sz="2000" dirty="0" smtClean="0">
                <a:latin typeface="Times New Roman"/>
                <a:cs typeface="Times New Roman"/>
              </a:rPr>
              <a:t>) (by </a:t>
            </a:r>
            <a:r>
              <a:rPr lang="en-US" sz="2000" dirty="0" err="1" smtClean="0">
                <a:latin typeface="Times New Roman"/>
                <a:cs typeface="Times New Roman"/>
              </a:rPr>
              <a:t>Chernoff</a:t>
            </a:r>
            <a:r>
              <a:rPr lang="en-US" sz="2000" dirty="0" smtClean="0">
                <a:latin typeface="Times New Roman"/>
                <a:cs typeface="Times New Roman"/>
              </a:rPr>
              <a:t> bound)</a:t>
            </a:r>
          </a:p>
          <a:p>
            <a:r>
              <a:rPr lang="en-US" sz="2000" dirty="0" smtClean="0">
                <a:solidFill>
                  <a:schemeClr val="bg1"/>
                </a:solidFill>
                <a:latin typeface="Calibri"/>
                <a:cs typeface="Calibri"/>
              </a:rPr>
              <a:t>This construction yields </a:t>
            </a:r>
            <a:r>
              <a:rPr lang="en-US" sz="2000" dirty="0" err="1" smtClean="0">
                <a:solidFill>
                  <a:schemeClr val="bg1"/>
                </a:solidFill>
                <a:latin typeface="Times New Roman"/>
                <a:cs typeface="Times New Roman"/>
              </a:rPr>
              <a:t>H</a:t>
            </a:r>
            <a:r>
              <a:rPr lang="en-US" sz="2000" baseline="-25000" dirty="0" err="1" smtClean="0">
                <a:solidFill>
                  <a:schemeClr val="bg1"/>
                </a:solidFill>
                <a:latin typeface="Times New Roman"/>
                <a:cs typeface="Times New Roman"/>
              </a:rPr>
              <a:t>usable</a:t>
            </a:r>
            <a:r>
              <a:rPr lang="en-US" sz="2000" dirty="0" smtClean="0">
                <a:solidFill>
                  <a:schemeClr val="bg1"/>
                </a:solidFill>
                <a:latin typeface="Times New Roman"/>
                <a:cs typeface="Times New Roman"/>
              </a:rPr>
              <a:t>≤ 0</a:t>
            </a:r>
            <a:r>
              <a:rPr lang="en-US" sz="2000" dirty="0" smtClean="0">
                <a:solidFill>
                  <a:schemeClr val="bg1"/>
                </a:solidFill>
                <a:latin typeface="Calibri"/>
                <a:cs typeface="Calibri"/>
              </a:rPr>
              <a:t> if alphabet is large</a:t>
            </a:r>
            <a:endParaRPr lang="en-US" sz="2000" dirty="0">
              <a:solidFill>
                <a:schemeClr val="bg1"/>
              </a:solidFill>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5" name="Group 94"/>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 </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dirty="0" err="1" smtClean="0">
                <a:latin typeface="Times New Roman"/>
                <a:cs typeface="Times New Roman"/>
              </a:rPr>
              <a:t>Ω</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6" name="Group 95"/>
          <p:cNvGrpSpPr/>
          <p:nvPr/>
        </p:nvGrpSpPr>
        <p:grpSpPr>
          <a:xfrm>
            <a:off x="649733" y="4739379"/>
            <a:ext cx="632538" cy="461665"/>
            <a:chOff x="637563" y="4042853"/>
            <a:chExt cx="632538" cy="461665"/>
          </a:xfrm>
        </p:grpSpPr>
        <p:sp>
          <p:nvSpPr>
            <p:cNvPr id="97" name="Rectangle 9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8" name="TextBox 9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9" name="Group 98"/>
          <p:cNvGrpSpPr/>
          <p:nvPr/>
        </p:nvGrpSpPr>
        <p:grpSpPr>
          <a:xfrm>
            <a:off x="669757" y="5629344"/>
            <a:ext cx="660664" cy="461665"/>
            <a:chOff x="637563" y="4042853"/>
            <a:chExt cx="660664" cy="461665"/>
          </a:xfrm>
        </p:grpSpPr>
        <p:sp>
          <p:nvSpPr>
            <p:cNvPr id="100" name="Rectangle 9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1" name="TextBox 100"/>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2" name="Straight Arrow Connector 10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TextBox 102"/>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7" name="Straight Arrow Connector 5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7" name="Group 66"/>
          <p:cNvGrpSpPr/>
          <p:nvPr/>
        </p:nvGrpSpPr>
        <p:grpSpPr>
          <a:xfrm>
            <a:off x="4429052" y="5890406"/>
            <a:ext cx="1854106" cy="553332"/>
            <a:chOff x="1316332" y="6095656"/>
            <a:chExt cx="1854106" cy="553332"/>
          </a:xfrm>
        </p:grpSpPr>
        <p:sp>
          <p:nvSpPr>
            <p:cNvPr id="68" name="Rectangle 67"/>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4454137" y="4079697"/>
            <a:ext cx="1903231" cy="525484"/>
            <a:chOff x="1316332" y="6095656"/>
            <a:chExt cx="190323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4" name="Group 73"/>
          <p:cNvGrpSpPr/>
          <p:nvPr/>
        </p:nvGrpSpPr>
        <p:grpSpPr>
          <a:xfrm>
            <a:off x="4454137" y="5073999"/>
            <a:ext cx="1829021" cy="533794"/>
            <a:chOff x="1316332" y="6095656"/>
            <a:chExt cx="1829021"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 </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dirty="0" err="1" smtClean="0">
                <a:latin typeface="Times New Roman"/>
                <a:cs typeface="Times New Roman"/>
              </a:rPr>
              <a:t>Ω</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a:p>
            <a:r>
              <a:rPr lang="en-US" sz="2000" dirty="0" smtClean="0"/>
              <a:t>If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a:t>
            </a:r>
            <a:r>
              <a:rPr lang="en-US" sz="2000" dirty="0" smtClean="0">
                <a:latin typeface="Calibri"/>
                <a:cs typeface="Calibri"/>
              </a:rPr>
              <a:t>, all </a:t>
            </a:r>
            <a:r>
              <a:rPr lang="en-US" sz="2000" dirty="0" smtClean="0">
                <a:latin typeface="Times New Roman"/>
                <a:cs typeface="Times New Roman"/>
              </a:rPr>
              <a:t>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p>
          <a:p>
            <a:r>
              <a:rPr lang="en-US" sz="2000" i="1" dirty="0" smtClean="0">
                <a:latin typeface="Times New Roman"/>
                <a:cs typeface="Times New Roman"/>
              </a:rPr>
              <a:t>V = V </a:t>
            </a:r>
            <a:r>
              <a:rPr lang="en-US" sz="2000" baseline="30000" dirty="0" smtClean="0">
                <a:latin typeface="Times New Roman"/>
                <a:cs typeface="Times New Roman"/>
              </a:rPr>
              <a:t>1</a:t>
            </a:r>
            <a:r>
              <a:rPr lang="en-US" sz="2000" i="1" dirty="0" smtClean="0">
                <a:latin typeface="Times New Roman"/>
                <a:cs typeface="Times New Roman"/>
              </a:rPr>
              <a:t>,…,</a:t>
            </a:r>
            <a:r>
              <a:rPr lang="en-US" sz="2000" i="1" dirty="0" err="1" smtClean="0">
                <a:latin typeface="Times New Roman"/>
                <a:cs typeface="Times New Roman"/>
              </a:rPr>
              <a:t>V</a:t>
            </a:r>
            <a:r>
              <a:rPr lang="en-US" sz="2000" i="1" baseline="30000" dirty="0" err="1" smtClean="0">
                <a:latin typeface="Times New Roman"/>
                <a:cs typeface="Times New Roman"/>
              </a:rPr>
              <a:t>k</a:t>
            </a:r>
            <a:r>
              <a:rPr lang="en-US" sz="2000" dirty="0" smtClean="0"/>
              <a:t> is a block </a:t>
            </a:r>
            <a:r>
              <a:rPr lang="en-US" sz="2000" dirty="0" err="1" smtClean="0"/>
              <a:t>unguessable</a:t>
            </a:r>
            <a:r>
              <a:rPr lang="en-US" sz="2000" dirty="0" smtClean="0"/>
              <a:t> distribution, </a:t>
            </a:r>
            <a:br>
              <a:rPr lang="en-US" sz="2000" dirty="0" smtClean="0"/>
            </a:br>
            <a:r>
              <a:rPr lang="en-US" sz="2000" dirty="0" smtClean="0"/>
              <a:t>security follows from previous construction</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smtClean="0">
                <a:latin typeface="Times New Roman"/>
                <a:cs typeface="Times New Roman"/>
              </a:rPr>
              <a:t>Still have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flipV="1">
            <a:off x="5379415" y="1235930"/>
            <a:ext cx="1789116" cy="140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flipV="1">
            <a:off x="1410220" y="176068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p:nvPr/>
        </p:nvCxnSpPr>
        <p:spPr>
          <a:xfrm>
            <a:off x="6085918" y="176068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1410220" y="176068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1410220" y="176068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0" name="Group 99"/>
          <p:cNvGrpSpPr/>
          <p:nvPr/>
        </p:nvGrpSpPr>
        <p:grpSpPr>
          <a:xfrm>
            <a:off x="619573" y="1131284"/>
            <a:ext cx="790647" cy="649445"/>
            <a:chOff x="669757" y="1545947"/>
            <a:chExt cx="790647" cy="649445"/>
          </a:xfrm>
        </p:grpSpPr>
        <p:cxnSp>
          <p:nvCxnSpPr>
            <p:cNvPr id="101" name="Straight Arrow Connector 10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03" name="TextBox 102"/>
          <p:cNvSpPr txBox="1"/>
          <p:nvPr/>
        </p:nvSpPr>
        <p:spPr>
          <a:xfrm>
            <a:off x="839467" y="2598853"/>
            <a:ext cx="344039" cy="369332"/>
          </a:xfrm>
          <a:prstGeom prst="rect">
            <a:avLst/>
          </a:prstGeom>
          <a:noFill/>
        </p:spPr>
        <p:txBody>
          <a:bodyPr wrap="none" rtlCol="0">
            <a:spAutoFit/>
          </a:bodyPr>
          <a:lstStyle/>
          <a:p>
            <a:r>
              <a:rPr lang="en-US" dirty="0" smtClean="0"/>
              <a:t>…</a:t>
            </a:r>
            <a:endParaRPr lang="en-US" dirty="0"/>
          </a:p>
        </p:txBody>
      </p:sp>
      <p:cxnSp>
        <p:nvCxnSpPr>
          <p:cNvPr id="104" name="Straight Arrow Connector 103"/>
          <p:cNvCxnSpPr/>
          <p:nvPr/>
        </p:nvCxnSpPr>
        <p:spPr bwMode="auto">
          <a:xfrm flipV="1">
            <a:off x="606206" y="274023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606206" y="369545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6" name="Group 105"/>
          <p:cNvGrpSpPr/>
          <p:nvPr/>
        </p:nvGrpSpPr>
        <p:grpSpPr>
          <a:xfrm>
            <a:off x="606206" y="1158997"/>
            <a:ext cx="632538" cy="461665"/>
            <a:chOff x="637563" y="4042853"/>
            <a:chExt cx="632538" cy="461665"/>
          </a:xfrm>
        </p:grpSpPr>
        <p:sp>
          <p:nvSpPr>
            <p:cNvPr id="107" name="Rectangle 10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8" name="TextBox 10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109" name="Group 108"/>
          <p:cNvGrpSpPr/>
          <p:nvPr/>
        </p:nvGrpSpPr>
        <p:grpSpPr>
          <a:xfrm>
            <a:off x="599549" y="2225874"/>
            <a:ext cx="632538" cy="461665"/>
            <a:chOff x="637563" y="4042853"/>
            <a:chExt cx="632538" cy="461665"/>
          </a:xfrm>
        </p:grpSpPr>
        <p:sp>
          <p:nvSpPr>
            <p:cNvPr id="110" name="Rectangle 10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112" name="Group 111"/>
          <p:cNvGrpSpPr/>
          <p:nvPr/>
        </p:nvGrpSpPr>
        <p:grpSpPr>
          <a:xfrm>
            <a:off x="619573" y="3115839"/>
            <a:ext cx="660664" cy="461665"/>
            <a:chOff x="637563" y="4042853"/>
            <a:chExt cx="660664" cy="461665"/>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15" name="Straight Arrow Connector 114"/>
          <p:cNvCxnSpPr/>
          <p:nvPr/>
        </p:nvCxnSpPr>
        <p:spPr bwMode="auto">
          <a:xfrm>
            <a:off x="7206778" y="226682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7903665" y="184062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4390351" y="1629493"/>
            <a:ext cx="1925170" cy="525484"/>
            <a:chOff x="1316332" y="6095656"/>
            <a:chExt cx="1925170" cy="525484"/>
          </a:xfrm>
        </p:grpSpPr>
        <p:sp>
          <p:nvSpPr>
            <p:cNvPr id="60" name="Rectangle 59"/>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28702"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390351" y="2460727"/>
            <a:ext cx="1838790" cy="533794"/>
            <a:chOff x="1316332" y="6095656"/>
            <a:chExt cx="1838790"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1893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390351" y="3277134"/>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r>
              <a:rPr lang="en-US" sz="2000" baseline="-25000" dirty="0" smtClean="0">
                <a:latin typeface="Times New Roman"/>
                <a:cs typeface="Times New Roman"/>
              </a:rPr>
              <a:t>0</a:t>
            </a:r>
            <a:endParaRPr lang="en-US" sz="2000" baseline="-25000" dirty="0">
              <a:latin typeface="Times New Roman"/>
              <a:cs typeface="Times New Roman"/>
            </a:endParaRPr>
          </a:p>
          <a:p>
            <a:r>
              <a:rPr lang="en-US" sz="2400" dirty="0">
                <a:cs typeface="Calibri"/>
              </a:rPr>
              <a:t>Constructed by [DodisSmith05] </a:t>
            </a:r>
            <a:r>
              <a:rPr lang="en-US" sz="2400" dirty="0" smtClean="0">
                <a:cs typeface="Calibri"/>
              </a:rPr>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are not obfuscation</a:t>
            </a: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[GargGentryHaleviRaykoviSahaiWaters13</a:t>
            </a:r>
            <a:r>
              <a:rPr lang="en-US" sz="2400" dirty="0" smtClean="0">
                <a:cs typeface="Calibri"/>
              </a:rPr>
              <a:t>]</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pSp>
        <p:nvGrpSpPr>
          <p:cNvPr id="5" name="Group 4"/>
          <p:cNvGrpSpPr/>
          <p:nvPr/>
        </p:nvGrpSpPr>
        <p:grpSpPr>
          <a:xfrm>
            <a:off x="5056860" y="1640304"/>
            <a:ext cx="3485557" cy="681930"/>
            <a:chOff x="2804029" y="2366211"/>
            <a:chExt cx="4877656" cy="922280"/>
          </a:xfrm>
        </p:grpSpPr>
        <p:sp>
          <p:nvSpPr>
            <p:cNvPr id="6" name="Rectangle 36"/>
            <p:cNvSpPr>
              <a:spLocks noChangeArrowheads="1"/>
            </p:cNvSpPr>
            <p:nvPr/>
          </p:nvSpPr>
          <p:spPr bwMode="auto">
            <a:xfrm>
              <a:off x="2804029" y="2366211"/>
              <a:ext cx="4877656"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cs typeface="Calibri"/>
                </a:rPr>
                <a:t>                       </a:t>
              </a:r>
              <a:r>
                <a:rPr lang="en-US" sz="2000" dirty="0" err="1" smtClean="0">
                  <a:cs typeface="Calibri"/>
                </a:rPr>
                <a:t>iff</a:t>
              </a:r>
              <a:r>
                <a:rPr lang="en-US" sz="2000" dirty="0" smtClean="0">
                  <a:cs typeface="Calibri"/>
                </a:rPr>
                <a:t>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 </a:t>
              </a:r>
              <a:r>
                <a:rPr lang="en-US" sz="2000" i="1" dirty="0" err="1">
                  <a:latin typeface="Times New Roman"/>
                  <a:cs typeface="Times New Roman"/>
                </a:rPr>
                <a:t>d</a:t>
              </a:r>
              <a:r>
                <a:rPr lang="en-US" sz="2000" i="1" baseline="-25000" dirty="0" err="1">
                  <a:latin typeface="Times New Roman"/>
                  <a:cs typeface="Times New Roman"/>
                </a:rPr>
                <a:t>max</a:t>
              </a:r>
              <a:endParaRPr lang="en-US" sz="2000"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418999450"/>
                </p:ext>
              </p:extLst>
            </p:nvPr>
          </p:nvGraphicFramePr>
          <p:xfrm>
            <a:off x="2977990" y="2610335"/>
            <a:ext cx="1783855" cy="605838"/>
          </p:xfrm>
          <a:graphic>
            <a:graphicData uri="http://schemas.openxmlformats.org/presentationml/2006/ole">
              <mc:AlternateContent xmlns:mc="http://schemas.openxmlformats.org/markup-compatibility/2006">
                <mc:Choice xmlns:v="urn:schemas-microsoft-com:vml" Requires="v">
                  <p:oleObj spid="_x0000_s163869" name="Equation" r:id="rId3" imgW="673100" imgH="228600" progId="Equation.3">
                    <p:embed/>
                  </p:oleObj>
                </mc:Choice>
                <mc:Fallback>
                  <p:oleObj name="Equation" r:id="rId3" imgW="673100" imgH="228600" progId="Equation.3">
                    <p:embed/>
                    <p:pic>
                      <p:nvPicPr>
                        <p:cNvPr id="0" name=""/>
                        <p:cNvPicPr/>
                        <p:nvPr/>
                      </p:nvPicPr>
                      <p:blipFill>
                        <a:blip r:embed="rId4"/>
                        <a:stretch>
                          <a:fillRect/>
                        </a:stretch>
                      </p:blipFill>
                      <p:spPr>
                        <a:xfrm>
                          <a:off x="2977990" y="2610335"/>
                          <a:ext cx="1783855" cy="605838"/>
                        </a:xfrm>
                        <a:prstGeom prst="rect">
                          <a:avLst/>
                        </a:prstGeom>
                      </p:spPr>
                    </p:pic>
                  </p:oleObj>
                </mc:Fallback>
              </mc:AlternateContent>
            </a:graphicData>
          </a:graphic>
        </p:graphicFrame>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t>, could restrict errors (that is restrict </a:t>
            </a:r>
            <a:r>
              <a:rPr lang="en-US" sz="2400" i="1" dirty="0" smtClean="0">
                <a:latin typeface="Times New Roman"/>
                <a:cs typeface="Times New Roman"/>
              </a:rPr>
              <a:t>W</a:t>
            </a:r>
            <a:r>
              <a:rPr lang="en-US" sz="2400" baseline="-25000" dirty="0" smtClean="0">
                <a:latin typeface="Times New Roman"/>
                <a:cs typeface="Times New Roman"/>
              </a:rPr>
              <a:t>1</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Reduce graph degree (from super-logarithmic) while retaining correctness and security</a:t>
            </a:r>
          </a:p>
          <a:p>
            <a:pPr lvl="1"/>
            <a:r>
              <a:rPr lang="en-US" dirty="0" smtClean="0"/>
              <a:t>Smooth tradeoff between entropy and error tolerance</a:t>
            </a:r>
          </a:p>
          <a:p>
            <a:r>
              <a:rPr lang="en-US" dirty="0" smtClean="0"/>
              <a:t>Move to point obfuscations secure on uniform distribution </a:t>
            </a:r>
          </a:p>
          <a:p>
            <a:pPr lvl="1"/>
            <a:r>
              <a:rPr lang="en-US" dirty="0" smtClean="0"/>
              <a:t>Currently need point obfuscation secure on every super-logarithmic distribution</a:t>
            </a:r>
          </a:p>
          <a:p>
            <a:pPr lvl="1"/>
            <a:r>
              <a:rPr lang="en-US" dirty="0" smtClean="0"/>
              <a:t>Will weaken necessary assumption</a:t>
            </a:r>
          </a:p>
          <a:p>
            <a:r>
              <a:rPr lang="en-US" dirty="0" smtClean="0"/>
              <a:t>Reduce alphabet size</a:t>
            </a:r>
          </a:p>
          <a:p>
            <a:pPr lvl="1"/>
            <a:r>
              <a:rPr lang="en-US" dirty="0" smtClean="0"/>
              <a:t>Make constructions practical for actual physical sources</a:t>
            </a:r>
          </a:p>
          <a:p>
            <a:r>
              <a:rPr lang="en-US" dirty="0" smtClean="0"/>
              <a:t>Integrate </a:t>
            </a:r>
            <a:r>
              <a:rPr lang="en-US" sz="2600" dirty="0" smtClean="0"/>
              <a:t>[</a:t>
            </a:r>
            <a:r>
              <a:rPr lang="en-US" sz="2600" i="1" dirty="0" smtClean="0"/>
              <a:t>Fuller</a:t>
            </a:r>
            <a:r>
              <a:rPr lang="en-US" sz="2600" dirty="0" smtClean="0"/>
              <a:t>O’NeillReyzin12], [</a:t>
            </a:r>
            <a:r>
              <a:rPr lang="en-US" sz="2600" i="1" dirty="0" smtClean="0"/>
              <a:t>Fuller</a:t>
            </a:r>
            <a:r>
              <a:rPr lang="en-US" sz="2600" dirty="0" smtClean="0"/>
              <a:t>MengReyzin13],  [Canetti</a:t>
            </a:r>
            <a:r>
              <a:rPr lang="en-US" sz="2600" i="1" dirty="0" smtClean="0"/>
              <a:t>Fuller</a:t>
            </a:r>
            <a:r>
              <a:rPr lang="en-US" sz="2600" dirty="0" smtClean="0"/>
              <a:t>PanethReyzin14] into thesis</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spTree>
    <p:extLst>
      <p:ext uri="{BB962C8B-B14F-4D97-AF65-F5344CB8AC3E}">
        <p14:creationId xmlns:p14="http://schemas.microsoft.com/office/powerpoint/2010/main" val="1437500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416320"/>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a:t>
            </a:r>
            <a:r>
              <a:rPr lang="en-US" i="1" dirty="0" err="1">
                <a:latin typeface="Times New Roman"/>
                <a:cs typeface="Times New Roman"/>
              </a:rPr>
              <a:t>d</a:t>
            </a:r>
            <a:r>
              <a:rPr lang="en-US" i="1" baseline="-25000" dirty="0" err="1">
                <a:latin typeface="Times New Roman"/>
                <a:cs typeface="Times New Roman"/>
              </a:rPr>
              <a:t>max</a:t>
            </a:r>
            <a:r>
              <a:rPr lang="en-US" i="1" baseline="-25000" dirty="0">
                <a:latin typeface="Times New Roman"/>
                <a:cs typeface="Times New Roman"/>
              </a:rPr>
              <a:t> </a:t>
            </a:r>
            <a:r>
              <a:rPr lang="en-US" dirty="0"/>
              <a:t>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i="1" dirty="0" smtClean="0">
                <a:latin typeface="Times New Roman"/>
                <a:cs typeface="Times New Roman"/>
              </a:rPr>
              <a:t>W</a:t>
            </a:r>
            <a:r>
              <a:rPr lang="en-US" b="1" dirty="0" smtClean="0">
                <a:latin typeface="Calibri"/>
                <a:cs typeface="Calibri"/>
              </a:rPr>
              <a:t> where </a:t>
            </a:r>
            <a:r>
              <a:rPr lang="en-US" dirty="0" smtClean="0">
                <a:latin typeface="Times New Roman"/>
                <a:cs typeface="Times New Roman"/>
              </a:rPr>
              <a:t>|</a:t>
            </a:r>
            <a:r>
              <a:rPr lang="en-US" i="1" dirty="0" smtClean="0">
                <a:latin typeface="Times New Roman"/>
                <a:cs typeface="Times New Roman"/>
              </a:rPr>
              <a:t>key</a:t>
            </a:r>
            <a:r>
              <a:rPr lang="en-US" dirty="0" smtClean="0">
                <a:latin typeface="Times New Roman"/>
                <a:cs typeface="Times New Roman"/>
              </a:rPr>
              <a:t>|</a:t>
            </a:r>
            <a:r>
              <a:rPr lang="en-US" b="1" dirty="0" smtClean="0">
                <a:latin typeface="Calibri"/>
                <a:cs typeface="Calibri"/>
              </a:rPr>
              <a:t> is at most the difference between </a:t>
            </a:r>
            <a:r>
              <a:rPr lang="en-US" i="1" dirty="0" smtClean="0">
                <a:latin typeface="Times New Roman"/>
                <a:cs typeface="Times New Roman"/>
              </a:rPr>
              <a:t>W</a:t>
            </a:r>
            <a:r>
              <a:rPr lang="en-US" b="1" dirty="0" smtClean="0">
                <a:latin typeface="Calibri"/>
                <a:cs typeface="Calibri"/>
              </a:rPr>
              <a:t>’s entropy and logarithm of the number tolerated error patterns, </a:t>
            </a:r>
            <a:r>
              <a:rPr lang="en-US" b="1" dirty="0">
                <a:latin typeface="Calibri"/>
                <a:cs typeface="Calibri"/>
              </a:rPr>
              <a:t>c</a:t>
            </a:r>
            <a:r>
              <a:rPr lang="en-US" b="1" dirty="0" smtClean="0">
                <a:latin typeface="Calibri"/>
                <a:cs typeface="Calibri"/>
              </a:rPr>
              <a:t>all this </a:t>
            </a:r>
            <a:br>
              <a:rPr lang="en-US" b="1" dirty="0" smtClean="0">
                <a:latin typeface="Calibri"/>
                <a:cs typeface="Calibri"/>
              </a:rPr>
            </a:b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20027" name="Equation" r:id="rId4" imgW="1955800" imgH="228600" progId="Equation.3">
                  <p:embed/>
                </p:oleObj>
              </mc:Choice>
              <mc:Fallback>
                <p:oleObj name="Equation" r:id="rId4" imgW="1955800" imgH="228600" progId="Equation.3">
                  <p:embed/>
                  <p:pic>
                    <p:nvPicPr>
                      <p:cNvPr id="0" name=""/>
                      <p:cNvPicPr/>
                      <p:nvPr/>
                    </p:nvPicPr>
                    <p:blipFill>
                      <a:blip r:embed="rId5"/>
                      <a:stretch>
                        <a:fillRect/>
                      </a:stretch>
                    </p:blipFill>
                    <p:spPr>
                      <a:xfrm>
                        <a:off x="4110038" y="6102350"/>
                        <a:ext cx="3756025" cy="438150"/>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340"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649"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674"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Real sources </a:t>
            </a:r>
            <a:r>
              <a:rPr lang="en-US" dirty="0"/>
              <a:t>don’t have minimum </a:t>
            </a:r>
            <a:r>
              <a:rPr lang="en-US" dirty="0" smtClean="0"/>
              <a:t>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secure these sources must use property other than entropy</a:t>
            </a:r>
            <a:r>
              <a:rPr lang="en-US" dirty="0"/>
              <a:t> </a:t>
            </a:r>
            <a:r>
              <a:rPr lang="en-US" dirty="0" smtClean="0"/>
              <a:t>(e.g.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alphabet </a:t>
            </a:r>
            <a:r>
              <a:rPr lang="en-US" i="1" dirty="0" smtClean="0">
                <a:latin typeface="Times New Roman"/>
                <a:cs typeface="Times New Roman"/>
              </a:rPr>
              <a:t>Z</a:t>
            </a:r>
            <a:r>
              <a:rPr lang="en-US" dirty="0" smtClean="0"/>
              <a:t> </a:t>
            </a:r>
          </a:p>
          <a:p>
            <a:r>
              <a:rPr lang="en-US" dirty="0" smtClean="0"/>
              <a:t>First constructions of (computationally-secure) </a:t>
            </a:r>
            <a:br>
              <a:rPr lang="en-US" dirty="0" smtClean="0"/>
            </a:br>
            <a:r>
              <a:rPr lang="en-US" dirty="0" smtClean="0"/>
              <a:t>fuzzy extractors for a large class of distributions where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a:t>
            </a:r>
            <a:r>
              <a:rPr lang="en-US" altLang="ja-JP" dirty="0" smtClean="0">
                <a:latin typeface="Times New Roman"/>
                <a:cs typeface="Times New Roman"/>
              </a:rPr>
              <a:t>≤</a:t>
            </a:r>
            <a:r>
              <a:rPr lang="en-US" dirty="0" smtClean="0">
                <a:latin typeface="Times New Roman"/>
                <a:cs typeface="Times New Roman"/>
              </a:rPr>
              <a: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marL="914400" lvl="2" indent="0">
              <a:buNone/>
            </a:pPr>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a:t>
            </a:r>
            <a:r>
              <a:rPr lang="en-US" dirty="0" smtClean="0">
                <a:latin typeface="Times New Roman"/>
                <a:cs typeface="Times New Roman"/>
              </a:rPr>
              <a:t>1)</a:t>
            </a:r>
            <a:r>
              <a:rPr lang="en-US" dirty="0" smtClean="0">
                <a:latin typeface="Calibri"/>
                <a:cs typeface="Calibri"/>
              </a:rPr>
              <a:t> entropy in most symbols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requires more than just entropy (necessary)</a:t>
            </a:r>
          </a:p>
          <a:p>
            <a:r>
              <a:rPr lang="en-US" dirty="0" smtClean="0">
                <a:latin typeface="Calibri"/>
                <a:cs typeface="Calibri"/>
              </a:rPr>
              <a:t>Security of our schemes relies on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4" name="Rectangle 36"/>
          <p:cNvSpPr>
            <a:spLocks noChangeArrowheads="1"/>
          </p:cNvSpPr>
          <p:nvPr/>
        </p:nvSpPr>
        <p:spPr bwMode="auto">
          <a:xfrm>
            <a:off x="7214937" y="890130"/>
            <a:ext cx="1911684" cy="94134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w</a:t>
            </a:r>
            <a:r>
              <a:rPr lang="en-US" sz="2000" baseline="-25000" dirty="0" smtClean="0">
                <a:latin typeface="Times New Roman"/>
                <a:cs typeface="Times New Roman"/>
              </a:rPr>
              <a:t>1</a:t>
            </a:r>
            <a:r>
              <a:rPr lang="en-US" sz="2000" dirty="0" smtClean="0">
                <a:latin typeface="Times New Roman"/>
                <a:cs typeface="Times New Roman"/>
              </a:rPr>
              <a:t>) = </a:t>
            </a:r>
            <a:br>
              <a:rPr lang="en-US" sz="2000" dirty="0" smtClean="0">
                <a:latin typeface="Times New Roman"/>
                <a:cs typeface="Times New Roman"/>
              </a:rPr>
            </a:br>
            <a:r>
              <a:rPr lang="en-US" sz="2000" dirty="0" smtClean="0">
                <a:latin typeface="Times New Roman"/>
                <a:cs typeface="Times New Roman"/>
              </a:rPr>
              <a:t>|{ </a:t>
            </a:r>
            <a:r>
              <a:rPr lang="en-US" sz="2000" i="1" dirty="0" err="1" smtClean="0">
                <a:latin typeface="Times New Roman"/>
                <a:cs typeface="Times New Roman"/>
              </a:rPr>
              <a:t>i</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i</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i="1" baseline="30000" dirty="0" smtClean="0">
                <a:latin typeface="Times New Roman"/>
                <a:cs typeface="Times New Roman"/>
              </a:rPr>
              <a:t>i</a:t>
            </a:r>
            <a:r>
              <a:rPr lang="en-US" sz="2000" dirty="0" smtClean="0">
                <a:latin typeface="Times New Roman"/>
                <a:cs typeface="Times New Roman"/>
              </a:rPr>
              <a:t>}|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274386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13785</TotalTime>
  <Words>7523</Words>
  <Application>Microsoft Macintosh PowerPoint</Application>
  <PresentationFormat>On-screen Show (4:3)</PresentationFormat>
  <Paragraphs>1176</Paragraphs>
  <Slides>55</Slides>
  <Notes>51</Notes>
  <HiddenSlides>3</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Expanding Point Functions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Aside</vt:lpstr>
      <vt:lpstr>Security</vt:lpstr>
      <vt:lpstr>Security</vt:lpstr>
      <vt:lpstr>Security</vt:lpstr>
      <vt:lpstr>Error Tolerance and Security are at Odds</vt:lpstr>
      <vt:lpstr>Results </vt:lpstr>
      <vt:lpstr>Results </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Next Steps</vt:lpstr>
      <vt:lpstr>Questions?</vt:lpstr>
      <vt:lpstr>BACKUPS</vt:lpstr>
      <vt:lpstr>Block Unguessable Distributions</vt:lpstr>
      <vt:lpstr>Block Unguessable Distributions</vt:lpstr>
      <vt:lpstr>Block Unguessable Distributions</vt:lpstr>
      <vt:lpstr>Error Tolerance and Security are at Odds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592</cp:revision>
  <dcterms:created xsi:type="dcterms:W3CDTF">2013-03-29T19:18:32Z</dcterms:created>
  <dcterms:modified xsi:type="dcterms:W3CDTF">2014-03-07T16:43:52Z</dcterms:modified>
</cp:coreProperties>
</file>